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17.fntdata" ContentType="application/x-fontdata"/>
  <Override PartName="/ppt/fonts/font18.fntdata" ContentType="application/x-fontdata"/>
  <Override PartName="/ppt/fonts/font19.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3"/>
    <p:sldId id="257" r:id="rId5"/>
    <p:sldId id="286" r:id="rId6"/>
    <p:sldId id="287" r:id="rId7"/>
    <p:sldId id="288" r:id="rId8"/>
    <p:sldId id="270" r:id="rId9"/>
    <p:sldId id="277" r:id="rId10"/>
    <p:sldId id="267" r:id="rId11"/>
    <p:sldId id="280" r:id="rId12"/>
    <p:sldId id="273" r:id="rId13"/>
    <p:sldId id="282" r:id="rId14"/>
    <p:sldId id="284" r:id="rId15"/>
    <p:sldId id="283" r:id="rId16"/>
    <p:sldId id="285" r:id="rId17"/>
    <p:sldId id="271" r:id="rId18"/>
    <p:sldId id="281" r:id="rId19"/>
    <p:sldId id="272" r:id="rId20"/>
    <p:sldId id="274" r:id="rId21"/>
    <p:sldId id="276" r:id="rId22"/>
    <p:sldId id="275" r:id="rId23"/>
    <p:sldId id="265" r:id="rId24"/>
  </p:sldIdLst>
  <p:sldSz cx="12192000" cy="6858000"/>
  <p:notesSz cx="9144000" cy="6858000"/>
  <p:embeddedFontLst>
    <p:embeddedFont>
      <p:font typeface="Exo"/>
      <p:regular r:id="rId28"/>
    </p:embeddedFont>
    <p:embeddedFont>
      <p:font typeface="Century Gothic" panose="020B0502020202020204"/>
      <p:regular r:id="rId29"/>
      <p:bold r:id="rId30"/>
      <p:italic r:id="rId31"/>
      <p:boldItalic r:id="rId32"/>
    </p:embeddedFont>
    <p:embeddedFont>
      <p:font typeface="Calibri" panose="020F0502020204030204"/>
      <p:regular r:id="rId33"/>
      <p:bold r:id="rId34"/>
      <p:italic r:id="rId35"/>
      <p:boldItalic r:id="rId36"/>
    </p:embeddedFont>
    <p:embeddedFont>
      <p:font typeface="Century Gothic" panose="020B0502020202020204" pitchFamily="34" charset="0"/>
      <p:regular r:id="rId37"/>
      <p:bold r:id="rId38"/>
      <p:italic r:id="rId39"/>
      <p:boldItalic r:id="rId40"/>
    </p:embeddedFont>
    <p:embeddedFont>
      <p:font typeface="Calibri" panose="020F0502020204030204" pitchFamily="34" charset="0"/>
      <p:regular r:id="rId41"/>
      <p:bold r:id="rId42"/>
      <p:italic r:id="rId43"/>
      <p:boldItalic r:id="rId44"/>
    </p:embeddedFont>
    <p:embeddedFont>
      <p:font typeface="Calibri Light" panose="020F0302020204030204" charset="0"/>
      <p:regular r:id="rId45"/>
      <p: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C4D4"/>
    <a:srgbClr val="1B46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59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6" Type="http://schemas.openxmlformats.org/officeDocument/2006/relationships/font" Target="fonts/font19.fntdata"/><Relationship Id="rId45" Type="http://schemas.openxmlformats.org/officeDocument/2006/relationships/font" Target="fonts/font18.fntdata"/><Relationship Id="rId44" Type="http://schemas.openxmlformats.org/officeDocument/2006/relationships/font" Target="fonts/font17.fntdata"/><Relationship Id="rId43" Type="http://schemas.openxmlformats.org/officeDocument/2006/relationships/font" Target="fonts/font16.fntdata"/><Relationship Id="rId42" Type="http://schemas.openxmlformats.org/officeDocument/2006/relationships/font" Target="fonts/font15.fntdata"/><Relationship Id="rId41" Type="http://schemas.openxmlformats.org/officeDocument/2006/relationships/font" Target="fonts/font14.fntdata"/><Relationship Id="rId40" Type="http://schemas.openxmlformats.org/officeDocument/2006/relationships/font" Target="fonts/font13.fntdata"/><Relationship Id="rId4" Type="http://schemas.openxmlformats.org/officeDocument/2006/relationships/notesMaster" Target="notesMasters/notesMaster1.xml"/><Relationship Id="rId39" Type="http://schemas.openxmlformats.org/officeDocument/2006/relationships/font" Target="fonts/font12.fntdata"/><Relationship Id="rId38" Type="http://schemas.openxmlformats.org/officeDocument/2006/relationships/font" Target="fonts/font11.fntdata"/><Relationship Id="rId37" Type="http://schemas.openxmlformats.org/officeDocument/2006/relationships/font" Target="fonts/font10.fntdata"/><Relationship Id="rId36" Type="http://schemas.openxmlformats.org/officeDocument/2006/relationships/font" Target="fonts/font9.fntdata"/><Relationship Id="rId35" Type="http://schemas.openxmlformats.org/officeDocument/2006/relationships/font" Target="fonts/font8.fntdata"/><Relationship Id="rId34" Type="http://schemas.openxmlformats.org/officeDocument/2006/relationships/font" Target="fonts/font7.fntdata"/><Relationship Id="rId33" Type="http://schemas.openxmlformats.org/officeDocument/2006/relationships/font" Target="fonts/font6.fntdata"/><Relationship Id="rId32" Type="http://schemas.openxmlformats.org/officeDocument/2006/relationships/font" Target="fonts/font5.fntdata"/><Relationship Id="rId31" Type="http://schemas.openxmlformats.org/officeDocument/2006/relationships/font" Target="fonts/font4.fntdata"/><Relationship Id="rId30" Type="http://schemas.openxmlformats.org/officeDocument/2006/relationships/font" Target="fonts/font3.fntdata"/><Relationship Id="rId3" Type="http://schemas.openxmlformats.org/officeDocument/2006/relationships/slide" Target="slides/slide1.xml"/><Relationship Id="rId29" Type="http://schemas.openxmlformats.org/officeDocument/2006/relationships/font" Target="fonts/font2.fntdata"/><Relationship Id="rId28" Type="http://schemas.openxmlformats.org/officeDocument/2006/relationships/font" Target="fonts/font1.fntdata"/><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409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4" name="Google Shape;4;n"/>
          <p:cNvSpPr txBox="1">
            <a:spLocks noGrp="1"/>
          </p:cNvSpPr>
          <p:nvPr>
            <p:ph type="dt" idx="10"/>
          </p:nvPr>
        </p:nvSpPr>
        <p:spPr>
          <a:xfrm>
            <a:off x="5179484" y="0"/>
            <a:ext cx="3962400" cy="344091"/>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 name="Google Shape;5;n"/>
          <p:cNvSpPr>
            <a:spLocks noGrp="1" noRot="1" noChangeAspect="1"/>
          </p:cNvSpPr>
          <p:nvPr>
            <p:ph type="sldImg" idx="3"/>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7" name="Google Shape;7;n"/>
          <p:cNvSpPr txBox="1">
            <a:spLocks noGrp="1"/>
          </p:cNvSpPr>
          <p:nvPr>
            <p:ph type="ftr" idx="11"/>
          </p:nvPr>
        </p:nvSpPr>
        <p:spPr>
          <a:xfrm>
            <a:off x="0" y="6513910"/>
            <a:ext cx="3962400" cy="34409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n"/>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6"/>
        <p:cNvGrpSpPr/>
        <p:nvPr/>
      </p:nvGrpSpPr>
      <p:grpSpPr>
        <a:xfrm>
          <a:off x="0" y="0"/>
          <a:ext cx="0" cy="0"/>
          <a:chOff x="0" y="0"/>
          <a:chExt cx="0" cy="0"/>
        </a:xfrm>
      </p:grpSpPr>
      <p:sp>
        <p:nvSpPr>
          <p:cNvPr id="37" name="Google Shape;37;p1: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38" name="Google Shape;38;p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4"/>
        <p:cNvGrpSpPr/>
        <p:nvPr/>
      </p:nvGrpSpPr>
      <p:grpSpPr>
        <a:xfrm>
          <a:off x="0" y="0"/>
          <a:ext cx="0" cy="0"/>
          <a:chOff x="0" y="0"/>
          <a:chExt cx="0" cy="0"/>
        </a:xfrm>
      </p:grpSpPr>
      <p:sp>
        <p:nvSpPr>
          <p:cNvPr id="55" name="Google Shape;55;g104f7abbb21_0_303: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56" name="Google Shape;56;g104f7abbb21_0_30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4"/>
        <p:cNvGrpSpPr/>
        <p:nvPr/>
      </p:nvGrpSpPr>
      <p:grpSpPr>
        <a:xfrm>
          <a:off x="0" y="0"/>
          <a:ext cx="0" cy="0"/>
          <a:chOff x="0" y="0"/>
          <a:chExt cx="0" cy="0"/>
        </a:xfrm>
      </p:grpSpPr>
      <p:sp>
        <p:nvSpPr>
          <p:cNvPr id="55" name="Google Shape;55;g104f7abbb21_0_303: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56" name="Google Shape;56;g104f7abbb21_0_30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4"/>
        <p:cNvGrpSpPr/>
        <p:nvPr/>
      </p:nvGrpSpPr>
      <p:grpSpPr>
        <a:xfrm>
          <a:off x="0" y="0"/>
          <a:ext cx="0" cy="0"/>
          <a:chOff x="0" y="0"/>
          <a:chExt cx="0" cy="0"/>
        </a:xfrm>
      </p:grpSpPr>
      <p:sp>
        <p:nvSpPr>
          <p:cNvPr id="55" name="Google Shape;55;g104f7abbb21_0_303: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56" name="Google Shape;56;g104f7abbb21_0_30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4"/>
        <p:cNvGrpSpPr/>
        <p:nvPr/>
      </p:nvGrpSpPr>
      <p:grpSpPr>
        <a:xfrm>
          <a:off x="0" y="0"/>
          <a:ext cx="0" cy="0"/>
          <a:chOff x="0" y="0"/>
          <a:chExt cx="0" cy="0"/>
        </a:xfrm>
      </p:grpSpPr>
      <p:sp>
        <p:nvSpPr>
          <p:cNvPr id="55" name="Google Shape;55;g104f7abbb21_0_303: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56" name="Google Shape;56;g104f7abbb21_0_30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4"/>
        <p:cNvGrpSpPr/>
        <p:nvPr/>
      </p:nvGrpSpPr>
      <p:grpSpPr>
        <a:xfrm>
          <a:off x="0" y="0"/>
          <a:ext cx="0" cy="0"/>
          <a:chOff x="0" y="0"/>
          <a:chExt cx="0" cy="0"/>
        </a:xfrm>
      </p:grpSpPr>
      <p:sp>
        <p:nvSpPr>
          <p:cNvPr id="55" name="Google Shape;55;g104f7abbb21_0_303: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56" name="Google Shape;56;g104f7abbb21_0_30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4"/>
        <p:cNvGrpSpPr/>
        <p:nvPr/>
      </p:nvGrpSpPr>
      <p:grpSpPr>
        <a:xfrm>
          <a:off x="0" y="0"/>
          <a:ext cx="0" cy="0"/>
          <a:chOff x="0" y="0"/>
          <a:chExt cx="0" cy="0"/>
        </a:xfrm>
      </p:grpSpPr>
      <p:sp>
        <p:nvSpPr>
          <p:cNvPr id="55" name="Google Shape;55;g104f7abbb21_0_303: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56" name="Google Shape;56;g104f7abbb21_0_30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4"/>
        <p:cNvGrpSpPr/>
        <p:nvPr/>
      </p:nvGrpSpPr>
      <p:grpSpPr>
        <a:xfrm>
          <a:off x="0" y="0"/>
          <a:ext cx="0" cy="0"/>
          <a:chOff x="0" y="0"/>
          <a:chExt cx="0" cy="0"/>
        </a:xfrm>
      </p:grpSpPr>
      <p:sp>
        <p:nvSpPr>
          <p:cNvPr id="55" name="Google Shape;55;g104f7abbb21_0_303: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56" name="Google Shape;56;g104f7abbb21_0_30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4"/>
        <p:cNvGrpSpPr/>
        <p:nvPr/>
      </p:nvGrpSpPr>
      <p:grpSpPr>
        <a:xfrm>
          <a:off x="0" y="0"/>
          <a:ext cx="0" cy="0"/>
          <a:chOff x="0" y="0"/>
          <a:chExt cx="0" cy="0"/>
        </a:xfrm>
      </p:grpSpPr>
      <p:sp>
        <p:nvSpPr>
          <p:cNvPr id="55" name="Google Shape;55;g104f7abbb21_0_303: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56" name="Google Shape;56;g104f7abbb21_0_30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4"/>
        <p:cNvGrpSpPr/>
        <p:nvPr/>
      </p:nvGrpSpPr>
      <p:grpSpPr>
        <a:xfrm>
          <a:off x="0" y="0"/>
          <a:ext cx="0" cy="0"/>
          <a:chOff x="0" y="0"/>
          <a:chExt cx="0" cy="0"/>
        </a:xfrm>
      </p:grpSpPr>
      <p:sp>
        <p:nvSpPr>
          <p:cNvPr id="55" name="Google Shape;55;g104f7abbb21_0_303: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56" name="Google Shape;56;g104f7abbb21_0_30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4"/>
        <p:cNvGrpSpPr/>
        <p:nvPr/>
      </p:nvGrpSpPr>
      <p:grpSpPr>
        <a:xfrm>
          <a:off x="0" y="0"/>
          <a:ext cx="0" cy="0"/>
          <a:chOff x="0" y="0"/>
          <a:chExt cx="0" cy="0"/>
        </a:xfrm>
      </p:grpSpPr>
      <p:sp>
        <p:nvSpPr>
          <p:cNvPr id="55" name="Google Shape;55;g104f7abbb21_0_303: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56" name="Google Shape;56;g104f7abbb21_0_30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2"/>
        <p:cNvGrpSpPr/>
        <p:nvPr/>
      </p:nvGrpSpPr>
      <p:grpSpPr>
        <a:xfrm>
          <a:off x="0" y="0"/>
          <a:ext cx="0" cy="0"/>
          <a:chOff x="0" y="0"/>
          <a:chExt cx="0" cy="0"/>
        </a:xfrm>
      </p:grpSpPr>
      <p:sp>
        <p:nvSpPr>
          <p:cNvPr id="43" name="Google Shape;43;g104f7abbb21_0_309: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44" name="Google Shape;44;g104f7abbb21_0_30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4"/>
        <p:cNvGrpSpPr/>
        <p:nvPr/>
      </p:nvGrpSpPr>
      <p:grpSpPr>
        <a:xfrm>
          <a:off x="0" y="0"/>
          <a:ext cx="0" cy="0"/>
          <a:chOff x="0" y="0"/>
          <a:chExt cx="0" cy="0"/>
        </a:xfrm>
      </p:grpSpPr>
      <p:sp>
        <p:nvSpPr>
          <p:cNvPr id="55" name="Google Shape;55;g104f7abbb21_0_303: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56" name="Google Shape;56;g104f7abbb21_0_30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1"/>
        <p:cNvGrpSpPr/>
        <p:nvPr/>
      </p:nvGrpSpPr>
      <p:grpSpPr>
        <a:xfrm>
          <a:off x="0" y="0"/>
          <a:ext cx="0" cy="0"/>
          <a:chOff x="0" y="0"/>
          <a:chExt cx="0" cy="0"/>
        </a:xfrm>
      </p:grpSpPr>
      <p:sp>
        <p:nvSpPr>
          <p:cNvPr id="92" name="Google Shape;92;g104f7abbb21_0_95: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93" name="Google Shape;93;g104f7abbb21_0_9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8"/>
        <p:cNvGrpSpPr/>
        <p:nvPr/>
      </p:nvGrpSpPr>
      <p:grpSpPr>
        <a:xfrm>
          <a:off x="0" y="0"/>
          <a:ext cx="0" cy="0"/>
          <a:chOff x="0" y="0"/>
          <a:chExt cx="0" cy="0"/>
        </a:xfrm>
      </p:grpSpPr>
      <p:sp>
        <p:nvSpPr>
          <p:cNvPr id="49" name="Google Shape;49;g104f7abbb21_0_29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 name="Google Shape;50;g104f7abbb21_0_297:notes"/>
          <p:cNvSpPr txBox="1">
            <a:spLocks noGrp="1"/>
          </p:cNvSpPr>
          <p:nvPr>
            <p:ph type="body" idx="1"/>
          </p:nvPr>
        </p:nvSpPr>
        <p:spPr>
          <a:xfrm>
            <a:off x="914400" y="3300412"/>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51" name="Google Shape;51;g104f7abbb21_0_297:notes"/>
          <p:cNvSpPr txBox="1">
            <a:spLocks noGrp="1"/>
          </p:cNvSpPr>
          <p:nvPr>
            <p:ph type="sldNum" idx="12"/>
          </p:nvPr>
        </p:nvSpPr>
        <p:spPr>
          <a:xfrm>
            <a:off x="5179484" y="6513910"/>
            <a:ext cx="3962400" cy="3441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8"/>
        <p:cNvGrpSpPr/>
        <p:nvPr/>
      </p:nvGrpSpPr>
      <p:grpSpPr>
        <a:xfrm>
          <a:off x="0" y="0"/>
          <a:ext cx="0" cy="0"/>
          <a:chOff x="0" y="0"/>
          <a:chExt cx="0" cy="0"/>
        </a:xfrm>
      </p:grpSpPr>
      <p:sp>
        <p:nvSpPr>
          <p:cNvPr id="49" name="Google Shape;49;g104f7abbb21_0_29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 name="Google Shape;50;g104f7abbb21_0_297:notes"/>
          <p:cNvSpPr txBox="1">
            <a:spLocks noGrp="1"/>
          </p:cNvSpPr>
          <p:nvPr>
            <p:ph type="body" idx="1"/>
          </p:nvPr>
        </p:nvSpPr>
        <p:spPr>
          <a:xfrm>
            <a:off x="914400" y="3300412"/>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51" name="Google Shape;51;g104f7abbb21_0_297:notes"/>
          <p:cNvSpPr txBox="1">
            <a:spLocks noGrp="1"/>
          </p:cNvSpPr>
          <p:nvPr>
            <p:ph type="sldNum" idx="12"/>
          </p:nvPr>
        </p:nvSpPr>
        <p:spPr>
          <a:xfrm>
            <a:off x="5179484" y="6513910"/>
            <a:ext cx="3962400" cy="3441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2"/>
        <p:cNvGrpSpPr/>
        <p:nvPr/>
      </p:nvGrpSpPr>
      <p:grpSpPr>
        <a:xfrm>
          <a:off x="0" y="0"/>
          <a:ext cx="0" cy="0"/>
          <a:chOff x="0" y="0"/>
          <a:chExt cx="0" cy="0"/>
        </a:xfrm>
      </p:grpSpPr>
      <p:sp>
        <p:nvSpPr>
          <p:cNvPr id="43" name="Google Shape;43;g104f7abbb21_0_309: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44" name="Google Shape;44;g104f7abbb21_0_30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8"/>
        <p:cNvGrpSpPr/>
        <p:nvPr/>
      </p:nvGrpSpPr>
      <p:grpSpPr>
        <a:xfrm>
          <a:off x="0" y="0"/>
          <a:ext cx="0" cy="0"/>
          <a:chOff x="0" y="0"/>
          <a:chExt cx="0" cy="0"/>
        </a:xfrm>
      </p:grpSpPr>
      <p:sp>
        <p:nvSpPr>
          <p:cNvPr id="49" name="Google Shape;49;g104f7abbb21_0_29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 name="Google Shape;50;g104f7abbb21_0_297:notes"/>
          <p:cNvSpPr txBox="1">
            <a:spLocks noGrp="1"/>
          </p:cNvSpPr>
          <p:nvPr>
            <p:ph type="body" idx="1"/>
          </p:nvPr>
        </p:nvSpPr>
        <p:spPr>
          <a:xfrm>
            <a:off x="914400" y="3300412"/>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51" name="Google Shape;51;g104f7abbb21_0_297:notes"/>
          <p:cNvSpPr txBox="1">
            <a:spLocks noGrp="1"/>
          </p:cNvSpPr>
          <p:nvPr>
            <p:ph type="sldNum" idx="12"/>
          </p:nvPr>
        </p:nvSpPr>
        <p:spPr>
          <a:xfrm>
            <a:off x="5179484" y="6513910"/>
            <a:ext cx="3962400" cy="3441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4"/>
        <p:cNvGrpSpPr/>
        <p:nvPr/>
      </p:nvGrpSpPr>
      <p:grpSpPr>
        <a:xfrm>
          <a:off x="0" y="0"/>
          <a:ext cx="0" cy="0"/>
          <a:chOff x="0" y="0"/>
          <a:chExt cx="0" cy="0"/>
        </a:xfrm>
      </p:grpSpPr>
      <p:sp>
        <p:nvSpPr>
          <p:cNvPr id="55" name="Google Shape;55;g104f7abbb21_0_303: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56" name="Google Shape;56;g104f7abbb21_0_30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4"/>
        <p:cNvGrpSpPr/>
        <p:nvPr/>
      </p:nvGrpSpPr>
      <p:grpSpPr>
        <a:xfrm>
          <a:off x="0" y="0"/>
          <a:ext cx="0" cy="0"/>
          <a:chOff x="0" y="0"/>
          <a:chExt cx="0" cy="0"/>
        </a:xfrm>
      </p:grpSpPr>
      <p:sp>
        <p:nvSpPr>
          <p:cNvPr id="55" name="Google Shape;55;g104f7abbb21_0_303: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56" name="Google Shape;56;g104f7abbb21_0_30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4"/>
        <p:cNvGrpSpPr/>
        <p:nvPr/>
      </p:nvGrpSpPr>
      <p:grpSpPr>
        <a:xfrm>
          <a:off x="0" y="0"/>
          <a:ext cx="0" cy="0"/>
          <a:chOff x="0" y="0"/>
          <a:chExt cx="0" cy="0"/>
        </a:xfrm>
      </p:grpSpPr>
      <p:sp>
        <p:nvSpPr>
          <p:cNvPr id="55" name="Google Shape;55;g104f7abbb21_0_303: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56" name="Google Shape;56;g104f7abbb21_0_30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bg>
      <p:bgPr>
        <a:gradFill>
          <a:gsLst>
            <a:gs pos="0">
              <a:srgbClr val="0A2246"/>
            </a:gs>
            <a:gs pos="100000">
              <a:srgbClr val="1D4886"/>
            </a:gs>
          </a:gsLst>
          <a:lin ang="5400000" scaled="0"/>
        </a:gradFill>
        <a:effectLst/>
      </p:bgPr>
    </p:bg>
    <p:spTree>
      <p:nvGrpSpPr>
        <p:cNvPr id="1" name="Shape 15"/>
        <p:cNvGrpSpPr/>
        <p:nvPr/>
      </p:nvGrpSpPr>
      <p:grpSpPr>
        <a:xfrm>
          <a:off x="0" y="0"/>
          <a:ext cx="0" cy="0"/>
          <a:chOff x="0" y="0"/>
          <a:chExt cx="0" cy="0"/>
        </a:xfrm>
      </p:grpSpPr>
      <p:pic>
        <p:nvPicPr>
          <p:cNvPr id="16" name="Google Shape;16;p25"/>
          <p:cNvPicPr preferRelativeResize="0"/>
          <p:nvPr/>
        </p:nvPicPr>
        <p:blipFill rotWithShape="1">
          <a:blip r:embed="rId2">
            <a:alphaModFix amt="60000"/>
          </a:blip>
          <a:srcRect l="46601" t="2654" r="7599"/>
          <a:stretch>
            <a:fillRect/>
          </a:stretch>
        </p:blipFill>
        <p:spPr>
          <a:xfrm>
            <a:off x="-1" y="3509963"/>
            <a:ext cx="3146679" cy="3358083"/>
          </a:xfrm>
          <a:prstGeom prst="rect">
            <a:avLst/>
          </a:prstGeom>
          <a:noFill/>
          <a:ln>
            <a:noFill/>
          </a:ln>
        </p:spPr>
      </p:pic>
      <p:pic>
        <p:nvPicPr>
          <p:cNvPr id="17" name="Google Shape;17;p25"/>
          <p:cNvPicPr preferRelativeResize="0"/>
          <p:nvPr/>
        </p:nvPicPr>
        <p:blipFill rotWithShape="1">
          <a:blip r:embed="rId3"/>
          <a:srcRect l="21878" t="94162" r="21683" b="1155"/>
          <a:stretch>
            <a:fillRect/>
          </a:stretch>
        </p:blipFill>
        <p:spPr>
          <a:xfrm>
            <a:off x="3510723" y="6456981"/>
            <a:ext cx="5170554" cy="321506"/>
          </a:xfrm>
          <a:prstGeom prst="rect">
            <a:avLst/>
          </a:prstGeom>
          <a:noFill/>
          <a:ln>
            <a:noFill/>
          </a:ln>
        </p:spPr>
      </p:pic>
      <p:sp>
        <p:nvSpPr>
          <p:cNvPr id="18" name="Google Shape;18;p25"/>
          <p:cNvSpPr txBox="1">
            <a:spLocks noGrp="1"/>
          </p:cNvSpPr>
          <p:nvPr>
            <p:ph type="ctrTitle"/>
          </p:nvPr>
        </p:nvSpPr>
        <p:spPr>
          <a:xfrm>
            <a:off x="914400" y="1537252"/>
            <a:ext cx="10363200" cy="197271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Exo"/>
              <a:buNone/>
              <a:defRPr sz="6000">
                <a:solidFill>
                  <a:schemeClr val="lt1"/>
                </a:solidFill>
                <a:latin typeface="Exo"/>
                <a:ea typeface="Exo"/>
                <a:cs typeface="Exo"/>
                <a:sym typeface="Ex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5"/>
          <p:cNvSpPr txBox="1">
            <a:spLocks noGrp="1"/>
          </p:cNvSpPr>
          <p:nvPr>
            <p:ph type="subTitle" idx="1"/>
          </p:nvPr>
        </p:nvSpPr>
        <p:spPr>
          <a:xfrm>
            <a:off x="1524000" y="3750365"/>
            <a:ext cx="9144000" cy="150743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solidFill>
                  <a:schemeClr val="lt1"/>
                </a:solidFill>
                <a:latin typeface="Exo"/>
                <a:ea typeface="Exo"/>
                <a:cs typeface="Exo"/>
                <a:sym typeface="Exo"/>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25"/>
          <p:cNvSpPr txBox="1">
            <a:spLocks noGrp="1"/>
          </p:cNvSpPr>
          <p:nvPr>
            <p:ph type="dt" idx="10"/>
          </p:nvPr>
        </p:nvSpPr>
        <p:spPr>
          <a:xfrm>
            <a:off x="767523" y="5653019"/>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5"/>
          <p:cNvSpPr txBox="1">
            <a:spLocks noGrp="1"/>
          </p:cNvSpPr>
          <p:nvPr>
            <p:ph type="ftr" idx="11"/>
          </p:nvPr>
        </p:nvSpPr>
        <p:spPr>
          <a:xfrm>
            <a:off x="4038600" y="5653019"/>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5"/>
          <p:cNvSpPr txBox="1">
            <a:spLocks noGrp="1"/>
          </p:cNvSpPr>
          <p:nvPr>
            <p:ph type="sldNum" idx="12"/>
          </p:nvPr>
        </p:nvSpPr>
        <p:spPr>
          <a:xfrm>
            <a:off x="8681277" y="5653019"/>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
        <p:nvSpPr>
          <p:cNvPr id="23" name="Google Shape;23;p25"/>
          <p:cNvSpPr txBox="1"/>
          <p:nvPr/>
        </p:nvSpPr>
        <p:spPr>
          <a:xfrm>
            <a:off x="6852481" y="465853"/>
            <a:ext cx="2419627" cy="8309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panose="020B0604020202020204"/>
              <a:buNone/>
            </a:pPr>
            <a:r>
              <a:rPr lang="en-US" sz="1600" b="0" i="0" u="none" strike="noStrike" cap="none">
                <a:solidFill>
                  <a:srgbClr val="FFC000"/>
                </a:solidFill>
                <a:latin typeface="Exo"/>
                <a:ea typeface="Exo"/>
                <a:cs typeface="Exo"/>
                <a:sym typeface="Exo"/>
              </a:rPr>
              <a:t>UNIVERSITAS MUHAMMADIYAH SIDOARJO</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24" name="Google Shape;24;p25"/>
          <p:cNvPicPr preferRelativeResize="0"/>
          <p:nvPr/>
        </p:nvPicPr>
        <p:blipFill rotWithShape="1">
          <a:blip r:embed="rId4"/>
          <a:srcRect/>
          <a:stretch>
            <a:fillRect/>
          </a:stretch>
        </p:blipFill>
        <p:spPr>
          <a:xfrm>
            <a:off x="9575247" y="226794"/>
            <a:ext cx="2187844" cy="1005222"/>
          </a:xfrm>
          <a:prstGeom prst="rect">
            <a:avLst/>
          </a:prstGeom>
          <a:noFill/>
          <a:ln>
            <a:noFill/>
          </a:ln>
        </p:spPr>
      </p:pic>
      <p:cxnSp>
        <p:nvCxnSpPr>
          <p:cNvPr id="25" name="Google Shape;25;p25"/>
          <p:cNvCxnSpPr/>
          <p:nvPr/>
        </p:nvCxnSpPr>
        <p:spPr>
          <a:xfrm>
            <a:off x="9372600" y="465853"/>
            <a:ext cx="0" cy="830997"/>
          </a:xfrm>
          <a:prstGeom prst="straightConnector1">
            <a:avLst/>
          </a:prstGeom>
          <a:noFill/>
          <a:ln w="28575" cap="flat" cmpd="sng">
            <a:solidFill>
              <a:srgbClr val="FFC000"/>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6"/>
        <p:cNvGrpSpPr/>
        <p:nvPr/>
      </p:nvGrpSpPr>
      <p:grpSpPr>
        <a:xfrm>
          <a:off x="0" y="0"/>
          <a:ext cx="0" cy="0"/>
          <a:chOff x="0" y="0"/>
          <a:chExt cx="0" cy="0"/>
        </a:xfrm>
      </p:grpSpPr>
      <p:pic>
        <p:nvPicPr>
          <p:cNvPr id="27" name="Google Shape;27;p26"/>
          <p:cNvPicPr preferRelativeResize="0"/>
          <p:nvPr/>
        </p:nvPicPr>
        <p:blipFill rotWithShape="1">
          <a:blip r:embed="rId2"/>
          <a:srcRect t="23661"/>
          <a:stretch>
            <a:fillRect/>
          </a:stretch>
        </p:blipFill>
        <p:spPr>
          <a:xfrm>
            <a:off x="144674" y="314231"/>
            <a:ext cx="11830877" cy="6466395"/>
          </a:xfrm>
          <a:prstGeom prst="rect">
            <a:avLst/>
          </a:prstGeom>
          <a:noFill/>
          <a:ln>
            <a:noFill/>
          </a:ln>
        </p:spPr>
      </p:pic>
      <p:sp>
        <p:nvSpPr>
          <p:cNvPr id="28" name="Google Shape;28;p26"/>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Exo"/>
              <a:buNone/>
              <a:defRPr>
                <a:solidFill>
                  <a:schemeClr val="lt1"/>
                </a:solidFill>
                <a:latin typeface="Exo"/>
                <a:ea typeface="Exo"/>
                <a:cs typeface="Exo"/>
                <a:sym typeface="Ex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6"/>
          <p:cNvSpPr txBox="1">
            <a:spLocks noGrp="1"/>
          </p:cNvSpPr>
          <p:nvPr>
            <p:ph type="dt" idx="10"/>
          </p:nvPr>
        </p:nvSpPr>
        <p:spPr>
          <a:xfrm>
            <a:off x="10323511" y="6341719"/>
            <a:ext cx="117937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6"/>
          <p:cNvSpPr txBox="1">
            <a:spLocks noGrp="1"/>
          </p:cNvSpPr>
          <p:nvPr>
            <p:ph type="ftr" idx="11"/>
          </p:nvPr>
        </p:nvSpPr>
        <p:spPr>
          <a:xfrm>
            <a:off x="4024796" y="596334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6"/>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Century Gothic" panose="020B0502020202020204"/>
                <a:ea typeface="Century Gothic" panose="020B0502020202020204"/>
                <a:cs typeface="Century Gothic" panose="020B0502020202020204"/>
                <a:sym typeface="Century Gothic" panose="020B0502020202020204"/>
              </a:defRPr>
            </a:lvl1pPr>
            <a:lvl2pPr marL="914400" lvl="1" indent="-381000" algn="l">
              <a:lnSpc>
                <a:spcPct val="90000"/>
              </a:lnSpc>
              <a:spcBef>
                <a:spcPts val="500"/>
              </a:spcBef>
              <a:spcAft>
                <a:spcPts val="0"/>
              </a:spcAft>
              <a:buClr>
                <a:schemeClr val="dk1"/>
              </a:buClr>
              <a:buSzPts val="2400"/>
              <a:buChar char="•"/>
              <a:defRPr>
                <a:latin typeface="Century Gothic" panose="020B0502020202020204"/>
                <a:ea typeface="Century Gothic" panose="020B0502020202020204"/>
                <a:cs typeface="Century Gothic" panose="020B0502020202020204"/>
                <a:sym typeface="Century Gothic" panose="020B0502020202020204"/>
              </a:defRPr>
            </a:lvl2pPr>
            <a:lvl3pPr marL="1371600" lvl="2" indent="-355600" algn="l">
              <a:lnSpc>
                <a:spcPct val="90000"/>
              </a:lnSpc>
              <a:spcBef>
                <a:spcPts val="500"/>
              </a:spcBef>
              <a:spcAft>
                <a:spcPts val="0"/>
              </a:spcAft>
              <a:buClr>
                <a:schemeClr val="dk1"/>
              </a:buClr>
              <a:buSzPts val="2000"/>
              <a:buChar char="•"/>
              <a:defRPr>
                <a:latin typeface="Century Gothic" panose="020B0502020202020204"/>
                <a:ea typeface="Century Gothic" panose="020B0502020202020204"/>
                <a:cs typeface="Century Gothic" panose="020B0502020202020204"/>
                <a:sym typeface="Century Gothic" panose="020B0502020202020204"/>
              </a:defRPr>
            </a:lvl3pPr>
            <a:lvl4pPr marL="1828800" lvl="3" indent="-342900" algn="l">
              <a:lnSpc>
                <a:spcPct val="90000"/>
              </a:lnSpc>
              <a:spcBef>
                <a:spcPts val="500"/>
              </a:spcBef>
              <a:spcAft>
                <a:spcPts val="0"/>
              </a:spcAft>
              <a:buClr>
                <a:schemeClr val="dk1"/>
              </a:buClr>
              <a:buSzPts val="1800"/>
              <a:buChar char="•"/>
              <a:defRPr>
                <a:latin typeface="Century Gothic" panose="020B0502020202020204"/>
                <a:ea typeface="Century Gothic" panose="020B0502020202020204"/>
                <a:cs typeface="Century Gothic" panose="020B0502020202020204"/>
                <a:sym typeface="Century Gothic" panose="020B0502020202020204"/>
              </a:defRPr>
            </a:lvl4pPr>
            <a:lvl5pPr marL="2286000" lvl="4" indent="-342900" algn="l">
              <a:lnSpc>
                <a:spcPct val="90000"/>
              </a:lnSpc>
              <a:spcBef>
                <a:spcPts val="500"/>
              </a:spcBef>
              <a:spcAft>
                <a:spcPts val="0"/>
              </a:spcAft>
              <a:buClr>
                <a:schemeClr val="dk1"/>
              </a:buClr>
              <a:buSzPts val="1800"/>
              <a:buChar char="•"/>
              <a:defRPr>
                <a:latin typeface="Century Gothic" panose="020B0502020202020204"/>
                <a:ea typeface="Century Gothic" panose="020B0502020202020204"/>
                <a:cs typeface="Century Gothic" panose="020B0502020202020204"/>
                <a:sym typeface="Century Gothic" panose="020B0502020202020204"/>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2" name="Google Shape;32;p26"/>
          <p:cNvSpPr txBox="1"/>
          <p:nvPr/>
        </p:nvSpPr>
        <p:spPr>
          <a:xfrm>
            <a:off x="11427239" y="6332228"/>
            <a:ext cx="522356"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rgbClr val="888888"/>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endParaRPr>
          </a:p>
        </p:txBody>
      </p:sp>
      <p:pic>
        <p:nvPicPr>
          <p:cNvPr id="33" name="Google Shape;33;p26"/>
          <p:cNvPicPr preferRelativeResize="0"/>
          <p:nvPr/>
        </p:nvPicPr>
        <p:blipFill rotWithShape="1">
          <a:blip r:embed="rId3"/>
          <a:srcRect l="47997" t="2654" r="7599"/>
          <a:stretch>
            <a:fillRect/>
          </a:stretch>
        </p:blipFill>
        <p:spPr>
          <a:xfrm flipH="1">
            <a:off x="10198953" y="4248292"/>
            <a:ext cx="1993047" cy="253896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rgbClr val="0A2246"/>
        </a:solidFill>
        <a:effectLst/>
      </p:bgPr>
    </p:bg>
    <p:spTree>
      <p:nvGrpSpPr>
        <p:cNvPr id="1" name="Shape 34"/>
        <p:cNvGrpSpPr/>
        <p:nvPr/>
      </p:nvGrpSpPr>
      <p:grpSpPr>
        <a:xfrm>
          <a:off x="0" y="0"/>
          <a:ext cx="0" cy="0"/>
          <a:chOff x="0" y="0"/>
          <a:chExt cx="0" cy="0"/>
        </a:xfrm>
      </p:grpSpPr>
      <p:pic>
        <p:nvPicPr>
          <p:cNvPr id="35" name="Google Shape;35;p27"/>
          <p:cNvPicPr preferRelativeResize="0"/>
          <p:nvPr/>
        </p:nvPicPr>
        <p:blipFill rotWithShape="1">
          <a:blip r:embed="rId2"/>
          <a:srcRect/>
          <a:stretch>
            <a:fillRect/>
          </a:stretch>
        </p:blipFill>
        <p:spPr>
          <a:xfrm>
            <a:off x="4106779" y="2515037"/>
            <a:ext cx="3978442" cy="18279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Exo"/>
              <a:buNone/>
              <a:defRPr sz="4400" b="0" i="0" u="none" strike="noStrike" cap="none">
                <a:solidFill>
                  <a:schemeClr val="dk1"/>
                </a:solidFill>
                <a:latin typeface="Exo"/>
                <a:ea typeface="Exo"/>
                <a:cs typeface="Exo"/>
                <a:sym typeface="Exo"/>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11"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entury Gothic" panose="020B0502020202020204"/>
                <a:ea typeface="Century Gothic" panose="020B0502020202020204"/>
                <a:cs typeface="Century Gothic" panose="020B0502020202020204"/>
                <a:sym typeface="Century Gothic" panose="020B050202020202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2" name="Google Shape;12;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3" name="Google Shape;13;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4" name="Google Shape;14;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A2246"/>
            </a:gs>
            <a:gs pos="31000">
              <a:srgbClr val="0A2246"/>
            </a:gs>
            <a:gs pos="100000">
              <a:srgbClr val="1B4685"/>
            </a:gs>
          </a:gsLst>
          <a:lin ang="5400000" scaled="0"/>
        </a:gradFill>
        <a:effectLst/>
      </p:bgPr>
    </p:bg>
    <p:spTree>
      <p:nvGrpSpPr>
        <p:cNvPr id="1" name="Shape 39"/>
        <p:cNvGrpSpPr/>
        <p:nvPr/>
      </p:nvGrpSpPr>
      <p:grpSpPr>
        <a:xfrm>
          <a:off x="0" y="0"/>
          <a:ext cx="0" cy="0"/>
          <a:chOff x="0" y="0"/>
          <a:chExt cx="0" cy="0"/>
        </a:xfrm>
      </p:grpSpPr>
      <p:sp>
        <p:nvSpPr>
          <p:cNvPr id="40" name="Google Shape;40;p1"/>
          <p:cNvSpPr txBox="1">
            <a:spLocks noGrp="1"/>
          </p:cNvSpPr>
          <p:nvPr>
            <p:ph type="ctrTitle"/>
          </p:nvPr>
        </p:nvSpPr>
        <p:spPr>
          <a:xfrm>
            <a:off x="727522" y="1311007"/>
            <a:ext cx="10736956" cy="1942013"/>
          </a:xfrm>
          <a:prstGeom prst="rect">
            <a:avLst/>
          </a:prstGeom>
          <a:noFill/>
          <a:ln>
            <a:noFill/>
          </a:ln>
        </p:spPr>
        <p:txBody>
          <a:bodyPr spcFirstLastPara="1" wrap="square" lIns="91425" tIns="45700" rIns="91425" bIns="45700" anchor="b" anchorCtr="0">
            <a:normAutofit/>
          </a:bodyPr>
          <a:lstStyle/>
          <a:p>
            <a:r>
              <a:rPr lang="en-US" altLang="en-US" sz="4000" b="1" dirty="0"/>
              <a:t>Analisis Wacana Kritis Van Dijk Pada Kompas.com dalam pemberitaan Kotak Kosong dalam Pilkada Surabaya 2024</a:t>
            </a:r>
            <a:endParaRPr lang="en-US" altLang="en-US" sz="4000" b="1" dirty="0"/>
          </a:p>
        </p:txBody>
      </p:sp>
      <p:sp>
        <p:nvSpPr>
          <p:cNvPr id="41" name="Google Shape;41;p1"/>
          <p:cNvSpPr txBox="1">
            <a:spLocks noGrp="1"/>
          </p:cNvSpPr>
          <p:nvPr>
            <p:ph type="subTitle" idx="1"/>
          </p:nvPr>
        </p:nvSpPr>
        <p:spPr>
          <a:xfrm>
            <a:off x="1714500" y="3253020"/>
            <a:ext cx="8763000" cy="275117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2F2F2"/>
              </a:buClr>
              <a:buSzPts val="2400"/>
              <a:buNone/>
            </a:pPr>
            <a:r>
              <a:rPr lang="en-US" sz="1700" dirty="0" err="1">
                <a:solidFill>
                  <a:srgbClr val="F2F2F2"/>
                </a:solidFill>
                <a:sym typeface="Exo"/>
              </a:rPr>
              <a:t>Oleh</a:t>
            </a:r>
            <a:r>
              <a:rPr lang="en-US" sz="1700" dirty="0">
                <a:solidFill>
                  <a:srgbClr val="F2F2F2"/>
                </a:solidFill>
                <a:sym typeface="Exo"/>
              </a:rPr>
              <a:t>:</a:t>
            </a:r>
            <a:endParaRPr sz="1700" dirty="0"/>
          </a:p>
          <a:p>
            <a:pPr marL="0" lvl="0" indent="0" algn="ctr" rtl="0">
              <a:lnSpc>
                <a:spcPct val="90000"/>
              </a:lnSpc>
              <a:spcBef>
                <a:spcPts val="1000"/>
              </a:spcBef>
              <a:spcAft>
                <a:spcPts val="0"/>
              </a:spcAft>
              <a:buClr>
                <a:schemeClr val="lt1"/>
              </a:buClr>
              <a:buSzPts val="2400"/>
              <a:buNone/>
            </a:pPr>
            <a:r>
              <a:rPr lang="en-US" altLang="en-US" sz="1700" dirty="0"/>
              <a:t>Pandu Bagus Fibisono</a:t>
            </a:r>
            <a:r>
              <a:rPr lang="en-US" sz="1700" dirty="0"/>
              <a:t> (222022000094) </a:t>
            </a:r>
            <a:endParaRPr lang="en-US" sz="1700" dirty="0"/>
          </a:p>
          <a:p>
            <a:pPr marL="0" lvl="0" indent="0" algn="ctr" rtl="0">
              <a:lnSpc>
                <a:spcPct val="90000"/>
              </a:lnSpc>
              <a:spcBef>
                <a:spcPts val="1000"/>
              </a:spcBef>
              <a:spcAft>
                <a:spcPts val="0"/>
              </a:spcAft>
              <a:buClr>
                <a:schemeClr val="lt1"/>
              </a:buClr>
              <a:buSzPts val="2400"/>
              <a:buNone/>
            </a:pPr>
            <a:endParaRPr sz="1700" dirty="0"/>
          </a:p>
          <a:p>
            <a:pPr marL="0" lvl="0" indent="0" algn="ctr" rtl="0">
              <a:lnSpc>
                <a:spcPct val="90000"/>
              </a:lnSpc>
              <a:spcBef>
                <a:spcPts val="1000"/>
              </a:spcBef>
              <a:spcAft>
                <a:spcPts val="0"/>
              </a:spcAft>
              <a:buClr>
                <a:schemeClr val="lt1"/>
              </a:buClr>
              <a:buSzPts val="2400"/>
              <a:buNone/>
            </a:pPr>
            <a:r>
              <a:rPr lang="en-US" sz="1700" dirty="0" err="1"/>
              <a:t>Nama</a:t>
            </a:r>
            <a:r>
              <a:rPr lang="en-US" sz="1700" dirty="0"/>
              <a:t> </a:t>
            </a:r>
            <a:r>
              <a:rPr lang="en-US" sz="1700" dirty="0" err="1"/>
              <a:t>Dosen</a:t>
            </a:r>
            <a:r>
              <a:rPr lang="en-US" sz="1700" dirty="0"/>
              <a:t> </a:t>
            </a:r>
            <a:r>
              <a:rPr lang="en-US" sz="1700" dirty="0" err="1"/>
              <a:t>Pembimbing</a:t>
            </a:r>
            <a:r>
              <a:rPr lang="en-US" sz="1700" dirty="0"/>
              <a:t> :</a:t>
            </a:r>
            <a:endParaRPr lang="en-US" sz="1700" dirty="0"/>
          </a:p>
          <a:p>
            <a:pPr marL="0" lvl="0" indent="0"/>
            <a:r>
              <a:rPr lang="en-US" altLang="en-US" sz="1700" dirty="0"/>
              <a:t>Didik Hariyanto</a:t>
            </a:r>
            <a:endParaRPr lang="en-US" altLang="en-US" sz="1700" dirty="0"/>
          </a:p>
          <a:p>
            <a:pPr marL="0" lvl="0" indent="0"/>
            <a:endParaRPr sz="1700" dirty="0"/>
          </a:p>
          <a:p>
            <a:pPr marL="0" lvl="0" indent="0" algn="ctr" rtl="0">
              <a:lnSpc>
                <a:spcPct val="90000"/>
              </a:lnSpc>
              <a:spcBef>
                <a:spcPts val="1000"/>
              </a:spcBef>
              <a:spcAft>
                <a:spcPts val="0"/>
              </a:spcAft>
              <a:buClr>
                <a:schemeClr val="lt1"/>
              </a:buClr>
              <a:buSzPts val="2400"/>
              <a:buNone/>
            </a:pPr>
            <a:r>
              <a:rPr lang="en-US" sz="1700" dirty="0" err="1"/>
              <a:t>Progam</a:t>
            </a:r>
            <a:r>
              <a:rPr lang="en-US" sz="1700" dirty="0"/>
              <a:t> </a:t>
            </a:r>
            <a:r>
              <a:rPr lang="en-US" sz="1700" dirty="0" err="1"/>
              <a:t>Studi</a:t>
            </a:r>
            <a:r>
              <a:rPr lang="en-US" sz="1700" dirty="0"/>
              <a:t> </a:t>
            </a:r>
            <a:r>
              <a:rPr lang="en-US" sz="1700" dirty="0" err="1"/>
              <a:t>Ilmu</a:t>
            </a:r>
            <a:r>
              <a:rPr lang="en-US" sz="1700" dirty="0"/>
              <a:t> </a:t>
            </a:r>
            <a:r>
              <a:rPr lang="en-US" sz="1700" dirty="0" err="1"/>
              <a:t>Komunikasi</a:t>
            </a:r>
            <a:endParaRPr sz="1700" dirty="0"/>
          </a:p>
          <a:p>
            <a:pPr marL="0" lvl="0" indent="0" algn="ctr" rtl="0">
              <a:lnSpc>
                <a:spcPct val="90000"/>
              </a:lnSpc>
              <a:spcBef>
                <a:spcPts val="1000"/>
              </a:spcBef>
              <a:spcAft>
                <a:spcPts val="0"/>
              </a:spcAft>
              <a:buClr>
                <a:srgbClr val="F2F2F2"/>
              </a:buClr>
              <a:buSzPts val="2400"/>
              <a:buNone/>
            </a:pPr>
            <a:r>
              <a:rPr lang="en-US" sz="1700" dirty="0" err="1">
                <a:solidFill>
                  <a:srgbClr val="F2F2F2"/>
                </a:solidFill>
                <a:sym typeface="Exo"/>
              </a:rPr>
              <a:t>Universitas</a:t>
            </a:r>
            <a:r>
              <a:rPr lang="en-US" sz="1700" dirty="0">
                <a:solidFill>
                  <a:srgbClr val="F2F2F2"/>
                </a:solidFill>
                <a:sym typeface="Exo"/>
              </a:rPr>
              <a:t> </a:t>
            </a:r>
            <a:r>
              <a:rPr lang="en-US" sz="1700" dirty="0" err="1">
                <a:solidFill>
                  <a:srgbClr val="F2F2F2"/>
                </a:solidFill>
                <a:sym typeface="Exo"/>
              </a:rPr>
              <a:t>Muhammadiyah</a:t>
            </a:r>
            <a:r>
              <a:rPr lang="en-US" sz="1700" dirty="0">
                <a:solidFill>
                  <a:srgbClr val="F2F2F2"/>
                </a:solidFill>
                <a:sym typeface="Exo"/>
              </a:rPr>
              <a:t> </a:t>
            </a:r>
            <a:r>
              <a:rPr lang="en-US" sz="1700" dirty="0" err="1">
                <a:solidFill>
                  <a:srgbClr val="F2F2F2"/>
                </a:solidFill>
                <a:sym typeface="Exo"/>
              </a:rPr>
              <a:t>Sidoarjo</a:t>
            </a:r>
            <a:r>
              <a:rPr lang="en-US" sz="1700" dirty="0">
                <a:solidFill>
                  <a:srgbClr val="F2F2F2"/>
                </a:solidFill>
                <a:sym typeface="Exo"/>
              </a:rPr>
              <a:t> </a:t>
            </a:r>
            <a:endParaRPr sz="1700" dirty="0">
              <a:solidFill>
                <a:srgbClr val="F2F2F2"/>
              </a:solidFill>
              <a:sym typeface="Exo"/>
            </a:endParaRPr>
          </a:p>
          <a:p>
            <a:pPr marL="0" lvl="0" indent="0" algn="ctr" rtl="0">
              <a:lnSpc>
                <a:spcPct val="90000"/>
              </a:lnSpc>
              <a:spcBef>
                <a:spcPts val="1000"/>
              </a:spcBef>
              <a:spcAft>
                <a:spcPts val="0"/>
              </a:spcAft>
              <a:buClr>
                <a:srgbClr val="F2F2F2"/>
              </a:buClr>
              <a:buSzPts val="2400"/>
              <a:buNone/>
            </a:pPr>
            <a:r>
              <a:rPr lang="en-US" sz="1700" dirty="0">
                <a:solidFill>
                  <a:srgbClr val="F2F2F2"/>
                </a:solidFill>
              </a:rPr>
              <a:t>2025</a:t>
            </a:r>
            <a:endParaRPr sz="1700" dirty="0">
              <a:solidFill>
                <a:srgbClr val="F2F2F2"/>
              </a:solidFill>
            </a:endParaRPr>
          </a:p>
        </p:txBody>
      </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104f7abbb21_0_303"/>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err="1" smtClean="0"/>
              <a:t>Hasil</a:t>
            </a:r>
            <a:endParaRPr dirty="0"/>
          </a:p>
        </p:txBody>
      </p:sp>
      <p:sp>
        <p:nvSpPr>
          <p:cNvPr id="59" name="Google Shape;59;g104f7abbb21_0_303"/>
          <p:cNvSpPr txBox="1">
            <a:spLocks noGrp="1"/>
          </p:cNvSpPr>
          <p:nvPr>
            <p:ph type="body" idx="1"/>
          </p:nvPr>
        </p:nvSpPr>
        <p:spPr>
          <a:xfrm>
            <a:off x="166758" y="1366364"/>
            <a:ext cx="11830877" cy="4857272"/>
          </a:xfrm>
          <a:prstGeom prst="rect">
            <a:avLst/>
          </a:prstGeom>
          <a:noFill/>
          <a:ln>
            <a:noFill/>
          </a:ln>
        </p:spPr>
        <p:txBody>
          <a:bodyPr spcFirstLastPara="1" wrap="square" lIns="91425" tIns="45700" rIns="91425" bIns="45700" anchor="t" anchorCtr="0">
            <a:noAutofit/>
          </a:bodyPr>
          <a:lstStyle/>
          <a:p>
            <a:pPr algn="just">
              <a:lnSpc>
                <a:spcPct val="100000"/>
              </a:lnSpc>
            </a:pPr>
            <a:r>
              <a:rPr lang="en-US" altLang="en-US" sz="1800" b="1" dirty="0"/>
              <a:t>Struktur Makro</a:t>
            </a:r>
            <a:r>
              <a:rPr lang="en-US" altLang="en-US" sz="1800" dirty="0"/>
              <a:t> : Pada berita pertama, tema sentralnya adalah aksi deklarasi warga memilih kotak kosong sebagai protes politik terhadap partai yang tidak peka terhadap aspirasi publik.</a:t>
            </a:r>
            <a:endParaRPr lang="en-US" altLang="en-US" sz="1800" dirty="0"/>
          </a:p>
          <a:p>
            <a:pPr algn="just">
              <a:lnSpc>
                <a:spcPct val="100000"/>
              </a:lnSpc>
            </a:pPr>
            <a:r>
              <a:rPr lang="en-US" altLang="en-US" sz="1800" b="1" dirty="0"/>
              <a:t>Superstruktur</a:t>
            </a:r>
            <a:r>
              <a:rPr lang="en-US" altLang="en-US" sz="1800" dirty="0"/>
              <a:t> : berita pertama, struktur berita dimulai dari laporan aksi warga di DPRD Surabaya, kemudian dilanjutkan dengan kutipan tokoh (Harijono dan Rudy Gaul), lalu diakhiri dengan pesan penolakan terhadap dominasi politik partai.</a:t>
            </a:r>
            <a:endParaRPr lang="en-US" altLang="en-US" sz="1800" dirty="0"/>
          </a:p>
          <a:p>
            <a:pPr algn="just">
              <a:lnSpc>
                <a:spcPct val="100000"/>
              </a:lnSpc>
            </a:pPr>
            <a:r>
              <a:rPr lang="en-US" altLang="en-US" sz="1800" b="1" dirty="0"/>
              <a:t>Struktur Mikro (Semantik) : </a:t>
            </a:r>
            <a:r>
              <a:rPr lang="en-US" altLang="en-US" sz="1800" dirty="0"/>
              <a:t>dengan menampilkan pernyataan langsung dari warga, seperti: “kami memilih kotak kosong sebagai bentuk penolakan calon tunggal”, yang menegaskan sikap kritis dan partisipatif warga terhadap dominasi politik.</a:t>
            </a:r>
            <a:endParaRPr lang="en-US" altLang="en-US" sz="1800" dirty="0"/>
          </a:p>
          <a:p>
            <a:pPr algn="just">
              <a:lnSpc>
                <a:spcPct val="100000"/>
              </a:lnSpc>
            </a:pPr>
            <a:r>
              <a:rPr lang="en-US" altLang="en-US" sz="1800" b="1" dirty="0"/>
              <a:t>Struktur Mikro (sintaksis) : </a:t>
            </a:r>
            <a:r>
              <a:rPr lang="en-US" altLang="en-US" sz="1800" dirty="0"/>
              <a:t>kalimat-kalimat disusun aktif seperti “massa mengajak masyarakat”, dan penggunaan kata ganti kami/kita berfungsi membangun solidaritas gerakan.</a:t>
            </a:r>
            <a:endParaRPr lang="en-US" altLang="en-US" sz="1800" dirty="0"/>
          </a:p>
          <a:p>
            <a:pPr algn="just">
              <a:lnSpc>
                <a:spcPct val="100000"/>
              </a:lnSpc>
            </a:pPr>
            <a:r>
              <a:rPr lang="en-US" altLang="en-US" sz="1800" b="1" dirty="0"/>
              <a:t>Struktur Mikro (retoris) : </a:t>
            </a:r>
            <a:r>
              <a:rPr lang="en-US" altLang="en-US" sz="1800" dirty="0"/>
              <a:t>penggunaan foto aksi deklarasi di depan DPRD Surabaya dengan spanduk bertuliskan “Coblos Kotak Kosong”, mikrofon orasi, dan latar gedung yang secara visual memperkuat pesan bahwa aksi tersebut bukan gerakan spontan biasa, tetapi serius, terorganisir, dan memiliki legitimasi sosial.</a:t>
            </a:r>
            <a:endParaRPr lang="en-US" altLang="en-US" sz="1800" dirty="0"/>
          </a:p>
          <a:p>
            <a:pPr algn="just">
              <a:lnSpc>
                <a:spcPct val="150000"/>
              </a:lnSpc>
            </a:pPr>
            <a:endParaRPr lang="en-US" altLang="en-US" sz="1800" dirty="0"/>
          </a:p>
        </p:txBody>
      </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104f7abbb21_0_303"/>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err="1" smtClean="0"/>
              <a:t>Hasil</a:t>
            </a:r>
            <a:endParaRPr dirty="0"/>
          </a:p>
        </p:txBody>
      </p:sp>
      <p:sp>
        <p:nvSpPr>
          <p:cNvPr id="59" name="Google Shape;59;g104f7abbb21_0_303"/>
          <p:cNvSpPr txBox="1">
            <a:spLocks noGrp="1"/>
          </p:cNvSpPr>
          <p:nvPr>
            <p:ph type="body" idx="1"/>
          </p:nvPr>
        </p:nvSpPr>
        <p:spPr>
          <a:xfrm>
            <a:off x="166758" y="1342869"/>
            <a:ext cx="11830877" cy="4857272"/>
          </a:xfrm>
          <a:prstGeom prst="rect">
            <a:avLst/>
          </a:prstGeom>
          <a:noFill/>
          <a:ln>
            <a:noFill/>
          </a:ln>
        </p:spPr>
        <p:txBody>
          <a:bodyPr spcFirstLastPara="1" wrap="square" lIns="91425" tIns="45700" rIns="91425" bIns="45700" anchor="t" anchorCtr="0">
            <a:noAutofit/>
          </a:bodyPr>
          <a:lstStyle/>
          <a:p>
            <a:pPr marL="50800" indent="0" algn="just">
              <a:lnSpc>
                <a:spcPct val="100000"/>
              </a:lnSpc>
              <a:buNone/>
            </a:pPr>
            <a:r>
              <a:rPr lang="en-US" altLang="en-US" sz="1800" b="1" dirty="0"/>
              <a:t>Berita 2</a:t>
            </a:r>
            <a:r>
              <a:rPr lang="en-US" altLang="en-US" sz="1800" dirty="0"/>
              <a:t> : Ramai Kampanye Pilih Kotak Kosong, KPU Surabaya: Itu Partisipasi Masyarakat (18/09/2024)</a:t>
            </a:r>
            <a:endParaRPr lang="en-US" altLang="en-US" sz="1800" dirty="0"/>
          </a:p>
          <a:p>
            <a:pPr algn="just">
              <a:lnSpc>
                <a:spcPct val="150000"/>
              </a:lnSpc>
            </a:pPr>
            <a:endParaRPr lang="en-US" altLang="en-US" sz="1800" dirty="0"/>
          </a:p>
        </p:txBody>
      </p:sp>
      <p:pic>
        <p:nvPicPr>
          <p:cNvPr id="3" name="Picture 2" descr="66eabd950d591"/>
          <p:cNvPicPr>
            <a:picLocks noChangeAspect="1"/>
          </p:cNvPicPr>
          <p:nvPr/>
        </p:nvPicPr>
        <p:blipFill>
          <a:blip r:embed="rId1"/>
          <a:stretch>
            <a:fillRect/>
          </a:stretch>
        </p:blipFill>
        <p:spPr>
          <a:xfrm>
            <a:off x="2841625" y="1838325"/>
            <a:ext cx="6062400" cy="4041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104f7abbb21_0_303"/>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err="1" smtClean="0"/>
              <a:t>Hasil</a:t>
            </a:r>
            <a:endParaRPr dirty="0"/>
          </a:p>
        </p:txBody>
      </p:sp>
      <p:sp>
        <p:nvSpPr>
          <p:cNvPr id="59" name="Google Shape;59;g104f7abbb21_0_303"/>
          <p:cNvSpPr txBox="1">
            <a:spLocks noGrp="1"/>
          </p:cNvSpPr>
          <p:nvPr>
            <p:ph type="body" idx="1"/>
          </p:nvPr>
        </p:nvSpPr>
        <p:spPr>
          <a:xfrm>
            <a:off x="166758" y="1500984"/>
            <a:ext cx="11830877" cy="4857272"/>
          </a:xfrm>
          <a:prstGeom prst="rect">
            <a:avLst/>
          </a:prstGeom>
          <a:noFill/>
          <a:ln>
            <a:noFill/>
          </a:ln>
        </p:spPr>
        <p:txBody>
          <a:bodyPr spcFirstLastPara="1" wrap="square" lIns="91425" tIns="45700" rIns="91425" bIns="45700" anchor="t" anchorCtr="0">
            <a:noAutofit/>
          </a:bodyPr>
          <a:lstStyle/>
          <a:p>
            <a:pPr algn="just">
              <a:lnSpc>
                <a:spcPct val="100000"/>
              </a:lnSpc>
            </a:pPr>
            <a:r>
              <a:rPr lang="en-US" altLang="en-US" sz="1800" b="1" dirty="0"/>
              <a:t>Struktur Makro</a:t>
            </a:r>
            <a:r>
              <a:rPr lang="en-US" altLang="en-US" sz="1800" dirty="0"/>
              <a:t> : Berita kedua menekankan bahwa kampanye kotak kosong diakui oleh KPU sebagai bentuk partisipasi sah dalam demokrasi elektoral.</a:t>
            </a:r>
            <a:endParaRPr lang="en-US" altLang="en-US" sz="1800" dirty="0"/>
          </a:p>
          <a:p>
            <a:pPr algn="just">
              <a:lnSpc>
                <a:spcPct val="100000"/>
              </a:lnSpc>
            </a:pPr>
            <a:r>
              <a:rPr lang="en-US" altLang="en-US" sz="1800" b="1" dirty="0"/>
              <a:t>Superstruktur</a:t>
            </a:r>
            <a:r>
              <a:rPr lang="en-US" altLang="en-US" sz="1800" dirty="0"/>
              <a:t> : berita kedua, narasi dibangun dari klarifikasi KPU, lalu menyajikan sikap netral KPU terhadap kampanye kotak kosong, dan ditutup dengan legitimasi bahwa tindakan masyarakat adalah bentuk partisipasi politik.</a:t>
            </a:r>
            <a:endParaRPr lang="en-US" altLang="en-US" sz="1800" dirty="0"/>
          </a:p>
          <a:p>
            <a:pPr algn="just">
              <a:lnSpc>
                <a:spcPct val="100000"/>
              </a:lnSpc>
            </a:pPr>
            <a:r>
              <a:rPr lang="en-US" altLang="en-US" sz="1800" b="1" dirty="0"/>
              <a:t>Struktur Mikro (Semantik) : </a:t>
            </a:r>
            <a:r>
              <a:rPr lang="en-US" altLang="en-US" sz="1800" dirty="0"/>
              <a:t>Berita ini menampilkan bahwa kampanye kotak kosong adalah bentuk partisipasi demokratis yang sah, melalui kutipan seperti “ya monggo, kita tidak menghalangi” dari Komisioner KPU.</a:t>
            </a:r>
            <a:endParaRPr lang="en-US" altLang="en-US" sz="1800" dirty="0"/>
          </a:p>
          <a:p>
            <a:pPr algn="just">
              <a:lnSpc>
                <a:spcPct val="100000"/>
              </a:lnSpc>
            </a:pPr>
            <a:r>
              <a:rPr lang="en-US" altLang="en-US" sz="1800" b="1" dirty="0"/>
              <a:t>Struktur Mikro (sintaksis) : </a:t>
            </a:r>
            <a:r>
              <a:rPr lang="en-US" altLang="en-US" sz="1800" dirty="0"/>
              <a:t>kalimat disusun aktif seperti “KPU menyatakan”, yang memperkuat posisi otoritatif KPU.</a:t>
            </a:r>
            <a:endParaRPr lang="en-US" altLang="en-US" sz="1800" dirty="0"/>
          </a:p>
          <a:p>
            <a:pPr algn="just">
              <a:lnSpc>
                <a:spcPct val="100000"/>
              </a:lnSpc>
            </a:pPr>
            <a:r>
              <a:rPr lang="en-US" altLang="en-US" sz="1800" b="1" dirty="0"/>
              <a:t>Struktur Mikro (retoris) : </a:t>
            </a:r>
            <a:r>
              <a:rPr lang="en-US" altLang="en-US" sz="1800" dirty="0"/>
              <a:t>berita disertai foto tokoh KPU dan penggunaan judul yang tegas, menciptakan kesan bahwa pernyataan tersebut berasal dari sumber resmi dan netral.</a:t>
            </a:r>
            <a:endParaRPr lang="en-US" altLang="en-US" sz="1800" dirty="0"/>
          </a:p>
          <a:p>
            <a:pPr algn="just">
              <a:lnSpc>
                <a:spcPct val="150000"/>
              </a:lnSpc>
            </a:pPr>
            <a:endParaRPr lang="en-US" altLang="en-US" sz="1800" dirty="0"/>
          </a:p>
        </p:txBody>
      </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104f7abbb21_0_303"/>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err="1" smtClean="0"/>
              <a:t>Hasil</a:t>
            </a:r>
            <a:endParaRPr dirty="0"/>
          </a:p>
        </p:txBody>
      </p:sp>
      <p:sp>
        <p:nvSpPr>
          <p:cNvPr id="59" name="Google Shape;59;g104f7abbb21_0_303"/>
          <p:cNvSpPr txBox="1">
            <a:spLocks noGrp="1"/>
          </p:cNvSpPr>
          <p:nvPr>
            <p:ph type="body" idx="1"/>
          </p:nvPr>
        </p:nvSpPr>
        <p:spPr>
          <a:xfrm>
            <a:off x="166758" y="1357474"/>
            <a:ext cx="11830877" cy="4857272"/>
          </a:xfrm>
          <a:prstGeom prst="rect">
            <a:avLst/>
          </a:prstGeom>
          <a:noFill/>
          <a:ln>
            <a:noFill/>
          </a:ln>
        </p:spPr>
        <p:txBody>
          <a:bodyPr spcFirstLastPara="1" wrap="square" lIns="91425" tIns="45700" rIns="91425" bIns="45700" anchor="t" anchorCtr="0">
            <a:noAutofit/>
          </a:bodyPr>
          <a:lstStyle/>
          <a:p>
            <a:pPr marL="50800" indent="0" algn="just">
              <a:lnSpc>
                <a:spcPct val="100000"/>
              </a:lnSpc>
              <a:buNone/>
            </a:pPr>
            <a:r>
              <a:rPr lang="en-US" altLang="en-US" sz="1800" b="1" dirty="0"/>
              <a:t>Berita 3</a:t>
            </a:r>
            <a:r>
              <a:rPr lang="en-US" altLang="en-US" sz="1800" dirty="0"/>
              <a:t> : Muncul Kotak Kosong di 41 Daerah, Jokowi: Itu Kenyataan Demokrasi (06/09/2024)</a:t>
            </a:r>
            <a:endParaRPr lang="en-US" altLang="en-US" sz="1800" dirty="0"/>
          </a:p>
          <a:p>
            <a:pPr algn="just">
              <a:lnSpc>
                <a:spcPct val="150000"/>
              </a:lnSpc>
            </a:pPr>
            <a:endParaRPr lang="en-US" altLang="en-US" sz="1800" dirty="0"/>
          </a:p>
        </p:txBody>
      </p:sp>
      <p:pic>
        <p:nvPicPr>
          <p:cNvPr id="3" name="Picture 2" descr="66da7ca090c27"/>
          <p:cNvPicPr>
            <a:picLocks noChangeAspect="1"/>
          </p:cNvPicPr>
          <p:nvPr/>
        </p:nvPicPr>
        <p:blipFill>
          <a:blip r:embed="rId1"/>
          <a:stretch>
            <a:fillRect/>
          </a:stretch>
        </p:blipFill>
        <p:spPr>
          <a:xfrm>
            <a:off x="3051175" y="1909445"/>
            <a:ext cx="6062400" cy="4041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104f7abbb21_0_303"/>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err="1" smtClean="0"/>
              <a:t>Hasil</a:t>
            </a:r>
            <a:endParaRPr dirty="0"/>
          </a:p>
        </p:txBody>
      </p:sp>
      <p:sp>
        <p:nvSpPr>
          <p:cNvPr id="59" name="Google Shape;59;g104f7abbb21_0_303"/>
          <p:cNvSpPr txBox="1">
            <a:spLocks noGrp="1"/>
          </p:cNvSpPr>
          <p:nvPr>
            <p:ph type="body" idx="1"/>
          </p:nvPr>
        </p:nvSpPr>
        <p:spPr>
          <a:xfrm>
            <a:off x="166758" y="1322549"/>
            <a:ext cx="11830877" cy="4857272"/>
          </a:xfrm>
          <a:prstGeom prst="rect">
            <a:avLst/>
          </a:prstGeom>
          <a:noFill/>
          <a:ln>
            <a:noFill/>
          </a:ln>
        </p:spPr>
        <p:txBody>
          <a:bodyPr spcFirstLastPara="1" wrap="square" lIns="91425" tIns="45700" rIns="91425" bIns="45700" anchor="t" anchorCtr="0">
            <a:noAutofit/>
          </a:bodyPr>
          <a:lstStyle/>
          <a:p>
            <a:pPr algn="just">
              <a:lnSpc>
                <a:spcPct val="100000"/>
              </a:lnSpc>
            </a:pPr>
            <a:r>
              <a:rPr lang="en-US" altLang="en-US" sz="1800" b="1" dirty="0"/>
              <a:t>Struktur Makro</a:t>
            </a:r>
            <a:r>
              <a:rPr lang="en-US" altLang="en-US" sz="1800" dirty="0"/>
              <a:t> : pada berita ketiga, Presiden Jokowi menyebut bahwa fenomena kotak kosong adalah bagian dari “kenyataan demokrasi”, sehingga dimaknai sebagai hal yang normal dan sah dalam sistem politik.</a:t>
            </a:r>
            <a:endParaRPr lang="en-US" altLang="en-US" sz="1800" dirty="0"/>
          </a:p>
          <a:p>
            <a:pPr algn="just">
              <a:lnSpc>
                <a:spcPct val="100000"/>
              </a:lnSpc>
            </a:pPr>
            <a:r>
              <a:rPr lang="en-US" altLang="en-US" sz="1800" b="1" dirty="0"/>
              <a:t>Superstruktur</a:t>
            </a:r>
            <a:r>
              <a:rPr lang="en-US" altLang="en-US" sz="1800" dirty="0"/>
              <a:t> : berita ketiga, struktur dimulai dengan data jumlah daerah yang mengalami kotak kosong, dilanjutkan dengan tanggapan dari Presiden Jokowi, dan diakhiri dengan kesan bahwa fenomena ini merupakan dinamika demokrasi yang lumrah.</a:t>
            </a:r>
            <a:endParaRPr lang="en-US" altLang="en-US" sz="1800" dirty="0"/>
          </a:p>
          <a:p>
            <a:pPr algn="just">
              <a:lnSpc>
                <a:spcPct val="100000"/>
              </a:lnSpc>
            </a:pPr>
            <a:r>
              <a:rPr lang="en-US" altLang="en-US" sz="1800" b="1" dirty="0"/>
              <a:t>Struktur Mikro (Semantik) : </a:t>
            </a:r>
            <a:r>
              <a:rPr lang="en-US" altLang="en-US" sz="1800" dirty="0"/>
              <a:t>Dalam berita ini, semantik dibangun dari kutipan Presiden Jokowi: “itu kenyataan demokrasi”, yang menormalisasi fenomena kotak kosong sebagai bagian sah dari sistem.</a:t>
            </a:r>
            <a:endParaRPr lang="en-US" altLang="en-US" sz="1800" dirty="0"/>
          </a:p>
          <a:p>
            <a:pPr algn="just">
              <a:lnSpc>
                <a:spcPct val="100000"/>
              </a:lnSpc>
            </a:pPr>
            <a:r>
              <a:rPr lang="en-US" altLang="en-US" sz="1800" b="1" dirty="0"/>
              <a:t>Struktur Mikro (sintaksis) : </a:t>
            </a:r>
            <a:r>
              <a:rPr lang="en-US" altLang="en-US" sz="1800" dirty="0"/>
              <a:t>Secara sintaksis, penggunaan kalimat pasif seperti “calon tunggal tak mendapat lawan” digunakan untuk menghindari penyebutan pihak yang bertanggung jawab, dan menyusun narasi diplomatis.</a:t>
            </a:r>
            <a:endParaRPr lang="en-US" altLang="en-US" sz="1800" dirty="0"/>
          </a:p>
          <a:p>
            <a:pPr algn="just">
              <a:lnSpc>
                <a:spcPct val="100000"/>
              </a:lnSpc>
            </a:pPr>
            <a:r>
              <a:rPr lang="en-US" altLang="en-US" sz="1800" b="1" dirty="0"/>
              <a:t>Struktur Mikro (retoris) : </a:t>
            </a:r>
            <a:r>
              <a:rPr lang="en-US" altLang="en-US" sz="1800" dirty="0"/>
              <a:t>berita diperkuat dengan foto Jokowi sedang diwawancara dan data “41 daerah” yang menambah kesan skala nasional dan kewajaran fenomena.</a:t>
            </a:r>
            <a:endParaRPr lang="en-US" altLang="en-US" sz="1800" dirty="0"/>
          </a:p>
          <a:p>
            <a:pPr algn="just">
              <a:lnSpc>
                <a:spcPct val="100000"/>
              </a:lnSpc>
            </a:pPr>
            <a:endParaRPr lang="en-US" altLang="en-US" sz="1800" dirty="0"/>
          </a:p>
          <a:p>
            <a:pPr algn="just">
              <a:lnSpc>
                <a:spcPct val="100000"/>
              </a:lnSpc>
            </a:pPr>
            <a:endParaRPr lang="en-US" altLang="en-US" sz="1800" dirty="0"/>
          </a:p>
          <a:p>
            <a:pPr algn="just">
              <a:lnSpc>
                <a:spcPct val="150000"/>
              </a:lnSpc>
            </a:pPr>
            <a:endParaRPr lang="en-US" altLang="en-US" sz="1800" dirty="0"/>
          </a:p>
        </p:txBody>
      </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104f7abbb21_0_303"/>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err="1" smtClean="0"/>
              <a:t>Pembahasan</a:t>
            </a:r>
            <a:endParaRPr dirty="0"/>
          </a:p>
        </p:txBody>
      </p:sp>
      <p:sp>
        <p:nvSpPr>
          <p:cNvPr id="59" name="Google Shape;59;g104f7abbb21_0_303"/>
          <p:cNvSpPr txBox="1">
            <a:spLocks noGrp="1"/>
          </p:cNvSpPr>
          <p:nvPr>
            <p:ph type="body" idx="1"/>
          </p:nvPr>
        </p:nvSpPr>
        <p:spPr>
          <a:xfrm>
            <a:off x="166758" y="1410443"/>
            <a:ext cx="11830877" cy="5089734"/>
          </a:xfrm>
          <a:prstGeom prst="rect">
            <a:avLst/>
          </a:prstGeom>
          <a:noFill/>
          <a:ln>
            <a:noFill/>
          </a:ln>
        </p:spPr>
        <p:txBody>
          <a:bodyPr spcFirstLastPara="1" wrap="square" lIns="91425" tIns="45700" rIns="91425" bIns="45700" anchor="t" anchorCtr="0">
            <a:noAutofit/>
          </a:bodyPr>
          <a:lstStyle/>
          <a:p>
            <a:pPr marL="50800" indent="0" algn="just">
              <a:lnSpc>
                <a:spcPct val="100000"/>
              </a:lnSpc>
              <a:buNone/>
            </a:pPr>
            <a:r>
              <a:rPr lang="en-US" altLang="en-US" sz="1800" dirty="0"/>
              <a:t>Pembahasan ini menunjukkan bahwa wacana “kotak kosong” dalam pemberitaan Kompas.com dibentuk secara strategis untuk menekankan stabilitas politik sekaligus mengakomodasi ekspresi publik.</a:t>
            </a:r>
            <a:endParaRPr lang="en-US" altLang="en-US" sz="1800" dirty="0"/>
          </a:p>
          <a:p>
            <a:pPr algn="just">
              <a:lnSpc>
                <a:spcPct val="100000"/>
              </a:lnSpc>
            </a:pPr>
            <a:r>
              <a:rPr lang="en-US" altLang="en-US" sz="1800" dirty="0"/>
              <a:t>Pada </a:t>
            </a:r>
            <a:r>
              <a:rPr lang="en-US" altLang="en-US" sz="1800" b="1" dirty="0"/>
              <a:t>struktur makro</a:t>
            </a:r>
            <a:r>
              <a:rPr lang="en-US" altLang="en-US" sz="1800" dirty="0"/>
              <a:t>, Kompas.com menampilkan kotak kosong sebagai bentuk sah partisipasi demokratis. Ketiga berita menyoroti penolakan terhadap calon tunggal sebagai ekspresi politik masyarakat, dengan penguatan dari pernyataan Presiden Jokowi dan KPU yang memberikan legitimasi.</a:t>
            </a:r>
            <a:endParaRPr lang="en-US" altLang="en-US" sz="1800" dirty="0"/>
          </a:p>
          <a:p>
            <a:pPr algn="just">
              <a:lnSpc>
                <a:spcPct val="100000"/>
              </a:lnSpc>
            </a:pPr>
            <a:r>
              <a:rPr lang="en-US" altLang="en-US" sz="1800" b="1" dirty="0"/>
              <a:t>Superstruktur</a:t>
            </a:r>
            <a:r>
              <a:rPr lang="en-US" altLang="en-US" sz="1800" dirty="0"/>
              <a:t> memperlihatkan alur narasi yang runtut, dari fakta aksi warga hingga komentar otoritatif. Kompas menggabungkan empati publik dan kredibilitas institusi dalam penyajian beritanya.</a:t>
            </a:r>
            <a:endParaRPr lang="en-US" altLang="en-US" sz="1800" dirty="0"/>
          </a:p>
          <a:p>
            <a:pPr algn="just">
              <a:lnSpc>
                <a:spcPct val="100000"/>
              </a:lnSpc>
            </a:pPr>
            <a:r>
              <a:rPr lang="en-US" altLang="en-US" sz="1800" b="1" dirty="0"/>
              <a:t>Struktur mikro</a:t>
            </a:r>
            <a:r>
              <a:rPr lang="en-US" altLang="en-US" sz="1800" dirty="0"/>
              <a:t> mengungkap strategi kebahasaan seperti kalimat aktif, kata ganti kolektif, dan leksikon netral yang memperkuat kesan berimbang. Elemen visual seperti foto deklarasi dan potret pejabat memperkuat pembingkaian wacana.</a:t>
            </a:r>
            <a:endParaRPr lang="en-US" altLang="en-US" sz="1800" dirty="0"/>
          </a:p>
        </p:txBody>
      </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104f7abbb21_0_303"/>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err="1" smtClean="0"/>
              <a:t>Pembahasan</a:t>
            </a:r>
            <a:endParaRPr dirty="0"/>
          </a:p>
        </p:txBody>
      </p:sp>
      <p:sp>
        <p:nvSpPr>
          <p:cNvPr id="59" name="Google Shape;59;g104f7abbb21_0_303"/>
          <p:cNvSpPr txBox="1">
            <a:spLocks noGrp="1"/>
          </p:cNvSpPr>
          <p:nvPr>
            <p:ph type="body" idx="1"/>
          </p:nvPr>
        </p:nvSpPr>
        <p:spPr>
          <a:xfrm>
            <a:off x="166758" y="1017378"/>
            <a:ext cx="11830877" cy="5089734"/>
          </a:xfrm>
          <a:prstGeom prst="rect">
            <a:avLst/>
          </a:prstGeom>
          <a:noFill/>
          <a:ln>
            <a:noFill/>
          </a:ln>
        </p:spPr>
        <p:txBody>
          <a:bodyPr spcFirstLastPara="1" wrap="square" lIns="91425" tIns="45700" rIns="91425" bIns="45700" anchor="t" anchorCtr="0">
            <a:noAutofit/>
          </a:bodyPr>
          <a:lstStyle/>
          <a:p>
            <a:pPr marL="50800" indent="0" algn="just">
              <a:lnSpc>
                <a:spcPct val="150000"/>
              </a:lnSpc>
              <a:buNone/>
            </a:pPr>
            <a:endParaRPr lang="en-US" altLang="en-US" sz="1500" dirty="0"/>
          </a:p>
          <a:p>
            <a:pPr algn="just">
              <a:lnSpc>
                <a:spcPct val="150000"/>
              </a:lnSpc>
            </a:pPr>
            <a:r>
              <a:rPr lang="en-US" altLang="en-US" sz="1800" dirty="0"/>
              <a:t>Secara </a:t>
            </a:r>
            <a:r>
              <a:rPr lang="en-US" altLang="en-US" sz="1800" b="1" dirty="0"/>
              <a:t>Kognisi Sosial</a:t>
            </a:r>
            <a:r>
              <a:rPr lang="en-US" altLang="en-US" sz="1800" dirty="0"/>
              <a:t>, redaksi menyusun narasi yang aman secara politis, namun tetap mengajak pembaca untuk berpikir kritis terhadap sistem demokrasi elektoral. </a:t>
            </a:r>
            <a:endParaRPr lang="en-US" altLang="en-US" sz="1800" dirty="0"/>
          </a:p>
          <a:p>
            <a:pPr algn="just">
              <a:lnSpc>
                <a:spcPct val="150000"/>
              </a:lnSpc>
            </a:pPr>
            <a:r>
              <a:rPr lang="en-US" altLang="en-US" sz="1800" dirty="0"/>
              <a:t>Dalam </a:t>
            </a:r>
            <a:r>
              <a:rPr lang="en-US" altLang="en-US" sz="1800" b="1" dirty="0"/>
              <a:t>Konteks Sosial</a:t>
            </a:r>
            <a:r>
              <a:rPr lang="en-US" altLang="en-US" sz="1800" dirty="0"/>
              <a:t>, berita ini hadir di tengah kekhawatiran publik atas politik dinasti. Kompas.com berfungsi sebagai penghubung antara elite dan masyarakat, memainkan peran penting dalam membentuk opini publik dan memperluas pemahaman tentang demokrasi di Indonesia.</a:t>
            </a:r>
            <a:endParaRPr lang="en-US" altLang="en-US" sz="1800" dirty="0"/>
          </a:p>
        </p:txBody>
      </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104f7abbb21_0_303"/>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err="1" smtClean="0"/>
              <a:t>Temuan</a:t>
            </a:r>
            <a:r>
              <a:rPr lang="en-US" dirty="0" smtClean="0"/>
              <a:t> </a:t>
            </a:r>
            <a:r>
              <a:rPr lang="en-US" dirty="0" err="1" smtClean="0"/>
              <a:t>Penting</a:t>
            </a:r>
            <a:r>
              <a:rPr lang="en-US" dirty="0" smtClean="0"/>
              <a:t> </a:t>
            </a:r>
            <a:r>
              <a:rPr lang="en-US" dirty="0" err="1" smtClean="0"/>
              <a:t>Penelitian</a:t>
            </a:r>
            <a:endParaRPr dirty="0"/>
          </a:p>
        </p:txBody>
      </p:sp>
      <p:sp>
        <p:nvSpPr>
          <p:cNvPr id="4" name="Google Shape;59;g104f7abbb21_0_303"/>
          <p:cNvSpPr txBox="1">
            <a:spLocks noGrp="1"/>
          </p:cNvSpPr>
          <p:nvPr>
            <p:ph type="body" idx="1"/>
          </p:nvPr>
        </p:nvSpPr>
        <p:spPr>
          <a:xfrm>
            <a:off x="166758" y="1552059"/>
            <a:ext cx="11528853" cy="5066274"/>
          </a:xfrm>
          <a:prstGeom prst="rect">
            <a:avLst/>
          </a:prstGeom>
          <a:noFill/>
          <a:ln>
            <a:noFill/>
          </a:ln>
        </p:spPr>
        <p:txBody>
          <a:bodyPr spcFirstLastPara="1" wrap="square" lIns="91425" tIns="45700" rIns="91425" bIns="45700" anchor="t" anchorCtr="0">
            <a:normAutofit lnSpcReduction="10000"/>
          </a:bodyPr>
          <a:lstStyle/>
          <a:p>
            <a:pPr marL="571500" indent="-342900" algn="just">
              <a:lnSpc>
                <a:spcPct val="100000"/>
              </a:lnSpc>
            </a:pPr>
            <a:r>
              <a:rPr lang="en-US" altLang="en-US" sz="2000" dirty="0"/>
              <a:t>Penelitian ini mengungkap bahwa </a:t>
            </a:r>
            <a:r>
              <a:rPr lang="en-US" altLang="en-US" sz="2000" b="1" dirty="0"/>
              <a:t>Kompas.com</a:t>
            </a:r>
            <a:r>
              <a:rPr lang="en-US" altLang="en-US" sz="2000" dirty="0"/>
              <a:t> memainkan peran signifikan dalam membingkai fenomena kotak kosong sebagai bentuk sah partisipasi politik dalam Pilkada Surabaya 2024. Media ini berhasil menyampaikan narasi yang menekankan bahwa dukungan terhadap kotak kosong bukanlah tindakan apatis, melainkan ekspresi demokrasi yang sah dan konstruktif.</a:t>
            </a:r>
            <a:endParaRPr lang="en-US" altLang="en-US" sz="2000" dirty="0"/>
          </a:p>
          <a:p>
            <a:pPr marL="571500" indent="-342900" algn="just">
              <a:lnSpc>
                <a:spcPct val="100000"/>
              </a:lnSpc>
            </a:pPr>
            <a:r>
              <a:rPr lang="en-US" altLang="en-US" sz="2000" dirty="0"/>
              <a:t>Strategi wacana yang digunakan menunjukkan bahwa kekuatan media terletak bukan hanya pada isi berita, tetapi juga pada cara informasi disusun, kata yang dipilih, dan visual yang ditampilkan untuk membentuk opini publik. Kompas.com secara halus menyeimbangkan antara menyuarakan aspirasi masyarakat dan menjaga legitimasi institusi negara.</a:t>
            </a:r>
            <a:endParaRPr lang="en-US" altLang="en-US" sz="2000" dirty="0"/>
          </a:p>
          <a:p>
            <a:pPr marL="571500" indent="-342900" algn="just">
              <a:lnSpc>
                <a:spcPct val="100000"/>
              </a:lnSpc>
            </a:pPr>
            <a:r>
              <a:rPr lang="en-US" altLang="en-US" sz="2000" dirty="0"/>
              <a:t>Selain itu, pendekatan analisis wacana kritis Van Dijk terbukti efektif dalam mengidentifikasi bagaimana struktur bahasa, skema kognitif jurnalis, dan konteks sosial-politik bekerja bersama dalam menciptakan makna dan membentuk persepsi publik terhadap fenomena politik yang sedang berlangsung.</a:t>
            </a:r>
            <a:endParaRPr lang="en-US" altLang="en-US" sz="2000" dirty="0"/>
          </a:p>
          <a:p>
            <a:pPr marL="571500" indent="-342900" algn="just">
              <a:lnSpc>
                <a:spcPct val="100000"/>
              </a:lnSpc>
            </a:pPr>
            <a:endParaRPr lang="en-US" altLang="en-US" sz="2000" dirty="0"/>
          </a:p>
          <a:p>
            <a:pPr marL="571500" indent="-342900" algn="just">
              <a:lnSpc>
                <a:spcPct val="100000"/>
              </a:lnSpc>
            </a:pPr>
            <a:endParaRPr lang="en-US" altLang="en-US" sz="2000" dirty="0"/>
          </a:p>
        </p:txBody>
      </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104f7abbb21_0_303"/>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err="1" smtClean="0"/>
              <a:t>Manfaat</a:t>
            </a:r>
            <a:r>
              <a:rPr lang="en-US" dirty="0" smtClean="0"/>
              <a:t> </a:t>
            </a:r>
            <a:r>
              <a:rPr lang="en-US" dirty="0" err="1" smtClean="0"/>
              <a:t>Penelitian</a:t>
            </a:r>
            <a:endParaRPr dirty="0"/>
          </a:p>
        </p:txBody>
      </p:sp>
      <p:sp>
        <p:nvSpPr>
          <p:cNvPr id="59" name="Google Shape;59;g104f7abbb21_0_303"/>
          <p:cNvSpPr txBox="1">
            <a:spLocks noGrp="1"/>
          </p:cNvSpPr>
          <p:nvPr>
            <p:ph type="body" idx="1"/>
          </p:nvPr>
        </p:nvSpPr>
        <p:spPr>
          <a:xfrm>
            <a:off x="166758" y="1238732"/>
            <a:ext cx="11554979" cy="5089734"/>
          </a:xfrm>
          <a:prstGeom prst="rect">
            <a:avLst/>
          </a:prstGeom>
          <a:noFill/>
          <a:ln>
            <a:noFill/>
          </a:ln>
        </p:spPr>
        <p:txBody>
          <a:bodyPr spcFirstLastPara="1" wrap="square" lIns="91425" tIns="45700" rIns="91425" bIns="45700" anchor="t" anchorCtr="0">
            <a:normAutofit fontScale="90000" lnSpcReduction="20000"/>
          </a:bodyPr>
          <a:lstStyle/>
          <a:p>
            <a:pPr marL="228600" indent="0" algn="just">
              <a:lnSpc>
                <a:spcPct val="100000"/>
              </a:lnSpc>
              <a:buFont typeface="+mj-lt"/>
              <a:buNone/>
            </a:pPr>
            <a:r>
              <a:rPr lang="en-US" altLang="en-US" sz="2000" dirty="0"/>
              <a:t>1. Manfaat Akademis / Teoretis</a:t>
            </a:r>
            <a:endParaRPr lang="en-US" altLang="en-US" sz="2000" dirty="0"/>
          </a:p>
          <a:p>
            <a:pPr marL="228600" indent="0" algn="just">
              <a:lnSpc>
                <a:spcPct val="100000"/>
              </a:lnSpc>
              <a:buFont typeface="+mj-lt"/>
              <a:buNone/>
            </a:pPr>
            <a:r>
              <a:rPr lang="en-US" altLang="en-US" sz="2000" dirty="0"/>
              <a:t>Penelitian ini memberikan kontribusi terhadap pengembangan kajian Analisis Wacana Kritis (AWK), khususnya model Teun A. Van Dijk, dalam konteks media politik lokal di Indonesia. Penelitian ini menunjukkan bagaimana teks media bukan hanya alat penyampai informasi, tetapi juga sarana produksi makna dan kekuasaan dalam masyarakat demokratis.</a:t>
            </a:r>
            <a:endParaRPr lang="en-US" altLang="en-US" sz="2000" dirty="0"/>
          </a:p>
          <a:p>
            <a:pPr marL="228600" indent="0" algn="just">
              <a:lnSpc>
                <a:spcPct val="100000"/>
              </a:lnSpc>
              <a:buFont typeface="+mj-lt"/>
              <a:buNone/>
            </a:pPr>
            <a:endParaRPr lang="en-US" altLang="en-US" sz="2000" dirty="0"/>
          </a:p>
          <a:p>
            <a:pPr marL="228600" indent="0" algn="just">
              <a:lnSpc>
                <a:spcPct val="100000"/>
              </a:lnSpc>
              <a:buFont typeface="+mj-lt"/>
              <a:buNone/>
            </a:pPr>
            <a:r>
              <a:rPr lang="en-US" altLang="en-US" sz="2000" dirty="0"/>
              <a:t>2. Manfaat Praktis</a:t>
            </a:r>
            <a:endParaRPr lang="en-US" altLang="en-US" sz="2000" dirty="0"/>
          </a:p>
          <a:p>
            <a:pPr marL="228600" indent="0" algn="just">
              <a:lnSpc>
                <a:spcPct val="100000"/>
              </a:lnSpc>
              <a:buFont typeface="+mj-lt"/>
              <a:buNone/>
            </a:pPr>
            <a:r>
              <a:rPr lang="en-US" altLang="en-US" sz="2000" dirty="0"/>
              <a:t>Penelitian ini dapat menjadi referensi bagi praktisi media, jurnalis, dan lembaga penyelenggara pemilu (seperti KPU) untuk lebih memahami bagaimana pemberitaan dapat memengaruhi persepsi publik terhadap proses demokrasi, khususnya dalam situasi yang tidak ideal seperti calon tunggal atau pilihan kotak kosong.</a:t>
            </a:r>
            <a:endParaRPr lang="en-US" altLang="en-US" sz="2000" dirty="0"/>
          </a:p>
          <a:p>
            <a:pPr marL="685800" indent="-457200" algn="just">
              <a:lnSpc>
                <a:spcPct val="100000"/>
              </a:lnSpc>
              <a:buFont typeface="+mj-lt"/>
              <a:buAutoNum type="arabicPeriod"/>
            </a:pPr>
            <a:endParaRPr lang="en-US" altLang="en-US" sz="2000" dirty="0"/>
          </a:p>
          <a:p>
            <a:pPr marL="228600" indent="0" algn="just">
              <a:lnSpc>
                <a:spcPct val="100000"/>
              </a:lnSpc>
              <a:buFont typeface="+mj-lt"/>
              <a:buNone/>
            </a:pPr>
            <a:r>
              <a:rPr lang="en-US" altLang="en-US" sz="2000" dirty="0"/>
              <a:t>3. Manfaat Sosial</a:t>
            </a:r>
            <a:endParaRPr lang="en-US" altLang="en-US" sz="2000" dirty="0"/>
          </a:p>
          <a:p>
            <a:pPr marL="228600" indent="0" algn="just">
              <a:lnSpc>
                <a:spcPct val="100000"/>
              </a:lnSpc>
              <a:buFont typeface="+mj-lt"/>
              <a:buNone/>
            </a:pPr>
            <a:r>
              <a:rPr lang="en-US" altLang="en-US" sz="2000" dirty="0"/>
              <a:t>Penelitian ini diharapkan dapat menumbuhkan kesadaran politik masyarakat, terutama generasi muda, agar lebih kritis terhadap isi media dan lebih aktif berpartisipasi dalam proses politik. Wacana seperti “kotak kosong” menunjukkan bahwa masyarakat bisa menyuarakan ketidaksetujuannya melalui jalur demokratis dan hal ini layak mendapat perhatian serta pemahaman yang utuh.</a:t>
            </a:r>
            <a:endParaRPr lang="en-US" altLang="en-US" sz="2000" dirty="0"/>
          </a:p>
        </p:txBody>
      </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104f7abbb21_0_303"/>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err="1" smtClean="0"/>
              <a:t>Referensi</a:t>
            </a:r>
            <a:endParaRPr dirty="0"/>
          </a:p>
        </p:txBody>
      </p:sp>
      <p:sp>
        <p:nvSpPr>
          <p:cNvPr id="4" name="Google Shape;59;g104f7abbb21_0_303"/>
          <p:cNvSpPr txBox="1">
            <a:spLocks noGrp="1"/>
          </p:cNvSpPr>
          <p:nvPr>
            <p:ph type="body" idx="1"/>
          </p:nvPr>
        </p:nvSpPr>
        <p:spPr>
          <a:xfrm>
            <a:off x="178188" y="1209971"/>
            <a:ext cx="11830877" cy="5089734"/>
          </a:xfrm>
          <a:prstGeom prst="rect">
            <a:avLst/>
          </a:prstGeom>
          <a:noFill/>
          <a:ln>
            <a:noFill/>
          </a:ln>
        </p:spPr>
        <p:txBody>
          <a:bodyPr spcFirstLastPara="1" wrap="square" lIns="91425" tIns="45700" rIns="91425" bIns="45700" anchor="t" anchorCtr="0">
            <a:noAutofit/>
          </a:bodyPr>
          <a:lstStyle/>
          <a:p>
            <a:pPr marL="50800" indent="0">
              <a:lnSpc>
                <a:spcPct val="100000"/>
              </a:lnSpc>
              <a:buNone/>
            </a:pPr>
            <a:r>
              <a:rPr lang="en-US" altLang="en-US" sz="1200" dirty="0">
                <a:latin typeface="Calibri Light" panose="020F0302020204030204" charset="0"/>
                <a:cs typeface="Calibri Light" panose="020F0302020204030204" charset="0"/>
              </a:rPr>
              <a:t>Anggraini, T. R. (2018). ANALISIS WACANA KRITIS PADA KORAN KOMPAS EDISI 24 MEI 2012 Tri Riya Anggraini Pendahuluan. Jurnal Bindo Sastra, 2(2), 253–261.</a:t>
            </a:r>
            <a:endParaRPr lang="en-US" altLang="en-US" sz="1200" dirty="0">
              <a:latin typeface="Calibri Light" panose="020F0302020204030204" charset="0"/>
              <a:cs typeface="Calibri Light" panose="020F0302020204030204" charset="0"/>
            </a:endParaRPr>
          </a:p>
          <a:p>
            <a:pPr marL="50800" indent="0">
              <a:lnSpc>
                <a:spcPct val="100000"/>
              </a:lnSpc>
              <a:buNone/>
            </a:pPr>
            <a:r>
              <a:rPr lang="en-US" altLang="en-US" sz="1200" dirty="0">
                <a:latin typeface="Calibri Light" panose="020F0302020204030204" charset="0"/>
                <a:cs typeface="Calibri Light" panose="020F0302020204030204" charset="0"/>
              </a:rPr>
              <a:t>Noviati, C. E. (2016). Demokrasi dan Sistem Pemerintahan. Jurnal Konstitusi, 10(2), 333. https://doi.org/10.31078/jk1027</a:t>
            </a:r>
            <a:endParaRPr lang="en-US" altLang="en-US" sz="1200" dirty="0">
              <a:latin typeface="Calibri Light" panose="020F0302020204030204" charset="0"/>
              <a:cs typeface="Calibri Light" panose="020F0302020204030204" charset="0"/>
            </a:endParaRPr>
          </a:p>
          <a:p>
            <a:pPr marL="50800" indent="0">
              <a:lnSpc>
                <a:spcPct val="100000"/>
              </a:lnSpc>
              <a:buNone/>
            </a:pPr>
            <a:r>
              <a:rPr lang="en-US" altLang="en-US" sz="1200" dirty="0">
                <a:latin typeface="Calibri Light" panose="020F0302020204030204" charset="0"/>
                <a:cs typeface="Calibri Light" panose="020F0302020204030204" charset="0"/>
              </a:rPr>
              <a:t>Nugroho, H. (2015). Demokrasi dan Demokratisasi: Sebuah Kerangka Konseptual Untuk Memahami Dinamika Sosial-Politik di Indonesia. Jurnal Pemikiran Sosiologi, 1(1), 1. https://doi.org/10.22146/jps.v1i1.23419</a:t>
            </a:r>
            <a:endParaRPr lang="en-US" altLang="en-US" sz="1200" dirty="0">
              <a:latin typeface="Calibri Light" panose="020F0302020204030204" charset="0"/>
              <a:cs typeface="Calibri Light" panose="020F0302020204030204" charset="0"/>
            </a:endParaRPr>
          </a:p>
          <a:p>
            <a:pPr marL="50800" indent="0">
              <a:lnSpc>
                <a:spcPct val="100000"/>
              </a:lnSpc>
              <a:buNone/>
            </a:pPr>
            <a:r>
              <a:rPr lang="en-US" altLang="en-US" sz="1200" dirty="0">
                <a:latin typeface="Calibri Light" panose="020F0302020204030204" charset="0"/>
                <a:cs typeface="Calibri Light" panose="020F0302020204030204" charset="0"/>
              </a:rPr>
              <a:t>Manurung, C. E. (2022). Perkembangan Sistem Demokrasi di Indonesia dan Relevansinya untuk Kehidupan di Tahun 2022. https://journal.forikami.com/index.php/nusantara/article/download/31/18</a:t>
            </a:r>
            <a:endParaRPr lang="en-US" altLang="en-US" sz="1200" dirty="0">
              <a:latin typeface="Calibri Light" panose="020F0302020204030204" charset="0"/>
              <a:cs typeface="Calibri Light" panose="020F0302020204030204" charset="0"/>
            </a:endParaRPr>
          </a:p>
          <a:p>
            <a:pPr marL="50800" indent="0">
              <a:lnSpc>
                <a:spcPct val="100000"/>
              </a:lnSpc>
              <a:buNone/>
            </a:pPr>
            <a:r>
              <a:rPr lang="en-US" altLang="en-US" sz="1200" dirty="0">
                <a:latin typeface="Calibri Light" panose="020F0302020204030204" charset="0"/>
                <a:cs typeface="Calibri Light" panose="020F0302020204030204" charset="0"/>
              </a:rPr>
              <a:t>Asita Widyasari, Reyke Anggia Dewi, V. M., &amp; Rengganis,  yasari S. (2019). Gerakan Politik Pendukung Kotak Kosong: Keterlibatan Civil Society dalam Pilkada Kabupaten Pati Tahun 2017. https://journal.ugm.ac.id/polgov/article/view/48307/25045</a:t>
            </a:r>
            <a:endParaRPr lang="en-US" altLang="en-US" sz="1200" dirty="0">
              <a:latin typeface="Calibri Light" panose="020F0302020204030204" charset="0"/>
              <a:cs typeface="Calibri Light" panose="020F0302020204030204" charset="0"/>
            </a:endParaRPr>
          </a:p>
          <a:p>
            <a:pPr marL="50800" indent="0">
              <a:lnSpc>
                <a:spcPct val="100000"/>
              </a:lnSpc>
              <a:buNone/>
            </a:pPr>
            <a:r>
              <a:rPr lang="en-US" altLang="en-US" sz="1200" dirty="0">
                <a:latin typeface="Calibri Light" panose="020F0302020204030204" charset="0"/>
                <a:cs typeface="Calibri Light" panose="020F0302020204030204" charset="0"/>
              </a:rPr>
              <a:t>Setiawan, A. D. (2024). Puluhan Warga Deklarasi Pilih Kotak Kosong dalam Pilkada Surabaya 2024. https://surabaya.kompas.com/read/2024/09/18/061805278/puluhan-warga-deklarasi-pilih-kotak-kosong-dalam-pilkada-surabaya-2024</a:t>
            </a:r>
            <a:endParaRPr lang="en-US" altLang="en-US" sz="1200" dirty="0">
              <a:latin typeface="Calibri Light" panose="020F0302020204030204" charset="0"/>
              <a:cs typeface="Calibri Light" panose="020F0302020204030204" charset="0"/>
            </a:endParaRPr>
          </a:p>
          <a:p>
            <a:pPr marL="50800" indent="0">
              <a:lnSpc>
                <a:spcPct val="100000"/>
              </a:lnSpc>
              <a:buNone/>
            </a:pPr>
            <a:r>
              <a:rPr lang="en-US" altLang="en-US" sz="1200" dirty="0">
                <a:latin typeface="Calibri Light" panose="020F0302020204030204" charset="0"/>
                <a:cs typeface="Calibri Light" panose="020F0302020204030204" charset="0"/>
              </a:rPr>
              <a:t>Santika, E. F. (2024). 10 Media Online yang Paling Banyak Digunakan Warga Indonesia 2024. https://databoks.katadata.co.id/media/statistik/4b024acf115a988/10-media-online-yang-paling-banyak-digunakan-warga-indonesia-2024</a:t>
            </a:r>
            <a:endParaRPr lang="en-US" altLang="en-US" sz="1200" dirty="0">
              <a:latin typeface="Calibri Light" panose="020F0302020204030204" charset="0"/>
              <a:cs typeface="Calibri Light" panose="020F0302020204030204" charset="0"/>
            </a:endParaRPr>
          </a:p>
          <a:p>
            <a:pPr marL="50800" indent="0">
              <a:lnSpc>
                <a:spcPct val="100000"/>
              </a:lnSpc>
              <a:buNone/>
            </a:pPr>
            <a:r>
              <a:rPr lang="en-US" altLang="en-US" sz="1200" dirty="0">
                <a:latin typeface="Calibri Light" panose="020F0302020204030204" charset="0"/>
                <a:cs typeface="Calibri Light" panose="020F0302020204030204" charset="0"/>
              </a:rPr>
              <a:t>Macrotrends. (2025). Surabaya, Populasi Wilayah Metro Indonesia 1950-2025.</a:t>
            </a:r>
            <a:endParaRPr lang="en-US" altLang="en-US" sz="1200" dirty="0">
              <a:latin typeface="Calibri Light" panose="020F0302020204030204" charset="0"/>
              <a:cs typeface="Calibri Light" panose="020F0302020204030204" charset="0"/>
            </a:endParaRPr>
          </a:p>
          <a:p>
            <a:pPr marL="50800" indent="0">
              <a:lnSpc>
                <a:spcPct val="100000"/>
              </a:lnSpc>
              <a:buNone/>
            </a:pPr>
            <a:r>
              <a:rPr lang="en-US" altLang="en-US" sz="1200" dirty="0">
                <a:latin typeface="Calibri Light" panose="020F0302020204030204" charset="0"/>
                <a:cs typeface="Calibri Light" panose="020F0302020204030204" charset="0"/>
              </a:rPr>
              <a:t>Herawati, N. (2024). Miris! Partisipasi Masyarakat Kota Surabaya saat Pilkada 2024 Ternyata Paling Rendah, Hampir Separuh dari DPT Tak Gunakan Hak Pilih. https://www.jawapos.com/surabaya-raya/015423471/miris-partisipasi-masyarakat-kota-surabaya-saat-pilkada-2024-ternyata-paling-rendah-hampir-separuh-dari-dpt-tak-gunakan-hak-pilih#goog_rewarded</a:t>
            </a:r>
            <a:endParaRPr lang="en-US" altLang="en-US" sz="1200" dirty="0">
              <a:latin typeface="Calibri Light" panose="020F0302020204030204" charset="0"/>
              <a:cs typeface="Calibri Light" panose="020F0302020204030204" charset="0"/>
            </a:endParaRPr>
          </a:p>
          <a:p>
            <a:pPr marL="50800" indent="0">
              <a:lnSpc>
                <a:spcPct val="100000"/>
              </a:lnSpc>
              <a:buNone/>
            </a:pPr>
            <a:r>
              <a:rPr lang="en-US" altLang="en-US" sz="1200" dirty="0">
                <a:latin typeface="Calibri Light" panose="020F0302020204030204" charset="0"/>
                <a:cs typeface="Calibri Light" panose="020F0302020204030204" charset="0"/>
              </a:rPr>
              <a:t>Susilo, D. (2021). ANALISIS WACANA KRITIS VAN DIJK: SEBUAH MODEL DAN TINJAUAN KRITIS PADA MEDIA DARING. https://books.google.co.id/books?hl=id&amp;lr=&amp;id=i84qEAAAQBAJ&amp;oi=fnd&amp;pg=PP1&amp;dq=buku+analisis+wacana+kritis+van+dijk&amp;ots=3S2PtJnhD9&amp;sig=K9P30r8PAbGSIJe-mL_EaUui0CA&amp;redir_esc=y#v=onepage&amp;q=buku analisis wacana kritis van dijk&amp;f=false</a:t>
            </a:r>
            <a:endParaRPr lang="en-US" altLang="en-US" sz="1200" dirty="0">
              <a:latin typeface="Calibri Light" panose="020F0302020204030204" charset="0"/>
              <a:cs typeface="Calibri Light" panose="020F0302020204030204" charset="0"/>
            </a:endParaRPr>
          </a:p>
          <a:p>
            <a:pPr marL="50800" indent="0">
              <a:lnSpc>
                <a:spcPct val="100000"/>
              </a:lnSpc>
              <a:buNone/>
            </a:pPr>
            <a:endParaRPr lang="en-US" altLang="en-US" sz="1200" dirty="0">
              <a:latin typeface="Calibri Light" panose="020F0302020204030204" charset="0"/>
              <a:cs typeface="Calibri Light" panose="020F0302020204030204" charset="0"/>
            </a:endParaRPr>
          </a:p>
        </p:txBody>
      </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g104f7abbb21_0_309"/>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Pendahuluan</a:t>
            </a:r>
            <a:endParaRPr lang="en-US"/>
          </a:p>
        </p:txBody>
      </p:sp>
      <p:sp>
        <p:nvSpPr>
          <p:cNvPr id="47" name="Google Shape;47;g104f7abbb21_0_309"/>
          <p:cNvSpPr txBox="1">
            <a:spLocks noGrp="1"/>
          </p:cNvSpPr>
          <p:nvPr>
            <p:ph type="body" idx="1"/>
          </p:nvPr>
        </p:nvSpPr>
        <p:spPr>
          <a:xfrm>
            <a:off x="166759" y="1116724"/>
            <a:ext cx="11633356" cy="5089734"/>
          </a:xfrm>
          <a:prstGeom prst="rect">
            <a:avLst/>
          </a:prstGeom>
          <a:noFill/>
          <a:ln>
            <a:noFill/>
          </a:ln>
        </p:spPr>
        <p:txBody>
          <a:bodyPr spcFirstLastPara="1" wrap="square" lIns="91425" tIns="45700" rIns="91425" bIns="45700" anchor="t" anchorCtr="0">
            <a:normAutofit/>
          </a:bodyPr>
          <a:lstStyle/>
          <a:p>
            <a:pPr marL="50800" indent="0" algn="just">
              <a:lnSpc>
                <a:spcPct val="120000"/>
              </a:lnSpc>
              <a:buNone/>
            </a:pPr>
            <a:r>
              <a:rPr lang="en-US" altLang="en-US" sz="1700" dirty="0"/>
              <a:t>Fenomena kotak kosong terjadi ketika hanya ada satu pasangan calon dalam Pilkada. Berdasarkan Putusan MK No. 100/PUU-XII/2015, daerah tetap boleh mengikuti Pilkada meski hanya memiliki satu calon. Hal ini sering dikaitkan dengan tren koalisi gemuk, di mana calon tunggal didukung banyak partai, sehingga menghambat kemunculan lawan. Fenomena ini terjadi di 42 daerah, termasuk enam wilayah di Sumatra Utara dan beberapa daerah di Jawa Timur seperti Surabaya, Trenggalek, Ngawi, Gresik, dan Pasuruan. Untuk mendorong munculnya calon alternatif, masa pendaftaran Pilkada 2024 diperpanjang menjadi 2–4 September 2024 di 43 daerah.</a:t>
            </a:r>
            <a:endParaRPr lang="en-US" altLang="en-US" sz="1700" dirty="0"/>
          </a:p>
          <a:p>
            <a:pPr marL="50800" indent="0" algn="just">
              <a:lnSpc>
                <a:spcPct val="120000"/>
              </a:lnSpc>
              <a:buNone/>
            </a:pPr>
            <a:r>
              <a:rPr lang="en-US" altLang="en-US" sz="1700" dirty="0"/>
              <a:t>Penelitian ini bertujuan untuk menganalisis bagaimana </a:t>
            </a:r>
            <a:r>
              <a:rPr lang="en-US" altLang="en-US" sz="1700" b="1" dirty="0"/>
              <a:t>Kompas.com</a:t>
            </a:r>
            <a:r>
              <a:rPr lang="en-US" altLang="en-US" sz="1700" dirty="0"/>
              <a:t> membingkai fenomena kotak kosong dalam Pilkada Surabaya 2024 dengan menggunakan pendekatan Analisis Wacana Kritis model Teun A. Van Dijk, yang mencakup struktur makro (tema), superstruktur (alur penyajian), dan mikrostruktur (bahasa, sintaksis, dan retorika). Melalui analisis ini, penelitian berusaha mengungkap bagaimana kekuasaan dan ideologi bekerja dalam teks media, serta bagaimana kognisi sosial jurnalis dan konteks sosial-politik memengaruhi pembentukan makna dalam wacana berita. Penelitian ini diharapkan dapat memberikan pemahaman yang lebih kritis terhadap peran media dalam membentuk opini publik, khususnya dalam situasi politik yang diwarnai oleh calon tunggal dan pilihan simbolik seperti kotak kosong.</a:t>
            </a:r>
            <a:endParaRPr lang="en-US" altLang="en-US" sz="1700" dirty="0"/>
          </a:p>
        </p:txBody>
      </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104f7abbb21_0_303"/>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err="1" smtClean="0"/>
              <a:t>Referensi</a:t>
            </a:r>
            <a:endParaRPr dirty="0"/>
          </a:p>
        </p:txBody>
      </p:sp>
      <p:sp>
        <p:nvSpPr>
          <p:cNvPr id="4" name="Google Shape;59;g104f7abbb21_0_303"/>
          <p:cNvSpPr txBox="1">
            <a:spLocks noGrp="1"/>
          </p:cNvSpPr>
          <p:nvPr>
            <p:ph type="body" idx="1"/>
          </p:nvPr>
        </p:nvSpPr>
        <p:spPr>
          <a:xfrm>
            <a:off x="166758" y="1184571"/>
            <a:ext cx="11830877" cy="5089734"/>
          </a:xfrm>
          <a:prstGeom prst="rect">
            <a:avLst/>
          </a:prstGeom>
          <a:noFill/>
          <a:ln>
            <a:noFill/>
          </a:ln>
        </p:spPr>
        <p:txBody>
          <a:bodyPr spcFirstLastPara="1" wrap="square" lIns="91425" tIns="45700" rIns="91425" bIns="45700" anchor="t" anchorCtr="0">
            <a:noAutofit/>
          </a:bodyPr>
          <a:lstStyle/>
          <a:p>
            <a:pPr marL="50800" indent="0">
              <a:lnSpc>
                <a:spcPct val="100000"/>
              </a:lnSpc>
              <a:buNone/>
            </a:pPr>
            <a:r>
              <a:rPr lang="en-US" altLang="en-US" sz="1200" dirty="0">
                <a:latin typeface="Calibri Light" panose="020F0302020204030204" charset="0"/>
                <a:cs typeface="Calibri Light" panose="020F0302020204030204" charset="0"/>
              </a:rPr>
              <a:t>Yasa, S. N. (2021). TEORI ANALISIS WACANA KRITIS. https://www.researchgate.net/publication/370214785_TEORI_ANALISIS_WACANA_KRITIS</a:t>
            </a:r>
            <a:endParaRPr lang="en-US" altLang="en-US" sz="1200" dirty="0">
              <a:latin typeface="Calibri Light" panose="020F0302020204030204" charset="0"/>
              <a:cs typeface="Calibri Light" panose="020F0302020204030204" charset="0"/>
            </a:endParaRPr>
          </a:p>
          <a:p>
            <a:pPr marL="50800" indent="0">
              <a:lnSpc>
                <a:spcPct val="100000"/>
              </a:lnSpc>
              <a:buNone/>
            </a:pPr>
            <a:r>
              <a:rPr lang="en-US" altLang="en-US" sz="1200" dirty="0">
                <a:latin typeface="Calibri Light" panose="020F0302020204030204" charset="0"/>
                <a:cs typeface="Calibri Light" panose="020F0302020204030204" charset="0"/>
              </a:rPr>
              <a:t>Susiawati, I. (2022). Studi Tekstologi pada Wacana Kritis Teun A. Van Dijk dan Robert Hodge. https://www.researchgate.net/publication/362470520_Studi_Tekstologi_pada_Wacana_Kritis_Teun_A_Van_Dijk_dan_Robert_Hodge</a:t>
            </a:r>
            <a:endParaRPr lang="en-US" altLang="en-US" sz="1200" dirty="0">
              <a:latin typeface="Calibri Light" panose="020F0302020204030204" charset="0"/>
              <a:cs typeface="Calibri Light" panose="020F0302020204030204" charset="0"/>
            </a:endParaRPr>
          </a:p>
          <a:p>
            <a:pPr marL="50800" indent="0">
              <a:lnSpc>
                <a:spcPct val="100000"/>
              </a:lnSpc>
              <a:buNone/>
            </a:pPr>
            <a:r>
              <a:rPr lang="en-US" altLang="en-US" sz="1200" dirty="0">
                <a:latin typeface="Calibri Light" panose="020F0302020204030204" charset="0"/>
                <a:cs typeface="Calibri Light" panose="020F0302020204030204" charset="0"/>
              </a:rPr>
              <a:t>Ernani. (2016). STRUKTUR MAKRO, SUPERSTRUKTUR, STRUKTURMIKRO PADA KORAN KOMPAS BERITA LADY GAGA“C URHAT DI TWITTER” EDISI 24 MEI 2012. https://www.scribd.com/document/688726458/Teks-Artikel</a:t>
            </a:r>
            <a:endParaRPr lang="en-US" altLang="en-US" sz="1200" dirty="0">
              <a:latin typeface="Calibri Light" panose="020F0302020204030204" charset="0"/>
              <a:cs typeface="Calibri Light" panose="020F0302020204030204" charset="0"/>
            </a:endParaRPr>
          </a:p>
          <a:p>
            <a:pPr marL="50800" indent="0">
              <a:lnSpc>
                <a:spcPct val="100000"/>
              </a:lnSpc>
              <a:buNone/>
            </a:pPr>
            <a:r>
              <a:rPr lang="en-US" altLang="en-US" sz="1200" dirty="0">
                <a:latin typeface="Calibri Light" panose="020F0302020204030204" charset="0"/>
                <a:cs typeface="Calibri Light" panose="020F0302020204030204" charset="0"/>
              </a:rPr>
              <a:t>Dewi Ratnaningsih. (2019). ANALISIS WACANA KRITIS Sebuah Teori dan Implementasi. https://id.scribd.com/document/670920320/Buku-Analisis-Wacana-Kritis-Teori-Dan-Implementasi?language_settings_changed=Bahasa+Indonesia</a:t>
            </a:r>
            <a:endParaRPr lang="en-US" altLang="en-US" sz="1200" dirty="0">
              <a:latin typeface="Calibri Light" panose="020F0302020204030204" charset="0"/>
              <a:cs typeface="Calibri Light" panose="020F0302020204030204" charset="0"/>
            </a:endParaRPr>
          </a:p>
          <a:p>
            <a:pPr marL="50800" indent="0">
              <a:lnSpc>
                <a:spcPct val="100000"/>
              </a:lnSpc>
              <a:buNone/>
            </a:pPr>
            <a:r>
              <a:rPr lang="en-US" altLang="en-US" sz="1200" dirty="0">
                <a:latin typeface="Calibri Light" panose="020F0302020204030204" charset="0"/>
                <a:cs typeface="Calibri Light" panose="020F0302020204030204" charset="0"/>
              </a:rPr>
              <a:t>Irawan, H., Irawan, S. W., &amp; Ravika, R. (2024). Pilihan Tanpa Kandidat : Mengupas Fenomena Kotak Kosong Pilkada 2024 Lampung. 04(2), 194–214. https://doi.org/10.32332/siyasah.v4i1</a:t>
            </a:r>
            <a:endParaRPr lang="en-US" altLang="en-US" sz="1200" dirty="0">
              <a:latin typeface="Calibri Light" panose="020F0302020204030204" charset="0"/>
              <a:cs typeface="Calibri Light" panose="020F0302020204030204" charset="0"/>
            </a:endParaRPr>
          </a:p>
          <a:p>
            <a:pPr marL="50800" indent="0">
              <a:lnSpc>
                <a:spcPct val="100000"/>
              </a:lnSpc>
              <a:buNone/>
            </a:pPr>
            <a:r>
              <a:rPr lang="en-US" altLang="en-US" sz="1200" dirty="0">
                <a:latin typeface="Calibri Light" panose="020F0302020204030204" charset="0"/>
                <a:cs typeface="Calibri Light" panose="020F0302020204030204" charset="0"/>
              </a:rPr>
              <a:t>Fendi Setiawan, Dwi Achmad Prasetya, A., &amp; Surya Putra, R. (2022). Analisis wacana kritis model Teun Van Dijk pada pemberitaan kasus pencabulan santri oleh anak Kiai Jombang dalam media online. KEMBARA Journal of Scientific Language Literature and Teaching, 8(2), 224–237. https://doi.org/10.22219/kembara.v8i2.21772</a:t>
            </a:r>
            <a:endParaRPr lang="en-US" altLang="en-US" sz="1200" dirty="0">
              <a:latin typeface="Calibri Light" panose="020F0302020204030204" charset="0"/>
              <a:cs typeface="Calibri Light" panose="020F0302020204030204" charset="0"/>
            </a:endParaRPr>
          </a:p>
          <a:p>
            <a:pPr marL="50800" indent="0">
              <a:lnSpc>
                <a:spcPct val="100000"/>
              </a:lnSpc>
              <a:buNone/>
            </a:pPr>
            <a:r>
              <a:rPr lang="en-US" altLang="en-US" sz="1200" dirty="0">
                <a:latin typeface="Calibri Light" panose="020F0302020204030204" charset="0"/>
                <a:cs typeface="Calibri Light" panose="020F0302020204030204" charset="0"/>
              </a:rPr>
              <a:t>Irawan, H., Irawan, S. W., &amp; Ravika, R. (2024). Pilihan Tanpa Kandidat : Mengupas Fenomena Kotak Kosong Pilkada 2024 Lampung. 04(2), 194–214. https://doi.org/10.32332/siyasah.v4i1</a:t>
            </a:r>
            <a:endParaRPr lang="en-US" altLang="en-US" sz="1200" dirty="0">
              <a:latin typeface="Calibri Light" panose="020F0302020204030204" charset="0"/>
              <a:cs typeface="Calibri Light" panose="020F0302020204030204" charset="0"/>
            </a:endParaRPr>
          </a:p>
          <a:p>
            <a:pPr marL="50800" indent="0">
              <a:lnSpc>
                <a:spcPct val="100000"/>
              </a:lnSpc>
              <a:buNone/>
            </a:pPr>
            <a:r>
              <a:rPr lang="en-US" altLang="en-US" sz="1200" dirty="0">
                <a:latin typeface="Calibri Light" panose="020F0302020204030204" charset="0"/>
                <a:cs typeface="Calibri Light" panose="020F0302020204030204" charset="0"/>
              </a:rPr>
              <a:t>Natasya, I. A. (2021). Kotak Lowongan Kerja dalam Perspektif Hak Memilih dan Dipilih pada Pilkada Kabupaten Kebumen 2020. https://www.researchgate.net/publication/369666314_Kotak_Kosong_dalam_Perspektif_Hak_Memilih_dan_Dipilih_pada_Pilkada_Kabupaten_Kebumen_2020</a:t>
            </a:r>
            <a:endParaRPr lang="en-US" altLang="en-US" sz="1200" dirty="0">
              <a:latin typeface="Calibri Light" panose="020F0302020204030204" charset="0"/>
              <a:cs typeface="Calibri Light" panose="020F0302020204030204" charset="0"/>
            </a:endParaRPr>
          </a:p>
          <a:p>
            <a:pPr marL="50800" indent="0">
              <a:lnSpc>
                <a:spcPct val="100000"/>
              </a:lnSpc>
              <a:buNone/>
            </a:pPr>
            <a:r>
              <a:rPr lang="en-US" altLang="en-US" sz="1200" dirty="0">
                <a:latin typeface="Calibri Light" panose="020F0302020204030204" charset="0"/>
                <a:cs typeface="Calibri Light" panose="020F0302020204030204" charset="0"/>
              </a:rPr>
              <a:t>Mahardika, A. G. (2021). Fenomena Kotak Kosong dalam Pemilukada Serta Implikasinya dalam Sistem Ketatanegaraan Indonesia. Jurnal Adhyasta Pemilu, 1(2), 69–84. https://doi.org/10.55108/jap.v1i2.9</a:t>
            </a:r>
            <a:endParaRPr lang="en-US" altLang="en-US" sz="1200" dirty="0">
              <a:latin typeface="Calibri Light" panose="020F0302020204030204" charset="0"/>
              <a:cs typeface="Calibri Light" panose="020F0302020204030204" charset="0"/>
            </a:endParaRPr>
          </a:p>
          <a:p>
            <a:pPr marL="50800" indent="0">
              <a:lnSpc>
                <a:spcPct val="100000"/>
              </a:lnSpc>
              <a:buNone/>
            </a:pPr>
            <a:r>
              <a:rPr lang="en-US" altLang="en-US" sz="1200" dirty="0">
                <a:latin typeface="Calibri Light" panose="020F0302020204030204" charset="0"/>
                <a:cs typeface="Calibri Light" panose="020F0302020204030204" charset="0"/>
              </a:rPr>
              <a:t>Wahidmurni. (2017). PEMAPARAN METODE PENELITIAN KUALITATIF. http://repository.uin-malang.ac.id/1984/2/1984.pdf</a:t>
            </a:r>
            <a:endParaRPr lang="en-US" altLang="en-US" sz="1200" dirty="0">
              <a:latin typeface="Calibri Light" panose="020F0302020204030204" charset="0"/>
              <a:cs typeface="Calibri Light" panose="020F0302020204030204" charset="0"/>
            </a:endParaRPr>
          </a:p>
          <a:p>
            <a:pPr marL="50800" indent="0">
              <a:lnSpc>
                <a:spcPct val="100000"/>
              </a:lnSpc>
              <a:buNone/>
            </a:pPr>
            <a:r>
              <a:rPr lang="en-US" altLang="en-US" sz="1200" dirty="0">
                <a:latin typeface="Calibri Light" panose="020F0302020204030204" charset="0"/>
                <a:cs typeface="Calibri Light" panose="020F0302020204030204" charset="0"/>
              </a:rPr>
              <a:t>Sagita, F. A., &amp; Hariyanto, D. (2024). Analisis Wacana Van Djik pada Kompas . com dalam Pemberitaan Staycation Karyawati Cikarang. 0672(c), 392–403.</a:t>
            </a:r>
            <a:endParaRPr lang="en-US" altLang="en-US" sz="1200" dirty="0">
              <a:latin typeface="Calibri Light" panose="020F0302020204030204" charset="0"/>
              <a:cs typeface="Calibri Light" panose="020F0302020204030204" charset="0"/>
            </a:endParaRPr>
          </a:p>
          <a:p>
            <a:pPr marL="50800" indent="0">
              <a:lnSpc>
                <a:spcPct val="100000"/>
              </a:lnSpc>
              <a:buNone/>
            </a:pPr>
            <a:r>
              <a:rPr lang="en-US" altLang="en-US" sz="1200" dirty="0">
                <a:latin typeface="Calibri Light" panose="020F0302020204030204" charset="0"/>
                <a:cs typeface="Calibri Light" panose="020F0302020204030204" charset="0"/>
              </a:rPr>
              <a:t>Rahman, R. A. (2022). Calon Tunggal Pilkada: Krisis Kepemimpinan dan Ancaman Bagi Demokrasi. https://jurnalkonstitusi.mkri.id/index.php/jk/article/view/1913</a:t>
            </a:r>
            <a:endParaRPr lang="en-US" altLang="en-US" sz="1200" dirty="0">
              <a:latin typeface="Calibri Light" panose="020F0302020204030204" charset="0"/>
              <a:cs typeface="Calibri Light" panose="020F0302020204030204" charset="0"/>
            </a:endParaRPr>
          </a:p>
          <a:p>
            <a:pPr marL="50800" indent="0">
              <a:lnSpc>
                <a:spcPct val="100000"/>
              </a:lnSpc>
              <a:buNone/>
            </a:pPr>
            <a:endParaRPr lang="en-US" altLang="en-US" sz="1200" dirty="0">
              <a:latin typeface="Calibri Light" panose="020F0302020204030204" charset="0"/>
              <a:cs typeface="Calibri Light" panose="020F0302020204030204" charset="0"/>
            </a:endParaRPr>
          </a:p>
          <a:p>
            <a:pPr marL="50800" indent="0">
              <a:lnSpc>
                <a:spcPct val="100000"/>
              </a:lnSpc>
              <a:buNone/>
            </a:pPr>
            <a:endParaRPr lang="en-US" altLang="en-US" sz="1200" dirty="0">
              <a:latin typeface="Calibri Light" panose="020F0302020204030204" charset="0"/>
              <a:cs typeface="Calibri Light" panose="020F0302020204030204" charset="0"/>
            </a:endParaRPr>
          </a:p>
        </p:txBody>
      </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g104f7abbb21_0_297"/>
          <p:cNvSpPr txBox="1">
            <a:spLocks noGrp="1"/>
          </p:cNvSpPr>
          <p:nvPr>
            <p:ph type="title"/>
          </p:nvPr>
        </p:nvSpPr>
        <p:spPr>
          <a:xfrm>
            <a:off x="166758" y="67616"/>
            <a:ext cx="11830800" cy="1042200"/>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00"/>
              <a:buNone/>
            </a:pPr>
            <a:r>
              <a:rPr lang="en-GB" dirty="0" err="1"/>
              <a:t>Penelitian</a:t>
            </a:r>
            <a:r>
              <a:rPr lang="en-GB" dirty="0"/>
              <a:t> </a:t>
            </a:r>
            <a:r>
              <a:rPr lang="en-GB" dirty="0" err="1"/>
              <a:t>Terdahulu</a:t>
            </a:r>
            <a:endParaRPr dirty="0"/>
          </a:p>
        </p:txBody>
      </p:sp>
      <p:graphicFrame>
        <p:nvGraphicFramePr>
          <p:cNvPr id="4" name="Table 3"/>
          <p:cNvGraphicFramePr>
            <a:graphicFrameLocks noGrp="1"/>
          </p:cNvGraphicFramePr>
          <p:nvPr/>
        </p:nvGraphicFramePr>
        <p:xfrm>
          <a:off x="142629" y="1132410"/>
          <a:ext cx="11830800" cy="4552892"/>
        </p:xfrm>
        <a:graphic>
          <a:graphicData uri="http://schemas.openxmlformats.org/drawingml/2006/table">
            <a:tbl>
              <a:tblPr firstRow="1" bandRow="1">
                <a:tableStyleId>{7DF18680-E054-41AD-8BC1-D1AEF772440D}</a:tableStyleId>
              </a:tblPr>
              <a:tblGrid>
                <a:gridCol w="595860"/>
                <a:gridCol w="1319569"/>
                <a:gridCol w="1994053"/>
                <a:gridCol w="2137272"/>
                <a:gridCol w="2016087"/>
                <a:gridCol w="3767959"/>
              </a:tblGrid>
              <a:tr h="772722">
                <a:tc>
                  <a:txBody>
                    <a:bodyPr/>
                    <a:lstStyle/>
                    <a:p>
                      <a:pPr algn="ctr"/>
                      <a:r>
                        <a:rPr lang="en-US" sz="1400" dirty="0">
                          <a:latin typeface="Century Gothic" panose="020B0502020202020204" pitchFamily="34" charset="0"/>
                        </a:rPr>
                        <a:t>NO.</a:t>
                      </a:r>
                      <a:endParaRPr lang="en-ID" sz="1400" dirty="0">
                        <a:latin typeface="Century Gothic" panose="020B0502020202020204" pitchFamily="34" charset="0"/>
                        <a:cs typeface="Arial" panose="020B0604020202020204" pitchFamily="34" charset="0"/>
                      </a:endParaRPr>
                    </a:p>
                  </a:txBody>
                  <a:tcPr/>
                </a:tc>
                <a:tc>
                  <a:txBody>
                    <a:bodyPr/>
                    <a:lstStyle/>
                    <a:p>
                      <a:pPr algn="ctr"/>
                      <a:r>
                        <a:rPr lang="en-US" sz="1400" dirty="0">
                          <a:latin typeface="Century Gothic" panose="020B0502020202020204" pitchFamily="34" charset="0"/>
                        </a:rPr>
                        <a:t>NAMA PENULIS</a:t>
                      </a:r>
                      <a:endParaRPr lang="en-ID" sz="1400" dirty="0">
                        <a:latin typeface="Century Gothic" panose="020B0502020202020204" pitchFamily="34" charset="0"/>
                        <a:cs typeface="Arial" panose="020B0604020202020204" pitchFamily="34" charset="0"/>
                      </a:endParaRPr>
                    </a:p>
                  </a:txBody>
                  <a:tcPr/>
                </a:tc>
                <a:tc>
                  <a:txBody>
                    <a:bodyPr/>
                    <a:lstStyle/>
                    <a:p>
                      <a:pPr algn="ctr"/>
                      <a:r>
                        <a:rPr lang="en-US" sz="1400" dirty="0">
                          <a:latin typeface="Century Gothic" panose="020B0502020202020204" pitchFamily="34" charset="0"/>
                        </a:rPr>
                        <a:t>JUDUL PENELITIAN</a:t>
                      </a:r>
                      <a:endParaRPr lang="en-ID" sz="1400" dirty="0">
                        <a:latin typeface="Century Gothic" panose="020B0502020202020204" pitchFamily="34" charset="0"/>
                        <a:cs typeface="Arial" panose="020B0604020202020204" pitchFamily="34" charset="0"/>
                      </a:endParaRPr>
                    </a:p>
                  </a:txBody>
                  <a:tcPr/>
                </a:tc>
                <a:tc>
                  <a:txBody>
                    <a:bodyPr/>
                    <a:lstStyle/>
                    <a:p>
                      <a:pPr algn="ctr"/>
                      <a:r>
                        <a:rPr lang="en-US" sz="1400" dirty="0">
                          <a:latin typeface="Century Gothic" panose="020B0502020202020204" pitchFamily="34" charset="0"/>
                        </a:rPr>
                        <a:t>FOKUS PENELITIAN</a:t>
                      </a:r>
                      <a:endParaRPr lang="en-ID" sz="1400" dirty="0">
                        <a:latin typeface="Century Gothic" panose="020B0502020202020204" pitchFamily="34" charset="0"/>
                        <a:cs typeface="Arial" panose="020B0604020202020204" pitchFamily="34" charset="0"/>
                      </a:endParaRP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defRPr/>
                      </a:pPr>
                      <a:r>
                        <a:rPr lang="en-US" sz="1400" dirty="0">
                          <a:latin typeface="Century Gothic" panose="020B0502020202020204" pitchFamily="34" charset="0"/>
                        </a:rPr>
                        <a:t>TEORI YANG DIGUNAKAN</a:t>
                      </a:r>
                      <a:endParaRPr lang="en-ID" sz="1400" dirty="0">
                        <a:latin typeface="Century Gothic" panose="020B0502020202020204" pitchFamily="34" charset="0"/>
                      </a:endParaRPr>
                    </a:p>
                    <a:p>
                      <a:pPr algn="ctr"/>
                      <a:endParaRPr lang="en-ID" sz="1400" dirty="0">
                        <a:latin typeface="Century Gothic" panose="020B0502020202020204" pitchFamily="34" charset="0"/>
                        <a:cs typeface="Arial" panose="020B0604020202020204" pitchFamily="34" charset="0"/>
                      </a:endParaRPr>
                    </a:p>
                  </a:txBody>
                  <a:tcPr/>
                </a:tc>
                <a:tc>
                  <a:txBody>
                    <a:bodyPr/>
                    <a:lstStyle/>
                    <a:p>
                      <a:pPr algn="ctr"/>
                      <a:r>
                        <a:rPr lang="en-US" sz="1400" dirty="0">
                          <a:latin typeface="Century Gothic" panose="020B0502020202020204" pitchFamily="34" charset="0"/>
                        </a:rPr>
                        <a:t>HASIL PENELITIAN</a:t>
                      </a:r>
                      <a:endParaRPr lang="en-ID" sz="1400" dirty="0">
                        <a:latin typeface="Century Gothic" panose="020B0502020202020204" pitchFamily="34" charset="0"/>
                        <a:cs typeface="Arial" panose="020B0604020202020204" pitchFamily="34" charset="0"/>
                      </a:endParaRPr>
                    </a:p>
                  </a:txBody>
                  <a:tcPr/>
                </a:tc>
              </a:tr>
              <a:tr h="1553657">
                <a:tc>
                  <a:txBody>
                    <a:bodyPr/>
                    <a:lstStyle/>
                    <a:p>
                      <a:pPr algn="ctr"/>
                      <a:r>
                        <a:rPr lang="en-US" sz="1400" dirty="0">
                          <a:latin typeface="Century Gothic" panose="020B0502020202020204" pitchFamily="34" charset="0"/>
                        </a:rPr>
                        <a:t>1.</a:t>
                      </a:r>
                      <a:endParaRPr lang="en-ID" sz="1400" dirty="0">
                        <a:latin typeface="Century Gothic" panose="020B0502020202020204" pitchFamily="34" charset="0"/>
                        <a:cs typeface="Arial" panose="020B0604020202020204" pitchFamily="34" charset="0"/>
                      </a:endParaRPr>
                    </a:p>
                  </a:txBody>
                  <a:tcPr/>
                </a:tc>
                <a:tc>
                  <a:txBody>
                    <a:bodyPr/>
                    <a:lstStyle/>
                    <a:p>
                      <a:pPr algn="l"/>
                      <a:r>
                        <a:rPr lang="en-US" altLang="en-US" dirty="0">
                          <a:latin typeface="Century Gothic" panose="020B0502020202020204" pitchFamily="34" charset="0"/>
                        </a:rPr>
                        <a:t>Hendra Irawan,Selsa Wulandia Irawan,Habiburrahman, Reza Ravika4</a:t>
                      </a:r>
                      <a:endParaRPr lang="en-ID" sz="1400" dirty="0">
                        <a:latin typeface="Century Gothic" panose="020B0502020202020204" pitchFamily="34" charset="0"/>
                        <a:cs typeface="Arial" panose="020B0604020202020204" pitchFamily="34" charset="0"/>
                      </a:endParaRPr>
                    </a:p>
                  </a:txBody>
                  <a:tcPr/>
                </a:tc>
                <a:tc>
                  <a:txBody>
                    <a:bodyPr/>
                    <a:lstStyle/>
                    <a:p>
                      <a:pPr algn="l"/>
                      <a:r>
                        <a:rPr lang="en-US" altLang="en-US" sz="1400" u="none" strike="noStrike" cap="none" dirty="0">
                          <a:effectLst/>
                          <a:latin typeface="Century Gothic" panose="020B0502020202020204" pitchFamily="34" charset="0"/>
                          <a:sym typeface="Arial" panose="020B0604020202020204"/>
                        </a:rPr>
                        <a:t>Pilihan Tanpa Kandidat: Mengupas</a:t>
                      </a:r>
                      <a:endParaRPr lang="en-US" altLang="en-US" sz="1400" u="none" strike="noStrike" cap="none" dirty="0">
                        <a:effectLst/>
                        <a:latin typeface="Century Gothic" panose="020B0502020202020204" pitchFamily="34" charset="0"/>
                        <a:sym typeface="Arial" panose="020B0604020202020204"/>
                      </a:endParaRPr>
                    </a:p>
                    <a:p>
                      <a:pPr algn="l"/>
                      <a:r>
                        <a:rPr lang="en-US" altLang="en-US" sz="1400" u="none" strike="noStrike" cap="none" dirty="0">
                          <a:effectLst/>
                          <a:latin typeface="Century Gothic" panose="020B0502020202020204" pitchFamily="34" charset="0"/>
                          <a:sym typeface="Arial" panose="020B0604020202020204"/>
                        </a:rPr>
                        <a:t>Fenomena Kotak Kosong Pilkada 2024</a:t>
                      </a:r>
                      <a:endParaRPr lang="en-US" altLang="en-US" sz="1400" u="none" strike="noStrike" cap="none" dirty="0">
                        <a:effectLst/>
                        <a:latin typeface="Century Gothic" panose="020B0502020202020204" pitchFamily="34" charset="0"/>
                        <a:sym typeface="Arial" panose="020B0604020202020204"/>
                      </a:endParaRPr>
                    </a:p>
                    <a:p>
                      <a:pPr algn="l"/>
                      <a:r>
                        <a:rPr lang="en-US" altLang="en-US" sz="1400" u="none" strike="noStrike" cap="none" dirty="0">
                          <a:effectLst/>
                          <a:latin typeface="Century Gothic" panose="020B0502020202020204" pitchFamily="34" charset="0"/>
                          <a:sym typeface="Arial" panose="020B0604020202020204"/>
                        </a:rPr>
                        <a:t>Lampung</a:t>
                      </a:r>
                      <a:r>
                        <a:rPr lang="en-US" sz="1400" u="none" strike="noStrike" cap="none" dirty="0">
                          <a:effectLst/>
                          <a:latin typeface="Century Gothic" panose="020B0502020202020204" pitchFamily="34" charset="0"/>
                          <a:sym typeface="Arial" panose="020B0604020202020204"/>
                        </a:rPr>
                        <a:t> </a:t>
                      </a:r>
                      <a:endParaRPr lang="en-ID" sz="1400" dirty="0">
                        <a:latin typeface="Century Gothic" panose="020B0502020202020204" pitchFamily="34" charset="0"/>
                        <a:cs typeface="Arial" panose="020B0604020202020204" pitchFamily="34" charset="0"/>
                      </a:endParaRPr>
                    </a:p>
                  </a:txBody>
                  <a:tcPr/>
                </a:tc>
                <a:tc>
                  <a:txBody>
                    <a:bodyPr/>
                    <a:lstStyle/>
                    <a:p>
                      <a:pPr algn="l"/>
                      <a:r>
                        <a:rPr lang="en-US" altLang="en-US" sz="1400" dirty="0">
                          <a:latin typeface="Century Gothic" panose="020B0502020202020204" pitchFamily="34" charset="0"/>
                          <a:cs typeface="Arial" panose="020B0604020202020204" pitchFamily="34" charset="0"/>
                        </a:rPr>
                        <a:t>Bagaimana fenomena kotak kosong mencerminkan ketidakpuasan pemilih terhadap calon tunggal dalam Pilkada 2024 di Provinsi Lampung?</a:t>
                      </a:r>
                      <a:endParaRPr lang="en-US" altLang="en-US" sz="1400" dirty="0">
                        <a:latin typeface="Century Gothic" panose="020B0502020202020204" pitchFamily="34" charset="0"/>
                        <a:cs typeface="Arial" panose="020B0604020202020204" pitchFamily="34" charset="0"/>
                      </a:endParaRPr>
                    </a:p>
                  </a:txBody>
                  <a:tcPr/>
                </a:tc>
                <a:tc>
                  <a:txBody>
                    <a:bodyPr/>
                    <a:lstStyle/>
                    <a:p>
                      <a:pPr algn="l"/>
                      <a:r>
                        <a:rPr lang="en-US" altLang="en-US" sz="1400" dirty="0">
                          <a:latin typeface="Century Gothic" panose="020B0502020202020204" pitchFamily="34" charset="0"/>
                          <a:cs typeface="Arial" panose="020B0604020202020204" pitchFamily="34" charset="0"/>
                        </a:rPr>
                        <a:t>Penelitian ini mengkaji demokrasi langsung dan partisipasi pemilih dalam pilkada melalui studi pustaka.</a:t>
                      </a:r>
                      <a:endParaRPr lang="en-US" altLang="en-US" sz="1400" dirty="0">
                        <a:latin typeface="Century Gothic" panose="020B0502020202020204" pitchFamily="34" charset="0"/>
                        <a:cs typeface="Arial" panose="020B0604020202020204" pitchFamily="34" charset="0"/>
                      </a:endParaRPr>
                    </a:p>
                  </a:txBody>
                  <a:tcPr/>
                </a:tc>
                <a:tc>
                  <a:txBody>
                    <a:bodyPr/>
                    <a:lstStyle/>
                    <a:p>
                      <a:pPr algn="just"/>
                      <a:r>
                        <a:rPr lang="en-US" altLang="en-US" sz="1400" dirty="0">
                          <a:latin typeface="Century Gothic" panose="020B0502020202020204" pitchFamily="34" charset="0"/>
                          <a:cs typeface="Arial" panose="020B0604020202020204" pitchFamily="34" charset="0"/>
                        </a:rPr>
                        <a:t>Temuan penelitian menunjukkan bahwa keberadaan kotak kosong merefleksikan lemahnya kompetisi politik dan kaderisasi partai, namun sekaligus membuka ruang bagi partisipasi kritis sebagai bentuk penolakan terhadap calon tunggal yang dianggap tidak representatif.</a:t>
                      </a:r>
                      <a:endParaRPr lang="en-US" altLang="en-US" sz="1400" dirty="0">
                        <a:latin typeface="Century Gothic" panose="020B0502020202020204" pitchFamily="34" charset="0"/>
                        <a:cs typeface="Arial" panose="020B0604020202020204" pitchFamily="34" charset="0"/>
                      </a:endParaRPr>
                    </a:p>
                  </a:txBody>
                  <a:tcPr/>
                </a:tc>
              </a:tr>
              <a:tr h="2226513">
                <a:tc>
                  <a:txBody>
                    <a:bodyPr/>
                    <a:lstStyle/>
                    <a:p>
                      <a:pPr algn="ctr"/>
                      <a:r>
                        <a:rPr lang="en-US" sz="1400" dirty="0">
                          <a:latin typeface="Century Gothic" panose="020B0502020202020204" pitchFamily="34" charset="0"/>
                        </a:rPr>
                        <a:t>2.</a:t>
                      </a:r>
                      <a:endParaRPr lang="en-ID" sz="1400" dirty="0">
                        <a:latin typeface="Century Gothic" panose="020B0502020202020204" pitchFamily="34" charset="0"/>
                        <a:cs typeface="Arial" panose="020B0604020202020204" pitchFamily="34" charset="0"/>
                      </a:endParaRPr>
                    </a:p>
                  </a:txBody>
                  <a:tcPr/>
                </a:tc>
                <a:tc>
                  <a:txBody>
                    <a:bodyPr/>
                    <a:lstStyle/>
                    <a:p>
                      <a:pPr algn="l"/>
                      <a:r>
                        <a:rPr lang="en-US" altLang="en-US" sz="1400" dirty="0">
                          <a:latin typeface="Century Gothic" panose="020B0502020202020204" pitchFamily="34" charset="0"/>
                          <a:cs typeface="Arial" panose="020B0604020202020204" pitchFamily="34" charset="0"/>
                        </a:rPr>
                        <a:t>Ika Aurelia Natasya, Sakir Ridho Wijaya, dan Fairuz Arta</a:t>
                      </a:r>
                      <a:endParaRPr lang="en-US" altLang="en-US" sz="1400" dirty="0">
                        <a:latin typeface="Century Gothic" panose="020B0502020202020204" pitchFamily="34" charset="0"/>
                        <a:cs typeface="Arial" panose="020B0604020202020204" pitchFamily="34" charset="0"/>
                      </a:endParaRPr>
                    </a:p>
                    <a:p>
                      <a:pPr algn="l"/>
                      <a:r>
                        <a:rPr lang="en-US" altLang="en-US" sz="1400" dirty="0">
                          <a:latin typeface="Century Gothic" panose="020B0502020202020204" pitchFamily="34" charset="0"/>
                          <a:cs typeface="Arial" panose="020B0604020202020204" pitchFamily="34" charset="0"/>
                        </a:rPr>
                        <a:t>Abhipraya</a:t>
                      </a:r>
                      <a:endParaRPr lang="en-US" altLang="en-US" sz="1400" dirty="0">
                        <a:latin typeface="Century Gothic" panose="020B0502020202020204" pitchFamily="34" charset="0"/>
                        <a:cs typeface="Arial" panose="020B0604020202020204" pitchFamily="34" charset="0"/>
                      </a:endParaRPr>
                    </a:p>
                  </a:txBody>
                  <a:tcPr/>
                </a:tc>
                <a:tc>
                  <a:txBody>
                    <a:bodyPr/>
                    <a:lstStyle/>
                    <a:p>
                      <a:pPr algn="just"/>
                      <a:r>
                        <a:rPr lang="en-US" altLang="en-US" sz="1400" dirty="0">
                          <a:latin typeface="Century Gothic" panose="020B0502020202020204" pitchFamily="34" charset="0"/>
                          <a:cs typeface="Arial" panose="020B0604020202020204" pitchFamily="34" charset="0"/>
                        </a:rPr>
                        <a:t>Kotak Kosong</a:t>
                      </a:r>
                      <a:endParaRPr lang="en-US" altLang="en-US" sz="1400" dirty="0">
                        <a:latin typeface="Century Gothic" panose="020B0502020202020204" pitchFamily="34" charset="0"/>
                        <a:cs typeface="Arial" panose="020B0604020202020204" pitchFamily="34" charset="0"/>
                      </a:endParaRPr>
                    </a:p>
                    <a:p>
                      <a:pPr algn="just"/>
                      <a:r>
                        <a:rPr lang="en-US" altLang="en-US" sz="1400" dirty="0">
                          <a:latin typeface="Century Gothic" panose="020B0502020202020204" pitchFamily="34" charset="0"/>
                          <a:cs typeface="Arial" panose="020B0604020202020204" pitchFamily="34" charset="0"/>
                        </a:rPr>
                        <a:t>dalam Perspektif Hak Memilih dan</a:t>
                      </a:r>
                      <a:endParaRPr lang="en-US" altLang="en-US" sz="1400" dirty="0">
                        <a:latin typeface="Century Gothic" panose="020B0502020202020204" pitchFamily="34" charset="0"/>
                        <a:cs typeface="Arial" panose="020B0604020202020204" pitchFamily="34" charset="0"/>
                      </a:endParaRPr>
                    </a:p>
                    <a:p>
                      <a:pPr algn="just"/>
                      <a:r>
                        <a:rPr lang="en-US" altLang="en-US" sz="1400" dirty="0">
                          <a:latin typeface="Century Gothic" panose="020B0502020202020204" pitchFamily="34" charset="0"/>
                          <a:cs typeface="Arial" panose="020B0604020202020204" pitchFamily="34" charset="0"/>
                        </a:rPr>
                        <a:t>Dipilih pada Pilkada Kabupaten</a:t>
                      </a:r>
                      <a:endParaRPr lang="en-US" altLang="en-US" sz="1400" dirty="0">
                        <a:latin typeface="Century Gothic" panose="020B0502020202020204" pitchFamily="34" charset="0"/>
                        <a:cs typeface="Arial" panose="020B0604020202020204" pitchFamily="34" charset="0"/>
                      </a:endParaRPr>
                    </a:p>
                    <a:p>
                      <a:pPr algn="just"/>
                      <a:r>
                        <a:rPr lang="en-US" altLang="en-US" sz="1400" dirty="0">
                          <a:latin typeface="Century Gothic" panose="020B0502020202020204" pitchFamily="34" charset="0"/>
                          <a:cs typeface="Arial" panose="020B0604020202020204" pitchFamily="34" charset="0"/>
                        </a:rPr>
                        <a:t>Kebumen 2020</a:t>
                      </a:r>
                      <a:endParaRPr lang="en-US" altLang="en-US" sz="1400" dirty="0">
                        <a:latin typeface="Century Gothic" panose="020B0502020202020204" pitchFamily="34" charset="0"/>
                        <a:cs typeface="Arial" panose="020B0604020202020204" pitchFamily="34" charset="0"/>
                      </a:endParaRPr>
                    </a:p>
                  </a:txBody>
                  <a:tcPr/>
                </a:tc>
                <a:tc>
                  <a:txBody>
                    <a:bodyPr/>
                    <a:lstStyle/>
                    <a:p>
                      <a:pPr algn="l"/>
                      <a:r>
                        <a:rPr lang="en-US" altLang="en-US" sz="1400" dirty="0">
                          <a:latin typeface="Century Gothic" panose="020B0502020202020204" pitchFamily="34" charset="0"/>
                          <a:cs typeface="Arial" panose="020B0604020202020204" pitchFamily="34" charset="0"/>
                        </a:rPr>
                        <a:t>Fokus pada fenomena kotak kosong dalam Pilkada Kabupaten Kebumen 2020, yang hanya diikuti oleh satu pasangan calon, ditinjau dari perspektif hak memilih dan dipilih sebagai bagian dari hak asasi manusia.</a:t>
                      </a:r>
                      <a:endParaRPr lang="en-US" altLang="en-US" sz="1400" dirty="0">
                        <a:latin typeface="Century Gothic" panose="020B0502020202020204" pitchFamily="34" charset="0"/>
                        <a:cs typeface="Arial" panose="020B0604020202020204" pitchFamily="34" charset="0"/>
                      </a:endParaRPr>
                    </a:p>
                  </a:txBody>
                  <a:tcPr/>
                </a:tc>
                <a:tc>
                  <a:txBody>
                    <a:bodyPr/>
                    <a:lstStyle/>
                    <a:p>
                      <a:pPr algn="l"/>
                      <a:r>
                        <a:rPr lang="nl-NL" dirty="0">
                          <a:latin typeface="Century Gothic" panose="020B0502020202020204" pitchFamily="34" charset="0"/>
                        </a:rPr>
                        <a:t>Penelitian ini menggunakan teori</a:t>
                      </a:r>
                      <a:r>
                        <a:rPr lang="en-US" altLang="nl-NL" dirty="0">
                          <a:latin typeface="Century Gothic" panose="020B0502020202020204" pitchFamily="34" charset="0"/>
                        </a:rPr>
                        <a:t> </a:t>
                      </a:r>
                      <a:r>
                        <a:rPr lang="en-US" altLang="en-US" dirty="0">
                          <a:latin typeface="Century Gothic" panose="020B0502020202020204" pitchFamily="34" charset="0"/>
                        </a:rPr>
                        <a:t>demokrasi dan hak asasi manusia (HAM)</a:t>
                      </a:r>
                      <a:r>
                        <a:rPr lang="nl-NL" dirty="0">
                          <a:latin typeface="Century Gothic" panose="020B0502020202020204" pitchFamily="34" charset="0"/>
                        </a:rPr>
                        <a:t>.</a:t>
                      </a:r>
                      <a:endParaRPr lang="en-ID" sz="1400" dirty="0">
                        <a:latin typeface="Century Gothic" panose="020B0502020202020204" pitchFamily="34" charset="0"/>
                        <a:cs typeface="Arial" panose="020B0604020202020204" pitchFamily="34" charset="0"/>
                      </a:endParaRPr>
                    </a:p>
                  </a:txBody>
                  <a:tcPr/>
                </a:tc>
                <a:tc>
                  <a:txBody>
                    <a:bodyPr/>
                    <a:lstStyle/>
                    <a:p>
                      <a:pPr algn="just"/>
                      <a:r>
                        <a:rPr lang="en-US" altLang="en-US" sz="1400" u="none" strike="noStrike" cap="none" dirty="0">
                          <a:effectLst/>
                          <a:latin typeface="Century Gothic" panose="020B0502020202020204" pitchFamily="34" charset="0"/>
                          <a:sym typeface="Arial" panose="020B0604020202020204"/>
                        </a:rPr>
                        <a:t>Temuan penelitian menunjukkan bahwa keberadaan calon tunggal dan kotak kosong mencerminkan lemahnya kompetisi politik dan fungsi partai politik, serta belum terpenuhinya hak politik masyarakat secara utuh; meskipun pasangan calon tunggal menang, suara signifikan untuk kotak kosong menunjukkan protes masyarakat dan penurunan kualitas demokrasi.</a:t>
                      </a:r>
                      <a:r>
                        <a:rPr lang="en-US" sz="1400" u="none" strike="noStrike" cap="none" dirty="0">
                          <a:effectLst/>
                          <a:latin typeface="Century Gothic" panose="020B0502020202020204" pitchFamily="34" charset="0"/>
                          <a:sym typeface="Arial" panose="020B0604020202020204"/>
                        </a:rPr>
                        <a:t> </a:t>
                      </a:r>
                      <a:endParaRPr lang="en-ID" sz="1400" dirty="0">
                        <a:latin typeface="Century Gothic" panose="020B0502020202020204" pitchFamily="34" charset="0"/>
                        <a:cs typeface="Arial" panose="020B0604020202020204" pitchFamily="34" charset="0"/>
                      </a:endParaRPr>
                    </a:p>
                  </a:txBody>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g104f7abbb21_0_297"/>
          <p:cNvSpPr txBox="1">
            <a:spLocks noGrp="1"/>
          </p:cNvSpPr>
          <p:nvPr>
            <p:ph type="title"/>
          </p:nvPr>
        </p:nvSpPr>
        <p:spPr>
          <a:xfrm>
            <a:off x="166758" y="67616"/>
            <a:ext cx="11830800" cy="1042200"/>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00"/>
              <a:buNone/>
            </a:pPr>
            <a:r>
              <a:rPr lang="en-GB" dirty="0" err="1"/>
              <a:t>Penelitian</a:t>
            </a:r>
            <a:r>
              <a:rPr lang="en-GB" dirty="0"/>
              <a:t> </a:t>
            </a:r>
            <a:r>
              <a:rPr lang="en-GB" dirty="0" err="1"/>
              <a:t>Terdahulu</a:t>
            </a:r>
            <a:endParaRPr dirty="0"/>
          </a:p>
        </p:txBody>
      </p:sp>
      <p:graphicFrame>
        <p:nvGraphicFramePr>
          <p:cNvPr id="5" name="Table 4"/>
          <p:cNvGraphicFramePr>
            <a:graphicFrameLocks noGrp="1"/>
          </p:cNvGraphicFramePr>
          <p:nvPr/>
        </p:nvGraphicFramePr>
        <p:xfrm>
          <a:off x="166119" y="1310640"/>
          <a:ext cx="11831316" cy="2961296"/>
        </p:xfrm>
        <a:graphic>
          <a:graphicData uri="http://schemas.openxmlformats.org/drawingml/2006/table">
            <a:tbl>
              <a:tblPr firstRow="1" bandRow="1">
                <a:tableStyleId>{7DF18680-E054-41AD-8BC1-D1AEF772440D}</a:tableStyleId>
              </a:tblPr>
              <a:tblGrid>
                <a:gridCol w="595886"/>
                <a:gridCol w="1828795"/>
                <a:gridCol w="1905000"/>
                <a:gridCol w="2554995"/>
                <a:gridCol w="2169405"/>
                <a:gridCol w="2777235"/>
              </a:tblGrid>
              <a:tr h="668027">
                <a:tc>
                  <a:txBody>
                    <a:bodyPr/>
                    <a:lstStyle/>
                    <a:p>
                      <a:pPr algn="ctr"/>
                      <a:r>
                        <a:rPr lang="en-US" sz="1400" dirty="0">
                          <a:latin typeface="Century Gothic" panose="020B0502020202020204" pitchFamily="34" charset="0"/>
                        </a:rPr>
                        <a:t>NO.</a:t>
                      </a:r>
                      <a:endParaRPr lang="en-ID" sz="1400" dirty="0">
                        <a:latin typeface="Century Gothic" panose="020B0502020202020204" pitchFamily="34" charset="0"/>
                        <a:cs typeface="Arial" panose="020B0604020202020204" pitchFamily="34" charset="0"/>
                      </a:endParaRPr>
                    </a:p>
                  </a:txBody>
                  <a:tcPr/>
                </a:tc>
                <a:tc>
                  <a:txBody>
                    <a:bodyPr/>
                    <a:lstStyle/>
                    <a:p>
                      <a:pPr algn="ctr"/>
                      <a:r>
                        <a:rPr lang="en-US" sz="1400" dirty="0">
                          <a:latin typeface="Century Gothic" panose="020B0502020202020204" pitchFamily="34" charset="0"/>
                        </a:rPr>
                        <a:t>NAMA PENULIS</a:t>
                      </a:r>
                      <a:endParaRPr lang="en-ID" sz="1400" dirty="0">
                        <a:latin typeface="Century Gothic" panose="020B0502020202020204" pitchFamily="34" charset="0"/>
                        <a:cs typeface="Arial" panose="020B0604020202020204" pitchFamily="34" charset="0"/>
                      </a:endParaRPr>
                    </a:p>
                  </a:txBody>
                  <a:tcPr/>
                </a:tc>
                <a:tc>
                  <a:txBody>
                    <a:bodyPr/>
                    <a:lstStyle/>
                    <a:p>
                      <a:pPr algn="ctr"/>
                      <a:r>
                        <a:rPr lang="en-US" sz="1400" dirty="0">
                          <a:latin typeface="Century Gothic" panose="020B0502020202020204" pitchFamily="34" charset="0"/>
                        </a:rPr>
                        <a:t>JUDUL PENELITIAN</a:t>
                      </a:r>
                      <a:endParaRPr lang="en-ID" sz="1400" dirty="0">
                        <a:latin typeface="Century Gothic" panose="020B0502020202020204" pitchFamily="34" charset="0"/>
                        <a:cs typeface="Arial" panose="020B0604020202020204" pitchFamily="34" charset="0"/>
                      </a:endParaRPr>
                    </a:p>
                  </a:txBody>
                  <a:tcPr/>
                </a:tc>
                <a:tc>
                  <a:txBody>
                    <a:bodyPr/>
                    <a:lstStyle/>
                    <a:p>
                      <a:pPr algn="ctr"/>
                      <a:r>
                        <a:rPr lang="en-US" sz="1400" dirty="0">
                          <a:latin typeface="Century Gothic" panose="020B0502020202020204" pitchFamily="34" charset="0"/>
                        </a:rPr>
                        <a:t>FOKUS PENELITIAN</a:t>
                      </a:r>
                      <a:endParaRPr lang="en-ID" sz="1400" dirty="0">
                        <a:latin typeface="Century Gothic" panose="020B0502020202020204" pitchFamily="34" charset="0"/>
                        <a:cs typeface="Arial" panose="020B0604020202020204" pitchFamily="34" charset="0"/>
                      </a:endParaRP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defRPr/>
                      </a:pPr>
                      <a:r>
                        <a:rPr lang="en-US" sz="1400" dirty="0">
                          <a:latin typeface="Century Gothic" panose="020B0502020202020204" pitchFamily="34" charset="0"/>
                        </a:rPr>
                        <a:t>TEORI YANG DIGUNAKAN</a:t>
                      </a:r>
                      <a:endParaRPr lang="en-ID" sz="1400" dirty="0">
                        <a:latin typeface="Century Gothic" panose="020B0502020202020204" pitchFamily="34" charset="0"/>
                      </a:endParaRPr>
                    </a:p>
                    <a:p>
                      <a:pPr algn="ctr"/>
                      <a:endParaRPr lang="en-ID" sz="1400" dirty="0">
                        <a:latin typeface="Century Gothic" panose="020B0502020202020204" pitchFamily="34" charset="0"/>
                        <a:cs typeface="Arial" panose="020B0604020202020204" pitchFamily="34" charset="0"/>
                      </a:endParaRPr>
                    </a:p>
                  </a:txBody>
                  <a:tcPr/>
                </a:tc>
                <a:tc>
                  <a:txBody>
                    <a:bodyPr/>
                    <a:lstStyle/>
                    <a:p>
                      <a:pPr algn="ctr"/>
                      <a:r>
                        <a:rPr lang="en-US" sz="1400" dirty="0">
                          <a:latin typeface="Century Gothic" panose="020B0502020202020204" pitchFamily="34" charset="0"/>
                        </a:rPr>
                        <a:t>HASIL PENELITIAN</a:t>
                      </a:r>
                      <a:endParaRPr lang="en-ID" sz="1400" dirty="0">
                        <a:latin typeface="Century Gothic" panose="020B0502020202020204" pitchFamily="34" charset="0"/>
                        <a:cs typeface="Arial" panose="020B0604020202020204" pitchFamily="34" charset="0"/>
                      </a:endParaRPr>
                    </a:p>
                  </a:txBody>
                  <a:tcPr/>
                </a:tc>
              </a:tr>
              <a:tr h="2229776">
                <a:tc>
                  <a:txBody>
                    <a:bodyPr/>
                    <a:lstStyle/>
                    <a:p>
                      <a:pPr algn="ctr"/>
                      <a:r>
                        <a:rPr lang="en-US" sz="1400" dirty="0">
                          <a:latin typeface="Century Gothic" panose="020B0502020202020204" pitchFamily="34" charset="0"/>
                        </a:rPr>
                        <a:t>3.</a:t>
                      </a:r>
                      <a:endParaRPr lang="en-ID" sz="1400" dirty="0">
                        <a:latin typeface="Century Gothic" panose="020B0502020202020204" pitchFamily="34" charset="0"/>
                        <a:cs typeface="Arial" panose="020B0604020202020204" pitchFamily="34" charset="0"/>
                      </a:endParaRPr>
                    </a:p>
                  </a:txBody>
                  <a:tcPr/>
                </a:tc>
                <a:tc>
                  <a:txBody>
                    <a:bodyPr/>
                    <a:lstStyle/>
                    <a:p>
                      <a:pPr algn="just"/>
                      <a:r>
                        <a:rPr lang="en-US" altLang="en-US" sz="1400" dirty="0">
                          <a:latin typeface="Century Gothic" panose="020B0502020202020204" pitchFamily="34" charset="0"/>
                          <a:cs typeface="Arial" panose="020B0604020202020204" pitchFamily="34" charset="0"/>
                        </a:rPr>
                        <a:t>Ahmad</a:t>
                      </a:r>
                      <a:endParaRPr lang="en-US" altLang="en-US" sz="1400" dirty="0">
                        <a:latin typeface="Century Gothic" panose="020B0502020202020204" pitchFamily="34" charset="0"/>
                        <a:cs typeface="Arial" panose="020B0604020202020204" pitchFamily="34" charset="0"/>
                      </a:endParaRPr>
                    </a:p>
                    <a:p>
                      <a:pPr algn="l"/>
                      <a:r>
                        <a:rPr lang="en-US" altLang="en-US" sz="1400" dirty="0">
                          <a:latin typeface="Century Gothic" panose="020B0502020202020204" pitchFamily="34" charset="0"/>
                          <a:cs typeface="Arial" panose="020B0604020202020204" pitchFamily="34" charset="0"/>
                        </a:rPr>
                        <a:t>Gelora Mahardika</a:t>
                      </a:r>
                      <a:endParaRPr lang="en-US" altLang="en-US" sz="1400" dirty="0">
                        <a:latin typeface="Century Gothic" panose="020B0502020202020204" pitchFamily="34" charset="0"/>
                        <a:cs typeface="Arial" panose="020B0604020202020204" pitchFamily="34" charset="0"/>
                      </a:endParaRPr>
                    </a:p>
                  </a:txBody>
                  <a:tcPr/>
                </a:tc>
                <a:tc>
                  <a:txBody>
                    <a:bodyPr/>
                    <a:lstStyle/>
                    <a:p>
                      <a:pPr algn="l"/>
                      <a:r>
                        <a:rPr lang="en-US" altLang="en-US" sz="1400" dirty="0">
                          <a:latin typeface="Century Gothic" panose="020B0502020202020204" pitchFamily="34" charset="0"/>
                          <a:cs typeface="Arial" panose="020B0604020202020204" pitchFamily="34" charset="0"/>
                        </a:rPr>
                        <a:t>Fenomena Kotak Kosong Pilkada dan</a:t>
                      </a:r>
                      <a:endParaRPr lang="en-US" altLang="en-US" sz="1400" dirty="0">
                        <a:latin typeface="Century Gothic" panose="020B0502020202020204" pitchFamily="34" charset="0"/>
                        <a:cs typeface="Arial" panose="020B0604020202020204" pitchFamily="34" charset="0"/>
                      </a:endParaRPr>
                    </a:p>
                    <a:p>
                      <a:pPr algn="l"/>
                      <a:r>
                        <a:rPr lang="en-US" altLang="en-US" sz="1400" dirty="0">
                          <a:latin typeface="Century Gothic" panose="020B0502020202020204" pitchFamily="34" charset="0"/>
                          <a:cs typeface="Arial" panose="020B0604020202020204" pitchFamily="34" charset="0"/>
                        </a:rPr>
                        <a:t>Implikasi dalam Sistem Ketatanegaraan</a:t>
                      </a:r>
                      <a:endParaRPr lang="en-US" altLang="en-US" sz="1400" dirty="0">
                        <a:latin typeface="Century Gothic" panose="020B0502020202020204" pitchFamily="34" charset="0"/>
                        <a:cs typeface="Arial" panose="020B0604020202020204" pitchFamily="34" charset="0"/>
                      </a:endParaRPr>
                    </a:p>
                    <a:p>
                      <a:pPr algn="l"/>
                      <a:r>
                        <a:rPr lang="en-US" altLang="en-US" sz="1400" dirty="0">
                          <a:latin typeface="Century Gothic" panose="020B0502020202020204" pitchFamily="34" charset="0"/>
                          <a:cs typeface="Arial" panose="020B0604020202020204" pitchFamily="34" charset="0"/>
                        </a:rPr>
                        <a:t>Indonesia</a:t>
                      </a:r>
                      <a:r>
                        <a:rPr lang="en-US" altLang="en-US" sz="1400">
                          <a:sym typeface="+mn-ea"/>
                        </a:rPr>
                        <a:t>, 2018</a:t>
                      </a:r>
                      <a:endParaRPr lang="en-US" altLang="en-US" sz="1400" dirty="0">
                        <a:latin typeface="Century Gothic" panose="020B0502020202020204" pitchFamily="34" charset="0"/>
                        <a:cs typeface="Arial" panose="020B0604020202020204" pitchFamily="34" charset="0"/>
                      </a:endParaRPr>
                    </a:p>
                  </a:txBody>
                  <a:tcPr/>
                </a:tc>
                <a:tc>
                  <a:txBody>
                    <a:bodyPr/>
                    <a:lstStyle/>
                    <a:p>
                      <a:pPr algn="l"/>
                      <a:r>
                        <a:rPr lang="en-ID" sz="1400" dirty="0" err="1">
                          <a:latin typeface="Century Gothic" panose="020B0502020202020204" pitchFamily="34" charset="0"/>
                        </a:rPr>
                        <a:t>Bagaimana</a:t>
                      </a:r>
                      <a:r>
                        <a:rPr lang="en-US" altLang="en-US" sz="1400" dirty="0">
                          <a:latin typeface="Century Gothic" panose="020B0502020202020204" pitchFamily="34" charset="0"/>
                          <a:cs typeface="Arial" panose="020B0604020202020204" pitchFamily="34" charset="0"/>
                        </a:rPr>
                        <a:t> fenomena kotak kosong dalam Pilkada dan implikasinya terhadap sistem ketatanegaraan Indonesia, khususnya dampaknya terhadap demokrasi dan fungsi partai politik.</a:t>
                      </a:r>
                      <a:endParaRPr lang="en-US" altLang="en-US" sz="1400" dirty="0">
                        <a:latin typeface="Century Gothic" panose="020B0502020202020204" pitchFamily="34" charset="0"/>
                        <a:cs typeface="Arial" panose="020B0604020202020204" pitchFamily="34" charset="0"/>
                      </a:endParaRPr>
                    </a:p>
                  </a:txBody>
                  <a:tcPr/>
                </a:tc>
                <a:tc>
                  <a:txBody>
                    <a:bodyPr/>
                    <a:lstStyle/>
                    <a:p>
                      <a:pPr marL="0" marR="0" lvl="0" indent="0" algn="l" defTabSz="914400" eaLnBrk="1" fontAlgn="auto" latinLnBrk="0" hangingPunct="1">
                        <a:lnSpc>
                          <a:spcPct val="100000"/>
                        </a:lnSpc>
                        <a:spcBef>
                          <a:spcPts val="0"/>
                        </a:spcBef>
                        <a:spcAft>
                          <a:spcPts val="0"/>
                        </a:spcAft>
                        <a:buClrTx/>
                        <a:buSzTx/>
                        <a:buFontTx/>
                        <a:buNone/>
                        <a:defRPr/>
                      </a:pPr>
                      <a:r>
                        <a:rPr lang="en-US" altLang="en-US" sz="1400" dirty="0">
                          <a:latin typeface="Century Gothic" panose="020B0502020202020204" pitchFamily="34" charset="0"/>
                          <a:cs typeface="Arial" panose="020B0604020202020204" pitchFamily="34" charset="0"/>
                        </a:rPr>
                        <a:t>Teori demokrasi (termasuk pandangan Austin Ranney dan Joseph Schumpeter) dan teori ketatanegaraan, serta rujukan pada Putusan MK No. 100/PUU-XIII/2015 dan regulasi pemilu.</a:t>
                      </a:r>
                      <a:endParaRPr lang="en-US" altLang="en-US" sz="1400" dirty="0">
                        <a:latin typeface="Century Gothic" panose="020B0502020202020204" pitchFamily="34" charset="0"/>
                        <a:cs typeface="Arial" panose="020B0604020202020204" pitchFamily="34" charset="0"/>
                      </a:endParaRPr>
                    </a:p>
                  </a:txBody>
                  <a:tcPr/>
                </a:tc>
                <a:tc>
                  <a:txBody>
                    <a:bodyPr/>
                    <a:lstStyle/>
                    <a:p>
                      <a:pPr algn="l"/>
                      <a:r>
                        <a:rPr lang="en-US" sz="1400" u="none" strike="noStrike" cap="none" dirty="0" err="1">
                          <a:effectLst/>
                          <a:latin typeface="Century Gothic" panose="020B0502020202020204" pitchFamily="34" charset="0"/>
                          <a:sym typeface="Arial" panose="020B0604020202020204"/>
                        </a:rPr>
                        <a:t>Temuan</a:t>
                      </a:r>
                      <a:r>
                        <a:rPr lang="en-US" sz="1400" u="none" strike="noStrike" cap="none" dirty="0">
                          <a:effectLst/>
                          <a:latin typeface="Century Gothic" panose="020B0502020202020204" pitchFamily="34" charset="0"/>
                          <a:sym typeface="Arial" panose="020B0604020202020204"/>
                        </a:rPr>
                        <a:t> </a:t>
                      </a:r>
                      <a:r>
                        <a:rPr lang="en-US" sz="1400" u="none" strike="noStrike" cap="none" dirty="0" err="1">
                          <a:effectLst/>
                          <a:latin typeface="Century Gothic" panose="020B0502020202020204" pitchFamily="34" charset="0"/>
                          <a:sym typeface="Arial" panose="020B0604020202020204"/>
                        </a:rPr>
                        <a:t>penelitian</a:t>
                      </a:r>
                      <a:r>
                        <a:rPr lang="en-US" sz="1400" u="none" strike="noStrike" cap="none" dirty="0">
                          <a:effectLst/>
                          <a:latin typeface="Century Gothic" panose="020B0502020202020204" pitchFamily="34" charset="0"/>
                          <a:sym typeface="Arial" panose="020B0604020202020204"/>
                        </a:rPr>
                        <a:t> </a:t>
                      </a:r>
                      <a:r>
                        <a:rPr lang="en-US" sz="1400" u="none" strike="noStrike" cap="none" dirty="0" err="1">
                          <a:effectLst/>
                          <a:latin typeface="Century Gothic" panose="020B0502020202020204" pitchFamily="34" charset="0"/>
                          <a:sym typeface="Arial" panose="020B0604020202020204"/>
                        </a:rPr>
                        <a:t>menunjukkan</a:t>
                      </a:r>
                      <a:r>
                        <a:rPr lang="en-US" sz="1400" u="none" strike="noStrike" cap="none" dirty="0">
                          <a:effectLst/>
                          <a:latin typeface="Century Gothic" panose="020B0502020202020204" pitchFamily="34" charset="0"/>
                          <a:sym typeface="Arial" panose="020B0604020202020204"/>
                        </a:rPr>
                        <a:t> </a:t>
                      </a:r>
                      <a:r>
                        <a:rPr lang="en-US" sz="1400" u="none" strike="noStrike" cap="none" dirty="0" err="1">
                          <a:effectLst/>
                          <a:latin typeface="Century Gothic" panose="020B0502020202020204" pitchFamily="34" charset="0"/>
                          <a:sym typeface="Arial" panose="020B0604020202020204"/>
                        </a:rPr>
                        <a:t>bahwa</a:t>
                      </a:r>
                      <a:r>
                        <a:rPr lang="en-US" sz="1400" u="none" strike="noStrike" cap="none" dirty="0">
                          <a:effectLst/>
                          <a:latin typeface="Century Gothic" panose="020B0502020202020204" pitchFamily="34" charset="0"/>
                          <a:sym typeface="Arial" panose="020B0604020202020204"/>
                        </a:rPr>
                        <a:t> </a:t>
                      </a:r>
                      <a:r>
                        <a:rPr lang="en-US" altLang="en-US" sz="1400" dirty="0">
                          <a:latin typeface="Century Gothic" panose="020B0502020202020204" pitchFamily="34" charset="0"/>
                          <a:cs typeface="Arial" panose="020B0604020202020204" pitchFamily="34" charset="0"/>
                        </a:rPr>
                        <a:t>Kotak kosong muncul akibat gagalnya kaderisasi partai politik dan mencerminkan kekecewaan publik. Fenomena ini berpotensi menurunkan kualitas demokrasi, menyebabkan kekosongan jabatan kepala daerah, dan membuka peluang kembalinya sistem pemerintahan sentralistik.</a:t>
                      </a:r>
                      <a:endParaRPr lang="en-US" altLang="en-US" sz="1400" dirty="0">
                        <a:latin typeface="Century Gothic" panose="020B0502020202020204" pitchFamily="34" charset="0"/>
                        <a:cs typeface="Arial" panose="020B0604020202020204" pitchFamily="34" charset="0"/>
                      </a:endParaRPr>
                    </a:p>
                  </a:txBody>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g104f7abbb21_0_309"/>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ltLang="en-US" dirty="0"/>
              <a:t>Penelitian Terdahulu</a:t>
            </a:r>
            <a:endParaRPr lang="en-US" altLang="en-US" dirty="0"/>
          </a:p>
        </p:txBody>
      </p:sp>
      <p:sp>
        <p:nvSpPr>
          <p:cNvPr id="6" name="Rectangle 4"/>
          <p:cNvSpPr>
            <a:spLocks noGrp="1" noChangeArrowheads="1"/>
          </p:cNvSpPr>
          <p:nvPr>
            <p:ph type="body" idx="1"/>
          </p:nvPr>
        </p:nvSpPr>
        <p:spPr bwMode="auto">
          <a:xfrm>
            <a:off x="368935" y="1153795"/>
            <a:ext cx="11454130" cy="4443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noAutofit/>
          </a:bodyPr>
          <a:lstStyle/>
          <a:p>
            <a:pPr marL="342900" marR="0" lvl="0"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pPr>
            <a:endParaRPr lang="en-US" altLang="en-US" sz="1680"/>
          </a:p>
          <a:p>
            <a:pPr marL="0" marR="0" lvl="0" indent="0" algn="just" defTabSz="914400" rtl="0" eaLnBrk="0" fontAlgn="base" latinLnBrk="0" hangingPunct="0">
              <a:lnSpc>
                <a:spcPct val="150000"/>
              </a:lnSpc>
              <a:spcBef>
                <a:spcPct val="0"/>
              </a:spcBef>
              <a:spcAft>
                <a:spcPct val="0"/>
              </a:spcAft>
              <a:buClrTx/>
              <a:buSzTx/>
              <a:buFont typeface="Arial" panose="020B0604020202020204" pitchFamily="34" charset="0"/>
              <a:buNone/>
            </a:pPr>
            <a:r>
              <a:rPr lang="en-US" altLang="en-US" sz="1680" b="1"/>
              <a:t>Research Gap </a:t>
            </a:r>
            <a:r>
              <a:rPr lang="en-US" altLang="en-US" sz="1680"/>
              <a:t>      </a:t>
            </a:r>
            <a:endParaRPr lang="en-US" altLang="en-US" sz="1680"/>
          </a:p>
          <a:p>
            <a:pPr marL="342900" marR="0" lvl="0" indent="-342900" algn="just" defTabSz="914400" rtl="0" eaLnBrk="0" fontAlgn="base" latinLnBrk="0" hangingPunct="0">
              <a:lnSpc>
                <a:spcPct val="150000"/>
              </a:lnSpc>
              <a:spcBef>
                <a:spcPct val="0"/>
              </a:spcBef>
              <a:spcAft>
                <a:spcPct val="0"/>
              </a:spcAft>
              <a:buClrTx/>
              <a:buSzTx/>
              <a:buFont typeface="Arial" panose="020B0604020202020204" pitchFamily="34" charset="0"/>
              <a:buChar char="•"/>
            </a:pPr>
            <a:r>
              <a:rPr lang="en-US" altLang="en-US" sz="1680"/>
              <a:t>Penelitian sebelumnya lebih berfokus pada aspek hukum dan politik dalam fenomena kotak kosong dan Belum banyak yang mengkaji bagaimana media pemberitaan </a:t>
            </a:r>
            <a:r>
              <a:rPr lang="en-US" altLang="en-US" sz="1680" b="1"/>
              <a:t>kompas.com</a:t>
            </a:r>
            <a:r>
              <a:rPr lang="en-US" altLang="en-US" sz="1680"/>
              <a:t> membingkai isu kotak kosong, apalagi dengan pendekatan Analisis Wacana Kritis Van Dijk, khususnya dalam konteks politik lokal seperti Pilkada Surabaya.</a:t>
            </a:r>
            <a:endParaRPr lang="en-US" altLang="en-US" sz="1680"/>
          </a:p>
          <a:p>
            <a:pPr marL="342900" marR="0" lvl="0" indent="-342900" algn="just" defTabSz="914400" rtl="0" eaLnBrk="0" fontAlgn="base" latinLnBrk="0" hangingPunct="0">
              <a:lnSpc>
                <a:spcPct val="150000"/>
              </a:lnSpc>
              <a:spcBef>
                <a:spcPct val="0"/>
              </a:spcBef>
              <a:spcAft>
                <a:spcPct val="0"/>
              </a:spcAft>
              <a:buClrTx/>
              <a:buSzTx/>
              <a:buFont typeface="Arial" panose="020B0604020202020204" pitchFamily="34" charset="0"/>
              <a:buChar char="•"/>
            </a:pPr>
            <a:endParaRPr lang="en-US" altLang="en-US" sz="1680"/>
          </a:p>
          <a:p>
            <a:pPr marL="0" marR="0" lvl="0" indent="0" algn="just" defTabSz="914400" rtl="0" eaLnBrk="0" fontAlgn="base" latinLnBrk="0" hangingPunct="0">
              <a:lnSpc>
                <a:spcPct val="150000"/>
              </a:lnSpc>
              <a:spcBef>
                <a:spcPct val="0"/>
              </a:spcBef>
              <a:spcAft>
                <a:spcPct val="0"/>
              </a:spcAft>
              <a:buClrTx/>
              <a:buSzTx/>
              <a:buFont typeface="Arial" panose="020B0604020202020204" pitchFamily="34" charset="0"/>
              <a:buNone/>
            </a:pPr>
            <a:r>
              <a:rPr lang="en-US" altLang="en-US" sz="1680" b="1">
                <a:sym typeface="+mn-ea"/>
              </a:rPr>
              <a:t>Novelty </a:t>
            </a:r>
            <a:endParaRPr lang="en-US" altLang="en-US" sz="1680"/>
          </a:p>
          <a:p>
            <a:pPr marL="342900" marR="0" lvl="0" indent="-342900" algn="just" defTabSz="914400" rtl="0" eaLnBrk="0" fontAlgn="base" latinLnBrk="0" hangingPunct="0">
              <a:lnSpc>
                <a:spcPct val="150000"/>
              </a:lnSpc>
              <a:spcBef>
                <a:spcPct val="0"/>
              </a:spcBef>
              <a:spcAft>
                <a:spcPct val="0"/>
              </a:spcAft>
              <a:buClrTx/>
              <a:buSzTx/>
              <a:buFont typeface="Arial" panose="020B0604020202020204" pitchFamily="34" charset="0"/>
              <a:buChar char="•"/>
            </a:pPr>
            <a:r>
              <a:rPr lang="en-US" altLang="en-US" sz="1680"/>
              <a:t>Mengangkat isu kotak kosong sebagai bentuk wacana perlawanan politik warga yang dibingkai oleh media dengan menggunakan teori Van Dijk untuk menganalisis struktur teks, kognisi sosial, dan konteks kekuasaan dalam pemberitaan Kompas.com dan menunjukkan bagaimana media memproduksi narasi “netral” yang justru mengarahkan opini publik, dan membuka ruang kajian baru dalam studi media dan demokrasi lokal di Indonesia.</a:t>
            </a:r>
            <a:endParaRPr lang="en-US" altLang="en-US" sz="168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g104f7abbb21_0_297"/>
          <p:cNvSpPr txBox="1">
            <a:spLocks noGrp="1"/>
          </p:cNvSpPr>
          <p:nvPr>
            <p:ph type="title"/>
          </p:nvPr>
        </p:nvSpPr>
        <p:spPr>
          <a:xfrm>
            <a:off x="166758" y="67616"/>
            <a:ext cx="11830800" cy="1042200"/>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00"/>
              <a:buNone/>
            </a:pPr>
            <a:r>
              <a:rPr lang="en-GB" dirty="0" err="1"/>
              <a:t>Rumusan</a:t>
            </a:r>
            <a:r>
              <a:rPr lang="en-GB" dirty="0"/>
              <a:t> </a:t>
            </a:r>
            <a:r>
              <a:rPr lang="en-GB" dirty="0" err="1"/>
              <a:t>Masalah</a:t>
            </a:r>
            <a:endParaRPr dirty="0"/>
          </a:p>
        </p:txBody>
      </p:sp>
      <p:sp>
        <p:nvSpPr>
          <p:cNvPr id="7" name="Text Box 6"/>
          <p:cNvSpPr txBox="1"/>
          <p:nvPr/>
        </p:nvSpPr>
        <p:spPr>
          <a:xfrm>
            <a:off x="347345" y="1601470"/>
            <a:ext cx="10997565" cy="4690745"/>
          </a:xfrm>
          <a:prstGeom prst="rect">
            <a:avLst/>
          </a:prstGeom>
          <a:noFill/>
        </p:spPr>
        <p:txBody>
          <a:bodyPr wrap="square" rtlCol="0">
            <a:noAutofit/>
          </a:bodyPr>
          <a:p>
            <a:pPr marL="342900" indent="-342900" algn="just">
              <a:buFont typeface="Arial" panose="020B0604020202020204" pitchFamily="34" charset="0"/>
              <a:buChar char="•"/>
            </a:pPr>
            <a:r>
              <a:rPr lang="en-US" altLang="en-US" sz="2800">
                <a:latin typeface="Calibri Light" panose="020F0302020204030204" charset="0"/>
                <a:cs typeface="Calibri Light" panose="020F0302020204030204" charset="0"/>
              </a:rPr>
              <a:t>Menganalisis struktur makro, superstruktur, dan mikro teks berita,</a:t>
            </a:r>
            <a:endParaRPr lang="en-US" altLang="en-US" sz="2800">
              <a:latin typeface="Calibri Light" panose="020F0302020204030204" charset="0"/>
              <a:cs typeface="Calibri Light" panose="020F0302020204030204" charset="0"/>
            </a:endParaRPr>
          </a:p>
          <a:p>
            <a:pPr marL="342900" indent="-342900" algn="just">
              <a:buFont typeface="Arial" panose="020B0604020202020204" pitchFamily="34" charset="0"/>
              <a:buChar char="•"/>
            </a:pPr>
            <a:endParaRPr lang="en-US" altLang="en-US" sz="2800">
              <a:latin typeface="Calibri Light" panose="020F0302020204030204" charset="0"/>
              <a:cs typeface="Calibri Light" panose="020F0302020204030204" charset="0"/>
            </a:endParaRPr>
          </a:p>
          <a:p>
            <a:pPr marL="342900" indent="-342900" algn="just">
              <a:buFont typeface="Arial" panose="020B0604020202020204" pitchFamily="34" charset="0"/>
              <a:buChar char="•"/>
            </a:pPr>
            <a:r>
              <a:rPr lang="en-US" altLang="en-US" sz="2800">
                <a:latin typeface="Calibri Light" panose="020F0302020204030204" charset="0"/>
                <a:cs typeface="Calibri Light" panose="020F0302020204030204" charset="0"/>
              </a:rPr>
              <a:t>serta menelaah bagaimana representasi mental (kognisi sosial) jurnalis dan pembaca memengaruhi produksi dan pemaknaan wacana, sekaligus melihat bagaimana kekuasaan, ideologi, dan konteks sosial membentuk penyajian berita tentang kotak kosong oleh </a:t>
            </a:r>
            <a:r>
              <a:rPr lang="en-US" altLang="en-US" sz="2800" b="1">
                <a:latin typeface="Calibri Light" panose="020F0302020204030204" charset="0"/>
                <a:cs typeface="Calibri Light" panose="020F0302020204030204" charset="0"/>
              </a:rPr>
              <a:t>Kompas.com.</a:t>
            </a:r>
            <a:endParaRPr lang="en-US" altLang="en-US" sz="2800" b="1">
              <a:latin typeface="Calibri Light" panose="020F0302020204030204" charset="0"/>
              <a:cs typeface="Calibri Light" panose="020F0302020204030204" charset="0"/>
            </a:endParaRPr>
          </a:p>
        </p:txBody>
      </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104f7abbb21_0_303"/>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err="1"/>
              <a:t>Teori</a:t>
            </a:r>
            <a:endParaRPr dirty="0"/>
          </a:p>
        </p:txBody>
      </p:sp>
      <p:sp>
        <p:nvSpPr>
          <p:cNvPr id="59" name="Google Shape;59;g104f7abbb21_0_303"/>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p>
            <a:pPr marL="0" marR="0" indent="0" algn="just">
              <a:lnSpc>
                <a:spcPct val="107000"/>
              </a:lnSpc>
              <a:spcAft>
                <a:spcPts val="800"/>
              </a:spcAft>
              <a:buNone/>
            </a:pPr>
            <a:r>
              <a:rPr lang="en-US" sz="2000" dirty="0" err="1">
                <a:effectLst/>
                <a:latin typeface="Century Gothic" panose="020B0502020202020204" pitchFamily="34" charset="0"/>
                <a:ea typeface="Calibri" panose="020F0502020204030204" pitchFamily="34" charset="0"/>
                <a:cs typeface="Times New Roman" panose="02020603050405020304" pitchFamily="18" charset="0"/>
              </a:rPr>
              <a:t>Teori</a:t>
            </a:r>
            <a:r>
              <a:rPr lang="en-US" sz="2000" dirty="0">
                <a:effectLst/>
                <a:latin typeface="Century Gothic" panose="020B0502020202020204" pitchFamily="34" charset="0"/>
                <a:ea typeface="Calibri" panose="020F0502020204030204" pitchFamily="34" charset="0"/>
                <a:cs typeface="Times New Roman" panose="02020603050405020304" pitchFamily="18" charset="0"/>
              </a:rPr>
              <a:t> yang </a:t>
            </a:r>
            <a:r>
              <a:rPr lang="en-US" sz="2000" dirty="0" err="1">
                <a:effectLst/>
                <a:latin typeface="Century Gothic" panose="020B0502020202020204" pitchFamily="34" charset="0"/>
                <a:ea typeface="Calibri" panose="020F0502020204030204" pitchFamily="34" charset="0"/>
                <a:cs typeface="Times New Roman" panose="02020603050405020304" pitchFamily="18" charset="0"/>
              </a:rPr>
              <a:t>digunakan</a:t>
            </a:r>
            <a:r>
              <a:rPr lang="en-US" sz="2000" dirty="0">
                <a:effectLst/>
                <a:latin typeface="Century Gothic" panose="020B0502020202020204" pitchFamily="34" charset="0"/>
                <a:ea typeface="Calibri" panose="020F0502020204030204" pitchFamily="34" charset="0"/>
                <a:cs typeface="Times New Roman" panose="02020603050405020304" pitchFamily="18" charset="0"/>
              </a:rPr>
              <a:t> </a:t>
            </a:r>
            <a:r>
              <a:rPr lang="en-US" sz="2000" dirty="0" err="1">
                <a:effectLst/>
                <a:latin typeface="Century Gothic" panose="020B0502020202020204" pitchFamily="34" charset="0"/>
                <a:ea typeface="Calibri" panose="020F0502020204030204" pitchFamily="34" charset="0"/>
                <a:cs typeface="Times New Roman" panose="02020603050405020304" pitchFamily="18" charset="0"/>
              </a:rPr>
              <a:t>dalam</a:t>
            </a:r>
            <a:r>
              <a:rPr lang="en-US" sz="2000" dirty="0">
                <a:effectLst/>
                <a:latin typeface="Century Gothic" panose="020B0502020202020204" pitchFamily="34" charset="0"/>
                <a:ea typeface="Calibri" panose="020F0502020204030204" pitchFamily="34" charset="0"/>
                <a:cs typeface="Times New Roman" panose="02020603050405020304" pitchFamily="18" charset="0"/>
              </a:rPr>
              <a:t> </a:t>
            </a:r>
            <a:r>
              <a:rPr lang="en-US" sz="2000" dirty="0" err="1">
                <a:effectLst/>
                <a:latin typeface="Century Gothic" panose="020B0502020202020204" pitchFamily="34" charset="0"/>
                <a:ea typeface="Calibri" panose="020F0502020204030204" pitchFamily="34" charset="0"/>
                <a:cs typeface="Times New Roman" panose="02020603050405020304" pitchFamily="18" charset="0"/>
              </a:rPr>
              <a:t>penelitian</a:t>
            </a:r>
            <a:r>
              <a:rPr lang="en-US" sz="2000" dirty="0">
                <a:effectLst/>
                <a:latin typeface="Century Gothic" panose="020B0502020202020204" pitchFamily="34" charset="0"/>
                <a:ea typeface="Calibri" panose="020F0502020204030204" pitchFamily="34" charset="0"/>
                <a:cs typeface="Times New Roman" panose="02020603050405020304" pitchFamily="18" charset="0"/>
              </a:rPr>
              <a:t> </a:t>
            </a:r>
            <a:r>
              <a:rPr lang="en-US" sz="2000" dirty="0" err="1">
                <a:effectLst/>
                <a:latin typeface="Century Gothic" panose="020B0502020202020204" pitchFamily="34" charset="0"/>
                <a:ea typeface="Calibri" panose="020F0502020204030204" pitchFamily="34" charset="0"/>
                <a:cs typeface="Times New Roman" panose="02020603050405020304" pitchFamily="18" charset="0"/>
              </a:rPr>
              <a:t>ini</a:t>
            </a:r>
            <a:r>
              <a:rPr lang="en-US" sz="2000" dirty="0">
                <a:effectLst/>
                <a:latin typeface="Century Gothic" panose="020B0502020202020204" pitchFamily="34" charset="0"/>
                <a:ea typeface="Calibri" panose="020F0502020204030204" pitchFamily="34" charset="0"/>
                <a:cs typeface="Times New Roman" panose="02020603050405020304" pitchFamily="18" charset="0"/>
              </a:rPr>
              <a:t> </a:t>
            </a:r>
            <a:r>
              <a:rPr lang="en-US" sz="2000" dirty="0" err="1">
                <a:effectLst/>
                <a:latin typeface="Century Gothic" panose="020B0502020202020204" pitchFamily="34" charset="0"/>
                <a:ea typeface="Calibri" panose="020F0502020204030204" pitchFamily="34" charset="0"/>
                <a:cs typeface="Times New Roman" panose="02020603050405020304" pitchFamily="18" charset="0"/>
              </a:rPr>
              <a:t>yakni</a:t>
            </a:r>
            <a:r>
              <a:rPr lang="en-US" sz="2000" dirty="0">
                <a:effectLst/>
                <a:latin typeface="Century Gothic" panose="020B0502020202020204" pitchFamily="34" charset="0"/>
                <a:ea typeface="Calibri" panose="020F0502020204030204" pitchFamily="34" charset="0"/>
                <a:cs typeface="Times New Roman" panose="02020603050405020304" pitchFamily="18" charset="0"/>
              </a:rPr>
              <a:t> </a:t>
            </a:r>
            <a:r>
              <a:rPr lang="en-US" sz="2000" dirty="0" err="1">
                <a:effectLst/>
                <a:latin typeface="Century Gothic" panose="020B0502020202020204" pitchFamily="34" charset="0"/>
                <a:ea typeface="Calibri" panose="020F0502020204030204" pitchFamily="34" charset="0"/>
                <a:cs typeface="Times New Roman" panose="02020603050405020304" pitchFamily="18" charset="0"/>
              </a:rPr>
              <a:t>analisis</a:t>
            </a:r>
            <a:r>
              <a:rPr lang="en-US" sz="2000" dirty="0">
                <a:effectLst/>
                <a:latin typeface="Century Gothic" panose="020B0502020202020204" pitchFamily="34" charset="0"/>
                <a:ea typeface="Calibri" panose="020F0502020204030204" pitchFamily="34" charset="0"/>
                <a:cs typeface="Times New Roman" panose="02020603050405020304" pitchFamily="18" charset="0"/>
              </a:rPr>
              <a:t> </a:t>
            </a:r>
            <a:r>
              <a:rPr lang="en-US" sz="2000" dirty="0" err="1">
                <a:effectLst/>
                <a:latin typeface="Century Gothic" panose="020B0502020202020204" pitchFamily="34" charset="0"/>
                <a:ea typeface="Calibri" panose="020F0502020204030204" pitchFamily="34" charset="0"/>
                <a:cs typeface="Times New Roman" panose="02020603050405020304" pitchFamily="18" charset="0"/>
              </a:rPr>
              <a:t>wacana</a:t>
            </a:r>
            <a:r>
              <a:rPr lang="en-US" sz="2000" dirty="0">
                <a:effectLst/>
                <a:latin typeface="Century Gothic" panose="020B0502020202020204" pitchFamily="34" charset="0"/>
                <a:ea typeface="Calibri" panose="020F0502020204030204" pitchFamily="34" charset="0"/>
                <a:cs typeface="Times New Roman" panose="02020603050405020304" pitchFamily="18" charset="0"/>
              </a:rPr>
              <a:t> </a:t>
            </a:r>
            <a:r>
              <a:rPr lang="en-US" sz="2000" dirty="0" err="1">
                <a:effectLst/>
                <a:latin typeface="Century Gothic" panose="020B0502020202020204" pitchFamily="34" charset="0"/>
                <a:ea typeface="Calibri" panose="020F0502020204030204" pitchFamily="34" charset="0"/>
                <a:cs typeface="Times New Roman" panose="02020603050405020304" pitchFamily="18" charset="0"/>
              </a:rPr>
              <a:t>kritis</a:t>
            </a:r>
            <a:r>
              <a:rPr lang="en-US" sz="2000" dirty="0">
                <a:effectLst/>
                <a:latin typeface="Century Gothic" panose="020B0502020202020204" pitchFamily="34" charset="0"/>
                <a:ea typeface="Calibri" panose="020F0502020204030204" pitchFamily="34" charset="0"/>
                <a:cs typeface="Times New Roman" panose="02020603050405020304" pitchFamily="18" charset="0"/>
              </a:rPr>
              <a:t> Van Dijk. </a:t>
            </a:r>
            <a:r>
              <a:rPr lang="en-US" altLang="en-US" sz="2000" dirty="0">
                <a:effectLst/>
                <a:latin typeface="Century Gothic" panose="020B0502020202020204" pitchFamily="34" charset="0"/>
                <a:ea typeface="Calibri" panose="020F0502020204030204" pitchFamily="34" charset="0"/>
                <a:cs typeface="Times New Roman" panose="02020603050405020304" pitchFamily="18" charset="0"/>
              </a:rPr>
              <a:t>Analisis wacana kritis digunakan untuk menganalisis wacana dalam teks berita, dengan fokus pada investigasi terhadap konstruksi makna dan ideologi yang tersembunyi di balik penyajian berita berbasis teks.</a:t>
            </a:r>
            <a:endParaRPr lang="en-US" altLang="en-US" sz="20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indent="0">
              <a:lnSpc>
                <a:spcPct val="107000"/>
              </a:lnSpc>
              <a:spcAft>
                <a:spcPts val="800"/>
              </a:spcAft>
              <a:buNone/>
            </a:pPr>
            <a:r>
              <a:rPr lang="en-US" altLang="en-US" sz="2000" dirty="0">
                <a:effectLst/>
                <a:latin typeface="Century Gothic" panose="020B0502020202020204" pitchFamily="34" charset="0"/>
                <a:ea typeface="Calibri" panose="020F0502020204030204" pitchFamily="34" charset="0"/>
                <a:cs typeface="Times New Roman" panose="02020603050405020304" pitchFamily="18" charset="0"/>
              </a:rPr>
              <a:t>Model Van Dijk menganalisis wacana dalam tiga lapisan utama:</a:t>
            </a:r>
            <a:endParaRPr lang="en-US" altLang="en-US" sz="20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indent="-342900">
              <a:lnSpc>
                <a:spcPct val="107000"/>
              </a:lnSpc>
            </a:pPr>
            <a:r>
              <a:rPr lang="en-US" sz="2000" dirty="0" err="1" smtClean="0">
                <a:effectLst/>
                <a:latin typeface="Century Gothic" panose="020B0502020202020204" pitchFamily="34" charset="0"/>
                <a:ea typeface="Calibri" panose="020F0502020204030204" pitchFamily="34" charset="0"/>
                <a:cs typeface="Times New Roman" panose="02020603050405020304" pitchFamily="18" charset="0"/>
              </a:rPr>
              <a:t>Teks</a:t>
            </a:r>
            <a:r>
              <a:rPr lang="en-US" sz="2000" dirty="0" smtClean="0">
                <a:effectLst/>
                <a:latin typeface="Century Gothic" panose="020B0502020202020204" pitchFamily="34" charset="0"/>
                <a:ea typeface="Calibri" panose="020F0502020204030204" pitchFamily="34" charset="0"/>
                <a:cs typeface="Times New Roman" panose="02020603050405020304" pitchFamily="18" charset="0"/>
              </a:rPr>
              <a:t> </a:t>
            </a:r>
            <a:endParaRPr lang="en-US" sz="2000" dirty="0" smtClean="0">
              <a:effectLst/>
              <a:latin typeface="Century Gothic" panose="020B0502020202020204" pitchFamily="34" charset="0"/>
              <a:ea typeface="Calibri" panose="020F0502020204030204" pitchFamily="34" charset="0"/>
              <a:cs typeface="Times New Roman" panose="02020603050405020304" pitchFamily="18" charset="0"/>
            </a:endParaRPr>
          </a:p>
          <a:p>
            <a:pPr marL="800100" lvl="1" indent="-342900">
              <a:lnSpc>
                <a:spcPct val="107000"/>
              </a:lnSpc>
              <a:buFontTx/>
              <a:buChar char="-"/>
            </a:pPr>
            <a:r>
              <a:rPr lang="en-US" sz="2000" dirty="0" err="1">
                <a:latin typeface="Century Gothic" panose="020B0502020202020204" pitchFamily="34" charset="0"/>
                <a:ea typeface="Calibri" panose="020F0502020204030204" pitchFamily="34" charset="0"/>
                <a:cs typeface="Times New Roman" panose="02020603050405020304" pitchFamily="18" charset="0"/>
              </a:rPr>
              <a:t>Struktur</a:t>
            </a:r>
            <a:r>
              <a:rPr lang="en-US" sz="2000" dirty="0">
                <a:latin typeface="Century Gothic" panose="020B0502020202020204" pitchFamily="34" charset="0"/>
                <a:ea typeface="Calibri" panose="020F0502020204030204" pitchFamily="34" charset="0"/>
                <a:cs typeface="Times New Roman" panose="02020603050405020304" pitchFamily="18" charset="0"/>
              </a:rPr>
              <a:t> </a:t>
            </a:r>
            <a:r>
              <a:rPr lang="en-US" sz="2000" dirty="0" err="1">
                <a:latin typeface="Century Gothic" panose="020B0502020202020204" pitchFamily="34" charset="0"/>
                <a:ea typeface="Calibri" panose="020F0502020204030204" pitchFamily="34" charset="0"/>
                <a:cs typeface="Times New Roman" panose="02020603050405020304" pitchFamily="18" charset="0"/>
              </a:rPr>
              <a:t>Makro</a:t>
            </a:r>
            <a:endParaRPr lang="en-US" sz="2000" dirty="0">
              <a:latin typeface="Century Gothic" panose="020B0502020202020204" pitchFamily="34" charset="0"/>
              <a:ea typeface="Calibri" panose="020F0502020204030204" pitchFamily="34" charset="0"/>
              <a:cs typeface="Times New Roman" panose="02020603050405020304" pitchFamily="18" charset="0"/>
            </a:endParaRPr>
          </a:p>
          <a:p>
            <a:pPr marL="800100" lvl="1" indent="-342900">
              <a:lnSpc>
                <a:spcPct val="107000"/>
              </a:lnSpc>
              <a:buFontTx/>
              <a:buChar char="-"/>
            </a:pPr>
            <a:r>
              <a:rPr lang="en-US" sz="2000" dirty="0" err="1">
                <a:latin typeface="Century Gothic" panose="020B0502020202020204" pitchFamily="34" charset="0"/>
                <a:ea typeface="Calibri" panose="020F0502020204030204" pitchFamily="34" charset="0"/>
                <a:cs typeface="Times New Roman" panose="02020603050405020304" pitchFamily="18" charset="0"/>
              </a:rPr>
              <a:t>Superstruktur</a:t>
            </a:r>
            <a:endParaRPr lang="en-US" sz="2000" dirty="0">
              <a:latin typeface="Century Gothic" panose="020B0502020202020204" pitchFamily="34" charset="0"/>
              <a:ea typeface="Calibri" panose="020F0502020204030204" pitchFamily="34" charset="0"/>
              <a:cs typeface="Times New Roman" panose="02020603050405020304" pitchFamily="18" charset="0"/>
            </a:endParaRPr>
          </a:p>
          <a:p>
            <a:pPr marL="800100" lvl="1" indent="-342900">
              <a:lnSpc>
                <a:spcPct val="107000"/>
              </a:lnSpc>
              <a:buFontTx/>
              <a:buChar char="-"/>
            </a:pPr>
            <a:r>
              <a:rPr lang="en-US" sz="2000" dirty="0" err="1">
                <a:latin typeface="Century Gothic" panose="020B0502020202020204" pitchFamily="34" charset="0"/>
                <a:ea typeface="Calibri" panose="020F0502020204030204" pitchFamily="34" charset="0"/>
                <a:cs typeface="Times New Roman" panose="02020603050405020304" pitchFamily="18" charset="0"/>
              </a:rPr>
              <a:t>Struktur</a:t>
            </a:r>
            <a:r>
              <a:rPr lang="en-US" sz="2000" dirty="0">
                <a:latin typeface="Century Gothic" panose="020B0502020202020204" pitchFamily="34" charset="0"/>
                <a:ea typeface="Calibri" panose="020F0502020204030204" pitchFamily="34" charset="0"/>
                <a:cs typeface="Times New Roman" panose="02020603050405020304" pitchFamily="18" charset="0"/>
              </a:rPr>
              <a:t> </a:t>
            </a:r>
            <a:r>
              <a:rPr lang="en-US" sz="2000" dirty="0" err="1">
                <a:latin typeface="Century Gothic" panose="020B0502020202020204" pitchFamily="34" charset="0"/>
                <a:ea typeface="Calibri" panose="020F0502020204030204" pitchFamily="34" charset="0"/>
                <a:cs typeface="Times New Roman" panose="02020603050405020304" pitchFamily="18" charset="0"/>
              </a:rPr>
              <a:t>Mikro</a:t>
            </a:r>
            <a:r>
              <a:rPr lang="en-US" sz="2000" dirty="0">
                <a:latin typeface="Century Gothic" panose="020B0502020202020204" pitchFamily="34" charset="0"/>
                <a:ea typeface="Calibri" panose="020F0502020204030204" pitchFamily="34" charset="0"/>
                <a:cs typeface="Times New Roman" panose="02020603050405020304" pitchFamily="18" charset="0"/>
              </a:rPr>
              <a:t> (</a:t>
            </a:r>
            <a:r>
              <a:rPr lang="en-US" sz="2000" dirty="0" err="1">
                <a:latin typeface="Century Gothic" panose="020B0502020202020204" pitchFamily="34" charset="0"/>
                <a:ea typeface="Calibri" panose="020F0502020204030204" pitchFamily="34" charset="0"/>
                <a:cs typeface="Times New Roman" panose="02020603050405020304" pitchFamily="18" charset="0"/>
              </a:rPr>
              <a:t>Semantik</a:t>
            </a:r>
            <a:r>
              <a:rPr lang="en-US" sz="2000" dirty="0">
                <a:latin typeface="Century Gothic" panose="020B0502020202020204" pitchFamily="34" charset="0"/>
                <a:ea typeface="Calibri" panose="020F0502020204030204" pitchFamily="34" charset="0"/>
                <a:cs typeface="Times New Roman" panose="02020603050405020304" pitchFamily="18" charset="0"/>
              </a:rPr>
              <a:t>, </a:t>
            </a:r>
            <a:r>
              <a:rPr lang="en-US" sz="2000" dirty="0" err="1">
                <a:latin typeface="Century Gothic" panose="020B0502020202020204" pitchFamily="34" charset="0"/>
                <a:ea typeface="Calibri" panose="020F0502020204030204" pitchFamily="34" charset="0"/>
                <a:cs typeface="Times New Roman" panose="02020603050405020304" pitchFamily="18" charset="0"/>
              </a:rPr>
              <a:t>Sintaksis</a:t>
            </a:r>
            <a:r>
              <a:rPr lang="en-US" sz="2000" dirty="0">
                <a:latin typeface="Century Gothic" panose="020B0502020202020204" pitchFamily="34" charset="0"/>
                <a:ea typeface="Calibri" panose="020F0502020204030204" pitchFamily="34" charset="0"/>
                <a:cs typeface="Times New Roman" panose="02020603050405020304" pitchFamily="18" charset="0"/>
              </a:rPr>
              <a:t>, </a:t>
            </a:r>
            <a:r>
              <a:rPr lang="en-US" sz="2000" dirty="0" err="1">
                <a:latin typeface="Century Gothic" panose="020B0502020202020204" pitchFamily="34" charset="0"/>
                <a:ea typeface="Calibri" panose="020F0502020204030204" pitchFamily="34" charset="0"/>
                <a:cs typeface="Times New Roman" panose="02020603050405020304" pitchFamily="18" charset="0"/>
              </a:rPr>
              <a:t>Stilistik</a:t>
            </a:r>
            <a:r>
              <a:rPr lang="en-US" sz="2000" dirty="0">
                <a:latin typeface="Century Gothic" panose="020B0502020202020204" pitchFamily="34" charset="0"/>
                <a:ea typeface="Calibri" panose="020F0502020204030204" pitchFamily="34" charset="0"/>
                <a:cs typeface="Times New Roman" panose="02020603050405020304" pitchFamily="18" charset="0"/>
              </a:rPr>
              <a:t>, </a:t>
            </a:r>
            <a:r>
              <a:rPr lang="en-US" sz="2000" dirty="0" err="1">
                <a:latin typeface="Century Gothic" panose="020B0502020202020204" pitchFamily="34" charset="0"/>
                <a:ea typeface="Calibri" panose="020F0502020204030204" pitchFamily="34" charset="0"/>
                <a:cs typeface="Times New Roman" panose="02020603050405020304" pitchFamily="18" charset="0"/>
              </a:rPr>
              <a:t>Retroris</a:t>
            </a:r>
            <a:r>
              <a:rPr lang="en-US" sz="2000" dirty="0" smtClean="0">
                <a:latin typeface="Century Gothic" panose="020B0502020202020204" pitchFamily="34" charset="0"/>
                <a:ea typeface="Calibri" panose="020F0502020204030204" pitchFamily="34" charset="0"/>
                <a:cs typeface="Times New Roman" panose="02020603050405020304" pitchFamily="18" charset="0"/>
              </a:rPr>
              <a:t>)</a:t>
            </a:r>
            <a:endParaRPr lang="en-US" sz="2000" dirty="0" smtClean="0">
              <a:effectLst/>
              <a:latin typeface="Century Gothic" panose="020B0502020202020204" pitchFamily="34" charset="0"/>
              <a:ea typeface="Calibri" panose="020F0502020204030204" pitchFamily="34" charset="0"/>
              <a:cs typeface="Times New Roman" panose="02020603050405020304" pitchFamily="18" charset="0"/>
            </a:endParaRPr>
          </a:p>
          <a:p>
            <a:pPr marL="342900" indent="-342900">
              <a:lnSpc>
                <a:spcPct val="107000"/>
              </a:lnSpc>
            </a:pPr>
            <a:r>
              <a:rPr lang="en-US" sz="2000" dirty="0" err="1" smtClean="0">
                <a:latin typeface="Century Gothic" panose="020B0502020202020204" pitchFamily="34" charset="0"/>
                <a:ea typeface="Calibri" panose="020F0502020204030204" pitchFamily="34" charset="0"/>
                <a:cs typeface="Times New Roman" panose="02020603050405020304" pitchFamily="18" charset="0"/>
              </a:rPr>
              <a:t>Kognisi</a:t>
            </a:r>
            <a:r>
              <a:rPr lang="en-US" sz="2000" dirty="0" smtClean="0">
                <a:latin typeface="Century Gothic" panose="020B0502020202020204" pitchFamily="34" charset="0"/>
                <a:ea typeface="Calibri" panose="020F0502020204030204" pitchFamily="34" charset="0"/>
                <a:cs typeface="Times New Roman" panose="02020603050405020304" pitchFamily="18" charset="0"/>
              </a:rPr>
              <a:t> </a:t>
            </a:r>
            <a:r>
              <a:rPr lang="en-US" sz="2000" dirty="0" err="1" smtClean="0">
                <a:latin typeface="Century Gothic" panose="020B0502020202020204" pitchFamily="34" charset="0"/>
                <a:ea typeface="Calibri" panose="020F0502020204030204" pitchFamily="34" charset="0"/>
                <a:cs typeface="Times New Roman" panose="02020603050405020304" pitchFamily="18" charset="0"/>
              </a:rPr>
              <a:t>Sosial</a:t>
            </a:r>
            <a:endParaRPr lang="en-US" sz="2000" dirty="0" smtClean="0">
              <a:latin typeface="Century Gothic" panose="020B0502020202020204" pitchFamily="34" charset="0"/>
              <a:ea typeface="Calibri" panose="020F0502020204030204" pitchFamily="34" charset="0"/>
              <a:cs typeface="Times New Roman" panose="02020603050405020304" pitchFamily="18" charset="0"/>
            </a:endParaRPr>
          </a:p>
          <a:p>
            <a:pPr marL="342900" indent="-342900">
              <a:lnSpc>
                <a:spcPct val="107000"/>
              </a:lnSpc>
            </a:pPr>
            <a:r>
              <a:rPr lang="en-US" sz="2000" dirty="0" err="1" smtClean="0">
                <a:effectLst/>
                <a:latin typeface="Century Gothic" panose="020B0502020202020204" pitchFamily="34" charset="0"/>
                <a:ea typeface="Calibri" panose="020F0502020204030204" pitchFamily="34" charset="0"/>
                <a:cs typeface="Times New Roman" panose="02020603050405020304" pitchFamily="18" charset="0"/>
              </a:rPr>
              <a:t>Konteks</a:t>
            </a:r>
            <a:r>
              <a:rPr lang="en-US" sz="2000" dirty="0" smtClean="0">
                <a:effectLst/>
                <a:latin typeface="Century Gothic" panose="020B0502020202020204" pitchFamily="34" charset="0"/>
                <a:ea typeface="Calibri" panose="020F0502020204030204" pitchFamily="34" charset="0"/>
                <a:cs typeface="Times New Roman" panose="02020603050405020304" pitchFamily="18" charset="0"/>
              </a:rPr>
              <a:t> </a:t>
            </a:r>
            <a:r>
              <a:rPr lang="en-US" sz="2000" dirty="0" err="1" smtClean="0">
                <a:effectLst/>
                <a:latin typeface="Century Gothic" panose="020B0502020202020204" pitchFamily="34" charset="0"/>
                <a:ea typeface="Calibri" panose="020F0502020204030204" pitchFamily="34" charset="0"/>
                <a:cs typeface="Times New Roman" panose="02020603050405020304" pitchFamily="18" charset="0"/>
              </a:rPr>
              <a:t>Sosial</a:t>
            </a:r>
            <a:endParaRPr lang="en-US" sz="1600" dirty="0">
              <a:effectLst/>
              <a:latin typeface="Century Gothic" panose="020B0502020202020204" pitchFamily="34" charset="0"/>
              <a:ea typeface="Calibri" panose="020F0502020204030204" pitchFamily="34" charset="0"/>
              <a:cs typeface="Times New Roman" panose="02020603050405020304" pitchFamily="18" charset="0"/>
            </a:endParaRPr>
          </a:p>
          <a:p>
            <a:pPr lvl="0" indent="-228600" algn="just">
              <a:lnSpc>
                <a:spcPct val="100000"/>
              </a:lnSpc>
              <a:buNone/>
            </a:pPr>
            <a:endParaRPr lang="en-GB" sz="2000" dirty="0">
              <a:latin typeface="Century Gothic" panose="020B0502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104f7abbb21_0_303"/>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Metode</a:t>
            </a:r>
            <a:endParaRPr lang="en-US"/>
          </a:p>
        </p:txBody>
      </p:sp>
      <p:sp>
        <p:nvSpPr>
          <p:cNvPr id="4" name="Google Shape;59;g104f7abbb21_0_303"/>
          <p:cNvSpPr txBox="1">
            <a:spLocks noGrp="1"/>
          </p:cNvSpPr>
          <p:nvPr>
            <p:ph type="body" idx="1"/>
          </p:nvPr>
        </p:nvSpPr>
        <p:spPr>
          <a:xfrm>
            <a:off x="167005" y="1077595"/>
            <a:ext cx="11764010" cy="5100955"/>
          </a:xfrm>
          <a:prstGeom prst="rect">
            <a:avLst/>
          </a:prstGeom>
          <a:noFill/>
          <a:ln>
            <a:noFill/>
          </a:ln>
        </p:spPr>
        <p:txBody>
          <a:bodyPr spcFirstLastPara="1" wrap="square" lIns="91425" tIns="45700" rIns="91425" bIns="45700" anchor="t" anchorCtr="0">
            <a:normAutofit/>
          </a:bodyPr>
          <a:lstStyle/>
          <a:p>
            <a:pPr marL="50800" indent="0" algn="just">
              <a:lnSpc>
                <a:spcPct val="150000"/>
              </a:lnSpc>
              <a:buNone/>
            </a:pPr>
            <a:r>
              <a:rPr lang="en-US" sz="2100" dirty="0" smtClean="0"/>
              <a:t>	</a:t>
            </a:r>
            <a:r>
              <a:rPr lang="en-US" altLang="en-US" sz="2100" dirty="0"/>
              <a:t>Penelitian ini menggunakan metode deskriptif kualitatif, dengan pendekatan analisis wacana kritis model Teun A. Van Dijk yang difokuskan pada dimensi teks. Subjek penelitian ini adalah pemberitaan </a:t>
            </a:r>
            <a:r>
              <a:rPr lang="en-US" altLang="en-US" sz="2100" b="1" dirty="0"/>
              <a:t>Kompas.com</a:t>
            </a:r>
            <a:r>
              <a:rPr lang="en-US" altLang="en-US" sz="2100" dirty="0"/>
              <a:t> mengenai fenomena kotak kosong dalam Pilkada Surabaya 2024. Data bersumber dari laman berita online </a:t>
            </a:r>
            <a:r>
              <a:rPr lang="en-US" altLang="en-US" sz="2100" b="1" dirty="0"/>
              <a:t>Kompas.com</a:t>
            </a:r>
            <a:r>
              <a:rPr lang="en-US" altLang="en-US" sz="2100" dirty="0"/>
              <a:t>, dikumpulkan melalui studi dokumentasi menggunakan metode simak dan catat. Analisis dilakukan dalam tiga tahap: struktur makro, superstruktur, dan mikro. Tujuan utama penelitian ini adalah menganalisis teks terkait fenomena kotak kosong di Surabaya, mengidentifikasi bagaimana kekuasaan, ideologi, dan aspek sosial mempengaruhi penyajian informasi, serta menarik kesimpulan mendalam mengenai dinamika pemberitaan tersebut.</a:t>
            </a:r>
            <a:endParaRPr lang="en-US" altLang="en-US" sz="2100" dirty="0"/>
          </a:p>
        </p:txBody>
      </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104f7abbb21_0_303"/>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err="1" smtClean="0"/>
              <a:t>Hasil</a:t>
            </a:r>
            <a:endParaRPr dirty="0"/>
          </a:p>
        </p:txBody>
      </p:sp>
      <p:sp>
        <p:nvSpPr>
          <p:cNvPr id="59" name="Google Shape;59;g104f7abbb21_0_303"/>
          <p:cNvSpPr txBox="1">
            <a:spLocks noGrp="1"/>
          </p:cNvSpPr>
          <p:nvPr>
            <p:ph type="body" idx="1"/>
          </p:nvPr>
        </p:nvSpPr>
        <p:spPr>
          <a:xfrm>
            <a:off x="166758" y="1401289"/>
            <a:ext cx="11830877" cy="4857272"/>
          </a:xfrm>
          <a:prstGeom prst="rect">
            <a:avLst/>
          </a:prstGeom>
          <a:noFill/>
          <a:ln>
            <a:noFill/>
          </a:ln>
        </p:spPr>
        <p:txBody>
          <a:bodyPr spcFirstLastPara="1" wrap="square" lIns="91425" tIns="45700" rIns="91425" bIns="45700" anchor="t" anchorCtr="0">
            <a:noAutofit/>
          </a:bodyPr>
          <a:lstStyle/>
          <a:p>
            <a:pPr marL="50800" indent="0" algn="just">
              <a:lnSpc>
                <a:spcPct val="100000"/>
              </a:lnSpc>
              <a:buNone/>
            </a:pPr>
            <a:r>
              <a:rPr lang="en-US" altLang="en-US" sz="1800" b="1" dirty="0"/>
              <a:t>Berita 1</a:t>
            </a:r>
            <a:r>
              <a:rPr lang="en-US" altLang="en-US" sz="1800" dirty="0"/>
              <a:t> : Puluhan Warga Deklarasi Pilih Kotak Kosong dalam Pilkada Surabaya 2024 (17/09/2024)</a:t>
            </a:r>
            <a:endParaRPr lang="en-US" altLang="en-US" sz="1800" dirty="0"/>
          </a:p>
          <a:p>
            <a:pPr algn="just">
              <a:lnSpc>
                <a:spcPct val="150000"/>
              </a:lnSpc>
            </a:pPr>
            <a:endParaRPr lang="en-US" altLang="en-US" sz="1800" dirty="0"/>
          </a:p>
        </p:txBody>
      </p:sp>
      <p:pic>
        <p:nvPicPr>
          <p:cNvPr id="2" name="Picture 1" descr="66e992733b8e3"/>
          <p:cNvPicPr>
            <a:picLocks noChangeAspect="1"/>
          </p:cNvPicPr>
          <p:nvPr/>
        </p:nvPicPr>
        <p:blipFill>
          <a:blip r:embed="rId1"/>
          <a:stretch>
            <a:fillRect/>
          </a:stretch>
        </p:blipFill>
        <p:spPr>
          <a:xfrm>
            <a:off x="3126105" y="2026285"/>
            <a:ext cx="5880100" cy="39198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17525</Words>
  <Application>WPS Presentation</Application>
  <PresentationFormat>Widescreen</PresentationFormat>
  <Paragraphs>228</Paragraphs>
  <Slides>21</Slides>
  <Notes>14</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21</vt:i4>
      </vt:variant>
    </vt:vector>
  </HeadingPairs>
  <TitlesOfParts>
    <vt:vector size="40" baseType="lpstr">
      <vt:lpstr>Arial</vt:lpstr>
      <vt:lpstr>SimSun</vt:lpstr>
      <vt:lpstr>Wingdings</vt:lpstr>
      <vt:lpstr>Arial</vt:lpstr>
      <vt:lpstr>Exo</vt:lpstr>
      <vt:lpstr>Century Gothic</vt:lpstr>
      <vt:lpstr>Calibri</vt:lpstr>
      <vt:lpstr>Century Gothic</vt:lpstr>
      <vt:lpstr>Calibri</vt:lpstr>
      <vt:lpstr>Times New Roman</vt:lpstr>
      <vt:lpstr>Microsoft YaHei</vt:lpstr>
      <vt:lpstr>Arial Unicode MS</vt:lpstr>
      <vt:lpstr>Cambria</vt:lpstr>
      <vt:lpstr>Calibri Light</vt:lpstr>
      <vt:lpstr>Corbel Light</vt:lpstr>
      <vt:lpstr>Candara Light</vt:lpstr>
      <vt:lpstr>Clarendon BT</vt:lpstr>
      <vt:lpstr>Courier New</vt:lpstr>
      <vt:lpstr>Office Theme</vt:lpstr>
      <vt:lpstr>Analisis Wacana Kritis Citra Positif Khofifah Indar Parawansa dalam Video Youtube Najwa Shihab</vt:lpstr>
      <vt:lpstr>Pendahuluan</vt:lpstr>
      <vt:lpstr>Penelitian Terdahulu</vt:lpstr>
      <vt:lpstr>Penelitian Terdahulu</vt:lpstr>
      <vt:lpstr>Latar belakang masalah</vt:lpstr>
      <vt:lpstr>Rumusan Masalah dan Tujuan Penelitian</vt:lpstr>
      <vt:lpstr>Teori</vt:lpstr>
      <vt:lpstr>Metode</vt:lpstr>
      <vt:lpstr>Hasil</vt:lpstr>
      <vt:lpstr>Hasil</vt:lpstr>
      <vt:lpstr>Hasil</vt:lpstr>
      <vt:lpstr>Hasil</vt:lpstr>
      <vt:lpstr>Hasil</vt:lpstr>
      <vt:lpstr>Hasil</vt:lpstr>
      <vt:lpstr>Pembahasan</vt:lpstr>
      <vt:lpstr>Pembahasan</vt:lpstr>
      <vt:lpstr>Temuan Penting Penelitian</vt:lpstr>
      <vt:lpstr>Manfaat Penelitian</vt:lpstr>
      <vt:lpstr>Referensi</vt:lpstr>
      <vt:lpstr>Referensi</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Analisis Wacana Kritis Citra Positif Khofifah Indar Parawansa dalam Video Youtube Najwa Shihab</dc:title>
  <dc:creator>Umsida</dc:creator>
  <cp:lastModifiedBy>bagu pandu</cp:lastModifiedBy>
  <cp:revision>62</cp:revision>
  <dcterms:created xsi:type="dcterms:W3CDTF">2020-02-15T07:43:00Z</dcterms:created>
  <dcterms:modified xsi:type="dcterms:W3CDTF">2025-06-09T16:09:56Z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1033-12.2.0.21179</vt:lpwstr>
  </property>
  <property fmtid="{D5CDD505-2E9C-101B-9397-08002B2CF9AE}" pid="3" name="ICV">
    <vt:lpwstr>F1F3252E79DF420BAE19E3E8E588EAA6_12</vt:lpwstr>
  </property>
</Properties>
</file>