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66" r:id="rId5"/>
    <p:sldId id="259" r:id="rId6"/>
    <p:sldId id="260" r:id="rId7"/>
    <p:sldId id="269" r:id="rId8"/>
    <p:sldId id="274" r:id="rId9"/>
    <p:sldId id="277" r:id="rId10"/>
    <p:sldId id="278" r:id="rId11"/>
    <p:sldId id="279" r:id="rId12"/>
    <p:sldId id="270" r:id="rId13"/>
    <p:sldId id="271" r:id="rId14"/>
    <p:sldId id="264" r:id="rId15"/>
    <p:sldId id="273" r:id="rId16"/>
    <p:sldId id="276" r:id="rId17"/>
    <p:sldId id="265" r:id="rId18"/>
  </p:sldIdLst>
  <p:sldSz cx="12192000" cy="6858000"/>
  <p:notesSz cx="9144000" cy="6858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Ex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576"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0AE393B9-A908-71B9-F415-23689C4D6851}"/>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B242F63B-7B2F-DAD7-07B2-6EE3B5697BAA}"/>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A4A2337F-22A6-3F7C-8ACA-7C67785AB7A0}"/>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06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0AE393B9-A908-71B9-F415-23689C4D6851}"/>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B242F63B-7B2F-DAD7-07B2-6EE3B5697BAA}"/>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A4A2337F-22A6-3F7C-8ACA-7C67785AB7A0}"/>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94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2CE95FD5-D07A-0D5C-C1B1-AAB09514312A}"/>
            </a:ext>
          </a:extLst>
        </p:cNvPr>
        <p:cNvGrpSpPr/>
        <p:nvPr/>
      </p:nvGrpSpPr>
      <p:grpSpPr>
        <a:xfrm>
          <a:off x="0" y="0"/>
          <a:ext cx="0" cy="0"/>
          <a:chOff x="0" y="0"/>
          <a:chExt cx="0" cy="0"/>
        </a:xfrm>
      </p:grpSpPr>
      <p:sp>
        <p:nvSpPr>
          <p:cNvPr id="67" name="Google Shape;67;g104f7abbb21_0_70:notes">
            <a:extLst>
              <a:ext uri="{FF2B5EF4-FFF2-40B4-BE49-F238E27FC236}">
                <a16:creationId xmlns:a16="http://schemas.microsoft.com/office/drawing/2014/main" id="{19E91FEE-775B-CDCE-D86B-4C1EA6517FE9}"/>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a:extLst>
              <a:ext uri="{FF2B5EF4-FFF2-40B4-BE49-F238E27FC236}">
                <a16:creationId xmlns:a16="http://schemas.microsoft.com/office/drawing/2014/main" id="{BF2AC466-5F0E-AC2C-C01D-0DCD8D1F6585}"/>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33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C7D14998-0D99-F893-D8F1-9698F47A0987}"/>
            </a:ext>
          </a:extLst>
        </p:cNvPr>
        <p:cNvGrpSpPr/>
        <p:nvPr/>
      </p:nvGrpSpPr>
      <p:grpSpPr>
        <a:xfrm>
          <a:off x="0" y="0"/>
          <a:ext cx="0" cy="0"/>
          <a:chOff x="0" y="0"/>
          <a:chExt cx="0" cy="0"/>
        </a:xfrm>
      </p:grpSpPr>
      <p:sp>
        <p:nvSpPr>
          <p:cNvPr id="67" name="Google Shape;67;g104f7abbb21_0_70:notes">
            <a:extLst>
              <a:ext uri="{FF2B5EF4-FFF2-40B4-BE49-F238E27FC236}">
                <a16:creationId xmlns:a16="http://schemas.microsoft.com/office/drawing/2014/main" id="{46B4E917-538D-EF9E-1F9D-547CBB45D058}"/>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a:extLst>
              <a:ext uri="{FF2B5EF4-FFF2-40B4-BE49-F238E27FC236}">
                <a16:creationId xmlns:a16="http://schemas.microsoft.com/office/drawing/2014/main" id="{38CC81AE-420D-AADA-4572-D8D1F2D4EB72}"/>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449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2B309AFB-7FCF-AB3B-EA71-8B3D6CB7C5AC}"/>
            </a:ext>
          </a:extLst>
        </p:cNvPr>
        <p:cNvGrpSpPr/>
        <p:nvPr/>
      </p:nvGrpSpPr>
      <p:grpSpPr>
        <a:xfrm>
          <a:off x="0" y="0"/>
          <a:ext cx="0" cy="0"/>
          <a:chOff x="0" y="0"/>
          <a:chExt cx="0" cy="0"/>
        </a:xfrm>
      </p:grpSpPr>
      <p:sp>
        <p:nvSpPr>
          <p:cNvPr id="86" name="Google Shape;86;g104f7abbb21_0_61:notes">
            <a:extLst>
              <a:ext uri="{FF2B5EF4-FFF2-40B4-BE49-F238E27FC236}">
                <a16:creationId xmlns:a16="http://schemas.microsoft.com/office/drawing/2014/main" id="{050E01D4-B122-54E5-2EC3-5DB23BCF13FF}"/>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a:extLst>
              <a:ext uri="{FF2B5EF4-FFF2-40B4-BE49-F238E27FC236}">
                <a16:creationId xmlns:a16="http://schemas.microsoft.com/office/drawing/2014/main" id="{E954B403-765D-8AFC-F073-6D5AACA0CE96}"/>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22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88CF8902-929D-E760-5570-5ECC92A647C9}"/>
            </a:ext>
          </a:extLst>
        </p:cNvPr>
        <p:cNvGrpSpPr/>
        <p:nvPr/>
      </p:nvGrpSpPr>
      <p:grpSpPr>
        <a:xfrm>
          <a:off x="0" y="0"/>
          <a:ext cx="0" cy="0"/>
          <a:chOff x="0" y="0"/>
          <a:chExt cx="0" cy="0"/>
        </a:xfrm>
      </p:grpSpPr>
      <p:sp>
        <p:nvSpPr>
          <p:cNvPr id="86" name="Google Shape;86;g104f7abbb21_0_61:notes">
            <a:extLst>
              <a:ext uri="{FF2B5EF4-FFF2-40B4-BE49-F238E27FC236}">
                <a16:creationId xmlns:a16="http://schemas.microsoft.com/office/drawing/2014/main" id="{E0504422-1051-50C0-8E2F-E21A54D97611}"/>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a:extLst>
              <a:ext uri="{FF2B5EF4-FFF2-40B4-BE49-F238E27FC236}">
                <a16:creationId xmlns:a16="http://schemas.microsoft.com/office/drawing/2014/main" id="{C634443B-9877-5852-091D-302293C689BD}"/>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594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a:extLst>
            <a:ext uri="{FF2B5EF4-FFF2-40B4-BE49-F238E27FC236}">
              <a16:creationId xmlns:a16="http://schemas.microsoft.com/office/drawing/2014/main" id="{17E6AD3D-EB64-4A11-D71A-EFC67B889DAA}"/>
            </a:ext>
          </a:extLst>
        </p:cNvPr>
        <p:cNvGrpSpPr/>
        <p:nvPr/>
      </p:nvGrpSpPr>
      <p:grpSpPr>
        <a:xfrm>
          <a:off x="0" y="0"/>
          <a:ext cx="0" cy="0"/>
          <a:chOff x="0" y="0"/>
          <a:chExt cx="0" cy="0"/>
        </a:xfrm>
      </p:grpSpPr>
      <p:sp>
        <p:nvSpPr>
          <p:cNvPr id="49" name="Google Shape;49;g104f7abbb21_0_297:notes">
            <a:extLst>
              <a:ext uri="{FF2B5EF4-FFF2-40B4-BE49-F238E27FC236}">
                <a16:creationId xmlns:a16="http://schemas.microsoft.com/office/drawing/2014/main" id="{F30794C6-54C3-ABB2-896D-6304FED00D18}"/>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a:extLst>
              <a:ext uri="{FF2B5EF4-FFF2-40B4-BE49-F238E27FC236}">
                <a16:creationId xmlns:a16="http://schemas.microsoft.com/office/drawing/2014/main" id="{A8567989-822C-B8D2-BF41-21765F130181}"/>
              </a:ext>
            </a:extLst>
          </p:cNvPr>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a:extLst>
              <a:ext uri="{FF2B5EF4-FFF2-40B4-BE49-F238E27FC236}">
                <a16:creationId xmlns:a16="http://schemas.microsoft.com/office/drawing/2014/main" id="{354435E4-CE0C-21E0-A70F-890584F91B46}"/>
              </a:ext>
            </a:extLst>
          </p:cNvPr>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12755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09927449-0A6D-19EC-DED6-17CF5F46BF46}"/>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AC33BA27-45C6-904D-A0AA-F82DE0CF5C5D}"/>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D28B0A98-DC26-EFA5-F9AC-8FA5CEE6D7C1}"/>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77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0AE393B9-A908-71B9-F415-23689C4D6851}"/>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B242F63B-7B2F-DAD7-07B2-6EE3B5697BAA}"/>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A4A2337F-22A6-3F7C-8ACA-7C67785AB7A0}"/>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56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0AE393B9-A908-71B9-F415-23689C4D6851}"/>
            </a:ext>
          </a:extLst>
        </p:cNvPr>
        <p:cNvGrpSpPr/>
        <p:nvPr/>
      </p:nvGrpSpPr>
      <p:grpSpPr>
        <a:xfrm>
          <a:off x="0" y="0"/>
          <a:ext cx="0" cy="0"/>
          <a:chOff x="0" y="0"/>
          <a:chExt cx="0" cy="0"/>
        </a:xfrm>
      </p:grpSpPr>
      <p:sp>
        <p:nvSpPr>
          <p:cNvPr id="61" name="Google Shape;61;g104f7abbb21_0_39:notes">
            <a:extLst>
              <a:ext uri="{FF2B5EF4-FFF2-40B4-BE49-F238E27FC236}">
                <a16:creationId xmlns:a16="http://schemas.microsoft.com/office/drawing/2014/main" id="{B242F63B-7B2F-DAD7-07B2-6EE3B5697BAA}"/>
              </a:ext>
            </a:extLst>
          </p:cNvPr>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a:extLst>
              <a:ext uri="{FF2B5EF4-FFF2-40B4-BE49-F238E27FC236}">
                <a16:creationId xmlns:a16="http://schemas.microsoft.com/office/drawing/2014/main" id="{A4A2337F-22A6-3F7C-8ACA-7C67785AB7A0}"/>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380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6" name="Google Shape;41;p1">
            <a:extLst>
              <a:ext uri="{FF2B5EF4-FFF2-40B4-BE49-F238E27FC236}">
                <a16:creationId xmlns:a16="http://schemas.microsoft.com/office/drawing/2014/main" id="{1DDF118A-1C1F-BB34-23A4-36CE8C7B595A}"/>
              </a:ext>
            </a:extLst>
          </p:cNvPr>
          <p:cNvSpPr txBox="1">
            <a:spLocks noGrp="1"/>
          </p:cNvSpPr>
          <p:nvPr>
            <p:ph type="subTitle" idx="1"/>
          </p:nvPr>
        </p:nvSpPr>
        <p:spPr>
          <a:xfrm>
            <a:off x="1524000" y="2889956"/>
            <a:ext cx="9144000" cy="253202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endParaRPr lang="en-US" dirty="0">
              <a:solidFill>
                <a:srgbClr val="F2F2F2"/>
              </a:solidFill>
              <a:latin typeface="Exo"/>
              <a:ea typeface="Exo"/>
              <a:cs typeface="Exo"/>
              <a:sym typeface="Exo"/>
            </a:endParaRPr>
          </a:p>
          <a:p>
            <a:pPr marL="0" lvl="0" indent="0" algn="ctr" rtl="0">
              <a:lnSpc>
                <a:spcPct val="100000"/>
              </a:lnSpc>
              <a:spcBef>
                <a:spcPts val="0"/>
              </a:spcBef>
              <a:spcAft>
                <a:spcPts val="0"/>
              </a:spcAft>
              <a:buClr>
                <a:srgbClr val="F2F2F2"/>
              </a:buClr>
              <a:buSzPts val="2400"/>
              <a:buNone/>
            </a:pPr>
            <a:r>
              <a:rPr lang="en-US" sz="2300" dirty="0">
                <a:solidFill>
                  <a:srgbClr val="F2F2F2"/>
                </a:solidFill>
                <a:latin typeface="Exo"/>
                <a:ea typeface="Exo"/>
                <a:cs typeface="Exo"/>
                <a:sym typeface="Exo"/>
              </a:rPr>
              <a:t>Oleh:</a:t>
            </a:r>
          </a:p>
          <a:p>
            <a:pPr marL="0" lvl="0" indent="0" algn="ctr" rtl="0">
              <a:lnSpc>
                <a:spcPct val="100000"/>
              </a:lnSpc>
              <a:spcBef>
                <a:spcPts val="0"/>
              </a:spcBef>
              <a:spcAft>
                <a:spcPts val="0"/>
              </a:spcAft>
              <a:buClr>
                <a:srgbClr val="F2F2F2"/>
              </a:buClr>
              <a:buSzPts val="2400"/>
              <a:buNone/>
            </a:pPr>
            <a:r>
              <a:rPr lang="en-ID" sz="2300" dirty="0" err="1"/>
              <a:t>Fahrizal</a:t>
            </a:r>
            <a:r>
              <a:rPr lang="en-ID" sz="2300" dirty="0"/>
              <a:t> Arman – 241080200079</a:t>
            </a:r>
          </a:p>
          <a:p>
            <a:pPr marL="0" lvl="0" indent="0" algn="ctr" rtl="0">
              <a:lnSpc>
                <a:spcPct val="100000"/>
              </a:lnSpc>
              <a:spcBef>
                <a:spcPts val="0"/>
              </a:spcBef>
              <a:spcAft>
                <a:spcPts val="0"/>
              </a:spcAft>
              <a:buClr>
                <a:srgbClr val="F2F2F2"/>
              </a:buClr>
              <a:buSzPts val="2400"/>
              <a:buNone/>
            </a:pPr>
            <a:r>
              <a:rPr lang="en-ID" sz="2300" dirty="0" err="1"/>
              <a:t>Dosen</a:t>
            </a:r>
            <a:r>
              <a:rPr lang="en-ID" sz="2300" dirty="0"/>
              <a:t> </a:t>
            </a:r>
            <a:r>
              <a:rPr lang="en-ID" sz="2300" dirty="0" err="1"/>
              <a:t>Pembimbing</a:t>
            </a:r>
            <a:endParaRPr lang="en-ID" sz="2300" dirty="0"/>
          </a:p>
          <a:p>
            <a:pPr marL="0" lvl="0" indent="0" algn="ctr" rtl="0">
              <a:lnSpc>
                <a:spcPct val="100000"/>
              </a:lnSpc>
              <a:spcBef>
                <a:spcPts val="0"/>
              </a:spcBef>
              <a:spcAft>
                <a:spcPts val="0"/>
              </a:spcAft>
              <a:buClr>
                <a:srgbClr val="F2F2F2"/>
              </a:buClr>
              <a:buSzPts val="2400"/>
              <a:buNone/>
            </a:pPr>
            <a:r>
              <a:rPr lang="sv-SE" sz="2300" dirty="0"/>
              <a:t>Azmuri Wahyu Azinar, ST., M.Comp.</a:t>
            </a:r>
          </a:p>
          <a:p>
            <a:pPr marL="0" lvl="0" indent="0" algn="ctr" rtl="0">
              <a:lnSpc>
                <a:spcPct val="100000"/>
              </a:lnSpc>
              <a:spcBef>
                <a:spcPts val="0"/>
              </a:spcBef>
              <a:spcAft>
                <a:spcPts val="0"/>
              </a:spcAft>
              <a:buClr>
                <a:srgbClr val="F2F2F2"/>
              </a:buClr>
              <a:buSzPts val="2400"/>
              <a:buNone/>
            </a:pPr>
            <a:r>
              <a:rPr lang="sv-SE" sz="2300" dirty="0"/>
              <a:t> </a:t>
            </a:r>
            <a:endParaRPr lang="en-ID" sz="2300" dirty="0"/>
          </a:p>
          <a:p>
            <a:pPr marL="0" lvl="0" indent="0" algn="ctr" rtl="0">
              <a:lnSpc>
                <a:spcPct val="100000"/>
              </a:lnSpc>
              <a:spcBef>
                <a:spcPts val="0"/>
              </a:spcBef>
              <a:spcAft>
                <a:spcPts val="0"/>
              </a:spcAft>
              <a:buClr>
                <a:srgbClr val="F2F2F2"/>
              </a:buClr>
              <a:buSzPts val="2400"/>
              <a:buNone/>
            </a:pPr>
            <a:r>
              <a:rPr lang="en-ID" sz="2300" dirty="0">
                <a:latin typeface="Times New Roman" panose="02020603050405020304" pitchFamily="18" charset="0"/>
                <a:cs typeface="Times New Roman" panose="02020603050405020304" pitchFamily="18" charset="0"/>
              </a:rPr>
              <a:t>PROGRAM STUDI INFORMATIKA</a:t>
            </a:r>
          </a:p>
          <a:p>
            <a:pPr marL="0" lvl="0" indent="0" algn="ctr" rtl="0">
              <a:lnSpc>
                <a:spcPct val="100000"/>
              </a:lnSpc>
              <a:spcBef>
                <a:spcPts val="0"/>
              </a:spcBef>
              <a:spcAft>
                <a:spcPts val="0"/>
              </a:spcAft>
              <a:buClr>
                <a:srgbClr val="F2F2F2"/>
              </a:buClr>
              <a:buSzPts val="2400"/>
              <a:buNone/>
            </a:pPr>
            <a:r>
              <a:rPr lang="en-ID" sz="2300" dirty="0">
                <a:latin typeface="Times New Roman" panose="02020603050405020304" pitchFamily="18" charset="0"/>
                <a:cs typeface="Times New Roman" panose="02020603050405020304" pitchFamily="18" charset="0"/>
              </a:rPr>
              <a:t>FAKULTAS SAINS DAN TEKNOLOGI</a:t>
            </a:r>
          </a:p>
          <a:p>
            <a:pPr marL="0" lvl="0" indent="0" algn="ctr" rtl="0">
              <a:lnSpc>
                <a:spcPct val="100000"/>
              </a:lnSpc>
              <a:spcBef>
                <a:spcPts val="0"/>
              </a:spcBef>
              <a:spcAft>
                <a:spcPts val="0"/>
              </a:spcAft>
              <a:buClr>
                <a:srgbClr val="F2F2F2"/>
              </a:buClr>
              <a:buSzPts val="2400"/>
              <a:buNone/>
            </a:pPr>
            <a:r>
              <a:rPr lang="en-ID" sz="2300" dirty="0">
                <a:latin typeface="Times New Roman" panose="02020603050405020304" pitchFamily="18" charset="0"/>
                <a:cs typeface="Times New Roman" panose="02020603050405020304" pitchFamily="18" charset="0"/>
              </a:rPr>
              <a:t>UNIVERSITAS MUHAMMADIYAH SIDOARJO</a:t>
            </a:r>
          </a:p>
          <a:p>
            <a:pPr marL="0" lvl="0" indent="0" algn="ctr" rtl="0">
              <a:lnSpc>
                <a:spcPct val="100000"/>
              </a:lnSpc>
              <a:spcBef>
                <a:spcPts val="0"/>
              </a:spcBef>
              <a:spcAft>
                <a:spcPts val="0"/>
              </a:spcAft>
              <a:buClr>
                <a:srgbClr val="F2F2F2"/>
              </a:buClr>
              <a:buSzPts val="2400"/>
              <a:buNone/>
            </a:pPr>
            <a:r>
              <a:rPr lang="en-ID" sz="2300" dirty="0">
                <a:latin typeface="Times New Roman" panose="02020603050405020304" pitchFamily="18" charset="0"/>
                <a:cs typeface="Times New Roman" panose="02020603050405020304" pitchFamily="18" charset="0"/>
              </a:rPr>
              <a:t>JANUARI 2026</a:t>
            </a:r>
          </a:p>
          <a:p>
            <a:pPr marL="0" lvl="0" indent="0" algn="ctr" rtl="0">
              <a:lnSpc>
                <a:spcPct val="90000"/>
              </a:lnSpc>
              <a:spcBef>
                <a:spcPts val="0"/>
              </a:spcBef>
              <a:spcAft>
                <a:spcPts val="0"/>
              </a:spcAft>
              <a:buClr>
                <a:srgbClr val="F2F2F2"/>
              </a:buClr>
              <a:buSzPts val="2400"/>
              <a:buNone/>
            </a:pPr>
            <a:endParaRPr b="1" dirty="0"/>
          </a:p>
        </p:txBody>
      </p:sp>
      <p:sp>
        <p:nvSpPr>
          <p:cNvPr id="7" name="Google Shape;40;p1">
            <a:extLst>
              <a:ext uri="{FF2B5EF4-FFF2-40B4-BE49-F238E27FC236}">
                <a16:creationId xmlns:a16="http://schemas.microsoft.com/office/drawing/2014/main" id="{01311D1E-E8B3-B79A-E13B-35D16BFA969F}"/>
              </a:ext>
            </a:extLst>
          </p:cNvPr>
          <p:cNvSpPr txBox="1">
            <a:spLocks noGrp="1"/>
          </p:cNvSpPr>
          <p:nvPr>
            <p:ph type="ctrTitle"/>
          </p:nvPr>
        </p:nvSpPr>
        <p:spPr>
          <a:xfrm>
            <a:off x="1616149" y="1436021"/>
            <a:ext cx="9051851" cy="1808406"/>
          </a:xfrm>
          <a:prstGeom prst="rect">
            <a:avLst/>
          </a:prstGeom>
          <a:noFill/>
          <a:ln>
            <a:noFill/>
          </a:ln>
        </p:spPr>
        <p:txBody>
          <a:bodyPr spcFirstLastPara="1" wrap="square" lIns="91425" tIns="45700" rIns="91425" bIns="45700" anchor="ctr" anchorCtr="0">
            <a:noAutofit/>
          </a:bodyPr>
          <a:lstStyle/>
          <a:p>
            <a:pPr algn="ctr">
              <a:lnSpc>
                <a:spcPct val="95000"/>
              </a:lnSpc>
            </a:pPr>
            <a:r>
              <a:rPr lang="en-US" sz="3200" b="1" dirty="0">
                <a:effectLst/>
                <a:latin typeface="Times New Roman" panose="02020603050405020304" pitchFamily="18" charset="0"/>
                <a:ea typeface="Times New Roman" panose="02020603050405020304" pitchFamily="18" charset="0"/>
              </a:rPr>
              <a:t>IMPLEMENTASI MONITORING DAN PENCEGAHAN SERANGAN </a:t>
            </a:r>
            <a:r>
              <a:rPr lang="en-US" sz="3200" b="1" i="1" dirty="0">
                <a:effectLst/>
                <a:latin typeface="Times New Roman" panose="02020603050405020304" pitchFamily="18" charset="0"/>
                <a:ea typeface="Times New Roman" panose="02020603050405020304" pitchFamily="18" charset="0"/>
              </a:rPr>
              <a:t>DEFACEMENT</a:t>
            </a:r>
            <a:r>
              <a:rPr lang="en-US" sz="3200" b="1" dirty="0">
                <a:effectLst/>
                <a:latin typeface="Times New Roman" panose="02020603050405020304" pitchFamily="18" charset="0"/>
                <a:ea typeface="Times New Roman" panose="02020603050405020304" pitchFamily="18" charset="0"/>
              </a:rPr>
              <a:t> JUDI ONLINE MENGGUNAKAN </a:t>
            </a:r>
            <a:r>
              <a:rPr lang="en-US" sz="3200" b="1" i="1" dirty="0">
                <a:effectLst/>
                <a:latin typeface="Times New Roman" panose="02020603050405020304" pitchFamily="18" charset="0"/>
                <a:ea typeface="Times New Roman" panose="02020603050405020304" pitchFamily="18" charset="0"/>
              </a:rPr>
              <a:t>WAZUH</a:t>
            </a:r>
            <a:endParaRPr lang="en-ID" sz="32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2933746E-8087-375B-E64D-D205F52AB4BB}"/>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7BDAAB38-9AA4-5F29-656E-8FB0C20CF644}"/>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 dan </a:t>
            </a:r>
            <a:r>
              <a:rPr lang="en-US" dirty="0" err="1"/>
              <a:t>Pembahasan</a:t>
            </a:r>
            <a:endParaRPr dirty="0"/>
          </a:p>
        </p:txBody>
      </p:sp>
      <p:sp>
        <p:nvSpPr>
          <p:cNvPr id="3" name="Kotak Teks 2">
            <a:extLst>
              <a:ext uri="{FF2B5EF4-FFF2-40B4-BE49-F238E27FC236}">
                <a16:creationId xmlns:a16="http://schemas.microsoft.com/office/drawing/2014/main" id="{D67A173E-8E13-E78F-6721-4E51ADC9F378}"/>
              </a:ext>
            </a:extLst>
          </p:cNvPr>
          <p:cNvSpPr txBox="1">
            <a:spLocks noGrp="1"/>
          </p:cNvSpPr>
          <p:nvPr>
            <p:ph type="body" idx="1"/>
          </p:nvPr>
        </p:nvSpPr>
        <p:spPr>
          <a:xfrm>
            <a:off x="314352" y="1198817"/>
            <a:ext cx="11683283" cy="1051530"/>
          </a:xfrm>
          <a:prstGeom prst="rect">
            <a:avLst/>
          </a:prstGeom>
          <a:noFill/>
        </p:spPr>
        <p:txBody>
          <a:bodyPr wrap="square" anchor="ctr">
            <a:spAutoFit/>
          </a:bodyPr>
          <a:lstStyle/>
          <a:p>
            <a:pPr marL="50800" indent="0" algn="just">
              <a:buNone/>
            </a:pP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ketiga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dilakukan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mengevaluasi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respons</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Wazuh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terhadap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koneksi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reverse shell </a:t>
            </a:r>
            <a:r>
              <a:rPr lang="en-US" sz="2000" dirty="0">
                <a:latin typeface="Times New Roman" panose="02020603050405020304" pitchFamily="18" charset="0"/>
                <a:cs typeface="Times New Roman" panose="02020603050405020304" pitchFamily="18" charset="0"/>
              </a:rPr>
              <a:t>yang </a:t>
            </a:r>
            <a:r>
              <a:rPr lang="en-US" sz="2000" dirty="0" err="1">
                <a:latin typeface="Times New Roman" panose="02020603050405020304" pitchFamily="18" charset="0"/>
                <a:cs typeface="Times New Roman" panose="02020603050405020304" pitchFamily="18" charset="0"/>
              </a:rPr>
              <a:t>diinisiasi</a:t>
            </a:r>
            <a:r>
              <a:rPr lang="en-US" sz="2000" dirty="0">
                <a:latin typeface="Times New Roman" panose="02020603050405020304" pitchFamily="18" charset="0"/>
                <a:cs typeface="Times New Roman" panose="02020603050405020304" pitchFamily="18" charset="0"/>
              </a:rPr>
              <a:t> oleh </a:t>
            </a:r>
            <a:r>
              <a:rPr lang="en-US" sz="2000" dirty="0" err="1">
                <a:latin typeface="Times New Roman" panose="02020603050405020304" pitchFamily="18" charset="0"/>
                <a:cs typeface="Times New Roman" panose="02020603050405020304" pitchFamily="18" charset="0"/>
              </a:rPr>
              <a:t>penyerang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bertujuan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untuk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memvalidasi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efektivitas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sistem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dalam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mendeteksi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upaya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komunikasi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ilegal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antara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penyerang</a:t>
            </a:r>
            <a:r>
              <a:rPr lang="en-US" sz="2000" dirty="0">
                <a:latin typeface="Times New Roman" panose="02020603050405020304" pitchFamily="18" charset="0"/>
                <a:cs typeface="Times New Roman" panose="02020603050405020304" pitchFamily="18" charset="0"/>
              </a:rPr>
              <a:t> dan server uji yang di monitoring </a:t>
            </a:r>
            <a:r>
              <a:rPr lang="en-US" sz="2000" dirty="0" err="1">
                <a:latin typeface="Times New Roman" panose="02020603050405020304" pitchFamily="18" charset="0"/>
                <a:cs typeface="Times New Roman" panose="02020603050405020304" pitchFamily="18" charset="0"/>
              </a:rPr>
              <a:t>menggunakan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wazuh</a:t>
            </a:r>
            <a:r>
              <a:rPr lang="en-US" sz="2000" dirty="0">
                <a:latin typeface="Times New Roman" panose="02020603050405020304" pitchFamily="18" charset="0"/>
                <a:cs typeface="Times New Roman" panose="02020603050405020304" pitchFamily="18" charset="0"/>
              </a:rPr>
              <a:t>.</a:t>
            </a:r>
          </a:p>
        </p:txBody>
      </p:sp>
      <p:sp>
        <p:nvSpPr>
          <p:cNvPr id="5" name="Kotak Teks 2">
            <a:extLst>
              <a:ext uri="{FF2B5EF4-FFF2-40B4-BE49-F238E27FC236}">
                <a16:creationId xmlns:a16="http://schemas.microsoft.com/office/drawing/2014/main" id="{DD1A4DF7-68C4-4C3E-80B9-750DB84B1EBE}"/>
              </a:ext>
            </a:extLst>
          </p:cNvPr>
          <p:cNvSpPr txBox="1">
            <a:spLocks/>
          </p:cNvSpPr>
          <p:nvPr/>
        </p:nvSpPr>
        <p:spPr>
          <a:xfrm>
            <a:off x="314351" y="4709139"/>
            <a:ext cx="10750597" cy="1051530"/>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Font typeface="Arial"/>
              <a:buNone/>
            </a:pPr>
            <a:r>
              <a:rPr lang="en-US" sz="2000" dirty="0">
                <a:latin typeface="Times New Roman" panose="02020603050405020304" pitchFamily="18" charset="0"/>
                <a:cs typeface="Times New Roman" panose="02020603050405020304" pitchFamily="18" charset="0"/>
              </a:rPr>
              <a:t>Hasil </a:t>
            </a: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menunjukkan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ketika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attacker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melakukan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koneksi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reverse shell </a:t>
            </a:r>
            <a:r>
              <a:rPr lang="en-US" sz="2000" dirty="0" err="1">
                <a:latin typeface="Times New Roman" panose="02020603050405020304" pitchFamily="18" charset="0"/>
                <a:cs typeface="Times New Roman" panose="02020603050405020304" pitchFamily="18" charset="0"/>
              </a:rPr>
              <a:t>menggunakan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backdoor</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disisipkan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otomatis</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blokir</a:t>
            </a:r>
            <a:r>
              <a:rPr lang="en-US" sz="2000" dirty="0">
                <a:latin typeface="Times New Roman" panose="02020603050405020304" pitchFamily="18" charset="0"/>
                <a:cs typeface="Times New Roman" panose="02020603050405020304" pitchFamily="18" charset="0"/>
              </a:rPr>
              <a:t> oleh </a:t>
            </a:r>
            <a:r>
              <a:rPr lang="en-US" sz="2000" dirty="0" err="1">
                <a:latin typeface="Times New Roman" panose="02020603050405020304" pitchFamily="18" charset="0"/>
                <a:cs typeface="Times New Roman" panose="02020603050405020304" pitchFamily="18" charset="0"/>
              </a:rPr>
              <a:t>wazuh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sehingga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eskalasi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serangan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tidak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dapat</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lakukan</a:t>
            </a:r>
            <a:r>
              <a:rPr lang="en-US" sz="2000" dirty="0">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id="{C6ADB56D-AA6B-4595-AEB2-9057D9827330}"/>
              </a:ext>
            </a:extLst>
          </p:cNvPr>
          <p:cNvGraphicFramePr>
            <a:graphicFrameLocks noGrp="1"/>
          </p:cNvGraphicFramePr>
          <p:nvPr>
            <p:extLst>
              <p:ext uri="{D42A27DB-BD31-4B8C-83A1-F6EECF244321}">
                <p14:modId xmlns:p14="http://schemas.microsoft.com/office/powerpoint/2010/main" val="96941290"/>
              </p:ext>
            </p:extLst>
          </p:nvPr>
        </p:nvGraphicFramePr>
        <p:xfrm>
          <a:off x="3519154" y="2293705"/>
          <a:ext cx="4340992" cy="2237410"/>
        </p:xfrm>
        <a:graphic>
          <a:graphicData uri="http://schemas.openxmlformats.org/drawingml/2006/table">
            <a:tbl>
              <a:tblPr firstRow="1" firstCol="1" bandRow="1">
                <a:tableStyleId>{5C22544A-7EE6-4342-B048-85BDC9FD1C3A}</a:tableStyleId>
              </a:tblPr>
              <a:tblGrid>
                <a:gridCol w="1602962">
                  <a:extLst>
                    <a:ext uri="{9D8B030D-6E8A-4147-A177-3AD203B41FA5}">
                      <a16:colId xmlns:a16="http://schemas.microsoft.com/office/drawing/2014/main" val="42961891"/>
                    </a:ext>
                  </a:extLst>
                </a:gridCol>
                <a:gridCol w="1374603">
                  <a:extLst>
                    <a:ext uri="{9D8B030D-6E8A-4147-A177-3AD203B41FA5}">
                      <a16:colId xmlns:a16="http://schemas.microsoft.com/office/drawing/2014/main" val="3955334310"/>
                    </a:ext>
                  </a:extLst>
                </a:gridCol>
                <a:gridCol w="1363427">
                  <a:extLst>
                    <a:ext uri="{9D8B030D-6E8A-4147-A177-3AD203B41FA5}">
                      <a16:colId xmlns:a16="http://schemas.microsoft.com/office/drawing/2014/main" val="2469942650"/>
                    </a:ext>
                  </a:extLst>
                </a:gridCol>
              </a:tblGrid>
              <a:tr h="478795">
                <a:tc>
                  <a:txBody>
                    <a:bodyPr/>
                    <a:lstStyle/>
                    <a:p>
                      <a:pPr algn="ctr">
                        <a:lnSpc>
                          <a:spcPct val="97000"/>
                        </a:lnSpc>
                      </a:pPr>
                      <a:r>
                        <a:rPr lang="en-US" sz="1200" dirty="0">
                          <a:effectLst/>
                        </a:rPr>
                        <a:t>Nama file</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97000"/>
                        </a:lnSpc>
                      </a:pPr>
                      <a:r>
                        <a:rPr lang="en-US" sz="1200">
                          <a:effectLst/>
                        </a:rPr>
                        <a:t>Port Akses</a:t>
                      </a:r>
                      <a:endParaRPr lang="en-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97000"/>
                        </a:lnSpc>
                      </a:pPr>
                      <a:r>
                        <a:rPr lang="en-US" sz="1200" dirty="0" err="1">
                          <a:effectLst/>
                        </a:rPr>
                        <a:t>Respon</a:t>
                      </a:r>
                      <a:endParaRPr lang="en-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6593619"/>
                  </a:ext>
                </a:extLst>
              </a:tr>
              <a:tr h="351723">
                <a:tc>
                  <a:txBody>
                    <a:bodyPr/>
                    <a:lstStyle/>
                    <a:p>
                      <a:r>
                        <a:rPr lang="en-US" sz="1000" dirty="0" err="1">
                          <a:effectLst/>
                        </a:rPr>
                        <a:t>webshell-script.php</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a:effectLst/>
                        </a:rPr>
                        <a:t>4444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err="1">
                          <a:effectLst/>
                        </a:rPr>
                        <a:t>Diblokir</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8143952"/>
                  </a:ext>
                </a:extLst>
              </a:tr>
              <a:tr h="351723">
                <a:tc>
                  <a:txBody>
                    <a:bodyPr/>
                    <a:lstStyle/>
                    <a:p>
                      <a:r>
                        <a:rPr lang="en-US" sz="1000">
                          <a:effectLst/>
                        </a:rPr>
                        <a:t>reverseshell.php</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a:effectLst/>
                        </a:rPr>
                        <a:t>1234</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err="1">
                          <a:effectLst/>
                        </a:rPr>
                        <a:t>Diblokir</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894419"/>
                  </a:ext>
                </a:extLst>
              </a:tr>
              <a:tr h="351723">
                <a:tc>
                  <a:txBody>
                    <a:bodyPr/>
                    <a:lstStyle/>
                    <a:p>
                      <a:r>
                        <a:rPr lang="en-US" sz="1000">
                          <a:effectLst/>
                        </a:rPr>
                        <a:t>Naocat.php</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a:effectLst/>
                        </a:rPr>
                        <a:t>2222</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err="1">
                          <a:effectLst/>
                        </a:rPr>
                        <a:t>Diblokir</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6936651"/>
                  </a:ext>
                </a:extLst>
              </a:tr>
              <a:tr h="351723">
                <a:tc>
                  <a:txBody>
                    <a:bodyPr/>
                    <a:lstStyle/>
                    <a:p>
                      <a:r>
                        <a:rPr lang="en-US" sz="1000">
                          <a:effectLst/>
                        </a:rPr>
                        <a:t>Tinyshell.phar</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a:effectLst/>
                        </a:rPr>
                        <a:t>4444</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err="1">
                          <a:effectLst/>
                        </a:rPr>
                        <a:t>Diblokir</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3032383"/>
                  </a:ext>
                </a:extLst>
              </a:tr>
              <a:tr h="351723">
                <a:tc>
                  <a:txBody>
                    <a:bodyPr/>
                    <a:lstStyle/>
                    <a:p>
                      <a:r>
                        <a:rPr lang="en-US" sz="1000" dirty="0" err="1">
                          <a:effectLst/>
                        </a:rPr>
                        <a:t>Syscheck.php</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a:effectLst/>
                        </a:rPr>
                        <a:t>9998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err="1">
                          <a:effectLst/>
                        </a:rPr>
                        <a:t>Diblokir</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6350665"/>
                  </a:ext>
                </a:extLst>
              </a:tr>
            </a:tbl>
          </a:graphicData>
        </a:graphic>
      </p:graphicFrame>
    </p:spTree>
    <p:extLst>
      <p:ext uri="{BB962C8B-B14F-4D97-AF65-F5344CB8AC3E}">
        <p14:creationId xmlns:p14="http://schemas.microsoft.com/office/powerpoint/2010/main" val="359256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2933746E-8087-375B-E64D-D205F52AB4BB}"/>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7BDAAB38-9AA4-5F29-656E-8FB0C20CF644}"/>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 dan </a:t>
            </a:r>
            <a:r>
              <a:rPr lang="en-US" dirty="0" err="1"/>
              <a:t>Pembahasan</a:t>
            </a:r>
            <a:endParaRPr dirty="0"/>
          </a:p>
        </p:txBody>
      </p:sp>
      <p:sp>
        <p:nvSpPr>
          <p:cNvPr id="3" name="Kotak Teks 2">
            <a:extLst>
              <a:ext uri="{FF2B5EF4-FFF2-40B4-BE49-F238E27FC236}">
                <a16:creationId xmlns:a16="http://schemas.microsoft.com/office/drawing/2014/main" id="{D67A173E-8E13-E78F-6721-4E51ADC9F378}"/>
              </a:ext>
            </a:extLst>
          </p:cNvPr>
          <p:cNvSpPr txBox="1">
            <a:spLocks noGrp="1"/>
          </p:cNvSpPr>
          <p:nvPr>
            <p:ph type="body" idx="1"/>
          </p:nvPr>
        </p:nvSpPr>
        <p:spPr>
          <a:xfrm>
            <a:off x="314352" y="1042868"/>
            <a:ext cx="11683283" cy="1051530"/>
          </a:xfrm>
          <a:prstGeom prst="rect">
            <a:avLst/>
          </a:prstGeom>
          <a:noFill/>
        </p:spPr>
        <p:txBody>
          <a:bodyPr wrap="square" anchor="ctr">
            <a:spAutoFit/>
          </a:bodyPr>
          <a:lstStyle/>
          <a:p>
            <a:pPr marL="50800" indent="0" algn="just">
              <a:buNone/>
            </a:pP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terakhir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dilakukan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deteksi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modifikasi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konten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asli</a:t>
            </a:r>
            <a:r>
              <a:rPr lang="en-US" sz="2000" dirty="0">
                <a:latin typeface="Times New Roman" panose="02020603050405020304" pitchFamily="18" charset="0"/>
                <a:cs typeface="Times New Roman" panose="02020603050405020304" pitchFamily="18" charset="0"/>
              </a:rPr>
              <a:t> situs web di </a:t>
            </a:r>
            <a:r>
              <a:rPr lang="en-US" sz="2000" dirty="0" err="1">
                <a:latin typeface="Times New Roman" panose="02020603050405020304" pitchFamily="18" charset="0"/>
                <a:cs typeface="Times New Roman" panose="02020603050405020304" pitchFamily="18" charset="0"/>
              </a:rPr>
              <a:t>dalam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direktori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utama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/var/www/html/DVWA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mensimulasikan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serangan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defacement</a:t>
            </a:r>
            <a:r>
              <a:rPr lang="en-US" sz="2000" dirty="0">
                <a:latin typeface="Times New Roman" panose="02020603050405020304" pitchFamily="18" charset="0"/>
                <a:cs typeface="Times New Roman" panose="02020603050405020304" pitchFamily="18" charset="0"/>
              </a:rPr>
              <a:t> di mana </a:t>
            </a:r>
            <a:r>
              <a:rPr lang="en-US" sz="2000" dirty="0" err="1">
                <a:latin typeface="Times New Roman" panose="02020603050405020304" pitchFamily="18" charset="0"/>
                <a:cs typeface="Times New Roman" panose="02020603050405020304" pitchFamily="18" charset="0"/>
              </a:rPr>
              <a:t>konten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diubah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menjadi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signature </a:t>
            </a:r>
            <a:r>
              <a:rPr lang="en-US" sz="2000" dirty="0" err="1">
                <a:latin typeface="Times New Roman" panose="02020603050405020304" pitchFamily="18" charset="0"/>
                <a:cs typeface="Times New Roman" panose="02020603050405020304" pitchFamily="18" charset="0"/>
              </a:rPr>
              <a:t>judi</a:t>
            </a:r>
            <a:r>
              <a:rPr lang="en-US" sz="2000" dirty="0">
                <a:latin typeface="Times New Roman" panose="02020603050405020304" pitchFamily="18" charset="0"/>
                <a:cs typeface="Times New Roman" panose="02020603050405020304" pitchFamily="18" charset="0"/>
              </a:rPr>
              <a:t> online.</a:t>
            </a:r>
          </a:p>
        </p:txBody>
      </p:sp>
      <p:sp>
        <p:nvSpPr>
          <p:cNvPr id="5" name="Kotak Teks 2">
            <a:extLst>
              <a:ext uri="{FF2B5EF4-FFF2-40B4-BE49-F238E27FC236}">
                <a16:creationId xmlns:a16="http://schemas.microsoft.com/office/drawing/2014/main" id="{DD1A4DF7-68C4-4C3E-80B9-750DB84B1EBE}"/>
              </a:ext>
            </a:extLst>
          </p:cNvPr>
          <p:cNvSpPr txBox="1">
            <a:spLocks/>
          </p:cNvSpPr>
          <p:nvPr/>
        </p:nvSpPr>
        <p:spPr>
          <a:xfrm>
            <a:off x="314351" y="4479044"/>
            <a:ext cx="10750597" cy="1328528"/>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Font typeface="Arial"/>
              <a:buNone/>
            </a:pPr>
            <a:r>
              <a:rPr lang="en-US" sz="2000" dirty="0">
                <a:latin typeface="Times New Roman" panose="02020603050405020304" pitchFamily="18" charset="0"/>
                <a:cs typeface="Times New Roman" panose="02020603050405020304" pitchFamily="18" charset="0"/>
              </a:rPr>
              <a:t>Hasil </a:t>
            </a: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menunjukkan</a:t>
            </a:r>
            <a:r>
              <a:rPr lang="en-US" sz="2000" dirty="0">
                <a:latin typeface="Times New Roman" panose="02020603050405020304" pitchFamily="18" charset="0"/>
                <a:cs typeface="Times New Roman" panose="02020603050405020304" pitchFamily="18" charset="0"/>
              </a:rPr>
              <a:t>, Ketika </a:t>
            </a:r>
            <a:r>
              <a:rPr lang="en-US" sz="2000" dirty="0" err="1">
                <a:latin typeface="Times New Roman" panose="02020603050405020304" pitchFamily="18" charset="0"/>
                <a:cs typeface="Times New Roman" panose="02020603050405020304" pitchFamily="18" charset="0"/>
              </a:rPr>
              <a:t>terdapat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perubahan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konten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sistem</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diubah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menggunakan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signatur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judi</a:t>
            </a:r>
            <a:r>
              <a:rPr lang="en-US" sz="2000" dirty="0">
                <a:latin typeface="Times New Roman" panose="02020603050405020304" pitchFamily="18" charset="0"/>
                <a:cs typeface="Times New Roman" panose="02020603050405020304" pitchFamily="18" charset="0"/>
              </a:rPr>
              <a:t> online </a:t>
            </a:r>
            <a:r>
              <a:rPr lang="en-US" sz="2000" dirty="0" err="1">
                <a:latin typeface="Times New Roman" panose="02020603050405020304" pitchFamily="18" charset="0"/>
                <a:cs typeface="Times New Roman" panose="02020603050405020304" pitchFamily="18" charset="0"/>
              </a:rPr>
              <a:t>maka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rule</a:t>
            </a:r>
            <a:r>
              <a:rPr lang="en-US" sz="2000" dirty="0">
                <a:latin typeface="Times New Roman" panose="02020603050405020304" pitchFamily="18" charset="0"/>
                <a:cs typeface="Times New Roman" panose="02020603050405020304" pitchFamily="18" charset="0"/>
              </a:rPr>
              <a:t> 500550 </a:t>
            </a:r>
            <a:r>
              <a:rPr lang="en-US" sz="2000" dirty="0" err="1">
                <a:latin typeface="Times New Roman" panose="02020603050405020304" pitchFamily="18" charset="0"/>
                <a:cs typeface="Times New Roman" panose="02020603050405020304" pitchFamily="18" charset="0"/>
              </a:rPr>
              <a:t>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a:t>
            </a:r>
            <a:r>
              <a:rPr lang="en-US" sz="2000" dirty="0">
                <a:latin typeface="Times New Roman" panose="02020603050405020304" pitchFamily="18" charset="0"/>
                <a:cs typeface="Times New Roman" panose="02020603050405020304" pitchFamily="18" charset="0"/>
              </a:rPr>
              <a:t> trigger dan file </a:t>
            </a:r>
            <a:r>
              <a:rPr lang="en-US" sz="2000" dirty="0" err="1">
                <a:latin typeface="Times New Roman" panose="02020603050405020304" pitchFamily="18" charset="0"/>
                <a:cs typeface="Times New Roman" panose="02020603050405020304" pitchFamily="18" charset="0"/>
              </a:rPr>
              <a:t>akan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otomatis</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karantina</a:t>
            </a:r>
            <a:r>
              <a:rPr lang="en-US" sz="2000" dirty="0">
                <a:latin typeface="Times New Roman" panose="02020603050405020304" pitchFamily="18" charset="0"/>
                <a:cs typeface="Times New Roman" panose="02020603050405020304" pitchFamily="18" charset="0"/>
              </a:rPr>
              <a:t> oleh </a:t>
            </a:r>
            <a:r>
              <a:rPr lang="en-US" sz="2000" dirty="0" err="1">
                <a:latin typeface="Times New Roman" panose="02020603050405020304" pitchFamily="18" charset="0"/>
                <a:cs typeface="Times New Roman" panose="02020603050405020304" pitchFamily="18" charset="0"/>
              </a:rPr>
              <a:t>wazuh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Namun</a:t>
            </a:r>
            <a:r>
              <a:rPr lang="en-US" sz="2000" dirty="0">
                <a:latin typeface="Times New Roman" panose="02020603050405020304" pitchFamily="18" charset="0"/>
                <a:cs typeface="Times New Roman" panose="02020603050405020304" pitchFamily="18" charset="0"/>
              </a:rPr>
              <a:t> Ketika </a:t>
            </a:r>
            <a:r>
              <a:rPr lang="en-US" sz="2000" dirty="0" err="1">
                <a:latin typeface="Times New Roman" panose="02020603050405020304" pitchFamily="18" charset="0"/>
                <a:cs typeface="Times New Roman" panose="02020603050405020304" pitchFamily="18" charset="0"/>
              </a:rPr>
              <a:t>jumlah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perubahan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karakter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terlalu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besar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maka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rule</a:t>
            </a:r>
            <a:r>
              <a:rPr lang="en-US" sz="2000" dirty="0">
                <a:latin typeface="Times New Roman" panose="02020603050405020304" pitchFamily="18" charset="0"/>
                <a:cs typeface="Times New Roman" panose="02020603050405020304" pitchFamily="18" charset="0"/>
              </a:rPr>
              <a:t> 500550 </a:t>
            </a:r>
            <a:r>
              <a:rPr lang="en-US" sz="2000" dirty="0" err="1">
                <a:latin typeface="Times New Roman" panose="02020603050405020304" pitchFamily="18" charset="0"/>
                <a:cs typeface="Times New Roman" panose="02020603050405020304" pitchFamily="18" charset="0"/>
              </a:rPr>
              <a:t>tidak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a:t>
            </a:r>
            <a:r>
              <a:rPr lang="en-US" sz="2000" dirty="0">
                <a:latin typeface="Times New Roman" panose="02020603050405020304" pitchFamily="18" charset="0"/>
                <a:cs typeface="Times New Roman" panose="02020603050405020304" pitchFamily="18" charset="0"/>
              </a:rPr>
              <a:t> trigger </a:t>
            </a:r>
            <a:r>
              <a:rPr lang="en-US" sz="2000" dirty="0" err="1">
                <a:latin typeface="Times New Roman" panose="02020603050405020304" pitchFamily="18" charset="0"/>
                <a:cs typeface="Times New Roman" panose="02020603050405020304" pitchFamily="18" charset="0"/>
              </a:rPr>
              <a:t>walaupun</a:t>
            </a:r>
            <a:r>
              <a:rPr lang="en-US" sz="2000" dirty="0">
                <a:latin typeface="Times New Roman" panose="02020603050405020304" pitchFamily="18" charset="0"/>
                <a:cs typeface="Times New Roman" panose="02020603050405020304" pitchFamily="18" charset="0"/>
              </a:rPr>
              <a:t> file </a:t>
            </a:r>
            <a:r>
              <a:rPr lang="en-US" sz="2000" dirty="0" err="1">
                <a:latin typeface="Times New Roman" panose="02020603050405020304" pitchFamily="18" charset="0"/>
                <a:cs typeface="Times New Roman" panose="02020603050405020304" pitchFamily="18" charset="0"/>
              </a:rPr>
              <a:t>tetap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dikarantina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otomatis</a:t>
            </a:r>
            <a:r>
              <a:rPr lang="en-US" sz="2000" dirty="0">
                <a:latin typeface="Times New Roman" panose="02020603050405020304" pitchFamily="18" charset="0"/>
                <a:cs typeface="Times New Roman" panose="02020603050405020304" pitchFamily="18" charset="0"/>
              </a:rPr>
              <a:t>.</a:t>
            </a:r>
          </a:p>
        </p:txBody>
      </p:sp>
      <p:graphicFrame>
        <p:nvGraphicFramePr>
          <p:cNvPr id="4" name="Table 3">
            <a:extLst>
              <a:ext uri="{FF2B5EF4-FFF2-40B4-BE49-F238E27FC236}">
                <a16:creationId xmlns:a16="http://schemas.microsoft.com/office/drawing/2014/main" id="{C844B457-8FB6-4815-910F-016AC2FB9964}"/>
              </a:ext>
            </a:extLst>
          </p:cNvPr>
          <p:cNvGraphicFramePr>
            <a:graphicFrameLocks noGrp="1"/>
          </p:cNvGraphicFramePr>
          <p:nvPr>
            <p:extLst>
              <p:ext uri="{D42A27DB-BD31-4B8C-83A1-F6EECF244321}">
                <p14:modId xmlns:p14="http://schemas.microsoft.com/office/powerpoint/2010/main" val="4118592420"/>
              </p:ext>
            </p:extLst>
          </p:nvPr>
        </p:nvGraphicFramePr>
        <p:xfrm>
          <a:off x="3284236" y="2250347"/>
          <a:ext cx="4810828" cy="2367195"/>
        </p:xfrm>
        <a:graphic>
          <a:graphicData uri="http://schemas.openxmlformats.org/drawingml/2006/table">
            <a:tbl>
              <a:tblPr firstRow="1" firstCol="1" bandRow="1">
                <a:tableStyleId>{5C22544A-7EE6-4342-B048-85BDC9FD1C3A}</a:tableStyleId>
              </a:tblPr>
              <a:tblGrid>
                <a:gridCol w="1202707">
                  <a:extLst>
                    <a:ext uri="{9D8B030D-6E8A-4147-A177-3AD203B41FA5}">
                      <a16:colId xmlns:a16="http://schemas.microsoft.com/office/drawing/2014/main" val="2279826471"/>
                    </a:ext>
                  </a:extLst>
                </a:gridCol>
                <a:gridCol w="1202707">
                  <a:extLst>
                    <a:ext uri="{9D8B030D-6E8A-4147-A177-3AD203B41FA5}">
                      <a16:colId xmlns:a16="http://schemas.microsoft.com/office/drawing/2014/main" val="3980769994"/>
                    </a:ext>
                  </a:extLst>
                </a:gridCol>
                <a:gridCol w="1202707">
                  <a:extLst>
                    <a:ext uri="{9D8B030D-6E8A-4147-A177-3AD203B41FA5}">
                      <a16:colId xmlns:a16="http://schemas.microsoft.com/office/drawing/2014/main" val="931319994"/>
                    </a:ext>
                  </a:extLst>
                </a:gridCol>
                <a:gridCol w="1202707">
                  <a:extLst>
                    <a:ext uri="{9D8B030D-6E8A-4147-A177-3AD203B41FA5}">
                      <a16:colId xmlns:a16="http://schemas.microsoft.com/office/drawing/2014/main" val="758473047"/>
                    </a:ext>
                  </a:extLst>
                </a:gridCol>
              </a:tblGrid>
              <a:tr h="487559">
                <a:tc>
                  <a:txBody>
                    <a:bodyPr/>
                    <a:lstStyle/>
                    <a:p>
                      <a:pPr algn="ctr">
                        <a:lnSpc>
                          <a:spcPct val="97000"/>
                        </a:lnSpc>
                      </a:pPr>
                      <a:r>
                        <a:rPr lang="en-US" sz="1100" dirty="0">
                          <a:effectLst/>
                        </a:rPr>
                        <a:t>File Script</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97000"/>
                        </a:lnSpc>
                      </a:pPr>
                      <a:r>
                        <a:rPr lang="en-US" sz="1100" dirty="0">
                          <a:effectLst/>
                        </a:rPr>
                        <a:t>Rule</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97000"/>
                        </a:lnSpc>
                      </a:pPr>
                      <a:r>
                        <a:rPr lang="en-US" sz="1100" dirty="0">
                          <a:effectLst/>
                        </a:rPr>
                        <a:t>Total </a:t>
                      </a:r>
                      <a:r>
                        <a:rPr lang="en-US" sz="1100" dirty="0" err="1">
                          <a:effectLst/>
                        </a:rPr>
                        <a:t>Karakter</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97000"/>
                        </a:lnSpc>
                      </a:pPr>
                      <a:r>
                        <a:rPr lang="en-US" sz="1100" dirty="0" err="1">
                          <a:effectLst/>
                        </a:rPr>
                        <a:t>Respon</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591420"/>
                  </a:ext>
                </a:extLst>
              </a:tr>
              <a:tr h="354748">
                <a:tc>
                  <a:txBody>
                    <a:bodyPr/>
                    <a:lstStyle/>
                    <a:p>
                      <a:r>
                        <a:rPr lang="en-US" sz="1000" dirty="0">
                          <a:effectLst/>
                        </a:rPr>
                        <a:t>Toto.html</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a:effectLst/>
                        </a:rPr>
                        <a:t>-</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dirty="0">
                          <a:effectLst/>
                        </a:rPr>
                        <a:t>11.455</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dirty="0" err="1">
                          <a:effectLst/>
                        </a:rPr>
                        <a:t>Dikarantina</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81255937"/>
                  </a:ext>
                </a:extLst>
              </a:tr>
              <a:tr h="354748">
                <a:tc>
                  <a:txBody>
                    <a:bodyPr/>
                    <a:lstStyle/>
                    <a:p>
                      <a:r>
                        <a:rPr lang="en-US" sz="1000">
                          <a:effectLst/>
                        </a:rPr>
                        <a:t>Index.php</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a:effectLst/>
                        </a:rPr>
                        <a:t>500550</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a:effectLst/>
                        </a:rPr>
                        <a:t>58</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a:effectLst/>
                        </a:rPr>
                        <a:t>Dikarantina</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6586055"/>
                  </a:ext>
                </a:extLst>
              </a:tr>
              <a:tr h="419179">
                <a:tc>
                  <a:txBody>
                    <a:bodyPr/>
                    <a:lstStyle/>
                    <a:p>
                      <a:r>
                        <a:rPr lang="en-US" sz="1000">
                          <a:effectLst/>
                        </a:rPr>
                        <a:t>Spacetogel.html</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a:effectLst/>
                        </a:rPr>
                        <a:t>500550</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dirty="0">
                          <a:effectLst/>
                        </a:rPr>
                        <a:t>421</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a:effectLst/>
                        </a:rPr>
                        <a:t>Dikarantina</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02788"/>
                  </a:ext>
                </a:extLst>
              </a:tr>
              <a:tr h="354748">
                <a:tc>
                  <a:txBody>
                    <a:bodyPr/>
                    <a:lstStyle/>
                    <a:p>
                      <a:r>
                        <a:rPr lang="en-US" sz="1000">
                          <a:effectLst/>
                        </a:rPr>
                        <a:t>Zeus.php</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a:effectLst/>
                        </a:rPr>
                        <a:t>-</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dirty="0">
                          <a:effectLst/>
                        </a:rPr>
                        <a:t>18.423</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a:effectLst/>
                        </a:rPr>
                        <a:t>Dikarantina</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8967332"/>
                  </a:ext>
                </a:extLst>
              </a:tr>
              <a:tr h="396213">
                <a:tc>
                  <a:txBody>
                    <a:bodyPr/>
                    <a:lstStyle/>
                    <a:p>
                      <a:r>
                        <a:rPr lang="en-US" sz="1000">
                          <a:effectLst/>
                        </a:rPr>
                        <a:t>Surga11.html</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000" dirty="0">
                          <a:effectLst/>
                        </a:rPr>
                        <a:t>500550</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dirty="0">
                          <a:effectLst/>
                        </a:rPr>
                        <a:t>1860</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000" dirty="0" err="1">
                          <a:effectLst/>
                        </a:rPr>
                        <a:t>Dikarantina</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84160317"/>
                  </a:ext>
                </a:extLst>
              </a:tr>
            </a:tbl>
          </a:graphicData>
        </a:graphic>
      </p:graphicFrame>
    </p:spTree>
    <p:extLst>
      <p:ext uri="{BB962C8B-B14F-4D97-AF65-F5344CB8AC3E}">
        <p14:creationId xmlns:p14="http://schemas.microsoft.com/office/powerpoint/2010/main" val="343394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E67E455A-502D-56BC-761A-155974FACEAF}"/>
            </a:ext>
          </a:extLst>
        </p:cNvPr>
        <p:cNvGrpSpPr/>
        <p:nvPr/>
      </p:nvGrpSpPr>
      <p:grpSpPr>
        <a:xfrm>
          <a:off x="0" y="0"/>
          <a:ext cx="0" cy="0"/>
          <a:chOff x="0" y="0"/>
          <a:chExt cx="0" cy="0"/>
        </a:xfrm>
      </p:grpSpPr>
      <p:sp>
        <p:nvSpPr>
          <p:cNvPr id="70" name="Google Shape;70;g104f7abbb21_0_70">
            <a:extLst>
              <a:ext uri="{FF2B5EF4-FFF2-40B4-BE49-F238E27FC236}">
                <a16:creationId xmlns:a16="http://schemas.microsoft.com/office/drawing/2014/main" id="{9AD28001-CFC7-B8D9-D378-4717E084CEAD}"/>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Notifikasi</a:t>
            </a:r>
            <a:r>
              <a:rPr lang="en-US" dirty="0"/>
              <a:t> Email</a:t>
            </a:r>
            <a:endParaRPr dirty="0"/>
          </a:p>
        </p:txBody>
      </p:sp>
      <p:pic>
        <p:nvPicPr>
          <p:cNvPr id="11" name="Picture 10">
            <a:extLst>
              <a:ext uri="{FF2B5EF4-FFF2-40B4-BE49-F238E27FC236}">
                <a16:creationId xmlns:a16="http://schemas.microsoft.com/office/drawing/2014/main" id="{10D7F41E-699C-4C11-B222-F10D74429E53}"/>
              </a:ext>
            </a:extLst>
          </p:cNvPr>
          <p:cNvPicPr/>
          <p:nvPr/>
        </p:nvPicPr>
        <p:blipFill>
          <a:blip r:embed="rId3"/>
          <a:stretch>
            <a:fillRect/>
          </a:stretch>
        </p:blipFill>
        <p:spPr>
          <a:xfrm>
            <a:off x="166757" y="1319089"/>
            <a:ext cx="7494951" cy="4648574"/>
          </a:xfrm>
          <a:prstGeom prst="rect">
            <a:avLst/>
          </a:prstGeom>
        </p:spPr>
      </p:pic>
      <p:pic>
        <p:nvPicPr>
          <p:cNvPr id="12" name="Picture 11">
            <a:extLst>
              <a:ext uri="{FF2B5EF4-FFF2-40B4-BE49-F238E27FC236}">
                <a16:creationId xmlns:a16="http://schemas.microsoft.com/office/drawing/2014/main" id="{63EF9DAF-FAC1-4BFD-A6A6-F094494C9993}"/>
              </a:ext>
            </a:extLst>
          </p:cNvPr>
          <p:cNvPicPr/>
          <p:nvPr/>
        </p:nvPicPr>
        <p:blipFill>
          <a:blip r:embed="rId4"/>
          <a:stretch>
            <a:fillRect/>
          </a:stretch>
        </p:blipFill>
        <p:spPr>
          <a:xfrm>
            <a:off x="7837587" y="1319089"/>
            <a:ext cx="4694506" cy="2549810"/>
          </a:xfrm>
          <a:prstGeom prst="rect">
            <a:avLst/>
          </a:prstGeom>
          <a:ln>
            <a:solidFill>
              <a:schemeClr val="bg1">
                <a:lumMod val="50000"/>
              </a:schemeClr>
            </a:solidFill>
          </a:ln>
        </p:spPr>
      </p:pic>
    </p:spTree>
    <p:extLst>
      <p:ext uri="{BB962C8B-B14F-4D97-AF65-F5344CB8AC3E}">
        <p14:creationId xmlns:p14="http://schemas.microsoft.com/office/powerpoint/2010/main" val="370808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CEE491FB-2D66-D31A-FB09-08BF6048A3EF}"/>
            </a:ext>
          </a:extLst>
        </p:cNvPr>
        <p:cNvGrpSpPr/>
        <p:nvPr/>
      </p:nvGrpSpPr>
      <p:grpSpPr>
        <a:xfrm>
          <a:off x="0" y="0"/>
          <a:ext cx="0" cy="0"/>
          <a:chOff x="0" y="0"/>
          <a:chExt cx="0" cy="0"/>
        </a:xfrm>
      </p:grpSpPr>
      <p:sp>
        <p:nvSpPr>
          <p:cNvPr id="70" name="Google Shape;70;g104f7abbb21_0_70">
            <a:extLst>
              <a:ext uri="{FF2B5EF4-FFF2-40B4-BE49-F238E27FC236}">
                <a16:creationId xmlns:a16="http://schemas.microsoft.com/office/drawing/2014/main" id="{A1C04035-B783-049B-3F24-DEAAC9ED6082}"/>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Custom Dashboard</a:t>
            </a:r>
            <a:endParaRPr dirty="0"/>
          </a:p>
        </p:txBody>
      </p:sp>
      <p:sp>
        <p:nvSpPr>
          <p:cNvPr id="2" name="Rectangle 4">
            <a:extLst>
              <a:ext uri="{FF2B5EF4-FFF2-40B4-BE49-F238E27FC236}">
                <a16:creationId xmlns:a16="http://schemas.microsoft.com/office/drawing/2014/main" id="{DD5C5547-F384-3E68-513B-60DD60C951A1}"/>
              </a:ext>
            </a:extLst>
          </p:cNvPr>
          <p:cNvSpPr>
            <a:spLocks noChangeArrowheads="1"/>
          </p:cNvSpPr>
          <p:nvPr/>
        </p:nvSpPr>
        <p:spPr bwMode="auto">
          <a:xfrm>
            <a:off x="166758" y="12387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pic>
        <p:nvPicPr>
          <p:cNvPr id="17" name="Picture 16">
            <a:extLst>
              <a:ext uri="{FF2B5EF4-FFF2-40B4-BE49-F238E27FC236}">
                <a16:creationId xmlns:a16="http://schemas.microsoft.com/office/drawing/2014/main" id="{C36D00E4-8202-4DDC-BF9C-2CA26B02FD84}"/>
              </a:ext>
            </a:extLst>
          </p:cNvPr>
          <p:cNvPicPr/>
          <p:nvPr/>
        </p:nvPicPr>
        <p:blipFill>
          <a:blip r:embed="rId3"/>
          <a:stretch>
            <a:fillRect/>
          </a:stretch>
        </p:blipFill>
        <p:spPr>
          <a:xfrm>
            <a:off x="277760" y="3153727"/>
            <a:ext cx="5731510" cy="1530350"/>
          </a:xfrm>
          <a:prstGeom prst="rect">
            <a:avLst/>
          </a:prstGeom>
        </p:spPr>
      </p:pic>
      <p:pic>
        <p:nvPicPr>
          <p:cNvPr id="18" name="Picture 17">
            <a:extLst>
              <a:ext uri="{FF2B5EF4-FFF2-40B4-BE49-F238E27FC236}">
                <a16:creationId xmlns:a16="http://schemas.microsoft.com/office/drawing/2014/main" id="{A3C0D024-FD30-4CAE-9158-AF6A617D4B77}"/>
              </a:ext>
            </a:extLst>
          </p:cNvPr>
          <p:cNvPicPr/>
          <p:nvPr/>
        </p:nvPicPr>
        <p:blipFill>
          <a:blip r:embed="rId4"/>
          <a:stretch>
            <a:fillRect/>
          </a:stretch>
        </p:blipFill>
        <p:spPr>
          <a:xfrm>
            <a:off x="277760" y="1155459"/>
            <a:ext cx="5731510" cy="1914995"/>
          </a:xfrm>
          <a:prstGeom prst="rect">
            <a:avLst/>
          </a:prstGeom>
        </p:spPr>
      </p:pic>
      <p:pic>
        <p:nvPicPr>
          <p:cNvPr id="19" name="Picture 18">
            <a:extLst>
              <a:ext uri="{FF2B5EF4-FFF2-40B4-BE49-F238E27FC236}">
                <a16:creationId xmlns:a16="http://schemas.microsoft.com/office/drawing/2014/main" id="{DE5A0386-10EF-40CE-A3A7-DD4DBD197407}"/>
              </a:ext>
            </a:extLst>
          </p:cNvPr>
          <p:cNvPicPr/>
          <p:nvPr/>
        </p:nvPicPr>
        <p:blipFill>
          <a:blip r:embed="rId5"/>
          <a:stretch>
            <a:fillRect/>
          </a:stretch>
        </p:blipFill>
        <p:spPr>
          <a:xfrm>
            <a:off x="277760" y="4767350"/>
            <a:ext cx="5731510" cy="1227455"/>
          </a:xfrm>
          <a:prstGeom prst="rect">
            <a:avLst/>
          </a:prstGeom>
        </p:spPr>
      </p:pic>
      <p:pic>
        <p:nvPicPr>
          <p:cNvPr id="20" name="Picture 19">
            <a:extLst>
              <a:ext uri="{FF2B5EF4-FFF2-40B4-BE49-F238E27FC236}">
                <a16:creationId xmlns:a16="http://schemas.microsoft.com/office/drawing/2014/main" id="{CE53E13C-7629-489E-AFCB-18166468B948}"/>
              </a:ext>
            </a:extLst>
          </p:cNvPr>
          <p:cNvPicPr/>
          <p:nvPr/>
        </p:nvPicPr>
        <p:blipFill>
          <a:blip r:embed="rId6"/>
          <a:stretch>
            <a:fillRect/>
          </a:stretch>
        </p:blipFill>
        <p:spPr>
          <a:xfrm>
            <a:off x="6182730" y="1257906"/>
            <a:ext cx="5731510" cy="1831719"/>
          </a:xfrm>
          <a:prstGeom prst="rect">
            <a:avLst/>
          </a:prstGeom>
        </p:spPr>
      </p:pic>
      <p:pic>
        <p:nvPicPr>
          <p:cNvPr id="21" name="Picture 20">
            <a:extLst>
              <a:ext uri="{FF2B5EF4-FFF2-40B4-BE49-F238E27FC236}">
                <a16:creationId xmlns:a16="http://schemas.microsoft.com/office/drawing/2014/main" id="{BCD07E2F-2F45-4DF7-B63C-6D3DD2DB7A06}"/>
              </a:ext>
            </a:extLst>
          </p:cNvPr>
          <p:cNvPicPr/>
          <p:nvPr/>
        </p:nvPicPr>
        <p:blipFill>
          <a:blip r:embed="rId7"/>
          <a:stretch>
            <a:fillRect/>
          </a:stretch>
        </p:blipFill>
        <p:spPr>
          <a:xfrm>
            <a:off x="6182730" y="3289299"/>
            <a:ext cx="5731510" cy="1259205"/>
          </a:xfrm>
          <a:prstGeom prst="rect">
            <a:avLst/>
          </a:prstGeom>
        </p:spPr>
      </p:pic>
      <p:pic>
        <p:nvPicPr>
          <p:cNvPr id="22" name="Picture 21">
            <a:extLst>
              <a:ext uri="{FF2B5EF4-FFF2-40B4-BE49-F238E27FC236}">
                <a16:creationId xmlns:a16="http://schemas.microsoft.com/office/drawing/2014/main" id="{0595D144-CBAA-4F06-9DF9-2998CE97B163}"/>
              </a:ext>
            </a:extLst>
          </p:cNvPr>
          <p:cNvPicPr/>
          <p:nvPr/>
        </p:nvPicPr>
        <p:blipFill>
          <a:blip r:embed="rId8"/>
          <a:stretch>
            <a:fillRect/>
          </a:stretch>
        </p:blipFill>
        <p:spPr>
          <a:xfrm>
            <a:off x="6182730" y="4684077"/>
            <a:ext cx="5731510" cy="1717542"/>
          </a:xfrm>
          <a:prstGeom prst="rect">
            <a:avLst/>
          </a:prstGeom>
        </p:spPr>
      </p:pic>
    </p:spTree>
    <p:extLst>
      <p:ext uri="{BB962C8B-B14F-4D97-AF65-F5344CB8AC3E}">
        <p14:creationId xmlns:p14="http://schemas.microsoft.com/office/powerpoint/2010/main" val="340239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Simpulan</a:t>
            </a:r>
            <a:endParaRPr dirty="0"/>
          </a:p>
        </p:txBody>
      </p:sp>
      <p:sp>
        <p:nvSpPr>
          <p:cNvPr id="90" name="Google Shape;90;g104f7abbb21_0_61"/>
          <p:cNvSpPr txBox="1">
            <a:spLocks noGrp="1"/>
          </p:cNvSpPr>
          <p:nvPr>
            <p:ph type="body" idx="1"/>
          </p:nvPr>
        </p:nvSpPr>
        <p:spPr>
          <a:xfrm>
            <a:off x="0" y="1238732"/>
            <a:ext cx="11830877" cy="5089734"/>
          </a:xfrm>
          <a:prstGeom prst="rect">
            <a:avLst/>
          </a:prstGeom>
          <a:noFill/>
          <a:ln>
            <a:noFill/>
          </a:ln>
        </p:spPr>
        <p:txBody>
          <a:bodyPr spcFirstLastPara="1" wrap="square" lIns="91425" tIns="45700" rIns="91425" bIns="45700" anchor="t" anchorCtr="0">
            <a:normAutofit/>
          </a:bodyPr>
          <a:lstStyle/>
          <a:p>
            <a:pPr indent="-228600" algn="just">
              <a:buNone/>
            </a:pPr>
            <a:r>
              <a:rPr lang="en-US" sz="2000" dirty="0">
                <a:effectLst/>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rPr>
              <a:t>Implementasi</a:t>
            </a:r>
            <a:r>
              <a:rPr lang="en-US" sz="2400" dirty="0">
                <a:latin typeface="Times New Roman" panose="02020603050405020304" pitchFamily="18" charset="0"/>
              </a:rPr>
              <a:t> </a:t>
            </a:r>
            <a:r>
              <a:rPr lang="en-US" sz="2400" i="1" dirty="0" err="1">
                <a:latin typeface="Times New Roman" panose="02020603050405020304" pitchFamily="18" charset="0"/>
              </a:rPr>
              <a:t>wazuh</a:t>
            </a:r>
            <a:r>
              <a:rPr lang="en-US" sz="2400" dirty="0">
                <a:latin typeface="Times New Roman" panose="02020603050405020304" pitchFamily="18" charset="0"/>
              </a:rPr>
              <a:t> </a:t>
            </a:r>
            <a:r>
              <a:rPr lang="en-US" sz="2400" dirty="0" err="1">
                <a:latin typeface="Times New Roman" panose="02020603050405020304" pitchFamily="18" charset="0"/>
              </a:rPr>
              <a:t>guna</a:t>
            </a:r>
            <a:r>
              <a:rPr lang="en-US" sz="2400" dirty="0">
                <a:latin typeface="Times New Roman" panose="02020603050405020304" pitchFamily="18" charset="0"/>
              </a:rPr>
              <a:t> </a:t>
            </a:r>
            <a:r>
              <a:rPr lang="en-US" sz="2400" dirty="0" err="1">
                <a:latin typeface="Times New Roman" panose="02020603050405020304" pitchFamily="18" charset="0"/>
              </a:rPr>
              <a:t>mendeteksi</a:t>
            </a:r>
            <a:r>
              <a:rPr lang="en-US" sz="2400" dirty="0">
                <a:latin typeface="Times New Roman" panose="02020603050405020304" pitchFamily="18" charset="0"/>
              </a:rPr>
              <a:t> dan </a:t>
            </a:r>
            <a:r>
              <a:rPr lang="en-US" sz="2400" dirty="0" err="1">
                <a:latin typeface="Times New Roman" panose="02020603050405020304" pitchFamily="18" charset="0"/>
              </a:rPr>
              <a:t>mencegah</a:t>
            </a:r>
            <a:r>
              <a:rPr lang="en-US" sz="2400" dirty="0">
                <a:latin typeface="Times New Roman" panose="02020603050405020304" pitchFamily="18" charset="0"/>
              </a:rPr>
              <a:t> </a:t>
            </a:r>
            <a:r>
              <a:rPr lang="en-US" sz="2400" i="1" dirty="0">
                <a:latin typeface="Times New Roman" panose="02020603050405020304" pitchFamily="18" charset="0"/>
              </a:rPr>
              <a:t>defacement</a:t>
            </a:r>
            <a:r>
              <a:rPr lang="en-US" sz="2400" dirty="0">
                <a:latin typeface="Times New Roman" panose="02020603050405020304" pitchFamily="18" charset="0"/>
              </a:rPr>
              <a:t> </a:t>
            </a:r>
            <a:r>
              <a:rPr lang="en-US" sz="2400" dirty="0" err="1">
                <a:latin typeface="Times New Roman" panose="02020603050405020304" pitchFamily="18" charset="0"/>
              </a:rPr>
              <a:t>judi</a:t>
            </a:r>
            <a:r>
              <a:rPr lang="en-US" sz="2400" dirty="0">
                <a:latin typeface="Times New Roman" panose="02020603050405020304" pitchFamily="18" charset="0"/>
              </a:rPr>
              <a:t> online </a:t>
            </a:r>
            <a:r>
              <a:rPr lang="en-US" sz="2400" dirty="0" err="1">
                <a:latin typeface="Times New Roman" panose="02020603050405020304" pitchFamily="18" charset="0"/>
              </a:rPr>
              <a:t>telah</a:t>
            </a:r>
            <a:r>
              <a:rPr lang="en-US" sz="2400" dirty="0">
                <a:latin typeface="Times New Roman" panose="02020603050405020304" pitchFamily="18" charset="0"/>
              </a:rPr>
              <a:t> </a:t>
            </a:r>
            <a:r>
              <a:rPr lang="en-US" sz="2400" dirty="0" err="1">
                <a:latin typeface="Times New Roman" panose="02020603050405020304" pitchFamily="18" charset="0"/>
              </a:rPr>
              <a:t>berhasil</a:t>
            </a:r>
            <a:r>
              <a:rPr lang="en-US" sz="2400" dirty="0">
                <a:latin typeface="Times New Roman" panose="02020603050405020304" pitchFamily="18" charset="0"/>
              </a:rPr>
              <a:t> </a:t>
            </a:r>
            <a:r>
              <a:rPr lang="en-US" sz="2400" dirty="0" err="1">
                <a:latin typeface="Times New Roman" panose="02020603050405020304" pitchFamily="18" charset="0"/>
              </a:rPr>
              <a:t>dilaksanakan</a:t>
            </a:r>
            <a:r>
              <a:rPr lang="en-US" sz="2400" dirty="0">
                <a:latin typeface="Times New Roman" panose="02020603050405020304" pitchFamily="18" charset="0"/>
              </a:rPr>
              <a:t> Hasil </a:t>
            </a:r>
            <a:r>
              <a:rPr lang="en-US" sz="2400" dirty="0" err="1">
                <a:latin typeface="Times New Roman" panose="02020603050405020304" pitchFamily="18" charset="0"/>
              </a:rPr>
              <a:t>pengujian</a:t>
            </a:r>
            <a:r>
              <a:rPr lang="en-US" sz="2400" dirty="0">
                <a:latin typeface="Times New Roman" panose="02020603050405020304" pitchFamily="18" charset="0"/>
              </a:rPr>
              <a:t> </a:t>
            </a:r>
            <a:r>
              <a:rPr lang="en-US" sz="2400" dirty="0" err="1">
                <a:latin typeface="Times New Roman" panose="02020603050405020304" pitchFamily="18" charset="0"/>
              </a:rPr>
              <a:t>menunjukkan</a:t>
            </a:r>
            <a:r>
              <a:rPr lang="en-US" sz="2400" dirty="0">
                <a:latin typeface="Times New Roman" panose="02020603050405020304" pitchFamily="18" charset="0"/>
              </a:rPr>
              <a:t> </a:t>
            </a:r>
            <a:r>
              <a:rPr lang="en-US" sz="2400" dirty="0" err="1">
                <a:latin typeface="Times New Roman" panose="02020603050405020304" pitchFamily="18" charset="0"/>
              </a:rPr>
              <a:t>bahwa</a:t>
            </a:r>
            <a:r>
              <a:rPr lang="en-US" sz="2400" dirty="0">
                <a:latin typeface="Times New Roman" panose="02020603050405020304" pitchFamily="18" charset="0"/>
              </a:rPr>
              <a:t> </a:t>
            </a:r>
            <a:r>
              <a:rPr lang="en-US" sz="2400" dirty="0" err="1">
                <a:latin typeface="Times New Roman" panose="02020603050405020304" pitchFamily="18" charset="0"/>
              </a:rPr>
              <a:t>implementasi</a:t>
            </a:r>
            <a:r>
              <a:rPr lang="en-US" sz="2400" dirty="0">
                <a:latin typeface="Times New Roman" panose="02020603050405020304" pitchFamily="18" charset="0"/>
              </a:rPr>
              <a:t> </a:t>
            </a:r>
            <a:r>
              <a:rPr lang="en-US" sz="2400" i="1" dirty="0" err="1">
                <a:latin typeface="Times New Roman" panose="02020603050405020304" pitchFamily="18" charset="0"/>
              </a:rPr>
              <a:t>Wazuh</a:t>
            </a:r>
            <a:r>
              <a:rPr lang="en-US" sz="2400" dirty="0">
                <a:latin typeface="Times New Roman" panose="02020603050405020304" pitchFamily="18" charset="0"/>
              </a:rPr>
              <a:t> sangat </a:t>
            </a:r>
            <a:r>
              <a:rPr lang="en-US" sz="2400" dirty="0" err="1">
                <a:latin typeface="Times New Roman" panose="02020603050405020304" pitchFamily="18" charset="0"/>
              </a:rPr>
              <a:t>efektif</a:t>
            </a:r>
            <a:r>
              <a:rPr lang="en-US" sz="2400" dirty="0">
                <a:latin typeface="Times New Roman" panose="02020603050405020304" pitchFamily="18" charset="0"/>
              </a:rPr>
              <a:t> </a:t>
            </a:r>
            <a:r>
              <a:rPr lang="en-US" sz="2400" dirty="0" err="1">
                <a:latin typeface="Times New Roman" panose="02020603050405020304" pitchFamily="18" charset="0"/>
              </a:rPr>
              <a:t>dengan</a:t>
            </a:r>
            <a:r>
              <a:rPr lang="en-US" sz="2400" dirty="0">
                <a:latin typeface="Times New Roman" panose="02020603050405020304" pitchFamily="18" charset="0"/>
              </a:rPr>
              <a:t> </a:t>
            </a:r>
            <a:r>
              <a:rPr lang="en-US" sz="2400" dirty="0" err="1">
                <a:latin typeface="Times New Roman" panose="02020603050405020304" pitchFamily="18" charset="0"/>
              </a:rPr>
              <a:t>tingkat</a:t>
            </a:r>
            <a:r>
              <a:rPr lang="en-US" sz="2400" dirty="0">
                <a:latin typeface="Times New Roman" panose="02020603050405020304" pitchFamily="18" charset="0"/>
              </a:rPr>
              <a:t> </a:t>
            </a:r>
            <a:r>
              <a:rPr lang="en-US" sz="2400" dirty="0" err="1">
                <a:latin typeface="Times New Roman" panose="02020603050405020304" pitchFamily="18" charset="0"/>
              </a:rPr>
              <a:t>keberhasilan</a:t>
            </a:r>
            <a:r>
              <a:rPr lang="en-US" sz="2400" dirty="0">
                <a:latin typeface="Times New Roman" panose="02020603050405020304" pitchFamily="18" charset="0"/>
              </a:rPr>
              <a:t> 100% </a:t>
            </a:r>
            <a:r>
              <a:rPr lang="en-US" sz="2400" dirty="0" err="1">
                <a:latin typeface="Times New Roman" panose="02020603050405020304" pitchFamily="18" charset="0"/>
              </a:rPr>
              <a:t>dalam</a:t>
            </a:r>
            <a:r>
              <a:rPr lang="en-US" sz="2400" dirty="0">
                <a:latin typeface="Times New Roman" panose="02020603050405020304" pitchFamily="18" charset="0"/>
              </a:rPr>
              <a:t> </a:t>
            </a:r>
            <a:r>
              <a:rPr lang="en-US" sz="2400" dirty="0" err="1">
                <a:latin typeface="Times New Roman" panose="02020603050405020304" pitchFamily="18" charset="0"/>
              </a:rPr>
              <a:t>memitigasi</a:t>
            </a:r>
            <a:r>
              <a:rPr lang="en-US" sz="2400" dirty="0">
                <a:latin typeface="Times New Roman" panose="02020603050405020304" pitchFamily="18" charset="0"/>
              </a:rPr>
              <a:t> </a:t>
            </a:r>
            <a:r>
              <a:rPr lang="en-US" sz="2400" dirty="0" err="1">
                <a:latin typeface="Times New Roman" panose="02020603050405020304" pitchFamily="18" charset="0"/>
              </a:rPr>
              <a:t>serangan</a:t>
            </a:r>
            <a:r>
              <a:rPr lang="en-US" sz="2400" dirty="0">
                <a:latin typeface="Times New Roman" panose="02020603050405020304" pitchFamily="18" charset="0"/>
              </a:rPr>
              <a:t> </a:t>
            </a:r>
            <a:r>
              <a:rPr lang="en-US" sz="2400" i="1" dirty="0" err="1">
                <a:latin typeface="Times New Roman" panose="02020603050405020304" pitchFamily="18" charset="0"/>
              </a:rPr>
              <a:t>bruteforce</a:t>
            </a:r>
            <a:r>
              <a:rPr lang="en-US" sz="2400" i="1" dirty="0">
                <a:latin typeface="Times New Roman" panose="02020603050405020304" pitchFamily="18" charset="0"/>
              </a:rPr>
              <a:t> SSH,</a:t>
            </a:r>
            <a:r>
              <a:rPr lang="en-US" sz="2400" dirty="0">
                <a:latin typeface="Times New Roman" panose="02020603050405020304" pitchFamily="18" charset="0"/>
              </a:rPr>
              <a:t> </a:t>
            </a:r>
            <a:r>
              <a:rPr lang="en-US" sz="2400" dirty="0" err="1">
                <a:latin typeface="Times New Roman" panose="02020603050405020304" pitchFamily="18" charset="0"/>
              </a:rPr>
              <a:t>mengarantina</a:t>
            </a:r>
            <a:r>
              <a:rPr lang="en-US" sz="2400" dirty="0">
                <a:latin typeface="Times New Roman" panose="02020603050405020304" pitchFamily="18" charset="0"/>
              </a:rPr>
              <a:t> </a:t>
            </a:r>
            <a:r>
              <a:rPr lang="en-US" sz="2400" i="1" dirty="0" err="1">
                <a:latin typeface="Times New Roman" panose="02020603050405020304" pitchFamily="18" charset="0"/>
              </a:rPr>
              <a:t>webshell</a:t>
            </a:r>
            <a:r>
              <a:rPr lang="en-US" sz="2400" dirty="0">
                <a:latin typeface="Times New Roman" panose="02020603050405020304" pitchFamily="18" charset="0"/>
              </a:rPr>
              <a:t>, </a:t>
            </a:r>
            <a:r>
              <a:rPr lang="en-US" sz="2400" dirty="0" err="1">
                <a:latin typeface="Times New Roman" panose="02020603050405020304" pitchFamily="18" charset="0"/>
              </a:rPr>
              <a:t>memutus</a:t>
            </a:r>
            <a:r>
              <a:rPr lang="en-US" sz="2400" dirty="0">
                <a:latin typeface="Times New Roman" panose="02020603050405020304" pitchFamily="18" charset="0"/>
              </a:rPr>
              <a:t> </a:t>
            </a:r>
            <a:r>
              <a:rPr lang="en-US" sz="2400" dirty="0" err="1">
                <a:latin typeface="Times New Roman" panose="02020603050405020304" pitchFamily="18" charset="0"/>
              </a:rPr>
              <a:t>koneksi</a:t>
            </a:r>
            <a:r>
              <a:rPr lang="en-US" sz="2400" dirty="0">
                <a:latin typeface="Times New Roman" panose="02020603050405020304" pitchFamily="18" charset="0"/>
              </a:rPr>
              <a:t> </a:t>
            </a:r>
            <a:r>
              <a:rPr lang="en-US" sz="2400" i="1" dirty="0">
                <a:latin typeface="Times New Roman" panose="02020603050405020304" pitchFamily="18" charset="0"/>
              </a:rPr>
              <a:t>reverse shell</a:t>
            </a:r>
            <a:r>
              <a:rPr lang="en-US" sz="2400" dirty="0">
                <a:latin typeface="Times New Roman" panose="02020603050405020304" pitchFamily="18" charset="0"/>
              </a:rPr>
              <a:t>, </a:t>
            </a:r>
            <a:r>
              <a:rPr lang="en-US" sz="2400" dirty="0" err="1">
                <a:latin typeface="Times New Roman" panose="02020603050405020304" pitchFamily="18" charset="0"/>
              </a:rPr>
              <a:t>serta</a:t>
            </a:r>
            <a:r>
              <a:rPr lang="en-US" sz="2400" dirty="0">
                <a:latin typeface="Times New Roman" panose="02020603050405020304" pitchFamily="18" charset="0"/>
              </a:rPr>
              <a:t> </a:t>
            </a:r>
            <a:r>
              <a:rPr lang="en-US" sz="2400" dirty="0" err="1">
                <a:latin typeface="Times New Roman" panose="02020603050405020304" pitchFamily="18" charset="0"/>
              </a:rPr>
              <a:t>mendeteksi</a:t>
            </a:r>
            <a:r>
              <a:rPr lang="en-US" sz="2400" dirty="0">
                <a:latin typeface="Times New Roman" panose="02020603050405020304" pitchFamily="18" charset="0"/>
              </a:rPr>
              <a:t> </a:t>
            </a:r>
            <a:r>
              <a:rPr lang="en-US" sz="2400" dirty="0" err="1">
                <a:latin typeface="Times New Roman" panose="02020603050405020304" pitchFamily="18" charset="0"/>
              </a:rPr>
              <a:t>modifikasi</a:t>
            </a:r>
            <a:r>
              <a:rPr lang="en-US" sz="2400" dirty="0">
                <a:latin typeface="Times New Roman" panose="02020603050405020304" pitchFamily="18" charset="0"/>
              </a:rPr>
              <a:t> file </a:t>
            </a:r>
            <a:r>
              <a:rPr lang="en-US" sz="2400" dirty="0" err="1">
                <a:latin typeface="Times New Roman" panose="02020603050405020304" pitchFamily="18" charset="0"/>
              </a:rPr>
              <a:t>dengan</a:t>
            </a:r>
            <a:r>
              <a:rPr lang="en-US" sz="2400" dirty="0">
                <a:latin typeface="Times New Roman" panose="02020603050405020304" pitchFamily="18" charset="0"/>
              </a:rPr>
              <a:t> </a:t>
            </a:r>
            <a:r>
              <a:rPr lang="en-US" sz="2400" dirty="0" err="1">
                <a:latin typeface="Times New Roman" panose="02020603050405020304" pitchFamily="18" charset="0"/>
              </a:rPr>
              <a:t>signatur</a:t>
            </a:r>
            <a:r>
              <a:rPr lang="en-US" sz="2400" dirty="0">
                <a:latin typeface="Times New Roman" panose="02020603050405020304" pitchFamily="18" charset="0"/>
              </a:rPr>
              <a:t> </a:t>
            </a:r>
            <a:r>
              <a:rPr lang="en-US" sz="2400" dirty="0" err="1">
                <a:latin typeface="Times New Roman" panose="02020603050405020304" pitchFamily="18" charset="0"/>
              </a:rPr>
              <a:t>judi</a:t>
            </a:r>
            <a:r>
              <a:rPr lang="en-US" sz="2400" dirty="0">
                <a:latin typeface="Times New Roman" panose="02020603050405020304" pitchFamily="18" charset="0"/>
              </a:rPr>
              <a:t> online. </a:t>
            </a:r>
            <a:r>
              <a:rPr lang="en-US" sz="2400" dirty="0" err="1">
                <a:latin typeface="Times New Roman" panose="02020603050405020304" pitchFamily="18" charset="0"/>
              </a:rPr>
              <a:t>Meskipun</a:t>
            </a:r>
            <a:r>
              <a:rPr lang="en-US" sz="2400" dirty="0">
                <a:latin typeface="Times New Roman" panose="02020603050405020304" pitchFamily="18" charset="0"/>
              </a:rPr>
              <a:t> </a:t>
            </a:r>
            <a:r>
              <a:rPr lang="en-US" sz="2400" dirty="0" err="1">
                <a:latin typeface="Times New Roman" panose="02020603050405020304" pitchFamily="18" charset="0"/>
              </a:rPr>
              <a:t>integrasi</a:t>
            </a:r>
            <a:r>
              <a:rPr lang="en-US" sz="2400" dirty="0">
                <a:latin typeface="Times New Roman" panose="02020603050405020304" pitchFamily="18" charset="0"/>
              </a:rPr>
              <a:t> </a:t>
            </a:r>
            <a:r>
              <a:rPr lang="en-US" sz="2400" i="1" dirty="0" err="1">
                <a:latin typeface="Times New Roman" panose="02020603050405020304" pitchFamily="18" charset="0"/>
              </a:rPr>
              <a:t>VirusTotal</a:t>
            </a:r>
            <a:r>
              <a:rPr lang="en-US" sz="2400" dirty="0">
                <a:latin typeface="Times New Roman" panose="02020603050405020304" pitchFamily="18" charset="0"/>
              </a:rPr>
              <a:t> </a:t>
            </a:r>
            <a:r>
              <a:rPr lang="en-US" sz="2400" dirty="0" err="1">
                <a:latin typeface="Times New Roman" panose="02020603050405020304" pitchFamily="18" charset="0"/>
              </a:rPr>
              <a:t>memberikan</a:t>
            </a:r>
            <a:r>
              <a:rPr lang="en-US" sz="2400" dirty="0">
                <a:latin typeface="Times New Roman" panose="02020603050405020304" pitchFamily="18" charset="0"/>
              </a:rPr>
              <a:t> </a:t>
            </a:r>
            <a:r>
              <a:rPr lang="en-US" sz="2400" dirty="0" err="1">
                <a:latin typeface="Times New Roman" panose="02020603050405020304" pitchFamily="18" charset="0"/>
              </a:rPr>
              <a:t>akurasi</a:t>
            </a:r>
            <a:r>
              <a:rPr lang="en-US" sz="2400" dirty="0">
                <a:latin typeface="Times New Roman" panose="02020603050405020304" pitchFamily="18" charset="0"/>
              </a:rPr>
              <a:t> </a:t>
            </a:r>
            <a:r>
              <a:rPr lang="en-US" sz="2400" dirty="0" err="1">
                <a:latin typeface="Times New Roman" panose="02020603050405020304" pitchFamily="18" charset="0"/>
              </a:rPr>
              <a:t>deteksi</a:t>
            </a:r>
            <a:r>
              <a:rPr lang="en-US" sz="2400" dirty="0">
                <a:latin typeface="Times New Roman" panose="02020603050405020304" pitchFamily="18" charset="0"/>
              </a:rPr>
              <a:t> malware </a:t>
            </a:r>
            <a:r>
              <a:rPr lang="en-US" sz="2400" dirty="0" err="1">
                <a:latin typeface="Times New Roman" panose="02020603050405020304" pitchFamily="18" charset="0"/>
              </a:rPr>
              <a:t>sebesar</a:t>
            </a:r>
            <a:r>
              <a:rPr lang="en-US" sz="2400" dirty="0">
                <a:latin typeface="Times New Roman" panose="02020603050405020304" pitchFamily="18" charset="0"/>
              </a:rPr>
              <a:t> 80%, </a:t>
            </a:r>
            <a:r>
              <a:rPr lang="en-US" sz="2400" dirty="0" err="1">
                <a:latin typeface="Times New Roman" panose="02020603050405020304" pitchFamily="18" charset="0"/>
              </a:rPr>
              <a:t>sistem</a:t>
            </a:r>
            <a:r>
              <a:rPr lang="en-US" sz="2400" dirty="0">
                <a:latin typeface="Times New Roman" panose="02020603050405020304" pitchFamily="18" charset="0"/>
              </a:rPr>
              <a:t> </a:t>
            </a:r>
            <a:r>
              <a:rPr lang="en-US" sz="2400" dirty="0" err="1">
                <a:latin typeface="Times New Roman" panose="02020603050405020304" pitchFamily="18" charset="0"/>
              </a:rPr>
              <a:t>terbukti</a:t>
            </a:r>
            <a:r>
              <a:rPr lang="en-US" sz="2400" dirty="0">
                <a:latin typeface="Times New Roman" panose="02020603050405020304" pitchFamily="18" charset="0"/>
              </a:rPr>
              <a:t> </a:t>
            </a:r>
            <a:r>
              <a:rPr lang="en-US" sz="2400" dirty="0" err="1">
                <a:latin typeface="Times New Roman" panose="02020603050405020304" pitchFamily="18" charset="0"/>
              </a:rPr>
              <a:t>andal</a:t>
            </a:r>
            <a:r>
              <a:rPr lang="en-US" sz="2400" dirty="0">
                <a:latin typeface="Times New Roman" panose="02020603050405020304" pitchFamily="18" charset="0"/>
              </a:rPr>
              <a:t> </a:t>
            </a:r>
            <a:r>
              <a:rPr lang="en-US" sz="2400" dirty="0" err="1">
                <a:latin typeface="Times New Roman" panose="02020603050405020304" pitchFamily="18" charset="0"/>
              </a:rPr>
              <a:t>dalam</a:t>
            </a:r>
            <a:r>
              <a:rPr lang="en-US" sz="2400" dirty="0">
                <a:latin typeface="Times New Roman" panose="02020603050405020304" pitchFamily="18" charset="0"/>
              </a:rPr>
              <a:t> </a:t>
            </a:r>
            <a:r>
              <a:rPr lang="en-US" sz="2400" dirty="0" err="1">
                <a:latin typeface="Times New Roman" panose="02020603050405020304" pitchFamily="18" charset="0"/>
              </a:rPr>
              <a:t>menjaga</a:t>
            </a:r>
            <a:r>
              <a:rPr lang="en-US" sz="2400" dirty="0">
                <a:latin typeface="Times New Roman" panose="02020603050405020304" pitchFamily="18" charset="0"/>
              </a:rPr>
              <a:t> </a:t>
            </a:r>
            <a:r>
              <a:rPr lang="en-US" sz="2400" dirty="0" err="1">
                <a:latin typeface="Times New Roman" panose="02020603050405020304" pitchFamily="18" charset="0"/>
              </a:rPr>
              <a:t>integritas</a:t>
            </a:r>
            <a:r>
              <a:rPr lang="en-US" sz="2400" dirty="0">
                <a:latin typeface="Times New Roman" panose="02020603050405020304" pitchFamily="18" charset="0"/>
              </a:rPr>
              <a:t> file </a:t>
            </a:r>
            <a:r>
              <a:rPr lang="en-US" sz="2400" dirty="0" err="1">
                <a:latin typeface="Times New Roman" panose="02020603050405020304" pitchFamily="18" charset="0"/>
              </a:rPr>
              <a:t>melalui</a:t>
            </a:r>
            <a:r>
              <a:rPr lang="en-US" sz="2400" dirty="0">
                <a:latin typeface="Times New Roman" panose="02020603050405020304" pitchFamily="18" charset="0"/>
              </a:rPr>
              <a:t> </a:t>
            </a:r>
            <a:r>
              <a:rPr lang="en-US" sz="2400" dirty="0" err="1">
                <a:latin typeface="Times New Roman" panose="02020603050405020304" pitchFamily="18" charset="0"/>
              </a:rPr>
              <a:t>mekanisme</a:t>
            </a:r>
            <a:r>
              <a:rPr lang="en-US" sz="2400" dirty="0">
                <a:latin typeface="Times New Roman" panose="02020603050405020304" pitchFamily="18" charset="0"/>
              </a:rPr>
              <a:t> </a:t>
            </a:r>
            <a:r>
              <a:rPr lang="en-US" sz="2400" i="1" dirty="0">
                <a:latin typeface="Times New Roman" panose="02020603050405020304" pitchFamily="18" charset="0"/>
              </a:rPr>
              <a:t>response active </a:t>
            </a:r>
            <a:r>
              <a:rPr lang="en-US" sz="2400" dirty="0">
                <a:latin typeface="Times New Roman" panose="02020603050405020304" pitchFamily="18" charset="0"/>
              </a:rPr>
              <a:t>yang </a:t>
            </a:r>
            <a:r>
              <a:rPr lang="en-US" sz="2400" dirty="0" err="1">
                <a:latin typeface="Times New Roman" panose="02020603050405020304" pitchFamily="18" charset="0"/>
              </a:rPr>
              <a:t>akurat</a:t>
            </a:r>
            <a:r>
              <a:rPr lang="en-US" sz="2400" dirty="0">
                <a:latin typeface="Times New Roman" panose="02020603050405020304" pitchFamily="18" charset="0"/>
              </a:rPr>
              <a:t>.</a:t>
            </a:r>
            <a:r>
              <a:rPr lang="sv-SE" sz="2400" dirty="0">
                <a:latin typeface="Times New Roman" panose="02020603050405020304" pitchFamily="18" charset="0"/>
              </a:rPr>
              <a:t> Berdasarkan hasil pengujian, sistem terbukti mampu meningkatkan akurasi deteksi dan menjalankan mekanisme pencegahan otomatis secara responsif. Penelitian ini membuktikan bahwa </a:t>
            </a:r>
            <a:r>
              <a:rPr lang="sv-SE" sz="2400" i="1" dirty="0">
                <a:latin typeface="Times New Roman" panose="02020603050405020304" pitchFamily="18" charset="0"/>
              </a:rPr>
              <a:t>Wazuh</a:t>
            </a:r>
            <a:r>
              <a:rPr lang="sv-SE" sz="2400" dirty="0">
                <a:latin typeface="Times New Roman" panose="02020603050405020304" pitchFamily="18" charset="0"/>
              </a:rPr>
              <a:t> dengan kustomisasi rules dan integrasi layanan pendukung dapat menjadi solusi yang efektif untuk monitoring dan pencegahan serangan defacement judi online.</a:t>
            </a:r>
            <a:endParaRPr lang="en-ID" sz="2400" dirty="0">
              <a:latin typeface="Times New Roman" panose="02020603050405020304" pitchFamily="18" charset="0"/>
            </a:endParaRPr>
          </a:p>
          <a:p>
            <a:pPr indent="-228600" algn="jus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14200A54-4B49-7132-40FE-2FF7EC5ACF8A}"/>
            </a:ext>
          </a:extLst>
        </p:cNvPr>
        <p:cNvGrpSpPr/>
        <p:nvPr/>
      </p:nvGrpSpPr>
      <p:grpSpPr>
        <a:xfrm>
          <a:off x="0" y="0"/>
          <a:ext cx="0" cy="0"/>
          <a:chOff x="0" y="0"/>
          <a:chExt cx="0" cy="0"/>
        </a:xfrm>
      </p:grpSpPr>
      <p:sp>
        <p:nvSpPr>
          <p:cNvPr id="89" name="Google Shape;89;g104f7abbb21_0_61">
            <a:extLst>
              <a:ext uri="{FF2B5EF4-FFF2-40B4-BE49-F238E27FC236}">
                <a16:creationId xmlns:a16="http://schemas.microsoft.com/office/drawing/2014/main" id="{DBDE7EBD-6B2A-EE4A-6A56-FC606E08C3FD}"/>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a:extLst>
              <a:ext uri="{FF2B5EF4-FFF2-40B4-BE49-F238E27FC236}">
                <a16:creationId xmlns:a16="http://schemas.microsoft.com/office/drawing/2014/main" id="{E5191E49-FB9E-C221-9482-4ACCC47B19C2}"/>
              </a:ext>
            </a:extLst>
          </p:cNvPr>
          <p:cNvSpPr txBox="1">
            <a:spLocks noGrp="1"/>
          </p:cNvSpPr>
          <p:nvPr>
            <p:ph type="body" idx="1"/>
          </p:nvPr>
        </p:nvSpPr>
        <p:spPr>
          <a:xfrm>
            <a:off x="166758" y="1068375"/>
            <a:ext cx="11830877" cy="4940541"/>
          </a:xfrm>
          <a:prstGeom prst="rect">
            <a:avLst/>
          </a:prstGeom>
          <a:noFill/>
          <a:ln>
            <a:noFill/>
          </a:ln>
        </p:spPr>
        <p:txBody>
          <a:bodyPr spcFirstLastPara="1" wrap="square" lIns="91425" tIns="45700" rIns="91425" bIns="45700" anchor="t" anchorCtr="0">
            <a:noAutofit/>
          </a:bodyPr>
          <a:lstStyle/>
          <a:p>
            <a:pPr marL="0" indent="0" algn="just">
              <a:buNone/>
            </a:pPr>
            <a:r>
              <a:rPr lang="en-US" sz="1600" dirty="0">
                <a:effectLst/>
                <a:latin typeface="Times New Roman" panose="02020603050405020304" pitchFamily="18" charset="0"/>
                <a:ea typeface="Times New Roman" panose="02020603050405020304" pitchFamily="18" charset="0"/>
              </a:rPr>
              <a:t>[1]   I. Z. </a:t>
            </a:r>
            <a:r>
              <a:rPr lang="en-US" sz="1600" dirty="0" err="1">
                <a:effectLst/>
                <a:latin typeface="Times New Roman" panose="02020603050405020304" pitchFamily="18" charset="0"/>
                <a:ea typeface="Times New Roman" panose="02020603050405020304" pitchFamily="18" charset="0"/>
              </a:rPr>
              <a:t>Satrya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Serangan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Siber</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Dalam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Perkembangan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Perbankan</a:t>
            </a:r>
            <a:r>
              <a:rPr lang="en-US" sz="1600" dirty="0">
                <a:effectLst/>
                <a:latin typeface="Times New Roman" panose="02020603050405020304" pitchFamily="18" charset="0"/>
                <a:ea typeface="Times New Roman" panose="02020603050405020304" pitchFamily="18" charset="0"/>
              </a:rPr>
              <a:t> Digital di Indonesia,” vol. 9, no. 10, 2024.</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[2]   M. A. </a:t>
            </a:r>
            <a:r>
              <a:rPr lang="en-US" sz="1600" dirty="0" err="1">
                <a:effectLst/>
                <a:latin typeface="Times New Roman" panose="02020603050405020304" pitchFamily="18" charset="0"/>
                <a:ea typeface="Times New Roman" panose="02020603050405020304" pitchFamily="18" charset="0"/>
              </a:rPr>
              <a:t>Djibu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Transformasi</a:t>
            </a:r>
            <a:r>
              <a:rPr lang="en-US" sz="1600" dirty="0">
                <a:effectLst/>
                <a:latin typeface="Times New Roman" panose="02020603050405020304" pitchFamily="18" charset="0"/>
                <a:ea typeface="Times New Roman" panose="02020603050405020304" pitchFamily="18" charset="0"/>
              </a:rPr>
              <a:t> Digital dan </a:t>
            </a:r>
            <a:r>
              <a:rPr lang="en-US" sz="1600" dirty="0" err="1">
                <a:effectLst/>
                <a:latin typeface="Times New Roman" panose="02020603050405020304" pitchFamily="18" charset="0"/>
                <a:ea typeface="Times New Roman" panose="02020603050405020304" pitchFamily="18" charset="0"/>
              </a:rPr>
              <a:t>Keamanan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Siber</a:t>
            </a:r>
            <a:r>
              <a:rPr lang="en-US" sz="1600" dirty="0">
                <a:effectLst/>
                <a:latin typeface="Times New Roman" panose="02020603050405020304" pitchFamily="18" charset="0"/>
                <a:ea typeface="Times New Roman" panose="02020603050405020304" pitchFamily="18" charset="0"/>
              </a:rPr>
              <a:t> : </a:t>
            </a:r>
            <a:r>
              <a:rPr lang="en-US" sz="1600" dirty="0" err="1">
                <a:effectLst/>
                <a:latin typeface="Times New Roman" panose="02020603050405020304" pitchFamily="18" charset="0"/>
                <a:ea typeface="Times New Roman" panose="02020603050405020304" pitchFamily="18" charset="0"/>
              </a:rPr>
              <a:t>Upaya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Penanggulangan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Kejahatan</a:t>
            </a:r>
            <a:r>
              <a:rPr lang="en-US" sz="1600" dirty="0">
                <a:effectLst/>
                <a:latin typeface="Times New Roman" panose="02020603050405020304" pitchFamily="18" charset="0"/>
                <a:ea typeface="Times New Roman" panose="02020603050405020304" pitchFamily="18" charset="0"/>
              </a:rPr>
              <a:t> di Era </a:t>
            </a:r>
            <a:r>
              <a:rPr lang="en-US" sz="1600" dirty="0" err="1">
                <a:effectLst/>
                <a:latin typeface="Times New Roman" panose="02020603050405020304" pitchFamily="18" charset="0"/>
                <a:ea typeface="Times New Roman" panose="02020603050405020304" pitchFamily="18" charset="0"/>
              </a:rPr>
              <a:t>Teknologi</a:t>
            </a:r>
            <a:r>
              <a:rPr lang="en-US" sz="1600" dirty="0">
                <a:effectLst/>
                <a:latin typeface="Times New Roman" panose="02020603050405020304" pitchFamily="18" charset="0"/>
                <a:ea typeface="Times New Roman" panose="02020603050405020304" pitchFamily="18" charset="0"/>
              </a:rPr>
              <a:t> di Indonesia,” </a:t>
            </a:r>
            <a:r>
              <a:rPr lang="en-US" sz="1600" i="1" dirty="0">
                <a:effectLst/>
                <a:latin typeface="Times New Roman" panose="02020603050405020304" pitchFamily="18" charset="0"/>
                <a:ea typeface="Times New Roman" panose="02020603050405020304" pitchFamily="18" charset="0"/>
              </a:rPr>
              <a:t>Judge J. </a:t>
            </a:r>
          </a:p>
          <a:p>
            <a:pPr marL="0" indent="0" algn="just">
              <a:buNone/>
            </a:pP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Huk</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vol. 6, no. 1, p. 346, 2025.</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[3]    Badan </a:t>
            </a:r>
            <a:r>
              <a:rPr lang="en-US" sz="1600" dirty="0" err="1">
                <a:effectLst/>
                <a:latin typeface="Times New Roman" panose="02020603050405020304" pitchFamily="18" charset="0"/>
                <a:ea typeface="Times New Roman" panose="02020603050405020304" pitchFamily="18" charset="0"/>
              </a:rPr>
              <a:t>Siber</a:t>
            </a:r>
            <a:r>
              <a:rPr lang="en-US" sz="1600" dirty="0">
                <a:effectLst/>
                <a:latin typeface="Times New Roman" panose="02020603050405020304" pitchFamily="18" charset="0"/>
                <a:ea typeface="Times New Roman" panose="02020603050405020304" pitchFamily="18" charset="0"/>
              </a:rPr>
              <a:t> dan Sandi Negara, “</a:t>
            </a:r>
            <a:r>
              <a:rPr lang="en-US" sz="1600" dirty="0" err="1">
                <a:effectLst/>
                <a:latin typeface="Times New Roman" panose="02020603050405020304" pitchFamily="18" charset="0"/>
                <a:ea typeface="Times New Roman" panose="02020603050405020304" pitchFamily="18" charset="0"/>
              </a:rPr>
              <a:t>Lanskap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Keamanan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Siber</a:t>
            </a:r>
            <a:r>
              <a:rPr lang="en-US" sz="1600" dirty="0">
                <a:effectLst/>
                <a:latin typeface="Times New Roman" panose="02020603050405020304" pitchFamily="18" charset="0"/>
                <a:ea typeface="Times New Roman" panose="02020603050405020304" pitchFamily="18" charset="0"/>
              </a:rPr>
              <a:t> Indonesia 2024,” </a:t>
            </a:r>
            <a:r>
              <a:rPr lang="en-US" sz="1600" i="1" dirty="0">
                <a:effectLst/>
                <a:latin typeface="Times New Roman" panose="02020603050405020304" pitchFamily="18" charset="0"/>
                <a:ea typeface="Times New Roman" panose="02020603050405020304" pitchFamily="18" charset="0"/>
              </a:rPr>
              <a:t>Id-SIRTII /CC</a:t>
            </a:r>
            <a:r>
              <a:rPr lang="en-US" sz="1600" dirty="0">
                <a:effectLst/>
                <a:latin typeface="Times New Roman" panose="02020603050405020304" pitchFamily="18" charset="0"/>
                <a:ea typeface="Times New Roman" panose="02020603050405020304" pitchFamily="18" charset="0"/>
              </a:rPr>
              <a:t>, no. 70, pp. 1–107, 2024, [Online]. Available: </a:t>
            </a:r>
          </a:p>
          <a:p>
            <a:pPr marL="0" indent="0" algn="just">
              <a:buNone/>
            </a:pPr>
            <a:r>
              <a:rPr lang="en-US" sz="1600" dirty="0">
                <a:effectLst/>
                <a:latin typeface="Times New Roman" panose="02020603050405020304" pitchFamily="18" charset="0"/>
                <a:ea typeface="Times New Roman" panose="02020603050405020304" pitchFamily="18" charset="0"/>
              </a:rPr>
              <a:t>         bit.ly/44bzpHM</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[4]    J. Desmon, Y. </a:t>
            </a:r>
            <a:r>
              <a:rPr lang="en-US" sz="1600" dirty="0" err="1">
                <a:effectLst/>
                <a:latin typeface="Times New Roman" panose="02020603050405020304" pitchFamily="18" charset="0"/>
                <a:ea typeface="Times New Roman" panose="02020603050405020304" pitchFamily="18" charset="0"/>
              </a:rPr>
              <a:t>Hidayatulloh</a:t>
            </a:r>
            <a:r>
              <a:rPr lang="en-US" sz="1600" dirty="0">
                <a:effectLst/>
                <a:latin typeface="Times New Roman" panose="02020603050405020304" pitchFamily="18" charset="0"/>
                <a:ea typeface="Times New Roman" panose="02020603050405020304" pitchFamily="18" charset="0"/>
              </a:rPr>
              <a:t>, and S. </a:t>
            </a:r>
            <a:r>
              <a:rPr lang="en-US" sz="1600" dirty="0" err="1">
                <a:effectLst/>
                <a:latin typeface="Times New Roman" panose="02020603050405020304" pitchFamily="18" charset="0"/>
                <a:ea typeface="Times New Roman" panose="02020603050405020304" pitchFamily="18" charset="0"/>
              </a:rPr>
              <a:t>Jumaryadi</a:t>
            </a:r>
            <a:r>
              <a:rPr lang="en-US" sz="1600" dirty="0">
                <a:effectLst/>
                <a:latin typeface="Times New Roman" panose="02020603050405020304" pitchFamily="18" charset="0"/>
                <a:ea typeface="Times New Roman" panose="02020603050405020304" pitchFamily="18" charset="0"/>
              </a:rPr>
              <a:t>, “Systematic Literature Review : </a:t>
            </a:r>
            <a:r>
              <a:rPr lang="en-US" sz="1600" dirty="0" err="1">
                <a:effectLst/>
                <a:latin typeface="Times New Roman" panose="02020603050405020304" pitchFamily="18" charset="0"/>
                <a:ea typeface="Times New Roman" panose="02020603050405020304" pitchFamily="18" charset="0"/>
              </a:rPr>
              <a:t>Serangan</a:t>
            </a:r>
            <a:r>
              <a:rPr lang="en-US" sz="1600" dirty="0">
                <a:effectLst/>
                <a:latin typeface="Times New Roman" panose="02020603050405020304" pitchFamily="18" charset="0"/>
                <a:ea typeface="Times New Roman" panose="02020603050405020304" pitchFamily="18" charset="0"/>
              </a:rPr>
              <a:t> Deface,” vol. 14, no. 2, pp. 106–112, 2024.</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[5]   R. A. P. </a:t>
            </a:r>
            <a:r>
              <a:rPr lang="en-US" sz="1600" dirty="0" err="1">
                <a:effectLst/>
                <a:latin typeface="Times New Roman" panose="02020603050405020304" pitchFamily="18" charset="0"/>
                <a:ea typeface="Times New Roman" panose="02020603050405020304" pitchFamily="18" charset="0"/>
              </a:rPr>
              <a:t>Azzah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Shafiyyah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Gigih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Forda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Implementasi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Wazuh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Metode</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Ppdioo</a:t>
            </a:r>
            <a:r>
              <a:rPr lang="en-US" sz="1600" dirty="0">
                <a:effectLst/>
                <a:latin typeface="Times New Roman" panose="02020603050405020304" pitchFamily="18" charset="0"/>
                <a:ea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Keamanan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Jaringan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Psdku</a:t>
            </a:r>
            <a:r>
              <a:rPr lang="en-US" sz="1600" dirty="0">
                <a:effectLst/>
                <a:latin typeface="Times New Roman" panose="02020603050405020304" pitchFamily="18" charset="0"/>
                <a:ea typeface="Times New Roman" panose="02020603050405020304" pitchFamily="18" charset="0"/>
              </a:rPr>
              <a:t>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Universitas Lampung </a:t>
            </a:r>
            <a:r>
              <a:rPr lang="en-US" sz="1600" dirty="0" err="1">
                <a:effectLst/>
                <a:latin typeface="Times New Roman" panose="02020603050405020304" pitchFamily="18" charset="0"/>
                <a:ea typeface="Times New Roman" panose="02020603050405020304" pitchFamily="18" charset="0"/>
              </a:rPr>
              <a:t>Waykanan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Sebagai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Deteksi</a:t>
            </a:r>
            <a:r>
              <a:rPr lang="en-US" sz="1600" dirty="0">
                <a:effectLst/>
                <a:latin typeface="Times New Roman" panose="02020603050405020304" pitchFamily="18" charset="0"/>
                <a:ea typeface="Times New Roman" panose="02020603050405020304" pitchFamily="18" charset="0"/>
              </a:rPr>
              <a:t> Dan </a:t>
            </a:r>
            <a:r>
              <a:rPr lang="en-US" sz="1600" dirty="0" err="1">
                <a:effectLst/>
                <a:latin typeface="Times New Roman" panose="02020603050405020304" pitchFamily="18" charset="0"/>
                <a:ea typeface="Times New Roman" panose="02020603050405020304" pitchFamily="18" charset="0"/>
              </a:rPr>
              <a:t>Respon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Serangan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Siber</a:t>
            </a:r>
            <a:r>
              <a:rPr lang="en-US" sz="1600" dirty="0">
                <a:effectLst/>
                <a:latin typeface="Times New Roman" panose="02020603050405020304" pitchFamily="18" charset="0"/>
                <a:ea typeface="Times New Roman" panose="02020603050405020304" pitchFamily="18" charset="0"/>
              </a:rPr>
              <a:t>,” vol. 12, no. 2, 2024.</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[6]   A. Kamil, M. Tahir, S. </a:t>
            </a:r>
            <a:r>
              <a:rPr lang="en-US" sz="1600" dirty="0" err="1">
                <a:effectLst/>
                <a:latin typeface="Times New Roman" panose="02020603050405020304" pitchFamily="18" charset="0"/>
                <a:ea typeface="Times New Roman" panose="02020603050405020304" pitchFamily="18" charset="0"/>
              </a:rPr>
              <a:t>Juliah</a:t>
            </a:r>
            <a:r>
              <a:rPr lang="en-US" sz="1600" dirty="0">
                <a:effectLst/>
                <a:latin typeface="Times New Roman" panose="02020603050405020304" pitchFamily="18" charset="0"/>
                <a:ea typeface="Times New Roman" panose="02020603050405020304" pitchFamily="18" charset="0"/>
              </a:rPr>
              <a:t>, A. L. </a:t>
            </a:r>
            <a:r>
              <a:rPr lang="en-US" sz="1600" dirty="0" err="1">
                <a:effectLst/>
                <a:latin typeface="Times New Roman" panose="02020603050405020304" pitchFamily="18" charset="0"/>
                <a:ea typeface="Times New Roman" panose="02020603050405020304" pitchFamily="18" charset="0"/>
              </a:rPr>
              <a:t>Rahmat</a:t>
            </a:r>
            <a:r>
              <a:rPr lang="en-US" sz="1600" dirty="0">
                <a:effectLst/>
                <a:latin typeface="Times New Roman" panose="02020603050405020304" pitchFamily="18" charset="0"/>
                <a:ea typeface="Times New Roman" panose="02020603050405020304" pitchFamily="18" charset="0"/>
              </a:rPr>
              <a:t>, and Y. D. </a:t>
            </a:r>
            <a:r>
              <a:rPr lang="en-US" sz="1600" dirty="0" err="1">
                <a:effectLst/>
                <a:latin typeface="Times New Roman" panose="02020603050405020304" pitchFamily="18" charset="0"/>
                <a:ea typeface="Times New Roman" panose="02020603050405020304" pitchFamily="18" charset="0"/>
              </a:rPr>
              <a:t>Mahendra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Keamanan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Berbasis</a:t>
            </a:r>
            <a:r>
              <a:rPr lang="en-US" sz="1600" dirty="0">
                <a:effectLst/>
                <a:latin typeface="Times New Roman" panose="02020603050405020304" pitchFamily="18" charset="0"/>
                <a:ea typeface="Times New Roman" panose="02020603050405020304" pitchFamily="18" charset="0"/>
              </a:rPr>
              <a:t> Host-Based Intrusion Detection System (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Hids</a:t>
            </a:r>
            <a:r>
              <a:rPr lang="en-US" sz="1600" dirty="0">
                <a:effectLst/>
                <a:latin typeface="Times New Roman" panose="02020603050405020304" pitchFamily="18" charset="0"/>
                <a:ea typeface="Times New Roman" panose="02020603050405020304" pitchFamily="18" charset="0"/>
              </a:rPr>
              <a:t> )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Wazuh</a:t>
            </a:r>
            <a:r>
              <a:rPr lang="en-US" sz="1600" dirty="0">
                <a:effectLst/>
                <a:latin typeface="Times New Roman" panose="02020603050405020304" pitchFamily="18" charset="0"/>
                <a:ea typeface="Times New Roman" panose="02020603050405020304" pitchFamily="18" charset="0"/>
              </a:rPr>
              <a:t>,” vol. 9, no. 3, pp. 5460–5466, 2025.</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[7]   M. D. </a:t>
            </a:r>
            <a:r>
              <a:rPr lang="en-US" sz="1600" dirty="0" err="1">
                <a:effectLst/>
                <a:latin typeface="Times New Roman" panose="02020603050405020304" pitchFamily="18" charset="0"/>
                <a:ea typeface="Times New Roman" panose="02020603050405020304" pitchFamily="18" charset="0"/>
              </a:rPr>
              <a:t>Pratama</a:t>
            </a:r>
            <a:r>
              <a:rPr lang="en-US" sz="1600" dirty="0">
                <a:effectLst/>
                <a:latin typeface="Times New Roman" panose="02020603050405020304" pitchFamily="18" charset="0"/>
                <a:ea typeface="Times New Roman" panose="02020603050405020304" pitchFamily="18" charset="0"/>
              </a:rPr>
              <a:t>, F. Nova, and D. </a:t>
            </a:r>
            <a:r>
              <a:rPr lang="en-US" sz="1600" dirty="0" err="1">
                <a:effectLst/>
                <a:latin typeface="Times New Roman" panose="02020603050405020304" pitchFamily="18" charset="0"/>
                <a:ea typeface="Times New Roman" panose="02020603050405020304" pitchFamily="18" charset="0"/>
              </a:rPr>
              <a:t>Prayama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Wazuh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sebagai</a:t>
            </a:r>
            <a:r>
              <a:rPr lang="en-US" sz="1600" dirty="0">
                <a:effectLst/>
                <a:latin typeface="Times New Roman" panose="02020603050405020304" pitchFamily="18" charset="0"/>
                <a:ea typeface="Times New Roman" panose="02020603050405020304" pitchFamily="18" charset="0"/>
              </a:rPr>
              <a:t> Log Event Management dan </a:t>
            </a:r>
            <a:r>
              <a:rPr lang="en-US" sz="1600" dirty="0" err="1">
                <a:effectLst/>
                <a:latin typeface="Times New Roman" panose="02020603050405020304" pitchFamily="18" charset="0"/>
                <a:ea typeface="Times New Roman" panose="02020603050405020304" pitchFamily="18" charset="0"/>
              </a:rPr>
              <a:t>Deteksi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Celah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Keamanan</a:t>
            </a:r>
            <a:r>
              <a:rPr lang="en-US" sz="1600" dirty="0">
                <a:effectLst/>
                <a:latin typeface="Times New Roman" panose="02020603050405020304" pitchFamily="18" charset="0"/>
                <a:ea typeface="Times New Roman" panose="02020603050405020304" pitchFamily="18" charset="0"/>
              </a:rPr>
              <a:t> pada Server </a:t>
            </a:r>
            <a:r>
              <a:rPr lang="en-US" sz="1600" dirty="0" err="1">
                <a:effectLst/>
                <a:latin typeface="Times New Roman" panose="02020603050405020304" pitchFamily="18" charset="0"/>
                <a:ea typeface="Times New Roman" panose="02020603050405020304" pitchFamily="18" charset="0"/>
              </a:rPr>
              <a:t>dari</a:t>
            </a:r>
            <a:r>
              <a:rPr lang="en-US" sz="1600" dirty="0">
                <a:effectLst/>
                <a:latin typeface="Times New Roman" panose="02020603050405020304" pitchFamily="18" charset="0"/>
                <a:ea typeface="Times New Roman" panose="02020603050405020304" pitchFamily="18" charset="0"/>
              </a:rPr>
              <a:t>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Serangan</a:t>
            </a:r>
            <a:r>
              <a:rPr lang="en-US" sz="1600" dirty="0">
                <a:effectLst/>
                <a:latin typeface="Times New Roman" panose="02020603050405020304" pitchFamily="18" charset="0"/>
                <a:ea typeface="Times New Roman" panose="02020603050405020304" pitchFamily="18" charset="0"/>
              </a:rPr>
              <a:t> Dos,” vol. 3, no. 1, pp. 1–7, 2022.</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[8]  M. R. T. </a:t>
            </a:r>
            <a:r>
              <a:rPr lang="en-US" sz="1600" dirty="0" err="1">
                <a:effectLst/>
                <a:latin typeface="Times New Roman" panose="02020603050405020304" pitchFamily="18" charset="0"/>
                <a:ea typeface="Times New Roman" panose="02020603050405020304" pitchFamily="18" charset="0"/>
              </a:rPr>
              <a:t>Hidayat</a:t>
            </a:r>
            <a:r>
              <a:rPr lang="en-US" sz="1600" dirty="0">
                <a:effectLst/>
                <a:latin typeface="Times New Roman" panose="02020603050405020304" pitchFamily="18" charset="0"/>
                <a:ea typeface="Times New Roman" panose="02020603050405020304" pitchFamily="18" charset="0"/>
              </a:rPr>
              <a:t>, N. </a:t>
            </a:r>
            <a:r>
              <a:rPr lang="en-US" sz="1600" dirty="0" err="1">
                <a:effectLst/>
                <a:latin typeface="Times New Roman" panose="02020603050405020304" pitchFamily="18" charset="0"/>
                <a:ea typeface="Times New Roman" panose="02020603050405020304" pitchFamily="18" charset="0"/>
              </a:rPr>
              <a:t>Widiyasono</a:t>
            </a:r>
            <a:r>
              <a:rPr lang="en-US" sz="1600" dirty="0">
                <a:effectLst/>
                <a:latin typeface="Times New Roman" panose="02020603050405020304" pitchFamily="18" charset="0"/>
                <a:ea typeface="Times New Roman" panose="02020603050405020304" pitchFamily="18" charset="0"/>
              </a:rPr>
              <a:t>, and R. </a:t>
            </a:r>
            <a:r>
              <a:rPr lang="en-US" sz="1600" dirty="0" err="1">
                <a:effectLst/>
                <a:latin typeface="Times New Roman" panose="02020603050405020304" pitchFamily="18" charset="0"/>
                <a:ea typeface="Times New Roman" panose="02020603050405020304" pitchFamily="18" charset="0"/>
              </a:rPr>
              <a:t>Gunawan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Optimasi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Deteksi</a:t>
            </a:r>
            <a:r>
              <a:rPr lang="en-US" sz="1600" dirty="0">
                <a:effectLst/>
                <a:latin typeface="Times New Roman" panose="02020603050405020304" pitchFamily="18" charset="0"/>
                <a:ea typeface="Times New Roman" panose="02020603050405020304" pitchFamily="18" charset="0"/>
              </a:rPr>
              <a:t> Malware Pada </a:t>
            </a:r>
            <a:r>
              <a:rPr lang="en-US" sz="1600" dirty="0" err="1">
                <a:effectLst/>
                <a:latin typeface="Times New Roman" panose="02020603050405020304" pitchFamily="18" charset="0"/>
                <a:ea typeface="Times New Roman" panose="02020603050405020304" pitchFamily="18" charset="0"/>
              </a:rPr>
              <a:t>Siem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Wazuh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Melalui</a:t>
            </a:r>
            <a:r>
              <a:rPr lang="en-US" sz="1600" dirty="0">
                <a:effectLst/>
                <a:latin typeface="Times New Roman" panose="02020603050405020304" pitchFamily="18" charset="0"/>
                <a:ea typeface="Times New Roman" panose="02020603050405020304" pitchFamily="18" charset="0"/>
              </a:rPr>
              <a:t> Integrasi Cyber Threat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Intelligence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Misp</a:t>
            </a:r>
            <a:r>
              <a:rPr lang="en-US" sz="1600" dirty="0">
                <a:effectLst/>
                <a:latin typeface="Times New Roman" panose="02020603050405020304" pitchFamily="18" charset="0"/>
                <a:ea typeface="Times New Roman" panose="02020603050405020304" pitchFamily="18" charset="0"/>
              </a:rPr>
              <a:t> Dan </a:t>
            </a:r>
            <a:r>
              <a:rPr lang="en-US" sz="1600" dirty="0" err="1">
                <a:effectLst/>
                <a:latin typeface="Times New Roman" panose="02020603050405020304" pitchFamily="18" charset="0"/>
                <a:ea typeface="Times New Roman" panose="02020603050405020304" pitchFamily="18" charset="0"/>
              </a:rPr>
              <a:t>Dfir</a:t>
            </a:r>
            <a:r>
              <a:rPr lang="en-US" sz="1600" dirty="0">
                <a:effectLst/>
                <a:latin typeface="Times New Roman" panose="02020603050405020304" pitchFamily="18" charset="0"/>
                <a:ea typeface="Times New Roman" panose="02020603050405020304" pitchFamily="18" charset="0"/>
              </a:rPr>
              <a:t>-Iris,” </a:t>
            </a:r>
            <a:r>
              <a:rPr lang="en-US" sz="1600" i="1" dirty="0">
                <a:effectLst/>
                <a:latin typeface="Times New Roman" panose="02020603050405020304" pitchFamily="18" charset="0"/>
                <a:ea typeface="Times New Roman" panose="02020603050405020304" pitchFamily="18" charset="0"/>
              </a:rPr>
              <a:t>J. Inform. dan Tek. </a:t>
            </a:r>
            <a:r>
              <a:rPr lang="en-US" sz="1600" i="1" dirty="0" err="1">
                <a:effectLst/>
                <a:latin typeface="Times New Roman" panose="02020603050405020304" pitchFamily="18" charset="0"/>
                <a:ea typeface="Times New Roman" panose="02020603050405020304" pitchFamily="18" charset="0"/>
              </a:rPr>
              <a:t>Elektro</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Terap</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vol. 13, no. 1, 2025</a:t>
            </a:r>
            <a:endParaRPr lang="id-ID"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759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667FCC48-36EF-F387-7A90-02E3E6E43FC4}"/>
            </a:ext>
          </a:extLst>
        </p:cNvPr>
        <p:cNvGrpSpPr/>
        <p:nvPr/>
      </p:nvGrpSpPr>
      <p:grpSpPr>
        <a:xfrm>
          <a:off x="0" y="0"/>
          <a:ext cx="0" cy="0"/>
          <a:chOff x="0" y="0"/>
          <a:chExt cx="0" cy="0"/>
        </a:xfrm>
      </p:grpSpPr>
      <p:sp>
        <p:nvSpPr>
          <p:cNvPr id="89" name="Google Shape;89;g104f7abbb21_0_61">
            <a:extLst>
              <a:ext uri="{FF2B5EF4-FFF2-40B4-BE49-F238E27FC236}">
                <a16:creationId xmlns:a16="http://schemas.microsoft.com/office/drawing/2014/main" id="{631DE5EB-5061-611A-9846-81F837347E58}"/>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a:extLst>
              <a:ext uri="{FF2B5EF4-FFF2-40B4-BE49-F238E27FC236}">
                <a16:creationId xmlns:a16="http://schemas.microsoft.com/office/drawing/2014/main" id="{83DA644C-C068-159A-C7AE-6749E22FE5C2}"/>
              </a:ext>
            </a:extLst>
          </p:cNvPr>
          <p:cNvSpPr txBox="1">
            <a:spLocks noGrp="1"/>
          </p:cNvSpPr>
          <p:nvPr>
            <p:ph type="body" idx="1"/>
          </p:nvPr>
        </p:nvSpPr>
        <p:spPr>
          <a:xfrm>
            <a:off x="166758" y="1068375"/>
            <a:ext cx="11830877" cy="4940541"/>
          </a:xfrm>
          <a:prstGeom prst="rect">
            <a:avLst/>
          </a:prstGeom>
          <a:noFill/>
          <a:ln>
            <a:noFill/>
          </a:ln>
        </p:spPr>
        <p:txBody>
          <a:bodyPr spcFirstLastPara="1" wrap="square" lIns="91425" tIns="45700" rIns="91425" bIns="45700" anchor="t" anchorCtr="0">
            <a:noAutofit/>
          </a:bodyPr>
          <a:lstStyle/>
          <a:p>
            <a:pPr marL="0" indent="0" algn="just">
              <a:buNone/>
            </a:pPr>
            <a:r>
              <a:rPr lang="en-US" sz="1600" dirty="0">
                <a:effectLst/>
                <a:latin typeface="Times New Roman" panose="02020603050405020304" pitchFamily="18" charset="0"/>
                <a:ea typeface="Times New Roman" panose="02020603050405020304" pitchFamily="18" charset="0"/>
              </a:rPr>
              <a:t>[9]   B. Haryanto and D. W. Chandra, “</a:t>
            </a:r>
            <a:r>
              <a:rPr lang="en-US" sz="1600" dirty="0" err="1">
                <a:effectLst/>
                <a:latin typeface="Times New Roman" panose="02020603050405020304" pitchFamily="18" charset="0"/>
                <a:ea typeface="Times New Roman" panose="02020603050405020304" pitchFamily="18" charset="0"/>
              </a:rPr>
              <a:t>Implementasi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Wazuh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Integritas</a:t>
            </a:r>
            <a:r>
              <a:rPr lang="en-US" sz="1600" dirty="0">
                <a:effectLst/>
                <a:latin typeface="Times New Roman" panose="02020603050405020304" pitchFamily="18" charset="0"/>
                <a:ea typeface="Times New Roman" panose="02020603050405020304" pitchFamily="18" charset="0"/>
              </a:rPr>
              <a:t> File </a:t>
            </a:r>
            <a:r>
              <a:rPr lang="en-US" sz="1600" dirty="0" err="1">
                <a:effectLst/>
                <a:latin typeface="Times New Roman" panose="02020603050405020304" pitchFamily="18" charset="0"/>
                <a:ea typeface="Times New Roman" panose="02020603050405020304" pitchFamily="18" charset="0"/>
              </a:rPr>
              <a:t>untuk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Perlindungan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Keamanan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Berdasarkan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Aktivitas</a:t>
            </a:r>
            <a:r>
              <a:rPr lang="en-US" sz="1600" dirty="0">
                <a:effectLst/>
                <a:latin typeface="Times New Roman" panose="02020603050405020304" pitchFamily="18" charset="0"/>
                <a:ea typeface="Times New Roman" panose="02020603050405020304" pitchFamily="18" charset="0"/>
              </a:rPr>
              <a:t> Log di BTSI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UKSW,”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Indones</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Manaj</a:t>
            </a:r>
            <a:r>
              <a:rPr lang="en-US" sz="1600" i="1" dirty="0">
                <a:effectLst/>
                <a:latin typeface="Times New Roman" panose="02020603050405020304" pitchFamily="18" charset="0"/>
                <a:ea typeface="Times New Roman" panose="02020603050405020304" pitchFamily="18" charset="0"/>
              </a:rPr>
              <a:t>. Inform. dan </a:t>
            </a:r>
            <a:r>
              <a:rPr lang="en-US" sz="1600" i="1" dirty="0" err="1">
                <a:effectLst/>
                <a:latin typeface="Times New Roman" panose="02020603050405020304" pitchFamily="18" charset="0"/>
                <a:ea typeface="Times New Roman" panose="02020603050405020304" pitchFamily="18" charset="0"/>
              </a:rPr>
              <a:t>Komun</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vol. 5, no. 1, pp. 183–192, 2024, </a:t>
            </a:r>
            <a:r>
              <a:rPr lang="en-US" sz="1600" dirty="0" err="1">
                <a:effectLst/>
                <a:latin typeface="Times New Roman" panose="02020603050405020304" pitchFamily="18" charset="0"/>
                <a:ea typeface="Times New Roman" panose="02020603050405020304" pitchFamily="18" charset="0"/>
              </a:rPr>
              <a:t>doi</a:t>
            </a:r>
            <a:r>
              <a:rPr lang="en-US" sz="1600" dirty="0">
                <a:effectLst/>
                <a:latin typeface="Times New Roman" panose="02020603050405020304" pitchFamily="18" charset="0"/>
                <a:ea typeface="Times New Roman" panose="02020603050405020304" pitchFamily="18" charset="0"/>
              </a:rPr>
              <a:t>: https://doi.org/10.35870/jimik.v5i1.447.</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[10]  V. E. </a:t>
            </a:r>
            <a:r>
              <a:rPr lang="en-US" sz="1600" dirty="0" err="1">
                <a:effectLst/>
                <a:latin typeface="Times New Roman" panose="02020603050405020304" pitchFamily="18" charset="0"/>
                <a:ea typeface="Times New Roman" panose="02020603050405020304" pitchFamily="18" charset="0"/>
              </a:rPr>
              <a:t>Pattiradjawane</a:t>
            </a:r>
            <a:r>
              <a:rPr lang="en-US" sz="1600" dirty="0">
                <a:effectLst/>
                <a:latin typeface="Times New Roman" panose="02020603050405020304" pitchFamily="18" charset="0"/>
                <a:ea typeface="Times New Roman" panose="02020603050405020304" pitchFamily="18" charset="0"/>
              </a:rPr>
              <a:t> and D. </a:t>
            </a:r>
            <a:r>
              <a:rPr lang="en-US" sz="1600" dirty="0" err="1">
                <a:effectLst/>
                <a:latin typeface="Times New Roman" panose="02020603050405020304" pitchFamily="18" charset="0"/>
                <a:ea typeface="Times New Roman" panose="02020603050405020304" pitchFamily="18" charset="0"/>
              </a:rPr>
              <a:t>Upuy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Deteksi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Serangan</a:t>
            </a:r>
            <a:r>
              <a:rPr lang="en-US" sz="1600" dirty="0">
                <a:effectLst/>
                <a:latin typeface="Times New Roman" panose="02020603050405020304" pitchFamily="18" charset="0"/>
                <a:ea typeface="Times New Roman" panose="02020603050405020304" pitchFamily="18" charset="0"/>
              </a:rPr>
              <a:t> Web Defacement pada </a:t>
            </a:r>
            <a:r>
              <a:rPr lang="en-US" sz="1600" dirty="0" err="1">
                <a:effectLst/>
                <a:latin typeface="Times New Roman" panose="02020603050405020304" pitchFamily="18" charset="0"/>
                <a:ea typeface="Times New Roman" panose="02020603050405020304" pitchFamily="18" charset="0"/>
              </a:rPr>
              <a:t>Infrastruktur</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Kritis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Machine Learning,” vol.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1, no. 1, pp. 37–42, 2025.</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[11]  Badan </a:t>
            </a:r>
            <a:r>
              <a:rPr lang="en-US" sz="1600" dirty="0" err="1">
                <a:effectLst/>
                <a:latin typeface="Times New Roman" panose="02020603050405020304" pitchFamily="18" charset="0"/>
                <a:ea typeface="Times New Roman" panose="02020603050405020304" pitchFamily="18" charset="0"/>
              </a:rPr>
              <a:t>Siber</a:t>
            </a:r>
            <a:r>
              <a:rPr lang="en-US" sz="1600" dirty="0">
                <a:effectLst/>
                <a:latin typeface="Times New Roman" panose="02020603050405020304" pitchFamily="18" charset="0"/>
                <a:ea typeface="Times New Roman" panose="02020603050405020304" pitchFamily="18" charset="0"/>
              </a:rPr>
              <a:t> dan Sandi Negara, “Panduan </a:t>
            </a:r>
            <a:r>
              <a:rPr lang="en-US" sz="1600" dirty="0" err="1">
                <a:effectLst/>
                <a:latin typeface="Times New Roman" panose="02020603050405020304" pitchFamily="18" charset="0"/>
                <a:ea typeface="Times New Roman" panose="02020603050405020304" pitchFamily="18" charset="0"/>
              </a:rPr>
              <a:t>Penanaganan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Insiden</a:t>
            </a:r>
            <a:r>
              <a:rPr lang="en-US" sz="1600" dirty="0">
                <a:effectLst/>
                <a:latin typeface="Times New Roman" panose="02020603050405020304" pitchFamily="18" charset="0"/>
                <a:ea typeface="Times New Roman" panose="02020603050405020304" pitchFamily="18" charset="0"/>
              </a:rPr>
              <a:t> Web Defacement Judi Online,” </a:t>
            </a:r>
            <a:r>
              <a:rPr lang="en-US" sz="1600" i="1" dirty="0">
                <a:effectLst/>
                <a:latin typeface="Times New Roman" panose="02020603050405020304" pitchFamily="18" charset="0"/>
                <a:ea typeface="Times New Roman" panose="02020603050405020304" pitchFamily="18" charset="0"/>
              </a:rPr>
              <a:t>Pandu. </a:t>
            </a:r>
            <a:r>
              <a:rPr lang="en-US" sz="1600" i="1" dirty="0" err="1">
                <a:effectLst/>
                <a:latin typeface="Times New Roman" panose="02020603050405020304" pitchFamily="18" charset="0"/>
                <a:ea typeface="Times New Roman" panose="02020603050405020304" pitchFamily="18" charset="0"/>
              </a:rPr>
              <a:t>Penanganan</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Insid</a:t>
            </a:r>
            <a:r>
              <a:rPr lang="en-US" sz="1600" i="1" dirty="0">
                <a:effectLst/>
                <a:latin typeface="Times New Roman" panose="02020603050405020304" pitchFamily="18" charset="0"/>
                <a:ea typeface="Times New Roman" panose="02020603050405020304" pitchFamily="18" charset="0"/>
              </a:rPr>
              <a:t>. Web </a:t>
            </a:r>
          </a:p>
          <a:p>
            <a:pPr marL="0" indent="0" algn="just">
              <a:buNone/>
            </a:pPr>
            <a:r>
              <a:rPr lang="en-US" sz="1600" i="1" dirty="0">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Defacement Judi Online</a:t>
            </a:r>
            <a:r>
              <a:rPr lang="en-US" sz="1600" dirty="0">
                <a:effectLst/>
                <a:latin typeface="Times New Roman" panose="02020603050405020304" pitchFamily="18" charset="0"/>
                <a:ea typeface="Times New Roman" panose="02020603050405020304" pitchFamily="18" charset="0"/>
              </a:rPr>
              <a:t>, p. 26, 2023</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[12]  R. N. Fahmi, R. Hartono, and D. S. Anwar, “Integrasi </a:t>
            </a:r>
            <a:r>
              <a:rPr lang="en-US" sz="1600" dirty="0" err="1">
                <a:effectLst/>
                <a:latin typeface="Times New Roman" panose="02020603050405020304" pitchFamily="18" charset="0"/>
                <a:ea typeface="Times New Roman" panose="02020603050405020304" pitchFamily="18" charset="0"/>
              </a:rPr>
              <a:t>Wazuh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Modsecurity</a:t>
            </a:r>
            <a:r>
              <a:rPr lang="en-US" sz="1600" dirty="0">
                <a:effectLst/>
                <a:latin typeface="Times New Roman" panose="02020603050405020304" pitchFamily="18" charset="0"/>
                <a:ea typeface="Times New Roman" panose="02020603050405020304" pitchFamily="18" charset="0"/>
              </a:rPr>
              <a:t> Dan Virus Total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Nist</a:t>
            </a:r>
            <a:r>
              <a:rPr lang="en-US" sz="1600" dirty="0">
                <a:effectLst/>
                <a:latin typeface="Times New Roman" panose="02020603050405020304" pitchFamily="18" charset="0"/>
                <a:ea typeface="Times New Roman" panose="02020603050405020304" pitchFamily="18" charset="0"/>
              </a:rPr>
              <a:t> Framework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Untuk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Mendeteksi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Serangan</a:t>
            </a:r>
            <a:r>
              <a:rPr lang="en-US" sz="1600" dirty="0">
                <a:effectLst/>
                <a:latin typeface="Times New Roman" panose="02020603050405020304" pitchFamily="18" charset="0"/>
                <a:ea typeface="Times New Roman" panose="02020603050405020304" pitchFamily="18" charset="0"/>
              </a:rPr>
              <a:t> Website,” </a:t>
            </a:r>
            <a:r>
              <a:rPr lang="en-US" sz="1600" i="1" dirty="0">
                <a:effectLst/>
                <a:latin typeface="Times New Roman" panose="02020603050405020304" pitchFamily="18" charset="0"/>
                <a:ea typeface="Times New Roman" panose="02020603050405020304" pitchFamily="18" charset="0"/>
              </a:rPr>
              <a:t>JATI (</a:t>
            </a:r>
            <a:r>
              <a:rPr lang="en-US" sz="1600" i="1" dirty="0" err="1">
                <a:effectLst/>
                <a:latin typeface="Times New Roman" panose="02020603050405020304" pitchFamily="18" charset="0"/>
                <a:ea typeface="Times New Roman" panose="02020603050405020304" pitchFamily="18" charset="0"/>
              </a:rPr>
              <a:t>Jurnal</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Mhs</a:t>
            </a:r>
            <a:r>
              <a:rPr lang="en-US" sz="1600" i="1" dirty="0">
                <a:effectLst/>
                <a:latin typeface="Times New Roman" panose="02020603050405020304" pitchFamily="18" charset="0"/>
                <a:ea typeface="Times New Roman" panose="02020603050405020304" pitchFamily="18" charset="0"/>
              </a:rPr>
              <a:t>. Tek. Inform.</a:t>
            </a:r>
            <a:r>
              <a:rPr lang="en-US" sz="1600" dirty="0">
                <a:effectLst/>
                <a:latin typeface="Times New Roman" panose="02020603050405020304" pitchFamily="18" charset="0"/>
                <a:ea typeface="Times New Roman" panose="02020603050405020304" pitchFamily="18" charset="0"/>
              </a:rPr>
              <a:t>, vol. 9, no. 4, pp. 6578–6586, 2025.</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[13]  M. R. Reza </a:t>
            </a:r>
            <a:r>
              <a:rPr lang="en-US" sz="1600" dirty="0" err="1">
                <a:effectLst/>
                <a:latin typeface="Times New Roman" panose="02020603050405020304" pitchFamily="18" charset="0"/>
                <a:ea typeface="Times New Roman" panose="02020603050405020304" pitchFamily="18" charset="0"/>
              </a:rPr>
              <a:t>Pahlevi</a:t>
            </a:r>
            <a:r>
              <a:rPr lang="en-US" sz="1600" dirty="0">
                <a:effectLst/>
                <a:latin typeface="Times New Roman" panose="02020603050405020304" pitchFamily="18" charset="0"/>
                <a:ea typeface="Times New Roman" panose="02020603050405020304" pitchFamily="18" charset="0"/>
              </a:rPr>
              <a:t>, C. </a:t>
            </a:r>
            <a:r>
              <a:rPr lang="en-US" sz="1600" dirty="0" err="1">
                <a:effectLst/>
                <a:latin typeface="Times New Roman" panose="02020603050405020304" pitchFamily="18" charset="0"/>
                <a:ea typeface="Times New Roman" panose="02020603050405020304" pitchFamily="18" charset="0"/>
              </a:rPr>
              <a:t>Umam</a:t>
            </a:r>
            <a:r>
              <a:rPr lang="en-US" sz="1600" dirty="0">
                <a:effectLst/>
                <a:latin typeface="Times New Roman" panose="02020603050405020304" pitchFamily="18" charset="0"/>
                <a:ea typeface="Times New Roman" panose="02020603050405020304" pitchFamily="18" charset="0"/>
              </a:rPr>
              <a:t>, and L. B. </a:t>
            </a:r>
            <a:r>
              <a:rPr lang="en-US" sz="1600" dirty="0" err="1">
                <a:effectLst/>
                <a:latin typeface="Times New Roman" panose="02020603050405020304" pitchFamily="18" charset="0"/>
                <a:ea typeface="Times New Roman" panose="02020603050405020304" pitchFamily="18" charset="0"/>
              </a:rPr>
              <a:t>Handoko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Deteksi</a:t>
            </a:r>
            <a:r>
              <a:rPr lang="en-US" sz="1600" dirty="0">
                <a:effectLst/>
                <a:latin typeface="Times New Roman" panose="02020603050405020304" pitchFamily="18" charset="0"/>
                <a:ea typeface="Times New Roman" panose="02020603050405020304" pitchFamily="18" charset="0"/>
              </a:rPr>
              <a:t> dan </a:t>
            </a:r>
            <a:r>
              <a:rPr lang="en-US" sz="1600" dirty="0" err="1">
                <a:effectLst/>
                <a:latin typeface="Times New Roman" panose="02020603050405020304" pitchFamily="18" charset="0"/>
                <a:ea typeface="Times New Roman" panose="02020603050405020304" pitchFamily="18" charset="0"/>
              </a:rPr>
              <a:t>Pencegahan</a:t>
            </a:r>
            <a:r>
              <a:rPr lang="en-US" sz="1600" dirty="0">
                <a:effectLst/>
                <a:latin typeface="Times New Roman" panose="02020603050405020304" pitchFamily="18" charset="0"/>
                <a:ea typeface="Times New Roman" panose="02020603050405020304" pitchFamily="18" charset="0"/>
              </a:rPr>
              <a:t> Web Defacing Judi Online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Wazuh</a:t>
            </a:r>
            <a:r>
              <a:rPr lang="en-US" sz="1600" dirty="0">
                <a:effectLst/>
                <a:latin typeface="Times New Roman" panose="02020603050405020304" pitchFamily="18" charset="0"/>
                <a:ea typeface="Times New Roman" panose="02020603050405020304" pitchFamily="18" charset="0"/>
              </a:rPr>
              <a:t> SIEM dan Snort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IDS </a:t>
            </a:r>
            <a:r>
              <a:rPr lang="en-US" sz="1600" dirty="0" err="1">
                <a:effectLst/>
                <a:latin typeface="Times New Roman" panose="02020603050405020304" pitchFamily="18" charset="0"/>
                <a:ea typeface="Times New Roman" panose="02020603050405020304" pitchFamily="18" charset="0"/>
              </a:rPr>
              <a:t>Berbasis</a:t>
            </a:r>
            <a:r>
              <a:rPr lang="en-US" sz="1600" dirty="0">
                <a:effectLst/>
                <a:latin typeface="Times New Roman" panose="02020603050405020304" pitchFamily="18" charset="0"/>
                <a:ea typeface="Times New Roman" panose="02020603050405020304" pitchFamily="18" charset="0"/>
              </a:rPr>
              <a:t> Signature,” </a:t>
            </a:r>
            <a:r>
              <a:rPr lang="en-US" sz="1600" i="1" dirty="0">
                <a:effectLst/>
                <a:latin typeface="Times New Roman" panose="02020603050405020304" pitchFamily="18" charset="0"/>
                <a:ea typeface="Times New Roman" panose="02020603050405020304" pitchFamily="18" charset="0"/>
              </a:rPr>
              <a:t>J. </a:t>
            </a:r>
            <a:r>
              <a:rPr lang="en-US" sz="1600" i="1" dirty="0" err="1">
                <a:effectLst/>
                <a:latin typeface="Times New Roman" panose="02020603050405020304" pitchFamily="18" charset="0"/>
                <a:ea typeface="Times New Roman" panose="02020603050405020304" pitchFamily="18" charset="0"/>
              </a:rPr>
              <a:t>Algoritm</a:t>
            </a:r>
            <a:r>
              <a:rPr lang="en-US" sz="1600" i="1"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 vol. 22, no. 1, pp. 197–208, 2025, </a:t>
            </a:r>
            <a:r>
              <a:rPr lang="en-US" sz="1600" dirty="0" err="1">
                <a:effectLst/>
                <a:latin typeface="Times New Roman" panose="02020603050405020304" pitchFamily="18" charset="0"/>
                <a:ea typeface="Times New Roman" panose="02020603050405020304" pitchFamily="18" charset="0"/>
              </a:rPr>
              <a:t>doi</a:t>
            </a:r>
            <a:r>
              <a:rPr lang="en-US" sz="1600" dirty="0">
                <a:effectLst/>
                <a:latin typeface="Times New Roman" panose="02020603050405020304" pitchFamily="18" charset="0"/>
                <a:ea typeface="Times New Roman" panose="02020603050405020304" pitchFamily="18" charset="0"/>
              </a:rPr>
              <a:t>: 10.33364/</a:t>
            </a:r>
            <a:r>
              <a:rPr lang="en-US" sz="1600" dirty="0" err="1">
                <a:effectLst/>
                <a:latin typeface="Times New Roman" panose="02020603050405020304" pitchFamily="18" charset="0"/>
                <a:ea typeface="Times New Roman" panose="02020603050405020304" pitchFamily="18" charset="0"/>
              </a:rPr>
              <a:t>algoritma</a:t>
            </a:r>
            <a:r>
              <a:rPr lang="en-US" sz="1600" dirty="0">
                <a:effectLst/>
                <a:latin typeface="Times New Roman" panose="02020603050405020304" pitchFamily="18" charset="0"/>
                <a:ea typeface="Times New Roman" panose="02020603050405020304" pitchFamily="18" charset="0"/>
              </a:rPr>
              <a:t>/v.22-1.2220.</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[14]</a:t>
            </a:r>
            <a:r>
              <a:rPr lang="en-US" sz="1600" dirty="0">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 Makmur, I. </a:t>
            </a:r>
            <a:r>
              <a:rPr lang="en-US" sz="1600" dirty="0" err="1">
                <a:effectLst/>
                <a:latin typeface="Times New Roman" panose="02020603050405020304" pitchFamily="18" charset="0"/>
                <a:ea typeface="Times New Roman" panose="02020603050405020304" pitchFamily="18" charset="0"/>
              </a:rPr>
              <a:t>Jasman</a:t>
            </a:r>
            <a:r>
              <a:rPr lang="en-US" sz="1600" dirty="0">
                <a:effectLst/>
                <a:latin typeface="Times New Roman" panose="02020603050405020304" pitchFamily="18" charset="0"/>
                <a:ea typeface="Times New Roman" panose="02020603050405020304" pitchFamily="18" charset="0"/>
              </a:rPr>
              <a:t>, and U. C. </a:t>
            </a:r>
            <a:r>
              <a:rPr lang="en-US" sz="1600" dirty="0" err="1">
                <a:effectLst/>
                <a:latin typeface="Times New Roman" panose="02020603050405020304" pitchFamily="18" charset="0"/>
                <a:ea typeface="Times New Roman" panose="02020603050405020304" pitchFamily="18" charset="0"/>
              </a:rPr>
              <a:t>Palopo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Optimalisasi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manajemen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bandwith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jaringan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komputer</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menggunakan</a:t>
            </a:r>
            <a:r>
              <a:rPr lang="en-US" sz="1600" dirty="0">
                <a:effectLst/>
                <a:latin typeface="Times New Roman" panose="02020603050405020304" pitchFamily="18" charset="0"/>
                <a:ea typeface="Times New Roman" panose="02020603050405020304" pitchFamily="18" charset="0"/>
              </a:rPr>
              <a:t> action research pada </a:t>
            </a:r>
          </a:p>
          <a:p>
            <a:pPr marL="0" indent="0" algn="just">
              <a:buNone/>
            </a:pPr>
            <a:r>
              <a:rPr lang="en-US" sz="1600" dirty="0">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dinas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komunikasi</a:t>
            </a:r>
            <a:r>
              <a:rPr lang="en-US" sz="1600" dirty="0">
                <a:effectLst/>
                <a:latin typeface="Times New Roman" panose="02020603050405020304" pitchFamily="18" charset="0"/>
                <a:ea typeface="Times New Roman" panose="02020603050405020304" pitchFamily="18" charset="0"/>
              </a:rPr>
              <a:t> dan </a:t>
            </a:r>
            <a:r>
              <a:rPr lang="en-US" sz="1600" dirty="0" err="1">
                <a:effectLst/>
                <a:latin typeface="Times New Roman" panose="02020603050405020304" pitchFamily="18" charset="0"/>
                <a:ea typeface="Times New Roman" panose="02020603050405020304" pitchFamily="18" charset="0"/>
              </a:rPr>
              <a:t>informatika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kota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palopo</a:t>
            </a:r>
            <a:r>
              <a:rPr lang="en-US" sz="1600" dirty="0">
                <a:effectLst/>
                <a:latin typeface="Times New Roman" panose="02020603050405020304" pitchFamily="18" charset="0"/>
                <a:ea typeface="Times New Roman" panose="02020603050405020304" pitchFamily="18" charset="0"/>
              </a:rPr>
              <a:t>,” vol. 6, 2023.</a:t>
            </a:r>
            <a:endParaRPr lang="en-ID" sz="1600" dirty="0">
              <a:effectLst/>
              <a:latin typeface="Times New Roman" panose="02020603050405020304" pitchFamily="18" charset="0"/>
              <a:ea typeface="Times New Roman" panose="02020603050405020304" pitchFamily="18" charset="0"/>
            </a:endParaRPr>
          </a:p>
          <a:p>
            <a:pPr marL="0" indent="0" algn="just">
              <a:buNone/>
            </a:pPr>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450215" indent="-450215">
              <a:buNone/>
            </a:pPr>
            <a:endParaRPr lang="id-ID" sz="1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920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68912" y="1155459"/>
            <a:ext cx="11629001" cy="5089734"/>
          </a:xfrm>
          <a:prstGeom prst="rect">
            <a:avLst/>
          </a:prstGeom>
          <a:noFill/>
          <a:ln>
            <a:noFill/>
          </a:ln>
        </p:spPr>
        <p:txBody>
          <a:bodyPr spcFirstLastPara="1" wrap="square" lIns="91425" tIns="45700" rIns="91425" bIns="45700" anchor="t" anchorCtr="0">
            <a:normAutofit/>
          </a:bodyPr>
          <a:lstStyle/>
          <a:p>
            <a:pPr algn="just">
              <a:buNone/>
            </a:pPr>
            <a:r>
              <a:rPr lang="en-US" sz="1800" dirty="0">
                <a:solidFill>
                  <a:srgbClr val="000000"/>
                </a:solidFill>
                <a:effectLst/>
                <a:latin typeface="Times New Roman" panose="02020603050405020304" pitchFamily="18" charset="0"/>
                <a:ea typeface="Times New Roman" panose="02020603050405020304" pitchFamily="18" charset="0"/>
              </a:rPr>
              <a:t>		</a:t>
            </a:r>
            <a:r>
              <a:rPr lang="id-ID" sz="2400" dirty="0">
                <a:solidFill>
                  <a:srgbClr val="000000"/>
                </a:solidFill>
                <a:effectLst/>
                <a:latin typeface="Times New Roman" panose="02020603050405020304" pitchFamily="18" charset="0"/>
                <a:ea typeface="Times New Roman" panose="02020603050405020304" pitchFamily="18" charset="0"/>
              </a:rPr>
              <a:t>Perkembangan teknologi informasi saat ini ini secara signifikan berbanding lurus dengan meningkatnya kerentanan sistem serta frekuensi serangan siber. salah satunya adalah serangan defacement yang menyisipkan konten judi online pada situs web, khususnya situs pemerintahan. Berdasarkan laporan BSSN tahun 2024, kasus </a:t>
            </a:r>
            <a:r>
              <a:rPr lang="id-ID" sz="2400" i="1" dirty="0">
                <a:solidFill>
                  <a:srgbClr val="000000"/>
                </a:solidFill>
                <a:effectLst/>
                <a:latin typeface="Times New Roman" panose="02020603050405020304" pitchFamily="18" charset="0"/>
                <a:ea typeface="Times New Roman" panose="02020603050405020304" pitchFamily="18" charset="0"/>
              </a:rPr>
              <a:t>defacement</a:t>
            </a:r>
            <a:r>
              <a:rPr lang="id-ID" sz="2400" dirty="0">
                <a:solidFill>
                  <a:srgbClr val="000000"/>
                </a:solidFill>
                <a:effectLst/>
                <a:latin typeface="Times New Roman" panose="02020603050405020304" pitchFamily="18" charset="0"/>
                <a:ea typeface="Times New Roman" panose="02020603050405020304" pitchFamily="18" charset="0"/>
              </a:rPr>
              <a:t> dengan muatan perjudian online masih banyak ditemukan dan berdampak negatif terhadap reputasi serta kepercayaan publik.</a:t>
            </a:r>
            <a:r>
              <a:rPr lang="en-US" sz="2400" dirty="0">
                <a:solidFill>
                  <a:srgbClr val="000000"/>
                </a:solidFill>
                <a:effectLst/>
                <a:latin typeface="Times New Roman" panose="02020603050405020304" pitchFamily="18" charset="0"/>
                <a:ea typeface="Times New Roman" panose="02020603050405020304" pitchFamily="18" charset="0"/>
              </a:rPr>
              <a:t> </a:t>
            </a:r>
            <a:r>
              <a:rPr lang="id-ID" sz="2400" dirty="0">
                <a:solidFill>
                  <a:srgbClr val="000000"/>
                </a:solidFill>
                <a:effectLst/>
                <a:latin typeface="Times New Roman" panose="02020603050405020304" pitchFamily="18" charset="0"/>
                <a:ea typeface="Times New Roman" panose="02020603050405020304" pitchFamily="18" charset="0"/>
              </a:rPr>
              <a:t>Dinas Komunikasi dan Informatika Kabupaten Sidoarjo telah menerapkan mekanisme pengamanan seperti </a:t>
            </a:r>
            <a:r>
              <a:rPr lang="id-ID" sz="2400" i="1" dirty="0">
                <a:solidFill>
                  <a:srgbClr val="000000"/>
                </a:solidFill>
                <a:effectLst/>
                <a:latin typeface="Times New Roman" panose="02020603050405020304" pitchFamily="18" charset="0"/>
                <a:ea typeface="Times New Roman" panose="02020603050405020304" pitchFamily="18" charset="0"/>
              </a:rPr>
              <a:t>firewall</a:t>
            </a:r>
            <a:r>
              <a:rPr lang="id-ID" sz="2400" dirty="0">
                <a:solidFill>
                  <a:srgbClr val="000000"/>
                </a:solidFill>
                <a:effectLst/>
                <a:latin typeface="Times New Roman" panose="02020603050405020304" pitchFamily="18" charset="0"/>
                <a:ea typeface="Times New Roman" panose="02020603050405020304" pitchFamily="18" charset="0"/>
              </a:rPr>
              <a:t> dan </a:t>
            </a:r>
            <a:r>
              <a:rPr lang="id-ID" sz="2400" i="1" dirty="0">
                <a:solidFill>
                  <a:srgbClr val="000000"/>
                </a:solidFill>
                <a:effectLst/>
                <a:latin typeface="Times New Roman" panose="02020603050405020304" pitchFamily="18" charset="0"/>
                <a:ea typeface="Times New Roman" panose="02020603050405020304" pitchFamily="18" charset="0"/>
              </a:rPr>
              <a:t>Web Application Firewall (WAF). </a:t>
            </a:r>
            <a:r>
              <a:rPr lang="id-ID" sz="2400" dirty="0">
                <a:solidFill>
                  <a:srgbClr val="000000"/>
                </a:solidFill>
                <a:effectLst/>
                <a:latin typeface="Times New Roman" panose="02020603050405020304" pitchFamily="18" charset="0"/>
                <a:ea typeface="Times New Roman" panose="02020603050405020304" pitchFamily="18" charset="0"/>
              </a:rPr>
              <a:t>Namun, dalam implementasinya masih ditemukan serangan </a:t>
            </a:r>
            <a:r>
              <a:rPr lang="id-ID" sz="2400" i="1" dirty="0">
                <a:solidFill>
                  <a:srgbClr val="000000"/>
                </a:solidFill>
                <a:effectLst/>
                <a:latin typeface="Times New Roman" panose="02020603050405020304" pitchFamily="18" charset="0"/>
                <a:ea typeface="Times New Roman" panose="02020603050405020304" pitchFamily="18" charset="0"/>
              </a:rPr>
              <a:t>defacement</a:t>
            </a:r>
            <a:r>
              <a:rPr lang="id-ID" sz="2400" dirty="0">
                <a:solidFill>
                  <a:srgbClr val="000000"/>
                </a:solidFill>
                <a:effectLst/>
                <a:latin typeface="Times New Roman" panose="02020603050405020304" pitchFamily="18" charset="0"/>
                <a:ea typeface="Times New Roman" panose="02020603050405020304" pitchFamily="18" charset="0"/>
              </a:rPr>
              <a:t> dengan modus penyisipan konten judi online pada aplikasi dan website yang dikelola, yang menunjukkan bahwa mekanisme pengamanan tersebut belum sepenuhnya efektif dalam mendeteksi maupun mencegah perubahan konten secara tidak . Penelitian ini bertujuan untuk merancang dan mengimplementasikan sistem </a:t>
            </a:r>
            <a:r>
              <a:rPr lang="id-ID" sz="2400" i="1" dirty="0">
                <a:solidFill>
                  <a:srgbClr val="000000"/>
                </a:solidFill>
                <a:effectLst/>
                <a:latin typeface="Times New Roman" panose="02020603050405020304" pitchFamily="18" charset="0"/>
                <a:ea typeface="Times New Roman" panose="02020603050405020304" pitchFamily="18" charset="0"/>
              </a:rPr>
              <a:t>Security Information and Event Management (SIEM)</a:t>
            </a:r>
            <a:r>
              <a:rPr lang="id-ID" sz="2400" dirty="0">
                <a:solidFill>
                  <a:srgbClr val="000000"/>
                </a:solidFill>
                <a:effectLst/>
                <a:latin typeface="Times New Roman" panose="02020603050405020304" pitchFamily="18" charset="0"/>
                <a:ea typeface="Times New Roman" panose="02020603050405020304" pitchFamily="18" charset="0"/>
              </a:rPr>
              <a:t> menggunakan </a:t>
            </a:r>
            <a:r>
              <a:rPr lang="id-ID" sz="2400" i="1" dirty="0">
                <a:solidFill>
                  <a:srgbClr val="000000"/>
                </a:solidFill>
                <a:effectLst/>
                <a:latin typeface="Times New Roman" panose="02020603050405020304" pitchFamily="18" charset="0"/>
                <a:ea typeface="Times New Roman" panose="02020603050405020304" pitchFamily="18" charset="0"/>
              </a:rPr>
              <a:t>Wazuh</a:t>
            </a:r>
            <a:r>
              <a:rPr lang="id-ID" sz="2400" dirty="0">
                <a:solidFill>
                  <a:srgbClr val="000000"/>
                </a:solidFill>
                <a:effectLst/>
                <a:latin typeface="Times New Roman" panose="02020603050405020304" pitchFamily="18" charset="0"/>
                <a:ea typeface="Times New Roman" panose="02020603050405020304" pitchFamily="18" charset="0"/>
              </a:rPr>
              <a:t> dalam mendeteksi dan menangani serangan </a:t>
            </a:r>
            <a:r>
              <a:rPr lang="id-ID" sz="2400" i="1" dirty="0">
                <a:solidFill>
                  <a:srgbClr val="000000"/>
                </a:solidFill>
                <a:effectLst/>
                <a:latin typeface="Times New Roman" panose="02020603050405020304" pitchFamily="18" charset="0"/>
                <a:ea typeface="Times New Roman" panose="02020603050405020304" pitchFamily="18" charset="0"/>
              </a:rPr>
              <a:t>defacement</a:t>
            </a:r>
            <a:r>
              <a:rPr lang="id-ID" sz="2400" dirty="0">
                <a:solidFill>
                  <a:srgbClr val="000000"/>
                </a:solidFill>
                <a:effectLst/>
                <a:latin typeface="Times New Roman" panose="02020603050405020304" pitchFamily="18" charset="0"/>
                <a:ea typeface="Times New Roman" panose="02020603050405020304" pitchFamily="18" charset="0"/>
              </a:rPr>
              <a:t> yang berkaitan dengan penyisipan konten judi online.</a:t>
            </a:r>
          </a:p>
          <a:p>
            <a:pPr>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Rumusan</a:t>
            </a:r>
            <a:r>
              <a:rPr lang="en-US" dirty="0"/>
              <a:t> </a:t>
            </a:r>
            <a:r>
              <a:rPr lang="en-US" dirty="0" err="1"/>
              <a:t>Masalah</a:t>
            </a:r>
            <a:endParaRPr dirty="0"/>
          </a:p>
        </p:txBody>
      </p:sp>
      <p:sp>
        <p:nvSpPr>
          <p:cNvPr id="2" name="Text Placeholder 2">
            <a:extLst>
              <a:ext uri="{FF2B5EF4-FFF2-40B4-BE49-F238E27FC236}">
                <a16:creationId xmlns:a16="http://schemas.microsoft.com/office/drawing/2014/main" id="{4B8E5E78-A57B-23BD-1713-9F8B63B1CA7C}"/>
              </a:ext>
            </a:extLst>
          </p:cNvPr>
          <p:cNvSpPr>
            <a:spLocks noGrp="1"/>
          </p:cNvSpPr>
          <p:nvPr>
            <p:ph type="body" idx="1"/>
          </p:nvPr>
        </p:nvSpPr>
        <p:spPr>
          <a:xfrm>
            <a:off x="180561" y="1221148"/>
            <a:ext cx="11830876" cy="5089734"/>
          </a:xfrm>
        </p:spPr>
        <p:txBody>
          <a:bodyPr>
            <a:normAutofit/>
          </a:bodyPr>
          <a:lstStyle/>
          <a:p>
            <a:pPr marL="50800" indent="0" algn="just">
              <a:buNone/>
            </a:pPr>
            <a:r>
              <a:rPr lang="en-ID" sz="2400" dirty="0">
                <a:latin typeface="Times New Roman" panose="02020603050405020304" pitchFamily="18" charset="0"/>
                <a:cs typeface="Times New Roman" panose="02020603050405020304" pitchFamily="18" charset="0"/>
              </a:rPr>
              <a:t>Dari </a:t>
            </a:r>
            <a:r>
              <a:rPr lang="en-ID" sz="2400" dirty="0" err="1">
                <a:latin typeface="Times New Roman" panose="02020603050405020304" pitchFamily="18" charset="0"/>
                <a:cs typeface="Times New Roman" panose="02020603050405020304" pitchFamily="18" charset="0"/>
              </a:rPr>
              <a:t>latar</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belakang</a:t>
            </a:r>
            <a:r>
              <a:rPr lang="en-ID" sz="2400" dirty="0">
                <a:latin typeface="Times New Roman" panose="02020603050405020304" pitchFamily="18" charset="0"/>
                <a:cs typeface="Times New Roman" panose="02020603050405020304" pitchFamily="18" charset="0"/>
              </a:rPr>
              <a:t> di </a:t>
            </a:r>
            <a:r>
              <a:rPr lang="en-ID" sz="2400" dirty="0" err="1">
                <a:latin typeface="Times New Roman" panose="02020603050405020304" pitchFamily="18" charset="0"/>
                <a:cs typeface="Times New Roman" panose="02020603050405020304" pitchFamily="18" charset="0"/>
              </a:rPr>
              <a:t>atas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dapat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dirumuskan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permasalahan</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akan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dibahas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yaitu</a:t>
            </a:r>
            <a:r>
              <a:rPr lang="en-ID" sz="2400" dirty="0">
                <a:latin typeface="Times New Roman" panose="02020603050405020304" pitchFamily="18" charset="0"/>
                <a:cs typeface="Times New Roman" panose="02020603050405020304" pitchFamily="18" charset="0"/>
              </a:rPr>
              <a:t>:</a:t>
            </a:r>
          </a:p>
          <a:p>
            <a:pPr marL="361950" indent="-361950" algn="just">
              <a:buFont typeface="+mj-lt"/>
              <a:buAutoNum type="arabicPeriod"/>
            </a:pPr>
            <a:r>
              <a:rPr lang="en-US" sz="2400" dirty="0" err="1">
                <a:latin typeface="Times New Roman" panose="02020603050405020304" pitchFamily="18" charset="0"/>
                <a:cs typeface="Times New Roman" panose="02020603050405020304" pitchFamily="18" charset="0"/>
              </a:rPr>
              <a:t>Bagaimana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penerapan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Wazuh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mendeteksi</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mencegah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serangan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web defacement </a:t>
            </a:r>
            <a:r>
              <a:rPr lang="en-US" sz="2400" dirty="0" err="1">
                <a:latin typeface="Times New Roman" panose="02020603050405020304" pitchFamily="18" charset="0"/>
                <a:cs typeface="Times New Roman" panose="02020603050405020304" pitchFamily="18" charset="0"/>
              </a:rPr>
              <a:t>berbasis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judi</a:t>
            </a:r>
            <a:r>
              <a:rPr lang="en-US" sz="2400" dirty="0">
                <a:latin typeface="Times New Roman" panose="02020603050405020304" pitchFamily="18" charset="0"/>
                <a:cs typeface="Times New Roman" panose="02020603050405020304" pitchFamily="18" charset="0"/>
              </a:rPr>
              <a:t> online?</a:t>
            </a:r>
            <a:endParaRPr lang="en-ID" sz="2400" dirty="0">
              <a:latin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en-US" sz="2400" dirty="0" err="1">
                <a:latin typeface="Times New Roman" panose="02020603050405020304" pitchFamily="18" charset="0"/>
                <a:cs typeface="Times New Roman" panose="02020603050405020304" pitchFamily="18" charset="0"/>
              </a:rPr>
              <a:t>Bagaimana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membuat</a:t>
            </a:r>
            <a:r>
              <a:rPr lang="en-US" sz="2400" dirty="0">
                <a:latin typeface="Times New Roman" panose="02020603050405020304" pitchFamily="18" charset="0"/>
                <a:cs typeface="Times New Roman" panose="02020603050405020304" pitchFamily="18" charset="0"/>
              </a:rPr>
              <a:t> dashboard monitoring </a:t>
            </a:r>
            <a:r>
              <a:rPr lang="en-US" sz="2400" dirty="0" err="1">
                <a:latin typeface="Times New Roman" panose="02020603050405020304" pitchFamily="18" charset="0"/>
                <a:cs typeface="Times New Roman" panose="02020603050405020304" pitchFamily="18" charset="0"/>
              </a:rPr>
              <a:t>guna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memantau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aktivitas</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indikasi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serangan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defacement</a:t>
            </a:r>
            <a:r>
              <a:rPr lang="en-US" sz="2400" dirty="0">
                <a:latin typeface="Times New Roman" panose="02020603050405020304" pitchFamily="18" charset="0"/>
                <a:cs typeface="Times New Roman" panose="02020603050405020304" pitchFamily="18" charset="0"/>
              </a:rPr>
              <a:t> pada </a:t>
            </a:r>
            <a:r>
              <a:rPr lang="en-US" sz="2400" dirty="0" err="1">
                <a:latin typeface="Times New Roman" panose="02020603050405020304" pitchFamily="18" charset="0"/>
                <a:cs typeface="Times New Roman" panose="02020603050405020304" pitchFamily="18" charset="0"/>
              </a:rPr>
              <a:t>sistem</a:t>
            </a:r>
            <a:r>
              <a:rPr lang="en-US" sz="2400" dirty="0">
                <a:latin typeface="Times New Roman" panose="02020603050405020304" pitchFamily="18" charset="0"/>
                <a:cs typeface="Times New Roman" panose="02020603050405020304" pitchFamily="18" charset="0"/>
              </a:rPr>
              <a:t>?</a:t>
            </a:r>
            <a:endParaRPr lang="en-ID" sz="2400" dirty="0">
              <a:latin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US" sz="2400" dirty="0" err="1">
                <a:latin typeface="Times New Roman" panose="02020603050405020304" pitchFamily="18" charset="0"/>
                <a:cs typeface="Times New Roman" panose="02020603050405020304" pitchFamily="18" charset="0"/>
              </a:rPr>
              <a:t>Bagaimana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mekanisme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penerapan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notifikasi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insiden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menggunakan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Wazuh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ketika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terjadi</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defacement</a:t>
            </a:r>
            <a:r>
              <a:rPr lang="en-US" sz="2400" dirty="0">
                <a:latin typeface="Times New Roman" panose="02020603050405020304" pitchFamily="18" charset="0"/>
                <a:cs typeface="Times New Roman" panose="02020603050405020304" pitchFamily="18" charset="0"/>
              </a:rPr>
              <a:t> pada situs web?</a:t>
            </a:r>
            <a:endParaRPr lang="en-ID" sz="2400" dirty="0">
              <a:latin typeface="Times New Roman" panose="02020603050405020304" pitchFamily="18" charset="0"/>
              <a:cs typeface="Times New Roman" panose="02020603050405020304" pitchFamily="18" charset="0"/>
            </a:endParaRPr>
          </a:p>
          <a:p>
            <a:pPr marL="508000" indent="-457200" algn="just">
              <a:buFont typeface="+mj-lt"/>
              <a:buAutoNum type="arabicPeriod"/>
            </a:pPr>
            <a:endParaRPr lang="en-US" sz="2400" dirty="0">
              <a:latin typeface="Times New Roman" panose="02020603050405020304" pitchFamily="18" charset="0"/>
              <a:cs typeface="Times New Roman" panose="02020603050405020304" pitchFamily="18" charset="0"/>
              <a:sym typeface="DM Sans"/>
            </a:endParaRPr>
          </a:p>
          <a:p>
            <a:pPr marL="508000" indent="-457200" algn="just">
              <a:buFont typeface="+mj-lt"/>
              <a:buAutoNum type="arabicPeriod"/>
            </a:pPr>
            <a:endParaRPr lang="en-ID"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a:extLst>
            <a:ext uri="{FF2B5EF4-FFF2-40B4-BE49-F238E27FC236}">
              <a16:creationId xmlns:a16="http://schemas.microsoft.com/office/drawing/2014/main" id="{64C4F562-B7B4-2A6A-86A5-4F9452A87AF1}"/>
            </a:ext>
          </a:extLst>
        </p:cNvPr>
        <p:cNvGrpSpPr/>
        <p:nvPr/>
      </p:nvGrpSpPr>
      <p:grpSpPr>
        <a:xfrm>
          <a:off x="0" y="0"/>
          <a:ext cx="0" cy="0"/>
          <a:chOff x="0" y="0"/>
          <a:chExt cx="0" cy="0"/>
        </a:xfrm>
      </p:grpSpPr>
      <p:sp>
        <p:nvSpPr>
          <p:cNvPr id="53" name="Google Shape;53;g104f7abbb21_0_297">
            <a:extLst>
              <a:ext uri="{FF2B5EF4-FFF2-40B4-BE49-F238E27FC236}">
                <a16:creationId xmlns:a16="http://schemas.microsoft.com/office/drawing/2014/main" id="{F83BF6BA-BB1A-DA56-C1BA-F580D7A601D9}"/>
              </a:ext>
            </a:extLst>
          </p:cNvPr>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a:t>Maksud dan Tujuan</a:t>
            </a:r>
            <a:endParaRPr dirty="0"/>
          </a:p>
        </p:txBody>
      </p:sp>
      <p:sp>
        <p:nvSpPr>
          <p:cNvPr id="2" name="Text Placeholder 2">
            <a:extLst>
              <a:ext uri="{FF2B5EF4-FFF2-40B4-BE49-F238E27FC236}">
                <a16:creationId xmlns:a16="http://schemas.microsoft.com/office/drawing/2014/main" id="{54FBF43B-20EA-8101-115D-BD10D944BCC1}"/>
              </a:ext>
            </a:extLst>
          </p:cNvPr>
          <p:cNvSpPr>
            <a:spLocks noGrp="1"/>
          </p:cNvSpPr>
          <p:nvPr>
            <p:ph type="body" idx="1"/>
          </p:nvPr>
        </p:nvSpPr>
        <p:spPr>
          <a:xfrm>
            <a:off x="180561" y="1221148"/>
            <a:ext cx="11830876" cy="5089734"/>
          </a:xfrm>
        </p:spPr>
        <p:txBody>
          <a:bodyPr>
            <a:normAutofit/>
          </a:bodyPr>
          <a:lstStyle/>
          <a:p>
            <a:pPr marL="565150" lvl="0" indent="-514350" algn="just">
              <a:buAutoNum type="arabicPeriod"/>
            </a:pPr>
            <a:r>
              <a:rPr lang="en-ID" sz="2500" dirty="0" err="1">
                <a:latin typeface="Times New Roman" panose="02020603050405020304" pitchFamily="18" charset="0"/>
                <a:cs typeface="Times New Roman" panose="02020603050405020304" pitchFamily="18" charset="0"/>
              </a:rPr>
              <a:t>Menganalisa</a:t>
            </a:r>
            <a:r>
              <a:rPr lang="en-ID" sz="2500" dirty="0">
                <a:latin typeface="Times New Roman" panose="02020603050405020304" pitchFamily="18" charset="0"/>
                <a:cs typeface="Times New Roman" panose="02020603050405020304" pitchFamily="18" charset="0"/>
              </a:rPr>
              <a:t> dan </a:t>
            </a:r>
            <a:r>
              <a:rPr lang="en-ID" sz="2500" dirty="0" err="1">
                <a:latin typeface="Times New Roman" panose="02020603050405020304" pitchFamily="18" charset="0"/>
                <a:cs typeface="Times New Roman" panose="02020603050405020304" pitchFamily="18" charset="0"/>
              </a:rPr>
              <a:t>mengimplementasikan</a:t>
            </a:r>
            <a:r>
              <a:rPr lang="en-ID" sz="2500" dirty="0">
                <a:latin typeface="Times New Roman" panose="02020603050405020304" pitchFamily="18" charset="0"/>
                <a:cs typeface="Times New Roman" panose="02020603050405020304" pitchFamily="18" charset="0"/>
              </a:rPr>
              <a:t> </a:t>
            </a:r>
            <a:r>
              <a:rPr lang="en-ID" sz="2500" i="1" dirty="0" err="1">
                <a:latin typeface="Times New Roman" panose="02020603050405020304" pitchFamily="18" charset="0"/>
                <a:cs typeface="Times New Roman" panose="02020603050405020304" pitchFamily="18" charset="0"/>
              </a:rPr>
              <a:t>Wazuh</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sebagai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sistem</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deteksi</a:t>
            </a:r>
            <a:r>
              <a:rPr lang="en-ID" sz="2500" dirty="0">
                <a:latin typeface="Times New Roman" panose="02020603050405020304" pitchFamily="18" charset="0"/>
                <a:cs typeface="Times New Roman" panose="02020603050405020304" pitchFamily="18" charset="0"/>
              </a:rPr>
              <a:t> dan </a:t>
            </a:r>
            <a:r>
              <a:rPr lang="en-ID" sz="2500" dirty="0" err="1">
                <a:latin typeface="Times New Roman" panose="02020603050405020304" pitchFamily="18" charset="0"/>
                <a:cs typeface="Times New Roman" panose="02020603050405020304" pitchFamily="18" charset="0"/>
              </a:rPr>
              <a:t>pencegahan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terhadap</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serangan</a:t>
            </a:r>
            <a:r>
              <a:rPr lang="en-ID" sz="2500" dirty="0">
                <a:latin typeface="Times New Roman" panose="02020603050405020304" pitchFamily="18" charset="0"/>
                <a:cs typeface="Times New Roman" panose="02020603050405020304" pitchFamily="18" charset="0"/>
              </a:rPr>
              <a:t> </a:t>
            </a:r>
            <a:r>
              <a:rPr lang="en-ID" sz="2500" i="1" dirty="0">
                <a:latin typeface="Times New Roman" panose="02020603050405020304" pitchFamily="18" charset="0"/>
                <a:cs typeface="Times New Roman" panose="02020603050405020304" pitchFamily="18" charset="0"/>
              </a:rPr>
              <a:t>web defacement </a:t>
            </a:r>
            <a:r>
              <a:rPr lang="en-ID" sz="2500" dirty="0" err="1">
                <a:latin typeface="Times New Roman" panose="02020603050405020304" pitchFamily="18" charset="0"/>
                <a:cs typeface="Times New Roman" panose="02020603050405020304" pitchFamily="18" charset="0"/>
              </a:rPr>
              <a:t>berbasis</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judi</a:t>
            </a:r>
            <a:r>
              <a:rPr lang="en-ID" sz="2500" dirty="0">
                <a:latin typeface="Times New Roman" panose="02020603050405020304" pitchFamily="18" charset="0"/>
                <a:cs typeface="Times New Roman" panose="02020603050405020304" pitchFamily="18" charset="0"/>
              </a:rPr>
              <a:t> online.</a:t>
            </a:r>
          </a:p>
          <a:p>
            <a:pPr marL="565150" lvl="0" indent="-514350" algn="just">
              <a:buAutoNum type="arabicPeriod"/>
            </a:pPr>
            <a:r>
              <a:rPr lang="en-ID" sz="2500" dirty="0" err="1">
                <a:latin typeface="Times New Roman" panose="02020603050405020304" pitchFamily="18" charset="0"/>
                <a:cs typeface="Times New Roman" panose="02020603050405020304" pitchFamily="18" charset="0"/>
              </a:rPr>
              <a:t>Menerapkan</a:t>
            </a:r>
            <a:r>
              <a:rPr lang="en-ID" sz="2500" dirty="0">
                <a:latin typeface="Times New Roman" panose="02020603050405020304" pitchFamily="18" charset="0"/>
                <a:cs typeface="Times New Roman" panose="02020603050405020304" pitchFamily="18" charset="0"/>
              </a:rPr>
              <a:t> dan </a:t>
            </a:r>
            <a:r>
              <a:rPr lang="en-ID" sz="2500" dirty="0" err="1">
                <a:latin typeface="Times New Roman" panose="02020603050405020304" pitchFamily="18" charset="0"/>
                <a:cs typeface="Times New Roman" panose="02020603050405020304" pitchFamily="18" charset="0"/>
              </a:rPr>
              <a:t>mengoptimalkan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penggunaan</a:t>
            </a:r>
            <a:r>
              <a:rPr lang="en-ID" sz="2500" dirty="0">
                <a:latin typeface="Times New Roman" panose="02020603050405020304" pitchFamily="18" charset="0"/>
                <a:cs typeface="Times New Roman" panose="02020603050405020304" pitchFamily="18" charset="0"/>
              </a:rPr>
              <a:t> </a:t>
            </a:r>
            <a:r>
              <a:rPr lang="en-ID" sz="2500" i="1" dirty="0" err="1">
                <a:latin typeface="Times New Roman" panose="02020603050405020304" pitchFamily="18" charset="0"/>
                <a:cs typeface="Times New Roman" panose="02020603050405020304" pitchFamily="18" charset="0"/>
              </a:rPr>
              <a:t>Wazuh</a:t>
            </a:r>
            <a:r>
              <a:rPr lang="en-ID" sz="2500" i="1" dirty="0">
                <a:latin typeface="Times New Roman" panose="02020603050405020304" pitchFamily="18" charset="0"/>
                <a:cs typeface="Times New Roman" panose="02020603050405020304" pitchFamily="18" charset="0"/>
              </a:rPr>
              <a:t> Dashboard</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untuk</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memonitor</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aktivitas</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serta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indikasi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serangan</a:t>
            </a:r>
            <a:r>
              <a:rPr lang="en-ID" sz="2500" dirty="0">
                <a:latin typeface="Times New Roman" panose="02020603050405020304" pitchFamily="18" charset="0"/>
                <a:cs typeface="Times New Roman" panose="02020603050405020304" pitchFamily="18" charset="0"/>
              </a:rPr>
              <a:t> defacement pada </a:t>
            </a:r>
            <a:r>
              <a:rPr lang="en-ID" sz="2500" dirty="0" err="1">
                <a:latin typeface="Times New Roman" panose="02020603050405020304" pitchFamily="18" charset="0"/>
                <a:cs typeface="Times New Roman" panose="02020603050405020304" pitchFamily="18" charset="0"/>
              </a:rPr>
              <a:t>sistem</a:t>
            </a:r>
            <a:r>
              <a:rPr lang="en-ID" sz="2500" dirty="0">
                <a:latin typeface="Times New Roman" panose="02020603050405020304" pitchFamily="18" charset="0"/>
                <a:cs typeface="Times New Roman" panose="02020603050405020304" pitchFamily="18" charset="0"/>
              </a:rPr>
              <a:t> web.</a:t>
            </a:r>
          </a:p>
          <a:p>
            <a:pPr marL="565150" lvl="0" indent="-514350" algn="just">
              <a:buAutoNum type="arabicPeriod"/>
            </a:pPr>
            <a:r>
              <a:rPr lang="en-ID" sz="2500" dirty="0" err="1">
                <a:latin typeface="Times New Roman" panose="02020603050405020304" pitchFamily="18" charset="0"/>
                <a:cs typeface="Times New Roman" panose="02020603050405020304" pitchFamily="18" charset="0"/>
              </a:rPr>
              <a:t>Merancang</a:t>
            </a:r>
            <a:r>
              <a:rPr lang="en-ID" sz="2500" dirty="0">
                <a:latin typeface="Times New Roman" panose="02020603050405020304" pitchFamily="18" charset="0"/>
                <a:cs typeface="Times New Roman" panose="02020603050405020304" pitchFamily="18" charset="0"/>
              </a:rPr>
              <a:t> dan </a:t>
            </a:r>
            <a:r>
              <a:rPr lang="en-ID" sz="2500" dirty="0" err="1">
                <a:latin typeface="Times New Roman" panose="02020603050405020304" pitchFamily="18" charset="0"/>
                <a:cs typeface="Times New Roman" panose="02020603050405020304" pitchFamily="18" charset="0"/>
              </a:rPr>
              <a:t>mengonfigurasi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mekanisme</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notifikasi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insiden</a:t>
            </a:r>
            <a:r>
              <a:rPr lang="en-ID" sz="2500" dirty="0">
                <a:latin typeface="Times New Roman" panose="02020603050405020304" pitchFamily="18" charset="0"/>
                <a:cs typeface="Times New Roman" panose="02020603050405020304" pitchFamily="18" charset="0"/>
              </a:rPr>
              <a:t> pada </a:t>
            </a:r>
            <a:r>
              <a:rPr lang="en-ID" sz="2500" i="1" dirty="0" err="1">
                <a:latin typeface="Times New Roman" panose="02020603050405020304" pitchFamily="18" charset="0"/>
                <a:cs typeface="Times New Roman" panose="02020603050405020304" pitchFamily="18" charset="0"/>
              </a:rPr>
              <a:t>Wazuh</a:t>
            </a:r>
            <a:r>
              <a:rPr lang="en-ID" sz="2500" dirty="0">
                <a:latin typeface="Times New Roman" panose="02020603050405020304" pitchFamily="18" charset="0"/>
                <a:cs typeface="Times New Roman" panose="02020603050405020304" pitchFamily="18" charset="0"/>
              </a:rPr>
              <a:t> agar </a:t>
            </a:r>
            <a:r>
              <a:rPr lang="en-ID" sz="2500" dirty="0" err="1">
                <a:latin typeface="Times New Roman" panose="02020603050405020304" pitchFamily="18" charset="0"/>
                <a:cs typeface="Times New Roman" panose="02020603050405020304" pitchFamily="18" charset="0"/>
              </a:rPr>
              <a:t>mampu</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memberikan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peringatan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secara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cepat</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ketika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terjadi</a:t>
            </a:r>
            <a:r>
              <a:rPr lang="en-ID" sz="2500" dirty="0">
                <a:latin typeface="Times New Roman" panose="02020603050405020304" pitchFamily="18" charset="0"/>
                <a:cs typeface="Times New Roman" panose="02020603050405020304" pitchFamily="18" charset="0"/>
              </a:rPr>
              <a:t> </a:t>
            </a:r>
            <a:r>
              <a:rPr lang="en-ID" sz="2500" i="1" dirty="0">
                <a:latin typeface="Times New Roman" panose="02020603050405020304" pitchFamily="18" charset="0"/>
                <a:cs typeface="Times New Roman" panose="02020603050405020304" pitchFamily="18" charset="0"/>
              </a:rPr>
              <a:t>defacement</a:t>
            </a:r>
            <a:r>
              <a:rPr lang="en-ID" sz="2500" dirty="0">
                <a:latin typeface="Times New Roman" panose="02020603050405020304" pitchFamily="18" charset="0"/>
                <a:cs typeface="Times New Roman" panose="02020603050405020304" pitchFamily="18" charset="0"/>
              </a:rPr>
              <a:t> pada situs web.</a:t>
            </a:r>
          </a:p>
          <a:p>
            <a:pPr marL="565150" lvl="0" indent="-514350" algn="just">
              <a:buAutoNum type="arabicPeriod"/>
            </a:pPr>
            <a:endParaRPr lang="en-ID"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24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4" name="Text Placeholder 3">
            <a:extLst>
              <a:ext uri="{FF2B5EF4-FFF2-40B4-BE49-F238E27FC236}">
                <a16:creationId xmlns:a16="http://schemas.microsoft.com/office/drawing/2014/main" id="{FEF92C9F-51BB-72C7-B0E5-FFAAE8CBFD92}"/>
              </a:ext>
            </a:extLst>
          </p:cNvPr>
          <p:cNvSpPr txBox="1">
            <a:spLocks noGrp="1"/>
          </p:cNvSpPr>
          <p:nvPr>
            <p:ph type="body" idx="1"/>
          </p:nvPr>
        </p:nvSpPr>
        <p:spPr>
          <a:xfrm>
            <a:off x="166688" y="1238250"/>
            <a:ext cx="11831637" cy="3596842"/>
          </a:xfrm>
          <a:prstGeom prst="rect">
            <a:avLst/>
          </a:prstGeom>
          <a:noFill/>
        </p:spPr>
        <p:txBody>
          <a:bodyPr wrap="square" rtlCol="0">
            <a:spAutoFit/>
          </a:bodyPr>
          <a:lstStyle/>
          <a:p>
            <a:pPr marL="50800" indent="0" algn="just">
              <a:buNone/>
            </a:pPr>
            <a:r>
              <a:rPr lang="en-US" sz="2400" dirty="0" err="1">
                <a:latin typeface="Times New Roman" panose="02020603050405020304" pitchFamily="18" charset="0"/>
                <a:cs typeface="Times New Roman" panose="02020603050405020304" pitchFamily="18" charset="0"/>
              </a:rPr>
              <a:t>Metodologi</a:t>
            </a:r>
            <a:r>
              <a:rPr lang="en-US" sz="2400" dirty="0">
                <a:latin typeface="Times New Roman" panose="02020603050405020304" pitchFamily="18" charset="0"/>
                <a:cs typeface="Times New Roman" panose="02020603050405020304" pitchFamily="18" charset="0"/>
              </a:rPr>
              <a:t> yang di </a:t>
            </a:r>
            <a:r>
              <a:rPr lang="en-US" sz="2400" dirty="0" err="1">
                <a:latin typeface="Times New Roman" panose="02020603050405020304" pitchFamily="18" charset="0"/>
                <a:cs typeface="Times New Roman" panose="02020603050405020304" pitchFamily="18" charset="0"/>
              </a:rPr>
              <a:t>gunakan</a:t>
            </a:r>
            <a:r>
              <a:rPr lang="en-US" sz="2400" dirty="0">
                <a:latin typeface="Times New Roman" panose="02020603050405020304" pitchFamily="18" charset="0"/>
                <a:cs typeface="Times New Roman" panose="02020603050405020304" pitchFamily="18" charset="0"/>
              </a:rPr>
              <a:t> pada </a:t>
            </a: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adalah</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Action Research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pendekatan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SANS 504-B Incident Response Cycle </a:t>
            </a:r>
            <a:r>
              <a:rPr lang="en-US" sz="2400" dirty="0">
                <a:latin typeface="Times New Roman" panose="02020603050405020304" pitchFamily="18" charset="0"/>
                <a:cs typeface="Times New Roman" panose="02020603050405020304" pitchFamily="18" charset="0"/>
              </a:rPr>
              <a:t>yang </a:t>
            </a:r>
            <a:r>
              <a:rPr lang="en-US" sz="2400" dirty="0" err="1">
                <a:latin typeface="Times New Roman" panose="02020603050405020304" pitchFamily="18" charset="0"/>
                <a:cs typeface="Times New Roman" panose="02020603050405020304" pitchFamily="18" charset="0"/>
              </a:rPr>
              <a:t>meliputi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tahapan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utama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Perencanaan</a:t>
            </a:r>
            <a:r>
              <a:rPr lang="en-US" sz="2400" dirty="0">
                <a:latin typeface="Times New Roman" panose="02020603050405020304" pitchFamily="18" charset="0"/>
                <a:cs typeface="Times New Roman" panose="02020603050405020304" pitchFamily="18" charset="0"/>
              </a:rPr>
              <a:t>, Tindakan, </a:t>
            </a:r>
            <a:r>
              <a:rPr lang="en-US" sz="2400" dirty="0" err="1">
                <a:latin typeface="Times New Roman" panose="02020603050405020304" pitchFamily="18" charset="0"/>
                <a:cs typeface="Times New Roman" panose="02020603050405020304" pitchFamily="18" charset="0"/>
              </a:rPr>
              <a:t>Pengamatan</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Refleksi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Pendekatan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dipilih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karena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bertujuan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menerapkan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solusi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langsung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lingkungan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nyata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mengevaluasi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dampaknya</a:t>
            </a:r>
            <a:r>
              <a:rPr lang="en-US" sz="2400" dirty="0">
                <a:latin typeface="Times New Roman" panose="02020603050405020304" pitchFamily="18" charset="0"/>
                <a:cs typeface="Times New Roman" panose="02020603050405020304" pitchFamily="18" charset="0"/>
              </a:rPr>
              <a:t>, dan </a:t>
            </a:r>
            <a:r>
              <a:rPr lang="en-US" sz="2400" dirty="0" err="1">
                <a:latin typeface="Times New Roman" panose="02020603050405020304" pitchFamily="18" charset="0"/>
                <a:cs typeface="Times New Roman" panose="02020603050405020304" pitchFamily="18" charset="0"/>
              </a:rPr>
              <a:t>menyempurnakan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implementasi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melalui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siklus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berulang</a:t>
            </a:r>
            <a:r>
              <a:rPr lang="en-US" sz="2400" dirty="0">
                <a:latin typeface="Times New Roman" panose="02020603050405020304" pitchFamily="18" charset="0"/>
                <a:cs typeface="Times New Roman" panose="02020603050405020304" pitchFamily="18" charset="0"/>
              </a:rPr>
              <a:t>.</a:t>
            </a:r>
            <a:endParaRPr lang="en-ID" sz="2400" dirty="0">
              <a:latin typeface="Times New Roman" panose="02020603050405020304" pitchFamily="18" charset="0"/>
              <a:cs typeface="Times New Roman" panose="02020603050405020304" pitchFamily="18" charset="0"/>
            </a:endParaRPr>
          </a:p>
          <a:p>
            <a:pPr marL="50800" indent="0" algn="just">
              <a:buNone/>
            </a:pPr>
            <a:endParaRPr lang="en-ID" sz="2400" dirty="0">
              <a:latin typeface="Times New Roman" panose="02020603050405020304" pitchFamily="18" charset="0"/>
              <a:cs typeface="Times New Roman" panose="02020603050405020304" pitchFamily="18" charset="0"/>
            </a:endParaRPr>
          </a:p>
          <a:p>
            <a:pPr marL="50800" indent="0" algn="just">
              <a:buNone/>
            </a:pPr>
            <a:endParaRPr lang="en-US" sz="2400" dirty="0">
              <a:latin typeface="Times New Roman" panose="02020603050405020304" pitchFamily="18" charset="0"/>
              <a:cs typeface="Times New Roman" panose="02020603050405020304" pitchFamily="18" charset="0"/>
            </a:endParaRPr>
          </a:p>
          <a:p>
            <a:pPr marL="50800" indent="0" algn="just">
              <a:buNone/>
            </a:pPr>
            <a:br>
              <a:rPr lang="en-ID" sz="2400" b="0" i="0" dirty="0">
                <a:solidFill>
                  <a:srgbClr val="000000"/>
                </a:solidFill>
                <a:effectLst/>
                <a:latin typeface="Times New Roman" panose="02020603050405020304" pitchFamily="18" charset="0"/>
                <a:cs typeface="Times New Roman" panose="02020603050405020304" pitchFamily="18" charset="0"/>
              </a:rPr>
            </a:br>
            <a:endParaRPr lang="en-ID"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ADF6633-2EEF-4D54-AE2F-6A9637F76309}"/>
              </a:ext>
            </a:extLst>
          </p:cNvPr>
          <p:cNvPicPr/>
          <p:nvPr/>
        </p:nvPicPr>
        <p:blipFill rotWithShape="1">
          <a:blip r:embed="rId3">
            <a:extLst>
              <a:ext uri="{28A0092B-C50C-407E-A947-70E740481C1C}">
                <a14:useLocalDpi xmlns:a14="http://schemas.microsoft.com/office/drawing/2010/main" val="0"/>
              </a:ext>
            </a:extLst>
          </a:blip>
          <a:srcRect l="33289" t="44568" r="33616" b="45122"/>
          <a:stretch/>
        </p:blipFill>
        <p:spPr bwMode="auto">
          <a:xfrm>
            <a:off x="1754372" y="3157870"/>
            <a:ext cx="8484781" cy="2536308"/>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Flowchart </a:t>
            </a:r>
            <a:r>
              <a:rPr lang="en-US" dirty="0" err="1"/>
              <a:t>Sistem</a:t>
            </a:r>
            <a:endParaRPr dirty="0"/>
          </a:p>
        </p:txBody>
      </p:sp>
      <p:pic>
        <p:nvPicPr>
          <p:cNvPr id="11" name="Picture 10">
            <a:extLst>
              <a:ext uri="{FF2B5EF4-FFF2-40B4-BE49-F238E27FC236}">
                <a16:creationId xmlns:a16="http://schemas.microsoft.com/office/drawing/2014/main" id="{EFE73177-A8F6-4A66-AD14-51CFB386CAA0}"/>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930863" y="1155459"/>
            <a:ext cx="4277472" cy="51071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E7325189-B368-6A13-2A13-5DA322DDD142}"/>
            </a:ext>
          </a:extLst>
        </p:cNvPr>
        <p:cNvGrpSpPr/>
        <p:nvPr/>
      </p:nvGrpSpPr>
      <p:grpSpPr>
        <a:xfrm>
          <a:off x="0" y="0"/>
          <a:ext cx="0" cy="0"/>
          <a:chOff x="0" y="0"/>
          <a:chExt cx="0" cy="0"/>
        </a:xfrm>
      </p:grpSpPr>
      <p:pic>
        <p:nvPicPr>
          <p:cNvPr id="114" name="Picture 113">
            <a:extLst>
              <a:ext uri="{FF2B5EF4-FFF2-40B4-BE49-F238E27FC236}">
                <a16:creationId xmlns:a16="http://schemas.microsoft.com/office/drawing/2014/main" id="{7A94FBC2-9614-499F-A9CD-BF5602FB3295}"/>
              </a:ext>
            </a:extLst>
          </p:cNvPr>
          <p:cNvPicPr>
            <a:picLocks noChangeAspect="1"/>
          </p:cNvPicPr>
          <p:nvPr/>
        </p:nvPicPr>
        <p:blipFill>
          <a:blip r:embed="rId3"/>
          <a:stretch>
            <a:fillRect/>
          </a:stretch>
        </p:blipFill>
        <p:spPr>
          <a:xfrm>
            <a:off x="839971" y="1155459"/>
            <a:ext cx="9462977" cy="4624001"/>
          </a:xfrm>
          <a:prstGeom prst="rect">
            <a:avLst/>
          </a:prstGeom>
        </p:spPr>
      </p:pic>
      <p:sp>
        <p:nvSpPr>
          <p:cNvPr id="64" name="Google Shape;64;g104f7abbb21_0_39">
            <a:extLst>
              <a:ext uri="{FF2B5EF4-FFF2-40B4-BE49-F238E27FC236}">
                <a16:creationId xmlns:a16="http://schemas.microsoft.com/office/drawing/2014/main" id="{F4F055F3-8E99-A09C-1AEB-FA781C4F0F49}"/>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Alur </a:t>
            </a:r>
            <a:r>
              <a:rPr lang="en-US" dirty="0" err="1"/>
              <a:t>Serangan</a:t>
            </a:r>
            <a:r>
              <a:rPr lang="en-US" dirty="0"/>
              <a:t> Defacement Judi Online</a:t>
            </a:r>
          </a:p>
        </p:txBody>
      </p:sp>
    </p:spTree>
    <p:extLst>
      <p:ext uri="{BB962C8B-B14F-4D97-AF65-F5344CB8AC3E}">
        <p14:creationId xmlns:p14="http://schemas.microsoft.com/office/powerpoint/2010/main" val="4247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2933746E-8087-375B-E64D-D205F52AB4BB}"/>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7BDAAB38-9AA4-5F29-656E-8FB0C20CF644}"/>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 dan </a:t>
            </a:r>
            <a:r>
              <a:rPr lang="en-US" dirty="0" err="1"/>
              <a:t>Pembahasan</a:t>
            </a:r>
            <a:endParaRPr dirty="0"/>
          </a:p>
        </p:txBody>
      </p:sp>
      <p:sp>
        <p:nvSpPr>
          <p:cNvPr id="3" name="Kotak Teks 2">
            <a:extLst>
              <a:ext uri="{FF2B5EF4-FFF2-40B4-BE49-F238E27FC236}">
                <a16:creationId xmlns:a16="http://schemas.microsoft.com/office/drawing/2014/main" id="{D67A173E-8E13-E78F-6721-4E51ADC9F378}"/>
              </a:ext>
            </a:extLst>
          </p:cNvPr>
          <p:cNvSpPr txBox="1">
            <a:spLocks noGrp="1"/>
          </p:cNvSpPr>
          <p:nvPr>
            <p:ph type="body" idx="1"/>
          </p:nvPr>
        </p:nvSpPr>
        <p:spPr>
          <a:xfrm>
            <a:off x="314352" y="1138665"/>
            <a:ext cx="11683283" cy="1051530"/>
          </a:xfrm>
          <a:prstGeom prst="rect">
            <a:avLst/>
          </a:prstGeom>
          <a:noFill/>
        </p:spPr>
        <p:txBody>
          <a:bodyPr wrap="square" anchor="ctr">
            <a:spAutoFit/>
          </a:bodyPr>
          <a:lstStyle/>
          <a:p>
            <a:pPr marL="50800" indent="0" algn="just">
              <a:buNone/>
            </a:pPr>
            <a:r>
              <a:rPr lang="en-US" sz="2000" dirty="0" err="1">
                <a:solidFill>
                  <a:srgbClr val="000000"/>
                </a:solidFill>
                <a:latin typeface="Times New Roman" panose="02020603050405020304" pitchFamily="18" charset="0"/>
              </a:rPr>
              <a:t>Pengujian</a:t>
            </a:r>
            <a:r>
              <a:rPr lang="en-US" sz="2000" dirty="0">
                <a:solidFill>
                  <a:srgbClr val="000000"/>
                </a:solidFill>
                <a:latin typeface="Times New Roman" panose="02020603050405020304" pitchFamily="18" charset="0"/>
              </a:rPr>
              <a:t> </a:t>
            </a:r>
            <a:r>
              <a:rPr lang="en-US" sz="2000" i="1" dirty="0" err="1">
                <a:solidFill>
                  <a:srgbClr val="000000"/>
                </a:solidFill>
                <a:latin typeface="Times New Roman" panose="02020603050405020304" pitchFamily="18" charset="0"/>
              </a:rPr>
              <a:t>bruteforce</a:t>
            </a:r>
            <a:r>
              <a:rPr lang="en-US" sz="2000" dirty="0">
                <a:solidFill>
                  <a:srgbClr val="000000"/>
                </a:solidFill>
                <a:latin typeface="Times New Roman" panose="02020603050405020304" pitchFamily="18" charset="0"/>
              </a:rPr>
              <a:t> </a:t>
            </a:r>
            <a:r>
              <a:rPr lang="en-US" sz="2000" i="1" dirty="0" err="1">
                <a:solidFill>
                  <a:srgbClr val="000000"/>
                </a:solidFill>
                <a:latin typeface="Times New Roman" panose="02020603050405020304" pitchFamily="18" charset="0"/>
              </a:rPr>
              <a:t>atack</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dilakukan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dengan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melakukan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serangan</a:t>
            </a:r>
            <a:r>
              <a:rPr lang="en-US" sz="2000" dirty="0">
                <a:solidFill>
                  <a:srgbClr val="000000"/>
                </a:solidFill>
                <a:latin typeface="Times New Roman" panose="02020603050405020304" pitchFamily="18" charset="0"/>
              </a:rPr>
              <a:t> </a:t>
            </a:r>
            <a:r>
              <a:rPr lang="en-US" sz="2000" i="1" dirty="0" err="1">
                <a:solidFill>
                  <a:srgbClr val="000000"/>
                </a:solidFill>
                <a:latin typeface="Times New Roman" panose="02020603050405020304" pitchFamily="18" charset="0"/>
              </a:rPr>
              <a:t>bruteforce</a:t>
            </a:r>
            <a:r>
              <a:rPr lang="en-US" sz="2000" dirty="0">
                <a:solidFill>
                  <a:srgbClr val="000000"/>
                </a:solidFill>
                <a:latin typeface="Times New Roman" panose="02020603050405020304" pitchFamily="18" charset="0"/>
              </a:rPr>
              <a:t> pada port SSH </a:t>
            </a:r>
            <a:r>
              <a:rPr lang="en-US" sz="2000" dirty="0" err="1">
                <a:solidFill>
                  <a:srgbClr val="000000"/>
                </a:solidFill>
                <a:latin typeface="Times New Roman" panose="02020603050405020304" pitchFamily="18" charset="0"/>
              </a:rPr>
              <a:t>menggunakan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aplikasi</a:t>
            </a:r>
            <a:r>
              <a:rPr lang="en-US" sz="2000" dirty="0">
                <a:solidFill>
                  <a:srgbClr val="000000"/>
                </a:solidFill>
                <a:latin typeface="Times New Roman" panose="02020603050405020304" pitchFamily="18" charset="0"/>
              </a:rPr>
              <a:t> </a:t>
            </a:r>
            <a:r>
              <a:rPr lang="en-US" sz="2000" i="1" dirty="0">
                <a:solidFill>
                  <a:srgbClr val="000000"/>
                </a:solidFill>
                <a:latin typeface="Times New Roman" panose="02020603050405020304" pitchFamily="18" charset="0"/>
              </a:rPr>
              <a:t>Hydra</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Pengujian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ini</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memanfaatkan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berkas</a:t>
            </a:r>
            <a:r>
              <a:rPr lang="en-US" sz="2000" dirty="0">
                <a:solidFill>
                  <a:srgbClr val="000000"/>
                </a:solidFill>
                <a:latin typeface="Times New Roman" panose="02020603050405020304" pitchFamily="18" charset="0"/>
              </a:rPr>
              <a:t> </a:t>
            </a:r>
            <a:r>
              <a:rPr lang="en-US" sz="2000" i="1" dirty="0">
                <a:solidFill>
                  <a:srgbClr val="000000"/>
                </a:solidFill>
                <a:latin typeface="Times New Roman" panose="02020603050405020304" pitchFamily="18" charset="0"/>
              </a:rPr>
              <a:t>password-wordlist.txt </a:t>
            </a:r>
            <a:r>
              <a:rPr lang="en-US" sz="2000" dirty="0">
                <a:solidFill>
                  <a:srgbClr val="000000"/>
                </a:solidFill>
                <a:latin typeface="Times New Roman" panose="02020603050405020304" pitchFamily="18" charset="0"/>
              </a:rPr>
              <a:t>yang </a:t>
            </a:r>
            <a:r>
              <a:rPr lang="en-US" sz="2000" dirty="0" err="1">
                <a:solidFill>
                  <a:srgbClr val="000000"/>
                </a:solidFill>
                <a:latin typeface="Times New Roman" panose="02020603050405020304" pitchFamily="18" charset="0"/>
              </a:rPr>
              <a:t>memuat</a:t>
            </a:r>
            <a:r>
              <a:rPr lang="en-US" sz="2000" dirty="0">
                <a:solidFill>
                  <a:srgbClr val="000000"/>
                </a:solidFill>
                <a:latin typeface="Times New Roman" panose="02020603050405020304" pitchFamily="18" charset="0"/>
              </a:rPr>
              <a:t> 2000 kata </a:t>
            </a:r>
            <a:r>
              <a:rPr lang="en-US" sz="2000" dirty="0" err="1">
                <a:solidFill>
                  <a:srgbClr val="000000"/>
                </a:solidFill>
                <a:latin typeface="Times New Roman" panose="02020603050405020304" pitchFamily="18" charset="0"/>
              </a:rPr>
              <a:t>sandi</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populer</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untuk</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menguji</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ketahanan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sistem</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autentikasi</a:t>
            </a:r>
            <a:r>
              <a:rPr lang="en-US" sz="2000" dirty="0">
                <a:solidFill>
                  <a:srgbClr val="000000"/>
                </a:solidFill>
                <a:latin typeface="Times New Roman" panose="02020603050405020304" pitchFamily="18" charset="0"/>
              </a:rPr>
              <a:t>.</a:t>
            </a:r>
          </a:p>
        </p:txBody>
      </p:sp>
      <p:graphicFrame>
        <p:nvGraphicFramePr>
          <p:cNvPr id="2" name="Table 1">
            <a:extLst>
              <a:ext uri="{FF2B5EF4-FFF2-40B4-BE49-F238E27FC236}">
                <a16:creationId xmlns:a16="http://schemas.microsoft.com/office/drawing/2014/main" id="{D0F77EEA-D94E-4018-8552-9C3721A92E44}"/>
              </a:ext>
            </a:extLst>
          </p:cNvPr>
          <p:cNvGraphicFramePr>
            <a:graphicFrameLocks noGrp="1"/>
          </p:cNvGraphicFramePr>
          <p:nvPr>
            <p:extLst>
              <p:ext uri="{D42A27DB-BD31-4B8C-83A1-F6EECF244321}">
                <p14:modId xmlns:p14="http://schemas.microsoft.com/office/powerpoint/2010/main" val="184012674"/>
              </p:ext>
            </p:extLst>
          </p:nvPr>
        </p:nvGraphicFramePr>
        <p:xfrm>
          <a:off x="3595761" y="2173402"/>
          <a:ext cx="5314323" cy="2185948"/>
        </p:xfrm>
        <a:graphic>
          <a:graphicData uri="http://schemas.openxmlformats.org/drawingml/2006/table">
            <a:tbl>
              <a:tblPr firstRow="1" firstCol="1" bandRow="1">
                <a:tableStyleId>{5C22544A-7EE6-4342-B048-85BDC9FD1C3A}</a:tableStyleId>
              </a:tblPr>
              <a:tblGrid>
                <a:gridCol w="2230881">
                  <a:extLst>
                    <a:ext uri="{9D8B030D-6E8A-4147-A177-3AD203B41FA5}">
                      <a16:colId xmlns:a16="http://schemas.microsoft.com/office/drawing/2014/main" val="469196435"/>
                    </a:ext>
                  </a:extLst>
                </a:gridCol>
                <a:gridCol w="1446028">
                  <a:extLst>
                    <a:ext uri="{9D8B030D-6E8A-4147-A177-3AD203B41FA5}">
                      <a16:colId xmlns:a16="http://schemas.microsoft.com/office/drawing/2014/main" val="1227163336"/>
                    </a:ext>
                  </a:extLst>
                </a:gridCol>
                <a:gridCol w="1637414">
                  <a:extLst>
                    <a:ext uri="{9D8B030D-6E8A-4147-A177-3AD203B41FA5}">
                      <a16:colId xmlns:a16="http://schemas.microsoft.com/office/drawing/2014/main" val="3493770724"/>
                    </a:ext>
                  </a:extLst>
                </a:gridCol>
              </a:tblGrid>
              <a:tr h="404904">
                <a:tc>
                  <a:txBody>
                    <a:bodyPr/>
                    <a:lstStyle/>
                    <a:p>
                      <a:pPr algn="ctr">
                        <a:lnSpc>
                          <a:spcPct val="97000"/>
                        </a:lnSpc>
                      </a:pPr>
                      <a:r>
                        <a:rPr lang="en-US" sz="1600" dirty="0" err="1">
                          <a:solidFill>
                            <a:schemeClr val="bg1"/>
                          </a:solidFill>
                          <a:effectLst/>
                        </a:rPr>
                        <a:t>Aktivitas</a:t>
                      </a:r>
                      <a:endParaRPr lang="en-ID"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97000"/>
                        </a:lnSpc>
                      </a:pPr>
                      <a:r>
                        <a:rPr lang="en-US" sz="1600" dirty="0">
                          <a:solidFill>
                            <a:schemeClr val="bg1"/>
                          </a:solidFill>
                          <a:effectLst/>
                        </a:rPr>
                        <a:t>Alert rule </a:t>
                      </a:r>
                      <a:endParaRPr lang="en-ID"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97000"/>
                        </a:lnSpc>
                      </a:pPr>
                      <a:r>
                        <a:rPr lang="en-US" sz="1600" dirty="0" err="1">
                          <a:solidFill>
                            <a:schemeClr val="bg1"/>
                          </a:solidFill>
                          <a:effectLst/>
                        </a:rPr>
                        <a:t>Respon</a:t>
                      </a:r>
                      <a:endParaRPr lang="en-ID"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3913419"/>
                  </a:ext>
                </a:extLst>
              </a:tr>
              <a:tr h="508870">
                <a:tc>
                  <a:txBody>
                    <a:bodyPr/>
                    <a:lstStyle/>
                    <a:p>
                      <a:r>
                        <a:rPr lang="en-US" sz="1100" b="0" dirty="0" err="1">
                          <a:solidFill>
                            <a:schemeClr val="bg1"/>
                          </a:solidFill>
                          <a:effectLst/>
                        </a:rPr>
                        <a:t>Bruteforce</a:t>
                      </a:r>
                      <a:r>
                        <a:rPr lang="en-US" sz="1100" b="0" dirty="0">
                          <a:solidFill>
                            <a:schemeClr val="bg1"/>
                          </a:solidFill>
                          <a:effectLst/>
                        </a:rPr>
                        <a:t> </a:t>
                      </a:r>
                      <a:r>
                        <a:rPr lang="en-US" sz="1100" b="0" dirty="0" err="1">
                          <a:solidFill>
                            <a:schemeClr val="bg1"/>
                          </a:solidFill>
                          <a:effectLst/>
                        </a:rPr>
                        <a:t>dengan</a:t>
                      </a:r>
                      <a:r>
                        <a:rPr lang="en-US" sz="1100" b="0" dirty="0">
                          <a:solidFill>
                            <a:schemeClr val="bg1"/>
                          </a:solidFill>
                          <a:effectLst/>
                        </a:rPr>
                        <a:t> username </a:t>
                      </a:r>
                      <a:r>
                        <a:rPr lang="en-US" sz="1100" b="0" dirty="0" err="1">
                          <a:solidFill>
                            <a:schemeClr val="bg1"/>
                          </a:solidFill>
                          <a:effectLst/>
                        </a:rPr>
                        <a:t>acak</a:t>
                      </a:r>
                      <a:endParaRPr lang="en-ID" sz="1400" b="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r>
                        <a:rPr lang="en-US" sz="1100" dirty="0">
                          <a:effectLst/>
                        </a:rPr>
                        <a:t>100012</a:t>
                      </a:r>
                      <a:endParaRPr lang="en-ID" sz="1400" dirty="0">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r>
                        <a:rPr lang="en-US" sz="1100" dirty="0" err="1">
                          <a:effectLst/>
                        </a:rPr>
                        <a:t>Akses</a:t>
                      </a:r>
                      <a:r>
                        <a:rPr lang="en-US" sz="1100" dirty="0">
                          <a:effectLst/>
                        </a:rPr>
                        <a:t> di </a:t>
                      </a:r>
                      <a:r>
                        <a:rPr lang="en-US" sz="1100" dirty="0" err="1">
                          <a:effectLst/>
                        </a:rPr>
                        <a:t>blokir</a:t>
                      </a:r>
                      <a:r>
                        <a:rPr lang="en-US" sz="1100" dirty="0">
                          <a:effectLst/>
                        </a:rPr>
                        <a:t> </a:t>
                      </a:r>
                      <a:r>
                        <a:rPr lang="en-US" sz="1100" dirty="0" err="1">
                          <a:effectLst/>
                        </a:rPr>
                        <a:t>otomatis</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94517608"/>
                  </a:ext>
                </a:extLst>
              </a:tr>
              <a:tr h="508870">
                <a:tc>
                  <a:txBody>
                    <a:bodyPr/>
                    <a:lstStyle/>
                    <a:p>
                      <a:r>
                        <a:rPr lang="en-US" sz="1100" b="0" dirty="0" err="1">
                          <a:solidFill>
                            <a:schemeClr val="bg1"/>
                          </a:solidFill>
                          <a:effectLst/>
                        </a:rPr>
                        <a:t>Bruteforce</a:t>
                      </a:r>
                      <a:r>
                        <a:rPr lang="en-US" sz="1100" b="0" dirty="0">
                          <a:solidFill>
                            <a:schemeClr val="bg1"/>
                          </a:solidFill>
                          <a:effectLst/>
                        </a:rPr>
                        <a:t> </a:t>
                      </a:r>
                      <a:r>
                        <a:rPr lang="en-US" sz="1100" b="0" dirty="0" err="1">
                          <a:solidFill>
                            <a:schemeClr val="bg1"/>
                          </a:solidFill>
                          <a:effectLst/>
                        </a:rPr>
                        <a:t>dengan</a:t>
                      </a:r>
                      <a:r>
                        <a:rPr lang="en-US" sz="1100" b="0" dirty="0">
                          <a:solidFill>
                            <a:schemeClr val="bg1"/>
                          </a:solidFill>
                          <a:effectLst/>
                        </a:rPr>
                        <a:t> password </a:t>
                      </a:r>
                      <a:r>
                        <a:rPr lang="en-US" sz="1100" b="0" dirty="0" err="1">
                          <a:solidFill>
                            <a:schemeClr val="bg1"/>
                          </a:solidFill>
                          <a:effectLst/>
                        </a:rPr>
                        <a:t>acak</a:t>
                      </a:r>
                      <a:endParaRPr lang="en-ID" sz="1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100" dirty="0">
                          <a:effectLst/>
                        </a:rPr>
                        <a:t>100011</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100" dirty="0" err="1">
                          <a:effectLst/>
                        </a:rPr>
                        <a:t>Akses</a:t>
                      </a:r>
                      <a:r>
                        <a:rPr lang="en-US" sz="1100" dirty="0">
                          <a:effectLst/>
                        </a:rPr>
                        <a:t> di </a:t>
                      </a:r>
                      <a:r>
                        <a:rPr lang="en-US" sz="1100" dirty="0" err="1">
                          <a:effectLst/>
                        </a:rPr>
                        <a:t>blokir</a:t>
                      </a:r>
                      <a:r>
                        <a:rPr lang="en-US" sz="1100" dirty="0">
                          <a:effectLst/>
                        </a:rPr>
                        <a:t> </a:t>
                      </a:r>
                      <a:r>
                        <a:rPr lang="en-US" sz="1100" dirty="0" err="1">
                          <a:effectLst/>
                        </a:rPr>
                        <a:t>otomatis</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6484186"/>
                  </a:ext>
                </a:extLst>
              </a:tr>
              <a:tr h="763304">
                <a:tc>
                  <a:txBody>
                    <a:bodyPr/>
                    <a:lstStyle/>
                    <a:p>
                      <a:r>
                        <a:rPr lang="en-US" sz="1100" b="0" dirty="0" err="1">
                          <a:solidFill>
                            <a:schemeClr val="bg1"/>
                          </a:solidFill>
                          <a:effectLst/>
                        </a:rPr>
                        <a:t>Bruteforce</a:t>
                      </a:r>
                      <a:r>
                        <a:rPr lang="en-US" sz="1100" b="0" dirty="0">
                          <a:solidFill>
                            <a:schemeClr val="bg1"/>
                          </a:solidFill>
                          <a:effectLst/>
                        </a:rPr>
                        <a:t> </a:t>
                      </a:r>
                      <a:r>
                        <a:rPr lang="en-US" sz="1100" b="0" dirty="0" err="1">
                          <a:solidFill>
                            <a:schemeClr val="bg1"/>
                          </a:solidFill>
                          <a:effectLst/>
                        </a:rPr>
                        <a:t>dengan</a:t>
                      </a:r>
                      <a:r>
                        <a:rPr lang="en-US" sz="1100" b="0" dirty="0">
                          <a:solidFill>
                            <a:schemeClr val="bg1"/>
                          </a:solidFill>
                          <a:effectLst/>
                        </a:rPr>
                        <a:t> username dan password </a:t>
                      </a:r>
                      <a:r>
                        <a:rPr lang="en-US" sz="1100" b="0" dirty="0" err="1">
                          <a:solidFill>
                            <a:schemeClr val="bg1"/>
                          </a:solidFill>
                          <a:effectLst/>
                        </a:rPr>
                        <a:t>acak</a:t>
                      </a:r>
                      <a:endParaRPr lang="en-ID" sz="14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100" dirty="0">
                          <a:effectLst/>
                        </a:rPr>
                        <a:t>100012</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100" dirty="0" err="1">
                          <a:effectLst/>
                        </a:rPr>
                        <a:t>Akses</a:t>
                      </a:r>
                      <a:r>
                        <a:rPr lang="en-US" sz="1100" dirty="0">
                          <a:effectLst/>
                        </a:rPr>
                        <a:t> di </a:t>
                      </a:r>
                      <a:r>
                        <a:rPr lang="en-US" sz="1100" dirty="0" err="1">
                          <a:effectLst/>
                        </a:rPr>
                        <a:t>blokir</a:t>
                      </a:r>
                      <a:r>
                        <a:rPr lang="en-US" sz="1100" dirty="0">
                          <a:effectLst/>
                        </a:rPr>
                        <a:t> </a:t>
                      </a:r>
                      <a:r>
                        <a:rPr lang="en-US" sz="1100" dirty="0" err="1">
                          <a:effectLst/>
                        </a:rPr>
                        <a:t>otomatis</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2484278"/>
                  </a:ext>
                </a:extLst>
              </a:tr>
            </a:tbl>
          </a:graphicData>
        </a:graphic>
      </p:graphicFrame>
      <p:sp>
        <p:nvSpPr>
          <p:cNvPr id="5" name="Kotak Teks 2">
            <a:extLst>
              <a:ext uri="{FF2B5EF4-FFF2-40B4-BE49-F238E27FC236}">
                <a16:creationId xmlns:a16="http://schemas.microsoft.com/office/drawing/2014/main" id="{DD1A4DF7-68C4-4C3E-80B9-750DB84B1EBE}"/>
              </a:ext>
            </a:extLst>
          </p:cNvPr>
          <p:cNvSpPr txBox="1">
            <a:spLocks/>
          </p:cNvSpPr>
          <p:nvPr/>
        </p:nvSpPr>
        <p:spPr>
          <a:xfrm>
            <a:off x="314352" y="4349257"/>
            <a:ext cx="10750597" cy="1328528"/>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Font typeface="Arial"/>
              <a:buNone/>
            </a:pPr>
            <a:r>
              <a:rPr lang="en-US" sz="2000" dirty="0">
                <a:latin typeface="Times New Roman" panose="02020603050405020304" pitchFamily="18" charset="0"/>
                <a:cs typeface="Times New Roman" panose="02020603050405020304" pitchFamily="18" charset="0"/>
              </a:rPr>
              <a:t>Hasil </a:t>
            </a: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didapatkan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ialah</a:t>
            </a:r>
            <a:r>
              <a:rPr lang="en-US" sz="2000" dirty="0">
                <a:latin typeface="Times New Roman" panose="02020603050405020304" pitchFamily="18" charset="0"/>
                <a:cs typeface="Times New Roman" panose="02020603050405020304" pitchFamily="18" charset="0"/>
              </a:rPr>
              <a:t>, Ketika </a:t>
            </a:r>
            <a:r>
              <a:rPr lang="en-US" sz="2000" dirty="0" err="1">
                <a:latin typeface="Times New Roman" panose="02020603050405020304" pitchFamily="18" charset="0"/>
                <a:cs typeface="Times New Roman" panose="02020603050405020304" pitchFamily="18" charset="0"/>
              </a:rPr>
              <a:t>terjadi</a:t>
            </a:r>
            <a:r>
              <a:rPr lang="en-US" sz="2000" dirty="0">
                <a:latin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bruteforce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dengan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menggunakan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username</a:t>
            </a:r>
            <a:r>
              <a:rPr lang="en-US" sz="2000" dirty="0">
                <a:solidFill>
                  <a:srgbClr val="000000"/>
                </a:solidFill>
                <a:effectLst/>
                <a:latin typeface="Times New Roman" panose="02020603050405020304" pitchFamily="18" charset="0"/>
                <a:ea typeface="Times New Roman" panose="02020603050405020304" pitchFamily="18" charset="0"/>
              </a:rPr>
              <a:t> yang valid </a:t>
            </a:r>
            <a:r>
              <a:rPr lang="en-US" sz="2000" dirty="0" err="1">
                <a:solidFill>
                  <a:srgbClr val="000000"/>
                </a:solidFill>
                <a:effectLst/>
                <a:latin typeface="Times New Roman" panose="02020603050405020304" pitchFamily="18" charset="0"/>
                <a:ea typeface="Times New Roman" panose="02020603050405020304" pitchFamily="18" charset="0"/>
              </a:rPr>
              <a:t>maka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rule</a:t>
            </a:r>
            <a:r>
              <a:rPr lang="en-US" sz="2000" dirty="0">
                <a:solidFill>
                  <a:srgbClr val="000000"/>
                </a:solidFill>
                <a:effectLst/>
                <a:latin typeface="Times New Roman" panose="02020603050405020304" pitchFamily="18" charset="0"/>
                <a:ea typeface="Times New Roman" panose="02020603050405020304" pitchFamily="18" charset="0"/>
              </a:rPr>
              <a:t> 100011 </a:t>
            </a:r>
            <a:r>
              <a:rPr lang="en-US" sz="2000" dirty="0" err="1">
                <a:solidFill>
                  <a:srgbClr val="000000"/>
                </a:solidFill>
                <a:effectLst/>
                <a:latin typeface="Times New Roman" panose="02020603050405020304" pitchFamily="18" charset="0"/>
                <a:ea typeface="Times New Roman" panose="02020603050405020304" pitchFamily="18" charset="0"/>
              </a:rPr>
              <a:t>akan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ter</a:t>
            </a:r>
            <a:r>
              <a:rPr lang="en-US" sz="2000" dirty="0">
                <a:solidFill>
                  <a:srgbClr val="000000"/>
                </a:solidFill>
                <a:effectLst/>
                <a:latin typeface="Times New Roman" panose="02020603050405020304" pitchFamily="18" charset="0"/>
                <a:ea typeface="Times New Roman" panose="02020603050405020304" pitchFamily="18" charset="0"/>
              </a:rPr>
              <a:t> trigger </a:t>
            </a:r>
            <a:r>
              <a:rPr lang="en-US" sz="2000" dirty="0" err="1">
                <a:solidFill>
                  <a:srgbClr val="000000"/>
                </a:solidFill>
                <a:effectLst/>
                <a:latin typeface="Times New Roman" panose="02020603050405020304" pitchFamily="18" charset="0"/>
                <a:ea typeface="Times New Roman" panose="02020603050405020304" pitchFamily="18" charset="0"/>
              </a:rPr>
              <a:t>namun</a:t>
            </a:r>
            <a:r>
              <a:rPr lang="en-US" sz="2000" dirty="0">
                <a:solidFill>
                  <a:srgbClr val="000000"/>
                </a:solidFill>
                <a:effectLst/>
                <a:latin typeface="Times New Roman" panose="02020603050405020304" pitchFamily="18" charset="0"/>
                <a:ea typeface="Times New Roman" panose="02020603050405020304" pitchFamily="18" charset="0"/>
              </a:rPr>
              <a:t> Ketika </a:t>
            </a:r>
            <a:r>
              <a:rPr lang="en-US" sz="2000" i="1" dirty="0">
                <a:solidFill>
                  <a:srgbClr val="000000"/>
                </a:solidFill>
                <a:effectLst/>
                <a:latin typeface="Times New Roman" panose="02020603050405020304" pitchFamily="18" charset="0"/>
                <a:ea typeface="Times New Roman" panose="02020603050405020304" pitchFamily="18" charset="0"/>
              </a:rPr>
              <a:t>username</a:t>
            </a:r>
            <a:r>
              <a:rPr lang="en-US" sz="2000" dirty="0">
                <a:solidFill>
                  <a:srgbClr val="000000"/>
                </a:solidFill>
                <a:effectLst/>
                <a:latin typeface="Times New Roman" panose="02020603050405020304" pitchFamily="18" charset="0"/>
                <a:ea typeface="Times New Roman" panose="02020603050405020304" pitchFamily="18" charset="0"/>
              </a:rPr>
              <a:t> yang </a:t>
            </a:r>
            <a:r>
              <a:rPr lang="en-US" sz="2000" dirty="0" err="1">
                <a:solidFill>
                  <a:srgbClr val="000000"/>
                </a:solidFill>
                <a:effectLst/>
                <a:latin typeface="Times New Roman" panose="02020603050405020304" pitchFamily="18" charset="0"/>
                <a:ea typeface="Times New Roman" panose="02020603050405020304" pitchFamily="18" charset="0"/>
              </a:rPr>
              <a:t>digunakan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tidak</a:t>
            </a:r>
            <a:r>
              <a:rPr lang="en-US" sz="2000" dirty="0">
                <a:solidFill>
                  <a:srgbClr val="000000"/>
                </a:solidFill>
                <a:effectLst/>
                <a:latin typeface="Times New Roman" panose="02020603050405020304" pitchFamily="18" charset="0"/>
                <a:ea typeface="Times New Roman" panose="02020603050405020304" pitchFamily="18" charset="0"/>
              </a:rPr>
              <a:t> valid/</a:t>
            </a:r>
            <a:r>
              <a:rPr lang="en-US" sz="2000" dirty="0" err="1">
                <a:solidFill>
                  <a:srgbClr val="000000"/>
                </a:solidFill>
                <a:effectLst/>
                <a:latin typeface="Times New Roman" panose="02020603050405020304" pitchFamily="18" charset="0"/>
                <a:ea typeface="Times New Roman" panose="02020603050405020304" pitchFamily="18" charset="0"/>
              </a:rPr>
              <a:t>acak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maka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rule</a:t>
            </a:r>
            <a:r>
              <a:rPr lang="en-US" sz="2000" dirty="0">
                <a:solidFill>
                  <a:srgbClr val="000000"/>
                </a:solidFill>
                <a:effectLst/>
                <a:latin typeface="Times New Roman" panose="02020603050405020304" pitchFamily="18" charset="0"/>
                <a:ea typeface="Times New Roman" panose="02020603050405020304" pitchFamily="18" charset="0"/>
              </a:rPr>
              <a:t> 100012 </a:t>
            </a:r>
            <a:r>
              <a:rPr lang="en-US" sz="2000" dirty="0" err="1">
                <a:solidFill>
                  <a:srgbClr val="000000"/>
                </a:solidFill>
                <a:effectLst/>
                <a:latin typeface="Times New Roman" panose="02020603050405020304" pitchFamily="18" charset="0"/>
                <a:ea typeface="Times New Roman" panose="02020603050405020304" pitchFamily="18" charset="0"/>
              </a:rPr>
              <a:t>ter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tringger</a:t>
            </a:r>
            <a:r>
              <a:rPr lang="en-US" sz="2000" dirty="0">
                <a:solidFill>
                  <a:srgbClr val="000000"/>
                </a:solidFill>
                <a:effectLst/>
                <a:latin typeface="Times New Roman" panose="02020603050405020304" pitchFamily="18" charset="0"/>
                <a:ea typeface="Times New Roman" panose="02020603050405020304" pitchFamily="18" charset="0"/>
              </a:rPr>
              <a:t>. Ketika </a:t>
            </a:r>
            <a:r>
              <a:rPr lang="en-US" sz="2000" dirty="0" err="1">
                <a:solidFill>
                  <a:srgbClr val="000000"/>
                </a:solidFill>
                <a:effectLst/>
                <a:latin typeface="Times New Roman" panose="02020603050405020304" pitchFamily="18" charset="0"/>
                <a:ea typeface="Times New Roman" panose="02020603050405020304" pitchFamily="18" charset="0"/>
              </a:rPr>
              <a:t>kedua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rule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tersebut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ter</a:t>
            </a:r>
            <a:r>
              <a:rPr lang="en-US" sz="2000" dirty="0">
                <a:solidFill>
                  <a:srgbClr val="000000"/>
                </a:solidFill>
                <a:effectLst/>
                <a:latin typeface="Times New Roman" panose="02020603050405020304" pitchFamily="18" charset="0"/>
                <a:ea typeface="Times New Roman" panose="02020603050405020304" pitchFamily="18" charset="0"/>
              </a:rPr>
              <a:t> trigger </a:t>
            </a:r>
            <a:r>
              <a:rPr lang="en-US" sz="2000" dirty="0" err="1">
                <a:solidFill>
                  <a:srgbClr val="000000"/>
                </a:solidFill>
                <a:effectLst/>
                <a:latin typeface="Times New Roman" panose="02020603050405020304" pitchFamily="18" charset="0"/>
                <a:ea typeface="Times New Roman" panose="02020603050405020304" pitchFamily="18" charset="0"/>
              </a:rPr>
              <a:t>maka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active response </a:t>
            </a:r>
            <a:r>
              <a:rPr lang="en-US" sz="2000" dirty="0" err="1">
                <a:solidFill>
                  <a:srgbClr val="000000"/>
                </a:solidFill>
                <a:effectLst/>
                <a:latin typeface="Times New Roman" panose="02020603050405020304" pitchFamily="18" charset="0"/>
                <a:ea typeface="Times New Roman" panose="02020603050405020304" pitchFamily="18" charset="0"/>
              </a:rPr>
              <a:t>untuk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memblokir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rPr>
              <a:t>attacker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otomatis</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dilakukan</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67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2933746E-8087-375B-E64D-D205F52AB4BB}"/>
            </a:ext>
          </a:extLst>
        </p:cNvPr>
        <p:cNvGrpSpPr/>
        <p:nvPr/>
      </p:nvGrpSpPr>
      <p:grpSpPr>
        <a:xfrm>
          <a:off x="0" y="0"/>
          <a:ext cx="0" cy="0"/>
          <a:chOff x="0" y="0"/>
          <a:chExt cx="0" cy="0"/>
        </a:xfrm>
      </p:grpSpPr>
      <p:sp>
        <p:nvSpPr>
          <p:cNvPr id="64" name="Google Shape;64;g104f7abbb21_0_39">
            <a:extLst>
              <a:ext uri="{FF2B5EF4-FFF2-40B4-BE49-F238E27FC236}">
                <a16:creationId xmlns:a16="http://schemas.microsoft.com/office/drawing/2014/main" id="{7BDAAB38-9AA4-5F29-656E-8FB0C20CF644}"/>
              </a:ext>
            </a:extLst>
          </p:cNvPr>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Hasil dan </a:t>
            </a:r>
            <a:r>
              <a:rPr lang="en-US" dirty="0" err="1"/>
              <a:t>Pembahasan</a:t>
            </a:r>
            <a:endParaRPr dirty="0"/>
          </a:p>
        </p:txBody>
      </p:sp>
      <p:sp>
        <p:nvSpPr>
          <p:cNvPr id="3" name="Kotak Teks 2">
            <a:extLst>
              <a:ext uri="{FF2B5EF4-FFF2-40B4-BE49-F238E27FC236}">
                <a16:creationId xmlns:a16="http://schemas.microsoft.com/office/drawing/2014/main" id="{D67A173E-8E13-E78F-6721-4E51ADC9F378}"/>
              </a:ext>
            </a:extLst>
          </p:cNvPr>
          <p:cNvSpPr txBox="1">
            <a:spLocks noGrp="1"/>
          </p:cNvSpPr>
          <p:nvPr>
            <p:ph type="body" idx="1"/>
          </p:nvPr>
        </p:nvSpPr>
        <p:spPr>
          <a:xfrm>
            <a:off x="314352" y="1198817"/>
            <a:ext cx="11683283" cy="1051530"/>
          </a:xfrm>
          <a:prstGeom prst="rect">
            <a:avLst/>
          </a:prstGeom>
          <a:noFill/>
        </p:spPr>
        <p:txBody>
          <a:bodyPr wrap="square" anchor="ctr">
            <a:spAutoFit/>
          </a:bodyPr>
          <a:lstStyle/>
          <a:p>
            <a:pPr marL="50800" indent="0" algn="just">
              <a:buNone/>
            </a:pP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deteksi</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webshell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dilakukan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skenario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Skenario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pertama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mengunggah</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webshell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melalui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antarmuka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laman</a:t>
            </a:r>
            <a:r>
              <a:rPr lang="en-US" sz="2000" dirty="0">
                <a:latin typeface="Times New Roman" panose="02020603050405020304" pitchFamily="18" charset="0"/>
                <a:cs typeface="Times New Roman" panose="02020603050405020304" pitchFamily="18" charset="0"/>
              </a:rPr>
              <a:t> web (</a:t>
            </a:r>
            <a:r>
              <a:rPr lang="en-US" sz="2000" i="1" dirty="0">
                <a:latin typeface="Times New Roman" panose="02020603050405020304" pitchFamily="18" charset="0"/>
                <a:cs typeface="Times New Roman" panose="02020603050405020304" pitchFamily="18" charset="0"/>
              </a:rPr>
              <a:t>file upload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sementara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skenario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kedua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dilakukan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membuat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berkas</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webshell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secara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langsung</a:t>
            </a:r>
            <a:r>
              <a:rPr lang="en-US" sz="2000" dirty="0">
                <a:latin typeface="Times New Roman" panose="02020603050405020304" pitchFamily="18" charset="0"/>
                <a:cs typeface="Times New Roman" panose="02020603050405020304" pitchFamily="18" charset="0"/>
              </a:rPr>
              <a:t> pada </a:t>
            </a:r>
            <a:r>
              <a:rPr lang="en-US" sz="2000" dirty="0" err="1">
                <a:latin typeface="Times New Roman" panose="02020603050405020304" pitchFamily="18" charset="0"/>
                <a:cs typeface="Times New Roman" panose="02020603050405020304" pitchFamily="18" charset="0"/>
              </a:rPr>
              <a:t>sistem</a:t>
            </a:r>
            <a:r>
              <a:rPr lang="en-US" sz="2000" dirty="0">
                <a:latin typeface="Times New Roman" panose="02020603050405020304" pitchFamily="18" charset="0"/>
                <a:cs typeface="Times New Roman" panose="02020603050405020304" pitchFamily="18" charset="0"/>
              </a:rPr>
              <a:t> server (</a:t>
            </a:r>
            <a:r>
              <a:rPr lang="en-US" sz="2000" i="1" dirty="0">
                <a:latin typeface="Times New Roman" panose="02020603050405020304" pitchFamily="18" charset="0"/>
                <a:cs typeface="Times New Roman" panose="02020603050405020304" pitchFamily="18" charset="0"/>
              </a:rPr>
              <a:t>file creation</a:t>
            </a:r>
            <a:r>
              <a:rPr lang="en-US" sz="2000" dirty="0">
                <a:latin typeface="Times New Roman" panose="02020603050405020304" pitchFamily="18" charset="0"/>
                <a:cs typeface="Times New Roman" panose="02020603050405020304" pitchFamily="18" charset="0"/>
              </a:rPr>
              <a:t>).</a:t>
            </a:r>
          </a:p>
        </p:txBody>
      </p:sp>
      <p:sp>
        <p:nvSpPr>
          <p:cNvPr id="5" name="Kotak Teks 2">
            <a:extLst>
              <a:ext uri="{FF2B5EF4-FFF2-40B4-BE49-F238E27FC236}">
                <a16:creationId xmlns:a16="http://schemas.microsoft.com/office/drawing/2014/main" id="{DD1A4DF7-68C4-4C3E-80B9-750DB84B1EBE}"/>
              </a:ext>
            </a:extLst>
          </p:cNvPr>
          <p:cNvSpPr txBox="1">
            <a:spLocks/>
          </p:cNvSpPr>
          <p:nvPr/>
        </p:nvSpPr>
        <p:spPr>
          <a:xfrm>
            <a:off x="314352" y="4677615"/>
            <a:ext cx="10750597" cy="1051530"/>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just">
              <a:buFont typeface="Arial"/>
              <a:buNone/>
            </a:pPr>
            <a:r>
              <a:rPr lang="en-US" sz="2000" dirty="0" err="1">
                <a:latin typeface="Times New Roman" panose="02020603050405020304" pitchFamily="18" charset="0"/>
                <a:cs typeface="Times New Roman" panose="02020603050405020304" pitchFamily="18" charset="0"/>
              </a:rPr>
              <a:t>Berdasarkan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tabel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hasil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pengujian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diatas</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wazuh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berhasil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mendeteksi</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mengkarantina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seluruh</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webshell</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ditanamkan</a:t>
            </a:r>
            <a:r>
              <a:rPr lang="en-US" sz="2000" dirty="0">
                <a:latin typeface="Times New Roman" panose="02020603050405020304" pitchFamily="18" charset="0"/>
                <a:cs typeface="Times New Roman" panose="02020603050405020304" pitchFamily="18" charset="0"/>
              </a:rPr>
              <a:t> pada system uji, dan </a:t>
            </a:r>
            <a:r>
              <a:rPr lang="en-US" sz="2000" i="1" dirty="0" err="1">
                <a:latin typeface="Times New Roman" panose="02020603050405020304" pitchFamily="18" charset="0"/>
                <a:cs typeface="Times New Roman" panose="02020603050405020304" pitchFamily="18" charset="0"/>
              </a:rPr>
              <a:t>virustotal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berhasil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mendeteksi</a:t>
            </a:r>
            <a:r>
              <a:rPr lang="en-US" sz="2000" dirty="0">
                <a:latin typeface="Times New Roman" panose="02020603050405020304" pitchFamily="18" charset="0"/>
                <a:cs typeface="Times New Roman" panose="02020603050405020304" pitchFamily="18" charset="0"/>
              </a:rPr>
              <a:t> 80% </a:t>
            </a:r>
            <a:r>
              <a:rPr lang="en-US" sz="2000" i="1" dirty="0" err="1">
                <a:latin typeface="Times New Roman" panose="02020603050405020304" pitchFamily="18" charset="0"/>
                <a:cs typeface="Times New Roman" panose="02020603050405020304" pitchFamily="18" charset="0"/>
              </a:rPr>
              <a:t>webshell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sebagai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malware</a:t>
            </a:r>
            <a:r>
              <a:rPr lang="en-US" sz="2000" dirty="0">
                <a:latin typeface="Times New Roman" panose="02020603050405020304" pitchFamily="18"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F4C5AA99-25C1-4C34-9790-FD1C599298B1}"/>
              </a:ext>
            </a:extLst>
          </p:cNvPr>
          <p:cNvGraphicFramePr>
            <a:graphicFrameLocks noGrp="1"/>
          </p:cNvGraphicFramePr>
          <p:nvPr>
            <p:extLst>
              <p:ext uri="{D42A27DB-BD31-4B8C-83A1-F6EECF244321}">
                <p14:modId xmlns:p14="http://schemas.microsoft.com/office/powerpoint/2010/main" val="787395410"/>
              </p:ext>
            </p:extLst>
          </p:nvPr>
        </p:nvGraphicFramePr>
        <p:xfrm>
          <a:off x="3449752" y="2236787"/>
          <a:ext cx="5264888" cy="2440828"/>
        </p:xfrm>
        <a:graphic>
          <a:graphicData uri="http://schemas.openxmlformats.org/drawingml/2006/table">
            <a:tbl>
              <a:tblPr firstRow="1" firstCol="1" bandRow="1">
                <a:tableStyleId>{5C22544A-7EE6-4342-B048-85BDC9FD1C3A}</a:tableStyleId>
              </a:tblPr>
              <a:tblGrid>
                <a:gridCol w="363034">
                  <a:extLst>
                    <a:ext uri="{9D8B030D-6E8A-4147-A177-3AD203B41FA5}">
                      <a16:colId xmlns:a16="http://schemas.microsoft.com/office/drawing/2014/main" val="3736049952"/>
                    </a:ext>
                  </a:extLst>
                </a:gridCol>
                <a:gridCol w="1532399">
                  <a:extLst>
                    <a:ext uri="{9D8B030D-6E8A-4147-A177-3AD203B41FA5}">
                      <a16:colId xmlns:a16="http://schemas.microsoft.com/office/drawing/2014/main" val="3837413173"/>
                    </a:ext>
                  </a:extLst>
                </a:gridCol>
                <a:gridCol w="1598074">
                  <a:extLst>
                    <a:ext uri="{9D8B030D-6E8A-4147-A177-3AD203B41FA5}">
                      <a16:colId xmlns:a16="http://schemas.microsoft.com/office/drawing/2014/main" val="1845504371"/>
                    </a:ext>
                  </a:extLst>
                </a:gridCol>
                <a:gridCol w="1771381">
                  <a:extLst>
                    <a:ext uri="{9D8B030D-6E8A-4147-A177-3AD203B41FA5}">
                      <a16:colId xmlns:a16="http://schemas.microsoft.com/office/drawing/2014/main" val="3190092705"/>
                    </a:ext>
                  </a:extLst>
                </a:gridCol>
              </a:tblGrid>
              <a:tr h="187756">
                <a:tc>
                  <a:txBody>
                    <a:bodyPr/>
                    <a:lstStyle/>
                    <a:p>
                      <a:pPr algn="ctr"/>
                      <a:r>
                        <a:rPr lang="en-US" sz="800">
                          <a:effectLst/>
                        </a:rPr>
                        <a:t> </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a:effectLst/>
                        </a:rPr>
                        <a:t>Nama file</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a:effectLst/>
                        </a:rPr>
                        <a:t>Respon</a:t>
                      </a:r>
                      <a:endParaRPr lang="en-ID"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1000" dirty="0" err="1">
                          <a:effectLst/>
                        </a:rPr>
                        <a:t>VirusTotal</a:t>
                      </a:r>
                      <a:endParaRPr lang="en-ID"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1248608"/>
                  </a:ext>
                </a:extLst>
              </a:tr>
              <a:tr h="187756">
                <a:tc rowSpan="5">
                  <a:txBody>
                    <a:bodyPr/>
                    <a:lstStyle/>
                    <a:p>
                      <a:pPr marL="71755" marR="71755" algn="ctr">
                        <a:spcAft>
                          <a:spcPts val="0"/>
                        </a:spcAft>
                      </a:pPr>
                      <a:r>
                        <a:rPr lang="en-US" sz="800" dirty="0">
                          <a:effectLst/>
                        </a:rPr>
                        <a:t>File upload</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a:txBody>
                    <a:bodyPr/>
                    <a:lstStyle/>
                    <a:p>
                      <a:r>
                        <a:rPr lang="en-US" sz="800" dirty="0" err="1">
                          <a:effectLst/>
                        </a:rPr>
                        <a:t>Shell.php</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dirty="0" err="1">
                          <a:effectLst/>
                        </a:rPr>
                        <a:t>Dikarantina</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dirty="0" err="1">
                          <a:effectLst/>
                        </a:rPr>
                        <a:t>Terdeteksi</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042164"/>
                  </a:ext>
                </a:extLst>
              </a:tr>
              <a:tr h="187756">
                <a:tc vMerge="1">
                  <a:txBody>
                    <a:bodyPr/>
                    <a:lstStyle/>
                    <a:p>
                      <a:endParaRPr lang="en-ID"/>
                    </a:p>
                  </a:txBody>
                  <a:tcPr/>
                </a:tc>
                <a:tc>
                  <a:txBody>
                    <a:bodyPr/>
                    <a:lstStyle/>
                    <a:p>
                      <a:r>
                        <a:rPr lang="en-US" sz="800">
                          <a:effectLst/>
                        </a:rPr>
                        <a:t>Home.php</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Terdeteksi</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571691"/>
                  </a:ext>
                </a:extLst>
              </a:tr>
              <a:tr h="187756">
                <a:tc vMerge="1">
                  <a:txBody>
                    <a:bodyPr/>
                    <a:lstStyle/>
                    <a:p>
                      <a:endParaRPr lang="en-ID"/>
                    </a:p>
                  </a:txBody>
                  <a:tcPr/>
                </a:tc>
                <a:tc>
                  <a:txBody>
                    <a:bodyPr/>
                    <a:lstStyle/>
                    <a:p>
                      <a:r>
                        <a:rPr lang="en-US" sz="800">
                          <a:effectLst/>
                        </a:rPr>
                        <a:t>Index.phtml</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Terdeteksi</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1813244"/>
                  </a:ext>
                </a:extLst>
              </a:tr>
              <a:tr h="375512">
                <a:tc vMerge="1">
                  <a:txBody>
                    <a:bodyPr/>
                    <a:lstStyle/>
                    <a:p>
                      <a:endParaRPr lang="en-ID"/>
                    </a:p>
                  </a:txBody>
                  <a:tcPr/>
                </a:tc>
                <a:tc>
                  <a:txBody>
                    <a:bodyPr/>
                    <a:lstStyle/>
                    <a:p>
                      <a:r>
                        <a:rPr lang="en-US" sz="800">
                          <a:effectLst/>
                        </a:rPr>
                        <a:t>Priv.php</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dirty="0" err="1">
                          <a:effectLst/>
                        </a:rPr>
                        <a:t>Tidak</a:t>
                      </a:r>
                      <a:r>
                        <a:rPr lang="en-US" sz="800" dirty="0">
                          <a:effectLst/>
                        </a:rPr>
                        <a:t> </a:t>
                      </a:r>
                      <a:r>
                        <a:rPr lang="en-US" sz="800" dirty="0" err="1">
                          <a:effectLst/>
                        </a:rPr>
                        <a:t>Terdeteksi</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5792138"/>
                  </a:ext>
                </a:extLst>
              </a:tr>
              <a:tr h="187756">
                <a:tc vMerge="1">
                  <a:txBody>
                    <a:bodyPr/>
                    <a:lstStyle/>
                    <a:p>
                      <a:endParaRPr lang="en-ID"/>
                    </a:p>
                  </a:txBody>
                  <a:tcPr/>
                </a:tc>
                <a:tc>
                  <a:txBody>
                    <a:bodyPr/>
                    <a:lstStyle/>
                    <a:p>
                      <a:r>
                        <a:rPr lang="en-US" sz="800">
                          <a:effectLst/>
                        </a:rPr>
                        <a:t>TinyFileM.phar</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Terdeteksi</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386844"/>
                  </a:ext>
                </a:extLst>
              </a:tr>
              <a:tr h="187756">
                <a:tc rowSpan="5">
                  <a:txBody>
                    <a:bodyPr/>
                    <a:lstStyle/>
                    <a:p>
                      <a:pPr marL="71755" marR="71755" algn="ctr">
                        <a:spcAft>
                          <a:spcPts val="0"/>
                        </a:spcAft>
                      </a:pPr>
                      <a:r>
                        <a:rPr lang="en-US" sz="800">
                          <a:effectLst/>
                        </a:rPr>
                        <a:t>File creation</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a:txBody>
                    <a:bodyPr/>
                    <a:lstStyle/>
                    <a:p>
                      <a:r>
                        <a:rPr lang="en-US" sz="800">
                          <a:effectLst/>
                        </a:rPr>
                        <a:t>MWS-Shell.php</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dirty="0" err="1">
                          <a:effectLst/>
                        </a:rPr>
                        <a:t>Terdeteksi</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1273732"/>
                  </a:ext>
                </a:extLst>
              </a:tr>
              <a:tr h="375512">
                <a:tc vMerge="1">
                  <a:txBody>
                    <a:bodyPr/>
                    <a:lstStyle/>
                    <a:p>
                      <a:endParaRPr lang="en-ID"/>
                    </a:p>
                  </a:txBody>
                  <a:tcPr/>
                </a:tc>
                <a:tc>
                  <a:txBody>
                    <a:bodyPr/>
                    <a:lstStyle/>
                    <a:p>
                      <a:r>
                        <a:rPr lang="en-US" sz="800">
                          <a:effectLst/>
                        </a:rPr>
                        <a:t>BypassServ.asp</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dirty="0" err="1">
                          <a:effectLst/>
                        </a:rPr>
                        <a:t>Tidak</a:t>
                      </a:r>
                      <a:r>
                        <a:rPr lang="en-US" sz="800" dirty="0">
                          <a:effectLst/>
                        </a:rPr>
                        <a:t> </a:t>
                      </a:r>
                      <a:r>
                        <a:rPr lang="en-US" sz="800" dirty="0" err="1">
                          <a:effectLst/>
                        </a:rPr>
                        <a:t>Terdeteksi</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553950"/>
                  </a:ext>
                </a:extLst>
              </a:tr>
              <a:tr h="187756">
                <a:tc vMerge="1">
                  <a:txBody>
                    <a:bodyPr/>
                    <a:lstStyle/>
                    <a:p>
                      <a:endParaRPr lang="en-ID"/>
                    </a:p>
                  </a:txBody>
                  <a:tcPr/>
                </a:tc>
                <a:tc>
                  <a:txBody>
                    <a:bodyPr/>
                    <a:lstStyle/>
                    <a:p>
                      <a:r>
                        <a:rPr lang="en-US" sz="800">
                          <a:effectLst/>
                        </a:rPr>
                        <a:t>Yavuzlar.php</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Terdeteksi</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2670446"/>
                  </a:ext>
                </a:extLst>
              </a:tr>
              <a:tr h="187756">
                <a:tc vMerge="1">
                  <a:txBody>
                    <a:bodyPr/>
                    <a:lstStyle/>
                    <a:p>
                      <a:endParaRPr lang="en-ID"/>
                    </a:p>
                  </a:txBody>
                  <a:tcPr/>
                </a:tc>
                <a:tc>
                  <a:txBody>
                    <a:bodyPr/>
                    <a:lstStyle/>
                    <a:p>
                      <a:r>
                        <a:rPr lang="en-US" sz="800">
                          <a:effectLst/>
                        </a:rPr>
                        <a:t>Ani-Shell.php</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Terdeteksi</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416469"/>
                  </a:ext>
                </a:extLst>
              </a:tr>
              <a:tr h="187756">
                <a:tc vMerge="1">
                  <a:txBody>
                    <a:bodyPr/>
                    <a:lstStyle/>
                    <a:p>
                      <a:endParaRPr lang="en-ID"/>
                    </a:p>
                  </a:txBody>
                  <a:tcPr/>
                </a:tc>
                <a:tc>
                  <a:txBody>
                    <a:bodyPr/>
                    <a:lstStyle/>
                    <a:p>
                      <a:r>
                        <a:rPr lang="en-US" sz="800">
                          <a:effectLst/>
                        </a:rPr>
                        <a:t>DCSC.php5</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a:effectLst/>
                        </a:rPr>
                        <a:t>Dikarantina</a:t>
                      </a:r>
                      <a:endParaRPr lang="en-ID"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800" dirty="0" err="1">
                          <a:effectLst/>
                        </a:rPr>
                        <a:t>Terdeteksi</a:t>
                      </a:r>
                      <a:endParaRPr lang="en-ID"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2856877"/>
                  </a:ext>
                </a:extLst>
              </a:tr>
            </a:tbl>
          </a:graphicData>
        </a:graphic>
      </p:graphicFrame>
    </p:spTree>
    <p:extLst>
      <p:ext uri="{BB962C8B-B14F-4D97-AF65-F5344CB8AC3E}">
        <p14:creationId xmlns:p14="http://schemas.microsoft.com/office/powerpoint/2010/main" val="193826115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1658</Words>
  <Application>Microsoft Office PowerPoint</Application>
  <PresentationFormat>Widescreen</PresentationFormat>
  <Paragraphs>166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Times New Roman</vt:lpstr>
      <vt:lpstr>Exo</vt:lpstr>
      <vt:lpstr>Century Gothic</vt:lpstr>
      <vt:lpstr>Calibri</vt:lpstr>
      <vt:lpstr>Office Theme</vt:lpstr>
      <vt:lpstr>IMPLEMENTASI MONITORING DAN PENCEGAHAN SERANGAN DEFACEMENT JUDI ONLINE MENGGUNAKAN WAZUH</vt:lpstr>
      <vt:lpstr>Pendahuluan</vt:lpstr>
      <vt:lpstr>Rumusan Masalah</vt:lpstr>
      <vt:lpstr>Maksud dan Tujuan</vt:lpstr>
      <vt:lpstr>Metode</vt:lpstr>
      <vt:lpstr>Flowchart Sistem</vt:lpstr>
      <vt:lpstr>Alur Serangan Defacement Judi Online</vt:lpstr>
      <vt:lpstr>Hasil dan Pembahasan</vt:lpstr>
      <vt:lpstr>Hasil dan Pembahasan</vt:lpstr>
      <vt:lpstr>Hasil dan Pembahasan</vt:lpstr>
      <vt:lpstr>Hasil dan Pembahasan</vt:lpstr>
      <vt:lpstr>Notifikasi Email</vt:lpstr>
      <vt:lpstr>Custom Dashboard</vt:lpstr>
      <vt:lpstr>Simpulan</vt:lpstr>
      <vt:lpstr>Referensi</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Rancang Bangun Sistem Informasi Penyewaan Bus Pariwisata Berbasis Web Menggunakan Metode Agile (Studi Kasus Pada PO Hariono Trans)</dc:title>
  <dc:creator>Umsida</dc:creator>
  <cp:lastModifiedBy>puskesmas</cp:lastModifiedBy>
  <cp:revision>45</cp:revision>
  <dcterms:created xsi:type="dcterms:W3CDTF">2020-02-15T07:43:00Z</dcterms:created>
  <dcterms:modified xsi:type="dcterms:W3CDTF">2026-01-16T12:12:47Z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