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46B"/>
    <a:srgbClr val="1B4685"/>
    <a:srgbClr val="1C476E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18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427F3-134A-4FFB-858F-CE24B0CB3519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1B7ED-EBE3-41CC-B0F5-B226B3FBC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2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E53E9-0DC6-48A1-AD43-315F7B10A02A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E804C-E1BB-4E1F-96D4-238CD7536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4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251"/>
            <a:ext cx="7772400" cy="1972711"/>
          </a:xfrm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50364"/>
            <a:ext cx="6858000" cy="150743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5642" y="5653018"/>
            <a:ext cx="2057400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653018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0958" y="5653018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8899" y="401018"/>
            <a:ext cx="1814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6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539658" y="6122504"/>
            <a:ext cx="1458568" cy="735496"/>
          </a:xfrm>
          <a:prstGeom prst="rect">
            <a:avLst/>
          </a:prstGeom>
          <a:solidFill>
            <a:srgbClr val="1B468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7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108505" y="1232452"/>
            <a:ext cx="8889721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08505" y="113336"/>
            <a:ext cx="8853691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772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45775" y="1126435"/>
            <a:ext cx="8852452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732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1776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4/20/2025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9026" y="113335"/>
            <a:ext cx="8803169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528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07" y="1285462"/>
            <a:ext cx="4338843" cy="48915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85462"/>
            <a:ext cx="4369076" cy="48915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95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4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68" y="1269207"/>
            <a:ext cx="4373114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68" y="2213390"/>
            <a:ext cx="4373114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9207"/>
            <a:ext cx="4369076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213390"/>
            <a:ext cx="4369076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8674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044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1298713"/>
            <a:ext cx="8873158" cy="4878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5780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2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0753" y="365124"/>
            <a:ext cx="1971675" cy="5571849"/>
          </a:xfrm>
          <a:solidFill>
            <a:srgbClr val="1B4685"/>
          </a:solidFill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365125"/>
            <a:ext cx="6739558" cy="557184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69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42123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18597" y="596334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25068" y="1238732"/>
            <a:ext cx="8873158" cy="508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4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908602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19457" y="6356351"/>
            <a:ext cx="378515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895890" y="350030"/>
            <a:ext cx="181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8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1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7876"/>
            <a:ext cx="887315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125068" y="1417982"/>
            <a:ext cx="8873158" cy="4910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843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" y="0"/>
            <a:ext cx="9144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29250" y="6432205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2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27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 dirty="0"/>
          </a:p>
        </p:txBody>
      </p:sp>
      <p:sp>
        <p:nvSpPr>
          <p:cNvPr id="10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764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4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966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7147D-8531-4EF9-A41A-7503F0AF64C4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9" r:id="rId3"/>
    <p:sldLayoutId id="2147483680" r:id="rId4"/>
    <p:sldLayoutId id="2147483681" r:id="rId5"/>
    <p:sldLayoutId id="2147483666" r:id="rId6"/>
    <p:sldLayoutId id="2147483667" r:id="rId7"/>
    <p:sldLayoutId id="2147483672" r:id="rId8"/>
    <p:sldLayoutId id="2147483673" r:id="rId9"/>
    <p:sldLayoutId id="2147483674" r:id="rId10"/>
    <p:sldLayoutId id="2147483683" r:id="rId11"/>
    <p:sldLayoutId id="2147483685" r:id="rId12"/>
    <p:sldLayoutId id="2147483686" r:id="rId13"/>
    <p:sldLayoutId id="2147483682" r:id="rId14"/>
    <p:sldLayoutId id="2147483678" r:id="rId15"/>
    <p:sldLayoutId id="2147483668" r:id="rId16"/>
    <p:sldLayoutId id="2147483669" r:id="rId17"/>
    <p:sldLayoutId id="2147483670" r:id="rId18"/>
    <p:sldLayoutId id="2147483671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exon RR" panose="020003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247" y="1502228"/>
            <a:ext cx="7772400" cy="3713584"/>
          </a:xfrm>
        </p:spPr>
        <p:txBody>
          <a:bodyPr>
            <a:normAutofit fontScale="90000"/>
          </a:bodyPr>
          <a:lstStyle/>
          <a:p>
            <a:pPr marL="635" indent="-1905" algn="ctr">
              <a:buNone/>
            </a:pPr>
            <a:br>
              <a:rPr lang="en-US" sz="5300" dirty="0"/>
            </a:br>
            <a:br>
              <a:rPr lang="en-US" sz="5300" dirty="0"/>
            </a:br>
            <a:br>
              <a:rPr lang="en-US" sz="5300" dirty="0"/>
            </a:br>
            <a:br>
              <a:rPr lang="en-US" sz="5300" dirty="0"/>
            </a:br>
            <a:r>
              <a:rPr lang="en-US" sz="5300" dirty="0"/>
              <a:t>The Influence of Social Media Addiction on Depression in Adolescents </a:t>
            </a:r>
            <a:r>
              <a:rPr lang="en-US" sz="5300" dirty="0">
                <a:effectLst/>
                <a:latin typeface="Alexon RR" panose="02000300000000000000"/>
                <a:ea typeface="Times New Roman" panose="02020603050405020304" pitchFamily="18" charset="0"/>
              </a:rPr>
              <a:t>at Surabaya High School</a:t>
            </a:r>
            <a:br>
              <a:rPr lang="en-ID" sz="1800" dirty="0">
                <a:effectLst/>
                <a:latin typeface="Alexon RR" panose="0200030000000000000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Alexon RR" panose="02000300000000000000"/>
                <a:ea typeface="Book Antiqua" panose="02040602050305030304" pitchFamily="18" charset="0"/>
                <a:cs typeface="Book Antiqua" panose="02040602050305030304" pitchFamily="18" charset="0"/>
              </a:rPr>
              <a:t> </a:t>
            </a:r>
            <a:br>
              <a:rPr lang="en-ID" sz="1800" dirty="0">
                <a:effectLst/>
                <a:latin typeface="Alexon RR" panose="02000300000000000000"/>
                <a:ea typeface="Times New Roman" panose="02020603050405020304" pitchFamily="18" charset="0"/>
              </a:rPr>
            </a:br>
            <a:endParaRPr lang="en-US" dirty="0">
              <a:latin typeface="Alexon RR" panose="0200030000000000000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34677"/>
            <a:ext cx="6858000" cy="1735493"/>
          </a:xfrm>
        </p:spPr>
        <p:txBody>
          <a:bodyPr/>
          <a:lstStyle/>
          <a:p>
            <a:r>
              <a:rPr lang="en-US" dirty="0"/>
              <a:t>Qania Athilla Matin Pratiwi </a:t>
            </a:r>
          </a:p>
          <a:p>
            <a:r>
              <a:rPr lang="en-US" dirty="0" err="1"/>
              <a:t>Ghozali</a:t>
            </a:r>
            <a:r>
              <a:rPr lang="en-US" dirty="0"/>
              <a:t> </a:t>
            </a:r>
            <a:r>
              <a:rPr lang="en-US" dirty="0" err="1"/>
              <a:t>Rusyid</a:t>
            </a:r>
            <a:r>
              <a:rPr lang="en-US" dirty="0"/>
              <a:t> Affandi</a:t>
            </a:r>
          </a:p>
          <a:p>
            <a:r>
              <a:rPr lang="en-US" dirty="0"/>
              <a:t>Universitas of Muhammadiyah </a:t>
            </a:r>
            <a:r>
              <a:rPr lang="en-US" dirty="0" err="1"/>
              <a:t>Sidoarjo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latin typeface="Calibri"/>
              </a:defRPr>
            </a:pPr>
            <a:r>
              <a:rPr lang="en-US" sz="3200" dirty="0"/>
              <a:t>Adolescents face emotional and social transitions, increasing vulnerability to depression.</a:t>
            </a:r>
          </a:p>
          <a:p>
            <a:pPr>
              <a:defRPr sz="2000">
                <a:latin typeface="Calibri"/>
              </a:defRPr>
            </a:pPr>
            <a:r>
              <a:rPr lang="en-US" sz="3200" dirty="0"/>
              <a:t>High engagement in social media contributes to mental health issues such as FOMO and cyberbullying.</a:t>
            </a:r>
          </a:p>
          <a:p>
            <a:pPr>
              <a:defRPr sz="2000">
                <a:latin typeface="Calibri"/>
              </a:defRPr>
            </a:pPr>
            <a:r>
              <a:rPr lang="en-US" sz="3200" dirty="0"/>
              <a:t>Indonesia ranks 4th globally in social media use, with 217 million users in 2025.</a:t>
            </a:r>
          </a:p>
          <a:p>
            <a:pPr>
              <a:defRPr sz="2000">
                <a:latin typeface="Calibri"/>
              </a:defRPr>
            </a:pPr>
            <a:r>
              <a:rPr lang="en-US" sz="3200" b="1" dirty="0"/>
              <a:t>Objective</a:t>
            </a:r>
            <a:r>
              <a:rPr lang="en-US" sz="3200" dirty="0"/>
              <a:t>: Analyze the effect of social media addiction on depression levels among adolescents in an urban school context.</a:t>
            </a:r>
          </a:p>
        </p:txBody>
      </p:sp>
    </p:spTree>
    <p:extLst>
      <p:ext uri="{BB962C8B-B14F-4D97-AF65-F5344CB8AC3E}">
        <p14:creationId xmlns:p14="http://schemas.microsoft.com/office/powerpoint/2010/main" val="1990361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146DC-AE98-1221-0CB1-65F6A2DBB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4B9D192-7190-B186-3B6A-96699C084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b="1" dirty="0">
                <a:effectLst/>
                <a:latin typeface="Alexon RR" panose="02000300000000000000"/>
                <a:ea typeface="Book Antiqua" panose="02040602050305030304" pitchFamily="18" charset="0"/>
                <a:cs typeface="Book Antiqua" panose="02040602050305030304" pitchFamily="18" charset="0"/>
              </a:rPr>
            </a:br>
            <a:r>
              <a:rPr lang="en-US" b="1" dirty="0">
                <a:effectLst/>
                <a:latin typeface="Alexon RR" panose="02000300000000000000"/>
                <a:ea typeface="Book Antiqua" panose="02040602050305030304" pitchFamily="18" charset="0"/>
                <a:cs typeface="Book Antiqua" panose="02040602050305030304" pitchFamily="18" charset="0"/>
              </a:rPr>
              <a:t>RESEARCH METHOD</a:t>
            </a:r>
            <a:br>
              <a:rPr lang="en-ID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BD1F5-4033-90EB-4D34-9D4061745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latin typeface="Calibri"/>
              </a:defRPr>
            </a:pPr>
            <a:r>
              <a:rPr lang="en-ID" sz="3600" dirty="0"/>
              <a:t>Design: Quantitative, correlational study.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Sample: 100 students from Maryam High School (saturated sampling).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Instruments: SMAS-SF (29 items), BDI-II (21 items).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Analysis: Descriptive statistics, Pearson correlation, and simple linear regression (JASP software).</a:t>
            </a:r>
          </a:p>
        </p:txBody>
      </p:sp>
    </p:spTree>
    <p:extLst>
      <p:ext uri="{BB962C8B-B14F-4D97-AF65-F5344CB8AC3E}">
        <p14:creationId xmlns:p14="http://schemas.microsoft.com/office/powerpoint/2010/main" val="2575627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3DD66-B40B-F4DB-9AF7-6FBE8C74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2553-D5E1-8B8B-B061-315676CC3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latin typeface="Calibri"/>
              </a:defRPr>
            </a:pPr>
            <a:r>
              <a:rPr lang="en-ID" sz="3600" dirty="0"/>
              <a:t>Average social media addiction score: 89.41; average depression score: 16.96.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Significant positive correlation: r = 0.615, p &lt; 0.001.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Determination coefficient R² = 0.360 → 36% of depression explained by addiction.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Regression equation: Y = −19.832 + 0.406X.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8516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EE6CE-6348-00A0-94D7-E7CE176E8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0FE9A-E137-3E92-BDEF-D238445AE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latin typeface="Calibri"/>
              </a:defRPr>
            </a:pPr>
            <a:r>
              <a:rPr lang="en-ID" sz="3600" dirty="0"/>
              <a:t>High social media addiction increases risk of depressive symptoms in adolescents.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FOMO, negative comparison, and digital fatigue contribute to mental stress.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Social withdrawal into online platforms may perpetuate depressive cycles.</a:t>
            </a:r>
          </a:p>
          <a:p>
            <a:pPr>
              <a:defRPr sz="2000">
                <a:latin typeface="Calibri"/>
              </a:defRPr>
            </a:pPr>
            <a:r>
              <a:rPr lang="en-ID" sz="3600" dirty="0"/>
              <a:t>Limitations: Small sample, single school, reliance on self-report measures.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4742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8318-D180-4A7E-64B9-CD7A0952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and Recommendations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44148-9409-2AB2-8957-7B453AFB0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latin typeface="Calibri"/>
              </a:defRPr>
            </a:pPr>
            <a:r>
              <a:rPr lang="en-ID" sz="3200" b="1" dirty="0"/>
              <a:t>Conclusion:</a:t>
            </a:r>
            <a:r>
              <a:rPr lang="en-ID" sz="3200" dirty="0"/>
              <a:t> Social media addiction significantly impacts adolescent depression.</a:t>
            </a:r>
          </a:p>
          <a:p>
            <a:pPr>
              <a:defRPr sz="2000">
                <a:latin typeface="Calibri"/>
              </a:defRPr>
            </a:pPr>
            <a:r>
              <a:rPr lang="en-ID" sz="3200" b="1" dirty="0"/>
              <a:t>Recommendations:</a:t>
            </a:r>
          </a:p>
          <a:p>
            <a:pPr marL="0" indent="0">
              <a:buNone/>
              <a:defRPr sz="2000">
                <a:latin typeface="Calibri"/>
              </a:defRPr>
            </a:pPr>
            <a:r>
              <a:rPr lang="en-ID" sz="3200" dirty="0"/>
              <a:t>• Encourage digital literacy and self-regulation.</a:t>
            </a:r>
          </a:p>
          <a:p>
            <a:pPr marL="0" indent="0">
              <a:buNone/>
              <a:defRPr sz="2000">
                <a:latin typeface="Calibri"/>
              </a:defRPr>
            </a:pPr>
            <a:r>
              <a:rPr lang="en-ID" sz="3200" dirty="0"/>
              <a:t>• Promote healthy offline activities and peer interactions.</a:t>
            </a:r>
          </a:p>
          <a:p>
            <a:pPr marL="0" indent="0">
              <a:buNone/>
              <a:defRPr sz="2000">
                <a:latin typeface="Calibri"/>
              </a:defRPr>
            </a:pPr>
            <a:r>
              <a:rPr lang="en-ID" sz="3200" dirty="0"/>
              <a:t>• Strengthen parental and institutional support.</a:t>
            </a:r>
          </a:p>
          <a:p>
            <a:pPr marL="0" indent="0">
              <a:buNone/>
              <a:defRPr sz="2000">
                <a:latin typeface="Calibri"/>
              </a:defRPr>
            </a:pPr>
            <a:r>
              <a:rPr lang="en-ID" sz="3200" dirty="0"/>
              <a:t>• Expand future studies across diverse demographics and methods.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12158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9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14073</TotalTime>
  <Words>296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Alexon RR</vt:lpstr>
      <vt:lpstr>Arial</vt:lpstr>
      <vt:lpstr>Calibri</vt:lpstr>
      <vt:lpstr>Times New Roman</vt:lpstr>
      <vt:lpstr>Office Theme</vt:lpstr>
      <vt:lpstr>    The Influence of Social Media Addiction on Depression in Adolescents at Surabaya High School   </vt:lpstr>
      <vt:lpstr>introduction</vt:lpstr>
      <vt:lpstr> RESEARCH METHOD </vt:lpstr>
      <vt:lpstr>Results</vt:lpstr>
      <vt:lpstr>Discussion</vt:lpstr>
      <vt:lpstr>Conclusion and Recommendations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Umsida</dc:creator>
  <cp:lastModifiedBy>Qania Athilla Matin Pratiwi</cp:lastModifiedBy>
  <cp:revision>51</cp:revision>
  <dcterms:created xsi:type="dcterms:W3CDTF">2020-02-15T07:43:23Z</dcterms:created>
  <dcterms:modified xsi:type="dcterms:W3CDTF">2025-04-21T15:30:08Z</dcterms:modified>
</cp:coreProperties>
</file>