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9"/>
  </p:notesMasterIdLst>
  <p:sldIdLst>
    <p:sldId id="256" r:id="rId2"/>
    <p:sldId id="257" r:id="rId3"/>
    <p:sldId id="258" r:id="rId4"/>
    <p:sldId id="259" r:id="rId5"/>
    <p:sldId id="260" r:id="rId6"/>
    <p:sldId id="266" r:id="rId7"/>
    <p:sldId id="264" r:id="rId8"/>
    <p:sldId id="267" r:id="rId9"/>
    <p:sldId id="270" r:id="rId10"/>
    <p:sldId id="271" r:id="rId11"/>
    <p:sldId id="272" r:id="rId12"/>
    <p:sldId id="273" r:id="rId13"/>
    <p:sldId id="274" r:id="rId14"/>
    <p:sldId id="275" r:id="rId15"/>
    <p:sldId id="268" r:id="rId16"/>
    <p:sldId id="269" r:id="rId17"/>
    <p:sldId id="265" r:id="rId18"/>
  </p:sldIdLst>
  <p:sldSz cx="12192000" cy="6858000"/>
  <p:notesSz cx="9144000" cy="6858000"/>
  <p:embeddedFontLst>
    <p:embeddedFont>
      <p:font typeface="Calibri" pitchFamily="34" charset="0"/>
      <p:regular r:id="rId20"/>
      <p:bold r:id="rId21"/>
      <p:italic r:id="rId22"/>
      <p:boldItalic r:id="rId23"/>
    </p:embeddedFont>
    <p:embeddedFont>
      <p:font typeface="Century Gothic" pitchFamily="34" charset="0"/>
      <p:regular r:id="rId24"/>
      <p:bold r:id="rId25"/>
      <p:italic r:id="rId26"/>
      <p:boldItalic r:id="rId27"/>
    </p:embeddedFont>
    <p:embeddedFont>
      <p:font typeface="Times New Arabic"/>
      <p:regular r:id="rId28"/>
    </p:embeddedFont>
    <p:embeddedFont>
      <p:font typeface="Exo" charset="0"/>
      <p:regular r:id="rId29"/>
      <p:bold r:id="rId30"/>
      <p:italic r:id="rId31"/>
      <p:boldItalic r:id="rId3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7" roundtripDataSignature="AMtx7mgY2+DM/rwO2HkSTRKEfJ3qJmWL/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56" autoAdjust="0"/>
    <p:restoredTop sz="94660"/>
  </p:normalViewPr>
  <p:slideViewPr>
    <p:cSldViewPr snapToGrid="0">
      <p:cViewPr>
        <p:scale>
          <a:sx n="60" d="100"/>
          <a:sy n="60" d="100"/>
        </p:scale>
        <p:origin x="-978" y="-30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7.fntdata"/><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6.fntdata"/><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29" Type="http://schemas.openxmlformats.org/officeDocument/2006/relationships/font" Target="fonts/font10.fntdata"/><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5.fntdata"/><Relationship Id="rId32" Type="http://schemas.openxmlformats.org/officeDocument/2006/relationships/font" Target="fonts/font13.fntdata"/><Relationship Id="rId37" Type="http://customschemas.google.com/relationships/presentationmetadata" Target="metadata"/><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schemas.openxmlformats.org/officeDocument/2006/relationships/font" Target="fonts/font9.fntdata"/><Relationship Id="rId10" Type="http://schemas.openxmlformats.org/officeDocument/2006/relationships/slide" Target="slides/slide9.xml"/><Relationship Id="rId19" Type="http://schemas.openxmlformats.org/officeDocument/2006/relationships/notesMaster" Target="notesMasters/notesMaster1.xml"/><Relationship Id="rId31" Type="http://schemas.openxmlformats.org/officeDocument/2006/relationships/font" Target="fonts/font1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font" Target="fonts/font8.fntdata"/><Relationship Id="rId30" Type="http://schemas.openxmlformats.org/officeDocument/2006/relationships/font" Target="fonts/font11.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962400" cy="344091"/>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5179484" y="0"/>
            <a:ext cx="3962400" cy="344091"/>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6513910"/>
            <a:ext cx="3962400" cy="34409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5179484" y="6513910"/>
            <a:ext cx="3962400" cy="34409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pPr marL="0" marR="0" lvl="0" indent="0" algn="r" rtl="0">
                <a:lnSpc>
                  <a:spcPct val="100000"/>
                </a:lnSpc>
                <a:spcBef>
                  <a:spcPts val="0"/>
                </a:spcBef>
                <a:spcAft>
                  <a:spcPts val="0"/>
                </a:spcAft>
                <a:buClr>
                  <a:srgbClr val="000000"/>
                </a:buClr>
                <a:buSzPts val="1200"/>
                <a:buFont typeface="Arial"/>
                <a:buNone/>
              </a:p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4251533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
        <p:cNvGrpSpPr/>
        <p:nvPr/>
      </p:nvGrpSpPr>
      <p:grpSpPr>
        <a:xfrm>
          <a:off x="0" y="0"/>
          <a:ext cx="0" cy="0"/>
          <a:chOff x="0" y="0"/>
          <a:chExt cx="0" cy="0"/>
        </a:xfrm>
      </p:grpSpPr>
      <p:sp>
        <p:nvSpPr>
          <p:cNvPr id="37" name="Google Shape;37;p1:notes"/>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8" name="Google Shape;38;p1: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6398731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g104f7abbb21_0_309: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 name="Google Shape;44;g104f7abbb21_0_30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312489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g104f7abbb21_0_309: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 name="Google Shape;44;g104f7abbb21_0_30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312489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g104f7abbb21_0_309: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 name="Google Shape;44;g104f7abbb21_0_30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312489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104f7abbb21_0_95:notes"/>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3" name="Google Shape;93;g104f7abbb21_0_95: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5648107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g104f7abbb21_0_309: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 name="Google Shape;44;g104f7abbb21_0_30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312489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Google Shape;49;g104f7abbb21_0_297: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0" name="Google Shape;50;g104f7abbb21_0_297:notes"/>
          <p:cNvSpPr txBox="1">
            <a:spLocks noGrp="1"/>
          </p:cNvSpPr>
          <p:nvPr>
            <p:ph type="body" idx="1"/>
          </p:nvPr>
        </p:nvSpPr>
        <p:spPr>
          <a:xfrm>
            <a:off x="914400" y="3300412"/>
            <a:ext cx="7315200" cy="27003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1" name="Google Shape;51;g104f7abbb21_0_297:notes"/>
          <p:cNvSpPr txBox="1">
            <a:spLocks noGrp="1"/>
          </p:cNvSpPr>
          <p:nvPr>
            <p:ph type="sldNum" idx="12"/>
          </p:nvPr>
        </p:nvSpPr>
        <p:spPr>
          <a:xfrm>
            <a:off x="5179484" y="6513910"/>
            <a:ext cx="3962400" cy="3441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pPr marL="0" lvl="0" indent="0" algn="r" rtl="0">
                <a:lnSpc>
                  <a:spcPct val="100000"/>
                </a:lnSpc>
                <a:spcBef>
                  <a:spcPts val="0"/>
                </a:spcBef>
                <a:spcAft>
                  <a:spcPts val="0"/>
                </a:spcAft>
                <a:buSzPts val="1400"/>
                <a:buNone/>
              </a:pPr>
              <a:t>3</a:t>
            </a:fld>
            <a:endParaRPr/>
          </a:p>
        </p:txBody>
      </p:sp>
    </p:spTree>
    <p:extLst>
      <p:ext uri="{BB962C8B-B14F-4D97-AF65-F5344CB8AC3E}">
        <p14:creationId xmlns:p14="http://schemas.microsoft.com/office/powerpoint/2010/main" val="35558765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g104f7abbb21_0_303: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6" name="Google Shape;56;g104f7abbb21_0_303: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743564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104f7abbb21_0_39: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2" name="Google Shape;62;g104f7abbb21_0_3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696938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104f7abbb21_0_61: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g104f7abbb21_0_61: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528839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g104f7abbb21_0_309: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 name="Google Shape;44;g104f7abbb21_0_30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312489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g104f7abbb21_0_309: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 name="Google Shape;44;g104f7abbb21_0_30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312489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g104f7abbb21_0_309: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 name="Google Shape;44;g104f7abbb21_0_30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3124895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rgbClr val="0A2246"/>
            </a:gs>
            <a:gs pos="100000">
              <a:srgbClr val="1D4886"/>
            </a:gs>
          </a:gsLst>
          <a:lin ang="5400000" scaled="0"/>
        </a:gradFill>
        <a:effectLst/>
      </p:bgPr>
    </p:bg>
    <p:spTree>
      <p:nvGrpSpPr>
        <p:cNvPr id="1" name="Shape 15"/>
        <p:cNvGrpSpPr/>
        <p:nvPr/>
      </p:nvGrpSpPr>
      <p:grpSpPr>
        <a:xfrm>
          <a:off x="0" y="0"/>
          <a:ext cx="0" cy="0"/>
          <a:chOff x="0" y="0"/>
          <a:chExt cx="0" cy="0"/>
        </a:xfrm>
      </p:grpSpPr>
      <p:pic>
        <p:nvPicPr>
          <p:cNvPr id="16" name="Google Shape;16;p25"/>
          <p:cNvPicPr preferRelativeResize="0"/>
          <p:nvPr/>
        </p:nvPicPr>
        <p:blipFill rotWithShape="1">
          <a:blip r:embed="rId2">
            <a:alphaModFix amt="60000"/>
          </a:blip>
          <a:srcRect l="46601" t="2654" r="7599"/>
          <a:stretch/>
        </p:blipFill>
        <p:spPr>
          <a:xfrm>
            <a:off x="-1" y="3509963"/>
            <a:ext cx="3146679" cy="3358083"/>
          </a:xfrm>
          <a:prstGeom prst="rect">
            <a:avLst/>
          </a:prstGeom>
          <a:noFill/>
          <a:ln>
            <a:noFill/>
          </a:ln>
        </p:spPr>
      </p:pic>
      <p:pic>
        <p:nvPicPr>
          <p:cNvPr id="17" name="Google Shape;17;p25"/>
          <p:cNvPicPr preferRelativeResize="0"/>
          <p:nvPr/>
        </p:nvPicPr>
        <p:blipFill rotWithShape="1">
          <a:blip r:embed="rId3">
            <a:alphaModFix/>
          </a:blip>
          <a:srcRect l="21878" t="94162" r="21683" b="1155"/>
          <a:stretch/>
        </p:blipFill>
        <p:spPr>
          <a:xfrm>
            <a:off x="3510723" y="6456981"/>
            <a:ext cx="5170554" cy="321506"/>
          </a:xfrm>
          <a:prstGeom prst="rect">
            <a:avLst/>
          </a:prstGeom>
          <a:noFill/>
          <a:ln>
            <a:noFill/>
          </a:ln>
        </p:spPr>
      </p:pic>
      <p:sp>
        <p:nvSpPr>
          <p:cNvPr id="18" name="Google Shape;18;p25"/>
          <p:cNvSpPr txBox="1">
            <a:spLocks noGrp="1"/>
          </p:cNvSpPr>
          <p:nvPr>
            <p:ph type="ctrTitle"/>
          </p:nvPr>
        </p:nvSpPr>
        <p:spPr>
          <a:xfrm>
            <a:off x="914400" y="1537252"/>
            <a:ext cx="10363200" cy="197271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6000"/>
              <a:buFont typeface="Exo"/>
              <a:buNone/>
              <a:defRPr sz="6000">
                <a:solidFill>
                  <a:schemeClr val="lt1"/>
                </a:solidFill>
                <a:latin typeface="Exo"/>
                <a:ea typeface="Exo"/>
                <a:cs typeface="Exo"/>
                <a:sym typeface="Exo"/>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5"/>
          <p:cNvSpPr txBox="1">
            <a:spLocks noGrp="1"/>
          </p:cNvSpPr>
          <p:nvPr>
            <p:ph type="subTitle" idx="1"/>
          </p:nvPr>
        </p:nvSpPr>
        <p:spPr>
          <a:xfrm>
            <a:off x="1524000" y="3750365"/>
            <a:ext cx="9144000" cy="1507435"/>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lt1"/>
              </a:buClr>
              <a:buSzPts val="2400"/>
              <a:buNone/>
              <a:defRPr sz="2400">
                <a:solidFill>
                  <a:schemeClr val="lt1"/>
                </a:solidFill>
                <a:latin typeface="Exo"/>
                <a:ea typeface="Exo"/>
                <a:cs typeface="Exo"/>
                <a:sym typeface="Exo"/>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 name="Google Shape;20;p25"/>
          <p:cNvSpPr txBox="1">
            <a:spLocks noGrp="1"/>
          </p:cNvSpPr>
          <p:nvPr>
            <p:ph type="dt" idx="10"/>
          </p:nvPr>
        </p:nvSpPr>
        <p:spPr>
          <a:xfrm>
            <a:off x="767523" y="5653019"/>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25"/>
          <p:cNvSpPr txBox="1">
            <a:spLocks noGrp="1"/>
          </p:cNvSpPr>
          <p:nvPr>
            <p:ph type="ftr" idx="11"/>
          </p:nvPr>
        </p:nvSpPr>
        <p:spPr>
          <a:xfrm>
            <a:off x="4038600" y="5653019"/>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25"/>
          <p:cNvSpPr txBox="1">
            <a:spLocks noGrp="1"/>
          </p:cNvSpPr>
          <p:nvPr>
            <p:ph type="sldNum" idx="12"/>
          </p:nvPr>
        </p:nvSpPr>
        <p:spPr>
          <a:xfrm>
            <a:off x="8681277" y="5653019"/>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
        <p:nvSpPr>
          <p:cNvPr id="23" name="Google Shape;23;p25"/>
          <p:cNvSpPr txBox="1"/>
          <p:nvPr/>
        </p:nvSpPr>
        <p:spPr>
          <a:xfrm>
            <a:off x="6852481" y="465853"/>
            <a:ext cx="2419627" cy="830997"/>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a:solidFill>
                  <a:srgbClr val="FFC000"/>
                </a:solidFill>
                <a:latin typeface="Exo"/>
                <a:ea typeface="Exo"/>
                <a:cs typeface="Exo"/>
                <a:sym typeface="Exo"/>
              </a:rPr>
              <a:t>UNIVERSITAS MUHAMMADIYAH SIDOARJO</a:t>
            </a:r>
            <a:endParaRPr sz="1400" b="0" i="0" u="none" strike="noStrike" cap="none">
              <a:solidFill>
                <a:srgbClr val="000000"/>
              </a:solidFill>
              <a:latin typeface="Arial"/>
              <a:ea typeface="Arial"/>
              <a:cs typeface="Arial"/>
              <a:sym typeface="Arial"/>
            </a:endParaRPr>
          </a:p>
        </p:txBody>
      </p:sp>
      <p:pic>
        <p:nvPicPr>
          <p:cNvPr id="24" name="Google Shape;24;p25"/>
          <p:cNvPicPr preferRelativeResize="0"/>
          <p:nvPr/>
        </p:nvPicPr>
        <p:blipFill rotWithShape="1">
          <a:blip r:embed="rId4">
            <a:alphaModFix/>
          </a:blip>
          <a:srcRect/>
          <a:stretch/>
        </p:blipFill>
        <p:spPr>
          <a:xfrm>
            <a:off x="9575247" y="226794"/>
            <a:ext cx="2187844" cy="1005222"/>
          </a:xfrm>
          <a:prstGeom prst="rect">
            <a:avLst/>
          </a:prstGeom>
          <a:noFill/>
          <a:ln>
            <a:noFill/>
          </a:ln>
        </p:spPr>
      </p:pic>
      <p:cxnSp>
        <p:nvCxnSpPr>
          <p:cNvPr id="25" name="Google Shape;25;p25"/>
          <p:cNvCxnSpPr/>
          <p:nvPr/>
        </p:nvCxnSpPr>
        <p:spPr>
          <a:xfrm>
            <a:off x="9372600" y="465853"/>
            <a:ext cx="0" cy="830997"/>
          </a:xfrm>
          <a:prstGeom prst="straightConnector1">
            <a:avLst/>
          </a:prstGeom>
          <a:noFill/>
          <a:ln w="28575" cap="flat" cmpd="sng">
            <a:solidFill>
              <a:srgbClr val="FFC000"/>
            </a:solidFill>
            <a:prstDash val="solid"/>
            <a:miter lim="800000"/>
            <a:headEnd type="none" w="sm" len="sm"/>
            <a:tailEnd type="none" w="sm" len="sm"/>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6"/>
        <p:cNvGrpSpPr/>
        <p:nvPr/>
      </p:nvGrpSpPr>
      <p:grpSpPr>
        <a:xfrm>
          <a:off x="0" y="0"/>
          <a:ext cx="0" cy="0"/>
          <a:chOff x="0" y="0"/>
          <a:chExt cx="0" cy="0"/>
        </a:xfrm>
      </p:grpSpPr>
      <p:pic>
        <p:nvPicPr>
          <p:cNvPr id="27" name="Google Shape;27;p26"/>
          <p:cNvPicPr preferRelativeResize="0"/>
          <p:nvPr/>
        </p:nvPicPr>
        <p:blipFill rotWithShape="1">
          <a:blip r:embed="rId2">
            <a:alphaModFix/>
          </a:blip>
          <a:srcRect t="23661"/>
          <a:stretch/>
        </p:blipFill>
        <p:spPr>
          <a:xfrm>
            <a:off x="144674" y="314231"/>
            <a:ext cx="11830877" cy="6466395"/>
          </a:xfrm>
          <a:prstGeom prst="rect">
            <a:avLst/>
          </a:prstGeom>
          <a:noFill/>
          <a:ln>
            <a:noFill/>
          </a:ln>
        </p:spPr>
      </p:pic>
      <p:sp>
        <p:nvSpPr>
          <p:cNvPr id="28" name="Google Shape;28;p26"/>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4400"/>
              <a:buFont typeface="Exo"/>
              <a:buNone/>
              <a:defRPr>
                <a:solidFill>
                  <a:schemeClr val="lt1"/>
                </a:solidFill>
                <a:latin typeface="Exo"/>
                <a:ea typeface="Exo"/>
                <a:cs typeface="Exo"/>
                <a:sym typeface="Exo"/>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26"/>
          <p:cNvSpPr txBox="1">
            <a:spLocks noGrp="1"/>
          </p:cNvSpPr>
          <p:nvPr>
            <p:ph type="dt" idx="10"/>
          </p:nvPr>
        </p:nvSpPr>
        <p:spPr>
          <a:xfrm>
            <a:off x="10323511" y="6341719"/>
            <a:ext cx="117937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26"/>
          <p:cNvSpPr txBox="1">
            <a:spLocks noGrp="1"/>
          </p:cNvSpPr>
          <p:nvPr>
            <p:ph type="ftr" idx="11"/>
          </p:nvPr>
        </p:nvSpPr>
        <p:spPr>
          <a:xfrm>
            <a:off x="4024796" y="596334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26"/>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1"/>
              </a:buClr>
              <a:buSzPts val="2800"/>
              <a:buChar char="•"/>
              <a:defRPr>
                <a:latin typeface="Century Gothic"/>
                <a:ea typeface="Century Gothic"/>
                <a:cs typeface="Century Gothic"/>
                <a:sym typeface="Century Gothic"/>
              </a:defRPr>
            </a:lvl1pPr>
            <a:lvl2pPr marL="914400" lvl="1" indent="-381000" algn="l">
              <a:lnSpc>
                <a:spcPct val="90000"/>
              </a:lnSpc>
              <a:spcBef>
                <a:spcPts val="500"/>
              </a:spcBef>
              <a:spcAft>
                <a:spcPts val="0"/>
              </a:spcAft>
              <a:buClr>
                <a:schemeClr val="dk1"/>
              </a:buClr>
              <a:buSzPts val="2400"/>
              <a:buChar char="•"/>
              <a:defRPr>
                <a:latin typeface="Century Gothic"/>
                <a:ea typeface="Century Gothic"/>
                <a:cs typeface="Century Gothic"/>
                <a:sym typeface="Century Gothic"/>
              </a:defRPr>
            </a:lvl2pPr>
            <a:lvl3pPr marL="1371600" lvl="2" indent="-355600" algn="l">
              <a:lnSpc>
                <a:spcPct val="90000"/>
              </a:lnSpc>
              <a:spcBef>
                <a:spcPts val="500"/>
              </a:spcBef>
              <a:spcAft>
                <a:spcPts val="0"/>
              </a:spcAft>
              <a:buClr>
                <a:schemeClr val="dk1"/>
              </a:buClr>
              <a:buSzPts val="2000"/>
              <a:buChar char="•"/>
              <a:defRPr>
                <a:latin typeface="Century Gothic"/>
                <a:ea typeface="Century Gothic"/>
                <a:cs typeface="Century Gothic"/>
                <a:sym typeface="Century Gothic"/>
              </a:defRPr>
            </a:lvl3pPr>
            <a:lvl4pPr marL="1828800" lvl="3" indent="-342900" algn="l">
              <a:lnSpc>
                <a:spcPct val="90000"/>
              </a:lnSpc>
              <a:spcBef>
                <a:spcPts val="500"/>
              </a:spcBef>
              <a:spcAft>
                <a:spcPts val="0"/>
              </a:spcAft>
              <a:buClr>
                <a:schemeClr val="dk1"/>
              </a:buClr>
              <a:buSzPts val="1800"/>
              <a:buChar char="•"/>
              <a:defRPr>
                <a:latin typeface="Century Gothic"/>
                <a:ea typeface="Century Gothic"/>
                <a:cs typeface="Century Gothic"/>
                <a:sym typeface="Century Gothic"/>
              </a:defRPr>
            </a:lvl4pPr>
            <a:lvl5pPr marL="2286000" lvl="4" indent="-342900" algn="l">
              <a:lnSpc>
                <a:spcPct val="90000"/>
              </a:lnSpc>
              <a:spcBef>
                <a:spcPts val="500"/>
              </a:spcBef>
              <a:spcAft>
                <a:spcPts val="0"/>
              </a:spcAft>
              <a:buClr>
                <a:schemeClr val="dk1"/>
              </a:buClr>
              <a:buSzPts val="1800"/>
              <a:buChar char="•"/>
              <a:defRPr>
                <a:latin typeface="Century Gothic"/>
                <a:ea typeface="Century Gothic"/>
                <a:cs typeface="Century Gothic"/>
                <a:sym typeface="Century Gothic"/>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26"/>
          <p:cNvSpPr txBox="1"/>
          <p:nvPr/>
        </p:nvSpPr>
        <p:spPr>
          <a:xfrm>
            <a:off x="11427239" y="6332228"/>
            <a:ext cx="522356"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rgbClr val="888888"/>
                </a:solidFill>
                <a:latin typeface="Calibri"/>
                <a:ea typeface="Calibri"/>
                <a:cs typeface="Calibri"/>
                <a:sym typeface="Calibri"/>
              </a:rPr>
              <a:pPr marL="0" marR="0" lvl="0" indent="0" algn="r" rtl="0">
                <a:lnSpc>
                  <a:spcPct val="100000"/>
                </a:lnSpc>
                <a:spcBef>
                  <a:spcPts val="0"/>
                </a:spcBef>
                <a:spcAft>
                  <a:spcPts val="0"/>
                </a:spcAft>
                <a:buClr>
                  <a:srgbClr val="000000"/>
                </a:buClr>
                <a:buSzPts val="1200"/>
                <a:buFont typeface="Arial"/>
                <a:buNone/>
              </a:pPr>
              <a:t>‹#›</a:t>
            </a:fld>
            <a:endParaRPr sz="1200" b="0" i="0" u="none" strike="noStrike" cap="none">
              <a:solidFill>
                <a:srgbClr val="888888"/>
              </a:solidFill>
              <a:latin typeface="Calibri"/>
              <a:ea typeface="Calibri"/>
              <a:cs typeface="Calibri"/>
              <a:sym typeface="Calibri"/>
            </a:endParaRPr>
          </a:p>
        </p:txBody>
      </p:sp>
      <p:pic>
        <p:nvPicPr>
          <p:cNvPr id="33" name="Google Shape;33;p26"/>
          <p:cNvPicPr preferRelativeResize="0"/>
          <p:nvPr/>
        </p:nvPicPr>
        <p:blipFill rotWithShape="1">
          <a:blip r:embed="rId3">
            <a:alphaModFix/>
          </a:blip>
          <a:srcRect l="47997" t="2654" r="7599"/>
          <a:stretch/>
        </p:blipFill>
        <p:spPr>
          <a:xfrm flipH="1">
            <a:off x="10198953" y="4248292"/>
            <a:ext cx="1993047" cy="2538961"/>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ustom Layout">
  <p:cSld name="Custom Layout">
    <p:bg>
      <p:bgPr>
        <a:solidFill>
          <a:srgbClr val="0A2246"/>
        </a:solidFill>
        <a:effectLst/>
      </p:bgPr>
    </p:bg>
    <p:spTree>
      <p:nvGrpSpPr>
        <p:cNvPr id="1" name="Shape 34"/>
        <p:cNvGrpSpPr/>
        <p:nvPr/>
      </p:nvGrpSpPr>
      <p:grpSpPr>
        <a:xfrm>
          <a:off x="0" y="0"/>
          <a:ext cx="0" cy="0"/>
          <a:chOff x="0" y="0"/>
          <a:chExt cx="0" cy="0"/>
        </a:xfrm>
      </p:grpSpPr>
      <p:pic>
        <p:nvPicPr>
          <p:cNvPr id="35" name="Google Shape;35;p27"/>
          <p:cNvPicPr preferRelativeResize="0"/>
          <p:nvPr/>
        </p:nvPicPr>
        <p:blipFill rotWithShape="1">
          <a:blip r:embed="rId2">
            <a:alphaModFix/>
          </a:blip>
          <a:srcRect/>
          <a:stretch/>
        </p:blipFill>
        <p:spPr>
          <a:xfrm>
            <a:off x="4106779" y="2515037"/>
            <a:ext cx="3978442" cy="1827926"/>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4"/>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Exo"/>
              <a:buNone/>
              <a:defRPr sz="4400" b="0" i="0" u="none" strike="noStrike" cap="none">
                <a:solidFill>
                  <a:schemeClr val="dk1"/>
                </a:solidFill>
                <a:latin typeface="Exo"/>
                <a:ea typeface="Exo"/>
                <a:cs typeface="Exo"/>
                <a:sym typeface="Exo"/>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entury Gothic"/>
                <a:ea typeface="Century Gothic"/>
                <a:cs typeface="Century Gothic"/>
                <a:sym typeface="Century Gothic"/>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entury Gothic"/>
                <a:ea typeface="Century Gothic"/>
                <a:cs typeface="Century Gothic"/>
                <a:sym typeface="Century Gothic"/>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24"/>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4"/>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4"/>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0A2246"/>
            </a:gs>
            <a:gs pos="31000">
              <a:srgbClr val="0A2246"/>
            </a:gs>
            <a:gs pos="100000">
              <a:srgbClr val="1B4685"/>
            </a:gs>
          </a:gsLst>
          <a:lin ang="5400000" scaled="0"/>
        </a:gradFill>
        <a:effectLst/>
      </p:bgPr>
    </p:bg>
    <p:spTree>
      <p:nvGrpSpPr>
        <p:cNvPr id="1" name="Shape 39"/>
        <p:cNvGrpSpPr/>
        <p:nvPr/>
      </p:nvGrpSpPr>
      <p:grpSpPr>
        <a:xfrm>
          <a:off x="0" y="0"/>
          <a:ext cx="0" cy="0"/>
          <a:chOff x="0" y="0"/>
          <a:chExt cx="0" cy="0"/>
        </a:xfrm>
      </p:grpSpPr>
      <p:sp>
        <p:nvSpPr>
          <p:cNvPr id="40" name="Google Shape;40;p1"/>
          <p:cNvSpPr txBox="1">
            <a:spLocks noGrp="1"/>
          </p:cNvSpPr>
          <p:nvPr>
            <p:ph type="ctrTitle"/>
          </p:nvPr>
        </p:nvSpPr>
        <p:spPr>
          <a:xfrm>
            <a:off x="116111" y="1036520"/>
            <a:ext cx="11959778" cy="2489009"/>
          </a:xfrm>
          <a:prstGeom prst="rect">
            <a:avLst/>
          </a:prstGeom>
          <a:noFill/>
          <a:ln>
            <a:noFill/>
          </a:ln>
        </p:spPr>
        <p:txBody>
          <a:bodyPr spcFirstLastPara="1" wrap="square" lIns="91425" tIns="45700" rIns="91425" bIns="45700" anchor="b" anchorCtr="0">
            <a:noAutofit/>
          </a:bodyPr>
          <a:lstStyle/>
          <a:p>
            <a:pPr lvl="0"/>
            <a:r>
              <a:rPr lang="en-US" sz="3600" b="1" dirty="0" err="1"/>
              <a:t>Kinerja</a:t>
            </a:r>
            <a:r>
              <a:rPr lang="en-US" sz="3600" b="1" dirty="0"/>
              <a:t> </a:t>
            </a:r>
            <a:r>
              <a:rPr lang="en-US" sz="3600" b="1" dirty="0" err="1"/>
              <a:t>Pelayanan</a:t>
            </a:r>
            <a:r>
              <a:rPr lang="en-US" sz="3600" b="1" dirty="0"/>
              <a:t> </a:t>
            </a:r>
            <a:r>
              <a:rPr lang="en-US" sz="3600" b="1" dirty="0" err="1"/>
              <a:t>Administrasi</a:t>
            </a:r>
            <a:r>
              <a:rPr lang="en-US" sz="3600" b="1" dirty="0"/>
              <a:t> </a:t>
            </a:r>
            <a:r>
              <a:rPr lang="en-US" sz="3600" b="1" dirty="0" err="1"/>
              <a:t>Kependudukan</a:t>
            </a:r>
            <a:r>
              <a:rPr lang="en-US" sz="3600" b="1" dirty="0"/>
              <a:t> Di </a:t>
            </a:r>
            <a:r>
              <a:rPr lang="en-US" sz="3600" b="1" dirty="0" err="1"/>
              <a:t>Desa</a:t>
            </a:r>
            <a:r>
              <a:rPr lang="en-US" sz="3600" b="1" dirty="0"/>
              <a:t> </a:t>
            </a:r>
            <a:r>
              <a:rPr lang="en-US" sz="3600" b="1" dirty="0" err="1"/>
              <a:t>Sumokembangsri</a:t>
            </a:r>
            <a:r>
              <a:rPr lang="en-US" sz="3600" b="1" dirty="0"/>
              <a:t> </a:t>
            </a:r>
            <a:r>
              <a:rPr lang="en-US" sz="3600" b="1" dirty="0" err="1"/>
              <a:t>Kecamatan</a:t>
            </a:r>
            <a:r>
              <a:rPr lang="en-US" sz="3600" b="1" dirty="0"/>
              <a:t> </a:t>
            </a:r>
            <a:r>
              <a:rPr lang="en-US" sz="3600" b="1" dirty="0" err="1"/>
              <a:t>Balongbendo</a:t>
            </a:r>
            <a:r>
              <a:rPr lang="en-US" sz="3600" b="1" dirty="0"/>
              <a:t> </a:t>
            </a:r>
            <a:r>
              <a:rPr lang="en-US" sz="3600" b="1" dirty="0" smtClean="0"/>
              <a:t/>
            </a:r>
            <a:br>
              <a:rPr lang="en-US" sz="3600" b="1" dirty="0" smtClean="0"/>
            </a:br>
            <a:r>
              <a:rPr lang="en-US" sz="3600" b="1" dirty="0" err="1" smtClean="0"/>
              <a:t>Kabupaten</a:t>
            </a:r>
            <a:r>
              <a:rPr lang="en-US" sz="3600" b="1" dirty="0" smtClean="0"/>
              <a:t> </a:t>
            </a:r>
            <a:r>
              <a:rPr lang="en-US" sz="3600" b="1" dirty="0" err="1"/>
              <a:t>Sidoarjo</a:t>
            </a:r>
            <a:r>
              <a:rPr lang="en-US" sz="3600" b="1" dirty="0" smtClean="0">
                <a:latin typeface="Times New Arabic" panose="02020603050405020304" pitchFamily="18" charset="0"/>
              </a:rPr>
              <a:t/>
            </a:r>
            <a:br>
              <a:rPr lang="en-US" sz="3600" b="1" dirty="0" smtClean="0">
                <a:latin typeface="Times New Arabic" panose="02020603050405020304" pitchFamily="18" charset="0"/>
              </a:rPr>
            </a:br>
            <a:endParaRPr lang="en-US" sz="3600" b="1" dirty="0">
              <a:latin typeface="Times New Arabic" panose="02020603050405020304" pitchFamily="18" charset="0"/>
              <a:sym typeface="Exo"/>
            </a:endParaRPr>
          </a:p>
        </p:txBody>
      </p:sp>
      <p:sp>
        <p:nvSpPr>
          <p:cNvPr id="41" name="Google Shape;41;p1"/>
          <p:cNvSpPr txBox="1">
            <a:spLocks noGrp="1"/>
          </p:cNvSpPr>
          <p:nvPr>
            <p:ph type="subTitle" idx="1"/>
          </p:nvPr>
        </p:nvSpPr>
        <p:spPr>
          <a:xfrm>
            <a:off x="1639607" y="3343573"/>
            <a:ext cx="8743292" cy="3262183"/>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rgbClr val="F2F2F2"/>
              </a:buClr>
              <a:buSzPts val="2400"/>
              <a:buNone/>
            </a:pPr>
            <a:r>
              <a:rPr lang="en-US" sz="2100" dirty="0" err="1" smtClean="0">
                <a:solidFill>
                  <a:srgbClr val="F2F2F2"/>
                </a:solidFill>
                <a:latin typeface="Times New Arabic" panose="02020603050405020304" pitchFamily="18" charset="0"/>
                <a:sym typeface="Exo"/>
              </a:rPr>
              <a:t>Oleh</a:t>
            </a:r>
            <a:r>
              <a:rPr lang="en-US" sz="2100" dirty="0" smtClean="0">
                <a:solidFill>
                  <a:srgbClr val="F2F2F2"/>
                </a:solidFill>
                <a:latin typeface="Times New Arabic" panose="02020603050405020304" pitchFamily="18" charset="0"/>
                <a:sym typeface="Exo"/>
              </a:rPr>
              <a:t> :</a:t>
            </a:r>
            <a:endParaRPr sz="2100" dirty="0">
              <a:latin typeface="Times New Arabic" panose="02020603050405020304" pitchFamily="18" charset="0"/>
            </a:endParaRPr>
          </a:p>
          <a:p>
            <a:pPr marL="0" lvl="0" indent="0" algn="ctr" rtl="0">
              <a:lnSpc>
                <a:spcPct val="90000"/>
              </a:lnSpc>
              <a:spcBef>
                <a:spcPts val="1000"/>
              </a:spcBef>
              <a:spcAft>
                <a:spcPts val="0"/>
              </a:spcAft>
              <a:buClr>
                <a:schemeClr val="lt1"/>
              </a:buClr>
              <a:buSzPts val="2400"/>
              <a:buNone/>
            </a:pPr>
            <a:r>
              <a:rPr lang="en-US" sz="2100" dirty="0" err="1" smtClean="0">
                <a:latin typeface="Times New Arabic" panose="02020603050405020304" pitchFamily="18" charset="0"/>
              </a:rPr>
              <a:t>Iis</a:t>
            </a:r>
            <a:r>
              <a:rPr lang="en-US" sz="2100" dirty="0" smtClean="0">
                <a:latin typeface="Times New Arabic" panose="02020603050405020304" pitchFamily="18" charset="0"/>
              </a:rPr>
              <a:t> </a:t>
            </a:r>
            <a:r>
              <a:rPr lang="en-US" sz="2100" dirty="0" err="1" smtClean="0">
                <a:latin typeface="Times New Arabic" panose="02020603050405020304" pitchFamily="18" charset="0"/>
              </a:rPr>
              <a:t>Dwi</a:t>
            </a:r>
            <a:r>
              <a:rPr lang="en-US" sz="2100" dirty="0" smtClean="0">
                <a:latin typeface="Times New Arabic" panose="02020603050405020304" pitchFamily="18" charset="0"/>
              </a:rPr>
              <a:t> </a:t>
            </a:r>
            <a:r>
              <a:rPr lang="en-US" sz="2100" dirty="0" err="1" smtClean="0">
                <a:latin typeface="Times New Arabic" panose="02020603050405020304" pitchFamily="18" charset="0"/>
              </a:rPr>
              <a:t>Arizqi</a:t>
            </a:r>
            <a:r>
              <a:rPr lang="en-US" sz="2100" dirty="0" smtClean="0">
                <a:latin typeface="Times New Arabic" panose="02020603050405020304" pitchFamily="18" charset="0"/>
              </a:rPr>
              <a:t> (212020100024)</a:t>
            </a:r>
            <a:endParaRPr sz="2100" dirty="0" smtClean="0">
              <a:latin typeface="Times New Arabic" panose="02020603050405020304" pitchFamily="18" charset="0"/>
            </a:endParaRPr>
          </a:p>
          <a:p>
            <a:pPr marL="0" lvl="0" indent="0" algn="ctr" rtl="0">
              <a:lnSpc>
                <a:spcPct val="90000"/>
              </a:lnSpc>
              <a:spcBef>
                <a:spcPts val="1000"/>
              </a:spcBef>
              <a:spcAft>
                <a:spcPts val="0"/>
              </a:spcAft>
              <a:buClr>
                <a:schemeClr val="lt1"/>
              </a:buClr>
              <a:buSzPts val="2400"/>
              <a:buNone/>
            </a:pPr>
            <a:r>
              <a:rPr lang="en-US" sz="2100" dirty="0" smtClean="0">
                <a:latin typeface="Times New Arabic" panose="02020603050405020304" pitchFamily="18" charset="0"/>
              </a:rPr>
              <a:t> </a:t>
            </a:r>
            <a:r>
              <a:rPr lang="en-US" sz="2100" dirty="0" err="1" smtClean="0">
                <a:latin typeface="Times New Arabic" panose="02020603050405020304" pitchFamily="18" charset="0"/>
              </a:rPr>
              <a:t>Dosen</a:t>
            </a:r>
            <a:r>
              <a:rPr lang="en-US" sz="2100" dirty="0" smtClean="0">
                <a:latin typeface="Times New Arabic" panose="02020603050405020304" pitchFamily="18" charset="0"/>
              </a:rPr>
              <a:t> </a:t>
            </a:r>
            <a:r>
              <a:rPr lang="en-US" sz="2100" dirty="0" err="1" smtClean="0">
                <a:latin typeface="Times New Arabic" panose="02020603050405020304" pitchFamily="18" charset="0"/>
              </a:rPr>
              <a:t>Pembimbing</a:t>
            </a:r>
            <a:r>
              <a:rPr lang="en-US" sz="2100" dirty="0" smtClean="0">
                <a:latin typeface="Times New Arabic" panose="02020603050405020304" pitchFamily="18" charset="0"/>
              </a:rPr>
              <a:t> </a:t>
            </a:r>
          </a:p>
          <a:p>
            <a:pPr marL="0" lvl="0" indent="0">
              <a:lnSpc>
                <a:spcPct val="100000"/>
              </a:lnSpc>
            </a:pPr>
            <a:r>
              <a:rPr lang="en-US" sz="2100" noProof="1" smtClean="0">
                <a:latin typeface="Times New Roman" pitchFamily="18" charset="0"/>
                <a:cs typeface="Times New Roman" pitchFamily="18" charset="0"/>
              </a:rPr>
              <a:t>Isna</a:t>
            </a:r>
            <a:r>
              <a:rPr lang="id-ID" sz="2100" noProof="1" smtClean="0">
                <a:latin typeface="Times New Roman" pitchFamily="18" charset="0"/>
                <a:cs typeface="Times New Roman" pitchFamily="18" charset="0"/>
              </a:rPr>
              <a:t> Fitria Agustina</a:t>
            </a:r>
            <a:r>
              <a:rPr lang="en-US" sz="2100" noProof="1" smtClean="0">
                <a:latin typeface="Times New Roman" pitchFamily="18" charset="0"/>
                <a:cs typeface="Times New Roman" pitchFamily="18" charset="0"/>
              </a:rPr>
              <a:t>, M.Si</a:t>
            </a:r>
            <a:r>
              <a:rPr lang="id-ID" sz="2100" noProof="1" smtClean="0">
                <a:latin typeface="Times New Roman" pitchFamily="18" charset="0"/>
                <a:cs typeface="Times New Roman" pitchFamily="18" charset="0"/>
              </a:rPr>
              <a:t> S.Sos</a:t>
            </a:r>
            <a:r>
              <a:rPr lang="en-US" sz="2100" noProof="1" smtClean="0">
                <a:latin typeface="Times New Roman" pitchFamily="18" charset="0"/>
                <a:cs typeface="Times New Roman" pitchFamily="18" charset="0"/>
              </a:rPr>
              <a:t> </a:t>
            </a:r>
          </a:p>
          <a:p>
            <a:pPr marL="0" lvl="0" indent="0" algn="ctr" rtl="0">
              <a:lnSpc>
                <a:spcPct val="90000"/>
              </a:lnSpc>
              <a:spcBef>
                <a:spcPts val="1000"/>
              </a:spcBef>
              <a:spcAft>
                <a:spcPts val="0"/>
              </a:spcAft>
              <a:buClr>
                <a:schemeClr val="lt1"/>
              </a:buClr>
              <a:buSzPts val="2400"/>
              <a:buNone/>
            </a:pPr>
            <a:r>
              <a:rPr lang="en-US" sz="2100" dirty="0" err="1" smtClean="0">
                <a:latin typeface="Times New Arabic" panose="02020603050405020304" pitchFamily="18" charset="0"/>
              </a:rPr>
              <a:t>Progam</a:t>
            </a:r>
            <a:r>
              <a:rPr lang="en-US" sz="2100" dirty="0" smtClean="0">
                <a:latin typeface="Times New Arabic" panose="02020603050405020304" pitchFamily="18" charset="0"/>
              </a:rPr>
              <a:t> </a:t>
            </a:r>
            <a:r>
              <a:rPr lang="en-US" sz="2100" dirty="0" err="1" smtClean="0">
                <a:latin typeface="Times New Arabic" panose="02020603050405020304" pitchFamily="18" charset="0"/>
              </a:rPr>
              <a:t>Studi</a:t>
            </a:r>
            <a:r>
              <a:rPr lang="en-US" sz="2100" dirty="0" smtClean="0">
                <a:latin typeface="Times New Arabic" panose="02020603050405020304" pitchFamily="18" charset="0"/>
              </a:rPr>
              <a:t> </a:t>
            </a:r>
            <a:r>
              <a:rPr lang="en-US" sz="2100" dirty="0" err="1" smtClean="0">
                <a:latin typeface="Times New Arabic" panose="02020603050405020304" pitchFamily="18" charset="0"/>
              </a:rPr>
              <a:t>Administrasi</a:t>
            </a:r>
            <a:r>
              <a:rPr lang="en-US" sz="2100" dirty="0" smtClean="0">
                <a:latin typeface="Times New Arabic" panose="02020603050405020304" pitchFamily="18" charset="0"/>
              </a:rPr>
              <a:t> </a:t>
            </a:r>
            <a:r>
              <a:rPr lang="en-US" sz="2100" dirty="0" err="1" smtClean="0">
                <a:latin typeface="Times New Arabic" panose="02020603050405020304" pitchFamily="18" charset="0"/>
              </a:rPr>
              <a:t>Publik</a:t>
            </a:r>
            <a:endParaRPr sz="2100" dirty="0" smtClean="0">
              <a:latin typeface="Times New Arabic" panose="02020603050405020304" pitchFamily="18" charset="0"/>
            </a:endParaRPr>
          </a:p>
          <a:p>
            <a:pPr marL="0" lvl="0" indent="0" algn="ctr" rtl="0">
              <a:lnSpc>
                <a:spcPct val="90000"/>
              </a:lnSpc>
              <a:spcBef>
                <a:spcPts val="1000"/>
              </a:spcBef>
              <a:spcAft>
                <a:spcPts val="0"/>
              </a:spcAft>
              <a:buClr>
                <a:srgbClr val="F2F2F2"/>
              </a:buClr>
              <a:buSzPts val="2400"/>
              <a:buNone/>
            </a:pPr>
            <a:r>
              <a:rPr lang="en-US" sz="2100" dirty="0" err="1" smtClean="0">
                <a:solidFill>
                  <a:srgbClr val="F2F2F2"/>
                </a:solidFill>
                <a:latin typeface="Times New Arabic" panose="02020603050405020304" pitchFamily="18" charset="0"/>
                <a:sym typeface="Exo"/>
              </a:rPr>
              <a:t>Universitas</a:t>
            </a:r>
            <a:r>
              <a:rPr lang="en-US" sz="2100" dirty="0" smtClean="0">
                <a:solidFill>
                  <a:srgbClr val="F2F2F2"/>
                </a:solidFill>
                <a:latin typeface="Times New Arabic" panose="02020603050405020304" pitchFamily="18" charset="0"/>
                <a:sym typeface="Exo"/>
              </a:rPr>
              <a:t> </a:t>
            </a:r>
            <a:r>
              <a:rPr lang="en-US" sz="2100" dirty="0" err="1">
                <a:solidFill>
                  <a:srgbClr val="F2F2F2"/>
                </a:solidFill>
                <a:latin typeface="Times New Arabic" panose="02020603050405020304" pitchFamily="18" charset="0"/>
                <a:sym typeface="Exo"/>
              </a:rPr>
              <a:t>Muhammadiyah</a:t>
            </a:r>
            <a:r>
              <a:rPr lang="en-US" sz="2100" dirty="0">
                <a:solidFill>
                  <a:srgbClr val="F2F2F2"/>
                </a:solidFill>
                <a:latin typeface="Times New Arabic" panose="02020603050405020304" pitchFamily="18" charset="0"/>
                <a:sym typeface="Exo"/>
              </a:rPr>
              <a:t> </a:t>
            </a:r>
            <a:r>
              <a:rPr lang="en-US" sz="2100" dirty="0" err="1">
                <a:solidFill>
                  <a:srgbClr val="F2F2F2"/>
                </a:solidFill>
                <a:latin typeface="Times New Arabic" panose="02020603050405020304" pitchFamily="18" charset="0"/>
                <a:sym typeface="Exo"/>
              </a:rPr>
              <a:t>Sidoarjo</a:t>
            </a:r>
            <a:r>
              <a:rPr lang="en-US" sz="2100" dirty="0">
                <a:solidFill>
                  <a:srgbClr val="F2F2F2"/>
                </a:solidFill>
                <a:latin typeface="Times New Arabic" panose="02020603050405020304" pitchFamily="18" charset="0"/>
                <a:sym typeface="Exo"/>
              </a:rPr>
              <a:t> </a:t>
            </a:r>
            <a:endParaRPr sz="2100" dirty="0">
              <a:solidFill>
                <a:srgbClr val="F2F2F2"/>
              </a:solidFill>
              <a:latin typeface="Times New Arabic" panose="02020603050405020304" pitchFamily="18" charset="0"/>
              <a:sym typeface="Exo"/>
            </a:endParaRPr>
          </a:p>
          <a:p>
            <a:pPr marL="0" lvl="0" indent="0" algn="ctr" rtl="0">
              <a:lnSpc>
                <a:spcPct val="90000"/>
              </a:lnSpc>
              <a:spcBef>
                <a:spcPts val="1000"/>
              </a:spcBef>
              <a:spcAft>
                <a:spcPts val="0"/>
              </a:spcAft>
              <a:buClr>
                <a:srgbClr val="F2F2F2"/>
              </a:buClr>
              <a:buSzPts val="2400"/>
              <a:buNone/>
            </a:pPr>
            <a:r>
              <a:rPr lang="en-US" sz="2100" dirty="0" err="1" smtClean="0">
                <a:solidFill>
                  <a:srgbClr val="F2F2F2"/>
                </a:solidFill>
                <a:latin typeface="Times New Arabic" panose="02020603050405020304" pitchFamily="18" charset="0"/>
              </a:rPr>
              <a:t>Agustus</a:t>
            </a:r>
            <a:r>
              <a:rPr lang="en-US" sz="2100" dirty="0" smtClean="0">
                <a:solidFill>
                  <a:srgbClr val="F2F2F2"/>
                </a:solidFill>
                <a:latin typeface="Times New Arabic" panose="02020603050405020304" pitchFamily="18" charset="0"/>
              </a:rPr>
              <a:t> 2025</a:t>
            </a:r>
            <a:endParaRPr sz="2100" dirty="0">
              <a:solidFill>
                <a:srgbClr val="F2F2F2"/>
              </a:solidFill>
              <a:latin typeface="Times New Arabic" panose="02020603050405020304"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Google Shape;46;g104f7abbb21_0_309"/>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dirty="0" err="1" smtClean="0"/>
              <a:t>Hasil</a:t>
            </a:r>
            <a:r>
              <a:rPr lang="en-US" dirty="0" smtClean="0"/>
              <a:t> </a:t>
            </a:r>
            <a:r>
              <a:rPr lang="en-US" dirty="0" err="1" smtClean="0"/>
              <a:t>dan</a:t>
            </a:r>
            <a:r>
              <a:rPr lang="en-US" dirty="0" smtClean="0"/>
              <a:t> </a:t>
            </a:r>
            <a:r>
              <a:rPr lang="en-US" dirty="0" err="1" smtClean="0"/>
              <a:t>Pembahasan</a:t>
            </a:r>
            <a:endParaRPr dirty="0"/>
          </a:p>
        </p:txBody>
      </p:sp>
      <p:sp>
        <p:nvSpPr>
          <p:cNvPr id="47" name="Google Shape;47;g104f7abbb21_0_309"/>
          <p:cNvSpPr txBox="1">
            <a:spLocks noGrp="1"/>
          </p:cNvSpPr>
          <p:nvPr>
            <p:ph type="body" idx="1"/>
          </p:nvPr>
        </p:nvSpPr>
        <p:spPr>
          <a:xfrm>
            <a:off x="520262" y="1439247"/>
            <a:ext cx="11067394" cy="4252105"/>
          </a:xfrm>
          <a:prstGeom prst="rect">
            <a:avLst/>
          </a:prstGeom>
          <a:noFill/>
          <a:ln>
            <a:noFill/>
          </a:ln>
        </p:spPr>
        <p:txBody>
          <a:bodyPr spcFirstLastPara="1" wrap="square" lIns="91425" tIns="45700" rIns="91425" bIns="45700" anchor="t" anchorCtr="0">
            <a:normAutofit/>
          </a:bodyPr>
          <a:lstStyle/>
          <a:p>
            <a:pPr marL="50800" lvl="0" indent="0">
              <a:buNone/>
            </a:pPr>
            <a:r>
              <a:rPr lang="en-US" sz="1800" b="1" dirty="0" err="1" smtClean="0"/>
              <a:t>Kuantitas</a:t>
            </a:r>
            <a:endParaRPr lang="en-US" sz="1800" dirty="0"/>
          </a:p>
          <a:p>
            <a:pPr marL="95250" indent="-95250" algn="just" defTabSz="630238">
              <a:buNone/>
            </a:pPr>
            <a:r>
              <a:rPr lang="en-US" sz="1800" dirty="0"/>
              <a:t>	</a:t>
            </a:r>
            <a:r>
              <a:rPr lang="en-US" sz="1800" dirty="0" smtClean="0"/>
              <a:t>	</a:t>
            </a:r>
            <a:r>
              <a:rPr lang="id-ID" sz="1800" dirty="0">
                <a:latin typeface="+mj-lt"/>
              </a:rPr>
              <a:t>K</a:t>
            </a:r>
            <a:r>
              <a:rPr lang="en-US" sz="1800" dirty="0" err="1">
                <a:latin typeface="+mj-lt"/>
              </a:rPr>
              <a:t>uant</a:t>
            </a:r>
            <a:r>
              <a:rPr lang="id-ID" sz="1800" dirty="0">
                <a:latin typeface="+mj-lt"/>
              </a:rPr>
              <a:t>itas, adalah total yang diciptakan dalam pengertian seperti total satuan, total rotasi aktivitas yang telah dituntaskan</a:t>
            </a:r>
            <a:r>
              <a:rPr lang="en-US" sz="1800" dirty="0">
                <a:latin typeface="+mj-lt"/>
              </a:rPr>
              <a:t>. </a:t>
            </a:r>
            <a:r>
              <a:rPr lang="en-US" sz="1800" dirty="0" err="1">
                <a:latin typeface="+mj-lt"/>
              </a:rPr>
              <a:t>Kuantitas</a:t>
            </a:r>
            <a:r>
              <a:rPr lang="en-US" sz="1800" dirty="0">
                <a:latin typeface="+mj-lt"/>
              </a:rPr>
              <a:t> </a:t>
            </a:r>
            <a:r>
              <a:rPr lang="en-US" sz="1800" dirty="0" err="1">
                <a:latin typeface="+mj-lt"/>
              </a:rPr>
              <a:t>pelayanan</a:t>
            </a:r>
            <a:r>
              <a:rPr lang="en-US" sz="1800" dirty="0">
                <a:latin typeface="+mj-lt"/>
              </a:rPr>
              <a:t> </a:t>
            </a:r>
            <a:r>
              <a:rPr lang="en-US" sz="1800" dirty="0" err="1">
                <a:latin typeface="+mj-lt"/>
              </a:rPr>
              <a:t>administrasi</a:t>
            </a:r>
            <a:r>
              <a:rPr lang="en-US" sz="1800" dirty="0">
                <a:latin typeface="+mj-lt"/>
              </a:rPr>
              <a:t> </a:t>
            </a:r>
            <a:r>
              <a:rPr lang="en-US" sz="1800" dirty="0" err="1">
                <a:latin typeface="+mj-lt"/>
              </a:rPr>
              <a:t>kependudukan</a:t>
            </a:r>
            <a:r>
              <a:rPr lang="en-US" sz="1800" dirty="0">
                <a:latin typeface="+mj-lt"/>
              </a:rPr>
              <a:t> di </a:t>
            </a:r>
            <a:r>
              <a:rPr lang="en-US" sz="1800" dirty="0" err="1">
                <a:latin typeface="+mj-lt"/>
              </a:rPr>
              <a:t>Desa</a:t>
            </a:r>
            <a:r>
              <a:rPr lang="en-US" sz="1800" dirty="0">
                <a:latin typeface="+mj-lt"/>
              </a:rPr>
              <a:t> </a:t>
            </a:r>
            <a:r>
              <a:rPr lang="en-US" sz="1800" dirty="0" err="1">
                <a:latin typeface="+mj-lt"/>
              </a:rPr>
              <a:t>Sumokembangsri</a:t>
            </a:r>
            <a:r>
              <a:rPr lang="en-US" sz="1800" dirty="0">
                <a:latin typeface="+mj-lt"/>
              </a:rPr>
              <a:t> </a:t>
            </a:r>
            <a:r>
              <a:rPr lang="en-US" sz="1800" dirty="0" err="1">
                <a:latin typeface="+mj-lt"/>
              </a:rPr>
              <a:t>dapat</a:t>
            </a:r>
            <a:r>
              <a:rPr lang="en-US" sz="1800" dirty="0">
                <a:latin typeface="+mj-lt"/>
              </a:rPr>
              <a:t> </a:t>
            </a:r>
            <a:r>
              <a:rPr lang="en-US" sz="1800" dirty="0" err="1">
                <a:latin typeface="+mj-lt"/>
              </a:rPr>
              <a:t>dilihat</a:t>
            </a:r>
            <a:r>
              <a:rPr lang="en-US" sz="1800" dirty="0">
                <a:latin typeface="+mj-lt"/>
              </a:rPr>
              <a:t> </a:t>
            </a:r>
            <a:r>
              <a:rPr lang="en-US" sz="1800" dirty="0" err="1" smtClean="0">
                <a:latin typeface="+mj-lt"/>
              </a:rPr>
              <a:t>dari</a:t>
            </a:r>
            <a:r>
              <a:rPr lang="en-US" sz="1800" dirty="0" smtClean="0">
                <a:latin typeface="+mj-lt"/>
              </a:rPr>
              <a:t> </a:t>
            </a:r>
            <a:r>
              <a:rPr lang="en-US" sz="1800" dirty="0" err="1">
                <a:latin typeface="+mj-lt"/>
              </a:rPr>
              <a:t>Jumlah</a:t>
            </a:r>
            <a:r>
              <a:rPr lang="en-US" sz="1800" dirty="0">
                <a:latin typeface="+mj-lt"/>
              </a:rPr>
              <a:t> </a:t>
            </a:r>
            <a:r>
              <a:rPr lang="en-US" sz="1800" dirty="0" err="1">
                <a:latin typeface="+mj-lt"/>
              </a:rPr>
              <a:t>dokumen</a:t>
            </a:r>
            <a:r>
              <a:rPr lang="en-US" sz="1800" dirty="0">
                <a:latin typeface="+mj-lt"/>
              </a:rPr>
              <a:t> yang </a:t>
            </a:r>
            <a:r>
              <a:rPr lang="en-US" sz="1800" dirty="0" err="1">
                <a:latin typeface="+mj-lt"/>
              </a:rPr>
              <a:t>diproses</a:t>
            </a:r>
            <a:r>
              <a:rPr lang="en-US" sz="1800" dirty="0">
                <a:latin typeface="+mj-lt"/>
              </a:rPr>
              <a:t> </a:t>
            </a:r>
            <a:r>
              <a:rPr lang="en-US" sz="1800" dirty="0" err="1">
                <a:latin typeface="+mj-lt"/>
              </a:rPr>
              <a:t>setiap</a:t>
            </a:r>
            <a:r>
              <a:rPr lang="en-US" sz="1800" dirty="0">
                <a:latin typeface="+mj-lt"/>
              </a:rPr>
              <a:t> </a:t>
            </a:r>
            <a:r>
              <a:rPr lang="en-US" sz="1800" dirty="0" err="1">
                <a:latin typeface="+mj-lt"/>
              </a:rPr>
              <a:t>tahunnya</a:t>
            </a:r>
            <a:r>
              <a:rPr lang="en-US" sz="1800" dirty="0">
                <a:latin typeface="+mj-lt"/>
              </a:rPr>
              <a:t> </a:t>
            </a:r>
            <a:r>
              <a:rPr lang="en-US" sz="1800" dirty="0" err="1">
                <a:latin typeface="+mj-lt"/>
              </a:rPr>
              <a:t>menunjukkan</a:t>
            </a:r>
            <a:r>
              <a:rPr lang="en-US" sz="1800" dirty="0">
                <a:latin typeface="+mj-lt"/>
              </a:rPr>
              <a:t> </a:t>
            </a:r>
            <a:r>
              <a:rPr lang="en-US" sz="1800" dirty="0" err="1">
                <a:latin typeface="+mj-lt"/>
              </a:rPr>
              <a:t>tingkat</a:t>
            </a:r>
            <a:r>
              <a:rPr lang="en-US" sz="1800" dirty="0">
                <a:latin typeface="+mj-lt"/>
              </a:rPr>
              <a:t> </a:t>
            </a:r>
            <a:r>
              <a:rPr lang="en-US" sz="1800" dirty="0" err="1">
                <a:latin typeface="+mj-lt"/>
              </a:rPr>
              <a:t>kebutuhan</a:t>
            </a:r>
            <a:r>
              <a:rPr lang="en-US" sz="1800" dirty="0">
                <a:latin typeface="+mj-lt"/>
              </a:rPr>
              <a:t> </a:t>
            </a:r>
            <a:r>
              <a:rPr lang="en-US" sz="1800" dirty="0" err="1">
                <a:latin typeface="+mj-lt"/>
              </a:rPr>
              <a:t>masyarakat</a:t>
            </a:r>
            <a:r>
              <a:rPr lang="en-US" sz="1800" dirty="0">
                <a:latin typeface="+mj-lt"/>
              </a:rPr>
              <a:t> </a:t>
            </a:r>
            <a:r>
              <a:rPr lang="en-US" sz="1800" dirty="0" err="1">
                <a:latin typeface="+mj-lt"/>
              </a:rPr>
              <a:t>terhadap</a:t>
            </a:r>
            <a:r>
              <a:rPr lang="en-US" sz="1800" dirty="0">
                <a:latin typeface="+mj-lt"/>
              </a:rPr>
              <a:t> </a:t>
            </a:r>
            <a:r>
              <a:rPr lang="en-US" sz="1800" dirty="0" err="1">
                <a:latin typeface="+mj-lt"/>
              </a:rPr>
              <a:t>pelayanan</a:t>
            </a:r>
            <a:r>
              <a:rPr lang="en-US" sz="1800" dirty="0">
                <a:latin typeface="+mj-lt"/>
              </a:rPr>
              <a:t> </a:t>
            </a:r>
            <a:r>
              <a:rPr lang="en-US" sz="1800" dirty="0" err="1">
                <a:latin typeface="+mj-lt"/>
              </a:rPr>
              <a:t>administrasi</a:t>
            </a:r>
            <a:r>
              <a:rPr lang="en-US" sz="1800" dirty="0">
                <a:latin typeface="+mj-lt"/>
              </a:rPr>
              <a:t> </a:t>
            </a:r>
            <a:r>
              <a:rPr lang="en-US" sz="1800" dirty="0" err="1">
                <a:latin typeface="+mj-lt"/>
              </a:rPr>
              <a:t>kependudukan</a:t>
            </a:r>
            <a:r>
              <a:rPr lang="en-US" sz="1800" dirty="0">
                <a:latin typeface="+mj-lt"/>
              </a:rPr>
              <a:t>. </a:t>
            </a:r>
            <a:endParaRPr lang="en-US" sz="1800" dirty="0" smtClean="0">
              <a:latin typeface="+mj-lt"/>
            </a:endParaRPr>
          </a:p>
          <a:p>
            <a:pPr marL="95250" indent="-95250" algn="just" defTabSz="630238">
              <a:buNone/>
            </a:pPr>
            <a:endParaRPr lang="en-US" sz="1800" dirty="0" smtClean="0">
              <a:latin typeface="+mj-lt"/>
              <a:cs typeface="Times New Roman" pitchFamily="18" charset="0"/>
            </a:endParaRPr>
          </a:p>
          <a:p>
            <a:pPr marL="95250" lvl="0" indent="0" algn="just">
              <a:buNone/>
            </a:pPr>
            <a:r>
              <a:rPr lang="en-US" sz="1800" dirty="0" err="1" smtClean="0">
                <a:latin typeface="+mj-lt"/>
              </a:rPr>
              <a:t>Berdasarkan</a:t>
            </a:r>
            <a:r>
              <a:rPr lang="en-US" sz="1800" dirty="0" smtClean="0">
                <a:latin typeface="+mj-lt"/>
              </a:rPr>
              <a:t> </a:t>
            </a:r>
            <a:r>
              <a:rPr lang="en-US" sz="1800" dirty="0" err="1" smtClean="0">
                <a:latin typeface="+mj-lt"/>
              </a:rPr>
              <a:t>hasil</a:t>
            </a:r>
            <a:r>
              <a:rPr lang="en-US" sz="1800" dirty="0" smtClean="0">
                <a:latin typeface="+mj-lt"/>
              </a:rPr>
              <a:t> </a:t>
            </a:r>
            <a:r>
              <a:rPr lang="en-US" sz="1800" dirty="0" err="1" smtClean="0">
                <a:latin typeface="+mj-lt"/>
              </a:rPr>
              <a:t>wawancara</a:t>
            </a:r>
            <a:r>
              <a:rPr lang="en-US" sz="1800" dirty="0" smtClean="0">
                <a:latin typeface="+mj-lt"/>
              </a:rPr>
              <a:t> </a:t>
            </a:r>
            <a:r>
              <a:rPr lang="en-US" sz="1800" dirty="0" err="1">
                <a:latin typeface="+mj-lt"/>
              </a:rPr>
              <a:t>menunjukkan</a:t>
            </a:r>
            <a:r>
              <a:rPr lang="en-US" sz="1800" dirty="0">
                <a:latin typeface="+mj-lt"/>
              </a:rPr>
              <a:t> </a:t>
            </a:r>
            <a:r>
              <a:rPr lang="en-US" sz="1800" dirty="0" err="1">
                <a:latin typeface="+mj-lt"/>
              </a:rPr>
              <a:t>bahwa</a:t>
            </a:r>
            <a:r>
              <a:rPr lang="en-US" sz="1800" dirty="0">
                <a:latin typeface="+mj-lt"/>
              </a:rPr>
              <a:t> </a:t>
            </a:r>
            <a:r>
              <a:rPr lang="en-US" sz="1800" dirty="0" err="1" smtClean="0">
                <a:latin typeface="+mj-lt"/>
              </a:rPr>
              <a:t>kuantitas</a:t>
            </a:r>
            <a:r>
              <a:rPr lang="en-US" sz="1800" dirty="0" smtClean="0">
                <a:latin typeface="+mj-lt"/>
              </a:rPr>
              <a:t> </a:t>
            </a:r>
            <a:r>
              <a:rPr lang="en-US" sz="1800" dirty="0" err="1">
                <a:latin typeface="+mj-lt"/>
              </a:rPr>
              <a:t>pelayanan</a:t>
            </a:r>
            <a:r>
              <a:rPr lang="en-US" sz="1800" dirty="0">
                <a:latin typeface="+mj-lt"/>
              </a:rPr>
              <a:t> </a:t>
            </a:r>
            <a:r>
              <a:rPr lang="en-US" sz="1800" dirty="0" err="1">
                <a:latin typeface="+mj-lt"/>
              </a:rPr>
              <a:t>administrasi</a:t>
            </a:r>
            <a:r>
              <a:rPr lang="en-US" sz="1800" dirty="0">
                <a:latin typeface="+mj-lt"/>
              </a:rPr>
              <a:t> di </a:t>
            </a:r>
            <a:r>
              <a:rPr lang="en-US" sz="1800" dirty="0" err="1">
                <a:latin typeface="+mj-lt"/>
              </a:rPr>
              <a:t>Desa</a:t>
            </a:r>
            <a:r>
              <a:rPr lang="en-US" sz="1800" dirty="0">
                <a:latin typeface="+mj-lt"/>
              </a:rPr>
              <a:t> </a:t>
            </a:r>
            <a:r>
              <a:rPr lang="en-US" sz="1800" dirty="0" err="1">
                <a:latin typeface="+mj-lt"/>
              </a:rPr>
              <a:t>Sumokembangsri</a:t>
            </a:r>
            <a:r>
              <a:rPr lang="en-US" sz="1800" dirty="0">
                <a:latin typeface="+mj-lt"/>
              </a:rPr>
              <a:t> </a:t>
            </a:r>
            <a:r>
              <a:rPr lang="en-US" sz="1800" dirty="0" err="1">
                <a:latin typeface="+mj-lt"/>
              </a:rPr>
              <a:t>sudah</a:t>
            </a:r>
            <a:r>
              <a:rPr lang="en-US" sz="1800" dirty="0">
                <a:latin typeface="+mj-lt"/>
              </a:rPr>
              <a:t> </a:t>
            </a:r>
            <a:r>
              <a:rPr lang="en-US" sz="1800" dirty="0" err="1">
                <a:latin typeface="+mj-lt"/>
              </a:rPr>
              <a:t>cukup</a:t>
            </a:r>
            <a:r>
              <a:rPr lang="en-US" sz="1800" dirty="0">
                <a:latin typeface="+mj-lt"/>
              </a:rPr>
              <a:t> </a:t>
            </a:r>
            <a:r>
              <a:rPr lang="en-US" sz="1800" dirty="0" err="1">
                <a:latin typeface="+mj-lt"/>
              </a:rPr>
              <a:t>tinggi</a:t>
            </a:r>
            <a:r>
              <a:rPr lang="en-US" sz="1800" dirty="0">
                <a:latin typeface="+mj-lt"/>
              </a:rPr>
              <a:t>, </a:t>
            </a:r>
            <a:r>
              <a:rPr lang="en-US" sz="1800" dirty="0" err="1">
                <a:latin typeface="+mj-lt"/>
              </a:rPr>
              <a:t>terutama</a:t>
            </a:r>
            <a:r>
              <a:rPr lang="en-US" sz="1800" dirty="0">
                <a:latin typeface="+mj-lt"/>
              </a:rPr>
              <a:t> </a:t>
            </a:r>
            <a:r>
              <a:rPr lang="en-US" sz="1800" dirty="0" err="1">
                <a:latin typeface="+mj-lt"/>
              </a:rPr>
              <a:t>untuk</a:t>
            </a:r>
            <a:r>
              <a:rPr lang="en-US" sz="1800" dirty="0">
                <a:latin typeface="+mj-lt"/>
              </a:rPr>
              <a:t> </a:t>
            </a:r>
            <a:r>
              <a:rPr lang="en-US" sz="1800" dirty="0" err="1">
                <a:latin typeface="+mj-lt"/>
              </a:rPr>
              <a:t>dokumen</a:t>
            </a:r>
            <a:r>
              <a:rPr lang="en-US" sz="1800" dirty="0">
                <a:latin typeface="+mj-lt"/>
              </a:rPr>
              <a:t> </a:t>
            </a:r>
            <a:r>
              <a:rPr lang="en-US" sz="1800" dirty="0" err="1">
                <a:latin typeface="+mj-lt"/>
              </a:rPr>
              <a:t>kependudukan</a:t>
            </a:r>
            <a:r>
              <a:rPr lang="en-US" sz="1800" dirty="0">
                <a:latin typeface="+mj-lt"/>
              </a:rPr>
              <a:t> </a:t>
            </a:r>
            <a:r>
              <a:rPr lang="en-US" sz="1800" dirty="0" err="1">
                <a:latin typeface="+mj-lt"/>
              </a:rPr>
              <a:t>utama</a:t>
            </a:r>
            <a:r>
              <a:rPr lang="en-US" sz="1800" dirty="0">
                <a:latin typeface="+mj-lt"/>
              </a:rPr>
              <a:t>. </a:t>
            </a:r>
            <a:r>
              <a:rPr lang="en-US" sz="1800" dirty="0" err="1">
                <a:latin typeface="+mj-lt"/>
              </a:rPr>
              <a:t>kuantitas</a:t>
            </a:r>
            <a:r>
              <a:rPr lang="en-US" sz="1800" dirty="0">
                <a:latin typeface="+mj-lt"/>
              </a:rPr>
              <a:t> </a:t>
            </a:r>
            <a:r>
              <a:rPr lang="en-US" sz="1800" dirty="0" err="1">
                <a:latin typeface="+mj-lt"/>
              </a:rPr>
              <a:t>pelayanan</a:t>
            </a:r>
            <a:r>
              <a:rPr lang="en-US" sz="1800" dirty="0">
                <a:latin typeface="+mj-lt"/>
              </a:rPr>
              <a:t> di </a:t>
            </a:r>
            <a:r>
              <a:rPr lang="en-US" sz="1800" dirty="0" err="1">
                <a:latin typeface="+mj-lt"/>
              </a:rPr>
              <a:t>Desa</a:t>
            </a:r>
            <a:r>
              <a:rPr lang="en-US" sz="1800" dirty="0">
                <a:latin typeface="+mj-lt"/>
              </a:rPr>
              <a:t> </a:t>
            </a:r>
            <a:r>
              <a:rPr lang="en-US" sz="1800" dirty="0" err="1">
                <a:latin typeface="+mj-lt"/>
              </a:rPr>
              <a:t>Sumokembangsri</a:t>
            </a:r>
            <a:r>
              <a:rPr lang="en-US" sz="1800" dirty="0">
                <a:latin typeface="+mj-lt"/>
              </a:rPr>
              <a:t> </a:t>
            </a:r>
            <a:r>
              <a:rPr lang="en-US" sz="1800" dirty="0" err="1">
                <a:latin typeface="+mj-lt"/>
              </a:rPr>
              <a:t>dapat</a:t>
            </a:r>
            <a:r>
              <a:rPr lang="en-US" sz="1800" dirty="0">
                <a:latin typeface="+mj-lt"/>
              </a:rPr>
              <a:t> </a:t>
            </a:r>
            <a:r>
              <a:rPr lang="en-US" sz="1800" dirty="0" err="1">
                <a:latin typeface="+mj-lt"/>
              </a:rPr>
              <a:t>dikategorikan</a:t>
            </a:r>
            <a:r>
              <a:rPr lang="en-US" sz="1800" dirty="0">
                <a:latin typeface="+mj-lt"/>
              </a:rPr>
              <a:t> </a:t>
            </a:r>
            <a:r>
              <a:rPr lang="en-US" sz="1800" dirty="0" err="1">
                <a:latin typeface="+mj-lt"/>
              </a:rPr>
              <a:t>baik</a:t>
            </a:r>
            <a:r>
              <a:rPr lang="en-US" sz="1800" dirty="0">
                <a:latin typeface="+mj-lt"/>
              </a:rPr>
              <a:t> </a:t>
            </a:r>
            <a:r>
              <a:rPr lang="en-US" sz="1800" dirty="0" err="1">
                <a:latin typeface="+mj-lt"/>
              </a:rPr>
              <a:t>dari</a:t>
            </a:r>
            <a:r>
              <a:rPr lang="en-US" sz="1800" dirty="0">
                <a:latin typeface="+mj-lt"/>
              </a:rPr>
              <a:t> </a:t>
            </a:r>
            <a:r>
              <a:rPr lang="en-US" sz="1800" dirty="0" err="1">
                <a:latin typeface="+mj-lt"/>
              </a:rPr>
              <a:t>sisi</a:t>
            </a:r>
            <a:r>
              <a:rPr lang="en-US" sz="1800" dirty="0">
                <a:latin typeface="+mj-lt"/>
              </a:rPr>
              <a:t> volume, </a:t>
            </a:r>
            <a:r>
              <a:rPr lang="en-US" sz="1800" dirty="0" err="1">
                <a:latin typeface="+mj-lt"/>
              </a:rPr>
              <a:t>meskipun</a:t>
            </a:r>
            <a:r>
              <a:rPr lang="en-US" sz="1800" dirty="0">
                <a:latin typeface="+mj-lt"/>
              </a:rPr>
              <a:t> </a:t>
            </a:r>
            <a:r>
              <a:rPr lang="en-US" sz="1800" dirty="0" err="1">
                <a:latin typeface="+mj-lt"/>
              </a:rPr>
              <a:t>masih</a:t>
            </a:r>
            <a:r>
              <a:rPr lang="en-US" sz="1800" dirty="0">
                <a:latin typeface="+mj-lt"/>
              </a:rPr>
              <a:t> </a:t>
            </a:r>
            <a:r>
              <a:rPr lang="en-US" sz="1800" dirty="0" err="1">
                <a:latin typeface="+mj-lt"/>
              </a:rPr>
              <a:t>terdapat</a:t>
            </a:r>
            <a:r>
              <a:rPr lang="en-US" sz="1800" dirty="0">
                <a:latin typeface="+mj-lt"/>
              </a:rPr>
              <a:t> </a:t>
            </a:r>
            <a:r>
              <a:rPr lang="en-US" sz="1800" dirty="0" err="1">
                <a:latin typeface="+mj-lt"/>
              </a:rPr>
              <a:t>kendala</a:t>
            </a:r>
            <a:r>
              <a:rPr lang="en-US" sz="1800" dirty="0">
                <a:latin typeface="+mj-lt"/>
              </a:rPr>
              <a:t> </a:t>
            </a:r>
            <a:r>
              <a:rPr lang="en-US" sz="1800" dirty="0" err="1">
                <a:latin typeface="+mj-lt"/>
              </a:rPr>
              <a:t>berupa</a:t>
            </a:r>
            <a:r>
              <a:rPr lang="en-US" sz="1800" dirty="0">
                <a:latin typeface="+mj-lt"/>
              </a:rPr>
              <a:t> </a:t>
            </a:r>
            <a:r>
              <a:rPr lang="en-US" sz="1800" dirty="0" err="1">
                <a:latin typeface="+mj-lt"/>
              </a:rPr>
              <a:t>distribusi</a:t>
            </a:r>
            <a:r>
              <a:rPr lang="en-US" sz="1800" dirty="0">
                <a:latin typeface="+mj-lt"/>
              </a:rPr>
              <a:t> </a:t>
            </a:r>
            <a:r>
              <a:rPr lang="en-US" sz="1800" dirty="0" err="1">
                <a:latin typeface="+mj-lt"/>
              </a:rPr>
              <a:t>keterampilan</a:t>
            </a:r>
            <a:r>
              <a:rPr lang="en-US" sz="1800" dirty="0">
                <a:latin typeface="+mj-lt"/>
              </a:rPr>
              <a:t> yang </a:t>
            </a:r>
            <a:r>
              <a:rPr lang="en-US" sz="1800" dirty="0" err="1">
                <a:latin typeface="+mj-lt"/>
              </a:rPr>
              <a:t>belum</a:t>
            </a:r>
            <a:r>
              <a:rPr lang="en-US" sz="1800" dirty="0">
                <a:latin typeface="+mj-lt"/>
              </a:rPr>
              <a:t> </a:t>
            </a:r>
            <a:r>
              <a:rPr lang="en-US" sz="1800" dirty="0" err="1">
                <a:latin typeface="+mj-lt"/>
              </a:rPr>
              <a:t>merata</a:t>
            </a:r>
            <a:r>
              <a:rPr lang="en-US" sz="1800" dirty="0">
                <a:latin typeface="+mj-lt"/>
              </a:rPr>
              <a:t> di </a:t>
            </a:r>
            <a:r>
              <a:rPr lang="en-US" sz="1800" dirty="0" err="1">
                <a:latin typeface="+mj-lt"/>
              </a:rPr>
              <a:t>antara</a:t>
            </a:r>
            <a:r>
              <a:rPr lang="en-US" sz="1800" dirty="0">
                <a:latin typeface="+mj-lt"/>
              </a:rPr>
              <a:t> </a:t>
            </a:r>
            <a:r>
              <a:rPr lang="en-US" sz="1800" dirty="0" err="1" smtClean="0">
                <a:latin typeface="+mj-lt"/>
              </a:rPr>
              <a:t>aparatur</a:t>
            </a:r>
            <a:r>
              <a:rPr lang="en-US" sz="1800" dirty="0">
                <a:latin typeface="+mj-lt"/>
              </a:rPr>
              <a:t>.</a:t>
            </a:r>
            <a:r>
              <a:rPr lang="en-US" sz="1800" dirty="0" smtClean="0">
                <a:latin typeface="+mj-lt"/>
              </a:rPr>
              <a:t> </a:t>
            </a:r>
            <a:r>
              <a:rPr lang="en-GB" sz="1800" dirty="0">
                <a:latin typeface="+mj-lt"/>
              </a:rPr>
              <a:t>P</a:t>
            </a:r>
            <a:r>
              <a:rPr lang="en-US" sz="1800" dirty="0" err="1">
                <a:latin typeface="+mj-lt"/>
              </a:rPr>
              <a:t>embagian</a:t>
            </a:r>
            <a:r>
              <a:rPr lang="en-US" sz="1800" dirty="0">
                <a:latin typeface="+mj-lt"/>
              </a:rPr>
              <a:t> </a:t>
            </a:r>
            <a:r>
              <a:rPr lang="en-US" sz="1800" dirty="0" err="1">
                <a:latin typeface="+mj-lt"/>
              </a:rPr>
              <a:t>kerja</a:t>
            </a:r>
            <a:r>
              <a:rPr lang="en-US" sz="1800" dirty="0">
                <a:latin typeface="+mj-lt"/>
              </a:rPr>
              <a:t> yang </a:t>
            </a:r>
            <a:r>
              <a:rPr lang="en-US" sz="1800" dirty="0" err="1">
                <a:latin typeface="+mj-lt"/>
              </a:rPr>
              <a:t>proporsional</a:t>
            </a:r>
            <a:r>
              <a:rPr lang="en-US" sz="1800" dirty="0">
                <a:latin typeface="+mj-lt"/>
              </a:rPr>
              <a:t> </a:t>
            </a:r>
            <a:r>
              <a:rPr lang="en-US" sz="1800" dirty="0" err="1">
                <a:latin typeface="+mj-lt"/>
              </a:rPr>
              <a:t>berdasarkan</a:t>
            </a:r>
            <a:r>
              <a:rPr lang="en-US" sz="1800" dirty="0">
                <a:latin typeface="+mj-lt"/>
              </a:rPr>
              <a:t> </a:t>
            </a:r>
            <a:r>
              <a:rPr lang="en-US" sz="1800" dirty="0" err="1">
                <a:latin typeface="+mj-lt"/>
              </a:rPr>
              <a:t>beban</a:t>
            </a:r>
            <a:r>
              <a:rPr lang="en-US" sz="1800" dirty="0">
                <a:latin typeface="+mj-lt"/>
              </a:rPr>
              <a:t> </a:t>
            </a:r>
            <a:r>
              <a:rPr lang="en-US" sz="1800" dirty="0" err="1">
                <a:latin typeface="+mj-lt"/>
              </a:rPr>
              <a:t>tugas</a:t>
            </a:r>
            <a:r>
              <a:rPr lang="en-US" sz="1800" dirty="0">
                <a:latin typeface="+mj-lt"/>
              </a:rPr>
              <a:t> </a:t>
            </a:r>
            <a:r>
              <a:rPr lang="en-US" sz="1800" dirty="0" err="1">
                <a:latin typeface="+mj-lt"/>
              </a:rPr>
              <a:t>berkontribusi</a:t>
            </a:r>
            <a:r>
              <a:rPr lang="en-US" sz="1800" dirty="0">
                <a:latin typeface="+mj-lt"/>
              </a:rPr>
              <a:t> </a:t>
            </a:r>
            <a:r>
              <a:rPr lang="en-US" sz="1800" dirty="0" err="1">
                <a:latin typeface="+mj-lt"/>
              </a:rPr>
              <a:t>secara</a:t>
            </a:r>
            <a:r>
              <a:rPr lang="en-US" sz="1800" dirty="0">
                <a:latin typeface="+mj-lt"/>
              </a:rPr>
              <a:t> </a:t>
            </a:r>
            <a:r>
              <a:rPr lang="en-US" sz="1800" dirty="0" err="1">
                <a:latin typeface="+mj-lt"/>
              </a:rPr>
              <a:t>signifikan</a:t>
            </a:r>
            <a:r>
              <a:rPr lang="en-US" sz="1800" dirty="0">
                <a:latin typeface="+mj-lt"/>
              </a:rPr>
              <a:t> </a:t>
            </a:r>
            <a:r>
              <a:rPr lang="en-US" sz="1800" dirty="0" err="1">
                <a:latin typeface="+mj-lt"/>
              </a:rPr>
              <a:t>terhadap</a:t>
            </a:r>
            <a:r>
              <a:rPr lang="en-US" sz="1800" dirty="0">
                <a:latin typeface="+mj-lt"/>
              </a:rPr>
              <a:t> </a:t>
            </a:r>
            <a:r>
              <a:rPr lang="en-US" sz="1800" dirty="0" err="1">
                <a:latin typeface="+mj-lt"/>
              </a:rPr>
              <a:t>peningkatan</a:t>
            </a:r>
            <a:r>
              <a:rPr lang="en-US" sz="1800" dirty="0">
                <a:latin typeface="+mj-lt"/>
              </a:rPr>
              <a:t> </a:t>
            </a:r>
            <a:r>
              <a:rPr lang="en-US" sz="1800" dirty="0" err="1">
                <a:latin typeface="+mj-lt"/>
              </a:rPr>
              <a:t>efisiensi</a:t>
            </a:r>
            <a:r>
              <a:rPr lang="en-US" sz="1800" dirty="0">
                <a:latin typeface="+mj-lt"/>
              </a:rPr>
              <a:t> </a:t>
            </a:r>
            <a:r>
              <a:rPr lang="en-US" sz="1800" dirty="0" err="1">
                <a:latin typeface="+mj-lt"/>
              </a:rPr>
              <a:t>pelayanan</a:t>
            </a:r>
            <a:r>
              <a:rPr lang="en-US" sz="1800" dirty="0">
                <a:latin typeface="+mj-lt"/>
              </a:rPr>
              <a:t> </a:t>
            </a:r>
            <a:r>
              <a:rPr lang="en-US" sz="1800" dirty="0" err="1" smtClean="0">
                <a:latin typeface="+mj-lt"/>
              </a:rPr>
              <a:t>publik</a:t>
            </a:r>
            <a:r>
              <a:rPr lang="en-US" sz="1800" dirty="0">
                <a:latin typeface="+mj-lt"/>
              </a:rPr>
              <a:t>.</a:t>
            </a:r>
            <a:endParaRPr lang="en-US" sz="1800" dirty="0" smtClean="0">
              <a:latin typeface="+mj-lt"/>
            </a:endParaRPr>
          </a:p>
        </p:txBody>
      </p:sp>
    </p:spTree>
    <p:extLst>
      <p:ext uri="{BB962C8B-B14F-4D97-AF65-F5344CB8AC3E}">
        <p14:creationId xmlns:p14="http://schemas.microsoft.com/office/powerpoint/2010/main" val="28339926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Google Shape;46;g104f7abbb21_0_309"/>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dirty="0" err="1" smtClean="0"/>
              <a:t>Hasil</a:t>
            </a:r>
            <a:r>
              <a:rPr lang="en-US" dirty="0" smtClean="0"/>
              <a:t> </a:t>
            </a:r>
            <a:r>
              <a:rPr lang="en-US" dirty="0" err="1" smtClean="0"/>
              <a:t>dan</a:t>
            </a:r>
            <a:r>
              <a:rPr lang="en-US" dirty="0" smtClean="0"/>
              <a:t> </a:t>
            </a:r>
            <a:r>
              <a:rPr lang="en-US" dirty="0" err="1" smtClean="0"/>
              <a:t>Pembahasan</a:t>
            </a:r>
            <a:endParaRPr dirty="0"/>
          </a:p>
        </p:txBody>
      </p:sp>
      <p:sp>
        <p:nvSpPr>
          <p:cNvPr id="47" name="Google Shape;47;g104f7abbb21_0_309"/>
          <p:cNvSpPr txBox="1">
            <a:spLocks noGrp="1"/>
          </p:cNvSpPr>
          <p:nvPr>
            <p:ph type="body" idx="1"/>
          </p:nvPr>
        </p:nvSpPr>
        <p:spPr>
          <a:xfrm>
            <a:off x="520262" y="1439247"/>
            <a:ext cx="11067394" cy="4252105"/>
          </a:xfrm>
          <a:prstGeom prst="rect">
            <a:avLst/>
          </a:prstGeom>
          <a:noFill/>
          <a:ln>
            <a:noFill/>
          </a:ln>
        </p:spPr>
        <p:txBody>
          <a:bodyPr spcFirstLastPara="1" wrap="square" lIns="91425" tIns="45700" rIns="91425" bIns="45700" anchor="t" anchorCtr="0">
            <a:normAutofit/>
          </a:bodyPr>
          <a:lstStyle/>
          <a:p>
            <a:pPr marL="50800" lvl="0" indent="0">
              <a:buNone/>
            </a:pPr>
            <a:r>
              <a:rPr lang="en-US" sz="1800" b="1" dirty="0" err="1"/>
              <a:t>Ketepatan</a:t>
            </a:r>
            <a:r>
              <a:rPr lang="en-US" sz="1800" b="1" dirty="0"/>
              <a:t> </a:t>
            </a:r>
            <a:r>
              <a:rPr lang="en-US" sz="1800" b="1" dirty="0" err="1"/>
              <a:t>Waktu</a:t>
            </a:r>
            <a:endParaRPr lang="en-US" sz="1800" dirty="0"/>
          </a:p>
          <a:p>
            <a:pPr marL="95250" indent="-95250" algn="just" defTabSz="630238">
              <a:buNone/>
            </a:pPr>
            <a:r>
              <a:rPr lang="en-US" sz="1800" dirty="0"/>
              <a:t>	</a:t>
            </a:r>
            <a:r>
              <a:rPr lang="en-US" sz="1800" dirty="0" smtClean="0"/>
              <a:t>	</a:t>
            </a:r>
            <a:r>
              <a:rPr lang="en-US" sz="1800" dirty="0" err="1">
                <a:latin typeface="+mj-lt"/>
              </a:rPr>
              <a:t>Ketepatan</a:t>
            </a:r>
            <a:r>
              <a:rPr lang="en-US" sz="1800" dirty="0">
                <a:latin typeface="+mj-lt"/>
              </a:rPr>
              <a:t> </a:t>
            </a:r>
            <a:r>
              <a:rPr lang="en-US" sz="1800" dirty="0" err="1">
                <a:latin typeface="+mj-lt"/>
              </a:rPr>
              <a:t>Waktu</a:t>
            </a:r>
            <a:r>
              <a:rPr lang="id-ID" sz="1800" dirty="0">
                <a:latin typeface="+mj-lt"/>
              </a:rPr>
              <a:t>, adalah level aktivitas yang mesti dituntaskan pada periode yang telah ditentukan, yang dinilai dari seberapa s</a:t>
            </a:r>
            <a:r>
              <a:rPr lang="en-US" sz="1800" dirty="0" err="1">
                <a:latin typeface="+mj-lt"/>
              </a:rPr>
              <a:t>elaras</a:t>
            </a:r>
            <a:r>
              <a:rPr lang="en-US" sz="1800" dirty="0">
                <a:latin typeface="+mj-lt"/>
              </a:rPr>
              <a:t> </a:t>
            </a:r>
            <a:r>
              <a:rPr lang="en-US" sz="1800" dirty="0" err="1">
                <a:latin typeface="+mj-lt"/>
              </a:rPr>
              <a:t>hasil</a:t>
            </a:r>
            <a:r>
              <a:rPr lang="en-US" sz="1800" dirty="0">
                <a:latin typeface="+mj-lt"/>
              </a:rPr>
              <a:t> </a:t>
            </a:r>
            <a:r>
              <a:rPr lang="en-US" sz="1800" dirty="0" err="1">
                <a:latin typeface="+mj-lt"/>
              </a:rPr>
              <a:t>keluaran</a:t>
            </a:r>
            <a:r>
              <a:rPr lang="id-ID" sz="1800" dirty="0">
                <a:latin typeface="+mj-lt"/>
              </a:rPr>
              <a:t> dengan limit waktu yang ada untuk tugas-tugas </a:t>
            </a:r>
            <a:r>
              <a:rPr lang="id-ID" sz="1800" dirty="0" smtClean="0">
                <a:latin typeface="+mj-lt"/>
              </a:rPr>
              <a:t>berikutnya</a:t>
            </a:r>
            <a:r>
              <a:rPr lang="en-US" sz="1800" dirty="0" smtClean="0">
                <a:latin typeface="+mj-lt"/>
              </a:rPr>
              <a:t>. </a:t>
            </a:r>
          </a:p>
          <a:p>
            <a:pPr marL="95250" indent="-95250" algn="just" defTabSz="630238">
              <a:buNone/>
            </a:pPr>
            <a:endParaRPr lang="en-US" sz="1800" dirty="0" smtClean="0">
              <a:latin typeface="+mj-lt"/>
              <a:cs typeface="Times New Roman" pitchFamily="18" charset="0"/>
            </a:endParaRPr>
          </a:p>
          <a:p>
            <a:pPr marL="95250" indent="0" algn="just">
              <a:buNone/>
            </a:pPr>
            <a:r>
              <a:rPr lang="en-US" sz="1800" dirty="0" err="1" smtClean="0">
                <a:latin typeface="+mj-lt"/>
              </a:rPr>
              <a:t>Berdasarkan</a:t>
            </a:r>
            <a:r>
              <a:rPr lang="en-US" sz="1800" dirty="0" smtClean="0">
                <a:latin typeface="+mj-lt"/>
              </a:rPr>
              <a:t> </a:t>
            </a:r>
            <a:r>
              <a:rPr lang="en-US" sz="1800" dirty="0" err="1" smtClean="0">
                <a:latin typeface="+mj-lt"/>
              </a:rPr>
              <a:t>hasil</a:t>
            </a:r>
            <a:r>
              <a:rPr lang="en-US" sz="1800" dirty="0" smtClean="0">
                <a:latin typeface="+mj-lt"/>
              </a:rPr>
              <a:t> </a:t>
            </a:r>
            <a:r>
              <a:rPr lang="en-US" sz="1800" dirty="0" err="1" smtClean="0">
                <a:latin typeface="+mj-lt"/>
              </a:rPr>
              <a:t>wawancara</a:t>
            </a:r>
            <a:r>
              <a:rPr lang="en-US" sz="1800" dirty="0" smtClean="0">
                <a:latin typeface="+mj-lt"/>
              </a:rPr>
              <a:t> </a:t>
            </a:r>
            <a:r>
              <a:rPr lang="en-US" sz="1800" dirty="0" err="1">
                <a:latin typeface="+mj-lt"/>
              </a:rPr>
              <a:t>menunjukkan</a:t>
            </a:r>
            <a:r>
              <a:rPr lang="en-US" sz="1800" dirty="0">
                <a:latin typeface="+mj-lt"/>
              </a:rPr>
              <a:t> </a:t>
            </a:r>
            <a:r>
              <a:rPr lang="en-US" sz="1800" dirty="0" err="1">
                <a:latin typeface="+mj-lt"/>
              </a:rPr>
              <a:t>bahwa</a:t>
            </a:r>
            <a:r>
              <a:rPr lang="en-US" sz="1800" dirty="0">
                <a:latin typeface="+mj-lt"/>
              </a:rPr>
              <a:t> </a:t>
            </a:r>
            <a:r>
              <a:rPr lang="en-US" sz="1800" dirty="0" err="1" smtClean="0">
                <a:latin typeface="+mj-lt"/>
              </a:rPr>
              <a:t>keterlambatan</a:t>
            </a:r>
            <a:r>
              <a:rPr lang="en-US" sz="1800" dirty="0" smtClean="0">
                <a:latin typeface="+mj-lt"/>
              </a:rPr>
              <a:t> </a:t>
            </a:r>
            <a:r>
              <a:rPr lang="en-US" sz="1800" dirty="0">
                <a:latin typeface="+mj-lt"/>
              </a:rPr>
              <a:t>di </a:t>
            </a:r>
            <a:r>
              <a:rPr lang="en-US" sz="1800" dirty="0" err="1">
                <a:latin typeface="+mj-lt"/>
              </a:rPr>
              <a:t>Desa</a:t>
            </a:r>
            <a:r>
              <a:rPr lang="en-US" sz="1800" dirty="0">
                <a:latin typeface="+mj-lt"/>
              </a:rPr>
              <a:t> </a:t>
            </a:r>
            <a:r>
              <a:rPr lang="en-US" sz="1800" dirty="0" err="1">
                <a:latin typeface="+mj-lt"/>
              </a:rPr>
              <a:t>Sumokembangsri</a:t>
            </a:r>
            <a:r>
              <a:rPr lang="en-US" sz="1800" dirty="0">
                <a:latin typeface="+mj-lt"/>
              </a:rPr>
              <a:t> </a:t>
            </a:r>
            <a:r>
              <a:rPr lang="en-US" sz="1800" dirty="0" err="1">
                <a:latin typeface="+mj-lt"/>
              </a:rPr>
              <a:t>lebih</a:t>
            </a:r>
            <a:r>
              <a:rPr lang="en-US" sz="1800" dirty="0">
                <a:latin typeface="+mj-lt"/>
              </a:rPr>
              <a:t> </a:t>
            </a:r>
            <a:r>
              <a:rPr lang="en-US" sz="1800" dirty="0" err="1">
                <a:latin typeface="+mj-lt"/>
              </a:rPr>
              <a:t>banyak</a:t>
            </a:r>
            <a:r>
              <a:rPr lang="en-US" sz="1800" dirty="0">
                <a:latin typeface="+mj-lt"/>
              </a:rPr>
              <a:t> </a:t>
            </a:r>
            <a:r>
              <a:rPr lang="en-US" sz="1800" dirty="0" err="1">
                <a:latin typeface="+mj-lt"/>
              </a:rPr>
              <a:t>disebabkan</a:t>
            </a:r>
            <a:r>
              <a:rPr lang="en-US" sz="1800" dirty="0">
                <a:latin typeface="+mj-lt"/>
              </a:rPr>
              <a:t> </a:t>
            </a:r>
            <a:r>
              <a:rPr lang="en-US" sz="1800" dirty="0" err="1">
                <a:latin typeface="+mj-lt"/>
              </a:rPr>
              <a:t>faktor</a:t>
            </a:r>
            <a:r>
              <a:rPr lang="en-US" sz="1800" dirty="0">
                <a:latin typeface="+mj-lt"/>
              </a:rPr>
              <a:t> </a:t>
            </a:r>
            <a:r>
              <a:rPr lang="en-US" sz="1800" dirty="0" err="1">
                <a:latin typeface="+mj-lt"/>
              </a:rPr>
              <a:t>eksternal</a:t>
            </a:r>
            <a:r>
              <a:rPr lang="en-US" sz="1800" dirty="0">
                <a:latin typeface="+mj-lt"/>
              </a:rPr>
              <a:t> </a:t>
            </a:r>
            <a:r>
              <a:rPr lang="en-US" sz="1800" dirty="0" err="1">
                <a:latin typeface="+mj-lt"/>
              </a:rPr>
              <a:t>seperti</a:t>
            </a:r>
            <a:r>
              <a:rPr lang="en-US" sz="1800" dirty="0">
                <a:latin typeface="+mj-lt"/>
              </a:rPr>
              <a:t> </a:t>
            </a:r>
            <a:r>
              <a:rPr lang="en-US" sz="1800" dirty="0" err="1">
                <a:latin typeface="+mj-lt"/>
              </a:rPr>
              <a:t>jaringan</a:t>
            </a:r>
            <a:r>
              <a:rPr lang="en-US" sz="1800" dirty="0">
                <a:latin typeface="+mj-lt"/>
              </a:rPr>
              <a:t> internet </a:t>
            </a:r>
            <a:r>
              <a:rPr lang="en-US" sz="1800" dirty="0" err="1">
                <a:latin typeface="+mj-lt"/>
              </a:rPr>
              <a:t>dan</a:t>
            </a:r>
            <a:r>
              <a:rPr lang="en-US" sz="1800" dirty="0">
                <a:latin typeface="+mj-lt"/>
              </a:rPr>
              <a:t> </a:t>
            </a:r>
            <a:r>
              <a:rPr lang="en-US" sz="1800" dirty="0" err="1">
                <a:latin typeface="+mj-lt"/>
              </a:rPr>
              <a:t>birokrasi</a:t>
            </a:r>
            <a:r>
              <a:rPr lang="en-US" sz="1800" dirty="0">
                <a:latin typeface="+mj-lt"/>
              </a:rPr>
              <a:t> </a:t>
            </a:r>
            <a:r>
              <a:rPr lang="en-US" sz="1800" dirty="0" err="1" smtClean="0">
                <a:latin typeface="+mj-lt"/>
              </a:rPr>
              <a:t>lintas</a:t>
            </a:r>
            <a:r>
              <a:rPr lang="en-US" sz="1800" dirty="0">
                <a:latin typeface="+mj-lt"/>
              </a:rPr>
              <a:t> </a:t>
            </a:r>
            <a:r>
              <a:rPr lang="en-US" sz="1800" dirty="0" err="1">
                <a:latin typeface="+mj-lt"/>
              </a:rPr>
              <a:t>instansi</a:t>
            </a:r>
            <a:r>
              <a:rPr lang="en-US" sz="1800" dirty="0">
                <a:latin typeface="+mj-lt"/>
              </a:rPr>
              <a:t>, </a:t>
            </a:r>
            <a:r>
              <a:rPr lang="en-US" sz="1800" dirty="0" err="1">
                <a:latin typeface="+mj-lt"/>
              </a:rPr>
              <a:t>bukan</a:t>
            </a:r>
            <a:r>
              <a:rPr lang="en-US" sz="1800" dirty="0">
                <a:latin typeface="+mj-lt"/>
              </a:rPr>
              <a:t> </a:t>
            </a:r>
            <a:r>
              <a:rPr lang="en-US" sz="1800" dirty="0" err="1">
                <a:latin typeface="+mj-lt"/>
              </a:rPr>
              <a:t>kelalaian</a:t>
            </a:r>
            <a:r>
              <a:rPr lang="en-US" sz="1800" dirty="0">
                <a:latin typeface="+mj-lt"/>
              </a:rPr>
              <a:t> </a:t>
            </a:r>
            <a:r>
              <a:rPr lang="en-US" sz="1800" dirty="0" err="1">
                <a:latin typeface="+mj-lt"/>
              </a:rPr>
              <a:t>aparatur</a:t>
            </a:r>
            <a:r>
              <a:rPr lang="en-US" sz="1800" dirty="0">
                <a:latin typeface="+mj-lt"/>
              </a:rPr>
              <a:t>. </a:t>
            </a:r>
            <a:r>
              <a:rPr lang="en-US" sz="1800" dirty="0" err="1" smtClean="0">
                <a:latin typeface="+mj-lt"/>
              </a:rPr>
              <a:t>Dalam</a:t>
            </a:r>
            <a:r>
              <a:rPr lang="en-US" sz="1800" dirty="0" smtClean="0">
                <a:latin typeface="+mj-lt"/>
              </a:rPr>
              <a:t> </a:t>
            </a:r>
            <a:r>
              <a:rPr lang="en-US" sz="1800" dirty="0" err="1">
                <a:latin typeface="+mj-lt"/>
              </a:rPr>
              <a:t>aspek</a:t>
            </a:r>
            <a:r>
              <a:rPr lang="en-US" sz="1800" dirty="0">
                <a:latin typeface="+mj-lt"/>
              </a:rPr>
              <a:t> </a:t>
            </a:r>
            <a:r>
              <a:rPr lang="en-US" sz="1800" dirty="0" err="1">
                <a:latin typeface="+mj-lt"/>
              </a:rPr>
              <a:t>ketepatan</a:t>
            </a:r>
            <a:r>
              <a:rPr lang="en-US" sz="1800" dirty="0">
                <a:latin typeface="+mj-lt"/>
              </a:rPr>
              <a:t> </a:t>
            </a:r>
            <a:r>
              <a:rPr lang="en-US" sz="1800" dirty="0" err="1">
                <a:latin typeface="+mj-lt"/>
              </a:rPr>
              <a:t>waktu</a:t>
            </a:r>
            <a:r>
              <a:rPr lang="en-US" sz="1800" dirty="0">
                <a:latin typeface="+mj-lt"/>
              </a:rPr>
              <a:t> </a:t>
            </a:r>
            <a:r>
              <a:rPr lang="en-US" sz="1800" dirty="0" err="1">
                <a:latin typeface="+mj-lt"/>
              </a:rPr>
              <a:t>dapat</a:t>
            </a:r>
            <a:r>
              <a:rPr lang="en-US" sz="1800" dirty="0">
                <a:latin typeface="+mj-lt"/>
              </a:rPr>
              <a:t> </a:t>
            </a:r>
            <a:r>
              <a:rPr lang="en-US" sz="1800" dirty="0" err="1">
                <a:latin typeface="+mj-lt"/>
              </a:rPr>
              <a:t>dikategorikan</a:t>
            </a:r>
            <a:r>
              <a:rPr lang="en-US" sz="1800" dirty="0">
                <a:latin typeface="+mj-lt"/>
              </a:rPr>
              <a:t> </a:t>
            </a:r>
            <a:r>
              <a:rPr lang="en-US" sz="1800" dirty="0" err="1">
                <a:latin typeface="+mj-lt"/>
              </a:rPr>
              <a:t>cukup</a:t>
            </a:r>
            <a:r>
              <a:rPr lang="en-US" sz="1800" dirty="0">
                <a:latin typeface="+mj-lt"/>
              </a:rPr>
              <a:t> </a:t>
            </a:r>
            <a:r>
              <a:rPr lang="en-US" sz="1800" dirty="0" err="1">
                <a:latin typeface="+mj-lt"/>
              </a:rPr>
              <a:t>baik</a:t>
            </a:r>
            <a:r>
              <a:rPr lang="en-US" sz="1800" dirty="0">
                <a:latin typeface="+mj-lt"/>
              </a:rPr>
              <a:t>, </a:t>
            </a:r>
            <a:r>
              <a:rPr lang="en-US" sz="1800" dirty="0" err="1">
                <a:latin typeface="+mj-lt"/>
              </a:rPr>
              <a:t>namun</a:t>
            </a:r>
            <a:r>
              <a:rPr lang="en-US" sz="1800" dirty="0">
                <a:latin typeface="+mj-lt"/>
              </a:rPr>
              <a:t> </a:t>
            </a:r>
            <a:r>
              <a:rPr lang="en-US" sz="1800" dirty="0" err="1">
                <a:latin typeface="+mj-lt"/>
              </a:rPr>
              <a:t>masih</a:t>
            </a:r>
            <a:r>
              <a:rPr lang="en-US" sz="1800" dirty="0">
                <a:latin typeface="+mj-lt"/>
              </a:rPr>
              <a:t> </a:t>
            </a:r>
            <a:r>
              <a:rPr lang="en-US" sz="1800" dirty="0" err="1">
                <a:latin typeface="+mj-lt"/>
              </a:rPr>
              <a:t>membutuhkan</a:t>
            </a:r>
            <a:r>
              <a:rPr lang="en-US" sz="1800" dirty="0">
                <a:latin typeface="+mj-lt"/>
              </a:rPr>
              <a:t> </a:t>
            </a:r>
            <a:r>
              <a:rPr lang="en-US" sz="1800" dirty="0" err="1">
                <a:latin typeface="+mj-lt"/>
              </a:rPr>
              <a:t>peningkatan</a:t>
            </a:r>
            <a:r>
              <a:rPr lang="en-US" sz="1800" dirty="0">
                <a:latin typeface="+mj-lt"/>
              </a:rPr>
              <a:t> </a:t>
            </a:r>
            <a:r>
              <a:rPr lang="en-US" sz="1800" dirty="0" err="1">
                <a:latin typeface="+mj-lt"/>
              </a:rPr>
              <a:t>terutama</a:t>
            </a:r>
            <a:r>
              <a:rPr lang="en-US" sz="1800" dirty="0">
                <a:latin typeface="+mj-lt"/>
              </a:rPr>
              <a:t> </a:t>
            </a:r>
            <a:r>
              <a:rPr lang="en-US" sz="1800" dirty="0" err="1">
                <a:latin typeface="+mj-lt"/>
              </a:rPr>
              <a:t>pada</a:t>
            </a:r>
            <a:r>
              <a:rPr lang="en-US" sz="1800" dirty="0">
                <a:latin typeface="+mj-lt"/>
              </a:rPr>
              <a:t> </a:t>
            </a:r>
            <a:r>
              <a:rPr lang="en-US" sz="1800" dirty="0" err="1">
                <a:latin typeface="+mj-lt"/>
              </a:rPr>
              <a:t>dimensi</a:t>
            </a:r>
            <a:r>
              <a:rPr lang="en-US" sz="1800" dirty="0">
                <a:latin typeface="+mj-lt"/>
              </a:rPr>
              <a:t> </a:t>
            </a:r>
            <a:r>
              <a:rPr lang="en-US" sz="1800" dirty="0" err="1">
                <a:latin typeface="+mj-lt"/>
              </a:rPr>
              <a:t>penyediaan</a:t>
            </a:r>
            <a:r>
              <a:rPr lang="en-US" sz="1800" dirty="0">
                <a:latin typeface="+mj-lt"/>
              </a:rPr>
              <a:t> </a:t>
            </a:r>
            <a:r>
              <a:rPr lang="en-US" sz="1800" dirty="0" err="1">
                <a:latin typeface="+mj-lt"/>
              </a:rPr>
              <a:t>infrastruktur</a:t>
            </a:r>
            <a:r>
              <a:rPr lang="en-US" sz="1800" dirty="0">
                <a:latin typeface="+mj-lt"/>
              </a:rPr>
              <a:t> </a:t>
            </a:r>
            <a:r>
              <a:rPr lang="en-US" sz="1800" dirty="0" err="1">
                <a:latin typeface="+mj-lt"/>
              </a:rPr>
              <a:t>dan</a:t>
            </a:r>
            <a:r>
              <a:rPr lang="en-US" sz="1800" dirty="0">
                <a:latin typeface="+mj-lt"/>
              </a:rPr>
              <a:t> </a:t>
            </a:r>
            <a:r>
              <a:rPr lang="en-US" sz="1800" dirty="0" err="1">
                <a:latin typeface="+mj-lt"/>
              </a:rPr>
              <a:t>penguatan</a:t>
            </a:r>
            <a:r>
              <a:rPr lang="en-US" sz="1800" dirty="0">
                <a:latin typeface="+mj-lt"/>
              </a:rPr>
              <a:t> </a:t>
            </a:r>
            <a:r>
              <a:rPr lang="en-US" sz="1800" dirty="0" err="1">
                <a:latin typeface="+mj-lt"/>
              </a:rPr>
              <a:t>koordinasi</a:t>
            </a:r>
            <a:r>
              <a:rPr lang="en-US" sz="1800" dirty="0">
                <a:latin typeface="+mj-lt"/>
              </a:rPr>
              <a:t> </a:t>
            </a:r>
            <a:r>
              <a:rPr lang="en-US" sz="1800" dirty="0" err="1">
                <a:latin typeface="+mj-lt"/>
              </a:rPr>
              <a:t>lintas</a:t>
            </a:r>
            <a:r>
              <a:rPr lang="en-US" sz="1800" dirty="0">
                <a:latin typeface="+mj-lt"/>
              </a:rPr>
              <a:t> </a:t>
            </a:r>
            <a:r>
              <a:rPr lang="en-US" sz="1800" dirty="0" err="1">
                <a:latin typeface="+mj-lt"/>
              </a:rPr>
              <a:t>lembaga</a:t>
            </a:r>
            <a:r>
              <a:rPr lang="en-US" sz="1800" dirty="0">
                <a:latin typeface="+mj-lt"/>
              </a:rPr>
              <a:t>.</a:t>
            </a:r>
          </a:p>
          <a:p>
            <a:pPr marL="95250" lvl="0" indent="0" algn="just">
              <a:buNone/>
            </a:pPr>
            <a:endParaRPr lang="en-US" sz="1800" dirty="0" smtClean="0"/>
          </a:p>
          <a:p>
            <a:pPr marL="95250" lvl="0" indent="0" algn="just">
              <a:buNone/>
            </a:pPr>
            <a:endParaRPr lang="en-US" sz="1800" dirty="0" smtClean="0"/>
          </a:p>
        </p:txBody>
      </p:sp>
    </p:spTree>
    <p:extLst>
      <p:ext uri="{BB962C8B-B14F-4D97-AF65-F5344CB8AC3E}">
        <p14:creationId xmlns:p14="http://schemas.microsoft.com/office/powerpoint/2010/main" val="12482759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Google Shape;46;g104f7abbb21_0_309"/>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dirty="0" err="1" smtClean="0"/>
              <a:t>Hasil</a:t>
            </a:r>
            <a:r>
              <a:rPr lang="en-US" dirty="0" smtClean="0"/>
              <a:t> </a:t>
            </a:r>
            <a:r>
              <a:rPr lang="en-US" dirty="0" err="1" smtClean="0"/>
              <a:t>dan</a:t>
            </a:r>
            <a:r>
              <a:rPr lang="en-US" dirty="0" smtClean="0"/>
              <a:t> </a:t>
            </a:r>
            <a:r>
              <a:rPr lang="en-US" dirty="0" err="1" smtClean="0"/>
              <a:t>Pembahasan</a:t>
            </a:r>
            <a:endParaRPr dirty="0"/>
          </a:p>
        </p:txBody>
      </p:sp>
      <p:sp>
        <p:nvSpPr>
          <p:cNvPr id="47" name="Google Shape;47;g104f7abbb21_0_309"/>
          <p:cNvSpPr txBox="1">
            <a:spLocks noGrp="1"/>
          </p:cNvSpPr>
          <p:nvPr>
            <p:ph type="body" idx="1"/>
          </p:nvPr>
        </p:nvSpPr>
        <p:spPr>
          <a:xfrm>
            <a:off x="520262" y="1439247"/>
            <a:ext cx="11067394" cy="4252105"/>
          </a:xfrm>
          <a:prstGeom prst="rect">
            <a:avLst/>
          </a:prstGeom>
          <a:noFill/>
          <a:ln>
            <a:noFill/>
          </a:ln>
        </p:spPr>
        <p:txBody>
          <a:bodyPr spcFirstLastPara="1" wrap="square" lIns="91425" tIns="45700" rIns="91425" bIns="45700" anchor="t" anchorCtr="0">
            <a:normAutofit/>
          </a:bodyPr>
          <a:lstStyle/>
          <a:p>
            <a:pPr marL="50800" lvl="0" indent="0">
              <a:buNone/>
            </a:pPr>
            <a:r>
              <a:rPr lang="en-US" sz="1800" b="1" dirty="0" err="1"/>
              <a:t>Efektivitas</a:t>
            </a:r>
            <a:r>
              <a:rPr lang="en-US" sz="1800" dirty="0"/>
              <a:t> 	</a:t>
            </a:r>
            <a:r>
              <a:rPr lang="en-US" sz="1800" dirty="0" smtClean="0"/>
              <a:t>	</a:t>
            </a:r>
          </a:p>
          <a:p>
            <a:pPr marL="50800" lvl="0" indent="0">
              <a:buNone/>
            </a:pPr>
            <a:r>
              <a:rPr lang="id-ID" sz="1800" dirty="0">
                <a:latin typeface="+mj-lt"/>
              </a:rPr>
              <a:t>E</a:t>
            </a:r>
            <a:r>
              <a:rPr lang="en-US" sz="1800" dirty="0" err="1" smtClean="0">
                <a:latin typeface="+mj-lt"/>
              </a:rPr>
              <a:t>fektivitas</a:t>
            </a:r>
            <a:r>
              <a:rPr lang="en-US" sz="1800" dirty="0" smtClean="0">
                <a:latin typeface="+mj-lt"/>
              </a:rPr>
              <a:t> y</a:t>
            </a:r>
            <a:r>
              <a:rPr lang="id-ID" sz="1800" dirty="0">
                <a:latin typeface="+mj-lt"/>
              </a:rPr>
              <a:t>aitu derajat pemanfaatan aset organisasi yang merupakan usaha untuk mengoptimalkan output dari setiap bagian dengan memaksimalkan energi, dana, teknologi, dan material mentah</a:t>
            </a:r>
            <a:r>
              <a:rPr lang="en-US" sz="1800" dirty="0">
                <a:latin typeface="+mj-lt"/>
              </a:rPr>
              <a:t> yang </a:t>
            </a:r>
            <a:r>
              <a:rPr lang="en-US" sz="1800" dirty="0" err="1">
                <a:latin typeface="+mj-lt"/>
              </a:rPr>
              <a:t>digunakan</a:t>
            </a:r>
            <a:r>
              <a:rPr lang="en-US" sz="1800" dirty="0" smtClean="0">
                <a:latin typeface="+mj-lt"/>
              </a:rPr>
              <a:t>. </a:t>
            </a:r>
            <a:r>
              <a:rPr lang="en-US" sz="1800" dirty="0" err="1">
                <a:latin typeface="+mj-lt"/>
              </a:rPr>
              <a:t>Efektivitas</a:t>
            </a:r>
            <a:r>
              <a:rPr lang="en-US" sz="1800" dirty="0">
                <a:latin typeface="+mj-lt"/>
              </a:rPr>
              <a:t> </a:t>
            </a:r>
            <a:r>
              <a:rPr lang="en-US" sz="1800" dirty="0" err="1">
                <a:latin typeface="+mj-lt"/>
              </a:rPr>
              <a:t>pelayanan</a:t>
            </a:r>
            <a:r>
              <a:rPr lang="en-US" sz="1800" dirty="0">
                <a:latin typeface="+mj-lt"/>
              </a:rPr>
              <a:t> </a:t>
            </a:r>
            <a:r>
              <a:rPr lang="en-US" sz="1800" dirty="0" err="1">
                <a:latin typeface="+mj-lt"/>
              </a:rPr>
              <a:t>administrasi</a:t>
            </a:r>
            <a:r>
              <a:rPr lang="en-US" sz="1800" dirty="0">
                <a:latin typeface="+mj-lt"/>
              </a:rPr>
              <a:t> </a:t>
            </a:r>
            <a:r>
              <a:rPr lang="en-US" sz="1800" dirty="0" err="1">
                <a:latin typeface="+mj-lt"/>
              </a:rPr>
              <a:t>kependudukan</a:t>
            </a:r>
            <a:r>
              <a:rPr lang="en-US" sz="1800" dirty="0">
                <a:latin typeface="+mj-lt"/>
              </a:rPr>
              <a:t> di </a:t>
            </a:r>
            <a:r>
              <a:rPr lang="en-US" sz="1800" dirty="0" err="1">
                <a:latin typeface="+mj-lt"/>
              </a:rPr>
              <a:t>Desa</a:t>
            </a:r>
            <a:r>
              <a:rPr lang="en-US" sz="1800" dirty="0">
                <a:latin typeface="+mj-lt"/>
              </a:rPr>
              <a:t> </a:t>
            </a:r>
            <a:r>
              <a:rPr lang="en-US" sz="1800" dirty="0" err="1">
                <a:latin typeface="+mj-lt"/>
              </a:rPr>
              <a:t>Sumokembangsri</a:t>
            </a:r>
            <a:r>
              <a:rPr lang="en-US" sz="1800" dirty="0">
                <a:latin typeface="+mj-lt"/>
              </a:rPr>
              <a:t> </a:t>
            </a:r>
            <a:r>
              <a:rPr lang="en-US" sz="1800" dirty="0" err="1">
                <a:latin typeface="+mj-lt"/>
              </a:rPr>
              <a:t>berkaitan</a:t>
            </a:r>
            <a:r>
              <a:rPr lang="en-US" sz="1800" dirty="0">
                <a:latin typeface="+mj-lt"/>
              </a:rPr>
              <a:t> </a:t>
            </a:r>
            <a:r>
              <a:rPr lang="en-US" sz="1800" dirty="0" err="1">
                <a:latin typeface="+mj-lt"/>
              </a:rPr>
              <a:t>dengan</a:t>
            </a:r>
            <a:r>
              <a:rPr lang="en-US" sz="1800" dirty="0">
                <a:latin typeface="+mj-lt"/>
              </a:rPr>
              <a:t> </a:t>
            </a:r>
            <a:r>
              <a:rPr lang="en-US" sz="1800" dirty="0" err="1">
                <a:latin typeface="+mj-lt"/>
              </a:rPr>
              <a:t>sejauh</a:t>
            </a:r>
            <a:r>
              <a:rPr lang="en-US" sz="1800" dirty="0">
                <a:latin typeface="+mj-lt"/>
              </a:rPr>
              <a:t> </a:t>
            </a:r>
            <a:r>
              <a:rPr lang="en-US" sz="1800" dirty="0" err="1">
                <a:latin typeface="+mj-lt"/>
              </a:rPr>
              <a:t>mana</a:t>
            </a:r>
            <a:r>
              <a:rPr lang="en-US" sz="1800" dirty="0">
                <a:latin typeface="+mj-lt"/>
              </a:rPr>
              <a:t> </a:t>
            </a:r>
            <a:r>
              <a:rPr lang="en-US" sz="1800" dirty="0" err="1">
                <a:latin typeface="+mj-lt"/>
              </a:rPr>
              <a:t>aparatur</a:t>
            </a:r>
            <a:r>
              <a:rPr lang="en-US" sz="1800" dirty="0">
                <a:latin typeface="+mj-lt"/>
              </a:rPr>
              <a:t> </a:t>
            </a:r>
            <a:r>
              <a:rPr lang="en-US" sz="1800" dirty="0" err="1">
                <a:latin typeface="+mj-lt"/>
              </a:rPr>
              <a:t>mampu</a:t>
            </a:r>
            <a:r>
              <a:rPr lang="en-US" sz="1800" dirty="0">
                <a:latin typeface="+mj-lt"/>
              </a:rPr>
              <a:t> </a:t>
            </a:r>
            <a:r>
              <a:rPr lang="en-US" sz="1800" dirty="0" err="1">
                <a:latin typeface="+mj-lt"/>
              </a:rPr>
              <a:t>memanfaatkan</a:t>
            </a:r>
            <a:r>
              <a:rPr lang="en-US" sz="1800" dirty="0">
                <a:latin typeface="+mj-lt"/>
              </a:rPr>
              <a:t> </a:t>
            </a:r>
            <a:r>
              <a:rPr lang="en-US" sz="1800" dirty="0" err="1">
                <a:latin typeface="+mj-lt"/>
              </a:rPr>
              <a:t>sarana</a:t>
            </a:r>
            <a:r>
              <a:rPr lang="en-US" sz="1800" dirty="0">
                <a:latin typeface="+mj-lt"/>
              </a:rPr>
              <a:t> </a:t>
            </a:r>
            <a:r>
              <a:rPr lang="en-US" sz="1800" dirty="0" err="1">
                <a:latin typeface="+mj-lt"/>
              </a:rPr>
              <a:t>dan</a:t>
            </a:r>
            <a:r>
              <a:rPr lang="en-US" sz="1800" dirty="0">
                <a:latin typeface="+mj-lt"/>
              </a:rPr>
              <a:t> </a:t>
            </a:r>
            <a:r>
              <a:rPr lang="en-US" sz="1800" dirty="0" err="1">
                <a:latin typeface="+mj-lt"/>
              </a:rPr>
              <a:t>prasarana</a:t>
            </a:r>
            <a:r>
              <a:rPr lang="en-US" sz="1800" dirty="0">
                <a:latin typeface="+mj-lt"/>
              </a:rPr>
              <a:t> yang </a:t>
            </a:r>
            <a:r>
              <a:rPr lang="en-US" sz="1800" dirty="0" err="1">
                <a:latin typeface="+mj-lt"/>
              </a:rPr>
              <a:t>tersedia</a:t>
            </a:r>
            <a:r>
              <a:rPr lang="en-US" sz="1800" dirty="0">
                <a:latin typeface="+mj-lt"/>
              </a:rPr>
              <a:t> </a:t>
            </a:r>
            <a:r>
              <a:rPr lang="en-US" sz="1800" dirty="0" err="1">
                <a:latin typeface="+mj-lt"/>
              </a:rPr>
              <a:t>untuk</a:t>
            </a:r>
            <a:r>
              <a:rPr lang="en-US" sz="1800" dirty="0">
                <a:latin typeface="+mj-lt"/>
              </a:rPr>
              <a:t> </a:t>
            </a:r>
            <a:r>
              <a:rPr lang="en-US" sz="1800" dirty="0" err="1">
                <a:latin typeface="+mj-lt"/>
              </a:rPr>
              <a:t>mencapai</a:t>
            </a:r>
            <a:r>
              <a:rPr lang="en-US" sz="1800" dirty="0">
                <a:latin typeface="+mj-lt"/>
              </a:rPr>
              <a:t> </a:t>
            </a:r>
            <a:r>
              <a:rPr lang="en-US" sz="1800" dirty="0" err="1">
                <a:latin typeface="+mj-lt"/>
              </a:rPr>
              <a:t>tujuan</a:t>
            </a:r>
            <a:r>
              <a:rPr lang="en-US" sz="1800" dirty="0">
                <a:latin typeface="+mj-lt"/>
              </a:rPr>
              <a:t> </a:t>
            </a:r>
            <a:r>
              <a:rPr lang="en-US" sz="1800" dirty="0" err="1">
                <a:latin typeface="+mj-lt"/>
              </a:rPr>
              <a:t>pelayanan</a:t>
            </a:r>
            <a:r>
              <a:rPr lang="en-US" sz="1800" dirty="0">
                <a:latin typeface="+mj-lt"/>
              </a:rPr>
              <a:t> yang optimal. </a:t>
            </a:r>
            <a:endParaRPr lang="en-US" sz="1800" dirty="0" smtClean="0">
              <a:latin typeface="+mj-lt"/>
            </a:endParaRPr>
          </a:p>
          <a:p>
            <a:pPr marL="50800" lvl="0" indent="0">
              <a:buNone/>
            </a:pPr>
            <a:endParaRPr lang="en-US" sz="1800" dirty="0" smtClean="0">
              <a:latin typeface="+mj-lt"/>
              <a:cs typeface="Times New Roman" pitchFamily="18" charset="0"/>
            </a:endParaRPr>
          </a:p>
          <a:p>
            <a:pPr marL="95250" indent="0" algn="just">
              <a:buNone/>
            </a:pPr>
            <a:r>
              <a:rPr lang="en-US" sz="1800" dirty="0" err="1" smtClean="0">
                <a:latin typeface="+mj-lt"/>
              </a:rPr>
              <a:t>Berdasarkan</a:t>
            </a:r>
            <a:r>
              <a:rPr lang="en-US" sz="1800" dirty="0" smtClean="0">
                <a:latin typeface="+mj-lt"/>
              </a:rPr>
              <a:t> </a:t>
            </a:r>
            <a:r>
              <a:rPr lang="en-US" sz="1800" dirty="0" err="1" smtClean="0">
                <a:latin typeface="+mj-lt"/>
              </a:rPr>
              <a:t>hasil</a:t>
            </a:r>
            <a:r>
              <a:rPr lang="en-US" sz="1800" dirty="0" smtClean="0">
                <a:latin typeface="+mj-lt"/>
              </a:rPr>
              <a:t> </a:t>
            </a:r>
            <a:r>
              <a:rPr lang="en-US" sz="1800" dirty="0" err="1" smtClean="0">
                <a:latin typeface="+mj-lt"/>
              </a:rPr>
              <a:t>wawancara</a:t>
            </a:r>
            <a:r>
              <a:rPr lang="en-US" sz="1800" dirty="0" smtClean="0">
                <a:latin typeface="+mj-lt"/>
              </a:rPr>
              <a:t> </a:t>
            </a:r>
            <a:r>
              <a:rPr lang="en-US" sz="1800" dirty="0" err="1">
                <a:latin typeface="+mj-lt"/>
              </a:rPr>
              <a:t>menunjukkan</a:t>
            </a:r>
            <a:r>
              <a:rPr lang="en-US" sz="1800" dirty="0">
                <a:latin typeface="+mj-lt"/>
              </a:rPr>
              <a:t> </a:t>
            </a:r>
            <a:r>
              <a:rPr lang="en-US" sz="1800" dirty="0" err="1">
                <a:latin typeface="+mj-lt"/>
              </a:rPr>
              <a:t>bahwa</a:t>
            </a:r>
            <a:r>
              <a:rPr lang="en-US" sz="1800" dirty="0">
                <a:latin typeface="+mj-lt"/>
              </a:rPr>
              <a:t> </a:t>
            </a:r>
            <a:r>
              <a:rPr lang="en-US" sz="1800" dirty="0" err="1">
                <a:latin typeface="+mj-lt"/>
              </a:rPr>
              <a:t>aparatur</a:t>
            </a:r>
            <a:r>
              <a:rPr lang="en-US" sz="1800" dirty="0">
                <a:latin typeface="+mj-lt"/>
              </a:rPr>
              <a:t> </a:t>
            </a:r>
            <a:r>
              <a:rPr lang="en-US" sz="1800" dirty="0" err="1">
                <a:latin typeface="+mj-lt"/>
              </a:rPr>
              <a:t>Desa</a:t>
            </a:r>
            <a:r>
              <a:rPr lang="en-US" sz="1800" dirty="0">
                <a:latin typeface="+mj-lt"/>
              </a:rPr>
              <a:t> </a:t>
            </a:r>
            <a:r>
              <a:rPr lang="en-US" sz="1800" dirty="0" err="1">
                <a:latin typeface="+mj-lt"/>
              </a:rPr>
              <a:t>Sumokembangsri</a:t>
            </a:r>
            <a:r>
              <a:rPr lang="en-US" sz="1800" dirty="0">
                <a:latin typeface="+mj-lt"/>
              </a:rPr>
              <a:t> </a:t>
            </a:r>
            <a:r>
              <a:rPr lang="en-US" sz="1800" dirty="0" err="1">
                <a:latin typeface="+mj-lt"/>
              </a:rPr>
              <a:t>sudah</a:t>
            </a:r>
            <a:r>
              <a:rPr lang="en-US" sz="1800" dirty="0">
                <a:latin typeface="+mj-lt"/>
              </a:rPr>
              <a:t> </a:t>
            </a:r>
            <a:r>
              <a:rPr lang="en-US" sz="1800" dirty="0" err="1">
                <a:latin typeface="+mj-lt"/>
              </a:rPr>
              <a:t>menunjukkan</a:t>
            </a:r>
            <a:r>
              <a:rPr lang="en-US" sz="1800" dirty="0">
                <a:latin typeface="+mj-lt"/>
              </a:rPr>
              <a:t> </a:t>
            </a:r>
            <a:r>
              <a:rPr lang="en-US" sz="1800" dirty="0" err="1">
                <a:latin typeface="+mj-lt"/>
              </a:rPr>
              <a:t>efektivitas</a:t>
            </a:r>
            <a:r>
              <a:rPr lang="en-US" sz="1800" dirty="0">
                <a:latin typeface="+mj-lt"/>
              </a:rPr>
              <a:t> </a:t>
            </a:r>
            <a:r>
              <a:rPr lang="en-US" sz="1800" dirty="0" err="1">
                <a:latin typeface="+mj-lt"/>
              </a:rPr>
              <a:t>cukup</a:t>
            </a:r>
            <a:r>
              <a:rPr lang="en-US" sz="1800" dirty="0">
                <a:latin typeface="+mj-lt"/>
              </a:rPr>
              <a:t> </a:t>
            </a:r>
            <a:r>
              <a:rPr lang="en-US" sz="1800" dirty="0" err="1">
                <a:latin typeface="+mj-lt"/>
              </a:rPr>
              <a:t>baik</a:t>
            </a:r>
            <a:r>
              <a:rPr lang="en-US" sz="1800" dirty="0">
                <a:latin typeface="+mj-lt"/>
              </a:rPr>
              <a:t> </a:t>
            </a:r>
            <a:r>
              <a:rPr lang="en-US" sz="1800" dirty="0" err="1">
                <a:latin typeface="+mj-lt"/>
              </a:rPr>
              <a:t>karena</a:t>
            </a:r>
            <a:r>
              <a:rPr lang="en-US" sz="1800" dirty="0">
                <a:latin typeface="+mj-lt"/>
              </a:rPr>
              <a:t> </a:t>
            </a:r>
            <a:r>
              <a:rPr lang="en-US" sz="1800" dirty="0" err="1">
                <a:latin typeface="+mj-lt"/>
              </a:rPr>
              <a:t>mampu</a:t>
            </a:r>
            <a:r>
              <a:rPr lang="en-US" sz="1800" dirty="0">
                <a:latin typeface="+mj-lt"/>
              </a:rPr>
              <a:t> </a:t>
            </a:r>
            <a:r>
              <a:rPr lang="en-US" sz="1800" dirty="0" err="1">
                <a:latin typeface="+mj-lt"/>
              </a:rPr>
              <a:t>mengelola</a:t>
            </a:r>
            <a:r>
              <a:rPr lang="en-US" sz="1800" dirty="0">
                <a:latin typeface="+mj-lt"/>
              </a:rPr>
              <a:t> </a:t>
            </a:r>
            <a:r>
              <a:rPr lang="en-US" sz="1800" dirty="0" err="1">
                <a:latin typeface="+mj-lt"/>
              </a:rPr>
              <a:t>fasilitas</a:t>
            </a:r>
            <a:r>
              <a:rPr lang="en-US" sz="1800" dirty="0">
                <a:latin typeface="+mj-lt"/>
              </a:rPr>
              <a:t> </a:t>
            </a:r>
            <a:r>
              <a:rPr lang="en-US" sz="1800" dirty="0" err="1">
                <a:latin typeface="+mj-lt"/>
              </a:rPr>
              <a:t>pelayanan</a:t>
            </a:r>
            <a:r>
              <a:rPr lang="en-US" sz="1800" dirty="0">
                <a:latin typeface="+mj-lt"/>
              </a:rPr>
              <a:t> </a:t>
            </a:r>
            <a:r>
              <a:rPr lang="en-US" sz="1800" dirty="0" err="1">
                <a:latin typeface="+mj-lt"/>
              </a:rPr>
              <a:t>dengan</a:t>
            </a:r>
            <a:r>
              <a:rPr lang="en-US" sz="1800" dirty="0">
                <a:latin typeface="+mj-lt"/>
              </a:rPr>
              <a:t> </a:t>
            </a:r>
            <a:r>
              <a:rPr lang="en-US" sz="1800" dirty="0" smtClean="0">
                <a:latin typeface="+mj-lt"/>
              </a:rPr>
              <a:t>optimal. </a:t>
            </a:r>
            <a:r>
              <a:rPr lang="en-US" sz="1800" dirty="0" err="1" smtClean="0">
                <a:latin typeface="+mj-lt"/>
              </a:rPr>
              <a:t>Namun</a:t>
            </a:r>
            <a:r>
              <a:rPr lang="en-US" sz="1800" dirty="0" smtClean="0">
                <a:latin typeface="+mj-lt"/>
              </a:rPr>
              <a:t> </a:t>
            </a:r>
            <a:r>
              <a:rPr lang="en-US" sz="1800" dirty="0" err="1" smtClean="0">
                <a:latin typeface="+mj-lt"/>
              </a:rPr>
              <a:t>gangguan</a:t>
            </a:r>
            <a:r>
              <a:rPr lang="en-US" sz="1800" dirty="0" smtClean="0">
                <a:latin typeface="+mj-lt"/>
              </a:rPr>
              <a:t> </a:t>
            </a:r>
            <a:r>
              <a:rPr lang="en-US" sz="1800" dirty="0" err="1" smtClean="0">
                <a:latin typeface="+mj-lt"/>
              </a:rPr>
              <a:t>jaringan</a:t>
            </a:r>
            <a:r>
              <a:rPr lang="en-US" sz="1800" dirty="0" smtClean="0">
                <a:latin typeface="+mj-lt"/>
              </a:rPr>
              <a:t> internet </a:t>
            </a:r>
            <a:r>
              <a:rPr lang="en-US" sz="1800" dirty="0" err="1" smtClean="0">
                <a:latin typeface="+mj-lt"/>
              </a:rPr>
              <a:t>dan</a:t>
            </a:r>
            <a:r>
              <a:rPr lang="en-US" sz="1800" dirty="0" smtClean="0">
                <a:latin typeface="+mj-lt"/>
              </a:rPr>
              <a:t> </a:t>
            </a:r>
            <a:r>
              <a:rPr lang="en-US" sz="1800" dirty="0" err="1" smtClean="0">
                <a:latin typeface="+mj-lt"/>
              </a:rPr>
              <a:t>aplikasi</a:t>
            </a:r>
            <a:r>
              <a:rPr lang="en-US" sz="1800" dirty="0" smtClean="0">
                <a:latin typeface="+mj-lt"/>
              </a:rPr>
              <a:t> daring </a:t>
            </a:r>
            <a:r>
              <a:rPr lang="en-US" sz="1800" dirty="0" err="1" smtClean="0">
                <a:latin typeface="+mj-lt"/>
              </a:rPr>
              <a:t>masih</a:t>
            </a:r>
            <a:r>
              <a:rPr lang="en-US" sz="1800" dirty="0" smtClean="0">
                <a:latin typeface="+mj-lt"/>
              </a:rPr>
              <a:t> </a:t>
            </a:r>
            <a:r>
              <a:rPr lang="en-US" sz="1800" dirty="0" err="1" smtClean="0">
                <a:latin typeface="+mj-lt"/>
              </a:rPr>
              <a:t>menghambat</a:t>
            </a:r>
            <a:r>
              <a:rPr lang="en-US" sz="1800" dirty="0" smtClean="0">
                <a:latin typeface="+mj-lt"/>
              </a:rPr>
              <a:t> </a:t>
            </a:r>
            <a:r>
              <a:rPr lang="en-US" sz="1800" dirty="0" err="1" smtClean="0">
                <a:latin typeface="+mj-lt"/>
              </a:rPr>
              <a:t>optoimalisasi</a:t>
            </a:r>
            <a:r>
              <a:rPr lang="en-US" sz="1800" dirty="0" smtClean="0">
                <a:latin typeface="+mj-lt"/>
              </a:rPr>
              <a:t> </a:t>
            </a:r>
            <a:r>
              <a:rPr lang="en-US" sz="1800" dirty="0" err="1" smtClean="0">
                <a:latin typeface="+mj-lt"/>
              </a:rPr>
              <a:t>pelayanan</a:t>
            </a:r>
            <a:r>
              <a:rPr lang="en-US" sz="1800" dirty="0" smtClean="0">
                <a:latin typeface="+mj-lt"/>
              </a:rPr>
              <a:t>.</a:t>
            </a:r>
            <a:r>
              <a:rPr lang="id-ID" sz="1800" dirty="0" smtClean="0">
                <a:latin typeface="+mj-lt"/>
                <a:cs typeface="Times New Roman" pitchFamily="18" charset="0"/>
              </a:rPr>
              <a:t> </a:t>
            </a:r>
            <a:r>
              <a:rPr lang="en-US" sz="1800" dirty="0" err="1" smtClean="0">
                <a:latin typeface="+mj-lt"/>
              </a:rPr>
              <a:t>Oleh</a:t>
            </a:r>
            <a:r>
              <a:rPr lang="en-US" sz="1800" dirty="0" smtClean="0">
                <a:latin typeface="+mj-lt"/>
              </a:rPr>
              <a:t> </a:t>
            </a:r>
            <a:r>
              <a:rPr lang="en-US" sz="1800" dirty="0" err="1" smtClean="0">
                <a:latin typeface="+mj-lt"/>
              </a:rPr>
              <a:t>karena</a:t>
            </a:r>
            <a:r>
              <a:rPr lang="en-US" sz="1800" dirty="0" smtClean="0">
                <a:latin typeface="+mj-lt"/>
              </a:rPr>
              <a:t> </a:t>
            </a:r>
            <a:r>
              <a:rPr lang="en-US" sz="1800" dirty="0" err="1" smtClean="0">
                <a:latin typeface="+mj-lt"/>
              </a:rPr>
              <a:t>itu</a:t>
            </a:r>
            <a:r>
              <a:rPr lang="en-US" sz="1800" dirty="0" smtClean="0">
                <a:latin typeface="+mj-lt"/>
              </a:rPr>
              <a:t>, </a:t>
            </a:r>
            <a:r>
              <a:rPr lang="en-US" sz="1800" dirty="0" err="1">
                <a:latin typeface="+mj-lt"/>
              </a:rPr>
              <a:t>perbaikan</a:t>
            </a:r>
            <a:r>
              <a:rPr lang="en-US" sz="1800" dirty="0">
                <a:latin typeface="+mj-lt"/>
              </a:rPr>
              <a:t> </a:t>
            </a:r>
            <a:r>
              <a:rPr lang="en-US" sz="1800" dirty="0" err="1">
                <a:latin typeface="+mj-lt"/>
              </a:rPr>
              <a:t>lebih</a:t>
            </a:r>
            <a:r>
              <a:rPr lang="en-US" sz="1800" dirty="0">
                <a:latin typeface="+mj-lt"/>
              </a:rPr>
              <a:t> </a:t>
            </a:r>
            <a:r>
              <a:rPr lang="en-US" sz="1800" dirty="0" err="1">
                <a:latin typeface="+mj-lt"/>
              </a:rPr>
              <a:t>lanjut</a:t>
            </a:r>
            <a:r>
              <a:rPr lang="en-US" sz="1800" dirty="0">
                <a:latin typeface="+mj-lt"/>
              </a:rPr>
              <a:t> </a:t>
            </a:r>
            <a:r>
              <a:rPr lang="en-US" sz="1800" dirty="0" err="1">
                <a:latin typeface="+mj-lt"/>
              </a:rPr>
              <a:t>diperlukan</a:t>
            </a:r>
            <a:r>
              <a:rPr lang="en-US" sz="1800" dirty="0">
                <a:latin typeface="+mj-lt"/>
              </a:rPr>
              <a:t> </a:t>
            </a:r>
            <a:r>
              <a:rPr lang="en-US" sz="1800" dirty="0" err="1">
                <a:latin typeface="+mj-lt"/>
              </a:rPr>
              <a:t>terutama</a:t>
            </a:r>
            <a:r>
              <a:rPr lang="en-US" sz="1800" dirty="0">
                <a:latin typeface="+mj-lt"/>
              </a:rPr>
              <a:t> </a:t>
            </a:r>
            <a:r>
              <a:rPr lang="en-US" sz="1800" dirty="0" err="1">
                <a:latin typeface="+mj-lt"/>
              </a:rPr>
              <a:t>dalam</a:t>
            </a:r>
            <a:r>
              <a:rPr lang="en-US" sz="1800" dirty="0">
                <a:latin typeface="+mj-lt"/>
              </a:rPr>
              <a:t> </a:t>
            </a:r>
            <a:r>
              <a:rPr lang="en-US" sz="1800" dirty="0" err="1">
                <a:latin typeface="+mj-lt"/>
              </a:rPr>
              <a:t>memperkuat</a:t>
            </a:r>
            <a:r>
              <a:rPr lang="en-US" sz="1800" dirty="0">
                <a:latin typeface="+mj-lt"/>
              </a:rPr>
              <a:t> </a:t>
            </a:r>
            <a:r>
              <a:rPr lang="en-US" sz="1800" dirty="0" err="1">
                <a:latin typeface="+mj-lt"/>
              </a:rPr>
              <a:t>infrastruktur</a:t>
            </a:r>
            <a:r>
              <a:rPr lang="en-US" sz="1800" dirty="0">
                <a:latin typeface="+mj-lt"/>
              </a:rPr>
              <a:t> </a:t>
            </a:r>
            <a:r>
              <a:rPr lang="en-US" sz="1800" dirty="0" err="1">
                <a:latin typeface="+mj-lt"/>
              </a:rPr>
              <a:t>teknologi</a:t>
            </a:r>
            <a:r>
              <a:rPr lang="en-US" sz="1800" dirty="0">
                <a:latin typeface="+mj-lt"/>
              </a:rPr>
              <a:t> </a:t>
            </a:r>
            <a:r>
              <a:rPr lang="en-US" sz="1800" dirty="0" err="1">
                <a:latin typeface="+mj-lt"/>
              </a:rPr>
              <a:t>serta</a:t>
            </a:r>
            <a:r>
              <a:rPr lang="en-US" sz="1800" dirty="0">
                <a:latin typeface="+mj-lt"/>
              </a:rPr>
              <a:t> </a:t>
            </a:r>
            <a:r>
              <a:rPr lang="en-US" sz="1800" dirty="0" err="1">
                <a:latin typeface="+mj-lt"/>
              </a:rPr>
              <a:t>meningkatkan</a:t>
            </a:r>
            <a:r>
              <a:rPr lang="en-US" sz="1800" dirty="0">
                <a:latin typeface="+mj-lt"/>
              </a:rPr>
              <a:t> </a:t>
            </a:r>
            <a:r>
              <a:rPr lang="en-US" sz="1800" dirty="0" err="1">
                <a:latin typeface="+mj-lt"/>
              </a:rPr>
              <a:t>kesiapan</a:t>
            </a:r>
            <a:r>
              <a:rPr lang="en-US" sz="1800" dirty="0">
                <a:latin typeface="+mj-lt"/>
              </a:rPr>
              <a:t> </a:t>
            </a:r>
            <a:r>
              <a:rPr lang="en-US" sz="1800" dirty="0" err="1">
                <a:latin typeface="+mj-lt"/>
              </a:rPr>
              <a:t>teknis</a:t>
            </a:r>
            <a:r>
              <a:rPr lang="en-US" sz="1800" dirty="0">
                <a:latin typeface="+mj-lt"/>
              </a:rPr>
              <a:t> </a:t>
            </a:r>
            <a:r>
              <a:rPr lang="en-US" sz="1800" dirty="0" err="1">
                <a:latin typeface="+mj-lt"/>
              </a:rPr>
              <a:t>aparatur</a:t>
            </a:r>
            <a:r>
              <a:rPr lang="en-US" sz="1800" dirty="0">
                <a:latin typeface="+mj-lt"/>
              </a:rPr>
              <a:t> </a:t>
            </a:r>
            <a:r>
              <a:rPr lang="en-US" sz="1800" dirty="0" err="1">
                <a:latin typeface="+mj-lt"/>
              </a:rPr>
              <a:t>dalam</a:t>
            </a:r>
            <a:r>
              <a:rPr lang="en-US" sz="1800" dirty="0">
                <a:latin typeface="+mj-lt"/>
              </a:rPr>
              <a:t> </a:t>
            </a:r>
            <a:r>
              <a:rPr lang="en-US" sz="1800" dirty="0" err="1">
                <a:latin typeface="+mj-lt"/>
              </a:rPr>
              <a:t>menghadapi</a:t>
            </a:r>
            <a:r>
              <a:rPr lang="en-US" sz="1800" dirty="0">
                <a:latin typeface="+mj-lt"/>
              </a:rPr>
              <a:t> </a:t>
            </a:r>
            <a:r>
              <a:rPr lang="en-US" sz="1800" dirty="0" err="1">
                <a:latin typeface="+mj-lt"/>
              </a:rPr>
              <a:t>kendala</a:t>
            </a:r>
            <a:r>
              <a:rPr lang="en-US" sz="1800" dirty="0">
                <a:latin typeface="+mj-lt"/>
              </a:rPr>
              <a:t> </a:t>
            </a:r>
            <a:r>
              <a:rPr lang="en-US" sz="1800" dirty="0" err="1">
                <a:latin typeface="+mj-lt"/>
              </a:rPr>
              <a:t>teknis</a:t>
            </a:r>
            <a:r>
              <a:rPr lang="en-US" sz="1800" dirty="0">
                <a:latin typeface="+mj-lt"/>
              </a:rPr>
              <a:t>.</a:t>
            </a:r>
          </a:p>
          <a:p>
            <a:pPr marL="95250" indent="0" algn="just">
              <a:buNone/>
            </a:pPr>
            <a:endParaRPr lang="en-US" sz="1800" dirty="0" smtClean="0"/>
          </a:p>
          <a:p>
            <a:pPr marL="95250" lvl="0" indent="0" algn="just">
              <a:buNone/>
            </a:pPr>
            <a:endParaRPr lang="en-US" sz="1800" dirty="0" smtClean="0"/>
          </a:p>
        </p:txBody>
      </p:sp>
    </p:spTree>
    <p:extLst>
      <p:ext uri="{BB962C8B-B14F-4D97-AF65-F5344CB8AC3E}">
        <p14:creationId xmlns:p14="http://schemas.microsoft.com/office/powerpoint/2010/main" val="4850444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Google Shape;46;g104f7abbb21_0_309"/>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dirty="0" err="1" smtClean="0"/>
              <a:t>Hasil</a:t>
            </a:r>
            <a:r>
              <a:rPr lang="en-US" dirty="0" smtClean="0"/>
              <a:t> </a:t>
            </a:r>
            <a:r>
              <a:rPr lang="en-US" dirty="0" err="1" smtClean="0"/>
              <a:t>dan</a:t>
            </a:r>
            <a:r>
              <a:rPr lang="en-US" dirty="0" smtClean="0"/>
              <a:t> </a:t>
            </a:r>
            <a:r>
              <a:rPr lang="en-US" dirty="0" err="1" smtClean="0"/>
              <a:t>Pembahasan</a:t>
            </a:r>
            <a:endParaRPr dirty="0"/>
          </a:p>
        </p:txBody>
      </p:sp>
      <p:sp>
        <p:nvSpPr>
          <p:cNvPr id="47" name="Google Shape;47;g104f7abbb21_0_309"/>
          <p:cNvSpPr txBox="1">
            <a:spLocks noGrp="1"/>
          </p:cNvSpPr>
          <p:nvPr>
            <p:ph type="body" idx="1"/>
          </p:nvPr>
        </p:nvSpPr>
        <p:spPr>
          <a:xfrm>
            <a:off x="520262" y="1439247"/>
            <a:ext cx="11067394" cy="4252105"/>
          </a:xfrm>
          <a:prstGeom prst="rect">
            <a:avLst/>
          </a:prstGeom>
          <a:noFill/>
          <a:ln>
            <a:noFill/>
          </a:ln>
        </p:spPr>
        <p:txBody>
          <a:bodyPr spcFirstLastPara="1" wrap="square" lIns="91425" tIns="45700" rIns="91425" bIns="45700" anchor="t" anchorCtr="0">
            <a:normAutofit/>
          </a:bodyPr>
          <a:lstStyle/>
          <a:p>
            <a:pPr marL="50800" lvl="0" indent="0">
              <a:buNone/>
            </a:pPr>
            <a:r>
              <a:rPr lang="en-US" sz="1800" b="1" dirty="0" err="1"/>
              <a:t>Kemandirian</a:t>
            </a:r>
            <a:r>
              <a:rPr lang="en-US" sz="1800" b="1" dirty="0"/>
              <a:t> </a:t>
            </a:r>
            <a:endParaRPr lang="en-US" sz="1800" dirty="0"/>
          </a:p>
          <a:p>
            <a:pPr marL="50800" lvl="0" indent="0" algn="just">
              <a:buNone/>
            </a:pPr>
            <a:r>
              <a:rPr lang="en-US" sz="1800" dirty="0" err="1" smtClean="0">
                <a:latin typeface="+mj-lt"/>
              </a:rPr>
              <a:t>Kemandirian</a:t>
            </a:r>
            <a:r>
              <a:rPr lang="en-US" sz="1800" dirty="0">
                <a:latin typeface="+mj-lt"/>
              </a:rPr>
              <a:t>, </a:t>
            </a:r>
            <a:r>
              <a:rPr lang="en-US" sz="1800" dirty="0" err="1">
                <a:latin typeface="+mj-lt"/>
              </a:rPr>
              <a:t>yaitu</a:t>
            </a:r>
            <a:r>
              <a:rPr lang="en-US" sz="1800" dirty="0">
                <a:latin typeface="+mj-lt"/>
              </a:rPr>
              <a:t> </a:t>
            </a:r>
            <a:r>
              <a:rPr lang="en-US" sz="1800" dirty="0" err="1">
                <a:latin typeface="+mj-lt"/>
              </a:rPr>
              <a:t>sejauh</a:t>
            </a:r>
            <a:r>
              <a:rPr lang="en-US" sz="1800" dirty="0">
                <a:latin typeface="+mj-lt"/>
              </a:rPr>
              <a:t> </a:t>
            </a:r>
            <a:r>
              <a:rPr lang="en-US" sz="1800" dirty="0" err="1">
                <a:latin typeface="+mj-lt"/>
              </a:rPr>
              <a:t>mana</a:t>
            </a:r>
            <a:r>
              <a:rPr lang="en-US" sz="1800" dirty="0">
                <a:latin typeface="+mj-lt"/>
              </a:rPr>
              <a:t> </a:t>
            </a:r>
            <a:r>
              <a:rPr lang="en-US" sz="1800" dirty="0" err="1">
                <a:latin typeface="+mj-lt"/>
              </a:rPr>
              <a:t>seorang</a:t>
            </a:r>
            <a:r>
              <a:rPr lang="en-US" sz="1800" dirty="0">
                <a:latin typeface="+mj-lt"/>
              </a:rPr>
              <a:t> </a:t>
            </a:r>
            <a:r>
              <a:rPr lang="en-US" sz="1800" dirty="0" err="1">
                <a:latin typeface="+mj-lt"/>
              </a:rPr>
              <a:t>pegawai</a:t>
            </a:r>
            <a:r>
              <a:rPr lang="en-US" sz="1800" dirty="0">
                <a:latin typeface="+mj-lt"/>
              </a:rPr>
              <a:t> </a:t>
            </a:r>
            <a:r>
              <a:rPr lang="en-US" sz="1800" dirty="0" err="1">
                <a:latin typeface="+mj-lt"/>
              </a:rPr>
              <a:t>dapat</a:t>
            </a:r>
            <a:r>
              <a:rPr lang="en-US" sz="1800" dirty="0">
                <a:latin typeface="+mj-lt"/>
              </a:rPr>
              <a:t> </a:t>
            </a:r>
            <a:r>
              <a:rPr lang="en-US" sz="1800" dirty="0" err="1">
                <a:latin typeface="+mj-lt"/>
              </a:rPr>
              <a:t>mempengaruhi</a:t>
            </a:r>
            <a:r>
              <a:rPr lang="en-US" sz="1800" dirty="0">
                <a:latin typeface="+mj-lt"/>
              </a:rPr>
              <a:t> </a:t>
            </a:r>
            <a:r>
              <a:rPr lang="en-US" sz="1800" dirty="0" err="1">
                <a:latin typeface="+mj-lt"/>
              </a:rPr>
              <a:t>kemampuannya</a:t>
            </a:r>
            <a:r>
              <a:rPr lang="en-US" sz="1800" dirty="0">
                <a:latin typeface="+mj-lt"/>
              </a:rPr>
              <a:t> </a:t>
            </a:r>
            <a:r>
              <a:rPr lang="en-US" sz="1800" dirty="0" err="1">
                <a:latin typeface="+mj-lt"/>
              </a:rPr>
              <a:t>dalam</a:t>
            </a:r>
            <a:r>
              <a:rPr lang="en-US" sz="1800" dirty="0">
                <a:latin typeface="+mj-lt"/>
              </a:rPr>
              <a:t> </a:t>
            </a:r>
            <a:r>
              <a:rPr lang="en-US" sz="1800" dirty="0" err="1">
                <a:latin typeface="+mj-lt"/>
              </a:rPr>
              <a:t>menjalankan</a:t>
            </a:r>
            <a:r>
              <a:rPr lang="en-US" sz="1800" dirty="0">
                <a:latin typeface="+mj-lt"/>
              </a:rPr>
              <a:t> </a:t>
            </a:r>
            <a:r>
              <a:rPr lang="en-US" sz="1800" dirty="0" err="1">
                <a:latin typeface="+mj-lt"/>
              </a:rPr>
              <a:t>tugas</a:t>
            </a:r>
            <a:r>
              <a:rPr lang="en-US" sz="1800" dirty="0">
                <a:latin typeface="+mj-lt"/>
              </a:rPr>
              <a:t> </a:t>
            </a:r>
            <a:r>
              <a:rPr lang="en-US" sz="1800" dirty="0" err="1">
                <a:latin typeface="+mj-lt"/>
              </a:rPr>
              <a:t>dan</a:t>
            </a:r>
            <a:r>
              <a:rPr lang="en-US" sz="1800" dirty="0">
                <a:latin typeface="+mj-lt"/>
              </a:rPr>
              <a:t> </a:t>
            </a:r>
            <a:r>
              <a:rPr lang="en-US" sz="1800" dirty="0" err="1" smtClean="0">
                <a:latin typeface="+mj-lt"/>
              </a:rPr>
              <a:t>pekerjaan</a:t>
            </a:r>
            <a:r>
              <a:rPr lang="en-US" sz="1800" dirty="0" smtClean="0">
                <a:latin typeface="+mj-lt"/>
              </a:rPr>
              <a:t>. </a:t>
            </a:r>
            <a:r>
              <a:rPr lang="en-US" sz="1800" dirty="0" err="1">
                <a:latin typeface="+mj-lt"/>
              </a:rPr>
              <a:t>Kemandirian</a:t>
            </a:r>
            <a:r>
              <a:rPr lang="en-US" sz="1800" dirty="0">
                <a:latin typeface="+mj-lt"/>
              </a:rPr>
              <a:t> </a:t>
            </a:r>
            <a:r>
              <a:rPr lang="en-US" sz="1800" dirty="0" err="1">
                <a:latin typeface="+mj-lt"/>
              </a:rPr>
              <a:t>aparatur</a:t>
            </a:r>
            <a:r>
              <a:rPr lang="en-US" sz="1800" dirty="0">
                <a:latin typeface="+mj-lt"/>
              </a:rPr>
              <a:t> </a:t>
            </a:r>
            <a:r>
              <a:rPr lang="en-US" sz="1800" dirty="0" err="1">
                <a:latin typeface="+mj-lt"/>
              </a:rPr>
              <a:t>desa</a:t>
            </a:r>
            <a:r>
              <a:rPr lang="en-US" sz="1800" dirty="0">
                <a:latin typeface="+mj-lt"/>
              </a:rPr>
              <a:t> </a:t>
            </a:r>
            <a:r>
              <a:rPr lang="en-US" sz="1800" dirty="0" err="1">
                <a:latin typeface="+mj-lt"/>
              </a:rPr>
              <a:t>dalam</a:t>
            </a:r>
            <a:r>
              <a:rPr lang="en-US" sz="1800" dirty="0">
                <a:latin typeface="+mj-lt"/>
              </a:rPr>
              <a:t> </a:t>
            </a:r>
            <a:r>
              <a:rPr lang="en-US" sz="1800" dirty="0" err="1">
                <a:latin typeface="+mj-lt"/>
              </a:rPr>
              <a:t>melaksanakan</a:t>
            </a:r>
            <a:r>
              <a:rPr lang="en-US" sz="1800" dirty="0">
                <a:latin typeface="+mj-lt"/>
              </a:rPr>
              <a:t> </a:t>
            </a:r>
            <a:r>
              <a:rPr lang="en-US" sz="1800" dirty="0" err="1">
                <a:latin typeface="+mj-lt"/>
              </a:rPr>
              <a:t>pelayanan</a:t>
            </a:r>
            <a:r>
              <a:rPr lang="en-US" sz="1800" dirty="0">
                <a:latin typeface="+mj-lt"/>
              </a:rPr>
              <a:t> </a:t>
            </a:r>
            <a:r>
              <a:rPr lang="en-US" sz="1800" dirty="0" err="1">
                <a:latin typeface="+mj-lt"/>
              </a:rPr>
              <a:t>administrasi</a:t>
            </a:r>
            <a:r>
              <a:rPr lang="en-US" sz="1800" dirty="0">
                <a:latin typeface="+mj-lt"/>
              </a:rPr>
              <a:t> </a:t>
            </a:r>
            <a:r>
              <a:rPr lang="en-US" sz="1800" dirty="0" err="1">
                <a:latin typeface="+mj-lt"/>
              </a:rPr>
              <a:t>kependudukan</a:t>
            </a:r>
            <a:r>
              <a:rPr lang="en-US" sz="1800" dirty="0">
                <a:latin typeface="+mj-lt"/>
              </a:rPr>
              <a:t> </a:t>
            </a:r>
            <a:r>
              <a:rPr lang="en-US" sz="1800" dirty="0" err="1">
                <a:latin typeface="+mj-lt"/>
              </a:rPr>
              <a:t>merupakan</a:t>
            </a:r>
            <a:r>
              <a:rPr lang="en-US" sz="1800" dirty="0">
                <a:latin typeface="+mj-lt"/>
              </a:rPr>
              <a:t> </a:t>
            </a:r>
            <a:r>
              <a:rPr lang="en-US" sz="1800" dirty="0" err="1">
                <a:latin typeface="+mj-lt"/>
              </a:rPr>
              <a:t>indikator</a:t>
            </a:r>
            <a:r>
              <a:rPr lang="en-US" sz="1800" dirty="0">
                <a:latin typeface="+mj-lt"/>
              </a:rPr>
              <a:t> </a:t>
            </a:r>
            <a:r>
              <a:rPr lang="en-US" sz="1800" dirty="0" err="1">
                <a:latin typeface="+mj-lt"/>
              </a:rPr>
              <a:t>penting</a:t>
            </a:r>
            <a:r>
              <a:rPr lang="en-US" sz="1800" dirty="0">
                <a:latin typeface="+mj-lt"/>
              </a:rPr>
              <a:t> yang </a:t>
            </a:r>
            <a:r>
              <a:rPr lang="en-US" sz="1800" dirty="0" err="1">
                <a:latin typeface="+mj-lt"/>
              </a:rPr>
              <a:t>menggambarkan</a:t>
            </a:r>
            <a:r>
              <a:rPr lang="en-US" sz="1800" dirty="0">
                <a:latin typeface="+mj-lt"/>
              </a:rPr>
              <a:t> </a:t>
            </a:r>
            <a:r>
              <a:rPr lang="en-US" sz="1800" dirty="0" err="1">
                <a:latin typeface="+mj-lt"/>
              </a:rPr>
              <a:t>kemampuan</a:t>
            </a:r>
            <a:r>
              <a:rPr lang="en-US" sz="1800" dirty="0">
                <a:latin typeface="+mj-lt"/>
              </a:rPr>
              <a:t> </a:t>
            </a:r>
            <a:r>
              <a:rPr lang="en-US" sz="1800" dirty="0" err="1">
                <a:latin typeface="+mj-lt"/>
              </a:rPr>
              <a:t>aparatur</a:t>
            </a:r>
            <a:r>
              <a:rPr lang="en-US" sz="1800" dirty="0">
                <a:latin typeface="+mj-lt"/>
              </a:rPr>
              <a:t> </a:t>
            </a:r>
            <a:r>
              <a:rPr lang="en-US" sz="1800" dirty="0" err="1">
                <a:latin typeface="+mj-lt"/>
              </a:rPr>
              <a:t>untuk</a:t>
            </a:r>
            <a:r>
              <a:rPr lang="en-US" sz="1800" dirty="0">
                <a:latin typeface="+mj-lt"/>
              </a:rPr>
              <a:t> </a:t>
            </a:r>
            <a:r>
              <a:rPr lang="en-US" sz="1800" dirty="0" err="1">
                <a:latin typeface="+mj-lt"/>
              </a:rPr>
              <a:t>bekerja</a:t>
            </a:r>
            <a:r>
              <a:rPr lang="en-US" sz="1800" dirty="0">
                <a:latin typeface="+mj-lt"/>
              </a:rPr>
              <a:t> </a:t>
            </a:r>
            <a:r>
              <a:rPr lang="en-US" sz="1800" dirty="0" err="1">
                <a:latin typeface="+mj-lt"/>
              </a:rPr>
              <a:t>tanpa</a:t>
            </a:r>
            <a:r>
              <a:rPr lang="en-US" sz="1800" dirty="0">
                <a:latin typeface="+mj-lt"/>
              </a:rPr>
              <a:t> </a:t>
            </a:r>
            <a:r>
              <a:rPr lang="en-US" sz="1800" dirty="0" err="1">
                <a:latin typeface="+mj-lt"/>
              </a:rPr>
              <a:t>pengawasan</a:t>
            </a:r>
            <a:r>
              <a:rPr lang="en-US" sz="1800" dirty="0">
                <a:latin typeface="+mj-lt"/>
              </a:rPr>
              <a:t> </a:t>
            </a:r>
            <a:r>
              <a:rPr lang="en-US" sz="1800" dirty="0" err="1">
                <a:latin typeface="+mj-lt"/>
              </a:rPr>
              <a:t>langsung</a:t>
            </a:r>
            <a:r>
              <a:rPr lang="en-US" sz="1800" dirty="0">
                <a:latin typeface="+mj-lt"/>
              </a:rPr>
              <a:t> </a:t>
            </a:r>
            <a:r>
              <a:rPr lang="en-US" sz="1800" dirty="0" err="1">
                <a:latin typeface="+mj-lt"/>
              </a:rPr>
              <a:t>dan</a:t>
            </a:r>
            <a:r>
              <a:rPr lang="en-US" sz="1800" dirty="0">
                <a:latin typeface="+mj-lt"/>
              </a:rPr>
              <a:t> </a:t>
            </a:r>
            <a:r>
              <a:rPr lang="en-US" sz="1800" dirty="0" err="1">
                <a:latin typeface="+mj-lt"/>
              </a:rPr>
              <a:t>tanpa</a:t>
            </a:r>
            <a:r>
              <a:rPr lang="en-US" sz="1800" dirty="0">
                <a:latin typeface="+mj-lt"/>
              </a:rPr>
              <a:t> </a:t>
            </a:r>
            <a:r>
              <a:rPr lang="en-US" sz="1800" dirty="0" err="1">
                <a:latin typeface="+mj-lt"/>
              </a:rPr>
              <a:t>ketergantungan</a:t>
            </a:r>
            <a:r>
              <a:rPr lang="en-US" sz="1800" dirty="0">
                <a:latin typeface="+mj-lt"/>
              </a:rPr>
              <a:t> </a:t>
            </a:r>
            <a:r>
              <a:rPr lang="en-US" sz="1800" dirty="0" err="1">
                <a:latin typeface="+mj-lt"/>
              </a:rPr>
              <a:t>berlebihan</a:t>
            </a:r>
            <a:r>
              <a:rPr lang="en-US" sz="1800" dirty="0">
                <a:latin typeface="+mj-lt"/>
              </a:rPr>
              <a:t> </a:t>
            </a:r>
            <a:r>
              <a:rPr lang="en-US" sz="1800" dirty="0" err="1">
                <a:latin typeface="+mj-lt"/>
              </a:rPr>
              <a:t>pada</a:t>
            </a:r>
            <a:r>
              <a:rPr lang="en-US" sz="1800" dirty="0">
                <a:latin typeface="+mj-lt"/>
              </a:rPr>
              <a:t> </a:t>
            </a:r>
            <a:r>
              <a:rPr lang="en-US" sz="1800" dirty="0" err="1">
                <a:latin typeface="+mj-lt"/>
              </a:rPr>
              <a:t>pihak</a:t>
            </a:r>
            <a:r>
              <a:rPr lang="en-US" sz="1800" dirty="0">
                <a:latin typeface="+mj-lt"/>
              </a:rPr>
              <a:t> </a:t>
            </a:r>
            <a:r>
              <a:rPr lang="en-US" sz="1800" dirty="0" smtClean="0">
                <a:latin typeface="+mj-lt"/>
              </a:rPr>
              <a:t>lain.</a:t>
            </a:r>
          </a:p>
          <a:p>
            <a:pPr marL="50800" lvl="0" indent="0" algn="just">
              <a:buNone/>
            </a:pPr>
            <a:endParaRPr lang="en-US" sz="1800" dirty="0" smtClean="0">
              <a:latin typeface="+mj-lt"/>
              <a:cs typeface="Times New Roman" pitchFamily="18" charset="0"/>
            </a:endParaRPr>
          </a:p>
          <a:p>
            <a:pPr marL="95250" indent="0" algn="just">
              <a:buNone/>
            </a:pPr>
            <a:r>
              <a:rPr lang="en-US" sz="1800" dirty="0" err="1" smtClean="0">
                <a:latin typeface="+mj-lt"/>
              </a:rPr>
              <a:t>Berdasarkan</a:t>
            </a:r>
            <a:r>
              <a:rPr lang="en-US" sz="1800" dirty="0" smtClean="0">
                <a:latin typeface="+mj-lt"/>
              </a:rPr>
              <a:t> </a:t>
            </a:r>
            <a:r>
              <a:rPr lang="en-US" sz="1800" dirty="0" err="1" smtClean="0">
                <a:latin typeface="+mj-lt"/>
              </a:rPr>
              <a:t>hasil</a:t>
            </a:r>
            <a:r>
              <a:rPr lang="en-US" sz="1800" dirty="0" smtClean="0">
                <a:latin typeface="+mj-lt"/>
              </a:rPr>
              <a:t> </a:t>
            </a:r>
            <a:r>
              <a:rPr lang="en-US" sz="1800" dirty="0" err="1" smtClean="0">
                <a:latin typeface="+mj-lt"/>
              </a:rPr>
              <a:t>wawancara</a:t>
            </a:r>
            <a:r>
              <a:rPr lang="en-US" sz="1800" dirty="0" smtClean="0">
                <a:latin typeface="+mj-lt"/>
              </a:rPr>
              <a:t> </a:t>
            </a:r>
            <a:r>
              <a:rPr lang="en-US" sz="1800" dirty="0" err="1">
                <a:latin typeface="+mj-lt"/>
              </a:rPr>
              <a:t>menunjukkan</a:t>
            </a:r>
            <a:r>
              <a:rPr lang="en-US" sz="1800" dirty="0">
                <a:latin typeface="+mj-lt"/>
              </a:rPr>
              <a:t> </a:t>
            </a:r>
            <a:r>
              <a:rPr lang="en-US" sz="1800" dirty="0" err="1">
                <a:latin typeface="+mj-lt"/>
              </a:rPr>
              <a:t>bahwa</a:t>
            </a:r>
            <a:r>
              <a:rPr lang="en-US" sz="1800" dirty="0">
                <a:latin typeface="+mj-lt"/>
              </a:rPr>
              <a:t> </a:t>
            </a:r>
            <a:r>
              <a:rPr lang="en-US" sz="1800" dirty="0" err="1" smtClean="0">
                <a:latin typeface="+mj-lt"/>
              </a:rPr>
              <a:t>aparatur</a:t>
            </a:r>
            <a:r>
              <a:rPr lang="en-US" sz="1800" dirty="0" smtClean="0">
                <a:latin typeface="+mj-lt"/>
              </a:rPr>
              <a:t> </a:t>
            </a:r>
            <a:r>
              <a:rPr lang="en-US" sz="1800" dirty="0" err="1" smtClean="0">
                <a:latin typeface="+mj-lt"/>
              </a:rPr>
              <a:t>khususnya</a:t>
            </a:r>
            <a:r>
              <a:rPr lang="en-US" sz="1800" dirty="0" smtClean="0">
                <a:latin typeface="+mj-lt"/>
              </a:rPr>
              <a:t> </a:t>
            </a:r>
            <a:r>
              <a:rPr lang="en-US" sz="1800" dirty="0" err="1">
                <a:latin typeface="+mj-lt"/>
              </a:rPr>
              <a:t>Kasi</a:t>
            </a:r>
            <a:r>
              <a:rPr lang="en-US" sz="1800" dirty="0">
                <a:latin typeface="+mj-lt"/>
              </a:rPr>
              <a:t> </a:t>
            </a:r>
            <a:r>
              <a:rPr lang="en-US" sz="1800" dirty="0" err="1">
                <a:latin typeface="+mj-lt"/>
              </a:rPr>
              <a:t>Pelayanan</a:t>
            </a:r>
            <a:r>
              <a:rPr lang="en-US" sz="1800" dirty="0">
                <a:latin typeface="+mj-lt"/>
              </a:rPr>
              <a:t>, </a:t>
            </a:r>
            <a:r>
              <a:rPr lang="en-US" sz="1800" dirty="0" err="1">
                <a:latin typeface="+mj-lt"/>
              </a:rPr>
              <a:t>memiliki</a:t>
            </a:r>
            <a:r>
              <a:rPr lang="en-US" sz="1800" dirty="0">
                <a:latin typeface="+mj-lt"/>
              </a:rPr>
              <a:t> </a:t>
            </a:r>
            <a:r>
              <a:rPr lang="en-US" sz="1800" dirty="0" err="1">
                <a:latin typeface="+mj-lt"/>
              </a:rPr>
              <a:t>tingkat</a:t>
            </a:r>
            <a:r>
              <a:rPr lang="en-US" sz="1800" dirty="0">
                <a:latin typeface="+mj-lt"/>
              </a:rPr>
              <a:t> </a:t>
            </a:r>
            <a:r>
              <a:rPr lang="en-US" sz="1800" dirty="0" err="1">
                <a:latin typeface="+mj-lt"/>
              </a:rPr>
              <a:t>kemandirian</a:t>
            </a:r>
            <a:r>
              <a:rPr lang="en-US" sz="1800" dirty="0">
                <a:latin typeface="+mj-lt"/>
              </a:rPr>
              <a:t> </a:t>
            </a:r>
            <a:r>
              <a:rPr lang="en-US" sz="1800" dirty="0" err="1">
                <a:latin typeface="+mj-lt"/>
              </a:rPr>
              <a:t>tinggi</a:t>
            </a:r>
            <a:r>
              <a:rPr lang="en-US" sz="1800" dirty="0">
                <a:latin typeface="+mj-lt"/>
              </a:rPr>
              <a:t> </a:t>
            </a:r>
            <a:r>
              <a:rPr lang="en-US" sz="1800" dirty="0" err="1">
                <a:latin typeface="+mj-lt"/>
              </a:rPr>
              <a:t>dalam</a:t>
            </a:r>
            <a:r>
              <a:rPr lang="en-US" sz="1800" dirty="0">
                <a:latin typeface="+mj-lt"/>
              </a:rPr>
              <a:t> </a:t>
            </a:r>
            <a:r>
              <a:rPr lang="en-US" sz="1800" dirty="0" err="1">
                <a:latin typeface="+mj-lt"/>
              </a:rPr>
              <a:t>melaksanakan</a:t>
            </a:r>
            <a:r>
              <a:rPr lang="en-US" sz="1800" dirty="0">
                <a:latin typeface="+mj-lt"/>
              </a:rPr>
              <a:t> </a:t>
            </a:r>
            <a:r>
              <a:rPr lang="en-US" sz="1800" dirty="0" err="1">
                <a:latin typeface="+mj-lt"/>
              </a:rPr>
              <a:t>tugasnya</a:t>
            </a:r>
            <a:r>
              <a:rPr lang="en-US" sz="1800" dirty="0">
                <a:latin typeface="+mj-lt"/>
              </a:rPr>
              <a:t>. </a:t>
            </a:r>
            <a:r>
              <a:rPr lang="en-US" sz="1800" dirty="0" err="1" smtClean="0">
                <a:latin typeface="+mj-lt"/>
              </a:rPr>
              <a:t>Namun</a:t>
            </a:r>
            <a:r>
              <a:rPr lang="en-US" sz="1800" dirty="0" smtClean="0">
                <a:latin typeface="+mj-lt"/>
              </a:rPr>
              <a:t>, </a:t>
            </a:r>
            <a:r>
              <a:rPr lang="en-US" sz="1800" dirty="0" err="1">
                <a:latin typeface="+mj-lt"/>
              </a:rPr>
              <a:t>keterampilan</a:t>
            </a:r>
            <a:r>
              <a:rPr lang="en-US" sz="1800" dirty="0">
                <a:latin typeface="+mj-lt"/>
              </a:rPr>
              <a:t> digital </a:t>
            </a:r>
            <a:r>
              <a:rPr lang="en-US" sz="1800" dirty="0" err="1">
                <a:latin typeface="+mj-lt"/>
              </a:rPr>
              <a:t>belum</a:t>
            </a:r>
            <a:r>
              <a:rPr lang="en-US" sz="1800" dirty="0">
                <a:latin typeface="+mj-lt"/>
              </a:rPr>
              <a:t> </a:t>
            </a:r>
            <a:r>
              <a:rPr lang="en-US" sz="1800" dirty="0" err="1">
                <a:latin typeface="+mj-lt"/>
              </a:rPr>
              <a:t>tersebar</a:t>
            </a:r>
            <a:r>
              <a:rPr lang="en-US" sz="1800" dirty="0">
                <a:latin typeface="+mj-lt"/>
              </a:rPr>
              <a:t> </a:t>
            </a:r>
            <a:r>
              <a:rPr lang="en-US" sz="1800" dirty="0" err="1">
                <a:latin typeface="+mj-lt"/>
              </a:rPr>
              <a:t>secara</a:t>
            </a:r>
            <a:r>
              <a:rPr lang="en-US" sz="1800" dirty="0">
                <a:latin typeface="+mj-lt"/>
              </a:rPr>
              <a:t> </a:t>
            </a:r>
            <a:r>
              <a:rPr lang="en-US" sz="1800" dirty="0" err="1">
                <a:latin typeface="+mj-lt"/>
              </a:rPr>
              <a:t>merata</a:t>
            </a:r>
            <a:r>
              <a:rPr lang="en-US" sz="1800" dirty="0">
                <a:latin typeface="+mj-lt"/>
              </a:rPr>
              <a:t> </a:t>
            </a:r>
            <a:r>
              <a:rPr lang="en-US" sz="1800" dirty="0" err="1">
                <a:latin typeface="+mj-lt"/>
              </a:rPr>
              <a:t>diantara</a:t>
            </a:r>
            <a:r>
              <a:rPr lang="en-US" sz="1800" dirty="0">
                <a:latin typeface="+mj-lt"/>
              </a:rPr>
              <a:t> </a:t>
            </a:r>
            <a:r>
              <a:rPr lang="en-US" sz="1800" dirty="0" err="1">
                <a:latin typeface="+mj-lt"/>
              </a:rPr>
              <a:t>seluruh</a:t>
            </a:r>
            <a:r>
              <a:rPr lang="en-US" sz="1800" dirty="0">
                <a:latin typeface="+mj-lt"/>
              </a:rPr>
              <a:t> </a:t>
            </a:r>
            <a:r>
              <a:rPr lang="en-US" sz="1800" dirty="0" err="1">
                <a:latin typeface="+mj-lt"/>
              </a:rPr>
              <a:t>perangkat</a:t>
            </a:r>
            <a:r>
              <a:rPr lang="en-US" sz="1800" dirty="0">
                <a:latin typeface="+mj-lt"/>
              </a:rPr>
              <a:t> </a:t>
            </a:r>
            <a:r>
              <a:rPr lang="en-US" sz="1800" dirty="0" err="1">
                <a:latin typeface="+mj-lt"/>
              </a:rPr>
              <a:t>desa</a:t>
            </a:r>
            <a:r>
              <a:rPr lang="en-US" sz="1800" dirty="0">
                <a:latin typeface="+mj-lt"/>
              </a:rPr>
              <a:t>, </a:t>
            </a:r>
            <a:r>
              <a:rPr lang="en-US" sz="1800" dirty="0" err="1">
                <a:latin typeface="+mj-lt"/>
              </a:rPr>
              <a:t>sehingga</a:t>
            </a:r>
            <a:r>
              <a:rPr lang="en-US" sz="1800" dirty="0">
                <a:latin typeface="+mj-lt"/>
              </a:rPr>
              <a:t> </a:t>
            </a:r>
            <a:r>
              <a:rPr lang="en-US" sz="1800" dirty="0" err="1">
                <a:latin typeface="+mj-lt"/>
              </a:rPr>
              <a:t>pelayanan</a:t>
            </a:r>
            <a:r>
              <a:rPr lang="en-US" sz="1800" dirty="0">
                <a:latin typeface="+mj-lt"/>
              </a:rPr>
              <a:t> </a:t>
            </a:r>
            <a:r>
              <a:rPr lang="en-US" sz="1800" dirty="0" err="1">
                <a:latin typeface="+mj-lt"/>
              </a:rPr>
              <a:t>administrasi</a:t>
            </a:r>
            <a:r>
              <a:rPr lang="en-US" sz="1800" dirty="0">
                <a:latin typeface="+mj-lt"/>
              </a:rPr>
              <a:t> </a:t>
            </a:r>
            <a:r>
              <a:rPr lang="en-US" sz="1800" dirty="0" err="1">
                <a:latin typeface="+mj-lt"/>
              </a:rPr>
              <a:t>kependudukan</a:t>
            </a:r>
            <a:r>
              <a:rPr lang="en-US" sz="1800" dirty="0">
                <a:latin typeface="+mj-lt"/>
              </a:rPr>
              <a:t> </a:t>
            </a:r>
            <a:r>
              <a:rPr lang="en-US" sz="1800" dirty="0" err="1">
                <a:latin typeface="+mj-lt"/>
              </a:rPr>
              <a:t>masih</a:t>
            </a:r>
            <a:r>
              <a:rPr lang="en-US" sz="1800" dirty="0">
                <a:latin typeface="+mj-lt"/>
              </a:rPr>
              <a:t> </a:t>
            </a:r>
            <a:r>
              <a:rPr lang="en-US" sz="1800" dirty="0" err="1">
                <a:latin typeface="+mj-lt"/>
              </a:rPr>
              <a:t>bergantung</a:t>
            </a:r>
            <a:r>
              <a:rPr lang="en-US" sz="1800" dirty="0">
                <a:latin typeface="+mj-lt"/>
              </a:rPr>
              <a:t> </a:t>
            </a:r>
            <a:r>
              <a:rPr lang="en-US" sz="1800" dirty="0" err="1">
                <a:latin typeface="+mj-lt"/>
              </a:rPr>
              <a:t>pada</a:t>
            </a:r>
            <a:r>
              <a:rPr lang="en-US" sz="1800" dirty="0">
                <a:latin typeface="+mj-lt"/>
              </a:rPr>
              <a:t> </a:t>
            </a:r>
            <a:r>
              <a:rPr lang="en-US" sz="1800" dirty="0" err="1">
                <a:latin typeface="+mj-lt"/>
              </a:rPr>
              <a:t>individu</a:t>
            </a:r>
            <a:r>
              <a:rPr lang="en-US" sz="1800" dirty="0">
                <a:latin typeface="+mj-lt"/>
              </a:rPr>
              <a:t> </a:t>
            </a:r>
            <a:r>
              <a:rPr lang="en-US" sz="1800" dirty="0" err="1">
                <a:latin typeface="+mj-lt"/>
              </a:rPr>
              <a:t>tertentu</a:t>
            </a:r>
            <a:r>
              <a:rPr lang="en-US" sz="1800" dirty="0">
                <a:latin typeface="+mj-lt"/>
              </a:rPr>
              <a:t> yang </a:t>
            </a:r>
            <a:r>
              <a:rPr lang="en-US" sz="1800" dirty="0" err="1">
                <a:latin typeface="+mj-lt"/>
              </a:rPr>
              <a:t>menguasai</a:t>
            </a:r>
            <a:r>
              <a:rPr lang="en-US" sz="1800" dirty="0">
                <a:latin typeface="+mj-lt"/>
              </a:rPr>
              <a:t> </a:t>
            </a:r>
            <a:r>
              <a:rPr lang="en-US" sz="1800" dirty="0" err="1" smtClean="0">
                <a:latin typeface="+mj-lt"/>
              </a:rPr>
              <a:t>aplikasi</a:t>
            </a:r>
            <a:r>
              <a:rPr lang="en-US" sz="1800" dirty="0" smtClean="0">
                <a:latin typeface="+mj-lt"/>
              </a:rPr>
              <a:t>. </a:t>
            </a:r>
            <a:r>
              <a:rPr lang="en-US" sz="1800" dirty="0" err="1" smtClean="0">
                <a:latin typeface="+mj-lt"/>
              </a:rPr>
              <a:t>Kemandirian</a:t>
            </a:r>
            <a:r>
              <a:rPr lang="en-US" sz="1800" dirty="0" smtClean="0">
                <a:latin typeface="+mj-lt"/>
              </a:rPr>
              <a:t> </a:t>
            </a:r>
            <a:r>
              <a:rPr lang="en-US" sz="1800" dirty="0">
                <a:latin typeface="+mj-lt"/>
              </a:rPr>
              <a:t>yang </a:t>
            </a:r>
            <a:r>
              <a:rPr lang="en-US" sz="1800" dirty="0" err="1">
                <a:latin typeface="+mj-lt"/>
              </a:rPr>
              <a:t>terlalu</a:t>
            </a:r>
            <a:r>
              <a:rPr lang="en-US" sz="1800" dirty="0">
                <a:latin typeface="+mj-lt"/>
              </a:rPr>
              <a:t> </a:t>
            </a:r>
            <a:r>
              <a:rPr lang="en-US" sz="1800" dirty="0" err="1">
                <a:latin typeface="+mj-lt"/>
              </a:rPr>
              <a:t>terpusat</a:t>
            </a:r>
            <a:r>
              <a:rPr lang="en-US" sz="1800" dirty="0">
                <a:latin typeface="+mj-lt"/>
              </a:rPr>
              <a:t> </a:t>
            </a:r>
            <a:r>
              <a:rPr lang="en-US" sz="1800" dirty="0" err="1">
                <a:latin typeface="+mj-lt"/>
              </a:rPr>
              <a:t>pada</a:t>
            </a:r>
            <a:r>
              <a:rPr lang="en-US" sz="1800" dirty="0">
                <a:latin typeface="+mj-lt"/>
              </a:rPr>
              <a:t> </a:t>
            </a:r>
            <a:r>
              <a:rPr lang="en-US" sz="1800" dirty="0" err="1">
                <a:latin typeface="+mj-lt"/>
              </a:rPr>
              <a:t>satu</a:t>
            </a:r>
            <a:r>
              <a:rPr lang="en-US" sz="1800" dirty="0">
                <a:latin typeface="+mj-lt"/>
              </a:rPr>
              <a:t> orang </a:t>
            </a:r>
            <a:r>
              <a:rPr lang="en-US" sz="1800" dirty="0" err="1">
                <a:latin typeface="+mj-lt"/>
              </a:rPr>
              <a:t>justru</a:t>
            </a:r>
            <a:r>
              <a:rPr lang="en-US" sz="1800" dirty="0">
                <a:latin typeface="+mj-lt"/>
              </a:rPr>
              <a:t> </a:t>
            </a:r>
            <a:r>
              <a:rPr lang="en-US" sz="1800" dirty="0" err="1">
                <a:latin typeface="+mj-lt"/>
              </a:rPr>
              <a:t>menimbulkan</a:t>
            </a:r>
            <a:r>
              <a:rPr lang="en-US" sz="1800" dirty="0">
                <a:latin typeface="+mj-lt"/>
              </a:rPr>
              <a:t> </a:t>
            </a:r>
            <a:r>
              <a:rPr lang="en-US" sz="1800" dirty="0" err="1">
                <a:latin typeface="+mj-lt"/>
              </a:rPr>
              <a:t>kerentanan</a:t>
            </a:r>
            <a:r>
              <a:rPr lang="en-US" sz="1800" dirty="0">
                <a:latin typeface="+mj-lt"/>
              </a:rPr>
              <a:t> </a:t>
            </a:r>
            <a:r>
              <a:rPr lang="en-US" sz="1800" dirty="0" err="1">
                <a:latin typeface="+mj-lt"/>
              </a:rPr>
              <a:t>apabila</a:t>
            </a:r>
            <a:r>
              <a:rPr lang="en-US" sz="1800" dirty="0">
                <a:latin typeface="+mj-lt"/>
              </a:rPr>
              <a:t> </a:t>
            </a:r>
            <a:r>
              <a:rPr lang="en-US" sz="1800" dirty="0" err="1">
                <a:latin typeface="+mj-lt"/>
              </a:rPr>
              <a:t>pegawai</a:t>
            </a:r>
            <a:r>
              <a:rPr lang="en-US" sz="1800" dirty="0">
                <a:latin typeface="+mj-lt"/>
              </a:rPr>
              <a:t> </a:t>
            </a:r>
            <a:r>
              <a:rPr lang="en-US" sz="1800" dirty="0" err="1">
                <a:latin typeface="+mj-lt"/>
              </a:rPr>
              <a:t>tersebut</a:t>
            </a:r>
            <a:r>
              <a:rPr lang="en-US" sz="1800" dirty="0">
                <a:latin typeface="+mj-lt"/>
              </a:rPr>
              <a:t> </a:t>
            </a:r>
            <a:r>
              <a:rPr lang="en-US" sz="1800" dirty="0" err="1">
                <a:latin typeface="+mj-lt"/>
              </a:rPr>
              <a:t>berhalangan</a:t>
            </a:r>
            <a:r>
              <a:rPr lang="en-US" sz="1800" dirty="0">
                <a:latin typeface="+mj-lt"/>
              </a:rPr>
              <a:t>. </a:t>
            </a:r>
            <a:r>
              <a:rPr lang="en-US" sz="1800" dirty="0" err="1" smtClean="0">
                <a:latin typeface="+mj-lt"/>
              </a:rPr>
              <a:t>Oleh</a:t>
            </a:r>
            <a:r>
              <a:rPr lang="en-US" sz="1800" dirty="0" smtClean="0">
                <a:latin typeface="+mj-lt"/>
              </a:rPr>
              <a:t> </a:t>
            </a:r>
            <a:r>
              <a:rPr lang="en-US" sz="1800" dirty="0" err="1" smtClean="0">
                <a:latin typeface="+mj-lt"/>
              </a:rPr>
              <a:t>karena</a:t>
            </a:r>
            <a:r>
              <a:rPr lang="en-US" sz="1800" dirty="0" smtClean="0">
                <a:latin typeface="+mj-lt"/>
              </a:rPr>
              <a:t> </a:t>
            </a:r>
            <a:r>
              <a:rPr lang="en-US" sz="1800" dirty="0" err="1" smtClean="0">
                <a:latin typeface="+mj-lt"/>
              </a:rPr>
              <a:t>itu</a:t>
            </a:r>
            <a:r>
              <a:rPr lang="en-US" sz="1800" dirty="0" smtClean="0">
                <a:latin typeface="+mj-lt"/>
              </a:rPr>
              <a:t>, </a:t>
            </a:r>
            <a:r>
              <a:rPr lang="en-US" sz="1800" dirty="0" err="1">
                <a:latin typeface="+mj-lt"/>
              </a:rPr>
              <a:t>pemerataan</a:t>
            </a:r>
            <a:r>
              <a:rPr lang="en-US" sz="1800" dirty="0">
                <a:latin typeface="+mj-lt"/>
              </a:rPr>
              <a:t> </a:t>
            </a:r>
            <a:r>
              <a:rPr lang="en-US" sz="1800" dirty="0" err="1">
                <a:latin typeface="+mj-lt"/>
              </a:rPr>
              <a:t>kompetensi</a:t>
            </a:r>
            <a:r>
              <a:rPr lang="en-US" sz="1800" dirty="0">
                <a:latin typeface="+mj-lt"/>
              </a:rPr>
              <a:t> </a:t>
            </a:r>
            <a:r>
              <a:rPr lang="en-US" sz="1800" dirty="0" err="1">
                <a:latin typeface="+mj-lt"/>
              </a:rPr>
              <a:t>antar-aparatur</a:t>
            </a:r>
            <a:r>
              <a:rPr lang="en-US" sz="1800" dirty="0">
                <a:latin typeface="+mj-lt"/>
              </a:rPr>
              <a:t> </a:t>
            </a:r>
            <a:r>
              <a:rPr lang="en-US" sz="1800" dirty="0" err="1">
                <a:latin typeface="+mj-lt"/>
              </a:rPr>
              <a:t>tetap</a:t>
            </a:r>
            <a:r>
              <a:rPr lang="en-US" sz="1800" dirty="0">
                <a:latin typeface="+mj-lt"/>
              </a:rPr>
              <a:t> </a:t>
            </a:r>
            <a:r>
              <a:rPr lang="en-US" sz="1800" dirty="0" err="1">
                <a:latin typeface="+mj-lt"/>
              </a:rPr>
              <a:t>menjadi</a:t>
            </a:r>
            <a:r>
              <a:rPr lang="en-US" sz="1800" dirty="0">
                <a:latin typeface="+mj-lt"/>
              </a:rPr>
              <a:t> </a:t>
            </a:r>
            <a:r>
              <a:rPr lang="en-US" sz="1800" dirty="0" err="1">
                <a:latin typeface="+mj-lt"/>
              </a:rPr>
              <a:t>kebutuhan</a:t>
            </a:r>
            <a:r>
              <a:rPr lang="en-US" sz="1800" dirty="0">
                <a:latin typeface="+mj-lt"/>
              </a:rPr>
              <a:t> </a:t>
            </a:r>
            <a:r>
              <a:rPr lang="en-US" sz="1800" dirty="0" err="1">
                <a:latin typeface="+mj-lt"/>
              </a:rPr>
              <a:t>mendesak</a:t>
            </a:r>
            <a:r>
              <a:rPr lang="en-US" sz="1800" dirty="0">
                <a:latin typeface="+mj-lt"/>
              </a:rPr>
              <a:t>, agar </a:t>
            </a:r>
            <a:r>
              <a:rPr lang="en-US" sz="1800" dirty="0" err="1">
                <a:latin typeface="+mj-lt"/>
              </a:rPr>
              <a:t>sistem</a:t>
            </a:r>
            <a:r>
              <a:rPr lang="en-US" sz="1800" dirty="0">
                <a:latin typeface="+mj-lt"/>
              </a:rPr>
              <a:t> </a:t>
            </a:r>
            <a:r>
              <a:rPr lang="en-US" sz="1800" dirty="0" err="1">
                <a:latin typeface="+mj-lt"/>
              </a:rPr>
              <a:t>layanan</a:t>
            </a:r>
            <a:r>
              <a:rPr lang="en-US" sz="1800" dirty="0">
                <a:latin typeface="+mj-lt"/>
              </a:rPr>
              <a:t> </a:t>
            </a:r>
            <a:r>
              <a:rPr lang="en-US" sz="1800" dirty="0" err="1">
                <a:latin typeface="+mj-lt"/>
              </a:rPr>
              <a:t>tidak</a:t>
            </a:r>
            <a:r>
              <a:rPr lang="en-US" sz="1800" dirty="0">
                <a:latin typeface="+mj-lt"/>
              </a:rPr>
              <a:t> </a:t>
            </a:r>
            <a:r>
              <a:rPr lang="en-US" sz="1800" dirty="0" err="1">
                <a:latin typeface="+mj-lt"/>
              </a:rPr>
              <a:t>tergantung</a:t>
            </a:r>
            <a:r>
              <a:rPr lang="en-US" sz="1800" dirty="0">
                <a:latin typeface="+mj-lt"/>
              </a:rPr>
              <a:t> </a:t>
            </a:r>
            <a:r>
              <a:rPr lang="en-US" sz="1800" dirty="0" err="1">
                <a:latin typeface="+mj-lt"/>
              </a:rPr>
              <a:t>pada</a:t>
            </a:r>
            <a:r>
              <a:rPr lang="en-US" sz="1800" dirty="0">
                <a:latin typeface="+mj-lt"/>
              </a:rPr>
              <a:t> </a:t>
            </a:r>
            <a:r>
              <a:rPr lang="en-US" sz="1800" dirty="0" err="1">
                <a:latin typeface="+mj-lt"/>
              </a:rPr>
              <a:t>individu</a:t>
            </a:r>
            <a:r>
              <a:rPr lang="en-US" sz="1800" dirty="0">
                <a:latin typeface="+mj-lt"/>
              </a:rPr>
              <a:t> </a:t>
            </a:r>
            <a:r>
              <a:rPr lang="en-US" sz="1800" dirty="0" err="1">
                <a:latin typeface="+mj-lt"/>
              </a:rPr>
              <a:t>tertentu</a:t>
            </a:r>
            <a:r>
              <a:rPr lang="en-US" sz="1800" dirty="0">
                <a:latin typeface="+mj-lt"/>
              </a:rPr>
              <a:t>. </a:t>
            </a:r>
            <a:endParaRPr lang="en-US" sz="1800" dirty="0" smtClean="0">
              <a:latin typeface="+mj-lt"/>
            </a:endParaRPr>
          </a:p>
        </p:txBody>
      </p:sp>
    </p:spTree>
    <p:extLst>
      <p:ext uri="{BB962C8B-B14F-4D97-AF65-F5344CB8AC3E}">
        <p14:creationId xmlns:p14="http://schemas.microsoft.com/office/powerpoint/2010/main" val="31197321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Google Shape;46;g104f7abbb21_0_309"/>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dirty="0" err="1" smtClean="0"/>
              <a:t>kesimpulan</a:t>
            </a:r>
            <a:endParaRPr dirty="0"/>
          </a:p>
        </p:txBody>
      </p:sp>
      <p:sp>
        <p:nvSpPr>
          <p:cNvPr id="47" name="Google Shape;47;g104f7abbb21_0_309"/>
          <p:cNvSpPr txBox="1">
            <a:spLocks noGrp="1"/>
          </p:cNvSpPr>
          <p:nvPr>
            <p:ph type="body" idx="1"/>
          </p:nvPr>
        </p:nvSpPr>
        <p:spPr>
          <a:xfrm>
            <a:off x="394138" y="1497732"/>
            <a:ext cx="11414234" cy="4698123"/>
          </a:xfrm>
          <a:prstGeom prst="rect">
            <a:avLst/>
          </a:prstGeom>
          <a:noFill/>
          <a:ln>
            <a:noFill/>
          </a:ln>
        </p:spPr>
        <p:txBody>
          <a:bodyPr spcFirstLastPara="1" wrap="square" lIns="91425" tIns="45700" rIns="91425" bIns="45700" anchor="t" anchorCtr="0">
            <a:normAutofit fontScale="92500"/>
          </a:bodyPr>
          <a:lstStyle/>
          <a:p>
            <a:pPr marL="50800" indent="0" algn="just">
              <a:buNone/>
            </a:pPr>
            <a:r>
              <a:rPr lang="id-ID" sz="1800" dirty="0">
                <a:latin typeface="+mj-lt"/>
                <a:cs typeface="Times New Roman" pitchFamily="18" charset="0"/>
              </a:rPr>
              <a:t>Berdasarkan hasil penelitian dan pembahasan mengenai Kinerja Pelayanan Administrasi Kependudukan di Desa Sumokembangsri Kecamatan Balongbendo Kabupaten Sidoarj</a:t>
            </a:r>
            <a:r>
              <a:rPr lang="en-US" sz="1800" dirty="0">
                <a:latin typeface="+mj-lt"/>
                <a:cs typeface="Times New Roman" pitchFamily="18" charset="0"/>
              </a:rPr>
              <a:t>o, </a:t>
            </a:r>
            <a:r>
              <a:rPr lang="en-US" sz="1800" dirty="0" err="1">
                <a:latin typeface="+mj-lt"/>
                <a:cs typeface="Times New Roman" pitchFamily="18" charset="0"/>
              </a:rPr>
              <a:t>dengan</a:t>
            </a:r>
            <a:r>
              <a:rPr lang="en-US" sz="1800" dirty="0">
                <a:latin typeface="+mj-lt"/>
                <a:cs typeface="Times New Roman" pitchFamily="18" charset="0"/>
              </a:rPr>
              <a:t> </a:t>
            </a:r>
            <a:r>
              <a:rPr lang="en-US" sz="1800" dirty="0" err="1">
                <a:latin typeface="+mj-lt"/>
                <a:cs typeface="Times New Roman" pitchFamily="18" charset="0"/>
              </a:rPr>
              <a:t>merujuk</a:t>
            </a:r>
            <a:r>
              <a:rPr lang="en-US" sz="1800" dirty="0">
                <a:latin typeface="+mj-lt"/>
                <a:cs typeface="Times New Roman" pitchFamily="18" charset="0"/>
              </a:rPr>
              <a:t> </a:t>
            </a:r>
            <a:r>
              <a:rPr lang="en-US" sz="1800" dirty="0" err="1">
                <a:latin typeface="+mj-lt"/>
                <a:cs typeface="Times New Roman" pitchFamily="18" charset="0"/>
              </a:rPr>
              <a:t>pada</a:t>
            </a:r>
            <a:r>
              <a:rPr lang="en-US" sz="1800" dirty="0">
                <a:latin typeface="+mj-lt"/>
                <a:cs typeface="Times New Roman" pitchFamily="18" charset="0"/>
              </a:rPr>
              <a:t> </a:t>
            </a:r>
            <a:r>
              <a:rPr lang="en-US" sz="1800" dirty="0" err="1">
                <a:latin typeface="+mj-lt"/>
                <a:cs typeface="Times New Roman" pitchFamily="18" charset="0"/>
              </a:rPr>
              <a:t>teori</a:t>
            </a:r>
            <a:r>
              <a:rPr lang="en-US" sz="1800" dirty="0">
                <a:latin typeface="+mj-lt"/>
                <a:cs typeface="Times New Roman" pitchFamily="18" charset="0"/>
              </a:rPr>
              <a:t> </a:t>
            </a:r>
            <a:r>
              <a:rPr lang="en-US" sz="1800" dirty="0" err="1">
                <a:latin typeface="+mj-lt"/>
                <a:cs typeface="Times New Roman" pitchFamily="18" charset="0"/>
              </a:rPr>
              <a:t>Kinerja</a:t>
            </a:r>
            <a:r>
              <a:rPr lang="en-US" sz="1800" dirty="0">
                <a:latin typeface="+mj-lt"/>
                <a:cs typeface="Times New Roman" pitchFamily="18" charset="0"/>
              </a:rPr>
              <a:t> </a:t>
            </a:r>
            <a:r>
              <a:rPr lang="en-US" sz="1800" dirty="0" err="1">
                <a:latin typeface="+mj-lt"/>
                <a:cs typeface="Times New Roman" pitchFamily="18" charset="0"/>
              </a:rPr>
              <a:t>dari</a:t>
            </a:r>
            <a:r>
              <a:rPr lang="en-US" sz="1800" dirty="0">
                <a:latin typeface="+mj-lt"/>
                <a:cs typeface="Times New Roman" pitchFamily="18" charset="0"/>
              </a:rPr>
              <a:t> </a:t>
            </a:r>
            <a:r>
              <a:rPr lang="id-ID" sz="1800" dirty="0">
                <a:latin typeface="+mj-lt"/>
                <a:cs typeface="Times New Roman" pitchFamily="18" charset="0"/>
              </a:rPr>
              <a:t>Robbins (2006)</a:t>
            </a:r>
            <a:r>
              <a:rPr lang="en-US" sz="1800" dirty="0">
                <a:latin typeface="+mj-lt"/>
                <a:cs typeface="Times New Roman" pitchFamily="18" charset="0"/>
              </a:rPr>
              <a:t>, </a:t>
            </a:r>
            <a:r>
              <a:rPr lang="en-US" sz="1800" dirty="0" err="1">
                <a:latin typeface="+mj-lt"/>
                <a:cs typeface="Times New Roman" pitchFamily="18" charset="0"/>
              </a:rPr>
              <a:t>dapat</a:t>
            </a:r>
            <a:r>
              <a:rPr lang="en-US" sz="1800" dirty="0">
                <a:latin typeface="+mj-lt"/>
                <a:cs typeface="Times New Roman" pitchFamily="18" charset="0"/>
              </a:rPr>
              <a:t> </a:t>
            </a:r>
            <a:r>
              <a:rPr lang="en-US" sz="1800" dirty="0" err="1">
                <a:latin typeface="+mj-lt"/>
                <a:cs typeface="Times New Roman" pitchFamily="18" charset="0"/>
              </a:rPr>
              <a:t>ditarik</a:t>
            </a:r>
            <a:r>
              <a:rPr lang="en-US" sz="1800" dirty="0">
                <a:latin typeface="+mj-lt"/>
                <a:cs typeface="Times New Roman" pitchFamily="18" charset="0"/>
              </a:rPr>
              <a:t> </a:t>
            </a:r>
            <a:r>
              <a:rPr lang="en-US" sz="1800" dirty="0" err="1">
                <a:latin typeface="+mj-lt"/>
                <a:cs typeface="Times New Roman" pitchFamily="18" charset="0"/>
              </a:rPr>
              <a:t>kesimpulan</a:t>
            </a:r>
            <a:r>
              <a:rPr lang="en-US" sz="1800" dirty="0">
                <a:latin typeface="+mj-lt"/>
                <a:cs typeface="Times New Roman" pitchFamily="18" charset="0"/>
              </a:rPr>
              <a:t> </a:t>
            </a:r>
            <a:r>
              <a:rPr lang="en-US" sz="1800" dirty="0" err="1">
                <a:latin typeface="+mj-lt"/>
                <a:cs typeface="Times New Roman" pitchFamily="18" charset="0"/>
              </a:rPr>
              <a:t>bahwa</a:t>
            </a:r>
            <a:r>
              <a:rPr lang="en-US" sz="1800" dirty="0">
                <a:latin typeface="+mj-lt"/>
                <a:cs typeface="Times New Roman" pitchFamily="18" charset="0"/>
              </a:rPr>
              <a:t> 1) </a:t>
            </a:r>
            <a:r>
              <a:rPr lang="id-ID" sz="1800" dirty="0">
                <a:latin typeface="+mj-lt"/>
                <a:cs typeface="Times New Roman" pitchFamily="18" charset="0"/>
              </a:rPr>
              <a:t>Dari aspek </a:t>
            </a:r>
            <a:r>
              <a:rPr lang="en-US" sz="1800" dirty="0">
                <a:latin typeface="+mj-lt"/>
                <a:cs typeface="Times New Roman" pitchFamily="18" charset="0"/>
              </a:rPr>
              <a:t>K</a:t>
            </a:r>
            <a:r>
              <a:rPr lang="id-ID" sz="1800" dirty="0">
                <a:latin typeface="+mj-lt"/>
                <a:cs typeface="Times New Roman" pitchFamily="18" charset="0"/>
              </a:rPr>
              <a:t>ualitas, aparatur desa telah menunjukkan ketelitian dalam pelayanan dan adanya evaluasi rutin baik di tingkat desa maupun kecamatan. Masyarakat juga diberikan kemudahan melalui papan informasi, meskipun keterbatasan literasi administrasi dan digital masih menjadi kendala. </a:t>
            </a:r>
            <a:r>
              <a:rPr lang="en-US" sz="1800" dirty="0">
                <a:latin typeface="+mj-lt"/>
                <a:cs typeface="Times New Roman" pitchFamily="18" charset="0"/>
              </a:rPr>
              <a:t>2) </a:t>
            </a:r>
            <a:r>
              <a:rPr lang="id-ID" sz="1800" dirty="0">
                <a:latin typeface="+mj-lt"/>
                <a:cs typeface="Times New Roman" pitchFamily="18" charset="0"/>
              </a:rPr>
              <a:t>Dari segi </a:t>
            </a:r>
            <a:r>
              <a:rPr lang="en-US" sz="1800" dirty="0">
                <a:latin typeface="+mj-lt"/>
                <a:cs typeface="Times New Roman" pitchFamily="18" charset="0"/>
              </a:rPr>
              <a:t>K</a:t>
            </a:r>
            <a:r>
              <a:rPr lang="id-ID" sz="1800" dirty="0">
                <a:latin typeface="+mj-lt"/>
                <a:cs typeface="Times New Roman" pitchFamily="18" charset="0"/>
              </a:rPr>
              <a:t>uantitas, jumlah dokumen kependudukan yang diproses setiap tahunnya cukup tinggi, terutama Kartu Keluarga dan KTP, yang menunjukkan kebutuhan masyarakat terhadap pelayanan administrasi semakin meningkat. </a:t>
            </a:r>
            <a:r>
              <a:rPr lang="en-US" sz="1800" dirty="0">
                <a:latin typeface="+mj-lt"/>
                <a:cs typeface="Times New Roman" pitchFamily="18" charset="0"/>
              </a:rPr>
              <a:t>3) </a:t>
            </a:r>
            <a:r>
              <a:rPr lang="id-ID" sz="1800" dirty="0">
                <a:latin typeface="+mj-lt"/>
                <a:cs typeface="Times New Roman" pitchFamily="18" charset="0"/>
              </a:rPr>
              <a:t>Pada indikator </a:t>
            </a:r>
            <a:r>
              <a:rPr lang="en-US" sz="1800" dirty="0">
                <a:latin typeface="+mj-lt"/>
                <a:cs typeface="Times New Roman" pitchFamily="18" charset="0"/>
              </a:rPr>
              <a:t>K</a:t>
            </a:r>
            <a:r>
              <a:rPr lang="id-ID" sz="1800" dirty="0">
                <a:latin typeface="+mj-lt"/>
                <a:cs typeface="Times New Roman" pitchFamily="18" charset="0"/>
              </a:rPr>
              <a:t>etepatan </a:t>
            </a:r>
            <a:r>
              <a:rPr lang="en-US" sz="1800" dirty="0">
                <a:latin typeface="+mj-lt"/>
                <a:cs typeface="Times New Roman" pitchFamily="18" charset="0"/>
              </a:rPr>
              <a:t>W</a:t>
            </a:r>
            <a:r>
              <a:rPr lang="id-ID" sz="1800" dirty="0">
                <a:latin typeface="+mj-lt"/>
                <a:cs typeface="Times New Roman" pitchFamily="18" charset="0"/>
              </a:rPr>
              <a:t>aktu, sebagian pelayanan dapat diselesaikan sesuai standar, namun beberapa layanan seperti KTP, KK, dan surat pindah mengalami keterlambatan akibat kendala teknis serta birokrasi lintas instansi. </a:t>
            </a:r>
            <a:r>
              <a:rPr lang="en-US" sz="1800" dirty="0">
                <a:latin typeface="+mj-lt"/>
                <a:cs typeface="Times New Roman" pitchFamily="18" charset="0"/>
              </a:rPr>
              <a:t>4) </a:t>
            </a:r>
            <a:r>
              <a:rPr lang="id-ID" sz="1800" dirty="0">
                <a:latin typeface="+mj-lt"/>
                <a:cs typeface="Times New Roman" pitchFamily="18" charset="0"/>
              </a:rPr>
              <a:t>Indikator </a:t>
            </a:r>
            <a:r>
              <a:rPr lang="en-US" sz="1800" dirty="0">
                <a:latin typeface="+mj-lt"/>
                <a:cs typeface="Times New Roman" pitchFamily="18" charset="0"/>
              </a:rPr>
              <a:t>E</a:t>
            </a:r>
            <a:r>
              <a:rPr lang="id-ID" sz="1800" dirty="0">
                <a:latin typeface="+mj-lt"/>
                <a:cs typeface="Times New Roman" pitchFamily="18" charset="0"/>
              </a:rPr>
              <a:t>fektivitas menunjukkan bahwa sarana dan prasarana yang tersedia telah dimanfaatkan dengan baik, namun gangguan jaringan internet dan aplikasi daring masih menghambat optimalisasi pelayanan.</a:t>
            </a:r>
            <a:r>
              <a:rPr lang="en-US" sz="1800" dirty="0">
                <a:latin typeface="+mj-lt"/>
                <a:cs typeface="Times New Roman" pitchFamily="18" charset="0"/>
              </a:rPr>
              <a:t> 5) </a:t>
            </a:r>
            <a:r>
              <a:rPr lang="id-ID" sz="1800" dirty="0">
                <a:latin typeface="+mj-lt"/>
                <a:cs typeface="Times New Roman" pitchFamily="18" charset="0"/>
              </a:rPr>
              <a:t> Sedangkan dari sisi </a:t>
            </a:r>
            <a:r>
              <a:rPr lang="en-US" sz="1800" dirty="0">
                <a:latin typeface="+mj-lt"/>
                <a:cs typeface="Times New Roman" pitchFamily="18" charset="0"/>
              </a:rPr>
              <a:t>K</a:t>
            </a:r>
            <a:r>
              <a:rPr lang="id-ID" sz="1800" dirty="0">
                <a:latin typeface="+mj-lt"/>
                <a:cs typeface="Times New Roman" pitchFamily="18" charset="0"/>
              </a:rPr>
              <a:t>emandirian, aparatur desa khususnya Kasi Pelayanan menunjukkan kemandirian tinggi, namun kemandirian kolektif belum merata karena keterampilan digital masih terpusat pada individu tertentu.</a:t>
            </a:r>
            <a:endParaRPr lang="en-US" sz="1800" dirty="0">
              <a:latin typeface="+mj-lt"/>
              <a:cs typeface="Times New Roman" pitchFamily="18" charset="0"/>
            </a:endParaRPr>
          </a:p>
          <a:p>
            <a:pPr marL="50800" indent="0" algn="just">
              <a:buNone/>
            </a:pPr>
            <a:r>
              <a:rPr lang="id-ID" sz="1800" dirty="0">
                <a:latin typeface="+mj-lt"/>
                <a:cs typeface="Times New Roman" pitchFamily="18" charset="0"/>
              </a:rPr>
              <a:t>Dengan demikian, dapat disimpulkan bahwa kinerja aparatur Desa Sumokembangsri dalam pelayanan administrasi kependudukan sudah cukup baik, namun masih menghadapi kendala pada aspek ketepatan waktu, efektivitas teknis, dan pemerataan kompetensi antaraparatur. Penelitian ini merekomendasikan perlunya peningkatan literasi administrasi dan digital masyarakat, penguatan infrastruktur teknologi, serta pemerataan keterampilan aparatur agar pelayanan administrasi kependudukan dapat lebih efektif, efisien, dan berkesinambungan.</a:t>
            </a:r>
            <a:endParaRPr lang="en-US" sz="1800" dirty="0">
              <a:latin typeface="+mj-lt"/>
              <a:cs typeface="Times New Roman" pitchFamily="18" charset="0"/>
            </a:endParaRPr>
          </a:p>
        </p:txBody>
      </p:sp>
    </p:spTree>
    <p:extLst>
      <p:ext uri="{BB962C8B-B14F-4D97-AF65-F5344CB8AC3E}">
        <p14:creationId xmlns:p14="http://schemas.microsoft.com/office/powerpoint/2010/main" val="35346540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latin typeface="Times New Roman" panose="02020603050405020304" pitchFamily="18" charset="0"/>
                <a:cs typeface="Times New Roman" panose="02020603050405020304" pitchFamily="18" charset="0"/>
              </a:rPr>
              <a:t>Daftar</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Pustaka</a:t>
            </a:r>
            <a:endParaRPr lang="en-US" dirty="0">
              <a:latin typeface="Times New Roman" panose="02020603050405020304" pitchFamily="18" charset="0"/>
              <a:cs typeface="Times New Roman" panose="02020603050405020304" pitchFamily="18" charset="0"/>
            </a:endParaRPr>
          </a:p>
        </p:txBody>
      </p:sp>
      <p:sp>
        <p:nvSpPr>
          <p:cNvPr id="4" name="Google Shape;90;g104f7abbb21_0_61"/>
          <p:cNvSpPr txBox="1">
            <a:spLocks/>
          </p:cNvSpPr>
          <p:nvPr/>
        </p:nvSpPr>
        <p:spPr>
          <a:xfrm>
            <a:off x="220717" y="1107346"/>
            <a:ext cx="11703269" cy="4647061"/>
          </a:xfrm>
          <a:prstGeom prst="rect">
            <a:avLst/>
          </a:prstGeom>
          <a:noFill/>
          <a:ln>
            <a:noFill/>
          </a:ln>
        </p:spPr>
        <p:txBody>
          <a:bodyPr spcFirstLastPara="1" wrap="square" lIns="91425" tIns="45700" rIns="91425" bIns="45700" anchor="t" anchorCtr="0">
            <a:noAutofit/>
          </a:bodyPr>
          <a:lstStyle/>
          <a:p>
            <a:pPr marL="457200" lvl="0" indent="-406400" algn="just">
              <a:lnSpc>
                <a:spcPct val="90000"/>
              </a:lnSpc>
              <a:spcBef>
                <a:spcPts val="1000"/>
              </a:spcBef>
              <a:buClr>
                <a:schemeClr val="dk1"/>
              </a:buClr>
              <a:buSzPts val="2800"/>
              <a:buFont typeface="Arial"/>
              <a:buChar char="•"/>
              <a:defRPr/>
            </a:pPr>
            <a:r>
              <a:rPr lang="en-US" dirty="0" smtClean="0">
                <a:solidFill>
                  <a:schemeClr val="dk1"/>
                </a:solidFill>
                <a:latin typeface="+mj-lt"/>
                <a:ea typeface="Century Gothic"/>
                <a:cs typeface="Times New Roman" pitchFamily="18" charset="0"/>
                <a:sym typeface="Century Gothic"/>
              </a:rPr>
              <a:t>[1]	L</a:t>
            </a:r>
            <a:r>
              <a:rPr lang="en-US" dirty="0">
                <a:solidFill>
                  <a:schemeClr val="dk1"/>
                </a:solidFill>
                <a:latin typeface="+mj-lt"/>
                <a:ea typeface="Century Gothic"/>
                <a:cs typeface="Times New Roman" pitchFamily="18" charset="0"/>
                <a:sym typeface="Century Gothic"/>
              </a:rPr>
              <a:t>. P. P. </a:t>
            </a:r>
            <a:r>
              <a:rPr lang="en-US" dirty="0" err="1">
                <a:solidFill>
                  <a:schemeClr val="dk1"/>
                </a:solidFill>
                <a:latin typeface="+mj-lt"/>
                <a:ea typeface="Century Gothic"/>
                <a:cs typeface="Times New Roman" pitchFamily="18" charset="0"/>
                <a:sym typeface="Century Gothic"/>
              </a:rPr>
              <a:t>Siadari</a:t>
            </a:r>
            <a:r>
              <a:rPr lang="en-US" dirty="0">
                <a:solidFill>
                  <a:schemeClr val="dk1"/>
                </a:solidFill>
                <a:latin typeface="+mj-lt"/>
                <a:ea typeface="Century Gothic"/>
                <a:cs typeface="Times New Roman" pitchFamily="18" charset="0"/>
                <a:sym typeface="Century Gothic"/>
              </a:rPr>
              <a:t>, “Proses </a:t>
            </a:r>
            <a:r>
              <a:rPr lang="en-US" dirty="0" err="1">
                <a:solidFill>
                  <a:schemeClr val="dk1"/>
                </a:solidFill>
                <a:latin typeface="+mj-lt"/>
                <a:ea typeface="Century Gothic"/>
                <a:cs typeface="Times New Roman" pitchFamily="18" charset="0"/>
                <a:sym typeface="Century Gothic"/>
              </a:rPr>
              <a:t>Panjang</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Peningkatan</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Kualitas</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Nilai</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Pelayanan</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Publik</a:t>
            </a:r>
            <a:r>
              <a:rPr lang="en-US" dirty="0">
                <a:solidFill>
                  <a:schemeClr val="dk1"/>
                </a:solidFill>
                <a:latin typeface="+mj-lt"/>
                <a:ea typeface="Century Gothic"/>
                <a:cs typeface="Times New Roman" pitchFamily="18" charset="0"/>
                <a:sym typeface="Century Gothic"/>
              </a:rPr>
              <a:t> di Indonesia,” Ombudsman </a:t>
            </a:r>
            <a:r>
              <a:rPr lang="en-US" dirty="0" err="1">
                <a:solidFill>
                  <a:schemeClr val="dk1"/>
                </a:solidFill>
                <a:latin typeface="+mj-lt"/>
                <a:ea typeface="Century Gothic"/>
                <a:cs typeface="Times New Roman" pitchFamily="18" charset="0"/>
                <a:sym typeface="Century Gothic"/>
              </a:rPr>
              <a:t>Republik</a:t>
            </a:r>
            <a:r>
              <a:rPr lang="en-US" dirty="0">
                <a:solidFill>
                  <a:schemeClr val="dk1"/>
                </a:solidFill>
                <a:latin typeface="+mj-lt"/>
                <a:ea typeface="Century Gothic"/>
                <a:cs typeface="Times New Roman" pitchFamily="18" charset="0"/>
                <a:sym typeface="Century Gothic"/>
              </a:rPr>
              <a:t> Indonesia. [Online]. Available: https://ombudsman.go.id/artikel/r/artikel--proses-panjang-peningkatan-kualitas-nilai-pelayanan-publik-di-indonesia?utm_source=chatgpt.com</a:t>
            </a:r>
          </a:p>
          <a:p>
            <a:pPr marL="457200" lvl="0" indent="-406400" algn="just">
              <a:lnSpc>
                <a:spcPct val="90000"/>
              </a:lnSpc>
              <a:spcBef>
                <a:spcPts val="1000"/>
              </a:spcBef>
              <a:buClr>
                <a:schemeClr val="dk1"/>
              </a:buClr>
              <a:buSzPts val="2800"/>
              <a:buFont typeface="Arial"/>
              <a:buChar char="•"/>
              <a:defRPr/>
            </a:pPr>
            <a:r>
              <a:rPr lang="en-US" dirty="0">
                <a:solidFill>
                  <a:schemeClr val="dk1"/>
                </a:solidFill>
                <a:latin typeface="+mj-lt"/>
                <a:ea typeface="Century Gothic"/>
                <a:cs typeface="Times New Roman" pitchFamily="18" charset="0"/>
                <a:sym typeface="Century Gothic"/>
              </a:rPr>
              <a:t>[2]	Y. </a:t>
            </a:r>
            <a:r>
              <a:rPr lang="en-US" dirty="0" err="1">
                <a:solidFill>
                  <a:schemeClr val="dk1"/>
                </a:solidFill>
                <a:latin typeface="+mj-lt"/>
                <a:ea typeface="Century Gothic"/>
                <a:cs typeface="Times New Roman" pitchFamily="18" charset="0"/>
                <a:sym typeface="Century Gothic"/>
              </a:rPr>
              <a:t>Suryana</a:t>
            </a:r>
            <a:r>
              <a:rPr lang="en-US" dirty="0">
                <a:solidFill>
                  <a:schemeClr val="dk1"/>
                </a:solidFill>
                <a:latin typeface="+mj-lt"/>
                <a:ea typeface="Century Gothic"/>
                <a:cs typeface="Times New Roman" pitchFamily="18" charset="0"/>
                <a:sym typeface="Century Gothic"/>
              </a:rPr>
              <a:t>, H. C. R. </a:t>
            </a:r>
            <a:r>
              <a:rPr lang="en-US" dirty="0" err="1">
                <a:solidFill>
                  <a:schemeClr val="dk1"/>
                </a:solidFill>
                <a:latin typeface="+mj-lt"/>
                <a:ea typeface="Century Gothic"/>
                <a:cs typeface="Times New Roman" pitchFamily="18" charset="0"/>
                <a:sym typeface="Century Gothic"/>
              </a:rPr>
              <a:t>Pratiwi</a:t>
            </a:r>
            <a:r>
              <a:rPr lang="en-US" dirty="0">
                <a:solidFill>
                  <a:schemeClr val="dk1"/>
                </a:solidFill>
                <a:latin typeface="+mj-lt"/>
                <a:ea typeface="Century Gothic"/>
                <a:cs typeface="Times New Roman" pitchFamily="18" charset="0"/>
                <a:sym typeface="Century Gothic"/>
              </a:rPr>
              <a:t>, A. M. </a:t>
            </a:r>
            <a:r>
              <a:rPr lang="en-US" dirty="0" err="1">
                <a:solidFill>
                  <a:schemeClr val="dk1"/>
                </a:solidFill>
                <a:latin typeface="+mj-lt"/>
                <a:ea typeface="Century Gothic"/>
                <a:cs typeface="Times New Roman" pitchFamily="18" charset="0"/>
                <a:sym typeface="Century Gothic"/>
              </a:rPr>
              <a:t>Septiana</a:t>
            </a:r>
            <a:r>
              <a:rPr lang="en-US" dirty="0">
                <a:solidFill>
                  <a:schemeClr val="dk1"/>
                </a:solidFill>
                <a:latin typeface="+mj-lt"/>
                <a:ea typeface="Century Gothic"/>
                <a:cs typeface="Times New Roman" pitchFamily="18" charset="0"/>
                <a:sym typeface="Century Gothic"/>
              </a:rPr>
              <a:t>, G. </a:t>
            </a:r>
            <a:r>
              <a:rPr lang="en-US" dirty="0" err="1">
                <a:solidFill>
                  <a:schemeClr val="dk1"/>
                </a:solidFill>
                <a:latin typeface="+mj-lt"/>
                <a:ea typeface="Century Gothic"/>
                <a:cs typeface="Times New Roman" pitchFamily="18" charset="0"/>
                <a:sym typeface="Century Gothic"/>
              </a:rPr>
              <a:t>Cendana</a:t>
            </a:r>
            <a:r>
              <a:rPr lang="en-US" dirty="0">
                <a:solidFill>
                  <a:schemeClr val="dk1"/>
                </a:solidFill>
                <a:latin typeface="+mj-lt"/>
                <a:ea typeface="Century Gothic"/>
                <a:cs typeface="Times New Roman" pitchFamily="18" charset="0"/>
                <a:sym typeface="Century Gothic"/>
              </a:rPr>
              <a:t>, and L. S. </a:t>
            </a:r>
            <a:r>
              <a:rPr lang="en-US" dirty="0" err="1">
                <a:solidFill>
                  <a:schemeClr val="dk1"/>
                </a:solidFill>
                <a:latin typeface="+mj-lt"/>
                <a:ea typeface="Century Gothic"/>
                <a:cs typeface="Times New Roman" pitchFamily="18" charset="0"/>
                <a:sym typeface="Century Gothic"/>
              </a:rPr>
              <a:t>Rohmah</a:t>
            </a:r>
            <a:r>
              <a:rPr lang="en-US" dirty="0">
                <a:solidFill>
                  <a:schemeClr val="dk1"/>
                </a:solidFill>
                <a:latin typeface="+mj-lt"/>
                <a:ea typeface="Century Gothic"/>
                <a:cs typeface="Times New Roman" pitchFamily="18" charset="0"/>
                <a:sym typeface="Century Gothic"/>
              </a:rPr>
              <a:t>, “KUALITAS PELAYANAN PUBLIK DALAM MEWUJUDKAN KONSEP GOOD GOVERNANCE DI SEKRETARIAT DAERAH KOTA BANJAR”.</a:t>
            </a:r>
          </a:p>
          <a:p>
            <a:pPr marL="457200" lvl="0" indent="-406400" algn="just">
              <a:lnSpc>
                <a:spcPct val="90000"/>
              </a:lnSpc>
              <a:spcBef>
                <a:spcPts val="1000"/>
              </a:spcBef>
              <a:buClr>
                <a:schemeClr val="dk1"/>
              </a:buClr>
              <a:buSzPts val="2800"/>
              <a:buFont typeface="Arial"/>
              <a:buChar char="•"/>
              <a:defRPr/>
            </a:pPr>
            <a:r>
              <a:rPr lang="en-US" dirty="0">
                <a:solidFill>
                  <a:schemeClr val="dk1"/>
                </a:solidFill>
                <a:latin typeface="+mj-lt"/>
                <a:ea typeface="Century Gothic"/>
                <a:cs typeface="Times New Roman" pitchFamily="18" charset="0"/>
                <a:sym typeface="Century Gothic"/>
              </a:rPr>
              <a:t>[3]	M. Male, “PELAKSANAAN SISTEM ADMINISTRASI KEPENDUDUKAN DALAM PEMBUATAN E-KTP BERDASARKAN UNDANG-UNDANG NOMOR 24 TAHUN 2013,” Viva Themis J. </a:t>
            </a:r>
            <a:r>
              <a:rPr lang="en-US" dirty="0" err="1">
                <a:solidFill>
                  <a:schemeClr val="dk1"/>
                </a:solidFill>
                <a:latin typeface="+mj-lt"/>
                <a:ea typeface="Century Gothic"/>
                <a:cs typeface="Times New Roman" pitchFamily="18" charset="0"/>
                <a:sym typeface="Century Gothic"/>
              </a:rPr>
              <a:t>Ilmu</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Huk</a:t>
            </a:r>
            <a:r>
              <a:rPr lang="en-US" dirty="0">
                <a:solidFill>
                  <a:schemeClr val="dk1"/>
                </a:solidFill>
                <a:latin typeface="+mj-lt"/>
                <a:ea typeface="Century Gothic"/>
                <a:cs typeface="Times New Roman" pitchFamily="18" charset="0"/>
                <a:sym typeface="Century Gothic"/>
              </a:rPr>
              <a:t>., vol. 6, no. 1, pp. 73–84, Jan. 2023, </a:t>
            </a:r>
            <a:r>
              <a:rPr lang="en-US" dirty="0" err="1">
                <a:solidFill>
                  <a:schemeClr val="dk1"/>
                </a:solidFill>
                <a:latin typeface="+mj-lt"/>
                <a:ea typeface="Century Gothic"/>
                <a:cs typeface="Times New Roman" pitchFamily="18" charset="0"/>
                <a:sym typeface="Century Gothic"/>
              </a:rPr>
              <a:t>doi</a:t>
            </a:r>
            <a:r>
              <a:rPr lang="en-US" dirty="0">
                <a:solidFill>
                  <a:schemeClr val="dk1"/>
                </a:solidFill>
                <a:latin typeface="+mj-lt"/>
                <a:ea typeface="Century Gothic"/>
                <a:cs typeface="Times New Roman" pitchFamily="18" charset="0"/>
                <a:sym typeface="Century Gothic"/>
              </a:rPr>
              <a:t>: 10.24967/vt.v6i1.2086.</a:t>
            </a:r>
          </a:p>
          <a:p>
            <a:pPr marL="457200" lvl="0" indent="-406400" algn="just">
              <a:lnSpc>
                <a:spcPct val="90000"/>
              </a:lnSpc>
              <a:spcBef>
                <a:spcPts val="1000"/>
              </a:spcBef>
              <a:buClr>
                <a:schemeClr val="dk1"/>
              </a:buClr>
              <a:buSzPts val="2800"/>
              <a:buFont typeface="Arial"/>
              <a:buChar char="•"/>
              <a:defRPr/>
            </a:pPr>
            <a:r>
              <a:rPr lang="en-US" dirty="0">
                <a:solidFill>
                  <a:schemeClr val="dk1"/>
                </a:solidFill>
                <a:latin typeface="+mj-lt"/>
                <a:ea typeface="Century Gothic"/>
                <a:cs typeface="Times New Roman" pitchFamily="18" charset="0"/>
                <a:sym typeface="Century Gothic"/>
              </a:rPr>
              <a:t>[4]	A. A. M. </a:t>
            </a:r>
            <a:r>
              <a:rPr lang="en-US" dirty="0" err="1">
                <a:solidFill>
                  <a:schemeClr val="dk1"/>
                </a:solidFill>
                <a:latin typeface="+mj-lt"/>
                <a:ea typeface="Century Gothic"/>
                <a:cs typeface="Times New Roman" pitchFamily="18" charset="0"/>
                <a:sym typeface="Century Gothic"/>
              </a:rPr>
              <a:t>Afdal</a:t>
            </a:r>
            <a:r>
              <a:rPr lang="en-US" dirty="0">
                <a:solidFill>
                  <a:schemeClr val="dk1"/>
                </a:solidFill>
                <a:latin typeface="+mj-lt"/>
                <a:ea typeface="Century Gothic"/>
                <a:cs typeface="Times New Roman" pitchFamily="18" charset="0"/>
                <a:sym typeface="Century Gothic"/>
              </a:rPr>
              <a:t>, A. A. </a:t>
            </a:r>
            <a:r>
              <a:rPr lang="en-US" dirty="0" err="1">
                <a:solidFill>
                  <a:schemeClr val="dk1"/>
                </a:solidFill>
                <a:latin typeface="+mj-lt"/>
                <a:ea typeface="Century Gothic"/>
                <a:cs typeface="Times New Roman" pitchFamily="18" charset="0"/>
                <a:sym typeface="Century Gothic"/>
              </a:rPr>
              <a:t>Syam</a:t>
            </a:r>
            <a:r>
              <a:rPr lang="en-US" dirty="0">
                <a:solidFill>
                  <a:schemeClr val="dk1"/>
                </a:solidFill>
                <a:latin typeface="+mj-lt"/>
                <a:ea typeface="Century Gothic"/>
                <a:cs typeface="Times New Roman" pitchFamily="18" charset="0"/>
                <a:sym typeface="Century Gothic"/>
              </a:rPr>
              <a:t>, and H. Herman, “</a:t>
            </a:r>
            <a:r>
              <a:rPr lang="en-US" dirty="0" err="1">
                <a:solidFill>
                  <a:schemeClr val="dk1"/>
                </a:solidFill>
                <a:latin typeface="+mj-lt"/>
                <a:ea typeface="Century Gothic"/>
                <a:cs typeface="Times New Roman" pitchFamily="18" charset="0"/>
                <a:sym typeface="Century Gothic"/>
              </a:rPr>
              <a:t>Kinerja</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Aparatur</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Desa</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dalam</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Pelayanan</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Publik</a:t>
            </a:r>
            <a:r>
              <a:rPr lang="en-US" dirty="0">
                <a:solidFill>
                  <a:schemeClr val="dk1"/>
                </a:solidFill>
                <a:latin typeface="+mj-lt"/>
                <a:ea typeface="Century Gothic"/>
                <a:cs typeface="Times New Roman" pitchFamily="18" charset="0"/>
                <a:sym typeface="Century Gothic"/>
              </a:rPr>
              <a:t> di </a:t>
            </a:r>
            <a:r>
              <a:rPr lang="en-US" dirty="0" err="1">
                <a:solidFill>
                  <a:schemeClr val="dk1"/>
                </a:solidFill>
                <a:latin typeface="+mj-lt"/>
                <a:ea typeface="Century Gothic"/>
                <a:cs typeface="Times New Roman" pitchFamily="18" charset="0"/>
                <a:sym typeface="Century Gothic"/>
              </a:rPr>
              <a:t>Desa</a:t>
            </a:r>
            <a:r>
              <a:rPr lang="en-US" dirty="0">
                <a:solidFill>
                  <a:schemeClr val="dk1"/>
                </a:solidFill>
                <a:latin typeface="+mj-lt"/>
                <a:ea typeface="Century Gothic"/>
                <a:cs typeface="Times New Roman" pitchFamily="18" charset="0"/>
                <a:sym typeface="Century Gothic"/>
              </a:rPr>
              <a:t> Tanah Towa </a:t>
            </a:r>
            <a:r>
              <a:rPr lang="en-US" dirty="0" err="1">
                <a:solidFill>
                  <a:schemeClr val="dk1"/>
                </a:solidFill>
                <a:latin typeface="+mj-lt"/>
                <a:ea typeface="Century Gothic"/>
                <a:cs typeface="Times New Roman" pitchFamily="18" charset="0"/>
                <a:sym typeface="Century Gothic"/>
              </a:rPr>
              <a:t>Kabupaten</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Bulukumba</a:t>
            </a:r>
            <a:r>
              <a:rPr lang="en-US" dirty="0">
                <a:solidFill>
                  <a:schemeClr val="dk1"/>
                </a:solidFill>
                <a:latin typeface="+mj-lt"/>
                <a:ea typeface="Century Gothic"/>
                <a:cs typeface="Times New Roman" pitchFamily="18" charset="0"/>
                <a:sym typeface="Century Gothic"/>
              </a:rPr>
              <a:t>,” Bul. </a:t>
            </a:r>
            <a:r>
              <a:rPr lang="en-US" dirty="0" err="1">
                <a:solidFill>
                  <a:schemeClr val="dk1"/>
                </a:solidFill>
                <a:latin typeface="+mj-lt"/>
                <a:ea typeface="Century Gothic"/>
                <a:cs typeface="Times New Roman" pitchFamily="18" charset="0"/>
                <a:sym typeface="Century Gothic"/>
              </a:rPr>
              <a:t>Poltanesa</a:t>
            </a:r>
            <a:r>
              <a:rPr lang="en-US" dirty="0">
                <a:solidFill>
                  <a:schemeClr val="dk1"/>
                </a:solidFill>
                <a:latin typeface="+mj-lt"/>
                <a:ea typeface="Century Gothic"/>
                <a:cs typeface="Times New Roman" pitchFamily="18" charset="0"/>
                <a:sym typeface="Century Gothic"/>
              </a:rPr>
              <a:t>, vol. 23, no. 2, Dec. 2022, </a:t>
            </a:r>
            <a:r>
              <a:rPr lang="en-US" dirty="0" err="1">
                <a:solidFill>
                  <a:schemeClr val="dk1"/>
                </a:solidFill>
                <a:latin typeface="+mj-lt"/>
                <a:ea typeface="Century Gothic"/>
                <a:cs typeface="Times New Roman" pitchFamily="18" charset="0"/>
                <a:sym typeface="Century Gothic"/>
              </a:rPr>
              <a:t>doi</a:t>
            </a:r>
            <a:r>
              <a:rPr lang="en-US" dirty="0">
                <a:solidFill>
                  <a:schemeClr val="dk1"/>
                </a:solidFill>
                <a:latin typeface="+mj-lt"/>
                <a:ea typeface="Century Gothic"/>
                <a:cs typeface="Times New Roman" pitchFamily="18" charset="0"/>
                <a:sym typeface="Century Gothic"/>
              </a:rPr>
              <a:t>: 10.51967/tanesa.v23i2.1963.</a:t>
            </a:r>
          </a:p>
          <a:p>
            <a:pPr marL="457200" lvl="0" indent="-406400" algn="just">
              <a:lnSpc>
                <a:spcPct val="90000"/>
              </a:lnSpc>
              <a:spcBef>
                <a:spcPts val="1000"/>
              </a:spcBef>
              <a:buClr>
                <a:schemeClr val="dk1"/>
              </a:buClr>
              <a:buSzPts val="2800"/>
              <a:buFont typeface="Arial"/>
              <a:buChar char="•"/>
              <a:defRPr/>
            </a:pPr>
            <a:r>
              <a:rPr lang="en-US" dirty="0">
                <a:solidFill>
                  <a:schemeClr val="dk1"/>
                </a:solidFill>
                <a:latin typeface="+mj-lt"/>
                <a:ea typeface="Century Gothic"/>
                <a:cs typeface="Times New Roman" pitchFamily="18" charset="0"/>
                <a:sym typeface="Century Gothic"/>
              </a:rPr>
              <a:t>[5]	D. H. </a:t>
            </a:r>
            <a:r>
              <a:rPr lang="en-US" dirty="0" err="1">
                <a:solidFill>
                  <a:schemeClr val="dk1"/>
                </a:solidFill>
                <a:latin typeface="+mj-lt"/>
                <a:ea typeface="Century Gothic"/>
                <a:cs typeface="Times New Roman" pitchFamily="18" charset="0"/>
                <a:sym typeface="Century Gothic"/>
              </a:rPr>
              <a:t>Hernany</a:t>
            </a:r>
            <a:r>
              <a:rPr lang="en-US" dirty="0">
                <a:solidFill>
                  <a:schemeClr val="dk1"/>
                </a:solidFill>
                <a:latin typeface="+mj-lt"/>
                <a:ea typeface="Century Gothic"/>
                <a:cs typeface="Times New Roman" pitchFamily="18" charset="0"/>
                <a:sym typeface="Century Gothic"/>
              </a:rPr>
              <a:t>, B. </a:t>
            </a:r>
            <a:r>
              <a:rPr lang="en-US" dirty="0" err="1">
                <a:solidFill>
                  <a:schemeClr val="dk1"/>
                </a:solidFill>
                <a:latin typeface="+mj-lt"/>
                <a:ea typeface="Century Gothic"/>
                <a:cs typeface="Times New Roman" pitchFamily="18" charset="0"/>
                <a:sym typeface="Century Gothic"/>
              </a:rPr>
              <a:t>Setiawati</a:t>
            </a:r>
            <a:r>
              <a:rPr lang="en-US" dirty="0">
                <a:solidFill>
                  <a:schemeClr val="dk1"/>
                </a:solidFill>
                <a:latin typeface="+mj-lt"/>
                <a:ea typeface="Century Gothic"/>
                <a:cs typeface="Times New Roman" pitchFamily="18" charset="0"/>
                <a:sym typeface="Century Gothic"/>
              </a:rPr>
              <a:t>, M. A. </a:t>
            </a:r>
            <a:r>
              <a:rPr lang="en-US" dirty="0" err="1">
                <a:solidFill>
                  <a:schemeClr val="dk1"/>
                </a:solidFill>
                <a:latin typeface="+mj-lt"/>
                <a:ea typeface="Century Gothic"/>
                <a:cs typeface="Times New Roman" pitchFamily="18" charset="0"/>
                <a:sym typeface="Century Gothic"/>
              </a:rPr>
              <a:t>Humaidi</a:t>
            </a:r>
            <a:r>
              <a:rPr lang="en-US" dirty="0">
                <a:solidFill>
                  <a:schemeClr val="dk1"/>
                </a:solidFill>
                <a:latin typeface="+mj-lt"/>
                <a:ea typeface="Century Gothic"/>
                <a:cs typeface="Times New Roman" pitchFamily="18" charset="0"/>
                <a:sym typeface="Century Gothic"/>
              </a:rPr>
              <a:t>, and A. </a:t>
            </a:r>
            <a:r>
              <a:rPr lang="en-US" dirty="0" err="1">
                <a:solidFill>
                  <a:schemeClr val="dk1"/>
                </a:solidFill>
                <a:latin typeface="+mj-lt"/>
                <a:ea typeface="Century Gothic"/>
                <a:cs typeface="Times New Roman" pitchFamily="18" charset="0"/>
                <a:sym typeface="Century Gothic"/>
              </a:rPr>
              <a:t>Puspita</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Analisis</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Kinerja</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Pegawai</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Dalam</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Memberikan</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Pelayanan</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Administrasi</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Kepada</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Masyarakat</a:t>
            </a:r>
            <a:r>
              <a:rPr lang="en-US" dirty="0">
                <a:solidFill>
                  <a:schemeClr val="dk1"/>
                </a:solidFill>
                <a:latin typeface="+mj-lt"/>
                <a:ea typeface="Century Gothic"/>
                <a:cs typeface="Times New Roman" pitchFamily="18" charset="0"/>
                <a:sym typeface="Century Gothic"/>
              </a:rPr>
              <a:t> Di </a:t>
            </a:r>
            <a:r>
              <a:rPr lang="en-US" dirty="0" err="1">
                <a:solidFill>
                  <a:schemeClr val="dk1"/>
                </a:solidFill>
                <a:latin typeface="+mj-lt"/>
                <a:ea typeface="Century Gothic"/>
                <a:cs typeface="Times New Roman" pitchFamily="18" charset="0"/>
                <a:sym typeface="Century Gothic"/>
              </a:rPr>
              <a:t>Desa</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Semangat</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Dalam</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Handil</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Bakti</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Kabupaten</a:t>
            </a:r>
            <a:r>
              <a:rPr lang="en-US" dirty="0">
                <a:solidFill>
                  <a:schemeClr val="dk1"/>
                </a:solidFill>
                <a:latin typeface="+mj-lt"/>
                <a:ea typeface="Century Gothic"/>
                <a:cs typeface="Times New Roman" pitchFamily="18" charset="0"/>
                <a:sym typeface="Century Gothic"/>
              </a:rPr>
              <a:t> Barito Kuala,” vol. 06, no. 04, 2024.</a:t>
            </a:r>
          </a:p>
          <a:p>
            <a:pPr marL="457200" lvl="0" indent="-406400" algn="just">
              <a:lnSpc>
                <a:spcPct val="90000"/>
              </a:lnSpc>
              <a:spcBef>
                <a:spcPts val="1000"/>
              </a:spcBef>
              <a:buClr>
                <a:schemeClr val="dk1"/>
              </a:buClr>
              <a:buSzPts val="2800"/>
              <a:buFont typeface="Arial"/>
              <a:buChar char="•"/>
              <a:defRPr/>
            </a:pPr>
            <a:r>
              <a:rPr lang="en-US" dirty="0">
                <a:solidFill>
                  <a:schemeClr val="dk1"/>
                </a:solidFill>
                <a:latin typeface="+mj-lt"/>
                <a:ea typeface="Century Gothic"/>
                <a:cs typeface="Times New Roman" pitchFamily="18" charset="0"/>
                <a:sym typeface="Century Gothic"/>
              </a:rPr>
              <a:t>[6]	“LAPORAN TAHUNAN OMBUDSMAN RI TAHUN 2023.” Ombudsman </a:t>
            </a:r>
            <a:r>
              <a:rPr lang="en-US" dirty="0" err="1">
                <a:solidFill>
                  <a:schemeClr val="dk1"/>
                </a:solidFill>
                <a:latin typeface="+mj-lt"/>
                <a:ea typeface="Century Gothic"/>
                <a:cs typeface="Times New Roman" pitchFamily="18" charset="0"/>
                <a:sym typeface="Century Gothic"/>
              </a:rPr>
              <a:t>Republik</a:t>
            </a:r>
            <a:r>
              <a:rPr lang="en-US" dirty="0">
                <a:solidFill>
                  <a:schemeClr val="dk1"/>
                </a:solidFill>
                <a:latin typeface="+mj-lt"/>
                <a:ea typeface="Century Gothic"/>
                <a:cs typeface="Times New Roman" pitchFamily="18" charset="0"/>
                <a:sym typeface="Century Gothic"/>
              </a:rPr>
              <a:t> Indonesia, 2023.</a:t>
            </a:r>
          </a:p>
          <a:p>
            <a:pPr marL="457200" lvl="0" indent="-406400" algn="just">
              <a:lnSpc>
                <a:spcPct val="90000"/>
              </a:lnSpc>
              <a:spcBef>
                <a:spcPts val="1000"/>
              </a:spcBef>
              <a:buClr>
                <a:schemeClr val="dk1"/>
              </a:buClr>
              <a:buSzPts val="2800"/>
              <a:buFont typeface="Arial"/>
              <a:buChar char="•"/>
              <a:defRPr/>
            </a:pPr>
            <a:r>
              <a:rPr lang="en-US" dirty="0">
                <a:solidFill>
                  <a:schemeClr val="dk1"/>
                </a:solidFill>
                <a:latin typeface="+mj-lt"/>
                <a:ea typeface="Century Gothic"/>
                <a:cs typeface="Times New Roman" pitchFamily="18" charset="0"/>
                <a:sym typeface="Century Gothic"/>
              </a:rPr>
              <a:t>[7]	H. A. S. </a:t>
            </a:r>
            <a:r>
              <a:rPr lang="en-US" dirty="0" err="1">
                <a:solidFill>
                  <a:schemeClr val="dk1"/>
                </a:solidFill>
                <a:latin typeface="+mj-lt"/>
                <a:ea typeface="Century Gothic"/>
                <a:cs typeface="Times New Roman" pitchFamily="18" charset="0"/>
                <a:sym typeface="Century Gothic"/>
              </a:rPr>
              <a:t>Moenir</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Manajemen</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Pelayanan</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Umum</a:t>
            </a:r>
            <a:r>
              <a:rPr lang="en-US" dirty="0">
                <a:solidFill>
                  <a:schemeClr val="dk1"/>
                </a:solidFill>
                <a:latin typeface="+mj-lt"/>
                <a:ea typeface="Century Gothic"/>
                <a:cs typeface="Times New Roman" pitchFamily="18" charset="0"/>
                <a:sym typeface="Century Gothic"/>
              </a:rPr>
              <a:t> di Indonesia. Jakarta: </a:t>
            </a:r>
            <a:r>
              <a:rPr lang="en-US" dirty="0" err="1">
                <a:solidFill>
                  <a:schemeClr val="dk1"/>
                </a:solidFill>
                <a:latin typeface="+mj-lt"/>
                <a:ea typeface="Century Gothic"/>
                <a:cs typeface="Times New Roman" pitchFamily="18" charset="0"/>
                <a:sym typeface="Century Gothic"/>
              </a:rPr>
              <a:t>Bumi</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Aksara</a:t>
            </a:r>
            <a:r>
              <a:rPr lang="en-US" dirty="0">
                <a:solidFill>
                  <a:schemeClr val="dk1"/>
                </a:solidFill>
                <a:latin typeface="+mj-lt"/>
                <a:ea typeface="Century Gothic"/>
                <a:cs typeface="Times New Roman" pitchFamily="18" charset="0"/>
                <a:sym typeface="Century Gothic"/>
              </a:rPr>
              <a:t>, 2015.</a:t>
            </a:r>
          </a:p>
          <a:p>
            <a:pPr marL="457200" lvl="0" indent="-406400" algn="just">
              <a:lnSpc>
                <a:spcPct val="90000"/>
              </a:lnSpc>
              <a:spcBef>
                <a:spcPts val="1000"/>
              </a:spcBef>
              <a:buClr>
                <a:schemeClr val="dk1"/>
              </a:buClr>
              <a:buSzPts val="2800"/>
              <a:buFont typeface="Arial"/>
              <a:buChar char="•"/>
              <a:defRPr/>
            </a:pPr>
            <a:r>
              <a:rPr lang="en-US" dirty="0">
                <a:solidFill>
                  <a:schemeClr val="dk1"/>
                </a:solidFill>
                <a:latin typeface="+mj-lt"/>
                <a:ea typeface="Century Gothic"/>
                <a:cs typeface="Times New Roman" pitchFamily="18" charset="0"/>
                <a:sym typeface="Century Gothic"/>
              </a:rPr>
              <a:t>[8]	D. I. </a:t>
            </a:r>
            <a:r>
              <a:rPr lang="en-US" dirty="0" err="1">
                <a:solidFill>
                  <a:schemeClr val="dk1"/>
                </a:solidFill>
                <a:latin typeface="+mj-lt"/>
                <a:ea typeface="Century Gothic"/>
                <a:cs typeface="Times New Roman" pitchFamily="18" charset="0"/>
                <a:sym typeface="Century Gothic"/>
              </a:rPr>
              <a:t>Pangkey</a:t>
            </a:r>
            <a:r>
              <a:rPr lang="en-US" dirty="0">
                <a:solidFill>
                  <a:schemeClr val="dk1"/>
                </a:solidFill>
                <a:latin typeface="+mj-lt"/>
                <a:ea typeface="Century Gothic"/>
                <a:cs typeface="Times New Roman" pitchFamily="18" charset="0"/>
                <a:sym typeface="Century Gothic"/>
              </a:rPr>
              <a:t> and M. I. R. </a:t>
            </a:r>
            <a:r>
              <a:rPr lang="en-US" dirty="0" err="1">
                <a:solidFill>
                  <a:schemeClr val="dk1"/>
                </a:solidFill>
                <a:latin typeface="+mj-lt"/>
                <a:ea typeface="Century Gothic"/>
                <a:cs typeface="Times New Roman" pitchFamily="18" charset="0"/>
                <a:sym typeface="Century Gothic"/>
              </a:rPr>
              <a:t>Rantung</a:t>
            </a:r>
            <a:r>
              <a:rPr lang="en-US" dirty="0">
                <a:solidFill>
                  <a:schemeClr val="dk1"/>
                </a:solidFill>
                <a:latin typeface="+mj-lt"/>
                <a:ea typeface="Century Gothic"/>
                <a:cs typeface="Times New Roman" pitchFamily="18" charset="0"/>
                <a:sym typeface="Century Gothic"/>
              </a:rPr>
              <a:t>, “MANAJEMEN PELAYANAN PUBLIK”.</a:t>
            </a:r>
          </a:p>
          <a:p>
            <a:pPr marL="457200" lvl="0" indent="-406400" algn="just">
              <a:lnSpc>
                <a:spcPct val="90000"/>
              </a:lnSpc>
              <a:spcBef>
                <a:spcPts val="1000"/>
              </a:spcBef>
              <a:buClr>
                <a:schemeClr val="dk1"/>
              </a:buClr>
              <a:buSzPts val="2800"/>
              <a:buFont typeface="Arial"/>
              <a:buChar char="•"/>
              <a:defRPr/>
            </a:pPr>
            <a:r>
              <a:rPr lang="en-US" dirty="0">
                <a:solidFill>
                  <a:schemeClr val="dk1"/>
                </a:solidFill>
                <a:latin typeface="+mj-lt"/>
                <a:ea typeface="Century Gothic"/>
                <a:cs typeface="Times New Roman" pitchFamily="18" charset="0"/>
                <a:sym typeface="Century Gothic"/>
              </a:rPr>
              <a:t>[9]	</a:t>
            </a:r>
            <a:r>
              <a:rPr lang="en-US" dirty="0" err="1">
                <a:solidFill>
                  <a:schemeClr val="dk1"/>
                </a:solidFill>
                <a:latin typeface="+mj-lt"/>
                <a:ea typeface="Century Gothic"/>
                <a:cs typeface="Times New Roman" pitchFamily="18" charset="0"/>
                <a:sym typeface="Century Gothic"/>
              </a:rPr>
              <a:t>Republik</a:t>
            </a:r>
            <a:r>
              <a:rPr lang="en-US" dirty="0">
                <a:solidFill>
                  <a:schemeClr val="dk1"/>
                </a:solidFill>
                <a:latin typeface="+mj-lt"/>
                <a:ea typeface="Century Gothic"/>
                <a:cs typeface="Times New Roman" pitchFamily="18" charset="0"/>
                <a:sym typeface="Century Gothic"/>
              </a:rPr>
              <a:t> Indonesia, “</a:t>
            </a:r>
            <a:r>
              <a:rPr lang="en-US" dirty="0" err="1">
                <a:solidFill>
                  <a:schemeClr val="dk1"/>
                </a:solidFill>
                <a:latin typeface="+mj-lt"/>
                <a:ea typeface="Century Gothic"/>
                <a:cs typeface="Times New Roman" pitchFamily="18" charset="0"/>
                <a:sym typeface="Century Gothic"/>
              </a:rPr>
              <a:t>Undang-Undang</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Nomor</a:t>
            </a:r>
            <a:r>
              <a:rPr lang="en-US" dirty="0">
                <a:solidFill>
                  <a:schemeClr val="dk1"/>
                </a:solidFill>
                <a:latin typeface="+mj-lt"/>
                <a:ea typeface="Century Gothic"/>
                <a:cs typeface="Times New Roman" pitchFamily="18" charset="0"/>
                <a:sym typeface="Century Gothic"/>
              </a:rPr>
              <a:t> 25 </a:t>
            </a:r>
            <a:r>
              <a:rPr lang="en-US" dirty="0" err="1">
                <a:solidFill>
                  <a:schemeClr val="dk1"/>
                </a:solidFill>
                <a:latin typeface="+mj-lt"/>
                <a:ea typeface="Century Gothic"/>
                <a:cs typeface="Times New Roman" pitchFamily="18" charset="0"/>
                <a:sym typeface="Century Gothic"/>
              </a:rPr>
              <a:t>Tahun</a:t>
            </a:r>
            <a:r>
              <a:rPr lang="en-US" dirty="0">
                <a:solidFill>
                  <a:schemeClr val="dk1"/>
                </a:solidFill>
                <a:latin typeface="+mj-lt"/>
                <a:ea typeface="Century Gothic"/>
                <a:cs typeface="Times New Roman" pitchFamily="18" charset="0"/>
                <a:sym typeface="Century Gothic"/>
              </a:rPr>
              <a:t> 2009 </a:t>
            </a:r>
            <a:r>
              <a:rPr lang="en-US" dirty="0" err="1">
                <a:solidFill>
                  <a:schemeClr val="dk1"/>
                </a:solidFill>
                <a:latin typeface="+mj-lt"/>
                <a:ea typeface="Century Gothic"/>
                <a:cs typeface="Times New Roman" pitchFamily="18" charset="0"/>
                <a:sym typeface="Century Gothic"/>
              </a:rPr>
              <a:t>tentang</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Pelayanan</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Publik</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Lembaran</a:t>
            </a:r>
            <a:r>
              <a:rPr lang="en-US" dirty="0">
                <a:solidFill>
                  <a:schemeClr val="dk1"/>
                </a:solidFill>
                <a:latin typeface="+mj-lt"/>
                <a:ea typeface="Century Gothic"/>
                <a:cs typeface="Times New Roman" pitchFamily="18" charset="0"/>
                <a:sym typeface="Century Gothic"/>
              </a:rPr>
              <a:t> Negara RI </a:t>
            </a:r>
            <a:r>
              <a:rPr lang="en-US" dirty="0" err="1">
                <a:solidFill>
                  <a:schemeClr val="dk1"/>
                </a:solidFill>
                <a:latin typeface="+mj-lt"/>
                <a:ea typeface="Century Gothic"/>
                <a:cs typeface="Times New Roman" pitchFamily="18" charset="0"/>
                <a:sym typeface="Century Gothic"/>
              </a:rPr>
              <a:t>Tahun</a:t>
            </a:r>
            <a:r>
              <a:rPr lang="en-US" dirty="0">
                <a:solidFill>
                  <a:schemeClr val="dk1"/>
                </a:solidFill>
                <a:latin typeface="+mj-lt"/>
                <a:ea typeface="Century Gothic"/>
                <a:cs typeface="Times New Roman" pitchFamily="18" charset="0"/>
                <a:sym typeface="Century Gothic"/>
              </a:rPr>
              <a:t> 2009 </a:t>
            </a:r>
            <a:r>
              <a:rPr lang="en-US" dirty="0" err="1">
                <a:solidFill>
                  <a:schemeClr val="dk1"/>
                </a:solidFill>
                <a:latin typeface="+mj-lt"/>
                <a:ea typeface="Century Gothic"/>
                <a:cs typeface="Times New Roman" pitchFamily="18" charset="0"/>
                <a:sym typeface="Century Gothic"/>
              </a:rPr>
              <a:t>Nomor</a:t>
            </a:r>
            <a:r>
              <a:rPr lang="en-US" dirty="0">
                <a:solidFill>
                  <a:schemeClr val="dk1"/>
                </a:solidFill>
                <a:latin typeface="+mj-lt"/>
                <a:ea typeface="Century Gothic"/>
                <a:cs typeface="Times New Roman" pitchFamily="18" charset="0"/>
                <a:sym typeface="Century Gothic"/>
              </a:rPr>
              <a:t> 112, </a:t>
            </a:r>
            <a:r>
              <a:rPr lang="en-US" dirty="0" err="1">
                <a:solidFill>
                  <a:schemeClr val="dk1"/>
                </a:solidFill>
                <a:latin typeface="+mj-lt"/>
                <a:ea typeface="Century Gothic"/>
                <a:cs typeface="Times New Roman" pitchFamily="18" charset="0"/>
                <a:sym typeface="Century Gothic"/>
              </a:rPr>
              <a:t>Tambahan</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Lembaran</a:t>
            </a:r>
            <a:r>
              <a:rPr lang="en-US" dirty="0">
                <a:solidFill>
                  <a:schemeClr val="dk1"/>
                </a:solidFill>
                <a:latin typeface="+mj-lt"/>
                <a:ea typeface="Century Gothic"/>
                <a:cs typeface="Times New Roman" pitchFamily="18" charset="0"/>
                <a:sym typeface="Century Gothic"/>
              </a:rPr>
              <a:t> Negara RI </a:t>
            </a:r>
            <a:r>
              <a:rPr lang="en-US" dirty="0" err="1">
                <a:solidFill>
                  <a:schemeClr val="dk1"/>
                </a:solidFill>
                <a:latin typeface="+mj-lt"/>
                <a:ea typeface="Century Gothic"/>
                <a:cs typeface="Times New Roman" pitchFamily="18" charset="0"/>
                <a:sym typeface="Century Gothic"/>
              </a:rPr>
              <a:t>Nomor</a:t>
            </a:r>
            <a:r>
              <a:rPr lang="en-US" dirty="0">
                <a:solidFill>
                  <a:schemeClr val="dk1"/>
                </a:solidFill>
                <a:latin typeface="+mj-lt"/>
                <a:ea typeface="Century Gothic"/>
                <a:cs typeface="Times New Roman" pitchFamily="18" charset="0"/>
                <a:sym typeface="Century Gothic"/>
              </a:rPr>
              <a:t> 5038.</a:t>
            </a:r>
          </a:p>
          <a:p>
            <a:pPr marL="457200" lvl="0" indent="-406400" algn="just">
              <a:lnSpc>
                <a:spcPct val="90000"/>
              </a:lnSpc>
              <a:spcBef>
                <a:spcPts val="1000"/>
              </a:spcBef>
              <a:buClr>
                <a:schemeClr val="dk1"/>
              </a:buClr>
              <a:buSzPts val="2800"/>
              <a:buFont typeface="Arial"/>
              <a:buChar char="•"/>
              <a:defRPr/>
            </a:pPr>
            <a:r>
              <a:rPr lang="en-US" dirty="0">
                <a:solidFill>
                  <a:schemeClr val="dk1"/>
                </a:solidFill>
                <a:latin typeface="+mj-lt"/>
                <a:ea typeface="Century Gothic"/>
                <a:cs typeface="Times New Roman" pitchFamily="18" charset="0"/>
                <a:sym typeface="Century Gothic"/>
              </a:rPr>
              <a:t>[10]	L. </a:t>
            </a:r>
            <a:r>
              <a:rPr lang="en-US" dirty="0" err="1">
                <a:solidFill>
                  <a:schemeClr val="dk1"/>
                </a:solidFill>
                <a:latin typeface="+mj-lt"/>
                <a:ea typeface="Century Gothic"/>
                <a:cs typeface="Times New Roman" pitchFamily="18" charset="0"/>
                <a:sym typeface="Century Gothic"/>
              </a:rPr>
              <a:t>Nur</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Firdaus</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Pelayanan</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Administrasi</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Kependudukan</a:t>
            </a:r>
            <a:r>
              <a:rPr lang="en-US" dirty="0">
                <a:solidFill>
                  <a:schemeClr val="dk1"/>
                </a:solidFill>
                <a:latin typeface="+mj-lt"/>
                <a:ea typeface="Century Gothic"/>
                <a:cs typeface="Times New Roman" pitchFamily="18" charset="0"/>
                <a:sym typeface="Century Gothic"/>
              </a:rPr>
              <a:t> di </a:t>
            </a:r>
            <a:r>
              <a:rPr lang="en-US" dirty="0" err="1">
                <a:solidFill>
                  <a:schemeClr val="dk1"/>
                </a:solidFill>
                <a:latin typeface="+mj-lt"/>
                <a:ea typeface="Century Gothic"/>
                <a:cs typeface="Times New Roman" pitchFamily="18" charset="0"/>
                <a:sym typeface="Century Gothic"/>
              </a:rPr>
              <a:t>Kelurahan</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Genteng</a:t>
            </a:r>
            <a:r>
              <a:rPr lang="en-US" dirty="0">
                <a:solidFill>
                  <a:schemeClr val="dk1"/>
                </a:solidFill>
                <a:latin typeface="+mj-lt"/>
                <a:ea typeface="Century Gothic"/>
                <a:cs typeface="Times New Roman" pitchFamily="18" charset="0"/>
                <a:sym typeface="Century Gothic"/>
              </a:rPr>
              <a:t> Kota Surabaya </a:t>
            </a:r>
            <a:r>
              <a:rPr lang="en-US" dirty="0" err="1">
                <a:solidFill>
                  <a:schemeClr val="dk1"/>
                </a:solidFill>
                <a:latin typeface="+mj-lt"/>
                <a:ea typeface="Century Gothic"/>
                <a:cs typeface="Times New Roman" pitchFamily="18" charset="0"/>
                <a:sym typeface="Century Gothic"/>
              </a:rPr>
              <a:t>pada</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Pelayanan</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Kartu</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Keluarga</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dan</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Akta</a:t>
            </a:r>
            <a:r>
              <a:rPr lang="en-US" dirty="0">
                <a:solidFill>
                  <a:schemeClr val="dk1"/>
                </a:solidFill>
                <a:latin typeface="+mj-lt"/>
                <a:ea typeface="Century Gothic"/>
                <a:cs typeface="Times New Roman" pitchFamily="18" charset="0"/>
                <a:sym typeface="Century Gothic"/>
              </a:rPr>
              <a:t> </a:t>
            </a:r>
            <a:r>
              <a:rPr lang="en-US" dirty="0" err="1">
                <a:solidFill>
                  <a:schemeClr val="dk1"/>
                </a:solidFill>
                <a:latin typeface="+mj-lt"/>
                <a:ea typeface="Century Gothic"/>
                <a:cs typeface="Times New Roman" pitchFamily="18" charset="0"/>
                <a:sym typeface="Century Gothic"/>
              </a:rPr>
              <a:t>Kelahiran</a:t>
            </a:r>
            <a:r>
              <a:rPr lang="en-US" dirty="0">
                <a:solidFill>
                  <a:schemeClr val="dk1"/>
                </a:solidFill>
                <a:latin typeface="+mj-lt"/>
                <a:ea typeface="Century Gothic"/>
                <a:cs typeface="Times New Roman" pitchFamily="18" charset="0"/>
                <a:sym typeface="Century Gothic"/>
              </a:rPr>
              <a:t>,” PUBLICNESS J. Public Adm. Stud., vol. 2, no. 1, pp. 82–86, Feb. 2023, </a:t>
            </a:r>
            <a:r>
              <a:rPr lang="en-US" dirty="0" err="1">
                <a:solidFill>
                  <a:schemeClr val="dk1"/>
                </a:solidFill>
                <a:latin typeface="+mj-lt"/>
                <a:ea typeface="Century Gothic"/>
                <a:cs typeface="Times New Roman" pitchFamily="18" charset="0"/>
                <a:sym typeface="Century Gothic"/>
              </a:rPr>
              <a:t>doi</a:t>
            </a:r>
            <a:r>
              <a:rPr lang="en-US" dirty="0">
                <a:solidFill>
                  <a:schemeClr val="dk1"/>
                </a:solidFill>
                <a:latin typeface="+mj-lt"/>
                <a:ea typeface="Century Gothic"/>
                <a:cs typeface="Times New Roman" pitchFamily="18" charset="0"/>
                <a:sym typeface="Century Gothic"/>
              </a:rPr>
              <a:t>: 10.24036/publicness.v2i1.55.</a:t>
            </a:r>
          </a:p>
          <a:p>
            <a:pPr marL="457200" marR="0" lvl="0" indent="-228600" algn="l" defTabSz="914400" rtl="0" eaLnBrk="1" fontAlgn="auto" latinLnBrk="0" hangingPunct="1">
              <a:lnSpc>
                <a:spcPct val="90000"/>
              </a:lnSpc>
              <a:spcBef>
                <a:spcPts val="1000"/>
              </a:spcBef>
              <a:spcAft>
                <a:spcPts val="0"/>
              </a:spcAft>
              <a:buClr>
                <a:schemeClr val="dk1"/>
              </a:buClr>
              <a:buSzPts val="2800"/>
              <a:buFont typeface="Arial"/>
              <a:buNone/>
              <a:tabLst/>
              <a:defRPr/>
            </a:pPr>
            <a:endParaRPr kumimoji="0" lang="id-ID" sz="1600" b="0" i="0" u="none" strike="noStrike" kern="0" cap="none" spc="0" normalizeH="0" baseline="0" noProof="0" dirty="0">
              <a:ln>
                <a:noFill/>
              </a:ln>
              <a:solidFill>
                <a:schemeClr val="dk1"/>
              </a:solidFill>
              <a:effectLst/>
              <a:uLnTx/>
              <a:uFillTx/>
              <a:latin typeface="+mj-lt"/>
              <a:ea typeface="Century Gothic"/>
              <a:cs typeface="Times New Roman" pitchFamily="18" charset="0"/>
              <a:sym typeface="Century Gothic"/>
            </a:endParaRPr>
          </a:p>
        </p:txBody>
      </p:sp>
    </p:spTree>
    <p:extLst>
      <p:ext uri="{BB962C8B-B14F-4D97-AF65-F5344CB8AC3E}">
        <p14:creationId xmlns:p14="http://schemas.microsoft.com/office/powerpoint/2010/main" val="31812925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latin typeface="Times New Roman" panose="02020603050405020304" pitchFamily="18" charset="0"/>
                <a:cs typeface="Times New Roman" panose="02020603050405020304" pitchFamily="18" charset="0"/>
              </a:rPr>
              <a:t>Daftar</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Pustaka</a:t>
            </a:r>
            <a:endParaRPr lang="en-US" dirty="0">
              <a:latin typeface="Times New Roman" panose="02020603050405020304" pitchFamily="18" charset="0"/>
              <a:cs typeface="Times New Roman" panose="02020603050405020304" pitchFamily="18" charset="0"/>
            </a:endParaRPr>
          </a:p>
        </p:txBody>
      </p:sp>
      <p:sp>
        <p:nvSpPr>
          <p:cNvPr id="6" name="Google Shape;90;g104f7abbb21_0_61"/>
          <p:cNvSpPr txBox="1">
            <a:spLocks noGrp="1"/>
          </p:cNvSpPr>
          <p:nvPr>
            <p:ph type="body" idx="1"/>
          </p:nvPr>
        </p:nvSpPr>
        <p:spPr>
          <a:xfrm>
            <a:off x="141890" y="1222964"/>
            <a:ext cx="11830877" cy="5089734"/>
          </a:xfrm>
          <a:prstGeom prst="rect">
            <a:avLst/>
          </a:prstGeom>
          <a:noFill/>
          <a:ln>
            <a:noFill/>
          </a:ln>
        </p:spPr>
        <p:txBody>
          <a:bodyPr spcFirstLastPara="1" wrap="square" lIns="91425" tIns="45700" rIns="91425" bIns="45700" anchor="t" anchorCtr="0">
            <a:noAutofit/>
          </a:bodyPr>
          <a:lstStyle/>
          <a:p>
            <a:pPr algn="just"/>
            <a:r>
              <a:rPr lang="id-ID" sz="1400" dirty="0" smtClean="0">
                <a:latin typeface="+mj-lt"/>
              </a:rPr>
              <a:t>[</a:t>
            </a:r>
            <a:r>
              <a:rPr lang="id-ID" sz="1400" dirty="0">
                <a:latin typeface="+mj-lt"/>
              </a:rPr>
              <a:t>15]	Widya Hartati, Salmi Yuniar Bahri, and Nova Hari Santhi, “Sosialisasi Undang-Undang Nomor 24 Tahun 2013 Tentang Administrasi Kependudukan Di Desa Jenggik Utara Kecamatan Montong Gading Kabupaten Lombok Timur,” Cakrawala J. Pengabdi. Masy. Glob., vol. 2, no. 2, pp. 143–151, May 2023, doi: 10.30640/cakrawala.v2i2.1017.</a:t>
            </a:r>
          </a:p>
          <a:p>
            <a:pPr algn="just"/>
            <a:r>
              <a:rPr lang="id-ID" sz="1400" dirty="0">
                <a:latin typeface="+mj-lt"/>
              </a:rPr>
              <a:t>[16]	H. Maulia Wati and H. Sukmana, “Analysis of The Quality of Population Administration Services,” Indones. J. Public Policy Rev., vol. 20, Sep. 2022, doi: 10.21070/ijppr.v20i0.1251.</a:t>
            </a:r>
          </a:p>
          <a:p>
            <a:pPr algn="just"/>
            <a:r>
              <a:rPr lang="id-ID" sz="1400" dirty="0">
                <a:latin typeface="+mj-lt"/>
              </a:rPr>
              <a:t>[17]	S. P. Robbins, Organizational Behavior (12th ed.). New Jersey: Pearson Prentice Hall, 2006.</a:t>
            </a:r>
          </a:p>
          <a:p>
            <a:pPr algn="just"/>
            <a:r>
              <a:rPr lang="id-ID" sz="1400" dirty="0">
                <a:latin typeface="+mj-lt"/>
              </a:rPr>
              <a:t>[18]	T. F. L. Dr. Ir. Hotlan Siagian, M.Sc, “PENGARUH KEPUASAN KERJA TERHADAP KINERJA KARYAWAN MELALUI MOTIVASI KERJA PADA CV. UNION EVENT PLANNER,” Agora J. Mhs. Manaj. Bisnis, vol. Vol. 6, p. No. 1, 2018.</a:t>
            </a:r>
          </a:p>
          <a:p>
            <a:pPr algn="just"/>
            <a:r>
              <a:rPr lang="id-ID" sz="1400" dirty="0">
                <a:latin typeface="+mj-lt"/>
              </a:rPr>
              <a:t>[19]	Y. Luahambowo and O. Idrus, “Pengaruh Disiplin Kerja Dalam Meningkatkan Pelayanan Kinerja Aparatur Pemerintah Desa Di Kantor Desa Saeru Melayu,” J. DIALOGIKA Manaj. Dan Adm., vol. 6, no. 2, pp. 51–60, Jun. 2025, doi: 10.31949/dialogika.v6i2.14086.</a:t>
            </a:r>
          </a:p>
          <a:p>
            <a:pPr algn="just"/>
            <a:r>
              <a:rPr lang="id-ID" sz="1400" dirty="0">
                <a:latin typeface="+mj-lt"/>
              </a:rPr>
              <a:t>[20]	R. R. Dinillah and I. Rodiyah, “Performance of Village Officials in Population Administration Services in Watesari Village: Kinerja Aparatur Desa dalam Pelayanan Administrasi Kependudukan di Desa Watesari,” Feb. 2024, doi: 10.21070/ups.4127.</a:t>
            </a:r>
          </a:p>
          <a:p>
            <a:pPr algn="just"/>
            <a:r>
              <a:rPr lang="id-ID" sz="1400" dirty="0">
                <a:latin typeface="+mj-lt"/>
              </a:rPr>
              <a:t>[21]	A. Debyla Salshalina and A. Isna Fitria, “Analisis Kinerja Pegawai Dalam Pelayanan Administrasi Kependudukan,” J. Adm. Educ. Manag. ALIGNMENT, vol. 7, no. 1, pp. 1–16, Mar. 2024, doi: 10.31539/alignment.v7i1.8636.</a:t>
            </a:r>
          </a:p>
          <a:p>
            <a:pPr algn="just"/>
            <a:r>
              <a:rPr lang="id-ID" sz="1400" dirty="0">
                <a:latin typeface="+mj-lt"/>
              </a:rPr>
              <a:t>[22]	“R. Syam, A. Ras, and A. Y. Habibie, ‘Kesiapan Dan Kendala Transformasi Birokrasi Digital Di Pedesaan,’ J. Sosiol. Nusant., vol. 9, no. 1, pp. 1–18, Jun. 2023, doi: 10.33369/jsn.9.1.1-18.” </a:t>
            </a:r>
          </a:p>
          <a:p>
            <a:pPr algn="just"/>
            <a:r>
              <a:rPr lang="id-ID" sz="1400" dirty="0">
                <a:latin typeface="+mj-lt"/>
              </a:rPr>
              <a:t>[23]	L. J. Moleong, Metodologi Penelitian Kualitatif, Edisi Revisi, Cetakan ke-38. Bandung: PT Remaja Rosdakarya, 2018</a:t>
            </a:r>
            <a:r>
              <a:rPr lang="id-ID" sz="1400" dirty="0" smtClean="0">
                <a:latin typeface="+mj-lt"/>
              </a:rPr>
              <a:t>.</a:t>
            </a:r>
            <a:endParaRPr lang="id-ID" sz="1400" dirty="0">
              <a:latin typeface="+mj-lt"/>
            </a:endParaRPr>
          </a:p>
        </p:txBody>
      </p:sp>
    </p:spTree>
    <p:extLst>
      <p:ext uri="{BB962C8B-B14F-4D97-AF65-F5344CB8AC3E}">
        <p14:creationId xmlns:p14="http://schemas.microsoft.com/office/powerpoint/2010/main" val="31812925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Google Shape;46;g104f7abbb21_0_309"/>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Pendahuluan</a:t>
            </a:r>
            <a:endParaRPr/>
          </a:p>
        </p:txBody>
      </p:sp>
      <p:sp>
        <p:nvSpPr>
          <p:cNvPr id="47" name="Google Shape;47;g104f7abbb21_0_309"/>
          <p:cNvSpPr txBox="1">
            <a:spLocks noGrp="1"/>
          </p:cNvSpPr>
          <p:nvPr>
            <p:ph type="body" idx="1"/>
          </p:nvPr>
        </p:nvSpPr>
        <p:spPr>
          <a:xfrm>
            <a:off x="520262" y="1439247"/>
            <a:ext cx="11067394" cy="4252105"/>
          </a:xfrm>
          <a:prstGeom prst="rect">
            <a:avLst/>
          </a:prstGeom>
          <a:noFill/>
          <a:ln>
            <a:noFill/>
          </a:ln>
        </p:spPr>
        <p:txBody>
          <a:bodyPr spcFirstLastPara="1" wrap="square" lIns="91425" tIns="45700" rIns="91425" bIns="45700" anchor="t" anchorCtr="0">
            <a:normAutofit/>
          </a:bodyPr>
          <a:lstStyle/>
          <a:p>
            <a:pPr marL="95250" lvl="0" indent="346075" algn="just">
              <a:buNone/>
            </a:pPr>
            <a:r>
              <a:rPr lang="id-ID" sz="2400" dirty="0">
                <a:latin typeface="Times New Roman" pitchFamily="18" charset="0"/>
                <a:cs typeface="Times New Roman" pitchFamily="18" charset="0"/>
              </a:rPr>
              <a:t>Pada hakikatnya, </a:t>
            </a:r>
            <a:r>
              <a:rPr lang="en-US" sz="2400" dirty="0" err="1">
                <a:latin typeface="Times New Roman" pitchFamily="18" charset="0"/>
                <a:cs typeface="Times New Roman" pitchFamily="18" charset="0"/>
              </a:rPr>
              <a:t>setiap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manusia</a:t>
            </a:r>
            <a:r>
              <a:rPr lang="id-ID" sz="2400" dirty="0">
                <a:latin typeface="Times New Roman" pitchFamily="18" charset="0"/>
                <a:cs typeface="Times New Roman" pitchFamily="18" charset="0"/>
              </a:rPr>
              <a:t> selalu me</a:t>
            </a:r>
            <a:r>
              <a:rPr lang="en-US" sz="2400" dirty="0">
                <a:latin typeface="Times New Roman" pitchFamily="18" charset="0"/>
                <a:cs typeface="Times New Roman" pitchFamily="18" charset="0"/>
              </a:rPr>
              <a:t>m</a:t>
            </a:r>
            <a:r>
              <a:rPr lang="id-ID" sz="2400" dirty="0">
                <a:latin typeface="Times New Roman" pitchFamily="18" charset="0"/>
                <a:cs typeface="Times New Roman" pitchFamily="18" charset="0"/>
              </a:rPr>
              <a:t>butuhkan </a:t>
            </a:r>
            <a:r>
              <a:rPr lang="id-ID" sz="2400" dirty="0" smtClean="0">
                <a:latin typeface="Times New Roman" pitchFamily="18" charset="0"/>
                <a:cs typeface="Times New Roman" pitchFamily="18" charset="0"/>
              </a:rPr>
              <a:t>pelayanan</a:t>
            </a:r>
            <a:r>
              <a:rPr lang="en-US" sz="2400" dirty="0" smtClean="0">
                <a:latin typeface="Times New Roman" pitchFamily="18" charset="0"/>
                <a:cs typeface="Times New Roman" pitchFamily="18" charset="0"/>
              </a:rPr>
              <a:t>.</a:t>
            </a:r>
            <a:r>
              <a:rPr lang="id-ID"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Pelayanan</a:t>
            </a:r>
            <a:r>
              <a:rPr lang="id-ID" sz="2400" dirty="0" smtClean="0">
                <a:latin typeface="Times New Roman" pitchFamily="18" charset="0"/>
                <a:cs typeface="Times New Roman" pitchFamily="18" charset="0"/>
              </a:rPr>
              <a:t> </a:t>
            </a:r>
            <a:r>
              <a:rPr lang="id-ID" sz="2400" dirty="0">
                <a:latin typeface="Times New Roman" pitchFamily="18" charset="0"/>
                <a:cs typeface="Times New Roman" pitchFamily="18" charset="0"/>
              </a:rPr>
              <a:t>merupakan salah satu kebutuhan mendasar yang tak mampu dipisah</a:t>
            </a:r>
            <a:r>
              <a:rPr lang="en-US" sz="2400" dirty="0" err="1">
                <a:latin typeface="Times New Roman" pitchFamily="18" charset="0"/>
                <a:cs typeface="Times New Roman" pitchFamily="18" charset="0"/>
              </a:rPr>
              <a:t>kan</a:t>
            </a:r>
            <a:r>
              <a:rPr lang="id-ID" sz="2400" dirty="0">
                <a:latin typeface="Times New Roman" pitchFamily="18" charset="0"/>
                <a:cs typeface="Times New Roman" pitchFamily="18" charset="0"/>
              </a:rPr>
              <a:t> dari </a:t>
            </a:r>
            <a:r>
              <a:rPr lang="en-US" sz="2400" dirty="0" err="1">
                <a:latin typeface="Times New Roman" pitchFamily="18" charset="0"/>
                <a:cs typeface="Times New Roman" pitchFamily="18" charset="0"/>
              </a:rPr>
              <a:t>ke</a:t>
            </a:r>
            <a:r>
              <a:rPr lang="id-ID" sz="2400" dirty="0">
                <a:latin typeface="Times New Roman" pitchFamily="18" charset="0"/>
                <a:cs typeface="Times New Roman" pitchFamily="18" charset="0"/>
              </a:rPr>
              <a:t>hidup</a:t>
            </a:r>
            <a:r>
              <a:rPr lang="en-US" sz="2400" dirty="0">
                <a:latin typeface="Times New Roman" pitchFamily="18" charset="0"/>
                <a:cs typeface="Times New Roman" pitchFamily="18" charset="0"/>
              </a:rPr>
              <a:t>an </a:t>
            </a:r>
            <a:r>
              <a:rPr lang="en-US" sz="2400" dirty="0" err="1">
                <a:latin typeface="Times New Roman" pitchFamily="18" charset="0"/>
                <a:cs typeface="Times New Roman" pitchFamily="18" charset="0"/>
              </a:rPr>
              <a:t>manusia</a:t>
            </a:r>
            <a:r>
              <a:rPr lang="id-ID" sz="24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 </a:t>
            </a:r>
            <a:r>
              <a:rPr lang="id-ID" sz="2400" dirty="0" smtClean="0">
                <a:latin typeface="Times New Roman" pitchFamily="18" charset="0"/>
                <a:cs typeface="Times New Roman" pitchFamily="18" charset="0"/>
              </a:rPr>
              <a:t>Namun</a:t>
            </a:r>
            <a:r>
              <a:rPr lang="en-US" sz="2400" dirty="0" smtClean="0">
                <a:latin typeface="Times New Roman" pitchFamily="18" charset="0"/>
                <a:cs typeface="Times New Roman" pitchFamily="18" charset="0"/>
              </a:rPr>
              <a:t>,</a:t>
            </a:r>
            <a:r>
              <a:rPr lang="id-ID" sz="2400" dirty="0" smtClean="0">
                <a:latin typeface="Times New Roman" pitchFamily="18" charset="0"/>
                <a:cs typeface="Times New Roman" pitchFamily="18" charset="0"/>
              </a:rPr>
              <a:t> </a:t>
            </a:r>
            <a:r>
              <a:rPr lang="id-ID" sz="2400" dirty="0">
                <a:latin typeface="Times New Roman" pitchFamily="18" charset="0"/>
                <a:cs typeface="Times New Roman" pitchFamily="18" charset="0"/>
              </a:rPr>
              <a:t>dalam kenyataannya harapan m</a:t>
            </a:r>
            <a:r>
              <a:rPr lang="en-US" sz="2400" dirty="0" err="1">
                <a:latin typeface="Times New Roman" pitchFamily="18" charset="0"/>
                <a:cs typeface="Times New Roman" pitchFamily="18" charset="0"/>
              </a:rPr>
              <a:t>asyarakat</a:t>
            </a:r>
            <a:r>
              <a:rPr lang="id-ID" sz="2400" dirty="0">
                <a:latin typeface="Times New Roman" pitchFamily="18" charset="0"/>
                <a:cs typeface="Times New Roman" pitchFamily="18" charset="0"/>
              </a:rPr>
              <a:t> terhadap </a:t>
            </a:r>
            <a:r>
              <a:rPr lang="en-US" sz="2400" dirty="0" err="1">
                <a:latin typeface="Times New Roman" pitchFamily="18" charset="0"/>
                <a:cs typeface="Times New Roman" pitchFamily="18" charset="0"/>
              </a:rPr>
              <a:t>pe</a:t>
            </a:r>
            <a:r>
              <a:rPr lang="id-ID" sz="2400" dirty="0">
                <a:latin typeface="Times New Roman" pitchFamily="18" charset="0"/>
                <a:cs typeface="Times New Roman" pitchFamily="18" charset="0"/>
              </a:rPr>
              <a:t>layanan </a:t>
            </a:r>
            <a:r>
              <a:rPr lang="en-US" sz="2400" dirty="0" err="1">
                <a:latin typeface="Times New Roman" pitchFamily="18" charset="0"/>
                <a:cs typeface="Times New Roman" pitchFamily="18" charset="0"/>
              </a:rPr>
              <a:t>publik</a:t>
            </a:r>
            <a:r>
              <a:rPr lang="id-ID" sz="2400" dirty="0">
                <a:latin typeface="Times New Roman" pitchFamily="18" charset="0"/>
                <a:cs typeface="Times New Roman" pitchFamily="18" charset="0"/>
              </a:rPr>
              <a:t> yang cepat, efisien, dan transparan sering kali tidak sejalan dengan </a:t>
            </a:r>
            <a:r>
              <a:rPr lang="id-ID" sz="2400" dirty="0" smtClean="0">
                <a:latin typeface="Times New Roman" pitchFamily="18" charset="0"/>
                <a:cs typeface="Times New Roman" pitchFamily="18" charset="0"/>
              </a:rPr>
              <a:t>realita. </a:t>
            </a:r>
            <a:r>
              <a:rPr lang="en-US" sz="2400" dirty="0" err="1">
                <a:latin typeface="Times New Roman" pitchFamily="18" charset="0"/>
                <a:cs typeface="Times New Roman" pitchFamily="18" charset="0"/>
              </a:rPr>
              <a:t>Pelayanan</a:t>
            </a:r>
            <a:r>
              <a:rPr lang="id-ID" sz="2400" dirty="0">
                <a:latin typeface="Times New Roman" pitchFamily="18" charset="0"/>
                <a:cs typeface="Times New Roman" pitchFamily="18" charset="0"/>
              </a:rPr>
              <a:t> publik kerap kali dianggap masih berbelit-belit, lambat, dan memerlukan durasi yang cukup panjang, sehingga menimbulkan ketidakpuasan di kalangan </a:t>
            </a:r>
            <a:r>
              <a:rPr lang="en-US" sz="2400" dirty="0" err="1">
                <a:latin typeface="Times New Roman" pitchFamily="18" charset="0"/>
                <a:cs typeface="Times New Roman" pitchFamily="18" charset="0"/>
              </a:rPr>
              <a:t>masyaraka</a:t>
            </a:r>
            <a:r>
              <a:rPr lang="id-ID" sz="2400" dirty="0" smtClean="0">
                <a:latin typeface="Times New Roman" pitchFamily="18" charset="0"/>
                <a:cs typeface="Times New Roman" pitchFamily="18" charset="0"/>
              </a:rPr>
              <a:t>t</a:t>
            </a:r>
            <a:r>
              <a:rPr lang="en-US" sz="2400" dirty="0" smtClean="0">
                <a:latin typeface="Times New Roman" pitchFamily="18" charset="0"/>
                <a:cs typeface="Times New Roman" pitchFamily="18" charset="0"/>
              </a:rPr>
              <a:t>.  </a:t>
            </a:r>
          </a:p>
          <a:p>
            <a:pPr marL="95250" lvl="0" indent="346075" algn="just">
              <a:buNone/>
            </a:pPr>
            <a:r>
              <a:rPr lang="en-US" sz="2400" dirty="0" err="1">
                <a:latin typeface="Times New Roman" pitchFamily="18" charset="0"/>
                <a:cs typeface="Times New Roman" pitchFamily="18" charset="0"/>
              </a:rPr>
              <a:t>Tidak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hanya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sebatas</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pada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pemenuhan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prosedur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administratif</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pelayanan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publik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juga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mencerminkan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kualitas</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hubungan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sosial</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antara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pemerintah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dan</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warganya</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Situasi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memperlihatkan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bahwa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pelayanan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publik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bukan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hanya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sekadar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soal</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penyediaan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dokumen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atau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jasa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tetapi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menyangkut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dimensi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kepercayaan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kepuasan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legitimasi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sosial</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terhadap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pemerintah</a:t>
            </a:r>
            <a:r>
              <a:rPr lang="en-US" sz="2400" dirty="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g104f7abbb21_0_297"/>
          <p:cNvSpPr txBox="1">
            <a:spLocks noGrp="1"/>
          </p:cNvSpPr>
          <p:nvPr>
            <p:ph type="title"/>
          </p:nvPr>
        </p:nvSpPr>
        <p:spPr>
          <a:xfrm>
            <a:off x="166758" y="67616"/>
            <a:ext cx="11830800" cy="1042200"/>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4400"/>
              <a:buNone/>
            </a:pPr>
            <a:r>
              <a:rPr lang="en-US" dirty="0" err="1" smtClean="0"/>
              <a:t>Pendahuluan</a:t>
            </a:r>
            <a:endParaRPr lang="en-US" dirty="0"/>
          </a:p>
        </p:txBody>
      </p:sp>
      <p:sp>
        <p:nvSpPr>
          <p:cNvPr id="3" name="TextBox 2"/>
          <p:cNvSpPr txBox="1"/>
          <p:nvPr/>
        </p:nvSpPr>
        <p:spPr>
          <a:xfrm>
            <a:off x="4808483" y="1538412"/>
            <a:ext cx="6921062" cy="4247317"/>
          </a:xfrm>
          <a:prstGeom prst="rect">
            <a:avLst/>
          </a:prstGeom>
          <a:noFill/>
        </p:spPr>
        <p:txBody>
          <a:bodyPr wrap="square" rtlCol="0">
            <a:spAutoFit/>
          </a:bodyPr>
          <a:lstStyle/>
          <a:p>
            <a:pPr indent="361950" algn="just"/>
            <a:r>
              <a:rPr lang="id-ID" sz="2250" dirty="0" smtClean="0">
                <a:latin typeface="Times New Roman" pitchFamily="18" charset="0"/>
                <a:cs typeface="Times New Roman" pitchFamily="18" charset="0"/>
              </a:rPr>
              <a:t>Berdasarkan </a:t>
            </a:r>
            <a:r>
              <a:rPr lang="en-US" sz="2250" dirty="0" err="1" smtClean="0">
                <a:latin typeface="Times New Roman" pitchFamily="18" charset="0"/>
                <a:cs typeface="Times New Roman" pitchFamily="18" charset="0"/>
              </a:rPr>
              <a:t>Gambar</a:t>
            </a:r>
            <a:r>
              <a:rPr lang="en-US" sz="2250" dirty="0" smtClean="0">
                <a:latin typeface="Times New Roman" pitchFamily="18" charset="0"/>
                <a:cs typeface="Times New Roman" pitchFamily="18" charset="0"/>
              </a:rPr>
              <a:t> 1. </a:t>
            </a:r>
            <a:r>
              <a:rPr lang="en-US" sz="2250" dirty="0" err="1" smtClean="0">
                <a:latin typeface="Times New Roman" pitchFamily="18" charset="0"/>
                <a:cs typeface="Times New Roman" pitchFamily="18" charset="0"/>
              </a:rPr>
              <a:t>Lembaga</a:t>
            </a:r>
            <a:r>
              <a:rPr lang="en-US" sz="2250" dirty="0" smtClean="0">
                <a:latin typeface="Times New Roman" pitchFamily="18" charset="0"/>
                <a:cs typeface="Times New Roman" pitchFamily="18" charset="0"/>
              </a:rPr>
              <a:t> </a:t>
            </a:r>
            <a:r>
              <a:rPr lang="en-US" sz="2250" dirty="0" err="1">
                <a:latin typeface="Times New Roman" pitchFamily="18" charset="0"/>
                <a:cs typeface="Times New Roman" pitchFamily="18" charset="0"/>
              </a:rPr>
              <a:t>tersebut</a:t>
            </a:r>
            <a:r>
              <a:rPr lang="en-US" sz="2250" dirty="0">
                <a:latin typeface="Times New Roman" pitchFamily="18" charset="0"/>
                <a:cs typeface="Times New Roman" pitchFamily="18" charset="0"/>
              </a:rPr>
              <a:t> </a:t>
            </a:r>
            <a:r>
              <a:rPr lang="en-US" sz="2250" dirty="0" err="1">
                <a:latin typeface="Times New Roman" pitchFamily="18" charset="0"/>
                <a:cs typeface="Times New Roman" pitchFamily="18" charset="0"/>
              </a:rPr>
              <a:t>telah</a:t>
            </a:r>
            <a:r>
              <a:rPr lang="en-US" sz="2250" dirty="0">
                <a:latin typeface="Times New Roman" pitchFamily="18" charset="0"/>
                <a:cs typeface="Times New Roman" pitchFamily="18" charset="0"/>
              </a:rPr>
              <a:t> </a:t>
            </a:r>
            <a:r>
              <a:rPr lang="en-US" sz="2250" dirty="0" err="1" smtClean="0">
                <a:latin typeface="Times New Roman" pitchFamily="18" charset="0"/>
                <a:cs typeface="Times New Roman" pitchFamily="18" charset="0"/>
              </a:rPr>
              <a:t>menerima</a:t>
            </a:r>
            <a:r>
              <a:rPr lang="en-US" sz="2250" dirty="0" smtClean="0">
                <a:latin typeface="Times New Roman" pitchFamily="18" charset="0"/>
                <a:cs typeface="Times New Roman" pitchFamily="18" charset="0"/>
              </a:rPr>
              <a:t> </a:t>
            </a:r>
            <a:r>
              <a:rPr lang="en-US" sz="2250" dirty="0" err="1" smtClean="0">
                <a:latin typeface="Times New Roman" pitchFamily="18" charset="0"/>
                <a:cs typeface="Times New Roman" pitchFamily="18" charset="0"/>
              </a:rPr>
              <a:t>dan</a:t>
            </a:r>
            <a:r>
              <a:rPr lang="en-US" sz="2250" dirty="0" smtClean="0">
                <a:latin typeface="Times New Roman" pitchFamily="18" charset="0"/>
                <a:cs typeface="Times New Roman" pitchFamily="18" charset="0"/>
              </a:rPr>
              <a:t> </a:t>
            </a:r>
            <a:r>
              <a:rPr lang="en-US" sz="2250" dirty="0" err="1">
                <a:latin typeface="Times New Roman" pitchFamily="18" charset="0"/>
                <a:cs typeface="Times New Roman" pitchFamily="18" charset="0"/>
              </a:rPr>
              <a:t>menangani</a:t>
            </a:r>
            <a:r>
              <a:rPr lang="en-US" sz="2250" dirty="0">
                <a:latin typeface="Times New Roman" pitchFamily="18" charset="0"/>
                <a:cs typeface="Times New Roman" pitchFamily="18" charset="0"/>
              </a:rPr>
              <a:t> </a:t>
            </a:r>
            <a:r>
              <a:rPr lang="en-US" sz="2250" dirty="0" err="1">
                <a:latin typeface="Times New Roman" pitchFamily="18" charset="0"/>
                <a:cs typeface="Times New Roman" pitchFamily="18" charset="0"/>
              </a:rPr>
              <a:t>sebanyak</a:t>
            </a:r>
            <a:r>
              <a:rPr lang="en-US" sz="2250" dirty="0">
                <a:latin typeface="Times New Roman" pitchFamily="18" charset="0"/>
                <a:cs typeface="Times New Roman" pitchFamily="18" charset="0"/>
              </a:rPr>
              <a:t> 26.461 </a:t>
            </a:r>
            <a:r>
              <a:rPr lang="en-US" sz="2250" dirty="0" err="1" smtClean="0">
                <a:latin typeface="Times New Roman" pitchFamily="18" charset="0"/>
                <a:cs typeface="Times New Roman" pitchFamily="18" charset="0"/>
              </a:rPr>
              <a:t>laporan</a:t>
            </a:r>
            <a:r>
              <a:rPr lang="en-US" sz="2250" dirty="0" smtClean="0">
                <a:latin typeface="Times New Roman" pitchFamily="18" charset="0"/>
                <a:cs typeface="Times New Roman" pitchFamily="18" charset="0"/>
              </a:rPr>
              <a:t> </a:t>
            </a:r>
            <a:r>
              <a:rPr lang="en-US" sz="2250" dirty="0" err="1" smtClean="0">
                <a:latin typeface="Times New Roman" pitchFamily="18" charset="0"/>
                <a:cs typeface="Times New Roman" pitchFamily="18" charset="0"/>
              </a:rPr>
              <a:t>dari</a:t>
            </a:r>
            <a:r>
              <a:rPr lang="en-US" sz="2250" dirty="0" smtClean="0">
                <a:latin typeface="Times New Roman" pitchFamily="18" charset="0"/>
                <a:cs typeface="Times New Roman" pitchFamily="18" charset="0"/>
              </a:rPr>
              <a:t> </a:t>
            </a:r>
            <a:r>
              <a:rPr lang="en-US" sz="2250" dirty="0" err="1" smtClean="0">
                <a:latin typeface="Times New Roman" pitchFamily="18" charset="0"/>
                <a:cs typeface="Times New Roman" pitchFamily="18" charset="0"/>
              </a:rPr>
              <a:t>masyarakat</a:t>
            </a:r>
            <a:r>
              <a:rPr lang="en-US" sz="2250" dirty="0" smtClean="0">
                <a:latin typeface="Times New Roman" pitchFamily="18" charset="0"/>
                <a:cs typeface="Times New Roman" pitchFamily="18" charset="0"/>
              </a:rPr>
              <a:t>, </a:t>
            </a:r>
            <a:r>
              <a:rPr lang="en-US" sz="2250" dirty="0">
                <a:latin typeface="Times New Roman" pitchFamily="18" charset="0"/>
                <a:cs typeface="Times New Roman" pitchFamily="18" charset="0"/>
              </a:rPr>
              <a:t>yang </a:t>
            </a:r>
            <a:r>
              <a:rPr lang="en-US" sz="2250" dirty="0" err="1">
                <a:latin typeface="Times New Roman" pitchFamily="18" charset="0"/>
                <a:cs typeface="Times New Roman" pitchFamily="18" charset="0"/>
              </a:rPr>
              <a:t>terdiri</a:t>
            </a:r>
            <a:r>
              <a:rPr lang="en-US" sz="2250" dirty="0">
                <a:latin typeface="Times New Roman" pitchFamily="18" charset="0"/>
                <a:cs typeface="Times New Roman" pitchFamily="18" charset="0"/>
              </a:rPr>
              <a:t> </a:t>
            </a:r>
            <a:r>
              <a:rPr lang="en-US" sz="2250" dirty="0" err="1">
                <a:latin typeface="Times New Roman" pitchFamily="18" charset="0"/>
                <a:cs typeface="Times New Roman" pitchFamily="18" charset="0"/>
              </a:rPr>
              <a:t>dari</a:t>
            </a:r>
            <a:r>
              <a:rPr lang="en-US" sz="2250" dirty="0">
                <a:latin typeface="Times New Roman" pitchFamily="18" charset="0"/>
                <a:cs typeface="Times New Roman" pitchFamily="18" charset="0"/>
              </a:rPr>
              <a:t> 7.392 </a:t>
            </a:r>
            <a:r>
              <a:rPr lang="en-US" sz="2250" dirty="0" err="1">
                <a:latin typeface="Times New Roman" pitchFamily="18" charset="0"/>
                <a:cs typeface="Times New Roman" pitchFamily="18" charset="0"/>
              </a:rPr>
              <a:t>laporan</a:t>
            </a:r>
            <a:r>
              <a:rPr lang="en-US" sz="2250" dirty="0">
                <a:latin typeface="Times New Roman" pitchFamily="18" charset="0"/>
                <a:cs typeface="Times New Roman" pitchFamily="18" charset="0"/>
              </a:rPr>
              <a:t> </a:t>
            </a:r>
            <a:r>
              <a:rPr lang="en-US" sz="2250" dirty="0" err="1" smtClean="0">
                <a:latin typeface="Times New Roman" pitchFamily="18" charset="0"/>
                <a:cs typeface="Times New Roman" pitchFamily="18" charset="0"/>
              </a:rPr>
              <a:t>masyarakat</a:t>
            </a:r>
            <a:r>
              <a:rPr lang="en-US" sz="2250" dirty="0" smtClean="0">
                <a:latin typeface="Times New Roman" pitchFamily="18" charset="0"/>
                <a:cs typeface="Times New Roman" pitchFamily="18" charset="0"/>
              </a:rPr>
              <a:t>, </a:t>
            </a:r>
            <a:r>
              <a:rPr lang="en-US" sz="2250" dirty="0">
                <a:latin typeface="Times New Roman" pitchFamily="18" charset="0"/>
                <a:cs typeface="Times New Roman" pitchFamily="18" charset="0"/>
              </a:rPr>
              <a:t>15.348 </a:t>
            </a:r>
            <a:r>
              <a:rPr lang="en-US" sz="2250" dirty="0" err="1">
                <a:latin typeface="Times New Roman" pitchFamily="18" charset="0"/>
                <a:cs typeface="Times New Roman" pitchFamily="18" charset="0"/>
              </a:rPr>
              <a:t>konsultasi</a:t>
            </a:r>
            <a:r>
              <a:rPr lang="en-US" sz="2250" dirty="0">
                <a:latin typeface="Times New Roman" pitchFamily="18" charset="0"/>
                <a:cs typeface="Times New Roman" pitchFamily="18" charset="0"/>
              </a:rPr>
              <a:t>, 2.655 </a:t>
            </a:r>
            <a:r>
              <a:rPr lang="en-US" sz="2250" dirty="0" err="1">
                <a:latin typeface="Times New Roman" pitchFamily="18" charset="0"/>
                <a:cs typeface="Times New Roman" pitchFamily="18" charset="0"/>
              </a:rPr>
              <a:t>tembusan</a:t>
            </a:r>
            <a:r>
              <a:rPr lang="en-US" sz="2250" dirty="0">
                <a:latin typeface="Times New Roman" pitchFamily="18" charset="0"/>
                <a:cs typeface="Times New Roman" pitchFamily="18" charset="0"/>
              </a:rPr>
              <a:t>, </a:t>
            </a:r>
            <a:r>
              <a:rPr lang="en-US" sz="2250" dirty="0" err="1">
                <a:latin typeface="Times New Roman" pitchFamily="18" charset="0"/>
                <a:cs typeface="Times New Roman" pitchFamily="18" charset="0"/>
              </a:rPr>
              <a:t>dan</a:t>
            </a:r>
            <a:r>
              <a:rPr lang="en-US" sz="2250" dirty="0">
                <a:latin typeface="Times New Roman" pitchFamily="18" charset="0"/>
                <a:cs typeface="Times New Roman" pitchFamily="18" charset="0"/>
              </a:rPr>
              <a:t> 948 </a:t>
            </a:r>
            <a:r>
              <a:rPr lang="en-US" sz="2250" dirty="0" err="1">
                <a:latin typeface="Times New Roman" pitchFamily="18" charset="0"/>
                <a:cs typeface="Times New Roman" pitchFamily="18" charset="0"/>
              </a:rPr>
              <a:t>tanggapan</a:t>
            </a:r>
            <a:r>
              <a:rPr lang="en-US" sz="2250" dirty="0">
                <a:latin typeface="Times New Roman" pitchFamily="18" charset="0"/>
                <a:cs typeface="Times New Roman" pitchFamily="18" charset="0"/>
              </a:rPr>
              <a:t> </a:t>
            </a:r>
            <a:r>
              <a:rPr lang="en-US" sz="2250" dirty="0" err="1" smtClean="0">
                <a:latin typeface="Times New Roman" pitchFamily="18" charset="0"/>
                <a:cs typeface="Times New Roman" pitchFamily="18" charset="0"/>
              </a:rPr>
              <a:t>cepat</a:t>
            </a:r>
            <a:r>
              <a:rPr lang="en-US" sz="2250" dirty="0" smtClean="0">
                <a:latin typeface="Times New Roman" pitchFamily="18" charset="0"/>
                <a:cs typeface="Times New Roman" pitchFamily="18" charset="0"/>
              </a:rPr>
              <a:t>. </a:t>
            </a:r>
            <a:r>
              <a:rPr lang="en-US" sz="2250" dirty="0" err="1">
                <a:latin typeface="Times New Roman" pitchFamily="18" charset="0"/>
                <a:cs typeface="Times New Roman" pitchFamily="18" charset="0"/>
              </a:rPr>
              <a:t>Informasi</a:t>
            </a:r>
            <a:r>
              <a:rPr lang="en-US" sz="2250" dirty="0">
                <a:latin typeface="Times New Roman" pitchFamily="18" charset="0"/>
                <a:cs typeface="Times New Roman" pitchFamily="18" charset="0"/>
              </a:rPr>
              <a:t> </a:t>
            </a:r>
            <a:r>
              <a:rPr lang="id-ID" sz="2250" dirty="0">
                <a:latin typeface="Times New Roman" pitchFamily="18" charset="0"/>
                <a:cs typeface="Times New Roman" pitchFamily="18" charset="0"/>
              </a:rPr>
              <a:t>tersebut mendemonstrasikan bahwa </a:t>
            </a:r>
            <a:r>
              <a:rPr lang="en-US" sz="2250" dirty="0" err="1">
                <a:latin typeface="Times New Roman" pitchFamily="18" charset="0"/>
                <a:cs typeface="Times New Roman" pitchFamily="18" charset="0"/>
              </a:rPr>
              <a:t>pe</a:t>
            </a:r>
            <a:r>
              <a:rPr lang="id-ID" sz="2250" dirty="0">
                <a:latin typeface="Times New Roman" pitchFamily="18" charset="0"/>
                <a:cs typeface="Times New Roman" pitchFamily="18" charset="0"/>
              </a:rPr>
              <a:t>layanan publik masih jauh dari harapan </a:t>
            </a:r>
            <a:r>
              <a:rPr lang="en-US" sz="2250" dirty="0" err="1">
                <a:latin typeface="Times New Roman" pitchFamily="18" charset="0"/>
                <a:cs typeface="Times New Roman" pitchFamily="18" charset="0"/>
              </a:rPr>
              <a:t>masyarakat</a:t>
            </a:r>
            <a:r>
              <a:rPr lang="id-ID" sz="2250" dirty="0">
                <a:latin typeface="Times New Roman" pitchFamily="18" charset="0"/>
                <a:cs typeface="Times New Roman" pitchFamily="18" charset="0"/>
              </a:rPr>
              <a:t>,</a:t>
            </a:r>
            <a:r>
              <a:rPr lang="en-US" sz="2250" dirty="0">
                <a:latin typeface="Times New Roman" pitchFamily="18" charset="0"/>
                <a:cs typeface="Times New Roman" pitchFamily="18" charset="0"/>
              </a:rPr>
              <a:t> </a:t>
            </a:r>
            <a:r>
              <a:rPr lang="en-US" sz="2250" dirty="0" err="1">
                <a:latin typeface="Times New Roman" pitchFamily="18" charset="0"/>
                <a:cs typeface="Times New Roman" pitchFamily="18" charset="0"/>
              </a:rPr>
              <a:t>terutama</a:t>
            </a:r>
            <a:r>
              <a:rPr lang="en-US" sz="2250" dirty="0">
                <a:latin typeface="Times New Roman" pitchFamily="18" charset="0"/>
                <a:cs typeface="Times New Roman" pitchFamily="18" charset="0"/>
              </a:rPr>
              <a:t> </a:t>
            </a:r>
            <a:r>
              <a:rPr lang="en-US" sz="2250" dirty="0" err="1">
                <a:latin typeface="Times New Roman" pitchFamily="18" charset="0"/>
                <a:cs typeface="Times New Roman" pitchFamily="18" charset="0"/>
              </a:rPr>
              <a:t>dalam</a:t>
            </a:r>
            <a:r>
              <a:rPr lang="en-US" sz="2250" dirty="0">
                <a:latin typeface="Times New Roman" pitchFamily="18" charset="0"/>
                <a:cs typeface="Times New Roman" pitchFamily="18" charset="0"/>
              </a:rPr>
              <a:t> </a:t>
            </a:r>
            <a:r>
              <a:rPr lang="en-US" sz="2250" dirty="0" err="1">
                <a:latin typeface="Times New Roman" pitchFamily="18" charset="0"/>
                <a:cs typeface="Times New Roman" pitchFamily="18" charset="0"/>
              </a:rPr>
              <a:t>hal</a:t>
            </a:r>
            <a:r>
              <a:rPr lang="en-US" sz="2250" dirty="0">
                <a:latin typeface="Times New Roman" pitchFamily="18" charset="0"/>
                <a:cs typeface="Times New Roman" pitchFamily="18" charset="0"/>
              </a:rPr>
              <a:t> </a:t>
            </a:r>
            <a:r>
              <a:rPr lang="en-US" sz="2250" dirty="0" err="1">
                <a:latin typeface="Times New Roman" pitchFamily="18" charset="0"/>
                <a:cs typeface="Times New Roman" pitchFamily="18" charset="0"/>
              </a:rPr>
              <a:t>kecepatan</a:t>
            </a:r>
            <a:r>
              <a:rPr lang="en-US" sz="2250" dirty="0">
                <a:latin typeface="Times New Roman" pitchFamily="18" charset="0"/>
                <a:cs typeface="Times New Roman" pitchFamily="18" charset="0"/>
              </a:rPr>
              <a:t>, </a:t>
            </a:r>
            <a:r>
              <a:rPr lang="en-US" sz="2250" dirty="0" err="1">
                <a:latin typeface="Times New Roman" pitchFamily="18" charset="0"/>
                <a:cs typeface="Times New Roman" pitchFamily="18" charset="0"/>
              </a:rPr>
              <a:t>kejelasan</a:t>
            </a:r>
            <a:r>
              <a:rPr lang="en-US" sz="2250" dirty="0">
                <a:latin typeface="Times New Roman" pitchFamily="18" charset="0"/>
                <a:cs typeface="Times New Roman" pitchFamily="18" charset="0"/>
              </a:rPr>
              <a:t> </a:t>
            </a:r>
            <a:r>
              <a:rPr lang="en-US" sz="2250" dirty="0" err="1">
                <a:latin typeface="Times New Roman" pitchFamily="18" charset="0"/>
                <a:cs typeface="Times New Roman" pitchFamily="18" charset="0"/>
              </a:rPr>
              <a:t>prosedur</a:t>
            </a:r>
            <a:r>
              <a:rPr lang="en-US" sz="2250" dirty="0">
                <a:latin typeface="Times New Roman" pitchFamily="18" charset="0"/>
                <a:cs typeface="Times New Roman" pitchFamily="18" charset="0"/>
              </a:rPr>
              <a:t>, </a:t>
            </a:r>
            <a:r>
              <a:rPr lang="en-US" sz="2250" dirty="0" err="1">
                <a:latin typeface="Times New Roman" pitchFamily="18" charset="0"/>
                <a:cs typeface="Times New Roman" pitchFamily="18" charset="0"/>
              </a:rPr>
              <a:t>dan</a:t>
            </a:r>
            <a:r>
              <a:rPr lang="en-US" sz="2250" dirty="0">
                <a:latin typeface="Times New Roman" pitchFamily="18" charset="0"/>
                <a:cs typeface="Times New Roman" pitchFamily="18" charset="0"/>
              </a:rPr>
              <a:t> </a:t>
            </a:r>
            <a:r>
              <a:rPr lang="en-US" sz="2250" dirty="0" err="1">
                <a:latin typeface="Times New Roman" pitchFamily="18" charset="0"/>
                <a:cs typeface="Times New Roman" pitchFamily="18" charset="0"/>
              </a:rPr>
              <a:t>keadilan</a:t>
            </a:r>
            <a:r>
              <a:rPr lang="en-US" sz="2250" dirty="0">
                <a:latin typeface="Times New Roman" pitchFamily="18" charset="0"/>
                <a:cs typeface="Times New Roman" pitchFamily="18" charset="0"/>
              </a:rPr>
              <a:t> </a:t>
            </a:r>
            <a:r>
              <a:rPr lang="en-US" sz="2250" dirty="0" err="1">
                <a:latin typeface="Times New Roman" pitchFamily="18" charset="0"/>
                <a:cs typeface="Times New Roman" pitchFamily="18" charset="0"/>
              </a:rPr>
              <a:t>pelayanan</a:t>
            </a:r>
            <a:r>
              <a:rPr lang="en-US" sz="2250" dirty="0" smtClean="0">
                <a:latin typeface="Times New Roman" pitchFamily="18" charset="0"/>
                <a:cs typeface="Times New Roman" pitchFamily="18" charset="0"/>
              </a:rPr>
              <a:t>. </a:t>
            </a:r>
            <a:r>
              <a:rPr lang="en-US" sz="2250" dirty="0" err="1" smtClean="0">
                <a:latin typeface="Times New Roman" pitchFamily="18" charset="0"/>
                <a:cs typeface="Times New Roman" pitchFamily="18" charset="0"/>
              </a:rPr>
              <a:t>Tingginya</a:t>
            </a:r>
            <a:r>
              <a:rPr lang="en-US" sz="2250" dirty="0" smtClean="0">
                <a:latin typeface="Times New Roman" pitchFamily="18" charset="0"/>
                <a:cs typeface="Times New Roman" pitchFamily="18" charset="0"/>
              </a:rPr>
              <a:t> </a:t>
            </a:r>
            <a:r>
              <a:rPr lang="en-US" sz="2250" dirty="0" err="1" smtClean="0">
                <a:latin typeface="Times New Roman" pitchFamily="18" charset="0"/>
                <a:cs typeface="Times New Roman" pitchFamily="18" charset="0"/>
              </a:rPr>
              <a:t>angka</a:t>
            </a:r>
            <a:r>
              <a:rPr lang="en-US" sz="2250" dirty="0" smtClean="0">
                <a:latin typeface="Times New Roman" pitchFamily="18" charset="0"/>
                <a:cs typeface="Times New Roman" pitchFamily="18" charset="0"/>
              </a:rPr>
              <a:t> </a:t>
            </a:r>
            <a:r>
              <a:rPr lang="en-US" sz="2250" dirty="0" err="1" smtClean="0">
                <a:latin typeface="Times New Roman" pitchFamily="18" charset="0"/>
                <a:cs typeface="Times New Roman" pitchFamily="18" charset="0"/>
              </a:rPr>
              <a:t>konsultasi</a:t>
            </a:r>
            <a:r>
              <a:rPr lang="en-US" sz="2250" dirty="0" smtClean="0">
                <a:latin typeface="Times New Roman" pitchFamily="18" charset="0"/>
                <a:cs typeface="Times New Roman" pitchFamily="18" charset="0"/>
              </a:rPr>
              <a:t> </a:t>
            </a:r>
            <a:r>
              <a:rPr lang="en-US" sz="2250" dirty="0" err="1" smtClean="0">
                <a:latin typeface="Times New Roman" pitchFamily="18" charset="0"/>
                <a:cs typeface="Times New Roman" pitchFamily="18" charset="0"/>
              </a:rPr>
              <a:t>menandakan</a:t>
            </a:r>
            <a:r>
              <a:rPr lang="en-US" sz="2250" dirty="0" smtClean="0">
                <a:latin typeface="Times New Roman" pitchFamily="18" charset="0"/>
                <a:cs typeface="Times New Roman" pitchFamily="18" charset="0"/>
              </a:rPr>
              <a:t> </a:t>
            </a:r>
            <a:r>
              <a:rPr lang="en-US" sz="2250" dirty="0" err="1" smtClean="0">
                <a:latin typeface="Times New Roman" pitchFamily="18" charset="0"/>
                <a:cs typeface="Times New Roman" pitchFamily="18" charset="0"/>
              </a:rPr>
              <a:t>minimnya</a:t>
            </a:r>
            <a:r>
              <a:rPr lang="en-US" sz="2250" dirty="0" smtClean="0">
                <a:latin typeface="Times New Roman" pitchFamily="18" charset="0"/>
                <a:cs typeface="Times New Roman" pitchFamily="18" charset="0"/>
              </a:rPr>
              <a:t> </a:t>
            </a:r>
            <a:r>
              <a:rPr lang="en-US" sz="2250" dirty="0" err="1" smtClean="0">
                <a:latin typeface="Times New Roman" pitchFamily="18" charset="0"/>
                <a:cs typeface="Times New Roman" pitchFamily="18" charset="0"/>
              </a:rPr>
              <a:t>sosialisasi</a:t>
            </a:r>
            <a:r>
              <a:rPr lang="en-US" sz="2250" dirty="0" smtClean="0">
                <a:latin typeface="Times New Roman" pitchFamily="18" charset="0"/>
                <a:cs typeface="Times New Roman" pitchFamily="18" charset="0"/>
              </a:rPr>
              <a:t> </a:t>
            </a:r>
            <a:r>
              <a:rPr lang="en-US" sz="2250" dirty="0" err="1" smtClean="0">
                <a:latin typeface="Times New Roman" pitchFamily="18" charset="0"/>
                <a:cs typeface="Times New Roman" pitchFamily="18" charset="0"/>
              </a:rPr>
              <a:t>atau</a:t>
            </a:r>
            <a:r>
              <a:rPr lang="en-US" sz="2250" dirty="0" smtClean="0">
                <a:latin typeface="Times New Roman" pitchFamily="18" charset="0"/>
                <a:cs typeface="Times New Roman" pitchFamily="18" charset="0"/>
              </a:rPr>
              <a:t> </a:t>
            </a:r>
            <a:r>
              <a:rPr lang="en-US" sz="2250" dirty="0" err="1" smtClean="0">
                <a:latin typeface="Times New Roman" pitchFamily="18" charset="0"/>
                <a:cs typeface="Times New Roman" pitchFamily="18" charset="0"/>
              </a:rPr>
              <a:t>informasi</a:t>
            </a:r>
            <a:r>
              <a:rPr lang="en-US" sz="2250" dirty="0" smtClean="0">
                <a:latin typeface="Times New Roman" pitchFamily="18" charset="0"/>
                <a:cs typeface="Times New Roman" pitchFamily="18" charset="0"/>
              </a:rPr>
              <a:t> yang </a:t>
            </a:r>
            <a:r>
              <a:rPr lang="en-US" sz="2250" dirty="0" err="1" smtClean="0">
                <a:latin typeface="Times New Roman" pitchFamily="18" charset="0"/>
                <a:cs typeface="Times New Roman" pitchFamily="18" charset="0"/>
              </a:rPr>
              <a:t>jelas</a:t>
            </a:r>
            <a:r>
              <a:rPr lang="en-US" sz="2250" dirty="0" smtClean="0">
                <a:latin typeface="Times New Roman" pitchFamily="18" charset="0"/>
                <a:cs typeface="Times New Roman" pitchFamily="18" charset="0"/>
              </a:rPr>
              <a:t> </a:t>
            </a:r>
            <a:r>
              <a:rPr lang="en-US" sz="2250" dirty="0" err="1" smtClean="0">
                <a:latin typeface="Times New Roman" pitchFamily="18" charset="0"/>
                <a:cs typeface="Times New Roman" pitchFamily="18" charset="0"/>
              </a:rPr>
              <a:t>dari</a:t>
            </a:r>
            <a:r>
              <a:rPr lang="en-US" sz="2250" dirty="0" smtClean="0">
                <a:latin typeface="Times New Roman" pitchFamily="18" charset="0"/>
                <a:cs typeface="Times New Roman" pitchFamily="18" charset="0"/>
              </a:rPr>
              <a:t> </a:t>
            </a:r>
            <a:r>
              <a:rPr lang="en-US" sz="2250" dirty="0" err="1" smtClean="0">
                <a:latin typeface="Times New Roman" pitchFamily="18" charset="0"/>
                <a:cs typeface="Times New Roman" pitchFamily="18" charset="0"/>
              </a:rPr>
              <a:t>pemerintah</a:t>
            </a:r>
            <a:r>
              <a:rPr lang="en-US" sz="2250" dirty="0" smtClean="0">
                <a:latin typeface="Times New Roman" pitchFamily="18" charset="0"/>
                <a:cs typeface="Times New Roman" pitchFamily="18" charset="0"/>
              </a:rPr>
              <a:t>. Serta </a:t>
            </a:r>
            <a:r>
              <a:rPr lang="en-US" sz="2250" dirty="0" err="1" smtClean="0">
                <a:latin typeface="Times New Roman" pitchFamily="18" charset="0"/>
                <a:cs typeface="Times New Roman" pitchFamily="18" charset="0"/>
              </a:rPr>
              <a:t>tembusan</a:t>
            </a:r>
            <a:r>
              <a:rPr lang="en-US" sz="2250" dirty="0" smtClean="0">
                <a:latin typeface="Times New Roman" pitchFamily="18" charset="0"/>
                <a:cs typeface="Times New Roman" pitchFamily="18" charset="0"/>
              </a:rPr>
              <a:t> </a:t>
            </a:r>
            <a:r>
              <a:rPr lang="en-US" sz="2250" dirty="0" err="1" smtClean="0">
                <a:latin typeface="Times New Roman" pitchFamily="18" charset="0"/>
                <a:cs typeface="Times New Roman" pitchFamily="18" charset="0"/>
              </a:rPr>
              <a:t>dan</a:t>
            </a:r>
            <a:r>
              <a:rPr lang="en-US" sz="2250" dirty="0" smtClean="0">
                <a:latin typeface="Times New Roman" pitchFamily="18" charset="0"/>
                <a:cs typeface="Times New Roman" pitchFamily="18" charset="0"/>
              </a:rPr>
              <a:t> </a:t>
            </a:r>
            <a:r>
              <a:rPr lang="en-US" sz="2250" dirty="0" err="1" smtClean="0">
                <a:latin typeface="Times New Roman" pitchFamily="18" charset="0"/>
                <a:cs typeface="Times New Roman" pitchFamily="18" charset="0"/>
              </a:rPr>
              <a:t>respon</a:t>
            </a:r>
            <a:r>
              <a:rPr lang="en-US" sz="2250" dirty="0" smtClean="0">
                <a:latin typeface="Times New Roman" pitchFamily="18" charset="0"/>
                <a:cs typeface="Times New Roman" pitchFamily="18" charset="0"/>
              </a:rPr>
              <a:t> </a:t>
            </a:r>
            <a:r>
              <a:rPr lang="en-US" sz="2250" dirty="0" err="1" smtClean="0">
                <a:latin typeface="Times New Roman" pitchFamily="18" charset="0"/>
                <a:cs typeface="Times New Roman" pitchFamily="18" charset="0"/>
              </a:rPr>
              <a:t>cepat</a:t>
            </a:r>
            <a:r>
              <a:rPr lang="en-US" sz="2250" dirty="0" smtClean="0">
                <a:latin typeface="Times New Roman" pitchFamily="18" charset="0"/>
                <a:cs typeface="Times New Roman" pitchFamily="18" charset="0"/>
              </a:rPr>
              <a:t> </a:t>
            </a:r>
            <a:r>
              <a:rPr lang="en-US" sz="2250" dirty="0" err="1" smtClean="0">
                <a:latin typeface="Times New Roman" pitchFamily="18" charset="0"/>
                <a:cs typeface="Times New Roman" pitchFamily="18" charset="0"/>
              </a:rPr>
              <a:t>menunjukkan</a:t>
            </a:r>
            <a:r>
              <a:rPr lang="en-US" sz="2250" dirty="0" smtClean="0">
                <a:latin typeface="Times New Roman" pitchFamily="18" charset="0"/>
                <a:cs typeface="Times New Roman" pitchFamily="18" charset="0"/>
              </a:rPr>
              <a:t> </a:t>
            </a:r>
            <a:r>
              <a:rPr lang="en-US" sz="2250" dirty="0" err="1" smtClean="0">
                <a:latin typeface="Times New Roman" pitchFamily="18" charset="0"/>
                <a:cs typeface="Times New Roman" pitchFamily="18" charset="0"/>
              </a:rPr>
              <a:t>adanya</a:t>
            </a:r>
            <a:r>
              <a:rPr lang="en-US" sz="2250" dirty="0" smtClean="0">
                <a:latin typeface="Times New Roman" pitchFamily="18" charset="0"/>
                <a:cs typeface="Times New Roman" pitchFamily="18" charset="0"/>
              </a:rPr>
              <a:t> </a:t>
            </a:r>
            <a:r>
              <a:rPr lang="en-US" sz="2250" dirty="0" err="1" smtClean="0">
                <a:latin typeface="Times New Roman" pitchFamily="18" charset="0"/>
                <a:cs typeface="Times New Roman" pitchFamily="18" charset="0"/>
              </a:rPr>
              <a:t>kasus</a:t>
            </a:r>
            <a:r>
              <a:rPr lang="en-US" sz="2250" dirty="0" smtClean="0">
                <a:latin typeface="Times New Roman" pitchFamily="18" charset="0"/>
                <a:cs typeface="Times New Roman" pitchFamily="18" charset="0"/>
              </a:rPr>
              <a:t> yang </a:t>
            </a:r>
            <a:r>
              <a:rPr lang="en-US" sz="2250" dirty="0" err="1" smtClean="0">
                <a:latin typeface="Times New Roman" pitchFamily="18" charset="0"/>
                <a:cs typeface="Times New Roman" pitchFamily="18" charset="0"/>
              </a:rPr>
              <a:t>serius</a:t>
            </a:r>
            <a:r>
              <a:rPr lang="en-US" sz="2250" dirty="0" smtClean="0">
                <a:latin typeface="Times New Roman" pitchFamily="18" charset="0"/>
                <a:cs typeface="Times New Roman" pitchFamily="18" charset="0"/>
              </a:rPr>
              <a:t> </a:t>
            </a:r>
            <a:r>
              <a:rPr lang="en-US" sz="2250" dirty="0" err="1" smtClean="0">
                <a:latin typeface="Times New Roman" pitchFamily="18" charset="0"/>
                <a:cs typeface="Times New Roman" pitchFamily="18" charset="0"/>
              </a:rPr>
              <a:t>dan</a:t>
            </a:r>
            <a:r>
              <a:rPr lang="en-US" sz="2250" dirty="0" smtClean="0">
                <a:latin typeface="Times New Roman" pitchFamily="18" charset="0"/>
                <a:cs typeface="Times New Roman" pitchFamily="18" charset="0"/>
              </a:rPr>
              <a:t> </a:t>
            </a:r>
            <a:r>
              <a:rPr lang="en-US" sz="2250" dirty="0" err="1" smtClean="0">
                <a:latin typeface="Times New Roman" pitchFamily="18" charset="0"/>
                <a:cs typeface="Times New Roman" pitchFamily="18" charset="0"/>
              </a:rPr>
              <a:t>pengawasan</a:t>
            </a:r>
            <a:r>
              <a:rPr lang="en-US" sz="2250" dirty="0" smtClean="0">
                <a:latin typeface="Times New Roman" pitchFamily="18" charset="0"/>
                <a:cs typeface="Times New Roman" pitchFamily="18" charset="0"/>
              </a:rPr>
              <a:t> </a:t>
            </a:r>
            <a:r>
              <a:rPr lang="en-US" sz="2250" dirty="0" err="1" smtClean="0">
                <a:latin typeface="Times New Roman" pitchFamily="18" charset="0"/>
                <a:cs typeface="Times New Roman" pitchFamily="18" charset="0"/>
              </a:rPr>
              <a:t>masyarakat</a:t>
            </a:r>
            <a:r>
              <a:rPr lang="en-US" sz="2250" dirty="0" smtClean="0">
                <a:latin typeface="Times New Roman" pitchFamily="18" charset="0"/>
                <a:cs typeface="Times New Roman" pitchFamily="18" charset="0"/>
              </a:rPr>
              <a:t> yang </a:t>
            </a:r>
            <a:r>
              <a:rPr lang="en-US" sz="2250" dirty="0" err="1" smtClean="0">
                <a:latin typeface="Times New Roman" pitchFamily="18" charset="0"/>
                <a:cs typeface="Times New Roman" pitchFamily="18" charset="0"/>
              </a:rPr>
              <a:t>aktif</a:t>
            </a:r>
            <a:r>
              <a:rPr lang="en-US" sz="2250" dirty="0" smtClean="0">
                <a:latin typeface="Times New Roman" pitchFamily="18" charset="0"/>
                <a:cs typeface="Times New Roman" pitchFamily="18" charset="0"/>
              </a:rPr>
              <a:t>.</a:t>
            </a:r>
            <a:endParaRPr lang="en-US" sz="2250" dirty="0">
              <a:latin typeface="Times New Roman" pitchFamily="18" charset="0"/>
              <a:cs typeface="Times New Roman" pitchFamily="18" charset="0"/>
            </a:endParaRPr>
          </a:p>
        </p:txBody>
      </p:sp>
      <p:pic>
        <p:nvPicPr>
          <p:cNvPr id="1027" name="Picture 3" descr="C:\Users\windows7\Downloads\WhatsApp Image 2025-08-12 at 22.49.02.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717" y="1519019"/>
            <a:ext cx="4587766" cy="414058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Google Shape;58;g104f7abbb21_0_303"/>
          <p:cNvSpPr txBox="1">
            <a:spLocks noGrp="1"/>
          </p:cNvSpPr>
          <p:nvPr>
            <p:ph type="title"/>
          </p:nvPr>
        </p:nvSpPr>
        <p:spPr>
          <a:xfrm>
            <a:off x="166758" y="99688"/>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dirty="0" err="1" smtClean="0"/>
              <a:t>Pendahuluan</a:t>
            </a:r>
            <a:endParaRPr lang="en-US" dirty="0"/>
          </a:p>
        </p:txBody>
      </p:sp>
      <p:sp>
        <p:nvSpPr>
          <p:cNvPr id="59" name="Google Shape;59;g104f7abbb21_0_303"/>
          <p:cNvSpPr txBox="1">
            <a:spLocks noGrp="1"/>
          </p:cNvSpPr>
          <p:nvPr>
            <p:ph type="body" idx="1"/>
          </p:nvPr>
        </p:nvSpPr>
        <p:spPr>
          <a:xfrm>
            <a:off x="331076" y="1648651"/>
            <a:ext cx="11382703" cy="3853519"/>
          </a:xfrm>
          <a:prstGeom prst="rect">
            <a:avLst/>
          </a:prstGeom>
          <a:noFill/>
          <a:ln>
            <a:noFill/>
          </a:ln>
        </p:spPr>
        <p:txBody>
          <a:bodyPr spcFirstLastPara="1" wrap="square" lIns="91425" tIns="45700" rIns="91425" bIns="45700" anchor="t" anchorCtr="0">
            <a:normAutofit/>
          </a:bodyPr>
          <a:lstStyle/>
          <a:p>
            <a:pPr marL="95250" lvl="0" indent="346075" algn="just">
              <a:buNone/>
            </a:pPr>
            <a:r>
              <a:rPr lang="id-ID" sz="2400" dirty="0" smtClean="0">
                <a:latin typeface="Times New Roman" pitchFamily="18" charset="0"/>
                <a:cs typeface="Times New Roman" pitchFamily="18" charset="0"/>
              </a:rPr>
              <a:t>Salah </a:t>
            </a:r>
            <a:r>
              <a:rPr lang="id-ID" sz="2400" dirty="0">
                <a:latin typeface="Times New Roman" pitchFamily="18" charset="0"/>
                <a:cs typeface="Times New Roman" pitchFamily="18" charset="0"/>
              </a:rPr>
              <a:t>satu bentuk pelayanan publik yang paling krusial adalah layanan administrasi kependudukan seperti Kartu Keluarga (KK), Kartu Tanda Penduduk (KTP), akta lahir, surat kematian, dan surat keterangan domisili. Pemerintah desa memiliki posisi strategis karena menjadi unit pemerintahan terdekat dengan masyarakat, namun dalam praktiknya masih banyak hambatan seperti prosedur yang tidak transparan, waktu pelayanan yang tidak sesuai SOP, hingga kurangnya sikap ramah dari </a:t>
            </a:r>
            <a:r>
              <a:rPr lang="id-ID" sz="2400" dirty="0" smtClean="0">
                <a:latin typeface="Times New Roman" pitchFamily="18" charset="0"/>
                <a:cs typeface="Times New Roman" pitchFamily="18" charset="0"/>
              </a:rPr>
              <a:t>petugas.</a:t>
            </a:r>
            <a:endParaRPr lang="en-US" sz="2400" dirty="0">
              <a:latin typeface="Times New Roman" panose="02020603050405020304" pitchFamily="18" charset="0"/>
              <a:cs typeface="Times New Roman" panose="02020603050405020304" pitchFamily="18" charset="0"/>
            </a:endParaRPr>
          </a:p>
          <a:p>
            <a:pPr marL="95250" lvl="0" indent="346075" algn="just">
              <a:buNone/>
            </a:pPr>
            <a:r>
              <a:rPr lang="en-US" sz="2400" dirty="0" err="1" smtClean="0">
                <a:latin typeface="Times New Roman" pitchFamily="18" charset="0"/>
                <a:cs typeface="Times New Roman" pitchFamily="18" charset="0"/>
              </a:rPr>
              <a:t>Berdasarkan</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informasi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tahun</a:t>
            </a:r>
            <a:r>
              <a:rPr lang="en-US" sz="2400" dirty="0">
                <a:latin typeface="Times New Roman" pitchFamily="18" charset="0"/>
                <a:cs typeface="Times New Roman" pitchFamily="18" charset="0"/>
              </a:rPr>
              <a:t> 2022–2024, </a:t>
            </a:r>
            <a:r>
              <a:rPr lang="en-US" sz="2400" dirty="0" err="1">
                <a:latin typeface="Times New Roman" pitchFamily="18" charset="0"/>
                <a:cs typeface="Times New Roman" pitchFamily="18" charset="0"/>
              </a:rPr>
              <a:t>permintaan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terhadap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dokumen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seperti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Kartu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Keluarga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meningkat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dari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tahun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tahun</a:t>
            </a:r>
            <a:r>
              <a:rPr lang="en-US" sz="2400" dirty="0">
                <a:latin typeface="Times New Roman" pitchFamily="18" charset="0"/>
                <a:cs typeface="Times New Roman" pitchFamily="18" charset="0"/>
              </a:rPr>
              <a:t>, yang </a:t>
            </a:r>
            <a:r>
              <a:rPr lang="en-US" sz="2400" dirty="0" err="1">
                <a:latin typeface="Times New Roman" pitchFamily="18" charset="0"/>
                <a:cs typeface="Times New Roman" pitchFamily="18" charset="0"/>
              </a:rPr>
              <a:t>menandakan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tingginya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kebutuhan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rakyat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terhadap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layanan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tersebut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Namun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peningkatan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tidak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selalu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diiringi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dengan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peningkatan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kualitas</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pelayanan</a:t>
            </a:r>
            <a:r>
              <a:rPr lang="en-US" sz="2400" dirty="0">
                <a:latin typeface="Times New Roman" pitchFamily="18" charset="0"/>
                <a:cs typeface="Times New Roman" pitchFamily="18" charset="0"/>
              </a:rPr>
              <a:t>.</a:t>
            </a:r>
            <a:endParaRPr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g104f7abbb21_0_39"/>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dirty="0" err="1" smtClean="0"/>
              <a:t>Pendahuluan</a:t>
            </a:r>
            <a:endParaRPr dirty="0"/>
          </a:p>
        </p:txBody>
      </p:sp>
      <p:sp>
        <p:nvSpPr>
          <p:cNvPr id="65" name="Google Shape;65;g104f7abbb21_0_39"/>
          <p:cNvSpPr txBox="1">
            <a:spLocks noGrp="1"/>
          </p:cNvSpPr>
          <p:nvPr>
            <p:ph type="body" idx="1"/>
          </p:nvPr>
        </p:nvSpPr>
        <p:spPr>
          <a:xfrm>
            <a:off x="4004438" y="1198173"/>
            <a:ext cx="7882759" cy="5155324"/>
          </a:xfrm>
          <a:prstGeom prst="rect">
            <a:avLst/>
          </a:prstGeom>
          <a:noFill/>
          <a:ln>
            <a:noFill/>
          </a:ln>
        </p:spPr>
        <p:txBody>
          <a:bodyPr spcFirstLastPara="1" wrap="square" lIns="91425" tIns="45700" rIns="91425" bIns="45700" anchor="t" anchorCtr="0">
            <a:normAutofit fontScale="92500"/>
          </a:bodyPr>
          <a:lstStyle/>
          <a:p>
            <a:pPr indent="-228600" algn="just">
              <a:buNone/>
            </a:pPr>
            <a:r>
              <a:rPr lang="id-ID"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Berdasarkan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Tabel</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1.1</a:t>
            </a:r>
            <a:r>
              <a:rPr lang="id-ID" sz="2400" dirty="0" smtClean="0">
                <a:latin typeface="Times New Roman" pitchFamily="18" charset="0"/>
                <a:cs typeface="Times New Roman" pitchFamily="18" charset="0"/>
              </a:rPr>
              <a:t>, </a:t>
            </a:r>
            <a:r>
              <a:rPr lang="id-ID" sz="2400" dirty="0">
                <a:latin typeface="Times New Roman" pitchFamily="18" charset="0"/>
                <a:cs typeface="Times New Roman" pitchFamily="18" charset="0"/>
              </a:rPr>
              <a:t>volume terbesar dalam informasi layanan administratif berasal dari kategori pengurusan Kartu Keluarga. Layanan pengurusan Kartu Keluarga ini menunjukkan tren peningkatan yang konsisten mulai periode 2022 hingga mencapai puncaknya di tahun 2024</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sedangkan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beberapa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tipe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dokumen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seperti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Dokumen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Kematian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Dokumen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Pindah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Keluar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mengalami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penurunan</a:t>
            </a:r>
            <a:r>
              <a:rPr lang="en-US" sz="2400" dirty="0">
                <a:latin typeface="Times New Roman" pitchFamily="18" charset="0"/>
                <a:cs typeface="Times New Roman" pitchFamily="18" charset="0"/>
              </a:rPr>
              <a:t> di </a:t>
            </a:r>
            <a:r>
              <a:rPr lang="en-US" sz="2400" dirty="0" err="1">
                <a:latin typeface="Times New Roman" pitchFamily="18" charset="0"/>
                <a:cs typeface="Times New Roman" pitchFamily="18" charset="0"/>
              </a:rPr>
              <a:t>Tahun</a:t>
            </a:r>
            <a:r>
              <a:rPr lang="en-US" sz="2400" dirty="0">
                <a:latin typeface="Times New Roman" pitchFamily="18" charset="0"/>
                <a:cs typeface="Times New Roman" pitchFamily="18" charset="0"/>
              </a:rPr>
              <a:t> 2024. </a:t>
            </a:r>
            <a:r>
              <a:rPr lang="id-ID" sz="2400" dirty="0">
                <a:latin typeface="Times New Roman" pitchFamily="18" charset="0"/>
                <a:cs typeface="Times New Roman" pitchFamily="18" charset="0"/>
              </a:rPr>
              <a:t>Alasan mengapa variasi </a:t>
            </a:r>
            <a:r>
              <a:rPr lang="en-US" sz="2400" dirty="0" err="1">
                <a:latin typeface="Times New Roman" pitchFamily="18" charset="0"/>
                <a:cs typeface="Times New Roman" pitchFamily="18" charset="0"/>
              </a:rPr>
              <a:t>pelayanan</a:t>
            </a:r>
            <a:r>
              <a:rPr lang="id-ID" sz="2400" dirty="0">
                <a:latin typeface="Times New Roman" pitchFamily="18" charset="0"/>
                <a:cs typeface="Times New Roman" pitchFamily="18" charset="0"/>
              </a:rPr>
              <a:t> Kartu Keluarga mengalami peningkatan ketimbang variasi </a:t>
            </a:r>
            <a:r>
              <a:rPr lang="en-US" sz="2400" dirty="0" err="1">
                <a:latin typeface="Times New Roman" pitchFamily="18" charset="0"/>
                <a:cs typeface="Times New Roman" pitchFamily="18" charset="0"/>
              </a:rPr>
              <a:t>pelayanan</a:t>
            </a:r>
            <a:r>
              <a:rPr lang="id-ID" sz="2400" dirty="0">
                <a:latin typeface="Times New Roman" pitchFamily="18" charset="0"/>
                <a:cs typeface="Times New Roman" pitchFamily="18" charset="0"/>
              </a:rPr>
              <a:t> kependudukan lain adalah sebagai bentuk kewajiban dalam sektor kependudukan. Kartu Keluarga disyaratkan sebagai lembar dokumen untuk tiap keluarga</a:t>
            </a:r>
            <a:r>
              <a:rPr lang="en-US" sz="2400" dirty="0">
                <a:latin typeface="Times New Roman" pitchFamily="18" charset="0"/>
                <a:cs typeface="Times New Roman" pitchFamily="18" charset="0"/>
              </a:rPr>
              <a:t>. </a:t>
            </a:r>
            <a:r>
              <a:rPr lang="id-ID" sz="2400" dirty="0">
                <a:latin typeface="Times New Roman" pitchFamily="18" charset="0"/>
                <a:cs typeface="Times New Roman" pitchFamily="18" charset="0"/>
              </a:rPr>
              <a:t>Kartu Keluarga lazimnya dipergunakan untuk mengatur surat-surat kependudukan seperti Kartu </a:t>
            </a:r>
            <a:r>
              <a:rPr lang="en-US" sz="2400" dirty="0" err="1">
                <a:latin typeface="Times New Roman" pitchFamily="18" charset="0"/>
                <a:cs typeface="Times New Roman" pitchFamily="18" charset="0"/>
              </a:rPr>
              <a:t>Tanda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Penduduk</a:t>
            </a:r>
            <a:r>
              <a:rPr lang="id-ID" sz="2400" dirty="0">
                <a:latin typeface="Times New Roman" pitchFamily="18" charset="0"/>
                <a:cs typeface="Times New Roman" pitchFamily="18" charset="0"/>
              </a:rPr>
              <a:t> atau Surat Lahir. Kondisi ini berdampak pada tingkat kemampuan karyawan dalam melaksanakan dan menuntaskan pekerjaan mereka secara efektif serta menyajikan layanan yang bermutu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kepada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rakyat</a:t>
            </a:r>
            <a:r>
              <a:rPr lang="en-US" sz="2400" dirty="0">
                <a:latin typeface="Times New Roman" pitchFamily="18" charset="0"/>
                <a:cs typeface="Times New Roman" pitchFamily="18" charset="0"/>
              </a:rPr>
              <a:t>.</a:t>
            </a:r>
          </a:p>
          <a:p>
            <a:pPr lvl="0" indent="-228600" algn="just">
              <a:buNone/>
            </a:pPr>
            <a:endParaRPr sz="2400" dirty="0">
              <a:latin typeface="Times New Roman" pitchFamily="18" charset="0"/>
              <a:cs typeface="Times New Roman" pitchFamily="18" charset="0"/>
            </a:endParaRPr>
          </a:p>
        </p:txBody>
      </p:sp>
      <p:pic>
        <p:nvPicPr>
          <p:cNvPr id="1026" name="Picture 2" descr="C:\Users\windows7\Downloads\WhatsApp Image 2025-08-14 at 07.10.21.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3779" y="2076785"/>
            <a:ext cx="4130566" cy="30670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Rumusan</a:t>
            </a:r>
            <a:r>
              <a:rPr lang="en-US" dirty="0" smtClean="0"/>
              <a:t> </a:t>
            </a:r>
            <a:r>
              <a:rPr lang="en-US" dirty="0" err="1" smtClean="0"/>
              <a:t>Masalah</a:t>
            </a:r>
            <a:r>
              <a:rPr lang="en-US" dirty="0" smtClean="0"/>
              <a:t> </a:t>
            </a:r>
            <a:endParaRPr lang="en-US" dirty="0"/>
          </a:p>
        </p:txBody>
      </p:sp>
      <p:sp>
        <p:nvSpPr>
          <p:cNvPr id="10" name="Text Placeholder 9">
            <a:extLst>
              <a:ext uri="{FF2B5EF4-FFF2-40B4-BE49-F238E27FC236}">
                <a16:creationId xmlns="" xmlns:a16="http://schemas.microsoft.com/office/drawing/2014/main" id="{A41305F0-40EE-456D-BA90-C4AEF453FD04}"/>
              </a:ext>
            </a:extLst>
          </p:cNvPr>
          <p:cNvSpPr txBox="1">
            <a:spLocks noGrp="1"/>
          </p:cNvSpPr>
          <p:nvPr>
            <p:ph type="body" idx="1"/>
          </p:nvPr>
        </p:nvSpPr>
        <p:spPr>
          <a:xfrm>
            <a:off x="583325" y="1229705"/>
            <a:ext cx="11067392" cy="1051530"/>
          </a:xfrm>
          <a:prstGeom prst="rect">
            <a:avLst/>
          </a:prstGeom>
          <a:noFill/>
        </p:spPr>
        <p:txBody>
          <a:bodyPr wrap="square" rtlCol="0">
            <a:spAutoFit/>
          </a:bodyPr>
          <a:lstStyle/>
          <a:p>
            <a:pPr marL="50800" indent="0" algn="just">
              <a:buNone/>
            </a:pPr>
            <a:r>
              <a:rPr lang="en-US" sz="2000" b="1" dirty="0" err="1" smtClean="0"/>
              <a:t>Permasalahan</a:t>
            </a:r>
            <a:r>
              <a:rPr lang="en-US" sz="2000" b="1" dirty="0" smtClean="0"/>
              <a:t> yang </a:t>
            </a:r>
            <a:r>
              <a:rPr lang="en-US" sz="2000" b="1" dirty="0" err="1" smtClean="0"/>
              <a:t>ditemukan</a:t>
            </a:r>
            <a:r>
              <a:rPr lang="en-US" sz="2000" b="1" dirty="0" smtClean="0"/>
              <a:t> </a:t>
            </a:r>
            <a:r>
              <a:rPr lang="en-US" sz="2000" b="1" dirty="0" err="1" smtClean="0"/>
              <a:t>dalam</a:t>
            </a:r>
            <a:r>
              <a:rPr lang="en-US" sz="2000" b="1" dirty="0" smtClean="0"/>
              <a:t> </a:t>
            </a:r>
            <a:r>
              <a:rPr lang="en-US" sz="2000" b="1" dirty="0" err="1" smtClean="0"/>
              <a:t>penelitian</a:t>
            </a:r>
            <a:r>
              <a:rPr lang="en-US" sz="2000" b="1" dirty="0" smtClean="0"/>
              <a:t> “</a:t>
            </a:r>
            <a:r>
              <a:rPr lang="en-US" sz="2000" b="1" dirty="0" err="1" smtClean="0"/>
              <a:t>Kinerja</a:t>
            </a:r>
            <a:r>
              <a:rPr lang="en-US" sz="2000" b="1" dirty="0" smtClean="0"/>
              <a:t> </a:t>
            </a:r>
            <a:r>
              <a:rPr lang="en-US" sz="2000" b="1" dirty="0" err="1" smtClean="0"/>
              <a:t>Pelayanan</a:t>
            </a:r>
            <a:r>
              <a:rPr lang="en-US" sz="2000" b="1" dirty="0" smtClean="0"/>
              <a:t> </a:t>
            </a:r>
            <a:r>
              <a:rPr lang="en-US" sz="2000" b="1" dirty="0" err="1" smtClean="0"/>
              <a:t>Administrasi</a:t>
            </a:r>
            <a:r>
              <a:rPr lang="en-US" sz="2000" b="1" dirty="0" smtClean="0"/>
              <a:t> </a:t>
            </a:r>
            <a:r>
              <a:rPr lang="en-US" sz="2000" b="1" dirty="0" err="1" smtClean="0"/>
              <a:t>Kependudukan</a:t>
            </a:r>
            <a:r>
              <a:rPr lang="en-US" sz="2000" b="1" dirty="0" smtClean="0"/>
              <a:t> Di </a:t>
            </a:r>
            <a:r>
              <a:rPr lang="en-US" sz="2000" b="1" dirty="0" err="1" smtClean="0"/>
              <a:t>Desa</a:t>
            </a:r>
            <a:r>
              <a:rPr lang="en-US" sz="2000" b="1" dirty="0" smtClean="0"/>
              <a:t> </a:t>
            </a:r>
            <a:r>
              <a:rPr lang="en-US" sz="2000" b="1" dirty="0" err="1" smtClean="0"/>
              <a:t>Sumokembangsri</a:t>
            </a:r>
            <a:r>
              <a:rPr lang="en-US" sz="2000" b="1" dirty="0" smtClean="0"/>
              <a:t> </a:t>
            </a:r>
            <a:r>
              <a:rPr lang="en-US" sz="2000" b="1" dirty="0" err="1" smtClean="0"/>
              <a:t>Kecamatan</a:t>
            </a:r>
            <a:r>
              <a:rPr lang="en-US" sz="2000" b="1" dirty="0" smtClean="0"/>
              <a:t> </a:t>
            </a:r>
            <a:r>
              <a:rPr lang="en-US" sz="2000" b="1" dirty="0" err="1" smtClean="0"/>
              <a:t>Balongbendo</a:t>
            </a:r>
            <a:r>
              <a:rPr lang="en-US" sz="2000" b="1" dirty="0" smtClean="0"/>
              <a:t> </a:t>
            </a:r>
            <a:r>
              <a:rPr lang="en-US" sz="2000" b="1" dirty="0" err="1" smtClean="0"/>
              <a:t>Kabupaten</a:t>
            </a:r>
            <a:r>
              <a:rPr lang="en-US" sz="2000" b="1" dirty="0" smtClean="0"/>
              <a:t> </a:t>
            </a:r>
            <a:r>
              <a:rPr lang="en-US" sz="2000" b="1" dirty="0" err="1" smtClean="0"/>
              <a:t>Sidoarjo</a:t>
            </a:r>
            <a:r>
              <a:rPr lang="en-US" sz="2000" b="1" dirty="0" smtClean="0"/>
              <a:t> :</a:t>
            </a:r>
            <a:endParaRPr lang="en-US" sz="2000" b="1" dirty="0"/>
          </a:p>
        </p:txBody>
      </p:sp>
      <p:sp>
        <p:nvSpPr>
          <p:cNvPr id="6" name="Rectangle 5"/>
          <p:cNvSpPr/>
          <p:nvPr/>
        </p:nvSpPr>
        <p:spPr>
          <a:xfrm>
            <a:off x="8229600" y="4319752"/>
            <a:ext cx="3061147" cy="1468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smtClean="0">
                <a:solidFill>
                  <a:schemeClr val="tx1"/>
                </a:solidFill>
                <a:latin typeface="Times New Roman" pitchFamily="18" charset="0"/>
                <a:cs typeface="Times New Roman" pitchFamily="18" charset="0"/>
              </a:rPr>
              <a:t>Rendahnya</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literasi</a:t>
            </a:r>
            <a:r>
              <a:rPr lang="en-US" b="1" dirty="0" smtClean="0">
                <a:solidFill>
                  <a:schemeClr val="tx1"/>
                </a:solidFill>
                <a:latin typeface="Times New Roman" pitchFamily="18" charset="0"/>
                <a:cs typeface="Times New Roman" pitchFamily="18" charset="0"/>
              </a:rPr>
              <a:t> digital </a:t>
            </a:r>
            <a:r>
              <a:rPr lang="en-US" b="1" dirty="0" err="1" smtClean="0">
                <a:solidFill>
                  <a:schemeClr val="tx1"/>
                </a:solidFill>
                <a:latin typeface="Times New Roman" pitchFamily="18" charset="0"/>
                <a:cs typeface="Times New Roman" pitchFamily="18" charset="0"/>
              </a:rPr>
              <a:t>oleh</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masyarakat</a:t>
            </a:r>
            <a:endParaRPr lang="en-US" b="1" dirty="0">
              <a:solidFill>
                <a:schemeClr val="tx1"/>
              </a:solidFill>
              <a:latin typeface="Times New Roman" pitchFamily="18" charset="0"/>
              <a:cs typeface="Times New Roman" pitchFamily="18" charset="0"/>
            </a:endParaRPr>
          </a:p>
        </p:txBody>
      </p:sp>
      <p:sp>
        <p:nvSpPr>
          <p:cNvPr id="7" name="Rectangle 6"/>
          <p:cNvSpPr/>
          <p:nvPr/>
        </p:nvSpPr>
        <p:spPr>
          <a:xfrm>
            <a:off x="4688933" y="3585342"/>
            <a:ext cx="3061147" cy="1468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smtClean="0">
                <a:solidFill>
                  <a:schemeClr val="tx1"/>
                </a:solidFill>
                <a:latin typeface="Times New Roman" pitchFamily="18" charset="0"/>
                <a:cs typeface="Times New Roman" pitchFamily="18" charset="0"/>
              </a:rPr>
              <a:t>Keterbatasan</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sarana</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dan</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prasarana</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seperti</a:t>
            </a:r>
            <a:r>
              <a:rPr lang="en-US" b="1" dirty="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jaringan</a:t>
            </a:r>
            <a:r>
              <a:rPr lang="en-US" b="1" dirty="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wifi</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lemot</a:t>
            </a:r>
            <a:endParaRPr lang="en-US" b="1" dirty="0">
              <a:solidFill>
                <a:schemeClr val="tx1"/>
              </a:solidFill>
              <a:latin typeface="Times New Roman" pitchFamily="18" charset="0"/>
              <a:cs typeface="Times New Roman" pitchFamily="18" charset="0"/>
            </a:endParaRPr>
          </a:p>
        </p:txBody>
      </p:sp>
      <p:sp>
        <p:nvSpPr>
          <p:cNvPr id="8" name="Rectangle 7"/>
          <p:cNvSpPr/>
          <p:nvPr/>
        </p:nvSpPr>
        <p:spPr>
          <a:xfrm>
            <a:off x="1114097" y="2850932"/>
            <a:ext cx="3061147" cy="1468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smtClean="0">
                <a:solidFill>
                  <a:schemeClr val="tx1"/>
                </a:solidFill>
                <a:latin typeface="Times New Roman" pitchFamily="18" charset="0"/>
                <a:cs typeface="Times New Roman" pitchFamily="18" charset="0"/>
              </a:rPr>
              <a:t>Beban</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kerja</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belum</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merata</a:t>
            </a:r>
            <a:r>
              <a:rPr lang="en-US" b="1" dirty="0">
                <a:solidFill>
                  <a:schemeClr val="tx1"/>
                </a:solidFill>
                <a:latin typeface="Times New Roman" pitchFamily="18" charset="0"/>
                <a:cs typeface="Times New Roman" pitchFamily="18" charset="0"/>
              </a:rPr>
              <a:t>.</a:t>
            </a:r>
            <a:endParaRPr lang="en-US" b="1" dirty="0" smtClean="0">
              <a:solidFill>
                <a:schemeClr val="tx1"/>
              </a:solidFill>
              <a:latin typeface="Times New Roman" pitchFamily="18" charset="0"/>
              <a:cs typeface="Times New Roman" pitchFamily="18" charset="0"/>
            </a:endParaRPr>
          </a:p>
          <a:p>
            <a:pPr algn="ctr"/>
            <a:r>
              <a:rPr lang="en-US" b="1" dirty="0" err="1" smtClean="0">
                <a:solidFill>
                  <a:schemeClr val="tx1"/>
                </a:solidFill>
                <a:latin typeface="Times New Roman" pitchFamily="18" charset="0"/>
                <a:cs typeface="Times New Roman" pitchFamily="18" charset="0"/>
              </a:rPr>
              <a:t>Tidak</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semua</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aparatur</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bisa</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menangani</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pelayanan</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berbasis</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aplikasi</a:t>
            </a:r>
            <a:r>
              <a:rPr lang="en-US" b="1" dirty="0" smtClean="0">
                <a:solidFill>
                  <a:schemeClr val="tx1"/>
                </a:solidFill>
                <a:latin typeface="Times New Roman" pitchFamily="18" charset="0"/>
                <a:cs typeface="Times New Roman" pitchFamily="18" charset="0"/>
              </a:rPr>
              <a:t> </a:t>
            </a:r>
            <a:endParaRPr lang="en-US"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7237947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g104f7abbb21_0_61"/>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dirty="0" err="1" smtClean="0"/>
              <a:t>Penelitian</a:t>
            </a:r>
            <a:r>
              <a:rPr lang="en-US" dirty="0" smtClean="0"/>
              <a:t> </a:t>
            </a:r>
            <a:r>
              <a:rPr lang="en-US" dirty="0" err="1" smtClean="0"/>
              <a:t>Terdahulu</a:t>
            </a:r>
            <a:r>
              <a:rPr lang="en-US" dirty="0" smtClean="0"/>
              <a:t> </a:t>
            </a:r>
            <a:endParaRPr dirty="0"/>
          </a:p>
        </p:txBody>
      </p:sp>
      <p:sp>
        <p:nvSpPr>
          <p:cNvPr id="4" name="Rectangle 3">
            <a:extLst>
              <a:ext uri="{FF2B5EF4-FFF2-40B4-BE49-F238E27FC236}">
                <a16:creationId xmlns="" xmlns:a16="http://schemas.microsoft.com/office/drawing/2014/main" id="{178A7286-8892-49A0-A37B-D1A39563C20E}"/>
              </a:ext>
            </a:extLst>
          </p:cNvPr>
          <p:cNvSpPr/>
          <p:nvPr/>
        </p:nvSpPr>
        <p:spPr>
          <a:xfrm>
            <a:off x="577645" y="1369481"/>
            <a:ext cx="5029200" cy="1133168"/>
          </a:xfrm>
          <a:prstGeom prst="rect">
            <a:avLst/>
          </a:prstGeom>
          <a:ln>
            <a:solidFill>
              <a:schemeClr val="accent5">
                <a:lumMod val="75000"/>
              </a:schemeClr>
            </a:solidFill>
          </a:ln>
          <a:effectLst>
            <a:outerShdw blurRad="50800" dist="38100" dir="13500000" algn="b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just"/>
            <a:r>
              <a:rPr lang="en-GB" b="1" dirty="0" err="1">
                <a:latin typeface="Times New Roman" pitchFamily="18" charset="0"/>
                <a:cs typeface="Times New Roman" pitchFamily="18" charset="0"/>
              </a:rPr>
              <a:t>Luahambowo</a:t>
            </a:r>
            <a:r>
              <a:rPr lang="en-GB" b="1" dirty="0">
                <a:latin typeface="Times New Roman" pitchFamily="18" charset="0"/>
                <a:cs typeface="Times New Roman" pitchFamily="18" charset="0"/>
              </a:rPr>
              <a:t> </a:t>
            </a:r>
            <a:r>
              <a:rPr lang="en-GB" b="1" dirty="0" err="1">
                <a:latin typeface="Times New Roman" pitchFamily="18" charset="0"/>
                <a:cs typeface="Times New Roman" pitchFamily="18" charset="0"/>
              </a:rPr>
              <a:t>dan</a:t>
            </a:r>
            <a:r>
              <a:rPr lang="en-GB" b="1" dirty="0">
                <a:latin typeface="Times New Roman" pitchFamily="18" charset="0"/>
                <a:cs typeface="Times New Roman" pitchFamily="18" charset="0"/>
              </a:rPr>
              <a:t> </a:t>
            </a:r>
            <a:r>
              <a:rPr lang="en-GB" b="1" dirty="0" err="1">
                <a:latin typeface="Times New Roman" pitchFamily="18" charset="0"/>
                <a:cs typeface="Times New Roman" pitchFamily="18" charset="0"/>
              </a:rPr>
              <a:t>Indrus</a:t>
            </a:r>
            <a:r>
              <a:rPr lang="id-ID" b="1" dirty="0">
                <a:latin typeface="Times New Roman" pitchFamily="18" charset="0"/>
                <a:cs typeface="Times New Roman" pitchFamily="18" charset="0"/>
              </a:rPr>
              <a:t> (2</a:t>
            </a:r>
            <a:r>
              <a:rPr lang="en-GB" b="1" dirty="0">
                <a:latin typeface="Times New Roman" pitchFamily="18" charset="0"/>
                <a:cs typeface="Times New Roman" pitchFamily="18" charset="0"/>
              </a:rPr>
              <a:t>025</a:t>
            </a:r>
            <a:r>
              <a:rPr lang="id-ID" b="1" dirty="0">
                <a:latin typeface="Times New Roman" pitchFamily="18" charset="0"/>
                <a:cs typeface="Times New Roman" pitchFamily="18" charset="0"/>
              </a:rPr>
              <a:t>) be</a:t>
            </a:r>
            <a:r>
              <a:rPr lang="en-US" b="1" dirty="0" err="1">
                <a:latin typeface="Times New Roman" pitchFamily="18" charset="0"/>
                <a:cs typeface="Times New Roman" pitchFamily="18" charset="0"/>
              </a:rPr>
              <a:t>rjudul</a:t>
            </a:r>
            <a:r>
              <a:rPr lang="id-ID" b="1" dirty="0">
                <a:latin typeface="Times New Roman" pitchFamily="18" charset="0"/>
                <a:cs typeface="Times New Roman" pitchFamily="18" charset="0"/>
              </a:rPr>
              <a:t> "</a:t>
            </a:r>
            <a:r>
              <a:rPr lang="en-US" b="1" dirty="0" err="1">
                <a:latin typeface="Times New Roman" pitchFamily="18" charset="0"/>
                <a:cs typeface="Times New Roman" pitchFamily="18" charset="0"/>
              </a:rPr>
              <a:t>Pengaruh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Disiplin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Kerja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Dalam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Meningkatkan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Pelayanan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Kinerja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Aparatur</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Pemerintah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Desa</a:t>
            </a:r>
            <a:r>
              <a:rPr lang="en-US" b="1" dirty="0">
                <a:latin typeface="Times New Roman" pitchFamily="18" charset="0"/>
                <a:cs typeface="Times New Roman" pitchFamily="18" charset="0"/>
              </a:rPr>
              <a:t> Di Kantor </a:t>
            </a:r>
            <a:r>
              <a:rPr lang="en-US" b="1" dirty="0" err="1">
                <a:latin typeface="Times New Roman" pitchFamily="18" charset="0"/>
                <a:cs typeface="Times New Roman" pitchFamily="18" charset="0"/>
              </a:rPr>
              <a:t>Desa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Saeru</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Melayu</a:t>
            </a:r>
            <a:r>
              <a:rPr lang="id-ID" b="1" dirty="0">
                <a:latin typeface="Times New Roman" pitchFamily="18" charset="0"/>
                <a:cs typeface="Times New Roman" pitchFamily="18" charset="0"/>
              </a:rPr>
              <a:t>". </a:t>
            </a:r>
            <a:endParaRPr lang="en-US" b="1" dirty="0">
              <a:latin typeface="Times New Roman" pitchFamily="18" charset="0"/>
              <a:cs typeface="Times New Roman" pitchFamily="18" charset="0"/>
            </a:endParaRPr>
          </a:p>
        </p:txBody>
      </p:sp>
      <p:sp>
        <p:nvSpPr>
          <p:cNvPr id="10" name="Rectangle 9">
            <a:extLst>
              <a:ext uri="{FF2B5EF4-FFF2-40B4-BE49-F238E27FC236}">
                <a16:creationId xmlns="" xmlns:a16="http://schemas.microsoft.com/office/drawing/2014/main" id="{178A7286-8892-49A0-A37B-D1A39563C20E}"/>
              </a:ext>
            </a:extLst>
          </p:cNvPr>
          <p:cNvSpPr/>
          <p:nvPr/>
        </p:nvSpPr>
        <p:spPr>
          <a:xfrm>
            <a:off x="603921" y="2861950"/>
            <a:ext cx="5029200" cy="1133168"/>
          </a:xfrm>
          <a:prstGeom prst="rect">
            <a:avLst/>
          </a:prstGeom>
          <a:ln>
            <a:solidFill>
              <a:schemeClr val="accent5">
                <a:lumMod val="75000"/>
              </a:schemeClr>
            </a:solidFill>
          </a:ln>
          <a:effectLst>
            <a:outerShdw blurRad="50800" dist="38100" dir="13500000" algn="b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just"/>
            <a:r>
              <a:rPr lang="en-GB" b="1" dirty="0" err="1">
                <a:latin typeface="Times New Roman" pitchFamily="18" charset="0"/>
                <a:cs typeface="Times New Roman" pitchFamily="18" charset="0"/>
              </a:rPr>
              <a:t>Dinillah</a:t>
            </a:r>
            <a:r>
              <a:rPr lang="en-GB" b="1" dirty="0">
                <a:latin typeface="Times New Roman" pitchFamily="18" charset="0"/>
                <a:cs typeface="Times New Roman" pitchFamily="18" charset="0"/>
              </a:rPr>
              <a:t> </a:t>
            </a:r>
            <a:r>
              <a:rPr lang="en-GB" b="1" dirty="0" err="1">
                <a:latin typeface="Times New Roman" pitchFamily="18" charset="0"/>
                <a:cs typeface="Times New Roman" pitchFamily="18" charset="0"/>
              </a:rPr>
              <a:t>dan</a:t>
            </a:r>
            <a:r>
              <a:rPr lang="en-GB" b="1" dirty="0">
                <a:latin typeface="Times New Roman" pitchFamily="18" charset="0"/>
                <a:cs typeface="Times New Roman" pitchFamily="18" charset="0"/>
              </a:rPr>
              <a:t> </a:t>
            </a:r>
            <a:r>
              <a:rPr lang="en-GB" b="1" dirty="0" err="1">
                <a:latin typeface="Times New Roman" pitchFamily="18" charset="0"/>
                <a:cs typeface="Times New Roman" pitchFamily="18" charset="0"/>
              </a:rPr>
              <a:t>Rodiyah</a:t>
            </a:r>
            <a:r>
              <a:rPr lang="id-ID" b="1" dirty="0">
                <a:latin typeface="Times New Roman" pitchFamily="18" charset="0"/>
                <a:cs typeface="Times New Roman" pitchFamily="18" charset="0"/>
              </a:rPr>
              <a:t> (2</a:t>
            </a:r>
            <a:r>
              <a:rPr lang="en-GB" b="1" dirty="0">
                <a:latin typeface="Times New Roman" pitchFamily="18" charset="0"/>
                <a:cs typeface="Times New Roman" pitchFamily="18" charset="0"/>
              </a:rPr>
              <a:t>024</a:t>
            </a:r>
            <a:r>
              <a:rPr lang="id-ID" b="1" dirty="0">
                <a:latin typeface="Times New Roman" pitchFamily="18" charset="0"/>
                <a:cs typeface="Times New Roman" pitchFamily="18" charset="0"/>
              </a:rPr>
              <a:t>) dengan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judul</a:t>
            </a:r>
            <a:r>
              <a:rPr lang="id-ID" b="1" dirty="0">
                <a:latin typeface="Times New Roman" pitchFamily="18" charset="0"/>
                <a:cs typeface="Times New Roman" pitchFamily="18" charset="0"/>
              </a:rPr>
              <a:t> " </a:t>
            </a:r>
            <a:r>
              <a:rPr lang="en-US" b="1" dirty="0">
                <a:latin typeface="Times New Roman" pitchFamily="18" charset="0"/>
                <a:cs typeface="Times New Roman" pitchFamily="18" charset="0"/>
              </a:rPr>
              <a:t>Performance of Village Officials in Population Administration Services in </a:t>
            </a:r>
            <a:r>
              <a:rPr lang="en-US" b="1" dirty="0" err="1">
                <a:latin typeface="Times New Roman" pitchFamily="18" charset="0"/>
                <a:cs typeface="Times New Roman" pitchFamily="18" charset="0"/>
              </a:rPr>
              <a:t>Watesari</a:t>
            </a:r>
            <a:r>
              <a:rPr lang="en-US" b="1" dirty="0">
                <a:latin typeface="Times New Roman" pitchFamily="18" charset="0"/>
                <a:cs typeface="Times New Roman" pitchFamily="18" charset="0"/>
              </a:rPr>
              <a:t> Village: </a:t>
            </a:r>
            <a:r>
              <a:rPr lang="en-US" b="1" dirty="0" err="1">
                <a:latin typeface="Times New Roman" pitchFamily="18" charset="0"/>
                <a:cs typeface="Times New Roman" pitchFamily="18" charset="0"/>
              </a:rPr>
              <a:t>Kinerja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Aparatur</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Desa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dalam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Pelayanan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Administrasi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Kependudukan</a:t>
            </a:r>
            <a:r>
              <a:rPr lang="en-US" b="1" dirty="0">
                <a:latin typeface="Times New Roman" pitchFamily="18" charset="0"/>
                <a:cs typeface="Times New Roman" pitchFamily="18" charset="0"/>
              </a:rPr>
              <a:t> di </a:t>
            </a:r>
            <a:r>
              <a:rPr lang="en-US" b="1" dirty="0" err="1">
                <a:latin typeface="Times New Roman" pitchFamily="18" charset="0"/>
                <a:cs typeface="Times New Roman" pitchFamily="18" charset="0"/>
              </a:rPr>
              <a:t>Desa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Watesari</a:t>
            </a:r>
            <a:r>
              <a:rPr lang="en-US" b="1" dirty="0">
                <a:latin typeface="Times New Roman" pitchFamily="18" charset="0"/>
                <a:cs typeface="Times New Roman" pitchFamily="18" charset="0"/>
              </a:rPr>
              <a:t> </a:t>
            </a:r>
            <a:r>
              <a:rPr lang="id-ID" b="1" dirty="0">
                <a:latin typeface="Times New Roman" pitchFamily="18" charset="0"/>
                <a:cs typeface="Times New Roman" pitchFamily="18" charset="0"/>
              </a:rPr>
              <a:t>". </a:t>
            </a:r>
            <a:endParaRPr lang="en-US" b="1" dirty="0">
              <a:latin typeface="Times New Roman" pitchFamily="18" charset="0"/>
              <a:cs typeface="Times New Roman" pitchFamily="18" charset="0"/>
            </a:endParaRPr>
          </a:p>
        </p:txBody>
      </p:sp>
      <p:sp>
        <p:nvSpPr>
          <p:cNvPr id="11" name="Rectangle 10">
            <a:extLst>
              <a:ext uri="{FF2B5EF4-FFF2-40B4-BE49-F238E27FC236}">
                <a16:creationId xmlns="" xmlns:a16="http://schemas.microsoft.com/office/drawing/2014/main" id="{178A7286-8892-49A0-A37B-D1A39563C20E}"/>
              </a:ext>
            </a:extLst>
          </p:cNvPr>
          <p:cNvSpPr/>
          <p:nvPr/>
        </p:nvSpPr>
        <p:spPr>
          <a:xfrm>
            <a:off x="582900" y="4433246"/>
            <a:ext cx="5029200" cy="1133168"/>
          </a:xfrm>
          <a:prstGeom prst="rect">
            <a:avLst/>
          </a:prstGeom>
          <a:ln>
            <a:solidFill>
              <a:schemeClr val="accent5">
                <a:lumMod val="75000"/>
              </a:schemeClr>
            </a:solidFill>
          </a:ln>
          <a:effectLst>
            <a:outerShdw blurRad="50800" dist="38100" dir="13500000" algn="b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just"/>
            <a:r>
              <a:rPr lang="en-US" b="1" dirty="0" err="1">
                <a:latin typeface="Times New Roman" pitchFamily="18" charset="0"/>
                <a:cs typeface="Times New Roman" pitchFamily="18" charset="0"/>
              </a:rPr>
              <a:t>Debyla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Salshalina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Ardi</a:t>
            </a:r>
            <a:r>
              <a:rPr lang="en-US" b="1" dirty="0">
                <a:latin typeface="Times New Roman" pitchFamily="18" charset="0"/>
                <a:cs typeface="Times New Roman" pitchFamily="18" charset="0"/>
              </a:rPr>
              <a:t> &amp; </a:t>
            </a:r>
            <a:r>
              <a:rPr lang="en-US" b="1" dirty="0" err="1">
                <a:latin typeface="Times New Roman" pitchFamily="18" charset="0"/>
                <a:cs typeface="Times New Roman" pitchFamily="18" charset="0"/>
              </a:rPr>
              <a:t>Isna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Fitria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Agustina</a:t>
            </a:r>
            <a:r>
              <a:rPr lang="en-US" b="1" dirty="0">
                <a:latin typeface="Times New Roman" pitchFamily="18" charset="0"/>
                <a:cs typeface="Times New Roman" pitchFamily="18" charset="0"/>
              </a:rPr>
              <a:t> (2024) yang </a:t>
            </a:r>
            <a:r>
              <a:rPr lang="en-US" b="1" dirty="0" err="1">
                <a:latin typeface="Times New Roman" pitchFamily="18" charset="0"/>
                <a:cs typeface="Times New Roman" pitchFamily="18" charset="0"/>
              </a:rPr>
              <a:t>berjudul</a:t>
            </a:r>
            <a:r>
              <a:rPr lang="en-US" b="1" dirty="0">
                <a:latin typeface="Times New Roman" pitchFamily="18" charset="0"/>
                <a:cs typeface="Times New Roman" pitchFamily="18" charset="0"/>
              </a:rPr>
              <a:t> </a:t>
            </a:r>
            <a:r>
              <a:rPr lang="id-ID" b="1" dirty="0">
                <a:latin typeface="Times New Roman" pitchFamily="18" charset="0"/>
                <a:cs typeface="Times New Roman" pitchFamily="18" charset="0"/>
              </a:rPr>
              <a:t>"</a:t>
            </a:r>
            <a:r>
              <a:rPr lang="en-US" b="1" dirty="0" err="1">
                <a:latin typeface="Times New Roman" pitchFamily="18" charset="0"/>
                <a:cs typeface="Times New Roman" pitchFamily="18" charset="0"/>
              </a:rPr>
              <a:t>Analisis</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Kinerja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Pegawai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Dalam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Pelayanan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Administrasi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Kependudukan</a:t>
            </a:r>
            <a:r>
              <a:rPr lang="id-ID" b="1" dirty="0">
                <a:latin typeface="Times New Roman" pitchFamily="18" charset="0"/>
                <a:cs typeface="Times New Roman" pitchFamily="18" charset="0"/>
              </a:rPr>
              <a:t>". </a:t>
            </a:r>
            <a:endParaRPr lang="en-US" b="1" dirty="0">
              <a:latin typeface="Times New Roman" pitchFamily="18" charset="0"/>
              <a:cs typeface="Times New Roman" pitchFamily="18" charset="0"/>
            </a:endParaRPr>
          </a:p>
        </p:txBody>
      </p:sp>
      <p:cxnSp>
        <p:nvCxnSpPr>
          <p:cNvPr id="13" name="Connector: Elbow 12">
            <a:extLst>
              <a:ext uri="{FF2B5EF4-FFF2-40B4-BE49-F238E27FC236}">
                <a16:creationId xmlns="" xmlns:a16="http://schemas.microsoft.com/office/drawing/2014/main" id="{3793D3CD-BE39-4723-90EE-741609EE35D8}"/>
              </a:ext>
            </a:extLst>
          </p:cNvPr>
          <p:cNvCxnSpPr/>
          <p:nvPr/>
        </p:nvCxnSpPr>
        <p:spPr>
          <a:xfrm>
            <a:off x="5835445" y="2164326"/>
            <a:ext cx="1371600" cy="1257300"/>
          </a:xfrm>
          <a:prstGeom prst="bentConnector3">
            <a:avLst/>
          </a:prstGeom>
          <a:ln>
            <a:solidFill>
              <a:schemeClr val="accent5">
                <a:lumMod val="75000"/>
              </a:schemeClr>
            </a:solidFill>
            <a:tailEnd type="triangle"/>
          </a:ln>
        </p:spPr>
        <p:style>
          <a:lnRef idx="3">
            <a:schemeClr val="dk1"/>
          </a:lnRef>
          <a:fillRef idx="0">
            <a:schemeClr val="dk1"/>
          </a:fillRef>
          <a:effectRef idx="2">
            <a:schemeClr val="dk1"/>
          </a:effectRef>
          <a:fontRef idx="minor">
            <a:schemeClr val="tx1"/>
          </a:fontRef>
        </p:style>
      </p:cxnSp>
      <p:cxnSp>
        <p:nvCxnSpPr>
          <p:cNvPr id="14" name="Connector: Elbow 13">
            <a:extLst>
              <a:ext uri="{FF2B5EF4-FFF2-40B4-BE49-F238E27FC236}">
                <a16:creationId xmlns="" xmlns:a16="http://schemas.microsoft.com/office/drawing/2014/main" id="{590ADBCC-206E-43BE-A7F0-D457588782FF}"/>
              </a:ext>
            </a:extLst>
          </p:cNvPr>
          <p:cNvCxnSpPr>
            <a:cxnSpLocks/>
          </p:cNvCxnSpPr>
          <p:nvPr/>
        </p:nvCxnSpPr>
        <p:spPr>
          <a:xfrm flipV="1">
            <a:off x="5835445" y="3574026"/>
            <a:ext cx="1371600" cy="1181100"/>
          </a:xfrm>
          <a:prstGeom prst="bentConnector3">
            <a:avLst/>
          </a:prstGeom>
          <a:ln>
            <a:solidFill>
              <a:schemeClr val="accent5">
                <a:lumMod val="75000"/>
              </a:schemeClr>
            </a:solidFill>
            <a:tailEnd type="triangle"/>
          </a:ln>
        </p:spPr>
        <p:style>
          <a:lnRef idx="3">
            <a:schemeClr val="dk1"/>
          </a:lnRef>
          <a:fillRef idx="0">
            <a:schemeClr val="dk1"/>
          </a:fillRef>
          <a:effectRef idx="2">
            <a:schemeClr val="dk1"/>
          </a:effectRef>
          <a:fontRef idx="minor">
            <a:schemeClr val="tx1"/>
          </a:fontRef>
        </p:style>
      </p:cxnSp>
      <p:sp>
        <p:nvSpPr>
          <p:cNvPr id="15" name="Rectangle: Rounded Corners 14">
            <a:extLst>
              <a:ext uri="{FF2B5EF4-FFF2-40B4-BE49-F238E27FC236}">
                <a16:creationId xmlns="" xmlns:a16="http://schemas.microsoft.com/office/drawing/2014/main" id="{BAD60C0F-22E3-4AB3-8AD3-19D5422ACACA}"/>
              </a:ext>
            </a:extLst>
          </p:cNvPr>
          <p:cNvSpPr/>
          <p:nvPr/>
        </p:nvSpPr>
        <p:spPr>
          <a:xfrm>
            <a:off x="7425559" y="2222938"/>
            <a:ext cx="4201086" cy="2508222"/>
          </a:xfrm>
          <a:prstGeom prst="roundRect">
            <a:avLst/>
          </a:prstGeom>
          <a:ln>
            <a:solidFill>
              <a:schemeClr val="accent5">
                <a:lumMod val="75000"/>
              </a:schemeClr>
            </a:solidFill>
          </a:ln>
          <a:effectLst>
            <a:outerShdw blurRad="50800" dist="38100" dir="13500000" algn="b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just"/>
            <a:r>
              <a:rPr lang="en-US" sz="1500" dirty="0" err="1">
                <a:latin typeface="Times New Roman" pitchFamily="18" charset="0"/>
                <a:cs typeface="Times New Roman" pitchFamily="18" charset="0"/>
              </a:rPr>
              <a:t>Ketiga</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penelitian</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menunjukkan</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bahwa</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kelemahan</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utama</a:t>
            </a:r>
            <a:r>
              <a:rPr lang="en-US" sz="1500" dirty="0">
                <a:latin typeface="Times New Roman" pitchFamily="18" charset="0"/>
                <a:cs typeface="Times New Roman" pitchFamily="18" charset="0"/>
              </a:rPr>
              <a:t> </a:t>
            </a:r>
            <a:r>
              <a:rPr lang="en-US" sz="1500" dirty="0" err="1">
                <a:latin typeface="Times New Roman" pitchFamily="18" charset="0"/>
                <a:cs typeface="Times New Roman" pitchFamily="18" charset="0"/>
              </a:rPr>
              <a:t>dalam</a:t>
            </a:r>
            <a:r>
              <a:rPr lang="en-US" sz="1500" dirty="0">
                <a:latin typeface="Times New Roman" pitchFamily="18" charset="0"/>
                <a:cs typeface="Times New Roman" pitchFamily="18" charset="0"/>
              </a:rPr>
              <a:t> </a:t>
            </a:r>
            <a:r>
              <a:rPr lang="en-US" sz="1500" dirty="0" err="1" smtClean="0">
                <a:latin typeface="Times New Roman" pitchFamily="18" charset="0"/>
                <a:cs typeface="Times New Roman" pitchFamily="18" charset="0"/>
              </a:rPr>
              <a:t>pelayanan</a:t>
            </a:r>
            <a:r>
              <a:rPr lang="en-US" sz="1500" dirty="0" smtClean="0">
                <a:latin typeface="Times New Roman" pitchFamily="18" charset="0"/>
                <a:cs typeface="Times New Roman" pitchFamily="18" charset="0"/>
              </a:rPr>
              <a:t> </a:t>
            </a:r>
            <a:r>
              <a:rPr lang="en-US" sz="1500" dirty="0" err="1" smtClean="0">
                <a:latin typeface="Times New Roman" pitchFamily="18" charset="0"/>
                <a:cs typeface="Times New Roman" pitchFamily="18" charset="0"/>
              </a:rPr>
              <a:t>administrasi</a:t>
            </a:r>
            <a:r>
              <a:rPr lang="en-US" sz="1500" dirty="0" smtClean="0">
                <a:latin typeface="Times New Roman" pitchFamily="18" charset="0"/>
                <a:cs typeface="Times New Roman" pitchFamily="18" charset="0"/>
              </a:rPr>
              <a:t> </a:t>
            </a:r>
            <a:r>
              <a:rPr lang="en-US" sz="1500" dirty="0" err="1" smtClean="0">
                <a:latin typeface="Times New Roman" pitchFamily="18" charset="0"/>
                <a:cs typeface="Times New Roman" pitchFamily="18" charset="0"/>
              </a:rPr>
              <a:t>desa</a:t>
            </a:r>
            <a:r>
              <a:rPr lang="en-US" sz="1500" dirty="0" smtClean="0">
                <a:latin typeface="Times New Roman" pitchFamily="18" charset="0"/>
                <a:cs typeface="Times New Roman" pitchFamily="18" charset="0"/>
              </a:rPr>
              <a:t>, </a:t>
            </a:r>
            <a:r>
              <a:rPr lang="en-US" sz="1500" dirty="0" err="1" smtClean="0">
                <a:latin typeface="Times New Roman" pitchFamily="18" charset="0"/>
                <a:cs typeface="Times New Roman" pitchFamily="18" charset="0"/>
              </a:rPr>
              <a:t>yaitu</a:t>
            </a:r>
            <a:r>
              <a:rPr lang="en-US" sz="1500" dirty="0" smtClean="0">
                <a:latin typeface="Times New Roman" pitchFamily="18" charset="0"/>
                <a:cs typeface="Times New Roman" pitchFamily="18" charset="0"/>
              </a:rPr>
              <a:t> </a:t>
            </a:r>
            <a:r>
              <a:rPr lang="en-US" sz="1500" dirty="0" err="1" smtClean="0">
                <a:latin typeface="Times New Roman" pitchFamily="18" charset="0"/>
                <a:cs typeface="Times New Roman" pitchFamily="18" charset="0"/>
              </a:rPr>
              <a:t>kurangnya</a:t>
            </a:r>
            <a:r>
              <a:rPr lang="en-US" sz="1500" dirty="0" smtClean="0">
                <a:latin typeface="Times New Roman" pitchFamily="18" charset="0"/>
                <a:cs typeface="Times New Roman" pitchFamily="18" charset="0"/>
              </a:rPr>
              <a:t> </a:t>
            </a:r>
            <a:r>
              <a:rPr lang="en-US" sz="1500" dirty="0" err="1" smtClean="0">
                <a:latin typeface="Times New Roman" pitchFamily="18" charset="0"/>
                <a:cs typeface="Times New Roman" pitchFamily="18" charset="0"/>
              </a:rPr>
              <a:t>pemahaman</a:t>
            </a:r>
            <a:r>
              <a:rPr lang="en-US" sz="1500" dirty="0" smtClean="0">
                <a:latin typeface="Times New Roman" pitchFamily="18" charset="0"/>
                <a:cs typeface="Times New Roman" pitchFamily="18" charset="0"/>
              </a:rPr>
              <a:t>, </a:t>
            </a:r>
            <a:r>
              <a:rPr lang="en-US" sz="1500" dirty="0" err="1" smtClean="0">
                <a:latin typeface="Times New Roman" pitchFamily="18" charset="0"/>
                <a:cs typeface="Times New Roman" pitchFamily="18" charset="0"/>
              </a:rPr>
              <a:t>prosedur</a:t>
            </a:r>
            <a:r>
              <a:rPr lang="en-US" sz="1500" dirty="0" smtClean="0">
                <a:latin typeface="Times New Roman" pitchFamily="18" charset="0"/>
                <a:cs typeface="Times New Roman" pitchFamily="18" charset="0"/>
              </a:rPr>
              <a:t> yang </a:t>
            </a:r>
            <a:r>
              <a:rPr lang="en-US" sz="1500" dirty="0" err="1" smtClean="0">
                <a:latin typeface="Times New Roman" pitchFamily="18" charset="0"/>
                <a:cs typeface="Times New Roman" pitchFamily="18" charset="0"/>
              </a:rPr>
              <a:t>rumit</a:t>
            </a:r>
            <a:r>
              <a:rPr lang="en-US" sz="1500" dirty="0" smtClean="0">
                <a:latin typeface="Times New Roman" pitchFamily="18" charset="0"/>
                <a:cs typeface="Times New Roman" pitchFamily="18" charset="0"/>
              </a:rPr>
              <a:t>, </a:t>
            </a:r>
            <a:r>
              <a:rPr lang="en-US" sz="1500" dirty="0" err="1" smtClean="0">
                <a:latin typeface="Times New Roman" pitchFamily="18" charset="0"/>
                <a:cs typeface="Times New Roman" pitchFamily="18" charset="0"/>
              </a:rPr>
              <a:t>dan</a:t>
            </a:r>
            <a:r>
              <a:rPr lang="en-US" sz="1500" dirty="0" smtClean="0">
                <a:latin typeface="Times New Roman" pitchFamily="18" charset="0"/>
                <a:cs typeface="Times New Roman" pitchFamily="18" charset="0"/>
              </a:rPr>
              <a:t> </a:t>
            </a:r>
            <a:r>
              <a:rPr lang="en-US" sz="1500" dirty="0" err="1" smtClean="0">
                <a:latin typeface="Times New Roman" pitchFamily="18" charset="0"/>
                <a:cs typeface="Times New Roman" pitchFamily="18" charset="0"/>
              </a:rPr>
              <a:t>disiplin</a:t>
            </a:r>
            <a:r>
              <a:rPr lang="en-US" sz="1500" dirty="0" smtClean="0">
                <a:latin typeface="Times New Roman" pitchFamily="18" charset="0"/>
                <a:cs typeface="Times New Roman" pitchFamily="18" charset="0"/>
              </a:rPr>
              <a:t> </a:t>
            </a:r>
            <a:r>
              <a:rPr lang="en-US" sz="1500" dirty="0" err="1" smtClean="0">
                <a:latin typeface="Times New Roman" pitchFamily="18" charset="0"/>
                <a:cs typeface="Times New Roman" pitchFamily="18" charset="0"/>
              </a:rPr>
              <a:t>pgawai</a:t>
            </a:r>
            <a:r>
              <a:rPr lang="en-US" sz="1500" dirty="0" smtClean="0">
                <a:latin typeface="Times New Roman" pitchFamily="18" charset="0"/>
                <a:cs typeface="Times New Roman" pitchFamily="18" charset="0"/>
              </a:rPr>
              <a:t> yang </a:t>
            </a:r>
            <a:r>
              <a:rPr lang="en-US" sz="1500" dirty="0" err="1" smtClean="0">
                <a:latin typeface="Times New Roman" pitchFamily="18" charset="0"/>
                <a:cs typeface="Times New Roman" pitchFamily="18" charset="0"/>
              </a:rPr>
              <a:t>berdampak</a:t>
            </a:r>
            <a:r>
              <a:rPr lang="en-US" sz="1500" dirty="0" smtClean="0">
                <a:latin typeface="Times New Roman" pitchFamily="18" charset="0"/>
                <a:cs typeface="Times New Roman" pitchFamily="18" charset="0"/>
              </a:rPr>
              <a:t> </a:t>
            </a:r>
            <a:r>
              <a:rPr lang="en-US" sz="1500" dirty="0" err="1" smtClean="0">
                <a:latin typeface="Times New Roman" pitchFamily="18" charset="0"/>
                <a:cs typeface="Times New Roman" pitchFamily="18" charset="0"/>
              </a:rPr>
              <a:t>pada</a:t>
            </a:r>
            <a:r>
              <a:rPr lang="en-US" sz="1500" dirty="0" smtClean="0">
                <a:latin typeface="Times New Roman" pitchFamily="18" charset="0"/>
                <a:cs typeface="Times New Roman" pitchFamily="18" charset="0"/>
              </a:rPr>
              <a:t> </a:t>
            </a:r>
            <a:r>
              <a:rPr lang="en-US" sz="1500" dirty="0" err="1" smtClean="0">
                <a:latin typeface="Times New Roman" pitchFamily="18" charset="0"/>
                <a:cs typeface="Times New Roman" pitchFamily="18" charset="0"/>
              </a:rPr>
              <a:t>efisiensi</a:t>
            </a:r>
            <a:r>
              <a:rPr lang="en-US" sz="1500" dirty="0" smtClean="0">
                <a:latin typeface="Times New Roman" pitchFamily="18" charset="0"/>
                <a:cs typeface="Times New Roman" pitchFamily="18" charset="0"/>
              </a:rPr>
              <a:t> </a:t>
            </a:r>
            <a:r>
              <a:rPr lang="en-US" sz="1500" dirty="0" err="1" smtClean="0">
                <a:latin typeface="Times New Roman" pitchFamily="18" charset="0"/>
                <a:cs typeface="Times New Roman" pitchFamily="18" charset="0"/>
              </a:rPr>
              <a:t>dan</a:t>
            </a:r>
            <a:r>
              <a:rPr lang="en-US" sz="1500" dirty="0" smtClean="0">
                <a:latin typeface="Times New Roman" pitchFamily="18" charset="0"/>
                <a:cs typeface="Times New Roman" pitchFamily="18" charset="0"/>
              </a:rPr>
              <a:t> </a:t>
            </a:r>
            <a:r>
              <a:rPr lang="en-US" sz="1500" dirty="0" err="1" smtClean="0">
                <a:latin typeface="Times New Roman" pitchFamily="18" charset="0"/>
                <a:cs typeface="Times New Roman" pitchFamily="18" charset="0"/>
              </a:rPr>
              <a:t>efektivitas</a:t>
            </a:r>
            <a:r>
              <a:rPr lang="en-US" sz="1500" dirty="0" smtClean="0">
                <a:latin typeface="Times New Roman" pitchFamily="18" charset="0"/>
                <a:cs typeface="Times New Roman" pitchFamily="18" charset="0"/>
              </a:rPr>
              <a:t> </a:t>
            </a:r>
            <a:r>
              <a:rPr lang="en-US" sz="1500" dirty="0" err="1" smtClean="0">
                <a:latin typeface="Times New Roman" pitchFamily="18" charset="0"/>
                <a:cs typeface="Times New Roman" pitchFamily="18" charset="0"/>
              </a:rPr>
              <a:t>pelayanan</a:t>
            </a:r>
            <a:r>
              <a:rPr lang="en-US" sz="1500" dirty="0" smtClean="0">
                <a:latin typeface="Times New Roman" pitchFamily="18" charset="0"/>
                <a:cs typeface="Times New Roman" pitchFamily="18" charset="0"/>
              </a:rPr>
              <a:t> </a:t>
            </a:r>
            <a:r>
              <a:rPr lang="en-US" sz="1500" dirty="0" err="1" smtClean="0">
                <a:latin typeface="Times New Roman" pitchFamily="18" charset="0"/>
                <a:cs typeface="Times New Roman" pitchFamily="18" charset="0"/>
              </a:rPr>
              <a:t>terhadap</a:t>
            </a:r>
            <a:r>
              <a:rPr lang="en-US" sz="1500" dirty="0" smtClean="0">
                <a:latin typeface="Times New Roman" pitchFamily="18" charset="0"/>
                <a:cs typeface="Times New Roman" pitchFamily="18" charset="0"/>
              </a:rPr>
              <a:t> </a:t>
            </a:r>
            <a:r>
              <a:rPr lang="en-US" sz="1500" dirty="0" err="1" smtClean="0">
                <a:latin typeface="Times New Roman" pitchFamily="18" charset="0"/>
                <a:cs typeface="Times New Roman" pitchFamily="18" charset="0"/>
              </a:rPr>
              <a:t>masyarakat</a:t>
            </a:r>
            <a:r>
              <a:rPr lang="en-US" sz="1500" dirty="0" smtClean="0">
                <a:latin typeface="Times New Roman" pitchFamily="18" charset="0"/>
                <a:cs typeface="Times New Roman" pitchFamily="18" charset="0"/>
              </a:rPr>
              <a:t>.</a:t>
            </a:r>
            <a:endParaRPr lang="en-US" sz="1500" dirty="0">
              <a:latin typeface="Times New Roman" pitchFamily="18" charset="0"/>
              <a:cs typeface="Times New Roman" pitchFamily="18" charset="0"/>
            </a:endParaRPr>
          </a:p>
          <a:p>
            <a:pPr algn="just"/>
            <a:endParaRPr lang="en-US" sz="1500" dirty="0">
              <a:ln w="0"/>
              <a:solidFill>
                <a:schemeClr val="tx1"/>
              </a:solidFill>
              <a:effectLst>
                <a:outerShdw blurRad="38100" dist="19050" dir="2700000" algn="tl" rotWithShape="0">
                  <a:schemeClr val="dk1">
                    <a:alpha val="40000"/>
                  </a:schemeClr>
                </a:outerShdw>
              </a:effectLst>
              <a:latin typeface="+mj-lt"/>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latin typeface="Times New Roman" panose="02020603050405020304" pitchFamily="18" charset="0"/>
                <a:cs typeface="Times New Roman" panose="02020603050405020304" pitchFamily="18" charset="0"/>
              </a:rPr>
              <a:t>Metode</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graphicFrame>
        <p:nvGraphicFramePr>
          <p:cNvPr id="4" name="Table 4">
            <a:extLst>
              <a:ext uri="{FF2B5EF4-FFF2-40B4-BE49-F238E27FC236}">
                <a16:creationId xmlns="" xmlns:a16="http://schemas.microsoft.com/office/drawing/2014/main" id="{A4B0A57F-B03D-4840-A026-FD1BFDBE0173}"/>
              </a:ext>
            </a:extLst>
          </p:cNvPr>
          <p:cNvGraphicFramePr>
            <a:graphicFrameLocks noGrp="1"/>
          </p:cNvGraphicFramePr>
          <p:nvPr>
            <p:extLst>
              <p:ext uri="{D42A27DB-BD31-4B8C-83A1-F6EECF244321}">
                <p14:modId xmlns:p14="http://schemas.microsoft.com/office/powerpoint/2010/main" val="1666702377"/>
              </p:ext>
            </p:extLst>
          </p:nvPr>
        </p:nvGraphicFramePr>
        <p:xfrm>
          <a:off x="320488" y="1236875"/>
          <a:ext cx="3200399" cy="1172710"/>
        </p:xfrm>
        <a:graphic>
          <a:graphicData uri="http://schemas.openxmlformats.org/drawingml/2006/table">
            <a:tbl>
              <a:tblPr firstRow="1" bandRow="1">
                <a:tableStyleId>{B301B821-A1FF-4177-AEE7-76D212191A09}</a:tableStyleId>
              </a:tblPr>
              <a:tblGrid>
                <a:gridCol w="3200399">
                  <a:extLst>
                    <a:ext uri="{9D8B030D-6E8A-4147-A177-3AD203B41FA5}">
                      <a16:colId xmlns="" xmlns:a16="http://schemas.microsoft.com/office/drawing/2014/main" val="2219776737"/>
                    </a:ext>
                  </a:extLst>
                </a:gridCol>
              </a:tblGrid>
              <a:tr h="390038">
                <a:tc>
                  <a:txBody>
                    <a:bodyPr/>
                    <a:lstStyle/>
                    <a:p>
                      <a:pPr algn="ctr"/>
                      <a:r>
                        <a:rPr lang="en-US" sz="1400" b="1" i="1" dirty="0" err="1">
                          <a:solidFill>
                            <a:schemeClr val="bg1"/>
                          </a:solidFill>
                          <a:latin typeface="+mj-lt"/>
                          <a:cs typeface="Times New Roman" panose="02020603050405020304" pitchFamily="18" charset="0"/>
                        </a:rPr>
                        <a:t>Jenis</a:t>
                      </a:r>
                      <a:r>
                        <a:rPr lang="en-US" sz="1400" b="1" i="1" dirty="0">
                          <a:solidFill>
                            <a:schemeClr val="bg1"/>
                          </a:solidFill>
                          <a:latin typeface="+mj-lt"/>
                          <a:cs typeface="Times New Roman" panose="02020603050405020304" pitchFamily="18" charset="0"/>
                        </a:rPr>
                        <a:t> </a:t>
                      </a:r>
                      <a:r>
                        <a:rPr lang="en-US" sz="1400" b="1" i="1" dirty="0" err="1">
                          <a:solidFill>
                            <a:schemeClr val="bg1"/>
                          </a:solidFill>
                          <a:latin typeface="+mj-lt"/>
                          <a:cs typeface="Times New Roman" panose="02020603050405020304" pitchFamily="18" charset="0"/>
                        </a:rPr>
                        <a:t>Penelitian</a:t>
                      </a:r>
                      <a:endParaRPr lang="en-US" sz="1400" b="1" i="1" dirty="0">
                        <a:solidFill>
                          <a:schemeClr val="bg1"/>
                        </a:solidFill>
                        <a:latin typeface="+mj-lt"/>
                        <a:cs typeface="Times New Roman" panose="02020603050405020304" pitchFamily="18" charset="0"/>
                      </a:endParaRPr>
                    </a:p>
                  </a:txBody>
                  <a:tcPr>
                    <a:solidFill>
                      <a:schemeClr val="accent5">
                        <a:lumMod val="75000"/>
                      </a:schemeClr>
                    </a:solidFill>
                  </a:tcPr>
                </a:tc>
                <a:extLst>
                  <a:ext uri="{0D108BD9-81ED-4DB2-BD59-A6C34878D82A}">
                    <a16:rowId xmlns="" xmlns:a16="http://schemas.microsoft.com/office/drawing/2014/main" val="341539751"/>
                  </a:ext>
                </a:extLst>
              </a:tr>
              <a:tr h="782672">
                <a:tc>
                  <a:txBody>
                    <a:bodyPr/>
                    <a:lstStyle/>
                    <a:p>
                      <a:pPr algn="just"/>
                      <a:r>
                        <a:rPr lang="en-US" sz="1400" dirty="0" err="1" smtClean="0">
                          <a:latin typeface="+mj-lt"/>
                          <a:cs typeface="Times New Roman" panose="02020603050405020304" pitchFamily="18" charset="0"/>
                        </a:rPr>
                        <a:t>Penelitian</a:t>
                      </a:r>
                      <a:r>
                        <a:rPr lang="id-ID" sz="1400" dirty="0" smtClean="0">
                          <a:latin typeface="+mj-lt"/>
                          <a:cs typeface="Times New Roman" panose="02020603050405020304" pitchFamily="18" charset="0"/>
                        </a:rPr>
                        <a:t> Menggunakan</a:t>
                      </a:r>
                      <a:r>
                        <a:rPr lang="id-ID" sz="1400" baseline="0" dirty="0" smtClean="0">
                          <a:latin typeface="+mj-lt"/>
                          <a:cs typeface="Times New Roman" panose="02020603050405020304" pitchFamily="18" charset="0"/>
                        </a:rPr>
                        <a:t> Pendekatan Deskriptif Kualitatif</a:t>
                      </a:r>
                      <a:endParaRPr lang="en-US" sz="1400" dirty="0">
                        <a:latin typeface="+mj-lt"/>
                        <a:cs typeface="Times New Roman" panose="02020603050405020304" pitchFamily="18" charset="0"/>
                      </a:endParaRPr>
                    </a:p>
                  </a:txBody>
                  <a:tcPr>
                    <a:solidFill>
                      <a:schemeClr val="bg1"/>
                    </a:solidFill>
                  </a:tcPr>
                </a:tc>
                <a:extLst>
                  <a:ext uri="{0D108BD9-81ED-4DB2-BD59-A6C34878D82A}">
                    <a16:rowId xmlns="" xmlns:a16="http://schemas.microsoft.com/office/drawing/2014/main" val="2487714124"/>
                  </a:ext>
                </a:extLst>
              </a:tr>
            </a:tbl>
          </a:graphicData>
        </a:graphic>
      </p:graphicFrame>
      <p:graphicFrame>
        <p:nvGraphicFramePr>
          <p:cNvPr id="5" name="Table 4">
            <a:extLst>
              <a:ext uri="{FF2B5EF4-FFF2-40B4-BE49-F238E27FC236}">
                <a16:creationId xmlns="" xmlns:a16="http://schemas.microsoft.com/office/drawing/2014/main" id="{D06552FC-DD34-4063-B8CC-69B33D4FE618}"/>
              </a:ext>
            </a:extLst>
          </p:cNvPr>
          <p:cNvGraphicFramePr>
            <a:graphicFrameLocks noGrp="1"/>
          </p:cNvGraphicFramePr>
          <p:nvPr>
            <p:extLst>
              <p:ext uri="{D42A27DB-BD31-4B8C-83A1-F6EECF244321}">
                <p14:modId xmlns:p14="http://schemas.microsoft.com/office/powerpoint/2010/main" val="2568399845"/>
              </p:ext>
            </p:extLst>
          </p:nvPr>
        </p:nvGraphicFramePr>
        <p:xfrm>
          <a:off x="356847" y="2576086"/>
          <a:ext cx="3200399" cy="1883960"/>
        </p:xfrm>
        <a:graphic>
          <a:graphicData uri="http://schemas.openxmlformats.org/drawingml/2006/table">
            <a:tbl>
              <a:tblPr firstRow="1" bandRow="1">
                <a:tableStyleId>{B301B821-A1FF-4177-AEE7-76D212191A09}</a:tableStyleId>
              </a:tblPr>
              <a:tblGrid>
                <a:gridCol w="3200399">
                  <a:extLst>
                    <a:ext uri="{9D8B030D-6E8A-4147-A177-3AD203B41FA5}">
                      <a16:colId xmlns="" xmlns:a16="http://schemas.microsoft.com/office/drawing/2014/main" val="2219776737"/>
                    </a:ext>
                  </a:extLst>
                </a:gridCol>
              </a:tblGrid>
              <a:tr h="510511">
                <a:tc>
                  <a:txBody>
                    <a:bodyPr/>
                    <a:lstStyle/>
                    <a:p>
                      <a:pPr algn="ctr"/>
                      <a:r>
                        <a:rPr lang="en-US" sz="1400" b="1" i="1" dirty="0" err="1">
                          <a:solidFill>
                            <a:schemeClr val="bg1"/>
                          </a:solidFill>
                          <a:latin typeface="+mj-lt"/>
                          <a:cs typeface="Times New Roman" panose="02020603050405020304" pitchFamily="18" charset="0"/>
                        </a:rPr>
                        <a:t>Fokus</a:t>
                      </a:r>
                      <a:r>
                        <a:rPr lang="en-US" sz="1400" b="1" i="1" dirty="0">
                          <a:solidFill>
                            <a:schemeClr val="bg1"/>
                          </a:solidFill>
                          <a:latin typeface="+mj-lt"/>
                          <a:cs typeface="Times New Roman" panose="02020603050405020304" pitchFamily="18" charset="0"/>
                        </a:rPr>
                        <a:t> </a:t>
                      </a:r>
                      <a:r>
                        <a:rPr lang="en-US" sz="1400" b="1" i="1" dirty="0" err="1">
                          <a:solidFill>
                            <a:schemeClr val="bg1"/>
                          </a:solidFill>
                          <a:latin typeface="+mj-lt"/>
                          <a:cs typeface="Times New Roman" panose="02020603050405020304" pitchFamily="18" charset="0"/>
                        </a:rPr>
                        <a:t>Penelitian</a:t>
                      </a:r>
                      <a:endParaRPr lang="en-US" sz="1400" b="1" i="1" dirty="0">
                        <a:solidFill>
                          <a:schemeClr val="bg1"/>
                        </a:solidFill>
                        <a:latin typeface="+mj-lt"/>
                        <a:cs typeface="Times New Roman" panose="02020603050405020304" pitchFamily="18" charset="0"/>
                      </a:endParaRPr>
                    </a:p>
                  </a:txBody>
                  <a:tcPr>
                    <a:solidFill>
                      <a:schemeClr val="accent5">
                        <a:lumMod val="75000"/>
                      </a:schemeClr>
                    </a:solidFill>
                  </a:tcPr>
                </a:tc>
                <a:extLst>
                  <a:ext uri="{0D108BD9-81ED-4DB2-BD59-A6C34878D82A}">
                    <a16:rowId xmlns="" xmlns:a16="http://schemas.microsoft.com/office/drawing/2014/main" val="341539751"/>
                  </a:ext>
                </a:extLst>
              </a:tr>
              <a:tr h="1373449">
                <a:tc>
                  <a:txBody>
                    <a:bodyPr/>
                    <a:lstStyle/>
                    <a:p>
                      <a:pPr algn="l"/>
                      <a:r>
                        <a:rPr lang="id-ID" sz="1400" dirty="0" smtClean="0">
                          <a:latin typeface="+mj-lt"/>
                          <a:cs typeface="Times New Roman" panose="02020603050405020304" pitchFamily="18" charset="0"/>
                        </a:rPr>
                        <a:t>Fokus</a:t>
                      </a:r>
                      <a:r>
                        <a:rPr lang="id-ID" sz="1400" baseline="0" dirty="0" smtClean="0">
                          <a:latin typeface="+mj-lt"/>
                          <a:cs typeface="Times New Roman" panose="02020603050405020304" pitchFamily="18" charset="0"/>
                        </a:rPr>
                        <a:t> utama dalam penelitian ini adalah </a:t>
                      </a:r>
                      <a:r>
                        <a:rPr lang="id-ID" sz="1400" b="0" i="0" u="none" strike="noStrike" cap="none" dirty="0" smtClean="0">
                          <a:solidFill>
                            <a:schemeClr val="dk1"/>
                          </a:solidFill>
                          <a:effectLst/>
                          <a:latin typeface="+mn-lt"/>
                          <a:ea typeface="+mn-ea"/>
                          <a:cs typeface="+mn-cs"/>
                          <a:sym typeface="Arial"/>
                        </a:rPr>
                        <a:t>untuk memahami seberapa baik </a:t>
                      </a:r>
                      <a:r>
                        <a:rPr lang="en-US" sz="1400" b="0" i="0" u="none" strike="noStrike" cap="none" dirty="0" err="1" smtClean="0">
                          <a:solidFill>
                            <a:schemeClr val="dk1"/>
                          </a:solidFill>
                          <a:effectLst/>
                          <a:latin typeface="+mn-lt"/>
                          <a:ea typeface="+mn-ea"/>
                          <a:cs typeface="+mn-cs"/>
                          <a:sym typeface="Arial"/>
                        </a:rPr>
                        <a:t>Kinerja</a:t>
                      </a:r>
                      <a:r>
                        <a:rPr lang="id-ID" sz="1400" b="0" i="0" u="none" strike="noStrike" cap="none" dirty="0" smtClean="0">
                          <a:solidFill>
                            <a:schemeClr val="dk1"/>
                          </a:solidFill>
                          <a:effectLst/>
                          <a:latin typeface="+mn-lt"/>
                          <a:ea typeface="+mn-ea"/>
                          <a:cs typeface="+mn-cs"/>
                          <a:sym typeface="Arial"/>
                        </a:rPr>
                        <a:t> Pemerintah Desa dalam melakukan </a:t>
                      </a:r>
                      <a:r>
                        <a:rPr lang="en-US" sz="1400" b="0" i="0" u="none" strike="noStrike" cap="none" dirty="0" err="1" smtClean="0">
                          <a:solidFill>
                            <a:schemeClr val="dk1"/>
                          </a:solidFill>
                          <a:effectLst/>
                          <a:latin typeface="+mn-lt"/>
                          <a:ea typeface="+mn-ea"/>
                          <a:cs typeface="+mn-cs"/>
                          <a:sym typeface="Arial"/>
                        </a:rPr>
                        <a:t>Pelayanan</a:t>
                      </a:r>
                      <a:r>
                        <a:rPr lang="en-US" sz="1400" b="0" i="0" u="none" strike="noStrike" cap="none" dirty="0" smtClean="0">
                          <a:solidFill>
                            <a:schemeClr val="dk1"/>
                          </a:solidFill>
                          <a:effectLst/>
                          <a:latin typeface="+mn-lt"/>
                          <a:ea typeface="+mn-ea"/>
                          <a:cs typeface="+mn-cs"/>
                          <a:sym typeface="Arial"/>
                        </a:rPr>
                        <a:t> </a:t>
                      </a:r>
                      <a:r>
                        <a:rPr lang="en-US" sz="1400" b="0" i="0" u="none" strike="noStrike" cap="none" dirty="0" err="1" smtClean="0">
                          <a:solidFill>
                            <a:schemeClr val="dk1"/>
                          </a:solidFill>
                          <a:effectLst/>
                          <a:latin typeface="+mn-lt"/>
                          <a:ea typeface="+mn-ea"/>
                          <a:cs typeface="+mn-cs"/>
                          <a:sym typeface="Arial"/>
                        </a:rPr>
                        <a:t>Administrasi</a:t>
                      </a:r>
                      <a:r>
                        <a:rPr lang="id-ID" sz="1400" b="0" i="0" u="none" strike="noStrike" cap="none" dirty="0" smtClean="0">
                          <a:solidFill>
                            <a:schemeClr val="dk1"/>
                          </a:solidFill>
                          <a:effectLst/>
                          <a:latin typeface="+mn-lt"/>
                          <a:ea typeface="+mn-ea"/>
                          <a:cs typeface="+mn-cs"/>
                          <a:sym typeface="Arial"/>
                        </a:rPr>
                        <a:t> Kependudukan</a:t>
                      </a:r>
                      <a:r>
                        <a:rPr lang="en-US" sz="1400" b="0" i="0" u="none" strike="noStrike" cap="none" dirty="0" smtClean="0">
                          <a:solidFill>
                            <a:schemeClr val="dk1"/>
                          </a:solidFill>
                          <a:effectLst/>
                          <a:latin typeface="+mn-lt"/>
                          <a:ea typeface="+mn-ea"/>
                          <a:cs typeface="+mn-cs"/>
                          <a:sym typeface="Arial"/>
                        </a:rPr>
                        <a:t> </a:t>
                      </a:r>
                      <a:r>
                        <a:rPr lang="en-US" sz="1400" b="0" i="0" u="none" strike="noStrike" cap="none" dirty="0" err="1" smtClean="0">
                          <a:solidFill>
                            <a:schemeClr val="dk1"/>
                          </a:solidFill>
                          <a:effectLst/>
                          <a:latin typeface="+mn-lt"/>
                          <a:ea typeface="+mn-ea"/>
                          <a:cs typeface="+mn-cs"/>
                          <a:sym typeface="Arial"/>
                        </a:rPr>
                        <a:t>kepada</a:t>
                      </a:r>
                      <a:r>
                        <a:rPr lang="en-US" sz="1400" b="0" i="0" u="none" strike="noStrike" cap="none" dirty="0" smtClean="0">
                          <a:solidFill>
                            <a:schemeClr val="dk1"/>
                          </a:solidFill>
                          <a:effectLst/>
                          <a:latin typeface="+mn-lt"/>
                          <a:ea typeface="+mn-ea"/>
                          <a:cs typeface="+mn-cs"/>
                          <a:sym typeface="Arial"/>
                        </a:rPr>
                        <a:t> </a:t>
                      </a:r>
                      <a:r>
                        <a:rPr lang="en-US" sz="1400" b="0" i="0" u="none" strike="noStrike" cap="none" dirty="0" err="1" smtClean="0">
                          <a:solidFill>
                            <a:schemeClr val="dk1"/>
                          </a:solidFill>
                          <a:effectLst/>
                          <a:latin typeface="+mn-lt"/>
                          <a:ea typeface="+mn-ea"/>
                          <a:cs typeface="+mn-cs"/>
                          <a:sym typeface="Arial"/>
                        </a:rPr>
                        <a:t>masyarakat</a:t>
                      </a:r>
                      <a:r>
                        <a:rPr lang="id-ID" sz="1400" b="0" i="0" u="none" strike="noStrike" cap="none" dirty="0" smtClean="0">
                          <a:solidFill>
                            <a:schemeClr val="dk1"/>
                          </a:solidFill>
                          <a:effectLst/>
                          <a:latin typeface="+mn-lt"/>
                          <a:ea typeface="+mn-ea"/>
                          <a:cs typeface="+mn-cs"/>
                          <a:sym typeface="Arial"/>
                        </a:rPr>
                        <a:t> di Desa Sumokembangsri</a:t>
                      </a:r>
                      <a:r>
                        <a:rPr lang="en-US" sz="1400" b="0" i="0" u="none" strike="noStrike" cap="none" dirty="0" smtClean="0">
                          <a:solidFill>
                            <a:schemeClr val="dk1"/>
                          </a:solidFill>
                          <a:effectLst/>
                          <a:latin typeface="+mn-lt"/>
                          <a:ea typeface="+mn-ea"/>
                          <a:cs typeface="+mn-cs"/>
                          <a:sym typeface="Arial"/>
                        </a:rPr>
                        <a:t>.</a:t>
                      </a:r>
                      <a:endParaRPr lang="en-US" sz="1400" dirty="0">
                        <a:latin typeface="+mj-lt"/>
                        <a:cs typeface="Times New Roman" panose="02020603050405020304" pitchFamily="18" charset="0"/>
                      </a:endParaRPr>
                    </a:p>
                  </a:txBody>
                  <a:tcPr>
                    <a:solidFill>
                      <a:schemeClr val="bg1"/>
                    </a:solidFill>
                  </a:tcPr>
                </a:tc>
                <a:extLst>
                  <a:ext uri="{0D108BD9-81ED-4DB2-BD59-A6C34878D82A}">
                    <a16:rowId xmlns="" xmlns:a16="http://schemas.microsoft.com/office/drawing/2014/main" val="2487714124"/>
                  </a:ext>
                </a:extLst>
              </a:tr>
            </a:tbl>
          </a:graphicData>
        </a:graphic>
      </p:graphicFrame>
      <p:graphicFrame>
        <p:nvGraphicFramePr>
          <p:cNvPr id="6" name="Table 4">
            <a:extLst>
              <a:ext uri="{FF2B5EF4-FFF2-40B4-BE49-F238E27FC236}">
                <a16:creationId xmlns="" xmlns:a16="http://schemas.microsoft.com/office/drawing/2014/main" id="{9DFF32A1-555E-42CA-9ED5-B3D1AE69B767}"/>
              </a:ext>
            </a:extLst>
          </p:cNvPr>
          <p:cNvGraphicFramePr>
            <a:graphicFrameLocks noGrp="1"/>
          </p:cNvGraphicFramePr>
          <p:nvPr>
            <p:extLst>
              <p:ext uri="{D42A27DB-BD31-4B8C-83A1-F6EECF244321}">
                <p14:modId xmlns:p14="http://schemas.microsoft.com/office/powerpoint/2010/main" val="2782354860"/>
              </p:ext>
            </p:extLst>
          </p:nvPr>
        </p:nvGraphicFramePr>
        <p:xfrm>
          <a:off x="367787" y="4928230"/>
          <a:ext cx="3200398" cy="1036320"/>
        </p:xfrm>
        <a:graphic>
          <a:graphicData uri="http://schemas.openxmlformats.org/drawingml/2006/table">
            <a:tbl>
              <a:tblPr firstRow="1" bandRow="1">
                <a:tableStyleId>{B301B821-A1FF-4177-AEE7-76D212191A09}</a:tableStyleId>
              </a:tblPr>
              <a:tblGrid>
                <a:gridCol w="3200398">
                  <a:extLst>
                    <a:ext uri="{9D8B030D-6E8A-4147-A177-3AD203B41FA5}">
                      <a16:colId xmlns="" xmlns:a16="http://schemas.microsoft.com/office/drawing/2014/main" val="2219776737"/>
                    </a:ext>
                  </a:extLst>
                </a:gridCol>
              </a:tblGrid>
              <a:tr h="221283">
                <a:tc>
                  <a:txBody>
                    <a:bodyPr/>
                    <a:lstStyle/>
                    <a:p>
                      <a:pPr algn="ctr"/>
                      <a:r>
                        <a:rPr lang="en-US" sz="1400" b="1" i="1" dirty="0" err="1">
                          <a:solidFill>
                            <a:schemeClr val="bg1"/>
                          </a:solidFill>
                          <a:latin typeface="+mj-lt"/>
                          <a:cs typeface="Times New Roman" panose="02020603050405020304" pitchFamily="18" charset="0"/>
                        </a:rPr>
                        <a:t>Lokasi</a:t>
                      </a:r>
                      <a:r>
                        <a:rPr lang="en-US" sz="1400" b="1" i="1" dirty="0">
                          <a:solidFill>
                            <a:schemeClr val="bg1"/>
                          </a:solidFill>
                          <a:latin typeface="+mj-lt"/>
                          <a:cs typeface="Times New Roman" panose="02020603050405020304" pitchFamily="18" charset="0"/>
                        </a:rPr>
                        <a:t> </a:t>
                      </a:r>
                      <a:r>
                        <a:rPr lang="en-US" sz="1400" b="1" i="1" dirty="0" err="1">
                          <a:solidFill>
                            <a:schemeClr val="bg1"/>
                          </a:solidFill>
                          <a:latin typeface="+mj-lt"/>
                          <a:cs typeface="Times New Roman" panose="02020603050405020304" pitchFamily="18" charset="0"/>
                        </a:rPr>
                        <a:t>Penelitian</a:t>
                      </a:r>
                      <a:endParaRPr lang="en-US" sz="1400" b="1" i="1" dirty="0">
                        <a:solidFill>
                          <a:schemeClr val="bg1"/>
                        </a:solidFill>
                        <a:latin typeface="+mj-lt"/>
                        <a:cs typeface="Times New Roman" panose="02020603050405020304" pitchFamily="18" charset="0"/>
                      </a:endParaRPr>
                    </a:p>
                  </a:txBody>
                  <a:tcPr>
                    <a:solidFill>
                      <a:schemeClr val="accent5">
                        <a:lumMod val="75000"/>
                      </a:schemeClr>
                    </a:solidFill>
                  </a:tcPr>
                </a:tc>
                <a:extLst>
                  <a:ext uri="{0D108BD9-81ED-4DB2-BD59-A6C34878D82A}">
                    <a16:rowId xmlns="" xmlns:a16="http://schemas.microsoft.com/office/drawing/2014/main" val="341539751"/>
                  </a:ext>
                </a:extLst>
              </a:tr>
              <a:tr h="611629">
                <a:tc>
                  <a:txBody>
                    <a:bodyPr/>
                    <a:lstStyle/>
                    <a:p>
                      <a:pPr algn="just"/>
                      <a:r>
                        <a:rPr lang="en-US" sz="1400" b="0" i="0" u="none" strike="noStrike" cap="none" dirty="0" err="1" smtClean="0">
                          <a:solidFill>
                            <a:schemeClr val="dk1"/>
                          </a:solidFill>
                          <a:effectLst/>
                          <a:latin typeface="+mn-lt"/>
                          <a:ea typeface="+mn-ea"/>
                          <a:cs typeface="+mn-cs"/>
                          <a:sym typeface="Arial"/>
                        </a:rPr>
                        <a:t>berada</a:t>
                      </a:r>
                      <a:r>
                        <a:rPr lang="en-US" sz="1400" b="0" i="0" u="none" strike="noStrike" cap="none" dirty="0" smtClean="0">
                          <a:solidFill>
                            <a:schemeClr val="dk1"/>
                          </a:solidFill>
                          <a:effectLst/>
                          <a:latin typeface="+mn-lt"/>
                          <a:ea typeface="+mn-ea"/>
                          <a:cs typeface="+mn-cs"/>
                          <a:sym typeface="Arial"/>
                        </a:rPr>
                        <a:t> </a:t>
                      </a:r>
                      <a:r>
                        <a:rPr lang="id-ID" sz="1400" b="0" i="0" u="none" strike="noStrike" cap="none" dirty="0" smtClean="0">
                          <a:solidFill>
                            <a:schemeClr val="dk1"/>
                          </a:solidFill>
                          <a:effectLst/>
                          <a:latin typeface="+mn-lt"/>
                          <a:ea typeface="+mn-ea"/>
                          <a:cs typeface="+mn-cs"/>
                          <a:sym typeface="Arial"/>
                        </a:rPr>
                        <a:t>di Desa Sumokembangsri Kecamatan Balongbendo Kabupaten Sidoarjo.</a:t>
                      </a:r>
                      <a:endParaRPr lang="en-US" sz="1400" dirty="0">
                        <a:latin typeface="+mj-lt"/>
                        <a:cs typeface="Times New Roman" panose="02020603050405020304" pitchFamily="18" charset="0"/>
                      </a:endParaRPr>
                    </a:p>
                  </a:txBody>
                  <a:tcPr>
                    <a:solidFill>
                      <a:schemeClr val="bg1"/>
                    </a:solidFill>
                  </a:tcPr>
                </a:tc>
                <a:extLst>
                  <a:ext uri="{0D108BD9-81ED-4DB2-BD59-A6C34878D82A}">
                    <a16:rowId xmlns="" xmlns:a16="http://schemas.microsoft.com/office/drawing/2014/main" val="2487714124"/>
                  </a:ext>
                </a:extLst>
              </a:tr>
            </a:tbl>
          </a:graphicData>
        </a:graphic>
      </p:graphicFrame>
      <p:graphicFrame>
        <p:nvGraphicFramePr>
          <p:cNvPr id="8" name="Table 4">
            <a:extLst>
              <a:ext uri="{FF2B5EF4-FFF2-40B4-BE49-F238E27FC236}">
                <a16:creationId xmlns="" xmlns:a16="http://schemas.microsoft.com/office/drawing/2014/main" id="{9E821AD9-F958-443F-B228-4B754BD5CED4}"/>
              </a:ext>
            </a:extLst>
          </p:cNvPr>
          <p:cNvGraphicFramePr>
            <a:graphicFrameLocks noGrp="1"/>
          </p:cNvGraphicFramePr>
          <p:nvPr>
            <p:extLst>
              <p:ext uri="{D42A27DB-BD31-4B8C-83A1-F6EECF244321}">
                <p14:modId xmlns:p14="http://schemas.microsoft.com/office/powerpoint/2010/main" val="2704414516"/>
              </p:ext>
            </p:extLst>
          </p:nvPr>
        </p:nvGraphicFramePr>
        <p:xfrm>
          <a:off x="4224223" y="1501145"/>
          <a:ext cx="3886200" cy="1741331"/>
        </p:xfrm>
        <a:graphic>
          <a:graphicData uri="http://schemas.openxmlformats.org/drawingml/2006/table">
            <a:tbl>
              <a:tblPr firstRow="1" bandRow="1">
                <a:tableStyleId>{B301B821-A1FF-4177-AEE7-76D212191A09}</a:tableStyleId>
              </a:tblPr>
              <a:tblGrid>
                <a:gridCol w="3886200">
                  <a:extLst>
                    <a:ext uri="{9D8B030D-6E8A-4147-A177-3AD203B41FA5}">
                      <a16:colId xmlns="" xmlns:a16="http://schemas.microsoft.com/office/drawing/2014/main" val="2219776737"/>
                    </a:ext>
                  </a:extLst>
                </a:gridCol>
              </a:tblGrid>
              <a:tr h="369731">
                <a:tc>
                  <a:txBody>
                    <a:bodyPr/>
                    <a:lstStyle/>
                    <a:p>
                      <a:pPr algn="ctr"/>
                      <a:r>
                        <a:rPr lang="en-US" sz="1400" b="1" i="1" dirty="0">
                          <a:solidFill>
                            <a:schemeClr val="bg1"/>
                          </a:solidFill>
                          <a:latin typeface="+mj-lt"/>
                          <a:cs typeface="Times New Roman" panose="02020603050405020304" pitchFamily="18" charset="0"/>
                        </a:rPr>
                        <a:t>Teknik </a:t>
                      </a:r>
                      <a:r>
                        <a:rPr lang="en-US" sz="1400" b="1" i="1" dirty="0" err="1">
                          <a:solidFill>
                            <a:schemeClr val="bg1"/>
                          </a:solidFill>
                          <a:latin typeface="+mj-lt"/>
                          <a:cs typeface="Times New Roman" panose="02020603050405020304" pitchFamily="18" charset="0"/>
                        </a:rPr>
                        <a:t>Penentuan</a:t>
                      </a:r>
                      <a:r>
                        <a:rPr lang="en-US" sz="1400" b="1" i="1" dirty="0">
                          <a:solidFill>
                            <a:schemeClr val="bg1"/>
                          </a:solidFill>
                          <a:latin typeface="+mj-lt"/>
                          <a:cs typeface="Times New Roman" panose="02020603050405020304" pitchFamily="18" charset="0"/>
                        </a:rPr>
                        <a:t> </a:t>
                      </a:r>
                      <a:r>
                        <a:rPr lang="en-US" sz="1400" b="1" i="1" dirty="0" err="1">
                          <a:solidFill>
                            <a:schemeClr val="bg1"/>
                          </a:solidFill>
                          <a:latin typeface="+mj-lt"/>
                          <a:cs typeface="Times New Roman" panose="02020603050405020304" pitchFamily="18" charset="0"/>
                        </a:rPr>
                        <a:t>Informan</a:t>
                      </a:r>
                      <a:endParaRPr lang="en-US" sz="1400" b="1" i="1" dirty="0">
                        <a:solidFill>
                          <a:schemeClr val="bg1"/>
                        </a:solidFill>
                        <a:latin typeface="+mj-lt"/>
                        <a:cs typeface="Times New Roman" panose="02020603050405020304" pitchFamily="18" charset="0"/>
                      </a:endParaRPr>
                    </a:p>
                  </a:txBody>
                  <a:tcPr>
                    <a:solidFill>
                      <a:schemeClr val="accent5">
                        <a:lumMod val="75000"/>
                      </a:schemeClr>
                    </a:solidFill>
                  </a:tcPr>
                </a:tc>
                <a:extLst>
                  <a:ext uri="{0D108BD9-81ED-4DB2-BD59-A6C34878D82A}">
                    <a16:rowId xmlns="" xmlns:a16="http://schemas.microsoft.com/office/drawing/2014/main" val="341539751"/>
                  </a:ext>
                </a:extLst>
              </a:tr>
              <a:tr h="887354">
                <a:tc>
                  <a:txBody>
                    <a:bodyPr/>
                    <a:lstStyle/>
                    <a:p>
                      <a:pPr algn="just"/>
                      <a:r>
                        <a:rPr lang="en-US" sz="1400" b="0" i="0" u="none" strike="noStrike" cap="none" dirty="0" err="1" smtClean="0">
                          <a:solidFill>
                            <a:schemeClr val="dk1"/>
                          </a:solidFill>
                          <a:effectLst/>
                          <a:latin typeface="+mn-lt"/>
                          <a:ea typeface="+mn-ea"/>
                          <a:cs typeface="+mn-cs"/>
                          <a:sym typeface="Arial"/>
                        </a:rPr>
                        <a:t>Dalam</a:t>
                      </a:r>
                      <a:r>
                        <a:rPr lang="en-US" sz="1400" b="0" i="0" u="none" strike="noStrike" cap="none" dirty="0" smtClean="0">
                          <a:solidFill>
                            <a:schemeClr val="dk1"/>
                          </a:solidFill>
                          <a:effectLst/>
                          <a:latin typeface="+mn-lt"/>
                          <a:ea typeface="+mn-ea"/>
                          <a:cs typeface="+mn-cs"/>
                          <a:sym typeface="Arial"/>
                        </a:rPr>
                        <a:t> </a:t>
                      </a:r>
                      <a:r>
                        <a:rPr lang="en-US" sz="1400" b="0" i="0" u="none" strike="noStrike" cap="none" dirty="0" err="1" smtClean="0">
                          <a:solidFill>
                            <a:schemeClr val="dk1"/>
                          </a:solidFill>
                          <a:effectLst/>
                          <a:latin typeface="+mn-lt"/>
                          <a:ea typeface="+mn-ea"/>
                          <a:cs typeface="+mn-cs"/>
                          <a:sym typeface="Arial"/>
                        </a:rPr>
                        <a:t>pemilihan</a:t>
                      </a:r>
                      <a:r>
                        <a:rPr lang="en-US" sz="1400" b="0" i="0" u="none" strike="noStrike" cap="none" dirty="0" smtClean="0">
                          <a:solidFill>
                            <a:schemeClr val="dk1"/>
                          </a:solidFill>
                          <a:effectLst/>
                          <a:latin typeface="+mn-lt"/>
                          <a:ea typeface="+mn-ea"/>
                          <a:cs typeface="+mn-cs"/>
                          <a:sym typeface="Arial"/>
                        </a:rPr>
                        <a:t> </a:t>
                      </a:r>
                      <a:r>
                        <a:rPr lang="en-US" sz="1400" b="0" i="0" u="none" strike="noStrike" cap="none" dirty="0" err="1" smtClean="0">
                          <a:solidFill>
                            <a:schemeClr val="dk1"/>
                          </a:solidFill>
                          <a:effectLst/>
                          <a:latin typeface="+mn-lt"/>
                          <a:ea typeface="+mn-ea"/>
                          <a:cs typeface="+mn-cs"/>
                          <a:sym typeface="Arial"/>
                        </a:rPr>
                        <a:t>informan</a:t>
                      </a:r>
                      <a:r>
                        <a:rPr lang="id-ID" sz="1400" b="0" i="0" u="none" strike="noStrike" cap="none" dirty="0" smtClean="0">
                          <a:solidFill>
                            <a:schemeClr val="dk1"/>
                          </a:solidFill>
                          <a:effectLst/>
                          <a:latin typeface="+mn-lt"/>
                          <a:ea typeface="+mn-ea"/>
                          <a:cs typeface="+mn-cs"/>
                          <a:sym typeface="Arial"/>
                        </a:rPr>
                        <a:t>, </a:t>
                      </a:r>
                      <a:r>
                        <a:rPr lang="en-US" sz="1400" b="0" i="0" u="none" strike="noStrike" cap="none" dirty="0" err="1" smtClean="0">
                          <a:solidFill>
                            <a:schemeClr val="dk1"/>
                          </a:solidFill>
                          <a:effectLst/>
                          <a:latin typeface="+mn-lt"/>
                          <a:ea typeface="+mn-ea"/>
                          <a:cs typeface="+mn-cs"/>
                          <a:sym typeface="Arial"/>
                        </a:rPr>
                        <a:t>penelitian</a:t>
                      </a:r>
                      <a:r>
                        <a:rPr lang="id-ID" sz="1400" b="0" i="0" u="none" strike="noStrike" cap="none" dirty="0" smtClean="0">
                          <a:solidFill>
                            <a:schemeClr val="dk1"/>
                          </a:solidFill>
                          <a:effectLst/>
                          <a:latin typeface="+mn-lt"/>
                          <a:ea typeface="+mn-ea"/>
                          <a:cs typeface="+mn-cs"/>
                          <a:sym typeface="Arial"/>
                        </a:rPr>
                        <a:t> ini meng</a:t>
                      </a:r>
                      <a:r>
                        <a:rPr lang="en-US" sz="1400" b="0" i="0" u="none" strike="noStrike" cap="none" dirty="0" err="1" smtClean="0">
                          <a:solidFill>
                            <a:schemeClr val="dk1"/>
                          </a:solidFill>
                          <a:effectLst/>
                          <a:latin typeface="+mn-lt"/>
                          <a:ea typeface="+mn-ea"/>
                          <a:cs typeface="+mn-cs"/>
                          <a:sym typeface="Arial"/>
                        </a:rPr>
                        <a:t>gunakan</a:t>
                      </a:r>
                      <a:r>
                        <a:rPr lang="en-US" sz="1400" b="0" i="0" u="none" strike="noStrike" cap="none" dirty="0" smtClean="0">
                          <a:solidFill>
                            <a:schemeClr val="dk1"/>
                          </a:solidFill>
                          <a:effectLst/>
                          <a:latin typeface="+mn-lt"/>
                          <a:ea typeface="+mn-ea"/>
                          <a:cs typeface="+mn-cs"/>
                          <a:sym typeface="Arial"/>
                        </a:rPr>
                        <a:t> </a:t>
                      </a:r>
                      <a:r>
                        <a:rPr lang="en-US" sz="1400" b="0" i="0" u="none" strike="noStrike" cap="none" dirty="0" err="1" smtClean="0">
                          <a:solidFill>
                            <a:schemeClr val="dk1"/>
                          </a:solidFill>
                          <a:effectLst/>
                          <a:latin typeface="+mn-lt"/>
                          <a:ea typeface="+mn-ea"/>
                          <a:cs typeface="+mn-cs"/>
                          <a:sym typeface="Arial"/>
                        </a:rPr>
                        <a:t>teknik</a:t>
                      </a:r>
                      <a:r>
                        <a:rPr lang="en-US" sz="1400" b="0" i="0" u="none" strike="noStrike" cap="none" dirty="0" smtClean="0">
                          <a:solidFill>
                            <a:schemeClr val="dk1"/>
                          </a:solidFill>
                          <a:effectLst/>
                          <a:latin typeface="+mn-lt"/>
                          <a:ea typeface="+mn-ea"/>
                          <a:cs typeface="+mn-cs"/>
                          <a:sym typeface="Arial"/>
                        </a:rPr>
                        <a:t> </a:t>
                      </a:r>
                      <a:r>
                        <a:rPr lang="id-ID" sz="1400" b="0" i="1" u="none" strike="noStrike" cap="none" dirty="0" smtClean="0">
                          <a:solidFill>
                            <a:schemeClr val="dk1"/>
                          </a:solidFill>
                          <a:effectLst/>
                          <a:latin typeface="+mn-lt"/>
                          <a:ea typeface="+mn-ea"/>
                          <a:cs typeface="+mn-cs"/>
                          <a:sym typeface="Arial"/>
                        </a:rPr>
                        <a:t>purposive sampling</a:t>
                      </a:r>
                      <a:r>
                        <a:rPr lang="id-ID" sz="1400" b="0" i="0" u="none" strike="noStrike" cap="none" dirty="0" smtClean="0">
                          <a:solidFill>
                            <a:schemeClr val="dk1"/>
                          </a:solidFill>
                          <a:effectLst/>
                          <a:latin typeface="+mn-lt"/>
                          <a:ea typeface="+mn-ea"/>
                          <a:cs typeface="+mn-cs"/>
                          <a:sym typeface="Arial"/>
                        </a:rPr>
                        <a:t>.</a:t>
                      </a:r>
                      <a:r>
                        <a:rPr lang="en-US" sz="1400" b="0" i="0" u="none" strike="noStrike" cap="none" dirty="0" smtClean="0">
                          <a:solidFill>
                            <a:schemeClr val="dk1"/>
                          </a:solidFill>
                          <a:effectLst/>
                          <a:latin typeface="+mn-lt"/>
                          <a:ea typeface="+mn-ea"/>
                          <a:cs typeface="+mn-cs"/>
                          <a:sym typeface="Arial"/>
                        </a:rPr>
                        <a:t> </a:t>
                      </a:r>
                      <a:r>
                        <a:rPr lang="en-US" sz="1400" b="0" i="0" u="none" strike="noStrike" cap="none" dirty="0" err="1" smtClean="0">
                          <a:solidFill>
                            <a:schemeClr val="dk1"/>
                          </a:solidFill>
                          <a:effectLst/>
                          <a:latin typeface="+mn-lt"/>
                          <a:ea typeface="+mn-ea"/>
                          <a:cs typeface="+mn-cs"/>
                          <a:sym typeface="Arial"/>
                        </a:rPr>
                        <a:t>Informan</a:t>
                      </a:r>
                      <a:r>
                        <a:rPr lang="id-ID" sz="1400" b="0" i="0" u="none" strike="noStrike" cap="none" dirty="0" smtClean="0">
                          <a:solidFill>
                            <a:schemeClr val="dk1"/>
                          </a:solidFill>
                          <a:effectLst/>
                          <a:latin typeface="+mn-lt"/>
                          <a:ea typeface="+mn-ea"/>
                          <a:cs typeface="+mn-cs"/>
                          <a:sym typeface="Arial"/>
                        </a:rPr>
                        <a:t> pada </a:t>
                      </a:r>
                      <a:r>
                        <a:rPr lang="en-US" sz="1400" b="0" i="0" u="none" strike="noStrike" cap="none" dirty="0" err="1" smtClean="0">
                          <a:solidFill>
                            <a:schemeClr val="dk1"/>
                          </a:solidFill>
                          <a:effectLst/>
                          <a:latin typeface="+mn-lt"/>
                          <a:ea typeface="+mn-ea"/>
                          <a:cs typeface="+mn-cs"/>
                          <a:sym typeface="Arial"/>
                        </a:rPr>
                        <a:t>penelitian</a:t>
                      </a:r>
                      <a:r>
                        <a:rPr lang="id-ID" sz="1400" b="0" i="0" u="none" strike="noStrike" cap="none" dirty="0" smtClean="0">
                          <a:solidFill>
                            <a:schemeClr val="dk1"/>
                          </a:solidFill>
                          <a:effectLst/>
                          <a:latin typeface="+mn-lt"/>
                          <a:ea typeface="+mn-ea"/>
                          <a:cs typeface="+mn-cs"/>
                          <a:sym typeface="Arial"/>
                        </a:rPr>
                        <a:t> ini ialah Kepala Desa, </a:t>
                      </a:r>
                      <a:r>
                        <a:rPr lang="en-US" sz="1400" b="0" i="0" u="none" strike="noStrike" cap="none" dirty="0" err="1" smtClean="0">
                          <a:solidFill>
                            <a:schemeClr val="dk1"/>
                          </a:solidFill>
                          <a:effectLst/>
                          <a:latin typeface="+mn-lt"/>
                          <a:ea typeface="+mn-ea"/>
                          <a:cs typeface="+mn-cs"/>
                          <a:sym typeface="Arial"/>
                        </a:rPr>
                        <a:t>Kasi</a:t>
                      </a:r>
                      <a:r>
                        <a:rPr lang="en-US" sz="1400" b="0" i="0" u="none" strike="noStrike" cap="none" dirty="0" smtClean="0">
                          <a:solidFill>
                            <a:schemeClr val="dk1"/>
                          </a:solidFill>
                          <a:effectLst/>
                          <a:latin typeface="+mn-lt"/>
                          <a:ea typeface="+mn-ea"/>
                          <a:cs typeface="+mn-cs"/>
                          <a:sym typeface="Arial"/>
                        </a:rPr>
                        <a:t> </a:t>
                      </a:r>
                      <a:r>
                        <a:rPr lang="en-US" sz="1400" b="0" i="0" u="none" strike="noStrike" cap="none" dirty="0" err="1" smtClean="0">
                          <a:solidFill>
                            <a:schemeClr val="dk1"/>
                          </a:solidFill>
                          <a:effectLst/>
                          <a:latin typeface="+mn-lt"/>
                          <a:ea typeface="+mn-ea"/>
                          <a:cs typeface="+mn-cs"/>
                          <a:sym typeface="Arial"/>
                        </a:rPr>
                        <a:t>Pelayanan</a:t>
                      </a:r>
                      <a:r>
                        <a:rPr lang="id-ID" sz="1400" b="0" i="0" u="none" strike="noStrike" cap="none" dirty="0" smtClean="0">
                          <a:solidFill>
                            <a:schemeClr val="dk1"/>
                          </a:solidFill>
                          <a:effectLst/>
                          <a:latin typeface="+mn-lt"/>
                          <a:ea typeface="+mn-ea"/>
                          <a:cs typeface="+mn-cs"/>
                          <a:sym typeface="Arial"/>
                        </a:rPr>
                        <a:t>, dan </a:t>
                      </a:r>
                      <a:r>
                        <a:rPr lang="en-US" sz="1400" b="0" i="0" u="none" strike="noStrike" cap="none" dirty="0" err="1" smtClean="0">
                          <a:solidFill>
                            <a:schemeClr val="dk1"/>
                          </a:solidFill>
                          <a:effectLst/>
                          <a:latin typeface="+mn-lt"/>
                          <a:ea typeface="+mn-ea"/>
                          <a:cs typeface="+mn-cs"/>
                          <a:sym typeface="Arial"/>
                        </a:rPr>
                        <a:t>Masyaraka</a:t>
                      </a:r>
                      <a:r>
                        <a:rPr lang="id-ID" sz="1400" b="0" i="0" u="none" strike="noStrike" cap="none" dirty="0" smtClean="0">
                          <a:solidFill>
                            <a:schemeClr val="dk1"/>
                          </a:solidFill>
                          <a:effectLst/>
                          <a:latin typeface="+mn-lt"/>
                          <a:ea typeface="+mn-ea"/>
                          <a:cs typeface="+mn-cs"/>
                          <a:sym typeface="Arial"/>
                        </a:rPr>
                        <a:t>t yang mengurus dokumen di</a:t>
                      </a:r>
                      <a:r>
                        <a:rPr lang="en-US" sz="1400" b="0" i="0" u="none" strike="noStrike" cap="none" dirty="0" smtClean="0">
                          <a:solidFill>
                            <a:schemeClr val="dk1"/>
                          </a:solidFill>
                          <a:effectLst/>
                          <a:latin typeface="+mn-lt"/>
                          <a:ea typeface="+mn-ea"/>
                          <a:cs typeface="+mn-cs"/>
                          <a:sym typeface="Arial"/>
                        </a:rPr>
                        <a:t> Kantor</a:t>
                      </a:r>
                      <a:r>
                        <a:rPr lang="id-ID" sz="1400" b="0" i="0" u="none" strike="noStrike" cap="none" dirty="0" smtClean="0">
                          <a:solidFill>
                            <a:schemeClr val="dk1"/>
                          </a:solidFill>
                          <a:effectLst/>
                          <a:latin typeface="+mn-lt"/>
                          <a:ea typeface="+mn-ea"/>
                          <a:cs typeface="+mn-cs"/>
                          <a:sym typeface="Arial"/>
                        </a:rPr>
                        <a:t> Desa Sumokembangsri</a:t>
                      </a:r>
                      <a:r>
                        <a:rPr lang="en-US" sz="1400" b="0" i="0" u="none" strike="noStrike" cap="none" dirty="0" smtClean="0">
                          <a:solidFill>
                            <a:schemeClr val="dk1"/>
                          </a:solidFill>
                          <a:effectLst/>
                          <a:latin typeface="+mn-lt"/>
                          <a:ea typeface="+mn-ea"/>
                          <a:cs typeface="+mn-cs"/>
                          <a:sym typeface="Arial"/>
                        </a:rPr>
                        <a:t>.</a:t>
                      </a:r>
                      <a:endParaRPr lang="en-US" sz="1400" b="0" i="0" dirty="0">
                        <a:latin typeface="+mj-lt"/>
                        <a:cs typeface="Times New Roman" panose="02020603050405020304" pitchFamily="18" charset="0"/>
                      </a:endParaRPr>
                    </a:p>
                  </a:txBody>
                  <a:tcPr>
                    <a:solidFill>
                      <a:schemeClr val="bg1"/>
                    </a:solidFill>
                  </a:tcPr>
                </a:tc>
                <a:extLst>
                  <a:ext uri="{0D108BD9-81ED-4DB2-BD59-A6C34878D82A}">
                    <a16:rowId xmlns="" xmlns:a16="http://schemas.microsoft.com/office/drawing/2014/main" val="2487714124"/>
                  </a:ext>
                </a:extLst>
              </a:tr>
            </a:tbl>
          </a:graphicData>
        </a:graphic>
      </p:graphicFrame>
      <p:graphicFrame>
        <p:nvGraphicFramePr>
          <p:cNvPr id="9" name="Table 4">
            <a:extLst>
              <a:ext uri="{FF2B5EF4-FFF2-40B4-BE49-F238E27FC236}">
                <a16:creationId xmlns="" xmlns:a16="http://schemas.microsoft.com/office/drawing/2014/main" id="{6D218D38-C607-4524-B8D9-509B69B740F6}"/>
              </a:ext>
            </a:extLst>
          </p:cNvPr>
          <p:cNvGraphicFramePr>
            <a:graphicFrameLocks noGrp="1"/>
          </p:cNvGraphicFramePr>
          <p:nvPr>
            <p:extLst>
              <p:ext uri="{D42A27DB-BD31-4B8C-83A1-F6EECF244321}">
                <p14:modId xmlns:p14="http://schemas.microsoft.com/office/powerpoint/2010/main" val="3239418551"/>
              </p:ext>
            </p:extLst>
          </p:nvPr>
        </p:nvGraphicFramePr>
        <p:xfrm>
          <a:off x="8563135" y="3957145"/>
          <a:ext cx="2898396" cy="957298"/>
        </p:xfrm>
        <a:graphic>
          <a:graphicData uri="http://schemas.openxmlformats.org/drawingml/2006/table">
            <a:tbl>
              <a:tblPr firstRow="1" bandRow="1">
                <a:tableStyleId>{B301B821-A1FF-4177-AEE7-76D212191A09}</a:tableStyleId>
              </a:tblPr>
              <a:tblGrid>
                <a:gridCol w="2898396">
                  <a:extLst>
                    <a:ext uri="{9D8B030D-6E8A-4147-A177-3AD203B41FA5}">
                      <a16:colId xmlns="" xmlns:a16="http://schemas.microsoft.com/office/drawing/2014/main" val="2219776737"/>
                    </a:ext>
                  </a:extLst>
                </a:gridCol>
              </a:tblGrid>
              <a:tr h="149693">
                <a:tc>
                  <a:txBody>
                    <a:bodyPr/>
                    <a:lstStyle/>
                    <a:p>
                      <a:pPr algn="ctr"/>
                      <a:r>
                        <a:rPr lang="en-US" sz="1400" b="1" i="1" dirty="0" err="1">
                          <a:solidFill>
                            <a:schemeClr val="bg1"/>
                          </a:solidFill>
                          <a:latin typeface="+mj-lt"/>
                          <a:cs typeface="Times New Roman" panose="02020603050405020304" pitchFamily="18" charset="0"/>
                        </a:rPr>
                        <a:t>Sumber</a:t>
                      </a:r>
                      <a:r>
                        <a:rPr lang="en-US" sz="1400" b="1" i="1" dirty="0">
                          <a:solidFill>
                            <a:schemeClr val="bg1"/>
                          </a:solidFill>
                          <a:latin typeface="+mj-lt"/>
                          <a:cs typeface="Times New Roman" panose="02020603050405020304" pitchFamily="18" charset="0"/>
                        </a:rPr>
                        <a:t> Data</a:t>
                      </a:r>
                    </a:p>
                  </a:txBody>
                  <a:tcPr>
                    <a:solidFill>
                      <a:schemeClr val="accent5">
                        <a:lumMod val="75000"/>
                      </a:schemeClr>
                    </a:solidFill>
                  </a:tcPr>
                </a:tc>
                <a:extLst>
                  <a:ext uri="{0D108BD9-81ED-4DB2-BD59-A6C34878D82A}">
                    <a16:rowId xmlns="" xmlns:a16="http://schemas.microsoft.com/office/drawing/2014/main" val="341539751"/>
                  </a:ext>
                </a:extLst>
              </a:tr>
              <a:tr h="652498">
                <a:tc>
                  <a:txBody>
                    <a:bodyPr/>
                    <a:lstStyle/>
                    <a:p>
                      <a:pPr marL="285750" indent="-285750" algn="just">
                        <a:buFont typeface="Arial" panose="020B0604020202020204" pitchFamily="34" charset="0"/>
                        <a:buChar char="•"/>
                      </a:pPr>
                      <a:r>
                        <a:rPr lang="en-US" sz="1400" b="0" dirty="0">
                          <a:latin typeface="+mj-lt"/>
                          <a:cs typeface="Times New Roman" panose="02020603050405020304" pitchFamily="18" charset="0"/>
                        </a:rPr>
                        <a:t>Data Primer</a:t>
                      </a:r>
                    </a:p>
                    <a:p>
                      <a:pPr marL="285750" indent="-285750" algn="just">
                        <a:buFont typeface="Arial" panose="020B0604020202020204" pitchFamily="34" charset="0"/>
                        <a:buChar char="•"/>
                      </a:pPr>
                      <a:r>
                        <a:rPr lang="en-US" sz="1400" b="0" dirty="0">
                          <a:latin typeface="+mj-lt"/>
                          <a:cs typeface="Times New Roman" panose="02020603050405020304" pitchFamily="18" charset="0"/>
                        </a:rPr>
                        <a:t>Data </a:t>
                      </a:r>
                      <a:r>
                        <a:rPr lang="en-US" sz="1400" b="0" dirty="0" err="1">
                          <a:latin typeface="+mj-lt"/>
                          <a:cs typeface="Times New Roman" panose="02020603050405020304" pitchFamily="18" charset="0"/>
                        </a:rPr>
                        <a:t>Sekunder</a:t>
                      </a:r>
                      <a:endParaRPr lang="en-US" sz="1400" b="0" dirty="0">
                        <a:latin typeface="+mj-lt"/>
                        <a:cs typeface="Times New Roman" panose="02020603050405020304" pitchFamily="18" charset="0"/>
                      </a:endParaRPr>
                    </a:p>
                  </a:txBody>
                  <a:tcPr>
                    <a:solidFill>
                      <a:schemeClr val="bg1"/>
                    </a:solidFill>
                  </a:tcPr>
                </a:tc>
                <a:extLst>
                  <a:ext uri="{0D108BD9-81ED-4DB2-BD59-A6C34878D82A}">
                    <a16:rowId xmlns="" xmlns:a16="http://schemas.microsoft.com/office/drawing/2014/main" val="2487714124"/>
                  </a:ext>
                </a:extLst>
              </a:tr>
            </a:tbl>
          </a:graphicData>
        </a:graphic>
      </p:graphicFrame>
      <p:graphicFrame>
        <p:nvGraphicFramePr>
          <p:cNvPr id="10" name="Table 4">
            <a:extLst>
              <a:ext uri="{FF2B5EF4-FFF2-40B4-BE49-F238E27FC236}">
                <a16:creationId xmlns="" xmlns:a16="http://schemas.microsoft.com/office/drawing/2014/main" id="{ECEA298A-AE70-48C7-83ED-F1DD6DE9273A}"/>
              </a:ext>
            </a:extLst>
          </p:cNvPr>
          <p:cNvGraphicFramePr>
            <a:graphicFrameLocks noGrp="1"/>
          </p:cNvGraphicFramePr>
          <p:nvPr>
            <p:extLst>
              <p:ext uri="{D42A27DB-BD31-4B8C-83A1-F6EECF244321}">
                <p14:modId xmlns:p14="http://schemas.microsoft.com/office/powerpoint/2010/main" val="1516958881"/>
              </p:ext>
            </p:extLst>
          </p:nvPr>
        </p:nvGraphicFramePr>
        <p:xfrm>
          <a:off x="4272456" y="3594537"/>
          <a:ext cx="3531476" cy="1722120"/>
        </p:xfrm>
        <a:graphic>
          <a:graphicData uri="http://schemas.openxmlformats.org/drawingml/2006/table">
            <a:tbl>
              <a:tblPr firstRow="1" bandRow="1">
                <a:tableStyleId>{B301B821-A1FF-4177-AEE7-76D212191A09}</a:tableStyleId>
              </a:tblPr>
              <a:tblGrid>
                <a:gridCol w="3531476">
                  <a:extLst>
                    <a:ext uri="{9D8B030D-6E8A-4147-A177-3AD203B41FA5}">
                      <a16:colId xmlns="" xmlns:a16="http://schemas.microsoft.com/office/drawing/2014/main" val="2219776737"/>
                    </a:ext>
                  </a:extLst>
                </a:gridCol>
              </a:tblGrid>
              <a:tr h="297491">
                <a:tc>
                  <a:txBody>
                    <a:bodyPr/>
                    <a:lstStyle/>
                    <a:p>
                      <a:pPr algn="ctr"/>
                      <a:r>
                        <a:rPr lang="en-US" sz="1400" b="1" i="1" dirty="0" err="1" smtClean="0">
                          <a:solidFill>
                            <a:schemeClr val="bg1"/>
                          </a:solidFill>
                          <a:latin typeface="+mj-lt"/>
                          <a:cs typeface="Times New Roman" panose="02020603050405020304" pitchFamily="18" charset="0"/>
                        </a:rPr>
                        <a:t>Teknik</a:t>
                      </a:r>
                      <a:r>
                        <a:rPr lang="en-US" sz="1400" b="1" i="1" dirty="0" smtClean="0">
                          <a:solidFill>
                            <a:schemeClr val="bg1"/>
                          </a:solidFill>
                          <a:latin typeface="+mj-lt"/>
                          <a:cs typeface="Times New Roman" panose="02020603050405020304" pitchFamily="18" charset="0"/>
                        </a:rPr>
                        <a:t> </a:t>
                      </a:r>
                      <a:r>
                        <a:rPr lang="en-US" sz="1400" b="1" i="1" dirty="0" err="1" smtClean="0">
                          <a:solidFill>
                            <a:schemeClr val="bg1"/>
                          </a:solidFill>
                          <a:latin typeface="+mj-lt"/>
                          <a:cs typeface="Times New Roman" panose="02020603050405020304" pitchFamily="18" charset="0"/>
                        </a:rPr>
                        <a:t>Analisis</a:t>
                      </a:r>
                      <a:r>
                        <a:rPr lang="en-US" sz="1400" b="1" i="1" dirty="0" smtClean="0">
                          <a:solidFill>
                            <a:schemeClr val="bg1"/>
                          </a:solidFill>
                          <a:latin typeface="+mj-lt"/>
                          <a:cs typeface="Times New Roman" panose="02020603050405020304" pitchFamily="18" charset="0"/>
                        </a:rPr>
                        <a:t> Data</a:t>
                      </a:r>
                      <a:endParaRPr lang="en-US" sz="1400" b="1" i="1" dirty="0">
                        <a:solidFill>
                          <a:schemeClr val="bg1"/>
                        </a:solidFill>
                        <a:latin typeface="+mj-lt"/>
                        <a:cs typeface="Times New Roman" panose="02020603050405020304" pitchFamily="18" charset="0"/>
                      </a:endParaRPr>
                    </a:p>
                  </a:txBody>
                  <a:tcPr>
                    <a:solidFill>
                      <a:schemeClr val="accent5">
                        <a:lumMod val="75000"/>
                      </a:schemeClr>
                    </a:solidFill>
                  </a:tcPr>
                </a:tc>
                <a:extLst>
                  <a:ext uri="{0D108BD9-81ED-4DB2-BD59-A6C34878D82A}">
                    <a16:rowId xmlns="" xmlns:a16="http://schemas.microsoft.com/office/drawing/2014/main" val="341539751"/>
                  </a:ext>
                </a:extLst>
              </a:tr>
              <a:tr h="1095758">
                <a:tc>
                  <a:txBody>
                    <a:bodyPr/>
                    <a:lstStyle/>
                    <a:p>
                      <a:pPr algn="just"/>
                      <a:r>
                        <a:rPr lang="en-US" sz="1450" b="0" i="0" u="none" strike="noStrike" cap="none" dirty="0" err="1" smtClean="0">
                          <a:solidFill>
                            <a:schemeClr val="dk1"/>
                          </a:solidFill>
                          <a:effectLst/>
                          <a:latin typeface="+mn-lt"/>
                          <a:ea typeface="+mn-ea"/>
                          <a:cs typeface="+mn-cs"/>
                          <a:sym typeface="Arial"/>
                        </a:rPr>
                        <a:t>Teknik</a:t>
                      </a:r>
                      <a:r>
                        <a:rPr lang="id-ID" sz="1450" b="0" i="0" u="none" strike="noStrike" cap="none" dirty="0" smtClean="0">
                          <a:solidFill>
                            <a:schemeClr val="dk1"/>
                          </a:solidFill>
                          <a:effectLst/>
                          <a:latin typeface="+mn-lt"/>
                          <a:ea typeface="+mn-ea"/>
                          <a:cs typeface="+mn-cs"/>
                          <a:sym typeface="Arial"/>
                        </a:rPr>
                        <a:t> analisis </a:t>
                      </a:r>
                      <a:r>
                        <a:rPr lang="en-US" sz="1450" b="0" i="0" u="none" strike="noStrike" cap="none" dirty="0" smtClean="0">
                          <a:solidFill>
                            <a:schemeClr val="dk1"/>
                          </a:solidFill>
                          <a:effectLst/>
                          <a:latin typeface="+mn-lt"/>
                          <a:ea typeface="+mn-ea"/>
                          <a:cs typeface="+mn-cs"/>
                          <a:sym typeface="Arial"/>
                        </a:rPr>
                        <a:t>data </a:t>
                      </a:r>
                      <a:r>
                        <a:rPr lang="id-ID" sz="1450" b="0" i="0" u="none" strike="noStrike" cap="none" dirty="0" smtClean="0">
                          <a:solidFill>
                            <a:schemeClr val="dk1"/>
                          </a:solidFill>
                          <a:effectLst/>
                          <a:latin typeface="+mn-lt"/>
                          <a:ea typeface="+mn-ea"/>
                          <a:cs typeface="+mn-cs"/>
                          <a:sym typeface="Arial"/>
                        </a:rPr>
                        <a:t>yang dipakai ad</a:t>
                      </a:r>
                      <a:r>
                        <a:rPr lang="en-US" sz="1450" b="0" i="0" u="none" strike="noStrike" cap="none" dirty="0" smtClean="0">
                          <a:solidFill>
                            <a:schemeClr val="dk1"/>
                          </a:solidFill>
                          <a:effectLst/>
                          <a:latin typeface="+mn-lt"/>
                          <a:ea typeface="+mn-ea"/>
                          <a:cs typeface="+mn-cs"/>
                          <a:sym typeface="Arial"/>
                        </a:rPr>
                        <a:t>a</a:t>
                      </a:r>
                      <a:r>
                        <a:rPr lang="id-ID" sz="1450" b="0" i="0" u="none" strike="noStrike" cap="none" dirty="0" smtClean="0">
                          <a:solidFill>
                            <a:schemeClr val="dk1"/>
                          </a:solidFill>
                          <a:effectLst/>
                          <a:latin typeface="+mn-lt"/>
                          <a:ea typeface="+mn-ea"/>
                          <a:cs typeface="+mn-cs"/>
                          <a:sym typeface="Arial"/>
                        </a:rPr>
                        <a:t>lah model Interaktif dari Miles dan Huberman yang </a:t>
                      </a:r>
                      <a:r>
                        <a:rPr lang="en-US" sz="1450" b="0" i="0" u="none" strike="noStrike" cap="none" dirty="0" err="1" smtClean="0">
                          <a:solidFill>
                            <a:schemeClr val="dk1"/>
                          </a:solidFill>
                          <a:effectLst/>
                          <a:latin typeface="+mn-lt"/>
                          <a:ea typeface="+mn-ea"/>
                          <a:cs typeface="+mn-cs"/>
                          <a:sym typeface="Arial"/>
                        </a:rPr>
                        <a:t>terdiri</a:t>
                      </a:r>
                      <a:r>
                        <a:rPr lang="en-US" sz="1450" b="0" i="0" u="none" strike="noStrike" cap="none" dirty="0" smtClean="0">
                          <a:solidFill>
                            <a:schemeClr val="dk1"/>
                          </a:solidFill>
                          <a:effectLst/>
                          <a:latin typeface="+mn-lt"/>
                          <a:ea typeface="+mn-ea"/>
                          <a:cs typeface="+mn-cs"/>
                          <a:sym typeface="Arial"/>
                        </a:rPr>
                        <a:t> </a:t>
                      </a:r>
                      <a:r>
                        <a:rPr lang="en-US" sz="1450" b="0" i="0" u="none" strike="noStrike" cap="none" dirty="0" err="1" smtClean="0">
                          <a:solidFill>
                            <a:schemeClr val="dk1"/>
                          </a:solidFill>
                          <a:effectLst/>
                          <a:latin typeface="+mn-lt"/>
                          <a:ea typeface="+mn-ea"/>
                          <a:cs typeface="+mn-cs"/>
                          <a:sym typeface="Arial"/>
                        </a:rPr>
                        <a:t>dari</a:t>
                      </a:r>
                      <a:r>
                        <a:rPr lang="en-US" sz="1450" b="0" i="0" u="none" strike="noStrike" cap="none" dirty="0" smtClean="0">
                          <a:solidFill>
                            <a:schemeClr val="dk1"/>
                          </a:solidFill>
                          <a:effectLst/>
                          <a:latin typeface="+mn-lt"/>
                          <a:ea typeface="+mn-ea"/>
                          <a:cs typeface="+mn-cs"/>
                          <a:sym typeface="Arial"/>
                        </a:rPr>
                        <a:t> </a:t>
                      </a:r>
                      <a:r>
                        <a:rPr lang="id-ID" sz="1450" b="0" i="0" u="none" strike="noStrike" cap="none" dirty="0" smtClean="0">
                          <a:solidFill>
                            <a:schemeClr val="dk1"/>
                          </a:solidFill>
                          <a:effectLst/>
                          <a:latin typeface="+mn-lt"/>
                          <a:ea typeface="+mn-ea"/>
                          <a:cs typeface="+mn-cs"/>
                          <a:sym typeface="Arial"/>
                        </a:rPr>
                        <a:t>empat </a:t>
                      </a:r>
                      <a:r>
                        <a:rPr lang="en-US" sz="1450" b="0" i="0" u="none" strike="noStrike" cap="none" dirty="0" err="1" smtClean="0">
                          <a:solidFill>
                            <a:schemeClr val="dk1"/>
                          </a:solidFill>
                          <a:effectLst/>
                          <a:latin typeface="+mn-lt"/>
                          <a:ea typeface="+mn-ea"/>
                          <a:cs typeface="+mn-cs"/>
                          <a:sym typeface="Arial"/>
                        </a:rPr>
                        <a:t>tahap</a:t>
                      </a:r>
                      <a:r>
                        <a:rPr lang="id-ID" sz="1450" b="0" i="0" u="none" strike="noStrike" cap="none" dirty="0" smtClean="0">
                          <a:solidFill>
                            <a:schemeClr val="dk1"/>
                          </a:solidFill>
                          <a:effectLst/>
                          <a:latin typeface="+mn-lt"/>
                          <a:ea typeface="+mn-ea"/>
                          <a:cs typeface="+mn-cs"/>
                          <a:sym typeface="Arial"/>
                        </a:rPr>
                        <a:t>, </a:t>
                      </a:r>
                      <a:r>
                        <a:rPr lang="en-US" sz="1450" b="0" i="0" u="none" strike="noStrike" cap="none" dirty="0" err="1" smtClean="0">
                          <a:solidFill>
                            <a:schemeClr val="dk1"/>
                          </a:solidFill>
                          <a:effectLst/>
                          <a:latin typeface="+mn-lt"/>
                          <a:ea typeface="+mn-ea"/>
                          <a:cs typeface="+mn-cs"/>
                          <a:sym typeface="Arial"/>
                        </a:rPr>
                        <a:t>yaitu</a:t>
                      </a:r>
                      <a:r>
                        <a:rPr lang="id-ID" sz="1450" b="0" i="0" u="none" strike="noStrike" cap="none" dirty="0" smtClean="0">
                          <a:solidFill>
                            <a:schemeClr val="dk1"/>
                          </a:solidFill>
                          <a:effectLst/>
                          <a:latin typeface="+mn-lt"/>
                          <a:ea typeface="+mn-ea"/>
                          <a:cs typeface="+mn-cs"/>
                          <a:sym typeface="Arial"/>
                        </a:rPr>
                        <a:t> : </a:t>
                      </a:r>
                      <a:r>
                        <a:rPr lang="id-ID" sz="1450" b="1" i="0" u="none" strike="noStrike" cap="none" dirty="0" smtClean="0">
                          <a:solidFill>
                            <a:schemeClr val="dk1"/>
                          </a:solidFill>
                          <a:effectLst/>
                          <a:latin typeface="+mn-lt"/>
                          <a:ea typeface="+mn-ea"/>
                          <a:cs typeface="+mn-cs"/>
                          <a:sym typeface="Arial"/>
                        </a:rPr>
                        <a:t>Pe</a:t>
                      </a:r>
                      <a:r>
                        <a:rPr lang="en-US" sz="1450" b="1" i="0" u="none" strike="noStrike" cap="none" dirty="0" err="1" smtClean="0">
                          <a:solidFill>
                            <a:schemeClr val="dk1"/>
                          </a:solidFill>
                          <a:effectLst/>
                          <a:latin typeface="+mn-lt"/>
                          <a:ea typeface="+mn-ea"/>
                          <a:cs typeface="+mn-cs"/>
                          <a:sym typeface="Arial"/>
                        </a:rPr>
                        <a:t>ngumpulan</a:t>
                      </a:r>
                      <a:r>
                        <a:rPr lang="en-US" sz="1450" b="1" i="0" u="none" strike="noStrike" cap="none" dirty="0" smtClean="0">
                          <a:solidFill>
                            <a:schemeClr val="dk1"/>
                          </a:solidFill>
                          <a:effectLst/>
                          <a:latin typeface="+mn-lt"/>
                          <a:ea typeface="+mn-ea"/>
                          <a:cs typeface="+mn-cs"/>
                          <a:sym typeface="Arial"/>
                        </a:rPr>
                        <a:t> Data</a:t>
                      </a:r>
                      <a:r>
                        <a:rPr lang="id-ID" sz="1450" b="1" i="0" u="none" strike="noStrike" cap="none" dirty="0" smtClean="0">
                          <a:solidFill>
                            <a:schemeClr val="dk1"/>
                          </a:solidFill>
                          <a:effectLst/>
                          <a:latin typeface="+mn-lt"/>
                          <a:ea typeface="+mn-ea"/>
                          <a:cs typeface="+mn-cs"/>
                          <a:sym typeface="Arial"/>
                        </a:rPr>
                        <a:t>, </a:t>
                      </a:r>
                      <a:r>
                        <a:rPr lang="en-US" sz="1450" b="1" i="0" u="none" strike="noStrike" cap="none" dirty="0" err="1" smtClean="0">
                          <a:solidFill>
                            <a:schemeClr val="dk1"/>
                          </a:solidFill>
                          <a:effectLst/>
                          <a:latin typeface="+mn-lt"/>
                          <a:ea typeface="+mn-ea"/>
                          <a:cs typeface="+mn-cs"/>
                          <a:sym typeface="Arial"/>
                        </a:rPr>
                        <a:t>Reduk</a:t>
                      </a:r>
                      <a:r>
                        <a:rPr lang="id-ID" sz="1450" b="1" i="0" u="none" strike="noStrike" cap="none" dirty="0" smtClean="0">
                          <a:solidFill>
                            <a:schemeClr val="dk1"/>
                          </a:solidFill>
                          <a:effectLst/>
                          <a:latin typeface="+mn-lt"/>
                          <a:ea typeface="+mn-ea"/>
                          <a:cs typeface="+mn-cs"/>
                          <a:sym typeface="Arial"/>
                        </a:rPr>
                        <a:t>si </a:t>
                      </a:r>
                      <a:r>
                        <a:rPr lang="en-US" sz="1450" b="1" i="0" u="none" strike="noStrike" cap="none" dirty="0" smtClean="0">
                          <a:solidFill>
                            <a:schemeClr val="dk1"/>
                          </a:solidFill>
                          <a:effectLst/>
                          <a:latin typeface="+mn-lt"/>
                          <a:ea typeface="+mn-ea"/>
                          <a:cs typeface="+mn-cs"/>
                          <a:sym typeface="Arial"/>
                        </a:rPr>
                        <a:t>Data</a:t>
                      </a:r>
                      <a:r>
                        <a:rPr lang="id-ID" sz="1450" b="1" i="0" u="none" strike="noStrike" cap="none" dirty="0" smtClean="0">
                          <a:solidFill>
                            <a:schemeClr val="dk1"/>
                          </a:solidFill>
                          <a:effectLst/>
                          <a:latin typeface="+mn-lt"/>
                          <a:ea typeface="+mn-ea"/>
                          <a:cs typeface="+mn-cs"/>
                          <a:sym typeface="Arial"/>
                        </a:rPr>
                        <a:t>, P</a:t>
                      </a:r>
                      <a:r>
                        <a:rPr lang="en-US" sz="1450" b="1" i="0" u="none" strike="noStrike" cap="none" dirty="0" err="1" smtClean="0">
                          <a:solidFill>
                            <a:schemeClr val="dk1"/>
                          </a:solidFill>
                          <a:effectLst/>
                          <a:latin typeface="+mn-lt"/>
                          <a:ea typeface="+mn-ea"/>
                          <a:cs typeface="+mn-cs"/>
                          <a:sym typeface="Arial"/>
                        </a:rPr>
                        <a:t>enyajian</a:t>
                      </a:r>
                      <a:r>
                        <a:rPr lang="en-US" sz="1450" b="1" i="0" u="none" strike="noStrike" cap="none" dirty="0" smtClean="0">
                          <a:solidFill>
                            <a:schemeClr val="dk1"/>
                          </a:solidFill>
                          <a:effectLst/>
                          <a:latin typeface="+mn-lt"/>
                          <a:ea typeface="+mn-ea"/>
                          <a:cs typeface="+mn-cs"/>
                          <a:sym typeface="Arial"/>
                        </a:rPr>
                        <a:t> Data</a:t>
                      </a:r>
                      <a:r>
                        <a:rPr lang="id-ID" sz="1450" b="1" i="0" u="none" strike="noStrike" cap="none" dirty="0" smtClean="0">
                          <a:solidFill>
                            <a:schemeClr val="dk1"/>
                          </a:solidFill>
                          <a:effectLst/>
                          <a:latin typeface="+mn-lt"/>
                          <a:ea typeface="+mn-ea"/>
                          <a:cs typeface="+mn-cs"/>
                          <a:sym typeface="Arial"/>
                        </a:rPr>
                        <a:t>, dan</a:t>
                      </a:r>
                      <a:r>
                        <a:rPr lang="en-US" sz="1450" b="1" i="0" u="none" strike="noStrike" cap="none" baseline="0" dirty="0" smtClean="0">
                          <a:solidFill>
                            <a:schemeClr val="dk1"/>
                          </a:solidFill>
                          <a:effectLst/>
                          <a:latin typeface="+mn-lt"/>
                          <a:ea typeface="+mn-ea"/>
                          <a:cs typeface="+mn-cs"/>
                          <a:sym typeface="Arial"/>
                        </a:rPr>
                        <a:t> </a:t>
                      </a:r>
                      <a:r>
                        <a:rPr lang="id-ID" sz="1450" b="1" i="0" u="none" strike="noStrike" cap="none" dirty="0" smtClean="0">
                          <a:solidFill>
                            <a:schemeClr val="dk1"/>
                          </a:solidFill>
                          <a:effectLst/>
                          <a:latin typeface="+mn-lt"/>
                          <a:ea typeface="+mn-ea"/>
                          <a:cs typeface="+mn-cs"/>
                          <a:sym typeface="Arial"/>
                        </a:rPr>
                        <a:t>Pen</a:t>
                      </a:r>
                      <a:r>
                        <a:rPr lang="en-US" sz="1450" b="1" i="0" u="none" strike="noStrike" cap="none" dirty="0" err="1" smtClean="0">
                          <a:solidFill>
                            <a:schemeClr val="dk1"/>
                          </a:solidFill>
                          <a:effectLst/>
                          <a:latin typeface="+mn-lt"/>
                          <a:ea typeface="+mn-ea"/>
                          <a:cs typeface="+mn-cs"/>
                          <a:sym typeface="Arial"/>
                        </a:rPr>
                        <a:t>arikan</a:t>
                      </a:r>
                      <a:r>
                        <a:rPr lang="en-US" sz="1450" b="1" i="0" u="none" strike="noStrike" cap="none" dirty="0" smtClean="0">
                          <a:solidFill>
                            <a:schemeClr val="dk1"/>
                          </a:solidFill>
                          <a:effectLst/>
                          <a:latin typeface="+mn-lt"/>
                          <a:ea typeface="+mn-ea"/>
                          <a:cs typeface="+mn-cs"/>
                          <a:sym typeface="Arial"/>
                        </a:rPr>
                        <a:t> </a:t>
                      </a:r>
                      <a:r>
                        <a:rPr lang="en-US" sz="1450" b="1" i="0" u="none" strike="noStrike" cap="none" dirty="0" err="1" smtClean="0">
                          <a:solidFill>
                            <a:schemeClr val="dk1"/>
                          </a:solidFill>
                          <a:effectLst/>
                          <a:latin typeface="+mn-lt"/>
                          <a:ea typeface="+mn-ea"/>
                          <a:cs typeface="+mn-cs"/>
                          <a:sym typeface="Arial"/>
                        </a:rPr>
                        <a:t>Kesimpulan</a:t>
                      </a:r>
                      <a:r>
                        <a:rPr lang="en-US" sz="1450" b="1" i="0" u="none" strike="noStrike" cap="none" dirty="0" smtClean="0">
                          <a:solidFill>
                            <a:schemeClr val="dk1"/>
                          </a:solidFill>
                          <a:effectLst/>
                          <a:latin typeface="+mn-lt"/>
                          <a:ea typeface="+mn-ea"/>
                          <a:cs typeface="+mn-cs"/>
                          <a:sym typeface="Arial"/>
                        </a:rPr>
                        <a:t>.</a:t>
                      </a:r>
                      <a:endParaRPr lang="en-US" sz="1450" b="1" dirty="0">
                        <a:latin typeface="+mj-lt"/>
                        <a:cs typeface="Times New Roman" panose="02020603050405020304" pitchFamily="18" charset="0"/>
                      </a:endParaRPr>
                    </a:p>
                  </a:txBody>
                  <a:tcPr>
                    <a:solidFill>
                      <a:schemeClr val="bg1"/>
                    </a:solidFill>
                  </a:tcPr>
                </a:tc>
                <a:extLst>
                  <a:ext uri="{0D108BD9-81ED-4DB2-BD59-A6C34878D82A}">
                    <a16:rowId xmlns="" xmlns:a16="http://schemas.microsoft.com/office/drawing/2014/main" val="2487714124"/>
                  </a:ext>
                </a:extLst>
              </a:tr>
            </a:tbl>
          </a:graphicData>
        </a:graphic>
      </p:graphicFrame>
      <p:graphicFrame>
        <p:nvGraphicFramePr>
          <p:cNvPr id="11" name="Table 4">
            <a:extLst>
              <a:ext uri="{FF2B5EF4-FFF2-40B4-BE49-F238E27FC236}">
                <a16:creationId xmlns="" xmlns:a16="http://schemas.microsoft.com/office/drawing/2014/main" id="{DE78873C-895F-4B93-9DBC-95536F0BE2DB}"/>
              </a:ext>
            </a:extLst>
          </p:cNvPr>
          <p:cNvGraphicFramePr>
            <a:graphicFrameLocks noGrp="1"/>
          </p:cNvGraphicFramePr>
          <p:nvPr>
            <p:extLst>
              <p:ext uri="{D42A27DB-BD31-4B8C-83A1-F6EECF244321}">
                <p14:modId xmlns:p14="http://schemas.microsoft.com/office/powerpoint/2010/main" val="229208407"/>
              </p:ext>
            </p:extLst>
          </p:nvPr>
        </p:nvGraphicFramePr>
        <p:xfrm>
          <a:off x="8542360" y="1823315"/>
          <a:ext cx="3124200" cy="1232656"/>
        </p:xfrm>
        <a:graphic>
          <a:graphicData uri="http://schemas.openxmlformats.org/drawingml/2006/table">
            <a:tbl>
              <a:tblPr firstRow="1" bandRow="1">
                <a:tableStyleId>{B301B821-A1FF-4177-AEE7-76D212191A09}</a:tableStyleId>
              </a:tblPr>
              <a:tblGrid>
                <a:gridCol w="3124200">
                  <a:extLst>
                    <a:ext uri="{9D8B030D-6E8A-4147-A177-3AD203B41FA5}">
                      <a16:colId xmlns="" xmlns:a16="http://schemas.microsoft.com/office/drawing/2014/main" val="2219776737"/>
                    </a:ext>
                  </a:extLst>
                </a:gridCol>
              </a:tblGrid>
              <a:tr h="362546">
                <a:tc>
                  <a:txBody>
                    <a:bodyPr/>
                    <a:lstStyle/>
                    <a:p>
                      <a:pPr algn="ctr"/>
                      <a:r>
                        <a:rPr lang="en-US" sz="1400" b="1" i="1" dirty="0">
                          <a:solidFill>
                            <a:schemeClr val="bg1"/>
                          </a:solidFill>
                          <a:latin typeface="+mj-lt"/>
                          <a:cs typeface="Times New Roman" panose="02020603050405020304" pitchFamily="18" charset="0"/>
                        </a:rPr>
                        <a:t>Teknik </a:t>
                      </a:r>
                      <a:r>
                        <a:rPr lang="en-US" sz="1400" b="1" i="1" dirty="0" err="1">
                          <a:solidFill>
                            <a:schemeClr val="bg1"/>
                          </a:solidFill>
                          <a:latin typeface="+mj-lt"/>
                          <a:cs typeface="Times New Roman" panose="02020603050405020304" pitchFamily="18" charset="0"/>
                        </a:rPr>
                        <a:t>Pengumpulan</a:t>
                      </a:r>
                      <a:r>
                        <a:rPr lang="en-US" sz="1400" b="1" i="1" dirty="0">
                          <a:solidFill>
                            <a:schemeClr val="bg1"/>
                          </a:solidFill>
                          <a:latin typeface="+mj-lt"/>
                          <a:cs typeface="Times New Roman" panose="02020603050405020304" pitchFamily="18" charset="0"/>
                        </a:rPr>
                        <a:t> Data</a:t>
                      </a:r>
                    </a:p>
                  </a:txBody>
                  <a:tcPr>
                    <a:solidFill>
                      <a:schemeClr val="accent5">
                        <a:lumMod val="75000"/>
                      </a:schemeClr>
                    </a:solidFill>
                  </a:tcPr>
                </a:tc>
                <a:extLst>
                  <a:ext uri="{0D108BD9-81ED-4DB2-BD59-A6C34878D82A}">
                    <a16:rowId xmlns="" xmlns:a16="http://schemas.microsoft.com/office/drawing/2014/main" val="341539751"/>
                  </a:ext>
                </a:extLst>
              </a:tr>
              <a:tr h="870110">
                <a:tc>
                  <a:txBody>
                    <a:bodyPr/>
                    <a:lstStyle/>
                    <a:p>
                      <a:pPr algn="just"/>
                      <a:r>
                        <a:rPr lang="en-US" sz="1400" dirty="0" err="1" smtClean="0">
                          <a:latin typeface="+mj-lt"/>
                          <a:cs typeface="Times New Roman" panose="02020603050405020304" pitchFamily="18" charset="0"/>
                        </a:rPr>
                        <a:t>Adapun</a:t>
                      </a:r>
                      <a:r>
                        <a:rPr lang="en-US" sz="1400" dirty="0" smtClean="0">
                          <a:latin typeface="+mj-lt"/>
                          <a:cs typeface="Times New Roman" panose="02020603050405020304" pitchFamily="18" charset="0"/>
                        </a:rPr>
                        <a:t> </a:t>
                      </a:r>
                      <a:r>
                        <a:rPr lang="en-US" sz="1400" dirty="0" err="1" smtClean="0">
                          <a:latin typeface="+mj-lt"/>
                          <a:cs typeface="Times New Roman" panose="02020603050405020304" pitchFamily="18" charset="0"/>
                        </a:rPr>
                        <a:t>teknik</a:t>
                      </a:r>
                      <a:r>
                        <a:rPr lang="en-US" sz="1400" dirty="0" smtClean="0">
                          <a:latin typeface="+mj-lt"/>
                          <a:cs typeface="Times New Roman" panose="02020603050405020304" pitchFamily="18" charset="0"/>
                        </a:rPr>
                        <a:t> </a:t>
                      </a:r>
                      <a:r>
                        <a:rPr lang="en-US" sz="1400" dirty="0" err="1" smtClean="0">
                          <a:latin typeface="+mj-lt"/>
                          <a:cs typeface="Times New Roman" panose="02020603050405020304" pitchFamily="18" charset="0"/>
                        </a:rPr>
                        <a:t>pengumpulan</a:t>
                      </a:r>
                      <a:r>
                        <a:rPr lang="en-US" sz="1400" dirty="0" smtClean="0">
                          <a:latin typeface="+mj-lt"/>
                          <a:cs typeface="Times New Roman" panose="02020603050405020304" pitchFamily="18" charset="0"/>
                        </a:rPr>
                        <a:t> </a:t>
                      </a:r>
                      <a:r>
                        <a:rPr lang="en-US" sz="1400" dirty="0" err="1" smtClean="0">
                          <a:latin typeface="+mj-lt"/>
                          <a:cs typeface="Times New Roman" panose="02020603050405020304" pitchFamily="18" charset="0"/>
                        </a:rPr>
                        <a:t>dat</a:t>
                      </a:r>
                      <a:r>
                        <a:rPr lang="en-US" sz="1400" dirty="0" smtClean="0">
                          <a:latin typeface="+mj-lt"/>
                          <a:cs typeface="Times New Roman" panose="02020603050405020304" pitchFamily="18" charset="0"/>
                        </a:rPr>
                        <a:t> </a:t>
                      </a:r>
                      <a:r>
                        <a:rPr lang="en-US" sz="1400" dirty="0" err="1" smtClean="0">
                          <a:latin typeface="+mj-lt"/>
                          <a:cs typeface="Times New Roman" panose="02020603050405020304" pitchFamily="18" charset="0"/>
                        </a:rPr>
                        <a:t>dilakukan</a:t>
                      </a:r>
                      <a:r>
                        <a:rPr lang="en-US" sz="1400" dirty="0" smtClean="0">
                          <a:latin typeface="+mj-lt"/>
                          <a:cs typeface="Times New Roman" panose="02020603050405020304" pitchFamily="18" charset="0"/>
                        </a:rPr>
                        <a:t> </a:t>
                      </a:r>
                      <a:r>
                        <a:rPr lang="en-US" sz="1400" dirty="0" err="1" smtClean="0">
                          <a:latin typeface="+mj-lt"/>
                          <a:cs typeface="Times New Roman" panose="02020603050405020304" pitchFamily="18" charset="0"/>
                        </a:rPr>
                        <a:t>melalui</a:t>
                      </a:r>
                      <a:r>
                        <a:rPr lang="en-US" sz="1400" dirty="0" smtClean="0">
                          <a:latin typeface="+mj-lt"/>
                          <a:cs typeface="Times New Roman" panose="02020603050405020304" pitchFamily="18" charset="0"/>
                        </a:rPr>
                        <a:t> </a:t>
                      </a:r>
                      <a:r>
                        <a:rPr lang="en-US" sz="1400" dirty="0" err="1" smtClean="0">
                          <a:latin typeface="+mj-lt"/>
                          <a:cs typeface="Times New Roman" panose="02020603050405020304" pitchFamily="18" charset="0"/>
                        </a:rPr>
                        <a:t>a</a:t>
                      </a:r>
                      <a:r>
                        <a:rPr lang="en-US" sz="1400" b="1" dirty="0" err="1" smtClean="0">
                          <a:latin typeface="+mj-lt"/>
                          <a:cs typeface="Times New Roman" panose="02020603050405020304" pitchFamily="18" charset="0"/>
                        </a:rPr>
                        <a:t>observasi</a:t>
                      </a:r>
                      <a:r>
                        <a:rPr lang="en-US" sz="1400" b="1" dirty="0">
                          <a:latin typeface="+mj-lt"/>
                          <a:cs typeface="Times New Roman" panose="02020603050405020304" pitchFamily="18" charset="0"/>
                        </a:rPr>
                        <a:t>, </a:t>
                      </a:r>
                      <a:r>
                        <a:rPr lang="en-US" sz="1400" b="1" dirty="0" err="1">
                          <a:latin typeface="+mj-lt"/>
                          <a:cs typeface="Times New Roman" panose="02020603050405020304" pitchFamily="18" charset="0"/>
                        </a:rPr>
                        <a:t>dokumentasi</a:t>
                      </a:r>
                      <a:r>
                        <a:rPr lang="en-US" sz="1400" b="1" dirty="0">
                          <a:latin typeface="+mj-lt"/>
                          <a:cs typeface="Times New Roman" panose="02020603050405020304" pitchFamily="18" charset="0"/>
                        </a:rPr>
                        <a:t>, dan </a:t>
                      </a:r>
                      <a:r>
                        <a:rPr lang="en-US" sz="1400" b="1" dirty="0" err="1">
                          <a:latin typeface="+mj-lt"/>
                          <a:cs typeface="Times New Roman" panose="02020603050405020304" pitchFamily="18" charset="0"/>
                        </a:rPr>
                        <a:t>wawancara</a:t>
                      </a:r>
                      <a:r>
                        <a:rPr lang="en-US" sz="1400" b="1" dirty="0" smtClean="0">
                          <a:latin typeface="+mj-lt"/>
                          <a:cs typeface="Times New Roman" panose="02020603050405020304" pitchFamily="18" charset="0"/>
                        </a:rPr>
                        <a:t>. </a:t>
                      </a:r>
                      <a:endParaRPr lang="en-US" sz="1400" b="1" dirty="0">
                        <a:latin typeface="+mj-lt"/>
                        <a:cs typeface="Times New Roman" panose="02020603050405020304" pitchFamily="18" charset="0"/>
                      </a:endParaRPr>
                    </a:p>
                  </a:txBody>
                  <a:tcPr>
                    <a:solidFill>
                      <a:schemeClr val="bg1"/>
                    </a:solidFill>
                  </a:tcPr>
                </a:tc>
                <a:extLst>
                  <a:ext uri="{0D108BD9-81ED-4DB2-BD59-A6C34878D82A}">
                    <a16:rowId xmlns="" xmlns:a16="http://schemas.microsoft.com/office/drawing/2014/main" val="2487714124"/>
                  </a:ext>
                </a:extLst>
              </a:tr>
            </a:tbl>
          </a:graphicData>
        </a:graphic>
      </p:graphicFrame>
    </p:spTree>
    <p:extLst>
      <p:ext uri="{BB962C8B-B14F-4D97-AF65-F5344CB8AC3E}">
        <p14:creationId xmlns:p14="http://schemas.microsoft.com/office/powerpoint/2010/main" val="35682147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Google Shape;46;g104f7abbb21_0_309"/>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dirty="0" err="1" smtClean="0"/>
              <a:t>Hasil</a:t>
            </a:r>
            <a:r>
              <a:rPr lang="en-US" dirty="0" smtClean="0"/>
              <a:t> </a:t>
            </a:r>
            <a:r>
              <a:rPr lang="en-US" dirty="0" err="1" smtClean="0"/>
              <a:t>dan</a:t>
            </a:r>
            <a:r>
              <a:rPr lang="en-US" dirty="0" smtClean="0"/>
              <a:t> </a:t>
            </a:r>
            <a:r>
              <a:rPr lang="en-US" dirty="0" err="1" smtClean="0"/>
              <a:t>Pembahasan</a:t>
            </a:r>
            <a:endParaRPr dirty="0"/>
          </a:p>
        </p:txBody>
      </p:sp>
      <p:sp>
        <p:nvSpPr>
          <p:cNvPr id="47" name="Google Shape;47;g104f7abbb21_0_309"/>
          <p:cNvSpPr txBox="1">
            <a:spLocks noGrp="1"/>
          </p:cNvSpPr>
          <p:nvPr>
            <p:ph type="body" idx="1"/>
          </p:nvPr>
        </p:nvSpPr>
        <p:spPr>
          <a:xfrm>
            <a:off x="520262" y="1439247"/>
            <a:ext cx="11067394" cy="4252105"/>
          </a:xfrm>
          <a:prstGeom prst="rect">
            <a:avLst/>
          </a:prstGeom>
          <a:noFill/>
          <a:ln>
            <a:noFill/>
          </a:ln>
        </p:spPr>
        <p:txBody>
          <a:bodyPr spcFirstLastPara="1" wrap="square" lIns="91425" tIns="45700" rIns="91425" bIns="45700" anchor="t" anchorCtr="0">
            <a:normAutofit/>
          </a:bodyPr>
          <a:lstStyle/>
          <a:p>
            <a:pPr marL="95250" indent="0" algn="just">
              <a:buNone/>
            </a:pPr>
            <a:r>
              <a:rPr lang="en-US" sz="1800" b="1" dirty="0" err="1" smtClean="0"/>
              <a:t>Kualitas</a:t>
            </a:r>
            <a:endParaRPr lang="en-US" sz="1800" dirty="0"/>
          </a:p>
          <a:p>
            <a:pPr marL="95250" indent="-95250" algn="just" defTabSz="630238">
              <a:buNone/>
            </a:pPr>
            <a:r>
              <a:rPr lang="en-US" sz="1800" dirty="0"/>
              <a:t>	</a:t>
            </a:r>
            <a:r>
              <a:rPr lang="en-US" sz="1800" dirty="0" smtClean="0"/>
              <a:t>	</a:t>
            </a:r>
            <a:r>
              <a:rPr lang="en-US" sz="1800" dirty="0" err="1">
                <a:latin typeface="+mj-lt"/>
              </a:rPr>
              <a:t>K</a:t>
            </a:r>
            <a:r>
              <a:rPr lang="en-US" sz="1800" dirty="0" err="1" smtClean="0">
                <a:latin typeface="+mj-lt"/>
              </a:rPr>
              <a:t>ualitas</a:t>
            </a:r>
            <a:r>
              <a:rPr lang="id-ID" sz="1800" dirty="0" smtClean="0">
                <a:latin typeface="+mj-lt"/>
              </a:rPr>
              <a:t> </a:t>
            </a:r>
            <a:r>
              <a:rPr lang="id-ID" sz="1800" dirty="0">
                <a:latin typeface="+mj-lt"/>
              </a:rPr>
              <a:t>kerja dinilai dari perspektif pegawai terhadap mutu karier yang sudah dicapai serta kelengkapan pekerjaan dan kapasitas </a:t>
            </a:r>
            <a:r>
              <a:rPr lang="id-ID" sz="1800" dirty="0" smtClean="0">
                <a:latin typeface="+mj-lt"/>
              </a:rPr>
              <a:t>pegawai</a:t>
            </a:r>
            <a:r>
              <a:rPr lang="en-US" sz="1800" dirty="0" smtClean="0">
                <a:latin typeface="+mj-lt"/>
              </a:rPr>
              <a:t>. </a:t>
            </a:r>
            <a:r>
              <a:rPr lang="en-US" sz="1800" dirty="0" err="1">
                <a:latin typeface="+mj-lt"/>
              </a:rPr>
              <a:t>Kualitas</a:t>
            </a:r>
            <a:r>
              <a:rPr lang="en-US" sz="1800" dirty="0">
                <a:latin typeface="+mj-lt"/>
              </a:rPr>
              <a:t> </a:t>
            </a:r>
            <a:r>
              <a:rPr lang="en-US" sz="1800" dirty="0" err="1">
                <a:latin typeface="+mj-lt"/>
              </a:rPr>
              <a:t>pelayanan</a:t>
            </a:r>
            <a:r>
              <a:rPr lang="en-US" sz="1800" dirty="0">
                <a:latin typeface="+mj-lt"/>
              </a:rPr>
              <a:t> </a:t>
            </a:r>
            <a:r>
              <a:rPr lang="en-US" sz="1800" dirty="0" err="1">
                <a:latin typeface="+mj-lt"/>
              </a:rPr>
              <a:t>administrasi</a:t>
            </a:r>
            <a:r>
              <a:rPr lang="en-US" sz="1800" dirty="0">
                <a:latin typeface="+mj-lt"/>
              </a:rPr>
              <a:t> </a:t>
            </a:r>
            <a:r>
              <a:rPr lang="en-US" sz="1800" dirty="0" err="1">
                <a:latin typeface="+mj-lt"/>
              </a:rPr>
              <a:t>kependudukan</a:t>
            </a:r>
            <a:r>
              <a:rPr lang="en-US" sz="1800" dirty="0">
                <a:latin typeface="+mj-lt"/>
              </a:rPr>
              <a:t> di </a:t>
            </a:r>
            <a:r>
              <a:rPr lang="en-US" sz="1800" dirty="0" err="1">
                <a:latin typeface="+mj-lt"/>
              </a:rPr>
              <a:t>Desa</a:t>
            </a:r>
            <a:r>
              <a:rPr lang="en-US" sz="1800" dirty="0">
                <a:latin typeface="+mj-lt"/>
              </a:rPr>
              <a:t> </a:t>
            </a:r>
            <a:r>
              <a:rPr lang="en-US" sz="1800" dirty="0" err="1">
                <a:latin typeface="+mj-lt"/>
              </a:rPr>
              <a:t>Sumokembangsri</a:t>
            </a:r>
            <a:r>
              <a:rPr lang="en-US" sz="1800" dirty="0">
                <a:latin typeface="+mj-lt"/>
              </a:rPr>
              <a:t> </a:t>
            </a:r>
            <a:r>
              <a:rPr lang="en-US" sz="1800" dirty="0" err="1">
                <a:latin typeface="+mj-lt"/>
              </a:rPr>
              <a:t>dapat</a:t>
            </a:r>
            <a:r>
              <a:rPr lang="en-US" sz="1800" dirty="0">
                <a:latin typeface="+mj-lt"/>
              </a:rPr>
              <a:t> </a:t>
            </a:r>
            <a:r>
              <a:rPr lang="en-US" sz="1800" dirty="0" err="1">
                <a:latin typeface="+mj-lt"/>
              </a:rPr>
              <a:t>dilihat</a:t>
            </a:r>
            <a:r>
              <a:rPr lang="en-US" sz="1800" dirty="0">
                <a:latin typeface="+mj-lt"/>
              </a:rPr>
              <a:t> </a:t>
            </a:r>
            <a:r>
              <a:rPr lang="en-US" sz="1800" dirty="0" err="1">
                <a:latin typeface="+mj-lt"/>
              </a:rPr>
              <a:t>dari</a:t>
            </a:r>
            <a:r>
              <a:rPr lang="en-US" sz="1800" dirty="0">
                <a:latin typeface="+mj-lt"/>
              </a:rPr>
              <a:t> </a:t>
            </a:r>
            <a:r>
              <a:rPr lang="en-US" sz="1800" dirty="0" err="1">
                <a:latin typeface="+mj-lt"/>
              </a:rPr>
              <a:t>ketelitian</a:t>
            </a:r>
            <a:r>
              <a:rPr lang="en-US" sz="1800" dirty="0">
                <a:latin typeface="+mj-lt"/>
              </a:rPr>
              <a:t> </a:t>
            </a:r>
            <a:r>
              <a:rPr lang="en-US" sz="1800" dirty="0" err="1">
                <a:latin typeface="+mj-lt"/>
              </a:rPr>
              <a:t>aparatur</a:t>
            </a:r>
            <a:r>
              <a:rPr lang="en-US" sz="1800" dirty="0">
                <a:latin typeface="+mj-lt"/>
              </a:rPr>
              <a:t> </a:t>
            </a:r>
            <a:r>
              <a:rPr lang="en-US" sz="1800" dirty="0" err="1">
                <a:latin typeface="+mj-lt"/>
              </a:rPr>
              <a:t>dalam</a:t>
            </a:r>
            <a:r>
              <a:rPr lang="en-US" sz="1800" dirty="0">
                <a:latin typeface="+mj-lt"/>
              </a:rPr>
              <a:t> </a:t>
            </a:r>
            <a:r>
              <a:rPr lang="en-US" sz="1800" dirty="0" err="1">
                <a:latin typeface="+mj-lt"/>
              </a:rPr>
              <a:t>memberikan</a:t>
            </a:r>
            <a:r>
              <a:rPr lang="en-US" sz="1800" dirty="0">
                <a:latin typeface="+mj-lt"/>
              </a:rPr>
              <a:t> </a:t>
            </a:r>
            <a:r>
              <a:rPr lang="en-US" sz="1800" dirty="0" err="1">
                <a:latin typeface="+mj-lt"/>
              </a:rPr>
              <a:t>pelayanan</a:t>
            </a:r>
            <a:r>
              <a:rPr lang="en-US" sz="1800" dirty="0">
                <a:latin typeface="+mj-lt"/>
              </a:rPr>
              <a:t>, </a:t>
            </a:r>
            <a:r>
              <a:rPr lang="en-US" sz="1800" dirty="0" err="1">
                <a:latin typeface="+mj-lt"/>
              </a:rPr>
              <a:t>serta</a:t>
            </a:r>
            <a:r>
              <a:rPr lang="en-US" sz="1800" dirty="0">
                <a:latin typeface="+mj-lt"/>
              </a:rPr>
              <a:t> </a:t>
            </a:r>
            <a:r>
              <a:rPr lang="en-US" sz="1800" dirty="0" err="1">
                <a:latin typeface="+mj-lt"/>
              </a:rPr>
              <a:t>adanya</a:t>
            </a:r>
            <a:r>
              <a:rPr lang="en-US" sz="1800" dirty="0">
                <a:latin typeface="+mj-lt"/>
              </a:rPr>
              <a:t> </a:t>
            </a:r>
            <a:r>
              <a:rPr lang="en-US" sz="1800" dirty="0" err="1">
                <a:latin typeface="+mj-lt"/>
              </a:rPr>
              <a:t>evaluasi</a:t>
            </a:r>
            <a:r>
              <a:rPr lang="en-US" sz="1800" dirty="0">
                <a:latin typeface="+mj-lt"/>
              </a:rPr>
              <a:t> </a:t>
            </a:r>
            <a:r>
              <a:rPr lang="en-US" sz="1800" dirty="0" err="1">
                <a:latin typeface="+mj-lt"/>
              </a:rPr>
              <a:t>rutin</a:t>
            </a:r>
            <a:r>
              <a:rPr lang="en-US" sz="1800" dirty="0">
                <a:latin typeface="+mj-lt"/>
              </a:rPr>
              <a:t> </a:t>
            </a:r>
            <a:r>
              <a:rPr lang="en-US" sz="1800" dirty="0" err="1">
                <a:latin typeface="+mj-lt"/>
              </a:rPr>
              <a:t>untuk</a:t>
            </a:r>
            <a:r>
              <a:rPr lang="en-US" sz="1800" dirty="0">
                <a:latin typeface="+mj-lt"/>
              </a:rPr>
              <a:t> </a:t>
            </a:r>
            <a:r>
              <a:rPr lang="en-US" sz="1800" dirty="0" err="1">
                <a:latin typeface="+mj-lt"/>
              </a:rPr>
              <a:t>memastikan</a:t>
            </a:r>
            <a:r>
              <a:rPr lang="en-US" sz="1800" dirty="0">
                <a:latin typeface="+mj-lt"/>
              </a:rPr>
              <a:t> </a:t>
            </a:r>
            <a:r>
              <a:rPr lang="en-US" sz="1800" dirty="0" err="1">
                <a:latin typeface="+mj-lt"/>
              </a:rPr>
              <a:t>mutu</a:t>
            </a:r>
            <a:r>
              <a:rPr lang="en-US" sz="1800" dirty="0">
                <a:latin typeface="+mj-lt"/>
              </a:rPr>
              <a:t> </a:t>
            </a:r>
            <a:r>
              <a:rPr lang="en-US" sz="1800" dirty="0" err="1">
                <a:latin typeface="+mj-lt"/>
              </a:rPr>
              <a:t>pelayanan</a:t>
            </a:r>
            <a:r>
              <a:rPr lang="en-US" sz="1800" dirty="0">
                <a:latin typeface="+mj-lt"/>
              </a:rPr>
              <a:t> </a:t>
            </a:r>
            <a:r>
              <a:rPr lang="en-US" sz="1800" dirty="0" err="1">
                <a:latin typeface="+mj-lt"/>
              </a:rPr>
              <a:t>tetap</a:t>
            </a:r>
            <a:r>
              <a:rPr lang="en-US" sz="1800" dirty="0">
                <a:latin typeface="+mj-lt"/>
              </a:rPr>
              <a:t> </a:t>
            </a:r>
            <a:r>
              <a:rPr lang="en-US" sz="1800" dirty="0" err="1">
                <a:latin typeface="+mj-lt"/>
              </a:rPr>
              <a:t>terjaga</a:t>
            </a:r>
            <a:r>
              <a:rPr lang="en-US" sz="1800" dirty="0">
                <a:latin typeface="+mj-lt"/>
              </a:rPr>
              <a:t>. </a:t>
            </a:r>
            <a:endParaRPr lang="en-US" sz="1800" dirty="0" smtClean="0">
              <a:latin typeface="+mj-lt"/>
            </a:endParaRPr>
          </a:p>
          <a:p>
            <a:pPr marL="95250" indent="-95250" algn="just" defTabSz="630238">
              <a:buNone/>
            </a:pPr>
            <a:endParaRPr lang="en-US" sz="1800" dirty="0" smtClean="0">
              <a:latin typeface="+mj-lt"/>
              <a:cs typeface="Times New Roman" pitchFamily="18" charset="0"/>
            </a:endParaRPr>
          </a:p>
          <a:p>
            <a:pPr marL="95250" lvl="0" indent="0" algn="just">
              <a:buNone/>
            </a:pPr>
            <a:r>
              <a:rPr lang="en-US" sz="1800" dirty="0" err="1" smtClean="0">
                <a:latin typeface="+mj-lt"/>
              </a:rPr>
              <a:t>Berdasarkan</a:t>
            </a:r>
            <a:r>
              <a:rPr lang="en-US" sz="1800" dirty="0" smtClean="0">
                <a:latin typeface="+mj-lt"/>
              </a:rPr>
              <a:t> </a:t>
            </a:r>
            <a:r>
              <a:rPr lang="en-US" sz="1800" dirty="0" err="1" smtClean="0">
                <a:latin typeface="+mj-lt"/>
              </a:rPr>
              <a:t>hasil</a:t>
            </a:r>
            <a:r>
              <a:rPr lang="en-US" sz="1800" dirty="0" smtClean="0">
                <a:latin typeface="+mj-lt"/>
              </a:rPr>
              <a:t> </a:t>
            </a:r>
            <a:r>
              <a:rPr lang="en-US" sz="1800" dirty="0" err="1" smtClean="0">
                <a:latin typeface="+mj-lt"/>
              </a:rPr>
              <a:t>wawancara</a:t>
            </a:r>
            <a:r>
              <a:rPr lang="en-US" sz="1800" dirty="0" smtClean="0">
                <a:latin typeface="+mj-lt"/>
              </a:rPr>
              <a:t> </a:t>
            </a:r>
            <a:r>
              <a:rPr lang="en-US" sz="1800" dirty="0" err="1">
                <a:latin typeface="+mj-lt"/>
              </a:rPr>
              <a:t>menunjukkan</a:t>
            </a:r>
            <a:r>
              <a:rPr lang="en-US" sz="1800" dirty="0">
                <a:latin typeface="+mj-lt"/>
              </a:rPr>
              <a:t> </a:t>
            </a:r>
            <a:r>
              <a:rPr lang="en-US" sz="1800" dirty="0" err="1">
                <a:latin typeface="+mj-lt"/>
              </a:rPr>
              <a:t>bahwa</a:t>
            </a:r>
            <a:r>
              <a:rPr lang="en-US" sz="1800" dirty="0">
                <a:latin typeface="+mj-lt"/>
              </a:rPr>
              <a:t> </a:t>
            </a:r>
            <a:r>
              <a:rPr lang="en-US" sz="1800" dirty="0" err="1">
                <a:latin typeface="+mj-lt"/>
              </a:rPr>
              <a:t>kualitas</a:t>
            </a:r>
            <a:r>
              <a:rPr lang="en-US" sz="1800" dirty="0">
                <a:latin typeface="+mj-lt"/>
              </a:rPr>
              <a:t> </a:t>
            </a:r>
            <a:r>
              <a:rPr lang="en-US" sz="1800" dirty="0" err="1">
                <a:latin typeface="+mj-lt"/>
              </a:rPr>
              <a:t>pelayanan</a:t>
            </a:r>
            <a:r>
              <a:rPr lang="en-US" sz="1800" dirty="0">
                <a:latin typeface="+mj-lt"/>
              </a:rPr>
              <a:t> </a:t>
            </a:r>
            <a:r>
              <a:rPr lang="en-US" sz="1800" dirty="0" err="1">
                <a:latin typeface="+mj-lt"/>
              </a:rPr>
              <a:t>aparatur</a:t>
            </a:r>
            <a:r>
              <a:rPr lang="en-US" sz="1800" dirty="0">
                <a:latin typeface="+mj-lt"/>
              </a:rPr>
              <a:t> </a:t>
            </a:r>
            <a:r>
              <a:rPr lang="en-US" sz="1800" dirty="0" err="1">
                <a:latin typeface="+mj-lt"/>
              </a:rPr>
              <a:t>Desa</a:t>
            </a:r>
            <a:r>
              <a:rPr lang="en-US" sz="1800" dirty="0">
                <a:latin typeface="+mj-lt"/>
              </a:rPr>
              <a:t> </a:t>
            </a:r>
            <a:r>
              <a:rPr lang="en-US" sz="1800" dirty="0" err="1">
                <a:latin typeface="+mj-lt"/>
              </a:rPr>
              <a:t>Sumokembangsri</a:t>
            </a:r>
            <a:r>
              <a:rPr lang="en-US" sz="1800" dirty="0">
                <a:latin typeface="+mj-lt"/>
              </a:rPr>
              <a:t> </a:t>
            </a:r>
            <a:r>
              <a:rPr lang="en-US" sz="1800" dirty="0" err="1">
                <a:latin typeface="+mj-lt"/>
              </a:rPr>
              <a:t>sudah</a:t>
            </a:r>
            <a:r>
              <a:rPr lang="en-US" sz="1800" dirty="0">
                <a:latin typeface="+mj-lt"/>
              </a:rPr>
              <a:t> </a:t>
            </a:r>
            <a:r>
              <a:rPr lang="en-US" sz="1800" dirty="0" err="1">
                <a:latin typeface="+mj-lt"/>
              </a:rPr>
              <a:t>cukup</a:t>
            </a:r>
            <a:r>
              <a:rPr lang="en-US" sz="1800" dirty="0">
                <a:latin typeface="+mj-lt"/>
              </a:rPr>
              <a:t> </a:t>
            </a:r>
            <a:r>
              <a:rPr lang="en-US" sz="1800" dirty="0" err="1">
                <a:latin typeface="+mj-lt"/>
              </a:rPr>
              <a:t>baik</a:t>
            </a:r>
            <a:r>
              <a:rPr lang="en-US" sz="1800" dirty="0">
                <a:latin typeface="+mj-lt"/>
              </a:rPr>
              <a:t>, </a:t>
            </a:r>
            <a:r>
              <a:rPr lang="en-US" sz="1800" dirty="0" err="1">
                <a:latin typeface="+mj-lt"/>
              </a:rPr>
              <a:t>meskipun</a:t>
            </a:r>
            <a:r>
              <a:rPr lang="en-US" sz="1800" dirty="0">
                <a:latin typeface="+mj-lt"/>
              </a:rPr>
              <a:t> </a:t>
            </a:r>
            <a:r>
              <a:rPr lang="en-US" sz="1800" dirty="0" err="1">
                <a:latin typeface="+mj-lt"/>
              </a:rPr>
              <a:t>terkendala</a:t>
            </a:r>
            <a:r>
              <a:rPr lang="en-US" sz="1800" dirty="0">
                <a:latin typeface="+mj-lt"/>
              </a:rPr>
              <a:t> </a:t>
            </a:r>
            <a:r>
              <a:rPr lang="en-US" sz="1800" dirty="0" err="1">
                <a:latin typeface="+mj-lt"/>
              </a:rPr>
              <a:t>literasi</a:t>
            </a:r>
            <a:r>
              <a:rPr lang="en-US" sz="1800" dirty="0">
                <a:latin typeface="+mj-lt"/>
              </a:rPr>
              <a:t> digital </a:t>
            </a:r>
            <a:r>
              <a:rPr lang="en-US" sz="1800" dirty="0" err="1">
                <a:latin typeface="+mj-lt"/>
              </a:rPr>
              <a:t>masyarakat</a:t>
            </a:r>
            <a:r>
              <a:rPr lang="en-US" sz="1800" dirty="0" smtClean="0">
                <a:latin typeface="+mj-lt"/>
              </a:rPr>
              <a:t>. </a:t>
            </a:r>
            <a:r>
              <a:rPr lang="en-US" sz="1800" dirty="0" err="1">
                <a:latin typeface="+mj-lt"/>
              </a:rPr>
              <a:t>Evaluasi</a:t>
            </a:r>
            <a:r>
              <a:rPr lang="en-US" sz="1800" dirty="0">
                <a:latin typeface="+mj-lt"/>
              </a:rPr>
              <a:t> </a:t>
            </a:r>
            <a:r>
              <a:rPr lang="en-US" sz="1800" dirty="0" err="1">
                <a:latin typeface="+mj-lt"/>
              </a:rPr>
              <a:t>rutin</a:t>
            </a:r>
            <a:r>
              <a:rPr lang="en-US" sz="1800" dirty="0">
                <a:latin typeface="+mj-lt"/>
              </a:rPr>
              <a:t> </a:t>
            </a:r>
            <a:r>
              <a:rPr lang="en-US" sz="1800" dirty="0" err="1">
                <a:latin typeface="+mj-lt"/>
              </a:rPr>
              <a:t>dan</a:t>
            </a:r>
            <a:r>
              <a:rPr lang="en-US" sz="1800" dirty="0">
                <a:latin typeface="+mj-lt"/>
              </a:rPr>
              <a:t> </a:t>
            </a:r>
            <a:r>
              <a:rPr lang="en-US" sz="1800" dirty="0" err="1">
                <a:latin typeface="+mj-lt"/>
              </a:rPr>
              <a:t>ketelitian</a:t>
            </a:r>
            <a:r>
              <a:rPr lang="en-US" sz="1800" dirty="0">
                <a:latin typeface="+mj-lt"/>
              </a:rPr>
              <a:t> </a:t>
            </a:r>
            <a:r>
              <a:rPr lang="en-US" sz="1800" dirty="0" err="1">
                <a:latin typeface="+mj-lt"/>
              </a:rPr>
              <a:t>aparatur</a:t>
            </a:r>
            <a:r>
              <a:rPr lang="en-US" sz="1800" dirty="0">
                <a:latin typeface="+mj-lt"/>
              </a:rPr>
              <a:t> </a:t>
            </a:r>
            <a:r>
              <a:rPr lang="en-US" sz="1800" dirty="0" err="1">
                <a:latin typeface="+mj-lt"/>
              </a:rPr>
              <a:t>menunjukkan</a:t>
            </a:r>
            <a:r>
              <a:rPr lang="en-US" sz="1800" dirty="0">
                <a:latin typeface="+mj-lt"/>
              </a:rPr>
              <a:t> </a:t>
            </a:r>
            <a:r>
              <a:rPr lang="en-US" sz="1800" dirty="0" err="1">
                <a:latin typeface="+mj-lt"/>
              </a:rPr>
              <a:t>adanya</a:t>
            </a:r>
            <a:r>
              <a:rPr lang="en-US" sz="1800" dirty="0">
                <a:latin typeface="+mj-lt"/>
              </a:rPr>
              <a:t> </a:t>
            </a:r>
            <a:r>
              <a:rPr lang="en-US" sz="1800" dirty="0" err="1">
                <a:latin typeface="+mj-lt"/>
              </a:rPr>
              <a:t>komitmen</a:t>
            </a:r>
            <a:r>
              <a:rPr lang="en-US" sz="1800" dirty="0">
                <a:latin typeface="+mj-lt"/>
              </a:rPr>
              <a:t> </a:t>
            </a:r>
            <a:r>
              <a:rPr lang="en-US" sz="1800" dirty="0" err="1">
                <a:latin typeface="+mj-lt"/>
              </a:rPr>
              <a:t>dalam</a:t>
            </a:r>
            <a:r>
              <a:rPr lang="en-US" sz="1800" dirty="0">
                <a:latin typeface="+mj-lt"/>
              </a:rPr>
              <a:t> </a:t>
            </a:r>
            <a:r>
              <a:rPr lang="en-US" sz="1800" dirty="0" err="1">
                <a:latin typeface="+mj-lt"/>
              </a:rPr>
              <a:t>menjaga</a:t>
            </a:r>
            <a:r>
              <a:rPr lang="en-US" sz="1800" dirty="0">
                <a:latin typeface="+mj-lt"/>
              </a:rPr>
              <a:t> </a:t>
            </a:r>
            <a:r>
              <a:rPr lang="en-US" sz="1800" dirty="0" err="1">
                <a:latin typeface="+mj-lt"/>
              </a:rPr>
              <a:t>kualitas</a:t>
            </a:r>
            <a:r>
              <a:rPr lang="en-US" sz="1800" dirty="0">
                <a:latin typeface="+mj-lt"/>
              </a:rPr>
              <a:t> </a:t>
            </a:r>
            <a:r>
              <a:rPr lang="en-US" sz="1800" dirty="0" err="1">
                <a:latin typeface="+mj-lt"/>
              </a:rPr>
              <a:t>pelayanan</a:t>
            </a:r>
            <a:r>
              <a:rPr lang="en-US" sz="1800" dirty="0">
                <a:latin typeface="+mj-lt"/>
              </a:rPr>
              <a:t>. </a:t>
            </a:r>
            <a:r>
              <a:rPr lang="en-US" sz="1800" dirty="0" err="1">
                <a:latin typeface="+mj-lt"/>
              </a:rPr>
              <a:t>Namun</a:t>
            </a:r>
            <a:r>
              <a:rPr lang="en-US" sz="1800" dirty="0">
                <a:latin typeface="+mj-lt"/>
              </a:rPr>
              <a:t>, </a:t>
            </a:r>
            <a:r>
              <a:rPr lang="en-US" sz="1800" dirty="0" err="1">
                <a:latin typeface="+mj-lt"/>
              </a:rPr>
              <a:t>keterbatasan</a:t>
            </a:r>
            <a:r>
              <a:rPr lang="en-US" sz="1800" dirty="0">
                <a:latin typeface="+mj-lt"/>
              </a:rPr>
              <a:t> </a:t>
            </a:r>
            <a:r>
              <a:rPr lang="en-US" sz="1800" dirty="0" err="1">
                <a:latin typeface="+mj-lt"/>
              </a:rPr>
              <a:t>masyarakat</a:t>
            </a:r>
            <a:r>
              <a:rPr lang="en-US" sz="1800" dirty="0">
                <a:latin typeface="+mj-lt"/>
              </a:rPr>
              <a:t> </a:t>
            </a:r>
            <a:r>
              <a:rPr lang="en-US" sz="1800" dirty="0" err="1">
                <a:latin typeface="+mj-lt"/>
              </a:rPr>
              <a:t>dalam</a:t>
            </a:r>
            <a:r>
              <a:rPr lang="en-US" sz="1800" dirty="0">
                <a:latin typeface="+mj-lt"/>
              </a:rPr>
              <a:t> </a:t>
            </a:r>
            <a:r>
              <a:rPr lang="en-US" sz="1800" dirty="0" err="1">
                <a:latin typeface="+mj-lt"/>
              </a:rPr>
              <a:t>memahami</a:t>
            </a:r>
            <a:r>
              <a:rPr lang="en-US" sz="1800" dirty="0">
                <a:latin typeface="+mj-lt"/>
              </a:rPr>
              <a:t> </a:t>
            </a:r>
            <a:r>
              <a:rPr lang="en-US" sz="1800" dirty="0" err="1">
                <a:latin typeface="+mj-lt"/>
              </a:rPr>
              <a:t>administrasi</a:t>
            </a:r>
            <a:r>
              <a:rPr lang="en-US" sz="1800" dirty="0">
                <a:latin typeface="+mj-lt"/>
              </a:rPr>
              <a:t> </a:t>
            </a:r>
            <a:r>
              <a:rPr lang="en-US" sz="1800" dirty="0" err="1">
                <a:latin typeface="+mj-lt"/>
              </a:rPr>
              <a:t>dan</a:t>
            </a:r>
            <a:r>
              <a:rPr lang="en-US" sz="1800" dirty="0">
                <a:latin typeface="+mj-lt"/>
              </a:rPr>
              <a:t> </a:t>
            </a:r>
            <a:r>
              <a:rPr lang="en-US" sz="1800" dirty="0" err="1">
                <a:latin typeface="+mj-lt"/>
              </a:rPr>
              <a:t>teknologi</a:t>
            </a:r>
            <a:r>
              <a:rPr lang="en-US" sz="1800" dirty="0">
                <a:latin typeface="+mj-lt"/>
              </a:rPr>
              <a:t> </a:t>
            </a:r>
            <a:r>
              <a:rPr lang="en-US" sz="1800" dirty="0" err="1">
                <a:latin typeface="+mj-lt"/>
              </a:rPr>
              <a:t>membuat</a:t>
            </a:r>
            <a:r>
              <a:rPr lang="en-US" sz="1800" dirty="0">
                <a:latin typeface="+mj-lt"/>
              </a:rPr>
              <a:t> </a:t>
            </a:r>
            <a:r>
              <a:rPr lang="en-US" sz="1800" dirty="0" err="1">
                <a:latin typeface="+mj-lt"/>
              </a:rPr>
              <a:t>kualitas</a:t>
            </a:r>
            <a:r>
              <a:rPr lang="en-US" sz="1800" dirty="0">
                <a:latin typeface="+mj-lt"/>
              </a:rPr>
              <a:t> </a:t>
            </a:r>
            <a:r>
              <a:rPr lang="en-US" sz="1800" dirty="0" err="1">
                <a:latin typeface="+mj-lt"/>
              </a:rPr>
              <a:t>pelayanan</a:t>
            </a:r>
            <a:r>
              <a:rPr lang="en-US" sz="1800" dirty="0">
                <a:latin typeface="+mj-lt"/>
              </a:rPr>
              <a:t> </a:t>
            </a:r>
            <a:r>
              <a:rPr lang="en-US" sz="1800" dirty="0" err="1">
                <a:latin typeface="+mj-lt"/>
              </a:rPr>
              <a:t>belum</a:t>
            </a:r>
            <a:r>
              <a:rPr lang="en-US" sz="1800" dirty="0">
                <a:latin typeface="+mj-lt"/>
              </a:rPr>
              <a:t> </a:t>
            </a:r>
            <a:r>
              <a:rPr lang="en-US" sz="1800" dirty="0" err="1">
                <a:latin typeface="+mj-lt"/>
              </a:rPr>
              <a:t>sepenuhnya</a:t>
            </a:r>
            <a:r>
              <a:rPr lang="en-US" sz="1800" dirty="0">
                <a:latin typeface="+mj-lt"/>
              </a:rPr>
              <a:t> optimal</a:t>
            </a:r>
            <a:endParaRPr lang="en-US" sz="1800" dirty="0" smtClean="0">
              <a:latin typeface="+mj-lt"/>
            </a:endParaRPr>
          </a:p>
        </p:txBody>
      </p:sp>
    </p:spTree>
    <p:extLst>
      <p:ext uri="{BB962C8B-B14F-4D97-AF65-F5344CB8AC3E}">
        <p14:creationId xmlns:p14="http://schemas.microsoft.com/office/powerpoint/2010/main" val="11919943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4099</TotalTime>
  <Words>1102</Words>
  <Application>Microsoft Office PowerPoint</Application>
  <PresentationFormat>Custom</PresentationFormat>
  <Paragraphs>95</Paragraphs>
  <Slides>17</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Century Gothic</vt:lpstr>
      <vt:lpstr>Times New Arabic</vt:lpstr>
      <vt:lpstr>Times New Roman</vt:lpstr>
      <vt:lpstr>Exo</vt:lpstr>
      <vt:lpstr>Office Theme</vt:lpstr>
      <vt:lpstr>Kinerja Pelayanan Administrasi Kependudukan Di Desa Sumokembangsri Kecamatan Balongbendo  Kabupaten Sidoarjo </vt:lpstr>
      <vt:lpstr>Pendahuluan</vt:lpstr>
      <vt:lpstr>Pendahuluan</vt:lpstr>
      <vt:lpstr>Pendahuluan</vt:lpstr>
      <vt:lpstr>Pendahuluan</vt:lpstr>
      <vt:lpstr>Rumusan Masalah </vt:lpstr>
      <vt:lpstr>Penelitian Terdahulu </vt:lpstr>
      <vt:lpstr>Metode </vt:lpstr>
      <vt:lpstr>Hasil dan Pembahasan</vt:lpstr>
      <vt:lpstr>Hasil dan Pembahasan</vt:lpstr>
      <vt:lpstr>Hasil dan Pembahasan</vt:lpstr>
      <vt:lpstr>Hasil dan Pembahasan</vt:lpstr>
      <vt:lpstr>Hasil dan Pembahasan</vt:lpstr>
      <vt:lpstr>kesimpulan</vt:lpstr>
      <vt:lpstr>Daftar Pustaka</vt:lpstr>
      <vt:lpstr>Daftar Pustaka</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Efektivitas Program Bina Keluarga Kemaja (BKR) Dalam Rangka Mempersiapkan Kehidupan Berkeluarga Di Desa Gelang Kecamatan Tulangan Kabupaten Sidoarjo</dc:title>
  <dc:creator>Umsida</dc:creator>
  <cp:lastModifiedBy>windows7</cp:lastModifiedBy>
  <cp:revision>52</cp:revision>
  <dcterms:created xsi:type="dcterms:W3CDTF">2020-02-15T07:43:00Z</dcterms:created>
  <dcterms:modified xsi:type="dcterms:W3CDTF">2025-10-11T12:16:45Z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1033-11.2.0.9031</vt:lpwstr>
  </property>
</Properties>
</file>