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75" r:id="rId11"/>
    <p:sldId id="276" r:id="rId12"/>
    <p:sldId id="277" r:id="rId13"/>
    <p:sldId id="278" r:id="rId14"/>
    <p:sldId id="265" r:id="rId15"/>
  </p:sldIdLst>
  <p:sldSz cx="12192000" cy="6858000"/>
  <p:notesSz cx="9144000" cy="6858000"/>
  <p:embeddedFontLst>
    <p:embeddedFont>
      <p:font typeface="Century Gothic" panose="020B0502020202020204" pitchFamily="34" charset="0"/>
      <p:regular r:id="rId17"/>
      <p:bold r:id="rId18"/>
      <p:italic r:id="rId19"/>
      <p:boldItalic r:id="rId20"/>
    </p:embeddedFont>
    <p:embeddedFont>
      <p:font typeface="Exo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>
          <a:extLst>
            <a:ext uri="{FF2B5EF4-FFF2-40B4-BE49-F238E27FC236}">
              <a16:creationId xmlns:a16="http://schemas.microsoft.com/office/drawing/2014/main" id="{61F1718A-299E-80C4-D74E-830501FEB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>
            <a:extLst>
              <a:ext uri="{FF2B5EF4-FFF2-40B4-BE49-F238E27FC236}">
                <a16:creationId xmlns:a16="http://schemas.microsoft.com/office/drawing/2014/main" id="{7002EE95-431E-16E1-993F-C218E1E9555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>
            <a:extLst>
              <a:ext uri="{FF2B5EF4-FFF2-40B4-BE49-F238E27FC236}">
                <a16:creationId xmlns:a16="http://schemas.microsoft.com/office/drawing/2014/main" id="{9F20BFAB-9FE4-10B0-787A-8891B91E20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69070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4f7abbb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104f7abbb21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g104f7abbb21_0_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pelayanan.jakarta.go.id/download/regulasi/keputusan-menteri-kesehatan-nomor-128-menkes-sk-ii-2004-tentang-kebijakann-dasar-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1204686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</a:pP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Umum di </a:t>
            </a:r>
            <a:r>
              <a:rPr lang="en-US" dirty="0" err="1"/>
              <a:t>Puskesmas</a:t>
            </a:r>
            <a:r>
              <a:rPr lang="en-US" dirty="0"/>
              <a:t> </a:t>
            </a:r>
            <a:r>
              <a:rPr lang="en-US" dirty="0" err="1"/>
              <a:t>Prambon</a:t>
            </a:r>
            <a:r>
              <a:rPr lang="en-US" dirty="0"/>
              <a:t> </a:t>
            </a:r>
            <a:r>
              <a:rPr lang="en-US" dirty="0" err="1"/>
              <a:t>Kabupaten</a:t>
            </a:r>
            <a:r>
              <a:rPr lang="en-US" dirty="0"/>
              <a:t> </a:t>
            </a:r>
            <a:r>
              <a:rPr lang="en-US" dirty="0" err="1"/>
              <a:t>Sidoarjo</a:t>
            </a:r>
            <a:endParaRPr dirty="0"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693695"/>
            <a:ext cx="8763000" cy="108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/>
              <a:t>Dwi Rahayu 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/>
              <a:t>Lailul</a:t>
            </a:r>
            <a:r>
              <a:rPr lang="en-US" dirty="0"/>
              <a:t> </a:t>
            </a:r>
            <a:r>
              <a:rPr lang="en-US" dirty="0" err="1"/>
              <a:t>Mursyidah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/>
              <a:t>Administrasi</a:t>
            </a:r>
            <a:r>
              <a:rPr lang="en-US" dirty="0"/>
              <a:t> Publik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Universitas Muhammadiyah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Sidoarjo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endParaRPr dirty="0">
              <a:solidFill>
                <a:srgbClr val="F2F2F2"/>
              </a:solidFill>
              <a:latin typeface="Exo"/>
              <a:ea typeface="Exo"/>
              <a:cs typeface="Exo"/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</a:rPr>
              <a:t>Oktober, 2025</a:t>
            </a:r>
            <a:endParaRPr dirty="0">
              <a:solidFill>
                <a:srgbClr val="F2F2F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A7735-FE78-EF06-867D-EC66C1777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Referensi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58A0B2-3E20-1EA2-1C9D-8CC39CF2CE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 marL="5080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	I. P. Y. B. Pradana,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Transformasi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Administrasi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Kupang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Penerbit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Press, 2024.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[2]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Pusat Indonesia,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Republik Indonesia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2000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Pembangunan Nasional 	(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Propenas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2000-2004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Jakarta: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Sekretariat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 Republik Indonesia, 2000.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[3]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Pusat Indonesia,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Republik Indonesia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23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2014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Daerah, Bab IV Pasal 12 	Ayat (1)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Jakarta: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Sekretariat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 Republik Indonesia, 2014.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[4]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Pusat Indonesia,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Republik Indonesia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2009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Publik, Pasal 1 Ayat (1)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	Jakarta: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Sekretariat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 Republik Indonesia, 2009.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[5]	H. Wowor, D.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Liando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J. Rares,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Amurang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Timur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Kabupaten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Mina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Selatan,”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Sos.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Pengelolaan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Sumberd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Pembang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3, no. 2, pp. 103–112, 2016.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[6]	M. F.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Satrianegara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S. Saleha,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Buku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Ajar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Organisasi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Manajeman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Kesehatan Serta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Kebidanan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Jakarta 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Salembang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Medika, 2009.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[7]	A. Fitria,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Pelaksanaan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Rsud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Arosuka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Kabupaten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Solok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Peraturan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Menteri Kesehatan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43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2016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Minimal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Kesehatan,”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Chem. Inf. Model.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53, no. 9, pp. 1689–1699, 2020.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[8]	K. P.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Widiatmika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Falsafah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keperawatan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,”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Etika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Jurnalisme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Koran Kuning 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Stud. Mengenai Koran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Lampu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Hijau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	vol. 16, no. 2, 2015.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[9]	A. Y. Susanti, F.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Yuliaty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E.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Purwanda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Eksplorasi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teoritis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,”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Indones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Res. J. Educ.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4, no. 3, pp. 456–46, 2024,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https://doi.org/10.31004/irje.v4i4.1114.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[10]	Kementerian Kesehatan Republik Indonesia,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Peraturan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Menteri Kesehatan Republik Indonesia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75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2014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Pusat 	Kesehatan Masyarakat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Jakarta, 2014.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034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B4221-4A82-DDDB-19E2-A0E3F81FD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Referensi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3FA294-7E9B-5F16-692C-49D31809AF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5080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[11]	Kementerian Kesehatan Republik Indonesia, 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Keputusan Menteri Kesehatan Republik Indonesia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128/MENKES/SK/II/2004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Kebijakan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Dasar Pusat Kesehatan Masyarakat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Jakarta, 2004. [Online]. Available: 	</a:t>
            </a:r>
            <a:r>
              <a:rPr lang="en-US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https://pelayanan.jakarta.go.id/download/regulasi/keputusan-menteri-kesehatan-nomor-128-menkes-sk-ii-2004-tentang-kebijakann-dasar-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pusat-kesehatan-masyarakat.pdf</a:t>
            </a:r>
            <a:endParaRPr lang="en-ID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[12]	A. R.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Luthfia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E. N. S.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Alkhajar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publik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garda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terdepan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,”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J. Adm. 	Publik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1, no. 2, pp. 71–81, 2019.</a:t>
            </a:r>
            <a:endParaRPr lang="en-ID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[13]	B. Anita, H.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Febriawati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Yandrizal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Jaminan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Kesehatan Nasional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Sleman: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Deepublish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Publisher, 2019.</a:t>
            </a:r>
            <a:endParaRPr lang="en-ID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[14]	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Daerah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Provinsi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DKI Jakarta, “Kajian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Hidup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Strategis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Rencana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Pembangunan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Jangka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Menangah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Daerah (RPJMD) 	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Provinsi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DKI Jakarta 2025-2029,” Jakarta, 2023.</a:t>
            </a:r>
            <a:endParaRPr lang="en-ID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[15]	W. I. Mubarak and N.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Chayatin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Kesehatan Masyarakat: Teori dan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Aplikasi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Jakarta: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Salemba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Medika Karya, 2009.</a:t>
            </a:r>
            <a:endParaRPr lang="en-ID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[16]	Kementerian Kesehatan Republik Indonesia,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Peraturan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Menteri Kesehatan Republik Indonesia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741/MENKES/PER/VII/2008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Minimal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Kesehatan di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Kabupaten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/Kota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Jakarta, 2008. [Online]. Available: 	https://setdaberaukab.wordpress.com/wp-content/uploads/2013/09/spmkes.pdf</a:t>
            </a:r>
            <a:endParaRPr lang="en-ID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[17]	R.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Rupida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Arsyad, and Y. Fahmi, “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poli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Amuntai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Selatan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Kabupaten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Hulu Sungai Utara,” 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	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Publik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1, no. 1, pp. 60–65, 2024, [Online]. Available: https://ejurnal.stiaamuntai.ac.id/index.php/JPP/article/view/136</a:t>
            </a:r>
            <a:endParaRPr lang="en-ID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[18]	UPT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Jumantono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Keputusan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Kepala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UPT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Jumantono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449.1/093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2023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	UPT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Jumantono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2023.</a:t>
            </a:r>
            <a:endParaRPr lang="en-ID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019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825FB-612B-E777-50B9-0B105D611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Referensi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4B3D08-E9C7-3C66-2EA6-44EBE2698E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50800" indent="0">
              <a:buNone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[19]	Kementerian Kesehatan Republik Indonesia, </a:t>
            </a:r>
            <a:r>
              <a:rPr lang="en-US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Peraturan</a:t>
            </a:r>
            <a:r>
              <a:rPr lang="en-US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Menteri Kesehatan Republik Indonesia </a:t>
            </a:r>
            <a:r>
              <a:rPr lang="en-US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43 	</a:t>
            </a:r>
            <a:r>
              <a:rPr lang="en-US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2019 </a:t>
            </a:r>
            <a:r>
              <a:rPr lang="en-US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Pusat Kesehatan Masyarakat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Jakarta, 2019.</a:t>
            </a:r>
            <a:endParaRPr lang="en-ID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[20]	F. Fhounna, “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Kecamatan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Krueng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Barona Jaya 	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Kabupaten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Aceh Besar,” Universitas Islam Negeri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Ar-Raniry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2021.</a:t>
            </a:r>
            <a:endParaRPr lang="en-ID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[21]	V.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Wiyasih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Rawat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Inap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Sidomulyo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Kecamatan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Binawidya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Kota 	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Pekanbaru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,” Universitas Islam Negeri Sultan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Syarif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Kasim Riau, 2022.</a:t>
            </a:r>
            <a:endParaRPr lang="en-ID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[22]	Y.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Febrila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publik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Melur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Kecamatan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Sukajadi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Kota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Pekanbaru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,” 	Universitas Islam Negeri Sultan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Syarif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Kasim Riau, 2021.</a:t>
            </a:r>
            <a:endParaRPr lang="en-ID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[23]	A. Parasuraman, V. A. Zeithaml, and L. L. Berry, “SERVQUAL: A Multiple-Item Scale for Measuring 	Consumer Perceptions of Service Quality,” </a:t>
            </a:r>
            <a:r>
              <a:rPr lang="en-US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Retail.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64, no. 1, pp. 12–40, 1988.</a:t>
            </a:r>
            <a:endParaRPr lang="en-ID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[24]	T. Chandra, S. Chandra, and L. Hafni, </a:t>
            </a:r>
            <a:r>
              <a:rPr lang="en-US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Service Quality, Consumer Satisfaction, dan Consumer </a:t>
            </a:r>
            <a:r>
              <a:rPr lang="en-US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Loyality</a:t>
            </a:r>
            <a:r>
              <a:rPr lang="en-US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	</a:t>
            </a:r>
            <a:r>
              <a:rPr lang="en-US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Tinjauan</a:t>
            </a:r>
            <a:r>
              <a:rPr lang="en-US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Teoritis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Malang: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Penerbit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CV IRDH, 2020.</a:t>
            </a:r>
            <a:endParaRPr lang="en-ID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[25]	L. J.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Moleong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Metodologi</a:t>
            </a:r>
            <a:r>
              <a:rPr lang="en-US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Kualitatif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Bandung: PT.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Remaja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Rosdakarya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2016.</a:t>
            </a:r>
            <a:endParaRPr lang="en-ID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[26]	A.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Rukajat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US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Kuantitatif</a:t>
            </a:r>
            <a:r>
              <a:rPr lang="en-US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Quantitative Research Approach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Yogyakarta: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Deepublish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	2018.</a:t>
            </a:r>
            <a:endParaRPr lang="en-ID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[27]	L. J.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Moleong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Metodologi</a:t>
            </a:r>
            <a:r>
              <a:rPr lang="en-US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Kualitatif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Bandung: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Remaja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Rosdakarya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2021.</a:t>
            </a:r>
            <a:endParaRPr lang="en-ID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[28]	A.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Rijali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kualitatif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,” </a:t>
            </a:r>
            <a:r>
              <a:rPr lang="en-US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</a:t>
            </a:r>
            <a:r>
              <a:rPr lang="en-US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Alhadharah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17, no. 33, pp. 81–95, 2018.</a:t>
            </a:r>
            <a:endParaRPr lang="en-ID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54560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169CF-4397-8F2C-2A5E-64378500E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Referensi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83F5DA-5A28-70A3-BFF2-BCF5D2250B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marL="5080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[29]	M. Rantung and M.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Kaseger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tangible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Papakelan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Kecamatan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Tondano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Timur,”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Suara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Khatulistiwa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8, no. 1, pp. 83–94, 2023.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[30]	Y. B.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Gultom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Pengaruh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kompetensi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prasarana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Sipayung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Kecamatan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Rengat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Kabupaten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Indragiri Hulu,” Universitas Islam Riau, 2021.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[31]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Ariyadi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 M. Ismail, and I.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Safaruddin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tangible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penyelenggaraan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,”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Indones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J. 	Intellect. Publ.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4, no. 3, pp. 105–118, 2024.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[32]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Hernawan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Mariah, and Y. Nur,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kepuasan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Rsia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Masyita,” 	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AkMen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J. Ilm.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21, no. 2, pp. 194–202, 2024,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https://doi.org/10.37476/akmen.v21i2.5321.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[33]	C. S. V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Lampus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Umboh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A. E.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Manampiring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faktor-faktor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memengaruhi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kepuasan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Instalasi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Rawat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RSUP Prof. Dr. R. D. Kandou Manado,”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Med. Scope J.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4, no. 2, pp. 150–160, 	2023,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https://doi.org/10.35790/msj.v4i2.44825.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[34]	M. Darus, S.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Milwati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N. Maemunah,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keperawatan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kepuasan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rawat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Dinoyo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Kota Malang,”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News J. Ilm.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Keperawatan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3, no. 1, pp. 612–619, 	2018.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[35]	D. M. D. Saputra, A. Partina, and B. A. Amallia,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Pengaruh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kepuasan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Tanjungsari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Gunungkidul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Daerah Istimewa Yogyakarta,”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Cakrawangsa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6, no. 1, pp. 1–13, 	2025.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[36]	F. B. Ursula and M. A.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Saryatmo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“Studi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mengenai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layanan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kepuasan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Rumah Sakit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Rsud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K.R.M.T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Wongsonegoro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,”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Manaj.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Kewirausahaan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vol. 8, no. 1, pp. 138–149, 2024.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48648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111639" y="1155459"/>
            <a:ext cx="10303122" cy="4781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228600" algn="just">
              <a:buNone/>
            </a:pP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kesempurnaan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layanan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memenuhi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kepuasan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penerima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manfaat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kepuasan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pengguna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pula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berkewajiban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mutu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layanan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publik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demi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kesejahteraan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(UU No. 25/2000, UU No. 23/2014, UU No. 25/2009).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upaya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strategis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penyelenggara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layanan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memenuhi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sebagaimana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diatur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perundang-undangan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mencapai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mutu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kesejahteraan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rakyat,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dibutuhkan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berkualitas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profesional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berorientasi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derajat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mencakup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pemeriksaan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pengobatan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konseling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kesadaran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indent="-228600" algn="just">
              <a:buNone/>
            </a:pPr>
            <a:endParaRPr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Pertanyaan Penelitian (Rumusan Masalah)</a:t>
            </a: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B94B45-E4B4-570C-7C10-9EB654C4C9CA}"/>
              </a:ext>
            </a:extLst>
          </p:cNvPr>
          <p:cNvSpPr txBox="1"/>
          <p:nvPr/>
        </p:nvSpPr>
        <p:spPr>
          <a:xfrm>
            <a:off x="1112520" y="2090172"/>
            <a:ext cx="949452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000" dirty="0" err="1"/>
              <a:t>Berdasarkan</a:t>
            </a:r>
            <a:r>
              <a:rPr lang="en-ID" sz="2000" dirty="0"/>
              <a:t> </a:t>
            </a:r>
            <a:r>
              <a:rPr lang="en-ID" sz="2000" dirty="0" err="1"/>
              <a:t>latar</a:t>
            </a:r>
            <a:r>
              <a:rPr lang="en-ID" sz="2000" dirty="0"/>
              <a:t> </a:t>
            </a:r>
            <a:r>
              <a:rPr lang="en-ID" sz="2000" dirty="0" err="1"/>
              <a:t>belakang</a:t>
            </a:r>
            <a:r>
              <a:rPr lang="en-ID" sz="2000" dirty="0"/>
              <a:t> yang </a:t>
            </a:r>
            <a:r>
              <a:rPr lang="en-ID" sz="2000" dirty="0" err="1"/>
              <a:t>telah</a:t>
            </a:r>
            <a:r>
              <a:rPr lang="en-ID" sz="2000" dirty="0"/>
              <a:t> </a:t>
            </a:r>
            <a:r>
              <a:rPr lang="en-ID" sz="2000" dirty="0" err="1"/>
              <a:t>diuraikan</a:t>
            </a:r>
            <a:r>
              <a:rPr lang="en-ID" sz="2000" dirty="0"/>
              <a:t>, </a:t>
            </a:r>
            <a:r>
              <a:rPr lang="en-ID" sz="2000" dirty="0" err="1"/>
              <a:t>maka</a:t>
            </a:r>
            <a:r>
              <a:rPr lang="en-ID" sz="2000" dirty="0"/>
              <a:t> </a:t>
            </a:r>
            <a:r>
              <a:rPr lang="en-ID" sz="2000" dirty="0" err="1"/>
              <a:t>rumusan</a:t>
            </a:r>
            <a:r>
              <a:rPr lang="en-ID" sz="2000" dirty="0"/>
              <a:t> </a:t>
            </a:r>
            <a:r>
              <a:rPr lang="en-ID" sz="2000" dirty="0" err="1"/>
              <a:t>masalah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penelitian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bagaimana</a:t>
            </a:r>
            <a:r>
              <a:rPr lang="en-ID" sz="2000" dirty="0"/>
              <a:t> </a:t>
            </a:r>
            <a:r>
              <a:rPr lang="en-ID" sz="2000" dirty="0" err="1"/>
              <a:t>kualitas</a:t>
            </a:r>
            <a:r>
              <a:rPr lang="en-ID" sz="2000" dirty="0"/>
              <a:t> </a:t>
            </a:r>
            <a:r>
              <a:rPr lang="en-ID" sz="2000" dirty="0" err="1"/>
              <a:t>pelayanan</a:t>
            </a:r>
            <a:r>
              <a:rPr lang="en-ID" sz="2000" dirty="0"/>
              <a:t> </a:t>
            </a:r>
            <a:r>
              <a:rPr lang="en-ID" sz="2000" dirty="0" err="1"/>
              <a:t>umum</a:t>
            </a:r>
            <a:r>
              <a:rPr lang="en-ID" sz="2000" dirty="0"/>
              <a:t> di </a:t>
            </a:r>
            <a:r>
              <a:rPr lang="en-ID" sz="2000" dirty="0" err="1"/>
              <a:t>Puskesmas</a:t>
            </a:r>
            <a:r>
              <a:rPr lang="en-ID" sz="2000" dirty="0"/>
              <a:t> </a:t>
            </a:r>
            <a:r>
              <a:rPr lang="en-ID" sz="2000" dirty="0" err="1"/>
              <a:t>Prambon</a:t>
            </a:r>
            <a:r>
              <a:rPr lang="en-ID" sz="2000" dirty="0"/>
              <a:t> </a:t>
            </a:r>
            <a:r>
              <a:rPr lang="en-ID" sz="2000" dirty="0" err="1"/>
              <a:t>Kabupaten</a:t>
            </a:r>
            <a:r>
              <a:rPr lang="en-ID" sz="2000" dirty="0"/>
              <a:t> </a:t>
            </a:r>
            <a:r>
              <a:rPr lang="en-ID" sz="2000" dirty="0" err="1"/>
              <a:t>Sidoarjo</a:t>
            </a:r>
            <a:r>
              <a:rPr lang="en-ID" sz="2000" dirty="0"/>
              <a:t> </a:t>
            </a:r>
            <a:r>
              <a:rPr lang="en-ID" sz="2000" dirty="0" err="1"/>
              <a:t>apabila</a:t>
            </a:r>
            <a:r>
              <a:rPr lang="en-ID" sz="2000" dirty="0"/>
              <a:t> </a:t>
            </a:r>
            <a:r>
              <a:rPr lang="en-ID" sz="2000" dirty="0" err="1"/>
              <a:t>ditinjau</a:t>
            </a:r>
            <a:r>
              <a:rPr lang="en-ID" sz="2000" dirty="0"/>
              <a:t> </a:t>
            </a:r>
            <a:r>
              <a:rPr lang="en-ID" sz="2000" dirty="0" err="1"/>
              <a:t>melalui</a:t>
            </a:r>
            <a:r>
              <a:rPr lang="en-ID" sz="2000" dirty="0"/>
              <a:t> lima </a:t>
            </a:r>
            <a:r>
              <a:rPr lang="en-ID" sz="2000" dirty="0" err="1"/>
              <a:t>dimensi</a:t>
            </a:r>
            <a:r>
              <a:rPr lang="en-ID" sz="2000" dirty="0"/>
              <a:t> SERVQUAL </a:t>
            </a:r>
            <a:r>
              <a:rPr lang="en-ID" sz="2000" dirty="0" err="1"/>
              <a:t>menurut</a:t>
            </a:r>
            <a:r>
              <a:rPr lang="en-ID" sz="2000" dirty="0"/>
              <a:t> Parasuraman, Zeithaml, dan Berry, yang </a:t>
            </a:r>
            <a:r>
              <a:rPr lang="en-ID" sz="2000" dirty="0" err="1"/>
              <a:t>meliputi</a:t>
            </a:r>
            <a:r>
              <a:rPr lang="en-ID" sz="2000" dirty="0"/>
              <a:t> </a:t>
            </a:r>
            <a:r>
              <a:rPr lang="en-ID" sz="2000" dirty="0" err="1"/>
              <a:t>bukti</a:t>
            </a:r>
            <a:r>
              <a:rPr lang="en-ID" sz="2000" dirty="0"/>
              <a:t> </a:t>
            </a:r>
            <a:r>
              <a:rPr lang="en-ID" sz="2000" dirty="0" err="1"/>
              <a:t>fisik</a:t>
            </a:r>
            <a:r>
              <a:rPr lang="en-ID" sz="2000" dirty="0"/>
              <a:t> (tangible), </a:t>
            </a:r>
            <a:r>
              <a:rPr lang="en-ID" sz="2000" dirty="0" err="1"/>
              <a:t>keandalan</a:t>
            </a:r>
            <a:r>
              <a:rPr lang="en-ID" sz="2000" dirty="0"/>
              <a:t> (reliability), </a:t>
            </a:r>
            <a:r>
              <a:rPr lang="en-ID" sz="2000" dirty="0" err="1"/>
              <a:t>daya</a:t>
            </a:r>
            <a:r>
              <a:rPr lang="en-ID" sz="2000" dirty="0"/>
              <a:t> </a:t>
            </a:r>
            <a:r>
              <a:rPr lang="en-ID" sz="2000" dirty="0" err="1"/>
              <a:t>tanggap</a:t>
            </a:r>
            <a:r>
              <a:rPr lang="en-ID" sz="2000" dirty="0"/>
              <a:t> (responsiveness), </a:t>
            </a:r>
            <a:r>
              <a:rPr lang="en-ID" sz="2000" dirty="0" err="1"/>
              <a:t>jaminan</a:t>
            </a:r>
            <a:r>
              <a:rPr lang="en-ID" sz="2000" dirty="0"/>
              <a:t> (assurance), dan </a:t>
            </a:r>
            <a:r>
              <a:rPr lang="en-ID" sz="2000" dirty="0" err="1"/>
              <a:t>empati</a:t>
            </a:r>
            <a:r>
              <a:rPr lang="en-ID" sz="2000" dirty="0"/>
              <a:t> (empathy). Selain </a:t>
            </a:r>
            <a:r>
              <a:rPr lang="en-ID" sz="2000" dirty="0" err="1"/>
              <a:t>itu</a:t>
            </a:r>
            <a:r>
              <a:rPr lang="en-ID" sz="2000" dirty="0"/>
              <a:t>, </a:t>
            </a:r>
            <a:r>
              <a:rPr lang="en-ID" sz="2000" dirty="0" err="1"/>
              <a:t>penelitian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juga </a:t>
            </a:r>
            <a:r>
              <a:rPr lang="en-ID" sz="2000" dirty="0" err="1"/>
              <a:t>berupaya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mengidentifikasi</a:t>
            </a:r>
            <a:r>
              <a:rPr lang="en-ID" sz="2000" dirty="0"/>
              <a:t> </a:t>
            </a:r>
            <a:r>
              <a:rPr lang="en-ID" sz="2000" dirty="0" err="1"/>
              <a:t>faktor-faktor</a:t>
            </a:r>
            <a:r>
              <a:rPr lang="en-ID" sz="2000" dirty="0"/>
              <a:t> yang </a:t>
            </a:r>
            <a:r>
              <a:rPr lang="en-ID" sz="2000" dirty="0" err="1"/>
              <a:t>memengaruhi</a:t>
            </a:r>
            <a:r>
              <a:rPr lang="en-ID" sz="2000" dirty="0"/>
              <a:t> </a:t>
            </a:r>
            <a:r>
              <a:rPr lang="en-ID" sz="2000" dirty="0" err="1"/>
              <a:t>tingkat</a:t>
            </a:r>
            <a:r>
              <a:rPr lang="en-ID" sz="2000" dirty="0"/>
              <a:t> </a:t>
            </a:r>
            <a:r>
              <a:rPr lang="en-ID" sz="2000" dirty="0" err="1"/>
              <a:t>kepuasan</a:t>
            </a:r>
            <a:r>
              <a:rPr lang="en-ID" sz="2000" dirty="0"/>
              <a:t> </a:t>
            </a:r>
            <a:r>
              <a:rPr lang="en-ID" sz="2000" dirty="0" err="1"/>
              <a:t>pasien</a:t>
            </a:r>
            <a:r>
              <a:rPr lang="en-ID" sz="2000" dirty="0"/>
              <a:t> </a:t>
            </a:r>
            <a:r>
              <a:rPr lang="en-ID" sz="2000" dirty="0" err="1"/>
              <a:t>terhadap</a:t>
            </a:r>
            <a:r>
              <a:rPr lang="en-ID" sz="2000" dirty="0"/>
              <a:t> </a:t>
            </a:r>
            <a:r>
              <a:rPr lang="en-ID" sz="2000" dirty="0" err="1"/>
              <a:t>pelayanan</a:t>
            </a:r>
            <a:r>
              <a:rPr lang="en-ID" sz="2000" dirty="0"/>
              <a:t> </a:t>
            </a:r>
            <a:r>
              <a:rPr lang="en-ID" sz="2000" dirty="0" err="1"/>
              <a:t>umum</a:t>
            </a:r>
            <a:r>
              <a:rPr lang="en-ID" sz="2000" dirty="0"/>
              <a:t> di </a:t>
            </a:r>
            <a:r>
              <a:rPr lang="en-ID" sz="2000" dirty="0" err="1"/>
              <a:t>Puskesmas</a:t>
            </a:r>
            <a:r>
              <a:rPr lang="en-ID" sz="2000" dirty="0"/>
              <a:t> </a:t>
            </a:r>
            <a:r>
              <a:rPr lang="en-ID" sz="2000" dirty="0" err="1"/>
              <a:t>Prambon</a:t>
            </a:r>
            <a:r>
              <a:rPr lang="en-ID" sz="2000" dirty="0"/>
              <a:t> </a:t>
            </a:r>
            <a:r>
              <a:rPr lang="en-ID" sz="2000" dirty="0" err="1"/>
              <a:t>Kabupaten</a:t>
            </a:r>
            <a:r>
              <a:rPr lang="en-ID" sz="2000" dirty="0"/>
              <a:t> </a:t>
            </a:r>
            <a:r>
              <a:rPr lang="en-ID" sz="2000" dirty="0" err="1"/>
              <a:t>Sidoarjo</a:t>
            </a:r>
            <a:r>
              <a:rPr lang="en-ID" sz="2000" dirty="0"/>
              <a:t>, </a:t>
            </a:r>
            <a:r>
              <a:rPr lang="en-ID" sz="2000" dirty="0" err="1"/>
              <a:t>sehingga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memberikan</a:t>
            </a:r>
            <a:r>
              <a:rPr lang="en-ID" sz="2000" dirty="0"/>
              <a:t> </a:t>
            </a:r>
            <a:r>
              <a:rPr lang="en-ID" sz="2000" dirty="0" err="1"/>
              <a:t>gambaran</a:t>
            </a:r>
            <a:r>
              <a:rPr lang="en-ID" sz="2000" dirty="0"/>
              <a:t> yang </a:t>
            </a:r>
            <a:r>
              <a:rPr lang="en-ID" sz="2000" dirty="0" err="1"/>
              <a:t>komprehensif</a:t>
            </a:r>
            <a:r>
              <a:rPr lang="en-ID" sz="2000" dirty="0"/>
              <a:t> </a:t>
            </a:r>
            <a:r>
              <a:rPr lang="en-ID" sz="2000" dirty="0" err="1"/>
              <a:t>mengenai</a:t>
            </a:r>
            <a:r>
              <a:rPr lang="en-ID" sz="2000" dirty="0"/>
              <a:t> </a:t>
            </a:r>
            <a:r>
              <a:rPr lang="en-ID" sz="2000" dirty="0" err="1"/>
              <a:t>mutu</a:t>
            </a:r>
            <a:r>
              <a:rPr lang="en-ID" sz="2000" dirty="0"/>
              <a:t> </a:t>
            </a:r>
            <a:r>
              <a:rPr lang="en-ID" sz="2000" dirty="0" err="1"/>
              <a:t>pelayanan</a:t>
            </a:r>
            <a:r>
              <a:rPr lang="en-ID" sz="2000" dirty="0"/>
              <a:t> </a:t>
            </a:r>
            <a:r>
              <a:rPr lang="en-ID" sz="2000" dirty="0" err="1"/>
              <a:t>kesehatan</a:t>
            </a:r>
            <a:r>
              <a:rPr lang="en-ID" sz="2000" dirty="0"/>
              <a:t> yang </a:t>
            </a:r>
            <a:r>
              <a:rPr lang="en-ID" sz="2000" dirty="0" err="1"/>
              <a:t>diselenggarakan</a:t>
            </a:r>
            <a:r>
              <a:rPr lang="en-ID" sz="2000" dirty="0"/>
              <a:t> oleh </a:t>
            </a:r>
            <a:r>
              <a:rPr lang="en-ID" sz="2000" dirty="0" err="1"/>
              <a:t>puskesmas</a:t>
            </a:r>
            <a:r>
              <a:rPr lang="en-ID" sz="2000" dirty="0"/>
              <a:t> </a:t>
            </a:r>
            <a:r>
              <a:rPr lang="en-ID" sz="2000" dirty="0" err="1"/>
              <a:t>sebagai</a:t>
            </a:r>
            <a:r>
              <a:rPr lang="en-ID" sz="2000" dirty="0"/>
              <a:t> salah </a:t>
            </a:r>
            <a:r>
              <a:rPr lang="en-ID" sz="2000" dirty="0" err="1"/>
              <a:t>satu</a:t>
            </a:r>
            <a:r>
              <a:rPr lang="en-ID" sz="2000" dirty="0"/>
              <a:t> unit </a:t>
            </a:r>
            <a:r>
              <a:rPr lang="en-ID" sz="2000" dirty="0" err="1"/>
              <a:t>pelayanan</a:t>
            </a:r>
            <a:r>
              <a:rPr lang="en-ID" sz="2000" dirty="0"/>
              <a:t> </a:t>
            </a:r>
            <a:r>
              <a:rPr lang="en-ID" sz="2000" dirty="0" err="1"/>
              <a:t>publik</a:t>
            </a:r>
            <a:r>
              <a:rPr lang="en-ID" sz="2000" dirty="0"/>
              <a:t> di </a:t>
            </a:r>
            <a:r>
              <a:rPr lang="en-ID" sz="2000" dirty="0" err="1"/>
              <a:t>tingkat</a:t>
            </a:r>
            <a:r>
              <a:rPr lang="en-ID" sz="2000" dirty="0"/>
              <a:t> </a:t>
            </a:r>
            <a:r>
              <a:rPr lang="en-ID" sz="2000" dirty="0" err="1"/>
              <a:t>dasar</a:t>
            </a:r>
            <a:r>
              <a:rPr lang="en-ID" sz="2000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Metode</a:t>
            </a:r>
            <a:endParaRPr/>
          </a:p>
        </p:txBody>
      </p:sp>
      <p:sp>
        <p:nvSpPr>
          <p:cNvPr id="59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228600">
              <a:buNone/>
            </a:pP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kualitatif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deskriptif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menggambarkan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Prambon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lima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SERVQUAL (tangibles, reliability, responsiveness, assurance, dan empathy).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ditentukan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purposive sampling,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meliputi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Kepala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dokter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pasien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Data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diperoleh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wawancara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observasi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dokumentasi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dianalisis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interaktif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mencakup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tahap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pengumpulan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reduksi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penyajian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penarikan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kesimpulan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65" name="Google Shape;65;g104f7abbb21_0_3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0800" indent="0">
              <a:buNone/>
            </a:pP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Tangible (Bukti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0800" indent="0">
              <a:buNone/>
            </a:pP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Sebagian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fasilitas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toilet dan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kursi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tunggu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memadai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Namun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ditemukan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kendala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penataan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kabel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wastafel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rusak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menimbulkan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kurang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terawat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menunjukkan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perlunya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pemeliharaan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sarana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prasarana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0800" indent="0">
              <a:buNone/>
            </a:pP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Reliability (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Keandalan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0800" indent="0">
              <a:buNone/>
            </a:pP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umumnya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prosedur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tunggu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lama dan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antrean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belum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berjalan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konsisten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Perbedaan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antrean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pendek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panjang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membingungkan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pasien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kurangnya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penjelasan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memperbaiki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administrasi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agar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tertib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efisien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0800" indent="0">
              <a:buNone/>
            </a:pP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Responsiveness (Daya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Tanggap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0800" indent="0">
              <a:buNone/>
            </a:pP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Petugas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dinilai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ramah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tanggap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sabar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melayani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pasien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Dokter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menjelaskan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pasien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pemeriksaan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menyeluruh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menunjukkan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signifikan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mutu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>
          <a:extLst>
            <a:ext uri="{FF2B5EF4-FFF2-40B4-BE49-F238E27FC236}">
              <a16:creationId xmlns:a16="http://schemas.microsoft.com/office/drawing/2014/main" id="{B66778D8-2251-50F1-FDBD-6891218B5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>
            <a:extLst>
              <a:ext uri="{FF2B5EF4-FFF2-40B4-BE49-F238E27FC236}">
                <a16:creationId xmlns:a16="http://schemas.microsoft.com/office/drawing/2014/main" id="{85C8E8E1-CEA7-CDC0-A87C-5D25F7DDEF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65" name="Google Shape;65;g104f7abbb21_0_39">
            <a:extLst>
              <a:ext uri="{FF2B5EF4-FFF2-40B4-BE49-F238E27FC236}">
                <a16:creationId xmlns:a16="http://schemas.microsoft.com/office/drawing/2014/main" id="{5E81B610-C09B-B724-49B6-AB119C2A6E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0800" indent="0">
              <a:buNone/>
            </a:pPr>
            <a:r>
              <a:rPr lang="en-ID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Assurance (</a:t>
            </a:r>
            <a:r>
              <a:rPr lang="en-ID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Jaminan</a:t>
            </a:r>
            <a:r>
              <a:rPr lang="en-ID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0800" indent="0">
              <a:buNone/>
            </a:pP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Petugas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rasa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sikap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profesional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komunikatif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Tersedianya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kotak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pengaduan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menunjukkan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transparansi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meski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label dan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identitas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menunjukkan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jaminan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0800" indent="0">
              <a:buNone/>
            </a:pPr>
            <a:r>
              <a:rPr lang="en-ID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Empathy (</a:t>
            </a:r>
            <a:r>
              <a:rPr lang="en-ID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Empati</a:t>
            </a:r>
            <a:r>
              <a:rPr lang="en-ID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0800" indent="0">
              <a:buNone/>
            </a:pP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Petugas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menunjukkan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sikap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ramah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peduli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pasien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terbuka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pasien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dihargai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Evaluasi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kinerja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rutin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BerAKHLAK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mendukung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empati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petugas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16276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Pembahasan</a:t>
            </a:r>
            <a:endParaRPr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228600">
              <a:buNone/>
            </a:pP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Prambon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Parasuraman, Zeithaml, dan Berry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menunjukkan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bervariasi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Pada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bukti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(tangible),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fasilitas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dinilai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meski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kekurangan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kabel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tertata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wastafel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rusak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Keandalan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(reliability)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ditingkatkan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antrean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belum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konsisten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Daya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tanggap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(responsiveness)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petugas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komunikatif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profesional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Jaminan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(assurance)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dinilai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petugas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ramah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kompeten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rasa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meski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perbaikan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pengaduan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Sementara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empati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(empathy)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menunjukkan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terlihat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sikap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petugas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sabar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pasien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keseluruhan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Prambon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tergolong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namun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memerlukan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perbaikan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keandalan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 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sarana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4f7abbb21_0_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Temuan Penting Penelitian</a:t>
            </a:r>
            <a:endParaRPr/>
          </a:p>
        </p:txBody>
      </p:sp>
      <p:sp>
        <p:nvSpPr>
          <p:cNvPr id="78" name="Google Shape;78;g104f7abbb21_0_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00" cy="50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indent="-457200"/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keseluruhan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menunjukkan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terutama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tanggap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(responsiveness) dan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empati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(empathy), di mana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petugas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dinilai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ramah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sabar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komunikatif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pasien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457200"/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Masih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kelemahan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bukti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(tangible),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penataan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kabel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wastafel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rusak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menimbulkan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kurang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terawat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457200"/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keandalan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(reliability)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belum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optimal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antrean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membingungkan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tunggu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lama.</a:t>
            </a:r>
          </a:p>
          <a:p>
            <a:pPr indent="-457200"/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jaminan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(assurance)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kotak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pengaduan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sikap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profesional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petugas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namun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identitas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kotak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pengaduan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diperjelas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agar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dikenali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pasien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457200"/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evaluasi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kinerja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rutin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BerAKHLAK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upaya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profesionalisme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empati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Manfaat Penelitian</a:t>
            </a:r>
            <a:endParaRPr/>
          </a:p>
        </p:txBody>
      </p:sp>
      <p:sp>
        <p:nvSpPr>
          <p:cNvPr id="84" name="Google Shape;84;g104f7abbb21_0_315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228600">
              <a:buNone/>
            </a:pP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diharapkan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manfaat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teoritis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teoritis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memperkaya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kajian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administrasi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publik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khususnya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SERVQUAL.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evaluasi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Prambon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mutu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masukan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memperbaiki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kebijakan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mengenai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layanan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diberikan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puskesmas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2460</Words>
  <Application>Microsoft Office PowerPoint</Application>
  <PresentationFormat>Widescreen</PresentationFormat>
  <Paragraphs>77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Exo</vt:lpstr>
      <vt:lpstr>Calibri</vt:lpstr>
      <vt:lpstr>Arial</vt:lpstr>
      <vt:lpstr>Times New Roman</vt:lpstr>
      <vt:lpstr>Century Gothic</vt:lpstr>
      <vt:lpstr>Office Theme</vt:lpstr>
      <vt:lpstr>Kualitas Pelayanan Umum di Puskesmas Prambon Kabupaten Sidoarjo</vt:lpstr>
      <vt:lpstr>Pendahuluan</vt:lpstr>
      <vt:lpstr>Pertanyaan Penelitian (Rumusan Masalah)</vt:lpstr>
      <vt:lpstr>Metode</vt:lpstr>
      <vt:lpstr>Hasil</vt:lpstr>
      <vt:lpstr>Hasil</vt:lpstr>
      <vt:lpstr>Pembahasan</vt:lpstr>
      <vt:lpstr>Temuan Penting Penelitian</vt:lpstr>
      <vt:lpstr>Manfaat Penelitian</vt:lpstr>
      <vt:lpstr>Referensi</vt:lpstr>
      <vt:lpstr>Referensi</vt:lpstr>
      <vt:lpstr>Referensi</vt:lpstr>
      <vt:lpstr>Referensi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Umsida</dc:creator>
  <cp:lastModifiedBy>Dwi Rahayu</cp:lastModifiedBy>
  <cp:revision>1</cp:revision>
  <dcterms:created xsi:type="dcterms:W3CDTF">2020-02-15T07:43:00Z</dcterms:created>
  <dcterms:modified xsi:type="dcterms:W3CDTF">2025-10-12T19:39:42Z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