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144000" cy="6858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Ex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27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557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689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068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32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85552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97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03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74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136918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34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993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rmAutofit fontScale="90000"/>
          </a:bodyPr>
          <a:lstStyle/>
          <a:p>
            <a:pPr lvl="0"/>
            <a:r>
              <a:rPr lang="en-US" b="1" dirty="0" err="1"/>
              <a:t>Penerapan</a:t>
            </a:r>
            <a:r>
              <a:rPr lang="en-US" b="1" dirty="0"/>
              <a:t> </a:t>
            </a:r>
            <a:r>
              <a:rPr lang="en-US" b="1" i="1" dirty="0"/>
              <a:t>e-government</a:t>
            </a:r>
            <a:r>
              <a:rPr lang="en-US" b="1" dirty="0"/>
              <a:t> </a:t>
            </a:r>
            <a:r>
              <a:rPr lang="en-US" b="1" dirty="0" err="1"/>
              <a:t>Melalui</a:t>
            </a:r>
            <a:r>
              <a:rPr lang="en-US" b="1" dirty="0"/>
              <a:t> </a:t>
            </a:r>
            <a:r>
              <a:rPr lang="en-US" b="1" dirty="0" err="1"/>
              <a:t>Aplikasi</a:t>
            </a:r>
            <a:r>
              <a:rPr lang="en-US" b="1" dirty="0"/>
              <a:t> My </a:t>
            </a:r>
            <a:r>
              <a:rPr lang="en-US" b="1" dirty="0" err="1"/>
              <a:t>Retribusi</a:t>
            </a:r>
            <a:r>
              <a:rPr lang="en-US" b="1" dirty="0"/>
              <a:t> Di </a:t>
            </a:r>
            <a:r>
              <a:rPr lang="en-US" b="1" dirty="0" err="1"/>
              <a:t>Kabupaten</a:t>
            </a:r>
            <a:r>
              <a:rPr lang="en-US" b="1" dirty="0"/>
              <a:t> </a:t>
            </a:r>
            <a:r>
              <a:rPr lang="en-US" b="1" dirty="0" err="1"/>
              <a:t>Sidoarjo</a:t>
            </a:r>
            <a:endParaRPr dirty="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smtClean="0">
                <a:solidFill>
                  <a:srgbClr val="F2F2F2"/>
                </a:solidFill>
                <a:latin typeface="Exo"/>
                <a:ea typeface="Exo"/>
                <a:cs typeface="Exo"/>
                <a:sym typeface="Exo"/>
              </a:rPr>
              <a:t>:</a:t>
            </a:r>
            <a:endParaRPr lang="en-US" dirty="0"/>
          </a:p>
          <a:p>
            <a:r>
              <a:rPr lang="en-US" dirty="0" err="1"/>
              <a:t>Naailatun</a:t>
            </a:r>
            <a:r>
              <a:rPr lang="en-US" dirty="0"/>
              <a:t> </a:t>
            </a:r>
            <a:r>
              <a:rPr lang="en-US" dirty="0" err="1" smtClean="0"/>
              <a:t>Nabiilah</a:t>
            </a:r>
            <a:endParaRPr lang="en-US" dirty="0" smtClean="0"/>
          </a:p>
          <a:p>
            <a:r>
              <a:rPr lang="en-US" dirty="0" err="1"/>
              <a:t>Ilmi</a:t>
            </a:r>
            <a:r>
              <a:rPr lang="en-US" dirty="0"/>
              <a:t> </a:t>
            </a:r>
            <a:r>
              <a:rPr lang="en-US" dirty="0" err="1"/>
              <a:t>Usrotin</a:t>
            </a:r>
            <a:r>
              <a:rPr lang="en-US" dirty="0"/>
              <a:t> </a:t>
            </a:r>
            <a:r>
              <a:rPr lang="en-US" dirty="0" err="1" smtClean="0"/>
              <a:t>Choiriyah</a:t>
            </a:r>
            <a:endParaRPr lang="en-US" dirty="0" smtClean="0"/>
          </a:p>
          <a:p>
            <a:r>
              <a:rPr lang="en-US" dirty="0" err="1" smtClean="0"/>
              <a:t>Administrasi</a:t>
            </a:r>
            <a:r>
              <a:rPr lang="en-US" dirty="0" smtClean="0"/>
              <a:t> </a:t>
            </a:r>
            <a:r>
              <a:rPr lang="en-US" dirty="0" err="1" smtClean="0"/>
              <a:t>Publik</a:t>
            </a:r>
            <a:endParaRPr dirty="0"/>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smtClean="0">
                <a:solidFill>
                  <a:srgbClr val="F2F2F2"/>
                </a:solidFill>
              </a:rPr>
              <a:t>Oktober</a:t>
            </a:r>
            <a:r>
              <a:rPr lang="en-US" dirty="0" smtClean="0">
                <a:solidFill>
                  <a:srgbClr val="F2F2F2"/>
                </a:solidFill>
              </a:rPr>
              <a:t>, </a:t>
            </a:r>
            <a:r>
              <a:rPr lang="en-US" dirty="0" smtClean="0">
                <a:solidFill>
                  <a:srgbClr val="F2F2F2"/>
                </a:solidFill>
              </a:rPr>
              <a:t>2025</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Autofit/>
          </a:bodyPr>
          <a:lstStyle/>
          <a:p>
            <a:pPr lvl="0" indent="-228600" algn="just">
              <a:buNone/>
            </a:pPr>
            <a:r>
              <a:rPr lang="id-ID" sz="1400" i="1" dirty="0"/>
              <a:t>e-government</a:t>
            </a:r>
            <a:r>
              <a:rPr lang="id-ID" sz="1400" dirty="0"/>
              <a:t> </a:t>
            </a:r>
            <a:endParaRPr lang="en-US" sz="1400" dirty="0" smtClean="0"/>
          </a:p>
          <a:p>
            <a:pPr lvl="0" indent="-228600" algn="just">
              <a:buNone/>
            </a:pPr>
            <a:r>
              <a:rPr lang="en-US" sz="1400" dirty="0" smtClean="0"/>
              <a:t>	</a:t>
            </a:r>
            <a:r>
              <a:rPr lang="id-ID" sz="1400" dirty="0"/>
              <a:t>upaya pemanfaatan informasi dan teknologi komunikasi untuk meningkatkan efisiensi dan efektivitas, transparansi, dan akuntabilitas pemerintah dalam memberikan pelayanan publik yang lebih baik. Penerapan </a:t>
            </a:r>
            <a:r>
              <a:rPr lang="id-ID" sz="1400" i="1" dirty="0"/>
              <a:t>e-government</a:t>
            </a:r>
            <a:r>
              <a:rPr lang="id-ID" sz="1400" dirty="0"/>
              <a:t> diharapkan dapat menciptakan tata kelola pemerintahan yang baik dan responsif terhadap perkembangan zaman. Sebagai salah satu langkah konkret dalam meningkatkan kualitas pelayanan, banyak pemerintah daerah yang mulai mengimplementasikan berbagai aplikasi berbasis teknologi digital. Misalnya, aplikasi layanan publik yang berbasis </a:t>
            </a:r>
            <a:r>
              <a:rPr lang="id-ID" sz="1400" i="1" dirty="0"/>
              <a:t>web</a:t>
            </a:r>
            <a:r>
              <a:rPr lang="id-ID" sz="1400" dirty="0"/>
              <a:t> dan </a:t>
            </a:r>
            <a:r>
              <a:rPr lang="id-ID" sz="1400" i="1" dirty="0"/>
              <a:t>mobile</a:t>
            </a:r>
            <a:r>
              <a:rPr lang="id-ID" sz="1400" dirty="0"/>
              <a:t>, yang memungkinkan masyarakat untuk mengakses layanan secara lebih mudah dan cepat</a:t>
            </a:r>
            <a:r>
              <a:rPr lang="id-ID" sz="1400" dirty="0" smtClean="0"/>
              <a:t>.</a:t>
            </a:r>
            <a:endParaRPr lang="en-US" sz="1400" dirty="0" smtClean="0"/>
          </a:p>
          <a:p>
            <a:pPr lvl="0" indent="-228600" algn="just">
              <a:buNone/>
            </a:pPr>
            <a:r>
              <a:rPr lang="id-ID" sz="1400" dirty="0" smtClean="0"/>
              <a:t>Retribusi</a:t>
            </a:r>
            <a:endParaRPr lang="en-US" sz="1400" dirty="0" smtClean="0"/>
          </a:p>
          <a:p>
            <a:pPr lvl="0" indent="-228600" algn="just">
              <a:buNone/>
            </a:pPr>
            <a:r>
              <a:rPr lang="en-US" sz="1400" dirty="0" smtClean="0"/>
              <a:t>	</a:t>
            </a:r>
            <a:r>
              <a:rPr lang="id-ID" sz="1400" dirty="0" smtClean="0"/>
              <a:t>pungutan </a:t>
            </a:r>
            <a:r>
              <a:rPr lang="id-ID" sz="1400" dirty="0"/>
              <a:t>yang dikenakan oleh pemerintah daerah sebagai pembayaran atas jasa atau pemberian izin tertentu yang secara khusus disediakan dan diberikan kepada orang pribadi atau badan</a:t>
            </a:r>
            <a:r>
              <a:rPr lang="id-ID" sz="1400" dirty="0" smtClean="0"/>
              <a:t>.</a:t>
            </a:r>
            <a:endParaRPr lang="en-US" sz="1400" dirty="0" smtClean="0"/>
          </a:p>
          <a:p>
            <a:pPr lvl="0" indent="-228600" algn="just">
              <a:buNone/>
            </a:pPr>
            <a:r>
              <a:rPr lang="id-ID" sz="1400" dirty="0"/>
              <a:t>Retribusi daerah </a:t>
            </a:r>
            <a:endParaRPr lang="en-US" sz="1400" dirty="0" smtClean="0"/>
          </a:p>
          <a:p>
            <a:pPr lvl="0" indent="-228600" algn="just">
              <a:buNone/>
            </a:pPr>
            <a:r>
              <a:rPr lang="en-US" sz="1400" dirty="0" smtClean="0"/>
              <a:t>	</a:t>
            </a:r>
            <a:r>
              <a:rPr lang="id-ID" sz="1400" dirty="0"/>
              <a:t>salah satu sumber Pendapatan Asli Daerah (PAD) yang sangat penting. Penelitian menunjukkan bahwa penerimaan retribusi daerah berkontribusi positif terhadap peningkatan PAD, yang pada gilirannya mendukung pembangunan daerah</a:t>
            </a:r>
            <a:r>
              <a:rPr lang="id-ID" sz="1400" dirty="0" smtClean="0"/>
              <a:t>.</a:t>
            </a:r>
            <a:r>
              <a:rPr lang="en-US" sz="1400" dirty="0" smtClean="0"/>
              <a:t> </a:t>
            </a:r>
            <a:r>
              <a:rPr lang="id-ID" sz="1400" dirty="0"/>
              <a:t>retribusi daerah merupakan imbalan atas pemakaian atau manfaat yang diperoleh secara langsung oleh seseorang atau badan atas jasa nyata yang diberikan pemerintah daerah. Dari berbagai definisi dan penelitian tersebut, dapat disimpulkan bahwa retribusi daerah merupakan pungutan daerah yang bersifat memaksa secara ekonomis, dengan adanya jasa balik langsung dari pemerintah kepada wajib retribusi</a:t>
            </a: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2" name="Rectangle 1"/>
          <p:cNvSpPr/>
          <p:nvPr/>
        </p:nvSpPr>
        <p:spPr>
          <a:xfrm>
            <a:off x="3047999" y="2951947"/>
            <a:ext cx="6287069" cy="1569660"/>
          </a:xfrm>
          <a:prstGeom prst="rect">
            <a:avLst/>
          </a:prstGeom>
        </p:spPr>
        <p:txBody>
          <a:bodyPr wrap="square">
            <a:spAutoFit/>
          </a:bodyPr>
          <a:lstStyle/>
          <a:p>
            <a:pPr algn="ctr"/>
            <a:r>
              <a:rPr lang="en-US" sz="3200" dirty="0" smtClean="0"/>
              <a:t> </a:t>
            </a:r>
            <a:r>
              <a:rPr lang="en-US" sz="3200" dirty="0" err="1"/>
              <a:t>B</a:t>
            </a:r>
            <a:r>
              <a:rPr lang="en-US" sz="3200" dirty="0" err="1" smtClean="0"/>
              <a:t>agaimana</a:t>
            </a:r>
            <a:r>
              <a:rPr lang="en-US" sz="3200" dirty="0" smtClean="0"/>
              <a:t> </a:t>
            </a:r>
            <a:r>
              <a:rPr lang="id-ID" sz="3200" dirty="0" smtClean="0"/>
              <a:t>Penerapan </a:t>
            </a:r>
            <a:r>
              <a:rPr lang="id-ID" sz="3200" i="1" dirty="0"/>
              <a:t>E-government</a:t>
            </a:r>
            <a:r>
              <a:rPr lang="id-ID" sz="3200" dirty="0"/>
              <a:t> Melalui Aplikasi My Retribusi di Kabupaten Sidoarjo</a:t>
            </a:r>
            <a:r>
              <a:rPr lang="en-US" sz="3200" dirty="0" smtClean="0">
                <a:latin typeface="Times New Roman" panose="02020603050405020304" pitchFamily="18" charset="0"/>
              </a:rPr>
              <a:t>?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lang="en-US" dirty="0" smtClean="0"/>
              <a:t>TABEL </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1993131741"/>
              </p:ext>
            </p:extLst>
          </p:nvPr>
        </p:nvGraphicFramePr>
        <p:xfrm>
          <a:off x="1992573" y="1401712"/>
          <a:ext cx="8092988" cy="4527376"/>
        </p:xfrm>
        <a:graphic>
          <a:graphicData uri="http://schemas.openxmlformats.org/drawingml/2006/table">
            <a:tbl>
              <a:tblPr/>
              <a:tblGrid>
                <a:gridCol w="4046494"/>
                <a:gridCol w="4046494"/>
              </a:tblGrid>
              <a:tr h="287739">
                <a:tc>
                  <a:txBody>
                    <a:bodyPr/>
                    <a:lstStyle/>
                    <a:p>
                      <a:pPr algn="l" fontAlgn="t" latinLnBrk="0"/>
                      <a:r>
                        <a:rPr lang="en-US" sz="1000" b="0">
                          <a:effectLst/>
                        </a:rPr>
                        <a:t>Aspek</a:t>
                      </a:r>
                    </a:p>
                  </a:txBody>
                  <a:tcPr marL="76200" marR="76200" marT="76200" marB="76200">
                    <a:lnL w="9525" cap="flat" cmpd="sng" algn="ctr">
                      <a:solidFill>
                        <a:srgbClr val="A06279"/>
                      </a:solidFill>
                      <a:prstDash val="solid"/>
                      <a:round/>
                      <a:headEnd type="none" w="med" len="med"/>
                      <a:tailEnd type="none" w="med" len="med"/>
                    </a:lnL>
                    <a:lnR w="9525" cap="flat" cmpd="sng" algn="ctr">
                      <a:solidFill>
                        <a:srgbClr val="A06379"/>
                      </a:solidFill>
                      <a:prstDash val="solid"/>
                      <a:round/>
                      <a:headEnd type="none" w="med" len="med"/>
                      <a:tailEnd type="none" w="med" len="med"/>
                    </a:lnR>
                    <a:lnT w="9525" cap="flat" cmpd="sng" algn="ctr">
                      <a:solidFill>
                        <a:srgbClr val="A06279"/>
                      </a:solidFill>
                      <a:prstDash val="solid"/>
                      <a:round/>
                      <a:headEnd type="none" w="med" len="med"/>
                      <a:tailEnd type="none" w="med" len="med"/>
                    </a:lnT>
                    <a:lnB w="9525" cap="flat" cmpd="sng" algn="ctr">
                      <a:solidFill>
                        <a:srgbClr val="208B79"/>
                      </a:solidFill>
                      <a:prstDash val="solid"/>
                      <a:round/>
                      <a:headEnd type="none" w="med" len="med"/>
                      <a:tailEnd type="none" w="med" len="med"/>
                    </a:lnB>
                  </a:tcPr>
                </a:tc>
                <a:tc>
                  <a:txBody>
                    <a:bodyPr/>
                    <a:lstStyle/>
                    <a:p>
                      <a:pPr algn="l" fontAlgn="t" latinLnBrk="0"/>
                      <a:r>
                        <a:rPr lang="en-US" sz="1000" b="0">
                          <a:effectLst/>
                        </a:rPr>
                        <a:t>Keterangan</a:t>
                      </a:r>
                    </a:p>
                  </a:txBody>
                  <a:tcPr marL="76200" marR="76200" marT="76200" marB="76200">
                    <a:lnL w="9525" cap="flat" cmpd="sng" algn="ctr">
                      <a:solidFill>
                        <a:srgbClr val="A06379"/>
                      </a:solidFill>
                      <a:prstDash val="solid"/>
                      <a:round/>
                      <a:headEnd type="none" w="med" len="med"/>
                      <a:tailEnd type="none" w="med" len="med"/>
                    </a:lnL>
                    <a:lnR w="9525" cap="flat" cmpd="sng" algn="ctr">
                      <a:solidFill>
                        <a:srgbClr val="A06379"/>
                      </a:solidFill>
                      <a:prstDash val="solid"/>
                      <a:round/>
                      <a:headEnd type="none" w="med" len="med"/>
                      <a:tailEnd type="none" w="med" len="med"/>
                    </a:lnR>
                    <a:lnT w="9525" cap="flat" cmpd="sng" algn="ctr">
                      <a:solidFill>
                        <a:srgbClr val="A06379"/>
                      </a:solidFill>
                      <a:prstDash val="solid"/>
                      <a:round/>
                      <a:headEnd type="none" w="med" len="med"/>
                      <a:tailEnd type="none" w="med" len="med"/>
                    </a:lnT>
                    <a:lnB w="9525" cap="flat" cmpd="sng" algn="ctr">
                      <a:solidFill>
                        <a:srgbClr val="A09979"/>
                      </a:solidFill>
                      <a:prstDash val="solid"/>
                      <a:round/>
                      <a:headEnd type="none" w="med" len="med"/>
                      <a:tailEnd type="none" w="med" len="med"/>
                    </a:lnB>
                  </a:tcPr>
                </a:tc>
              </a:tr>
              <a:tr h="230192">
                <a:tc>
                  <a:txBody>
                    <a:bodyPr/>
                    <a:lstStyle/>
                    <a:p>
                      <a:pPr fontAlgn="base" latinLnBrk="0"/>
                      <a:r>
                        <a:rPr lang="en-US" sz="1000" b="0">
                          <a:effectLst/>
                        </a:rPr>
                        <a:t>Pendekatan Penelitian</a:t>
                      </a:r>
                      <a:endParaRPr lang="en-US" sz="1000">
                        <a:effectLst/>
                      </a:endParaRPr>
                    </a:p>
                  </a:txBody>
                  <a:tcPr marL="76200" marR="76200" anchor="ctr">
                    <a:lnL w="9525" cap="flat" cmpd="sng" algn="ctr">
                      <a:solidFill>
                        <a:srgbClr val="208B79"/>
                      </a:solidFill>
                      <a:prstDash val="solid"/>
                      <a:round/>
                      <a:headEnd type="none" w="med" len="med"/>
                      <a:tailEnd type="none" w="med" len="med"/>
                    </a:lnL>
                    <a:lnR w="9525" cap="flat" cmpd="sng" algn="ctr">
                      <a:solidFill>
                        <a:srgbClr val="A09979"/>
                      </a:solidFill>
                      <a:prstDash val="solid"/>
                      <a:round/>
                      <a:headEnd type="none" w="med" len="med"/>
                      <a:tailEnd type="none" w="med" len="med"/>
                    </a:lnR>
                    <a:lnT w="9525" cap="flat" cmpd="sng" algn="ctr">
                      <a:solidFill>
                        <a:srgbClr val="208B79"/>
                      </a:solidFill>
                      <a:prstDash val="solid"/>
                      <a:round/>
                      <a:headEnd type="none" w="med" len="med"/>
                      <a:tailEnd type="none" w="med" len="med"/>
                    </a:lnT>
                    <a:lnB w="9525" cap="flat" cmpd="sng" algn="ctr">
                      <a:solidFill>
                        <a:srgbClr val="209379"/>
                      </a:solidFill>
                      <a:prstDash val="solid"/>
                      <a:round/>
                      <a:headEnd type="none" w="med" len="med"/>
                      <a:tailEnd type="none" w="med" len="med"/>
                    </a:lnB>
                  </a:tcPr>
                </a:tc>
                <a:tc>
                  <a:txBody>
                    <a:bodyPr/>
                    <a:lstStyle/>
                    <a:p>
                      <a:pPr fontAlgn="base" latinLnBrk="0"/>
                      <a:r>
                        <a:rPr lang="en-US" sz="1000">
                          <a:effectLst/>
                        </a:rPr>
                        <a:t>Deskriptif kualitatif</a:t>
                      </a:r>
                    </a:p>
                  </a:txBody>
                  <a:tcPr marL="76200" marR="76200" anchor="ctr">
                    <a:lnL w="9525" cap="flat" cmpd="sng" algn="ctr">
                      <a:solidFill>
                        <a:srgbClr val="A09979"/>
                      </a:solidFill>
                      <a:prstDash val="solid"/>
                      <a:round/>
                      <a:headEnd type="none" w="med" len="med"/>
                      <a:tailEnd type="none" w="med" len="med"/>
                    </a:lnL>
                    <a:lnR w="9525" cap="flat" cmpd="sng" algn="ctr">
                      <a:solidFill>
                        <a:srgbClr val="A09979"/>
                      </a:solidFill>
                      <a:prstDash val="solid"/>
                      <a:round/>
                      <a:headEnd type="none" w="med" len="med"/>
                      <a:tailEnd type="none" w="med" len="med"/>
                    </a:lnR>
                    <a:lnT w="9525" cap="flat" cmpd="sng" algn="ctr">
                      <a:solidFill>
                        <a:srgbClr val="A09979"/>
                      </a:solidFill>
                      <a:prstDash val="solid"/>
                      <a:round/>
                      <a:headEnd type="none" w="med" len="med"/>
                      <a:tailEnd type="none" w="med" len="med"/>
                    </a:lnT>
                    <a:lnB w="9525" cap="flat" cmpd="sng" algn="ctr">
                      <a:solidFill>
                        <a:srgbClr val="609D79"/>
                      </a:solidFill>
                      <a:prstDash val="solid"/>
                      <a:round/>
                      <a:headEnd type="none" w="med" len="med"/>
                      <a:tailEnd type="none" w="med" len="med"/>
                    </a:lnB>
                  </a:tcPr>
                </a:tc>
              </a:tr>
              <a:tr h="433660">
                <a:tc>
                  <a:txBody>
                    <a:bodyPr/>
                    <a:lstStyle/>
                    <a:p>
                      <a:pPr fontAlgn="base" latinLnBrk="0"/>
                      <a:r>
                        <a:rPr lang="en-US" sz="1000" b="0">
                          <a:effectLst/>
                        </a:rPr>
                        <a:t>Tujuan Pendekatan</a:t>
                      </a:r>
                      <a:endParaRPr lang="en-US" sz="1000">
                        <a:effectLst/>
                      </a:endParaRPr>
                    </a:p>
                  </a:txBody>
                  <a:tcPr marL="76200" marR="76200" anchor="ctr">
                    <a:lnL w="9525" cap="flat" cmpd="sng" algn="ctr">
                      <a:solidFill>
                        <a:srgbClr val="209379"/>
                      </a:solidFill>
                      <a:prstDash val="solid"/>
                      <a:round/>
                      <a:headEnd type="none" w="med" len="med"/>
                      <a:tailEnd type="none" w="med" len="med"/>
                    </a:lnL>
                    <a:lnR w="9525" cap="flat" cmpd="sng" algn="ctr">
                      <a:solidFill>
                        <a:srgbClr val="609D79"/>
                      </a:solidFill>
                      <a:prstDash val="solid"/>
                      <a:round/>
                      <a:headEnd type="none" w="med" len="med"/>
                      <a:tailEnd type="none" w="med" len="med"/>
                    </a:lnR>
                    <a:lnT w="9525" cap="flat" cmpd="sng" algn="ctr">
                      <a:solidFill>
                        <a:srgbClr val="209379"/>
                      </a:solidFill>
                      <a:prstDash val="solid"/>
                      <a:round/>
                      <a:headEnd type="none" w="med" len="med"/>
                      <a:tailEnd type="none" w="med" len="med"/>
                    </a:lnT>
                    <a:lnB w="9525" cap="flat" cmpd="sng" algn="ctr">
                      <a:solidFill>
                        <a:srgbClr val="20A079"/>
                      </a:solidFill>
                      <a:prstDash val="solid"/>
                      <a:round/>
                      <a:headEnd type="none" w="med" len="med"/>
                      <a:tailEnd type="none" w="med" len="med"/>
                    </a:lnB>
                  </a:tcPr>
                </a:tc>
                <a:tc>
                  <a:txBody>
                    <a:bodyPr/>
                    <a:lstStyle/>
                    <a:p>
                      <a:pPr fontAlgn="base" latinLnBrk="0"/>
                      <a:r>
                        <a:rPr lang="en-US" sz="1000">
                          <a:effectLst/>
                        </a:rPr>
                        <a:t>Memahami realitas sosial secara menyeluruh, kontekstual, dan makna fenomena yang diteliti</a:t>
                      </a:r>
                    </a:p>
                  </a:txBody>
                  <a:tcPr marL="76200" marR="76200" anchor="ctr">
                    <a:lnL w="9525" cap="flat" cmpd="sng" algn="ctr">
                      <a:solidFill>
                        <a:srgbClr val="609D79"/>
                      </a:solidFill>
                      <a:prstDash val="solid"/>
                      <a:round/>
                      <a:headEnd type="none" w="med" len="med"/>
                      <a:tailEnd type="none" w="med" len="med"/>
                    </a:lnL>
                    <a:lnR w="9525" cap="flat" cmpd="sng" algn="ctr">
                      <a:solidFill>
                        <a:srgbClr val="609D79"/>
                      </a:solidFill>
                      <a:prstDash val="solid"/>
                      <a:round/>
                      <a:headEnd type="none" w="med" len="med"/>
                      <a:tailEnd type="none" w="med" len="med"/>
                    </a:lnR>
                    <a:lnT w="9525" cap="flat" cmpd="sng" algn="ctr">
                      <a:solidFill>
                        <a:srgbClr val="609D79"/>
                      </a:solidFill>
                      <a:prstDash val="solid"/>
                      <a:round/>
                      <a:headEnd type="none" w="med" len="med"/>
                      <a:tailEnd type="none" w="med" len="med"/>
                    </a:lnT>
                    <a:lnB w="9525" cap="flat" cmpd="sng" algn="ctr">
                      <a:solidFill>
                        <a:srgbClr val="20A779"/>
                      </a:solidFill>
                      <a:prstDash val="solid"/>
                      <a:round/>
                      <a:headEnd type="none" w="med" len="med"/>
                      <a:tailEnd type="none" w="med" len="med"/>
                    </a:lnB>
                  </a:tcPr>
                </a:tc>
              </a:tr>
              <a:tr h="374061">
                <a:tc>
                  <a:txBody>
                    <a:bodyPr/>
                    <a:lstStyle/>
                    <a:p>
                      <a:pPr fontAlgn="base" latinLnBrk="0"/>
                      <a:r>
                        <a:rPr lang="en-US" sz="1000" b="0">
                          <a:effectLst/>
                        </a:rPr>
                        <a:t>Fokus Penelitian</a:t>
                      </a:r>
                      <a:endParaRPr lang="en-US" sz="1000">
                        <a:effectLst/>
                      </a:endParaRPr>
                    </a:p>
                  </a:txBody>
                  <a:tcPr marL="76200" marR="76200" anchor="ctr">
                    <a:lnL w="9525" cap="flat" cmpd="sng" algn="ctr">
                      <a:solidFill>
                        <a:srgbClr val="20A079"/>
                      </a:solidFill>
                      <a:prstDash val="solid"/>
                      <a:round/>
                      <a:headEnd type="none" w="med" len="med"/>
                      <a:tailEnd type="none" w="med" len="med"/>
                    </a:lnL>
                    <a:lnR w="9525" cap="flat" cmpd="sng" algn="ctr">
                      <a:solidFill>
                        <a:srgbClr val="20A779"/>
                      </a:solidFill>
                      <a:prstDash val="solid"/>
                      <a:round/>
                      <a:headEnd type="none" w="med" len="med"/>
                      <a:tailEnd type="none" w="med" len="med"/>
                    </a:lnR>
                    <a:lnT w="9525" cap="flat" cmpd="sng" algn="ctr">
                      <a:solidFill>
                        <a:srgbClr val="20A079"/>
                      </a:solidFill>
                      <a:prstDash val="solid"/>
                      <a:round/>
                      <a:headEnd type="none" w="med" len="med"/>
                      <a:tailEnd type="none" w="med" len="med"/>
                    </a:lnT>
                    <a:lnB w="9525" cap="flat" cmpd="sng" algn="ctr">
                      <a:solidFill>
                        <a:srgbClr val="E0A579"/>
                      </a:solidFill>
                      <a:prstDash val="solid"/>
                      <a:round/>
                      <a:headEnd type="none" w="med" len="med"/>
                      <a:tailEnd type="none" w="med" len="med"/>
                    </a:lnB>
                  </a:tcPr>
                </a:tc>
                <a:tc>
                  <a:txBody>
                    <a:bodyPr/>
                    <a:lstStyle/>
                    <a:p>
                      <a:pPr fontAlgn="base" latinLnBrk="0"/>
                      <a:r>
                        <a:rPr lang="en-US" sz="1000">
                          <a:effectLst/>
                        </a:rPr>
                        <a:t>Penerapan E-government melalui aplikasi My Retribusi dan kendala pemungutan retribusi daerah di Sidoarjo</a:t>
                      </a:r>
                    </a:p>
                  </a:txBody>
                  <a:tcPr marL="76200" marR="76200" anchor="ctr">
                    <a:lnL w="9525" cap="flat" cmpd="sng" algn="ctr">
                      <a:solidFill>
                        <a:srgbClr val="20A779"/>
                      </a:solidFill>
                      <a:prstDash val="solid"/>
                      <a:round/>
                      <a:headEnd type="none" w="med" len="med"/>
                      <a:tailEnd type="none" w="med" len="med"/>
                    </a:lnL>
                    <a:lnR w="9525" cap="flat" cmpd="sng" algn="ctr">
                      <a:solidFill>
                        <a:srgbClr val="20A779"/>
                      </a:solidFill>
                      <a:prstDash val="solid"/>
                      <a:round/>
                      <a:headEnd type="none" w="med" len="med"/>
                      <a:tailEnd type="none" w="med" len="med"/>
                    </a:lnR>
                    <a:lnT w="9525" cap="flat" cmpd="sng" algn="ctr">
                      <a:solidFill>
                        <a:srgbClr val="20A779"/>
                      </a:solidFill>
                      <a:prstDash val="solid"/>
                      <a:round/>
                      <a:headEnd type="none" w="med" len="med"/>
                      <a:tailEnd type="none" w="med" len="med"/>
                    </a:lnT>
                    <a:lnB w="9525" cap="flat" cmpd="sng" algn="ctr">
                      <a:solidFill>
                        <a:srgbClr val="A0A179"/>
                      </a:solidFill>
                      <a:prstDash val="solid"/>
                      <a:round/>
                      <a:headEnd type="none" w="med" len="med"/>
                      <a:tailEnd type="none" w="med" len="med"/>
                    </a:lnB>
                  </a:tcPr>
                </a:tc>
              </a:tr>
              <a:tr h="230192">
                <a:tc>
                  <a:txBody>
                    <a:bodyPr/>
                    <a:lstStyle/>
                    <a:p>
                      <a:pPr fontAlgn="base" latinLnBrk="0"/>
                      <a:r>
                        <a:rPr lang="en-US" sz="1000" b="0">
                          <a:effectLst/>
                        </a:rPr>
                        <a:t>Lokasi Penelitian</a:t>
                      </a:r>
                      <a:endParaRPr lang="en-US" sz="1000">
                        <a:effectLst/>
                      </a:endParaRPr>
                    </a:p>
                  </a:txBody>
                  <a:tcPr marL="76200" marR="76200" anchor="ctr">
                    <a:lnL w="9525" cap="flat" cmpd="sng" algn="ctr">
                      <a:solidFill>
                        <a:srgbClr val="E0A579"/>
                      </a:solidFill>
                      <a:prstDash val="solid"/>
                      <a:round/>
                      <a:headEnd type="none" w="med" len="med"/>
                      <a:tailEnd type="none" w="med" len="med"/>
                    </a:lnL>
                    <a:lnR w="9525" cap="flat" cmpd="sng" algn="ctr">
                      <a:solidFill>
                        <a:srgbClr val="A0A179"/>
                      </a:solidFill>
                      <a:prstDash val="solid"/>
                      <a:round/>
                      <a:headEnd type="none" w="med" len="med"/>
                      <a:tailEnd type="none" w="med" len="med"/>
                    </a:lnR>
                    <a:lnT w="9525" cap="flat" cmpd="sng" algn="ctr">
                      <a:solidFill>
                        <a:srgbClr val="E0A579"/>
                      </a:solidFill>
                      <a:prstDash val="solid"/>
                      <a:round/>
                      <a:headEnd type="none" w="med" len="med"/>
                      <a:tailEnd type="none" w="med" len="med"/>
                    </a:lnT>
                    <a:lnB w="9525" cap="flat" cmpd="sng" algn="ctr">
                      <a:solidFill>
                        <a:srgbClr val="A0B079"/>
                      </a:solidFill>
                      <a:prstDash val="solid"/>
                      <a:round/>
                      <a:headEnd type="none" w="med" len="med"/>
                      <a:tailEnd type="none" w="med" len="med"/>
                    </a:lnB>
                  </a:tcPr>
                </a:tc>
                <a:tc>
                  <a:txBody>
                    <a:bodyPr/>
                    <a:lstStyle/>
                    <a:p>
                      <a:pPr fontAlgn="base" latinLnBrk="0"/>
                      <a:r>
                        <a:rPr lang="en-US" sz="1000">
                          <a:effectLst/>
                        </a:rPr>
                        <a:t>Badan Pelayanan Pajak Daerah (BPPD) Kabupaten Sidoarjo</a:t>
                      </a:r>
                    </a:p>
                  </a:txBody>
                  <a:tcPr marL="76200" marR="76200" anchor="ctr">
                    <a:lnL w="9525" cap="flat" cmpd="sng" algn="ctr">
                      <a:solidFill>
                        <a:srgbClr val="A0A179"/>
                      </a:solidFill>
                      <a:prstDash val="solid"/>
                      <a:round/>
                      <a:headEnd type="none" w="med" len="med"/>
                      <a:tailEnd type="none" w="med" len="med"/>
                    </a:lnL>
                    <a:lnR w="9525" cap="flat" cmpd="sng" algn="ctr">
                      <a:solidFill>
                        <a:srgbClr val="A0A179"/>
                      </a:solidFill>
                      <a:prstDash val="solid"/>
                      <a:round/>
                      <a:headEnd type="none" w="med" len="med"/>
                      <a:tailEnd type="none" w="med" len="med"/>
                    </a:lnR>
                    <a:lnT w="9525" cap="flat" cmpd="sng" algn="ctr">
                      <a:solidFill>
                        <a:srgbClr val="A0A179"/>
                      </a:solidFill>
                      <a:prstDash val="solid"/>
                      <a:round/>
                      <a:headEnd type="none" w="med" len="med"/>
                      <a:tailEnd type="none" w="med" len="med"/>
                    </a:lnT>
                    <a:lnB w="9525" cap="flat" cmpd="sng" algn="ctr">
                      <a:solidFill>
                        <a:srgbClr val="E0AF79"/>
                      </a:solidFill>
                      <a:prstDash val="solid"/>
                      <a:round/>
                      <a:headEnd type="none" w="med" len="med"/>
                      <a:tailEnd type="none" w="med" len="med"/>
                    </a:lnB>
                  </a:tcPr>
                </a:tc>
              </a:tr>
              <a:tr h="231286">
                <a:tc>
                  <a:txBody>
                    <a:bodyPr/>
                    <a:lstStyle/>
                    <a:p>
                      <a:pPr fontAlgn="base" latinLnBrk="0"/>
                      <a:r>
                        <a:rPr lang="en-US" sz="1000" b="0" dirty="0" err="1">
                          <a:effectLst/>
                        </a:rPr>
                        <a:t>Informan</a:t>
                      </a:r>
                      <a:r>
                        <a:rPr lang="en-US" sz="1000" b="0" dirty="0">
                          <a:effectLst/>
                        </a:rPr>
                        <a:t> </a:t>
                      </a:r>
                      <a:r>
                        <a:rPr lang="en-US" sz="1000" b="0" dirty="0" err="1">
                          <a:effectLst/>
                        </a:rPr>
                        <a:t>Penelitian</a:t>
                      </a:r>
                      <a:endParaRPr lang="en-US" sz="1000" dirty="0">
                        <a:effectLst/>
                      </a:endParaRPr>
                    </a:p>
                  </a:txBody>
                  <a:tcPr marL="76200" marR="76200" anchor="ctr">
                    <a:lnL w="9525" cap="flat" cmpd="sng" algn="ctr">
                      <a:solidFill>
                        <a:srgbClr val="A0B079"/>
                      </a:solidFill>
                      <a:prstDash val="solid"/>
                      <a:round/>
                      <a:headEnd type="none" w="med" len="med"/>
                      <a:tailEnd type="none" w="med" len="med"/>
                    </a:lnL>
                    <a:lnR w="9525" cap="flat" cmpd="sng" algn="ctr">
                      <a:solidFill>
                        <a:srgbClr val="E0AF79"/>
                      </a:solidFill>
                      <a:prstDash val="solid"/>
                      <a:round/>
                      <a:headEnd type="none" w="med" len="med"/>
                      <a:tailEnd type="none" w="med" len="med"/>
                    </a:lnR>
                    <a:lnT w="9525" cap="flat" cmpd="sng" algn="ctr">
                      <a:solidFill>
                        <a:srgbClr val="A0B079"/>
                      </a:solidFill>
                      <a:prstDash val="solid"/>
                      <a:round/>
                      <a:headEnd type="none" w="med" len="med"/>
                      <a:tailEnd type="none" w="med" len="med"/>
                    </a:lnT>
                    <a:lnB w="9525" cap="flat" cmpd="sng" algn="ctr">
                      <a:solidFill>
                        <a:srgbClr val="E0B879"/>
                      </a:solidFill>
                      <a:prstDash val="solid"/>
                      <a:round/>
                      <a:headEnd type="none" w="med" len="med"/>
                      <a:tailEnd type="none" w="med" len="med"/>
                    </a:lnB>
                  </a:tcPr>
                </a:tc>
                <a:tc>
                  <a:txBody>
                    <a:bodyPr/>
                    <a:lstStyle/>
                    <a:p>
                      <a:pPr fontAlgn="base" latinLnBrk="0"/>
                      <a:r>
                        <a:rPr lang="en-US" sz="1000">
                          <a:effectLst/>
                        </a:rPr>
                        <a:t>- Tim pengelola aplikasi My Retribusi</a:t>
                      </a:r>
                    </a:p>
                  </a:txBody>
                  <a:tcPr marL="76200" marR="76200" anchor="ctr">
                    <a:lnL w="9525" cap="flat" cmpd="sng" algn="ctr">
                      <a:solidFill>
                        <a:srgbClr val="E0AF79"/>
                      </a:solidFill>
                      <a:prstDash val="solid"/>
                      <a:round/>
                      <a:headEnd type="none" w="med" len="med"/>
                      <a:tailEnd type="none" w="med" len="med"/>
                    </a:lnL>
                    <a:lnR w="9525" cap="flat" cmpd="sng" algn="ctr">
                      <a:solidFill>
                        <a:srgbClr val="E0AF79"/>
                      </a:solidFill>
                      <a:prstDash val="solid"/>
                      <a:round/>
                      <a:headEnd type="none" w="med" len="med"/>
                      <a:tailEnd type="none" w="med" len="med"/>
                    </a:lnR>
                    <a:lnT w="9525" cap="flat" cmpd="sng" algn="ctr">
                      <a:solidFill>
                        <a:srgbClr val="E0AF79"/>
                      </a:solidFill>
                      <a:prstDash val="solid"/>
                      <a:round/>
                      <a:headEnd type="none" w="med" len="med"/>
                      <a:tailEnd type="none" w="med" len="med"/>
                    </a:lnT>
                    <a:lnB w="9525" cap="flat" cmpd="sng" algn="ctr">
                      <a:solidFill>
                        <a:srgbClr val="20B579"/>
                      </a:solidFill>
                      <a:prstDash val="solid"/>
                      <a:round/>
                      <a:headEnd type="none" w="med" len="med"/>
                      <a:tailEnd type="none" w="med" len="med"/>
                    </a:lnB>
                  </a:tcPr>
                </a:tc>
              </a:tr>
              <a:tr h="230192">
                <a:tc>
                  <a:txBody>
                    <a:bodyPr/>
                    <a:lstStyle/>
                    <a:p>
                      <a:pPr fontAlgn="base" latinLnBrk="0"/>
                      <a:endParaRPr lang="en-US" sz="1000">
                        <a:effectLst/>
                      </a:endParaRPr>
                    </a:p>
                  </a:txBody>
                  <a:tcPr marL="76200" marR="76200" anchor="ctr">
                    <a:lnL w="9525" cap="flat" cmpd="sng" algn="ctr">
                      <a:solidFill>
                        <a:srgbClr val="E0B879"/>
                      </a:solidFill>
                      <a:prstDash val="solid"/>
                      <a:round/>
                      <a:headEnd type="none" w="med" len="med"/>
                      <a:tailEnd type="none" w="med" len="med"/>
                    </a:lnL>
                    <a:lnR w="9525" cap="flat" cmpd="sng" algn="ctr">
                      <a:solidFill>
                        <a:srgbClr val="20B579"/>
                      </a:solidFill>
                      <a:prstDash val="solid"/>
                      <a:round/>
                      <a:headEnd type="none" w="med" len="med"/>
                      <a:tailEnd type="none" w="med" len="med"/>
                    </a:lnR>
                    <a:lnT w="9525" cap="flat" cmpd="sng" algn="ctr">
                      <a:solidFill>
                        <a:srgbClr val="E0B879"/>
                      </a:solidFill>
                      <a:prstDash val="solid"/>
                      <a:round/>
                      <a:headEnd type="none" w="med" len="med"/>
                      <a:tailEnd type="none" w="med" len="med"/>
                    </a:lnT>
                    <a:lnB w="9525" cap="flat" cmpd="sng" algn="ctr">
                      <a:solidFill>
                        <a:srgbClr val="A0CB79"/>
                      </a:solidFill>
                      <a:prstDash val="solid"/>
                      <a:round/>
                      <a:headEnd type="none" w="med" len="med"/>
                      <a:tailEnd type="none" w="med" len="med"/>
                    </a:lnB>
                  </a:tcPr>
                </a:tc>
                <a:tc>
                  <a:txBody>
                    <a:bodyPr/>
                    <a:lstStyle/>
                    <a:p>
                      <a:pPr fontAlgn="base" latinLnBrk="0"/>
                      <a:r>
                        <a:rPr lang="en-US" sz="1000">
                          <a:effectLst/>
                        </a:rPr>
                        <a:t>- Organisasi Perangkat Daerah (OPD) pengguna aplikasi</a:t>
                      </a:r>
                    </a:p>
                  </a:txBody>
                  <a:tcPr marL="76200" marR="76200" anchor="ctr">
                    <a:lnL w="9525" cap="flat" cmpd="sng" algn="ctr">
                      <a:solidFill>
                        <a:srgbClr val="20B579"/>
                      </a:solidFill>
                      <a:prstDash val="solid"/>
                      <a:round/>
                      <a:headEnd type="none" w="med" len="med"/>
                      <a:tailEnd type="none" w="med" len="med"/>
                    </a:lnL>
                    <a:lnR w="9525" cap="flat" cmpd="sng" algn="ctr">
                      <a:solidFill>
                        <a:srgbClr val="20B579"/>
                      </a:solidFill>
                      <a:prstDash val="solid"/>
                      <a:round/>
                      <a:headEnd type="none" w="med" len="med"/>
                      <a:tailEnd type="none" w="med" len="med"/>
                    </a:lnR>
                    <a:lnT w="9525" cap="flat" cmpd="sng" algn="ctr">
                      <a:solidFill>
                        <a:srgbClr val="20B579"/>
                      </a:solidFill>
                      <a:prstDash val="solid"/>
                      <a:round/>
                      <a:headEnd type="none" w="med" len="med"/>
                      <a:tailEnd type="none" w="med" len="med"/>
                    </a:lnT>
                    <a:lnB w="9525" cap="flat" cmpd="sng" algn="ctr">
                      <a:solidFill>
                        <a:srgbClr val="A0C879"/>
                      </a:solidFill>
                      <a:prstDash val="solid"/>
                      <a:round/>
                      <a:headEnd type="none" w="med" len="med"/>
                      <a:tailEnd type="none" w="med" len="med"/>
                    </a:lnB>
                  </a:tcPr>
                </a:tc>
              </a:tr>
              <a:tr h="265006">
                <a:tc>
                  <a:txBody>
                    <a:bodyPr/>
                    <a:lstStyle/>
                    <a:p>
                      <a:pPr fontAlgn="base" latinLnBrk="0"/>
                      <a:r>
                        <a:rPr lang="en-US" sz="1000" b="0">
                          <a:effectLst/>
                        </a:rPr>
                        <a:t>Teknik Pemilihan Informan</a:t>
                      </a:r>
                      <a:endParaRPr lang="en-US" sz="1000">
                        <a:effectLst/>
                      </a:endParaRPr>
                    </a:p>
                  </a:txBody>
                  <a:tcPr marL="76200" marR="76200" anchor="ctr">
                    <a:lnL w="9525" cap="flat" cmpd="sng" algn="ctr">
                      <a:solidFill>
                        <a:srgbClr val="A0CB79"/>
                      </a:solidFill>
                      <a:prstDash val="solid"/>
                      <a:round/>
                      <a:headEnd type="none" w="med" len="med"/>
                      <a:tailEnd type="none" w="med" len="med"/>
                    </a:lnL>
                    <a:lnR w="9525" cap="flat" cmpd="sng" algn="ctr">
                      <a:solidFill>
                        <a:srgbClr val="A0C879"/>
                      </a:solidFill>
                      <a:prstDash val="solid"/>
                      <a:round/>
                      <a:headEnd type="none" w="med" len="med"/>
                      <a:tailEnd type="none" w="med" len="med"/>
                    </a:lnR>
                    <a:lnT w="9525" cap="flat" cmpd="sng" algn="ctr">
                      <a:solidFill>
                        <a:srgbClr val="A0CB79"/>
                      </a:solidFill>
                      <a:prstDash val="solid"/>
                      <a:round/>
                      <a:headEnd type="none" w="med" len="med"/>
                      <a:tailEnd type="none" w="med" len="med"/>
                    </a:lnT>
                    <a:lnB w="9525" cap="flat" cmpd="sng" algn="ctr">
                      <a:solidFill>
                        <a:srgbClr val="20CD79"/>
                      </a:solidFill>
                      <a:prstDash val="solid"/>
                      <a:round/>
                      <a:headEnd type="none" w="med" len="med"/>
                      <a:tailEnd type="none" w="med" len="med"/>
                    </a:lnB>
                  </a:tcPr>
                </a:tc>
                <a:tc>
                  <a:txBody>
                    <a:bodyPr/>
                    <a:lstStyle/>
                    <a:p>
                      <a:pPr fontAlgn="base" latinLnBrk="0"/>
                      <a:r>
                        <a:rPr lang="en-US" sz="1000">
                          <a:effectLst/>
                        </a:rPr>
                        <a:t>Purposive sampling (yang dianggap paling memahami permasalahan)</a:t>
                      </a:r>
                    </a:p>
                  </a:txBody>
                  <a:tcPr marL="76200" marR="76200" anchor="ctr">
                    <a:lnL w="9525" cap="flat" cmpd="sng" algn="ctr">
                      <a:solidFill>
                        <a:srgbClr val="A0C879"/>
                      </a:solidFill>
                      <a:prstDash val="solid"/>
                      <a:round/>
                      <a:headEnd type="none" w="med" len="med"/>
                      <a:tailEnd type="none" w="med" len="med"/>
                    </a:lnL>
                    <a:lnR w="9525" cap="flat" cmpd="sng" algn="ctr">
                      <a:solidFill>
                        <a:srgbClr val="A0C879"/>
                      </a:solidFill>
                      <a:prstDash val="solid"/>
                      <a:round/>
                      <a:headEnd type="none" w="med" len="med"/>
                      <a:tailEnd type="none" w="med" len="med"/>
                    </a:lnR>
                    <a:lnT w="9525" cap="flat" cmpd="sng" algn="ctr">
                      <a:solidFill>
                        <a:srgbClr val="A0C879"/>
                      </a:solidFill>
                      <a:prstDash val="solid"/>
                      <a:round/>
                      <a:headEnd type="none" w="med" len="med"/>
                      <a:tailEnd type="none" w="med" len="med"/>
                    </a:lnT>
                    <a:lnB w="9525" cap="flat" cmpd="sng" algn="ctr">
                      <a:solidFill>
                        <a:srgbClr val="A0CB79"/>
                      </a:solidFill>
                      <a:prstDash val="solid"/>
                      <a:round/>
                      <a:headEnd type="none" w="med" len="med"/>
                      <a:tailEnd type="none" w="med" len="med"/>
                    </a:lnB>
                  </a:tcPr>
                </a:tc>
              </a:tr>
              <a:tr h="231286">
                <a:tc>
                  <a:txBody>
                    <a:bodyPr/>
                    <a:lstStyle/>
                    <a:p>
                      <a:pPr fontAlgn="base" latinLnBrk="0"/>
                      <a:r>
                        <a:rPr lang="en-US" sz="1000" b="0">
                          <a:effectLst/>
                        </a:rPr>
                        <a:t>Metode Pengumpulan Data</a:t>
                      </a:r>
                      <a:endParaRPr lang="en-US" sz="1000">
                        <a:effectLst/>
                      </a:endParaRPr>
                    </a:p>
                  </a:txBody>
                  <a:tcPr marL="76200" marR="76200" anchor="ctr">
                    <a:lnL w="9525" cap="flat" cmpd="sng" algn="ctr">
                      <a:solidFill>
                        <a:srgbClr val="20CD79"/>
                      </a:solidFill>
                      <a:prstDash val="solid"/>
                      <a:round/>
                      <a:headEnd type="none" w="med" len="med"/>
                      <a:tailEnd type="none" w="med" len="med"/>
                    </a:lnL>
                    <a:lnR w="9525" cap="flat" cmpd="sng" algn="ctr">
                      <a:solidFill>
                        <a:srgbClr val="A0CB79"/>
                      </a:solidFill>
                      <a:prstDash val="solid"/>
                      <a:round/>
                      <a:headEnd type="none" w="med" len="med"/>
                      <a:tailEnd type="none" w="med" len="med"/>
                    </a:lnR>
                    <a:lnT w="9525" cap="flat" cmpd="sng" algn="ctr">
                      <a:solidFill>
                        <a:srgbClr val="20CD79"/>
                      </a:solidFill>
                      <a:prstDash val="solid"/>
                      <a:round/>
                      <a:headEnd type="none" w="med" len="med"/>
                      <a:tailEnd type="none" w="med" len="med"/>
                    </a:lnT>
                    <a:lnB w="9525" cap="flat" cmpd="sng" algn="ctr">
                      <a:solidFill>
                        <a:srgbClr val="60C279"/>
                      </a:solidFill>
                      <a:prstDash val="solid"/>
                      <a:round/>
                      <a:headEnd type="none" w="med" len="med"/>
                      <a:tailEnd type="none" w="med" len="med"/>
                    </a:lnB>
                  </a:tcPr>
                </a:tc>
                <a:tc>
                  <a:txBody>
                    <a:bodyPr/>
                    <a:lstStyle/>
                    <a:p>
                      <a:pPr fontAlgn="base" latinLnBrk="0"/>
                      <a:r>
                        <a:rPr lang="en-US" sz="1000">
                          <a:effectLst/>
                        </a:rPr>
                        <a:t>1. Wawancara mendalam (in-depth interview: terstruktur/semi-terstruktur)</a:t>
                      </a:r>
                    </a:p>
                  </a:txBody>
                  <a:tcPr marL="76200" marR="76200" anchor="ctr">
                    <a:lnL w="9525" cap="flat" cmpd="sng" algn="ctr">
                      <a:solidFill>
                        <a:srgbClr val="A0CB79"/>
                      </a:solidFill>
                      <a:prstDash val="solid"/>
                      <a:round/>
                      <a:headEnd type="none" w="med" len="med"/>
                      <a:tailEnd type="none" w="med" len="med"/>
                    </a:lnL>
                    <a:lnR w="9525" cap="flat" cmpd="sng" algn="ctr">
                      <a:solidFill>
                        <a:srgbClr val="A0CB79"/>
                      </a:solidFill>
                      <a:prstDash val="solid"/>
                      <a:round/>
                      <a:headEnd type="none" w="med" len="med"/>
                      <a:tailEnd type="none" w="med" len="med"/>
                    </a:lnR>
                    <a:lnT w="9525" cap="flat" cmpd="sng" algn="ctr">
                      <a:solidFill>
                        <a:srgbClr val="A0CB79"/>
                      </a:solidFill>
                      <a:prstDash val="solid"/>
                      <a:round/>
                      <a:headEnd type="none" w="med" len="med"/>
                      <a:tailEnd type="none" w="med" len="med"/>
                    </a:lnT>
                    <a:lnB w="9525" cap="flat" cmpd="sng" algn="ctr">
                      <a:solidFill>
                        <a:srgbClr val="60D279"/>
                      </a:solidFill>
                      <a:prstDash val="solid"/>
                      <a:round/>
                      <a:headEnd type="none" w="med" len="med"/>
                      <a:tailEnd type="none" w="med" len="med"/>
                    </a:lnB>
                  </a:tcPr>
                </a:tc>
              </a:tr>
              <a:tr h="838411">
                <a:tc>
                  <a:txBody>
                    <a:bodyPr/>
                    <a:lstStyle/>
                    <a:p>
                      <a:pPr fontAlgn="base" latinLnBrk="0"/>
                      <a:endParaRPr lang="en-US" sz="1000">
                        <a:effectLst/>
                      </a:endParaRPr>
                    </a:p>
                  </a:txBody>
                  <a:tcPr marL="76200" marR="76200" anchor="ctr">
                    <a:lnL w="9525" cap="flat" cmpd="sng" algn="ctr">
                      <a:solidFill>
                        <a:srgbClr val="60C279"/>
                      </a:solidFill>
                      <a:prstDash val="solid"/>
                      <a:round/>
                      <a:headEnd type="none" w="med" len="med"/>
                      <a:tailEnd type="none" w="med" len="med"/>
                    </a:lnL>
                    <a:lnR w="9525" cap="flat" cmpd="sng" algn="ctr">
                      <a:solidFill>
                        <a:srgbClr val="60D279"/>
                      </a:solidFill>
                      <a:prstDash val="solid"/>
                      <a:round/>
                      <a:headEnd type="none" w="med" len="med"/>
                      <a:tailEnd type="none" w="med" len="med"/>
                    </a:lnR>
                    <a:lnT w="9525" cap="flat" cmpd="sng" algn="ctr">
                      <a:solidFill>
                        <a:srgbClr val="60C279"/>
                      </a:solidFill>
                      <a:prstDash val="solid"/>
                      <a:round/>
                      <a:headEnd type="none" w="med" len="med"/>
                      <a:tailEnd type="none" w="med" len="med"/>
                    </a:lnT>
                    <a:lnB w="9525" cap="flat" cmpd="sng" algn="ctr">
                      <a:solidFill>
                        <a:srgbClr val="60E779"/>
                      </a:solidFill>
                      <a:prstDash val="solid"/>
                      <a:round/>
                      <a:headEnd type="none" w="med" len="med"/>
                      <a:tailEnd type="none" w="med" len="med"/>
                    </a:lnB>
                  </a:tcPr>
                </a:tc>
                <a:tc>
                  <a:txBody>
                    <a:bodyPr/>
                    <a:lstStyle/>
                    <a:p>
                      <a:pPr fontAlgn="base" latinLnBrk="0"/>
                      <a:r>
                        <a:rPr lang="en-US" sz="1000">
                          <a:effectLst/>
                        </a:rPr>
                        <a:t>2. Observasi langsung aktivitas penggunaan aplikasi My Retribusi</a:t>
                      </a:r>
                    </a:p>
                  </a:txBody>
                  <a:tcPr marL="76200" marR="76200" anchor="ctr">
                    <a:lnL w="9525" cap="flat" cmpd="sng" algn="ctr">
                      <a:solidFill>
                        <a:srgbClr val="60D279"/>
                      </a:solidFill>
                      <a:prstDash val="solid"/>
                      <a:round/>
                      <a:headEnd type="none" w="med" len="med"/>
                      <a:tailEnd type="none" w="med" len="med"/>
                    </a:lnL>
                    <a:lnR w="9525" cap="flat" cmpd="sng" algn="ctr">
                      <a:solidFill>
                        <a:srgbClr val="60D279"/>
                      </a:solidFill>
                      <a:prstDash val="solid"/>
                      <a:round/>
                      <a:headEnd type="none" w="med" len="med"/>
                      <a:tailEnd type="none" w="med" len="med"/>
                    </a:lnR>
                    <a:lnT w="9525" cap="flat" cmpd="sng" algn="ctr">
                      <a:solidFill>
                        <a:srgbClr val="60D279"/>
                      </a:solidFill>
                      <a:prstDash val="solid"/>
                      <a:round/>
                      <a:headEnd type="none" w="med" len="med"/>
                      <a:tailEnd type="none" w="med" len="med"/>
                    </a:lnT>
                    <a:lnB w="9525" cap="flat" cmpd="sng" algn="ctr">
                      <a:solidFill>
                        <a:srgbClr val="E0DE79"/>
                      </a:solidFill>
                      <a:prstDash val="solid"/>
                      <a:round/>
                      <a:headEnd type="none" w="med" len="med"/>
                      <a:tailEnd type="none" w="med" len="med"/>
                    </a:lnB>
                  </a:tcPr>
                </a:tc>
              </a:tr>
              <a:tr h="298745">
                <a:tc>
                  <a:txBody>
                    <a:bodyPr/>
                    <a:lstStyle/>
                    <a:p>
                      <a:pPr fontAlgn="base" latinLnBrk="0"/>
                      <a:endParaRPr lang="en-US" sz="1000">
                        <a:effectLst/>
                      </a:endParaRPr>
                    </a:p>
                  </a:txBody>
                  <a:tcPr marL="76200" marR="76200" anchor="ctr">
                    <a:lnL w="9525" cap="flat" cmpd="sng" algn="ctr">
                      <a:solidFill>
                        <a:srgbClr val="60E779"/>
                      </a:solidFill>
                      <a:prstDash val="solid"/>
                      <a:round/>
                      <a:headEnd type="none" w="med" len="med"/>
                      <a:tailEnd type="none" w="med" len="med"/>
                    </a:lnL>
                    <a:lnR w="9525" cap="flat" cmpd="sng" algn="ctr">
                      <a:solidFill>
                        <a:srgbClr val="E0DE79"/>
                      </a:solidFill>
                      <a:prstDash val="solid"/>
                      <a:round/>
                      <a:headEnd type="none" w="med" len="med"/>
                      <a:tailEnd type="none" w="med" len="med"/>
                    </a:lnR>
                    <a:lnT w="9525" cap="flat" cmpd="sng" algn="ctr">
                      <a:solidFill>
                        <a:srgbClr val="60E779"/>
                      </a:solidFill>
                      <a:prstDash val="solid"/>
                      <a:round/>
                      <a:headEnd type="none" w="med" len="med"/>
                      <a:tailEnd type="none" w="med" len="med"/>
                    </a:lnT>
                    <a:lnB w="9525" cap="flat" cmpd="sng" algn="ctr">
                      <a:solidFill>
                        <a:srgbClr val="A0EE79"/>
                      </a:solidFill>
                      <a:prstDash val="solid"/>
                      <a:round/>
                      <a:headEnd type="none" w="med" len="med"/>
                      <a:tailEnd type="none" w="med" len="med"/>
                    </a:lnB>
                  </a:tcPr>
                </a:tc>
                <a:tc>
                  <a:txBody>
                    <a:bodyPr/>
                    <a:lstStyle/>
                    <a:p>
                      <a:pPr fontAlgn="base" latinLnBrk="0"/>
                      <a:r>
                        <a:rPr lang="it-IT" sz="1000">
                          <a:effectLst/>
                        </a:rPr>
                        <a:t>3. Dokumentasi (data tertulis, foto, laporan, arsip resmi)</a:t>
                      </a:r>
                    </a:p>
                  </a:txBody>
                  <a:tcPr marL="76200" marR="76200" anchor="ctr">
                    <a:lnL w="9525" cap="flat" cmpd="sng" algn="ctr">
                      <a:solidFill>
                        <a:srgbClr val="E0DE79"/>
                      </a:solidFill>
                      <a:prstDash val="solid"/>
                      <a:round/>
                      <a:headEnd type="none" w="med" len="med"/>
                      <a:tailEnd type="none" w="med" len="med"/>
                    </a:lnL>
                    <a:lnR w="9525" cap="flat" cmpd="sng" algn="ctr">
                      <a:solidFill>
                        <a:srgbClr val="E0DE79"/>
                      </a:solidFill>
                      <a:prstDash val="solid"/>
                      <a:round/>
                      <a:headEnd type="none" w="med" len="med"/>
                      <a:tailEnd type="none" w="med" len="med"/>
                    </a:lnR>
                    <a:lnT w="9525" cap="flat" cmpd="sng" algn="ctr">
                      <a:solidFill>
                        <a:srgbClr val="E0DE79"/>
                      </a:solidFill>
                      <a:prstDash val="solid"/>
                      <a:round/>
                      <a:headEnd type="none" w="med" len="med"/>
                      <a:tailEnd type="none" w="med" len="med"/>
                    </a:lnT>
                    <a:lnB w="9525" cap="flat" cmpd="sng" algn="ctr">
                      <a:solidFill>
                        <a:srgbClr val="60EF79"/>
                      </a:solidFill>
                      <a:prstDash val="solid"/>
                      <a:round/>
                      <a:headEnd type="none" w="med" len="med"/>
                      <a:tailEnd type="none" w="med" len="med"/>
                    </a:lnB>
                  </a:tcPr>
                </a:tc>
              </a:tr>
              <a:tr h="230192">
                <a:tc>
                  <a:txBody>
                    <a:bodyPr/>
                    <a:lstStyle/>
                    <a:p>
                      <a:pPr fontAlgn="base" latinLnBrk="0"/>
                      <a:r>
                        <a:rPr lang="en-US" sz="1000" b="0">
                          <a:effectLst/>
                        </a:rPr>
                        <a:t>Model Analisis Data</a:t>
                      </a:r>
                      <a:endParaRPr lang="en-US" sz="1000">
                        <a:effectLst/>
                      </a:endParaRPr>
                    </a:p>
                  </a:txBody>
                  <a:tcPr marL="76200" marR="76200" anchor="ctr">
                    <a:lnL w="9525" cap="flat" cmpd="sng" algn="ctr">
                      <a:solidFill>
                        <a:srgbClr val="A0EE79"/>
                      </a:solidFill>
                      <a:prstDash val="solid"/>
                      <a:round/>
                      <a:headEnd type="none" w="med" len="med"/>
                      <a:tailEnd type="none" w="med" len="med"/>
                    </a:lnL>
                    <a:lnR w="9525" cap="flat" cmpd="sng" algn="ctr">
                      <a:solidFill>
                        <a:srgbClr val="60EF79"/>
                      </a:solidFill>
                      <a:prstDash val="solid"/>
                      <a:round/>
                      <a:headEnd type="none" w="med" len="med"/>
                      <a:tailEnd type="none" w="med" len="med"/>
                    </a:lnR>
                    <a:lnT w="9525" cap="flat" cmpd="sng" algn="ctr">
                      <a:solidFill>
                        <a:srgbClr val="A0EE79"/>
                      </a:solidFill>
                      <a:prstDash val="solid"/>
                      <a:round/>
                      <a:headEnd type="none" w="med" len="med"/>
                      <a:tailEnd type="none" w="med" len="med"/>
                    </a:lnT>
                    <a:lnB w="9525" cap="flat" cmpd="sng" algn="ctr">
                      <a:solidFill>
                        <a:srgbClr val="20027A"/>
                      </a:solidFill>
                      <a:prstDash val="solid"/>
                      <a:round/>
                      <a:headEnd type="none" w="med" len="med"/>
                      <a:tailEnd type="none" w="med" len="med"/>
                    </a:lnB>
                  </a:tcPr>
                </a:tc>
                <a:tc>
                  <a:txBody>
                    <a:bodyPr/>
                    <a:lstStyle/>
                    <a:p>
                      <a:pPr fontAlgn="base" latinLnBrk="0"/>
                      <a:r>
                        <a:rPr lang="en-US" sz="1000">
                          <a:effectLst/>
                        </a:rPr>
                        <a:t>Model analisis interaktif Miles dan Huberman</a:t>
                      </a:r>
                    </a:p>
                  </a:txBody>
                  <a:tcPr marL="76200" marR="76200" anchor="ctr">
                    <a:lnL w="9525" cap="flat" cmpd="sng" algn="ctr">
                      <a:solidFill>
                        <a:srgbClr val="60EF79"/>
                      </a:solidFill>
                      <a:prstDash val="solid"/>
                      <a:round/>
                      <a:headEnd type="none" w="med" len="med"/>
                      <a:tailEnd type="none" w="med" len="med"/>
                    </a:lnL>
                    <a:lnR w="9525" cap="flat" cmpd="sng" algn="ctr">
                      <a:solidFill>
                        <a:srgbClr val="60EF79"/>
                      </a:solidFill>
                      <a:prstDash val="solid"/>
                      <a:round/>
                      <a:headEnd type="none" w="med" len="med"/>
                      <a:tailEnd type="none" w="med" len="med"/>
                    </a:lnR>
                    <a:lnT w="9525" cap="flat" cmpd="sng" algn="ctr">
                      <a:solidFill>
                        <a:srgbClr val="60EF79"/>
                      </a:solidFill>
                      <a:prstDash val="solid"/>
                      <a:round/>
                      <a:headEnd type="none" w="med" len="med"/>
                      <a:tailEnd type="none" w="med" len="med"/>
                    </a:lnT>
                    <a:lnB w="9525" cap="flat" cmpd="sng" algn="ctr">
                      <a:solidFill>
                        <a:srgbClr val="60097A"/>
                      </a:solidFill>
                      <a:prstDash val="solid"/>
                      <a:round/>
                      <a:headEnd type="none" w="med" len="med"/>
                      <a:tailEnd type="none" w="med" len="med"/>
                    </a:lnB>
                  </a:tcPr>
                </a:tc>
              </a:tr>
              <a:tr h="230192">
                <a:tc>
                  <a:txBody>
                    <a:bodyPr/>
                    <a:lstStyle/>
                    <a:p>
                      <a:pPr fontAlgn="base" latinLnBrk="0"/>
                      <a:r>
                        <a:rPr lang="en-US" sz="1000" b="0">
                          <a:effectLst/>
                        </a:rPr>
                        <a:t>Tahapan Analisis Data</a:t>
                      </a:r>
                      <a:endParaRPr lang="en-US" sz="1000">
                        <a:effectLst/>
                      </a:endParaRPr>
                    </a:p>
                  </a:txBody>
                  <a:tcPr marL="76200" marR="76200" anchor="ctr">
                    <a:lnL w="9525" cap="flat" cmpd="sng" algn="ctr">
                      <a:solidFill>
                        <a:srgbClr val="20027A"/>
                      </a:solidFill>
                      <a:prstDash val="solid"/>
                      <a:round/>
                      <a:headEnd type="none" w="med" len="med"/>
                      <a:tailEnd type="none" w="med" len="med"/>
                    </a:lnL>
                    <a:lnR w="9525" cap="flat" cmpd="sng" algn="ctr">
                      <a:solidFill>
                        <a:srgbClr val="60097A"/>
                      </a:solidFill>
                      <a:prstDash val="solid"/>
                      <a:round/>
                      <a:headEnd type="none" w="med" len="med"/>
                      <a:tailEnd type="none" w="med" len="med"/>
                    </a:lnR>
                    <a:lnT w="9525" cap="flat" cmpd="sng" algn="ctr">
                      <a:solidFill>
                        <a:srgbClr val="20027A"/>
                      </a:solidFill>
                      <a:prstDash val="solid"/>
                      <a:round/>
                      <a:headEnd type="none" w="med" len="med"/>
                      <a:tailEnd type="none" w="med" len="med"/>
                    </a:lnT>
                    <a:lnB w="9525" cap="flat" cmpd="sng" algn="ctr">
                      <a:solidFill>
                        <a:srgbClr val="20027A"/>
                      </a:solidFill>
                      <a:prstDash val="solid"/>
                      <a:round/>
                      <a:headEnd type="none" w="med" len="med"/>
                      <a:tailEnd type="none" w="med" len="med"/>
                    </a:lnB>
                  </a:tcPr>
                </a:tc>
                <a:tc>
                  <a:txBody>
                    <a:bodyPr/>
                    <a:lstStyle/>
                    <a:p>
                      <a:pPr fontAlgn="base" latinLnBrk="0"/>
                      <a:r>
                        <a:rPr lang="en-US" sz="1000" dirty="0">
                          <a:effectLst/>
                        </a:rPr>
                        <a:t>1. </a:t>
                      </a:r>
                      <a:r>
                        <a:rPr lang="en-US" sz="1000" dirty="0" err="1">
                          <a:effectLst/>
                        </a:rPr>
                        <a:t>Reduksi</a:t>
                      </a:r>
                      <a:r>
                        <a:rPr lang="en-US" sz="1000" dirty="0">
                          <a:effectLst/>
                        </a:rPr>
                        <a:t> data (</a:t>
                      </a:r>
                      <a:r>
                        <a:rPr lang="en-US" sz="1000" dirty="0" err="1">
                          <a:effectLst/>
                        </a:rPr>
                        <a:t>seleksi</a:t>
                      </a:r>
                      <a:r>
                        <a:rPr lang="en-US" sz="1000" dirty="0">
                          <a:effectLst/>
                        </a:rPr>
                        <a:t>, </a:t>
                      </a:r>
                      <a:r>
                        <a:rPr lang="en-US" sz="1000" dirty="0" err="1">
                          <a:effectLst/>
                        </a:rPr>
                        <a:t>penyederhanaan</a:t>
                      </a:r>
                      <a:r>
                        <a:rPr lang="en-US" sz="1000" dirty="0">
                          <a:effectLst/>
                        </a:rPr>
                        <a:t>, </a:t>
                      </a:r>
                      <a:r>
                        <a:rPr lang="en-US" sz="1000" dirty="0" err="1">
                          <a:effectLst/>
                        </a:rPr>
                        <a:t>pengorganisasian</a:t>
                      </a:r>
                      <a:r>
                        <a:rPr lang="en-US" sz="1000" dirty="0">
                          <a:effectLst/>
                        </a:rPr>
                        <a:t> data)</a:t>
                      </a:r>
                    </a:p>
                  </a:txBody>
                  <a:tcPr marL="76200" marR="76200" anchor="ctr">
                    <a:lnL w="9525" cap="flat" cmpd="sng" algn="ctr">
                      <a:solidFill>
                        <a:srgbClr val="60097A"/>
                      </a:solidFill>
                      <a:prstDash val="solid"/>
                      <a:round/>
                      <a:headEnd type="none" w="med" len="med"/>
                      <a:tailEnd type="none" w="med" len="med"/>
                    </a:lnL>
                    <a:lnR w="9525" cap="flat" cmpd="sng" algn="ctr">
                      <a:solidFill>
                        <a:srgbClr val="60097A"/>
                      </a:solidFill>
                      <a:prstDash val="solid"/>
                      <a:round/>
                      <a:headEnd type="none" w="med" len="med"/>
                      <a:tailEnd type="none" w="med" len="med"/>
                    </a:lnR>
                    <a:lnT w="9525" cap="flat" cmpd="sng" algn="ctr">
                      <a:solidFill>
                        <a:srgbClr val="60097A"/>
                      </a:solidFill>
                      <a:prstDash val="solid"/>
                      <a:round/>
                      <a:headEnd type="none" w="med" len="med"/>
                      <a:tailEnd type="none" w="med" len="med"/>
                    </a:lnT>
                    <a:lnB w="9525" cap="flat" cmpd="sng" algn="ctr">
                      <a:solidFill>
                        <a:srgbClr val="60097A"/>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Autofit/>
          </a:bodyPr>
          <a:lstStyle/>
          <a:p>
            <a:pPr algn="just"/>
            <a:r>
              <a:rPr lang="en-US" sz="1050" dirty="0" err="1"/>
              <a:t>Penerapan</a:t>
            </a:r>
            <a:r>
              <a:rPr lang="en-US" sz="1050" dirty="0"/>
              <a:t> </a:t>
            </a:r>
            <a:r>
              <a:rPr lang="en-US" sz="1050" dirty="0" err="1"/>
              <a:t>retribusi</a:t>
            </a:r>
            <a:r>
              <a:rPr lang="en-US" sz="1050" dirty="0"/>
              <a:t> </a:t>
            </a:r>
            <a:r>
              <a:rPr lang="en-US" sz="1050" dirty="0" err="1"/>
              <a:t>daerah</a:t>
            </a:r>
            <a:r>
              <a:rPr lang="en-US" sz="1050" dirty="0"/>
              <a:t> di </a:t>
            </a:r>
            <a:r>
              <a:rPr lang="en-US" sz="1050" dirty="0" err="1"/>
              <a:t>Kabupaten</a:t>
            </a:r>
            <a:r>
              <a:rPr lang="en-US" sz="1050" dirty="0"/>
              <a:t> </a:t>
            </a:r>
            <a:r>
              <a:rPr lang="en-US" sz="1050" dirty="0" err="1"/>
              <a:t>Sidoarjo</a:t>
            </a:r>
            <a:r>
              <a:rPr lang="en-US" sz="1050" dirty="0"/>
              <a:t> </a:t>
            </a:r>
            <a:r>
              <a:rPr lang="en-US" sz="1050" dirty="0" err="1"/>
              <a:t>mengalami</a:t>
            </a:r>
            <a:r>
              <a:rPr lang="en-US" sz="1050" dirty="0"/>
              <a:t> </a:t>
            </a:r>
            <a:r>
              <a:rPr lang="en-US" sz="1050" dirty="0" err="1"/>
              <a:t>transformasi</a:t>
            </a:r>
            <a:r>
              <a:rPr lang="en-US" sz="1050" dirty="0"/>
              <a:t> </a:t>
            </a:r>
            <a:r>
              <a:rPr lang="en-US" sz="1050" dirty="0" err="1"/>
              <a:t>signifikan</a:t>
            </a:r>
            <a:r>
              <a:rPr lang="en-US" sz="1050" dirty="0"/>
              <a:t> </a:t>
            </a:r>
            <a:r>
              <a:rPr lang="en-US" sz="1050" dirty="0" err="1"/>
              <a:t>dari</a:t>
            </a:r>
            <a:r>
              <a:rPr lang="en-US" sz="1050" dirty="0"/>
              <a:t> </a:t>
            </a:r>
            <a:r>
              <a:rPr lang="en-US" sz="1050" dirty="0" err="1"/>
              <a:t>sistem</a:t>
            </a:r>
            <a:r>
              <a:rPr lang="en-US" sz="1050" dirty="0"/>
              <a:t> manual </a:t>
            </a:r>
            <a:r>
              <a:rPr lang="en-US" sz="1050" dirty="0" err="1"/>
              <a:t>menuju</a:t>
            </a:r>
            <a:r>
              <a:rPr lang="en-US" sz="1050" dirty="0"/>
              <a:t> digital </a:t>
            </a:r>
            <a:r>
              <a:rPr lang="en-US" sz="1050" dirty="0" err="1"/>
              <a:t>melalui</a:t>
            </a:r>
            <a:r>
              <a:rPr lang="en-US" sz="1050" dirty="0"/>
              <a:t> </a:t>
            </a:r>
            <a:r>
              <a:rPr lang="en-US" sz="1050" dirty="0" err="1"/>
              <a:t>aplikasi</a:t>
            </a:r>
            <a:r>
              <a:rPr lang="en-US" sz="1050" dirty="0"/>
              <a:t> My </a:t>
            </a:r>
            <a:r>
              <a:rPr lang="en-US" sz="1050" dirty="0" err="1"/>
              <a:t>Retribusi</a:t>
            </a:r>
            <a:r>
              <a:rPr lang="en-US" sz="1050" dirty="0"/>
              <a:t> </a:t>
            </a:r>
            <a:r>
              <a:rPr lang="en-US" sz="1050" dirty="0" err="1"/>
              <a:t>sebagai</a:t>
            </a:r>
            <a:r>
              <a:rPr lang="en-US" sz="1050" dirty="0"/>
              <a:t> </a:t>
            </a:r>
            <a:r>
              <a:rPr lang="en-US" sz="1050" dirty="0" err="1"/>
              <a:t>bagian</a:t>
            </a:r>
            <a:r>
              <a:rPr lang="en-US" sz="1050" dirty="0"/>
              <a:t> </a:t>
            </a:r>
            <a:r>
              <a:rPr lang="en-US" sz="1050" dirty="0" err="1"/>
              <a:t>dari</a:t>
            </a:r>
            <a:r>
              <a:rPr lang="en-US" sz="1050" dirty="0"/>
              <a:t> </a:t>
            </a:r>
            <a:r>
              <a:rPr lang="en-US" sz="1050" dirty="0" err="1"/>
              <a:t>strategi</a:t>
            </a:r>
            <a:r>
              <a:rPr lang="en-US" sz="1050" dirty="0"/>
              <a:t> E-government. </a:t>
            </a:r>
            <a:r>
              <a:rPr lang="en-US" sz="1050" dirty="0" err="1"/>
              <a:t>Sistem</a:t>
            </a:r>
            <a:r>
              <a:rPr lang="en-US" sz="1050" dirty="0"/>
              <a:t> manual </a:t>
            </a:r>
            <a:r>
              <a:rPr lang="en-US" sz="1050" dirty="0" err="1"/>
              <a:t>sebelumnya</a:t>
            </a:r>
            <a:r>
              <a:rPr lang="en-US" sz="1050" dirty="0"/>
              <a:t> </a:t>
            </a:r>
            <a:r>
              <a:rPr lang="en-US" sz="1050" dirty="0" err="1"/>
              <a:t>masih</a:t>
            </a:r>
            <a:r>
              <a:rPr lang="en-US" sz="1050" dirty="0"/>
              <a:t> </a:t>
            </a:r>
            <a:r>
              <a:rPr lang="en-US" sz="1050" dirty="0" err="1"/>
              <a:t>digunakan</a:t>
            </a:r>
            <a:r>
              <a:rPr lang="en-US" sz="1050" dirty="0"/>
              <a:t> </a:t>
            </a:r>
            <a:r>
              <a:rPr lang="en-US" sz="1050" dirty="0" err="1"/>
              <a:t>untuk</a:t>
            </a:r>
            <a:r>
              <a:rPr lang="en-US" sz="1050" dirty="0"/>
              <a:t> </a:t>
            </a:r>
            <a:r>
              <a:rPr lang="en-US" sz="1050" dirty="0" err="1"/>
              <a:t>mencakup</a:t>
            </a:r>
            <a:r>
              <a:rPr lang="en-US" sz="1050" dirty="0"/>
              <a:t> </a:t>
            </a:r>
            <a:r>
              <a:rPr lang="en-US" sz="1050" dirty="0" err="1"/>
              <a:t>masyarakat</a:t>
            </a:r>
            <a:r>
              <a:rPr lang="en-US" sz="1050" dirty="0"/>
              <a:t> yang </a:t>
            </a:r>
            <a:r>
              <a:rPr lang="en-US" sz="1050" dirty="0" err="1"/>
              <a:t>belum</a:t>
            </a:r>
            <a:r>
              <a:rPr lang="en-US" sz="1050" dirty="0"/>
              <a:t> </a:t>
            </a:r>
            <a:r>
              <a:rPr lang="en-US" sz="1050" dirty="0" err="1"/>
              <a:t>terbiasa</a:t>
            </a:r>
            <a:r>
              <a:rPr lang="en-US" sz="1050" dirty="0"/>
              <a:t> </a:t>
            </a:r>
            <a:r>
              <a:rPr lang="en-US" sz="1050" dirty="0" err="1"/>
              <a:t>dengan</a:t>
            </a:r>
            <a:r>
              <a:rPr lang="en-US" sz="1050" dirty="0"/>
              <a:t> </a:t>
            </a:r>
            <a:r>
              <a:rPr lang="en-US" sz="1050" dirty="0" err="1"/>
              <a:t>teknologi</a:t>
            </a:r>
            <a:r>
              <a:rPr lang="en-US" sz="1050" dirty="0"/>
              <a:t>, </a:t>
            </a:r>
            <a:r>
              <a:rPr lang="en-US" sz="1050" dirty="0" err="1"/>
              <a:t>namun</a:t>
            </a:r>
            <a:r>
              <a:rPr lang="en-US" sz="1050" dirty="0"/>
              <a:t> </a:t>
            </a:r>
            <a:r>
              <a:rPr lang="en-US" sz="1050" dirty="0" err="1"/>
              <a:t>menimbulkan</a:t>
            </a:r>
            <a:r>
              <a:rPr lang="en-US" sz="1050" dirty="0"/>
              <a:t> </a:t>
            </a:r>
            <a:r>
              <a:rPr lang="en-US" sz="1050" dirty="0" err="1"/>
              <a:t>berbagai</a:t>
            </a:r>
            <a:r>
              <a:rPr lang="en-US" sz="1050" dirty="0"/>
              <a:t> </a:t>
            </a:r>
            <a:r>
              <a:rPr lang="en-US" sz="1050" dirty="0" err="1"/>
              <a:t>keterbatasan</a:t>
            </a:r>
            <a:r>
              <a:rPr lang="en-US" sz="1050" dirty="0"/>
              <a:t> </a:t>
            </a:r>
            <a:r>
              <a:rPr lang="en-US" sz="1050" dirty="0" err="1"/>
              <a:t>seperti</a:t>
            </a:r>
            <a:r>
              <a:rPr lang="en-US" sz="1050" dirty="0"/>
              <a:t> </a:t>
            </a:r>
            <a:r>
              <a:rPr lang="en-US" sz="1050" dirty="0" err="1"/>
              <a:t>birokrasi</a:t>
            </a:r>
            <a:r>
              <a:rPr lang="en-US" sz="1050" dirty="0"/>
              <a:t> </a:t>
            </a:r>
            <a:r>
              <a:rPr lang="en-US" sz="1050" dirty="0" err="1"/>
              <a:t>panjang</a:t>
            </a:r>
            <a:r>
              <a:rPr lang="en-US" sz="1050" dirty="0"/>
              <a:t> </a:t>
            </a:r>
            <a:r>
              <a:rPr lang="en-US" sz="1050" dirty="0" err="1"/>
              <a:t>dan</a:t>
            </a:r>
            <a:r>
              <a:rPr lang="en-US" sz="1050" dirty="0"/>
              <a:t> </a:t>
            </a:r>
            <a:r>
              <a:rPr lang="en-US" sz="1050" dirty="0" err="1"/>
              <a:t>kesulitan</a:t>
            </a:r>
            <a:r>
              <a:rPr lang="en-US" sz="1050" dirty="0"/>
              <a:t> </a:t>
            </a:r>
            <a:r>
              <a:rPr lang="en-US" sz="1050" dirty="0" err="1"/>
              <a:t>rekonsiliasi</a:t>
            </a:r>
            <a:r>
              <a:rPr lang="en-US" sz="1050" dirty="0"/>
              <a:t> </a:t>
            </a:r>
            <a:r>
              <a:rPr lang="en-US" sz="1050" dirty="0" err="1"/>
              <a:t>pembayaran</a:t>
            </a:r>
            <a:r>
              <a:rPr lang="en-US" sz="1050" dirty="0"/>
              <a:t>. </a:t>
            </a:r>
            <a:r>
              <a:rPr lang="en-US" sz="1050" dirty="0" err="1"/>
              <a:t>Meluncurkan</a:t>
            </a:r>
            <a:r>
              <a:rPr lang="en-US" sz="1050" dirty="0"/>
              <a:t> My </a:t>
            </a:r>
            <a:r>
              <a:rPr lang="en-US" sz="1050" dirty="0" err="1"/>
              <a:t>Retribusi</a:t>
            </a:r>
            <a:r>
              <a:rPr lang="en-US" sz="1050" dirty="0"/>
              <a:t> </a:t>
            </a:r>
            <a:r>
              <a:rPr lang="en-US" sz="1050" dirty="0" err="1"/>
              <a:t>pada</a:t>
            </a:r>
            <a:r>
              <a:rPr lang="en-US" sz="1050" dirty="0"/>
              <a:t> 2023, </a:t>
            </a:r>
            <a:r>
              <a:rPr lang="en-US" sz="1050" dirty="0" err="1"/>
              <a:t>pemerintah</a:t>
            </a:r>
            <a:r>
              <a:rPr lang="en-US" sz="1050" dirty="0"/>
              <a:t> </a:t>
            </a:r>
            <a:r>
              <a:rPr lang="en-US" sz="1050" dirty="0" err="1"/>
              <a:t>daerah</a:t>
            </a:r>
            <a:r>
              <a:rPr lang="en-US" sz="1050" dirty="0"/>
              <a:t> </a:t>
            </a:r>
            <a:r>
              <a:rPr lang="en-US" sz="1050" dirty="0" err="1"/>
              <a:t>berupaya</a:t>
            </a:r>
            <a:r>
              <a:rPr lang="en-US" sz="1050" dirty="0"/>
              <a:t> </a:t>
            </a:r>
            <a:r>
              <a:rPr lang="en-US" sz="1050" dirty="0" err="1"/>
              <a:t>mengintegrasikan</a:t>
            </a:r>
            <a:r>
              <a:rPr lang="en-US" sz="1050" dirty="0"/>
              <a:t> </a:t>
            </a:r>
            <a:r>
              <a:rPr lang="en-US" sz="1050" dirty="0" err="1"/>
              <a:t>seluruh</a:t>
            </a:r>
            <a:r>
              <a:rPr lang="en-US" sz="1050" dirty="0"/>
              <a:t> </a:t>
            </a:r>
            <a:r>
              <a:rPr lang="en-US" sz="1050" dirty="0" err="1"/>
              <a:t>penerimaan</a:t>
            </a:r>
            <a:r>
              <a:rPr lang="en-US" sz="1050" dirty="0"/>
              <a:t> </a:t>
            </a:r>
            <a:r>
              <a:rPr lang="en-US" sz="1050" dirty="0" err="1"/>
              <a:t>retribusi</a:t>
            </a:r>
            <a:r>
              <a:rPr lang="en-US" sz="1050" dirty="0"/>
              <a:t> </a:t>
            </a:r>
            <a:r>
              <a:rPr lang="en-US" sz="1050" dirty="0" err="1"/>
              <a:t>dari</a:t>
            </a:r>
            <a:r>
              <a:rPr lang="en-US" sz="1050" dirty="0"/>
              <a:t> </a:t>
            </a:r>
            <a:r>
              <a:rPr lang="en-US" sz="1050" dirty="0" err="1"/>
              <a:t>berbagai</a:t>
            </a:r>
            <a:r>
              <a:rPr lang="en-US" sz="1050" dirty="0"/>
              <a:t> OPD </a:t>
            </a:r>
            <a:r>
              <a:rPr lang="en-US" sz="1050" dirty="0" err="1"/>
              <a:t>ke</a:t>
            </a:r>
            <a:r>
              <a:rPr lang="en-US" sz="1050" dirty="0"/>
              <a:t> </a:t>
            </a:r>
            <a:r>
              <a:rPr lang="en-US" sz="1050" dirty="0" err="1"/>
              <a:t>dalam</a:t>
            </a:r>
            <a:r>
              <a:rPr lang="en-US" sz="1050" dirty="0"/>
              <a:t> </a:t>
            </a:r>
            <a:r>
              <a:rPr lang="en-US" sz="1050" dirty="0" err="1"/>
              <a:t>satu</a:t>
            </a:r>
            <a:r>
              <a:rPr lang="en-US" sz="1050" dirty="0"/>
              <a:t> portal </a:t>
            </a:r>
            <a:r>
              <a:rPr lang="en-US" sz="1050" dirty="0" err="1"/>
              <a:t>terpadu</a:t>
            </a:r>
            <a:r>
              <a:rPr lang="en-US" sz="1050" dirty="0"/>
              <a:t> yang </a:t>
            </a:r>
            <a:r>
              <a:rPr lang="en-US" sz="1050" dirty="0" err="1"/>
              <a:t>memudahkan</a:t>
            </a:r>
            <a:r>
              <a:rPr lang="en-US" sz="1050" dirty="0"/>
              <a:t> </a:t>
            </a:r>
            <a:r>
              <a:rPr lang="en-US" sz="1050" dirty="0" err="1"/>
              <a:t>pemantauan</a:t>
            </a:r>
            <a:r>
              <a:rPr lang="en-US" sz="1050" dirty="0"/>
              <a:t> </a:t>
            </a:r>
            <a:r>
              <a:rPr lang="en-US" sz="1050" dirty="0" err="1"/>
              <a:t>dan</a:t>
            </a:r>
            <a:r>
              <a:rPr lang="en-US" sz="1050" dirty="0"/>
              <a:t> </a:t>
            </a:r>
            <a:r>
              <a:rPr lang="en-US" sz="1050" dirty="0" err="1"/>
              <a:t>pelaporan</a:t>
            </a:r>
            <a:r>
              <a:rPr lang="en-US" sz="1050" dirty="0"/>
              <a:t> </a:t>
            </a:r>
            <a:r>
              <a:rPr lang="en-US" sz="1050" dirty="0" err="1"/>
              <a:t>secara</a:t>
            </a:r>
            <a:r>
              <a:rPr lang="en-US" sz="1050" dirty="0"/>
              <a:t> real-time, </a:t>
            </a:r>
            <a:r>
              <a:rPr lang="en-US" sz="1050" dirty="0" err="1"/>
              <a:t>meningkatkan</a:t>
            </a:r>
            <a:r>
              <a:rPr lang="en-US" sz="1050" dirty="0"/>
              <a:t> </a:t>
            </a:r>
            <a:r>
              <a:rPr lang="en-US" sz="1050" dirty="0" err="1"/>
              <a:t>transparansi</a:t>
            </a:r>
            <a:r>
              <a:rPr lang="en-US" sz="1050" dirty="0"/>
              <a:t>, </a:t>
            </a:r>
            <a:r>
              <a:rPr lang="en-US" sz="1050" dirty="0" err="1"/>
              <a:t>akuntabilitas</a:t>
            </a:r>
            <a:r>
              <a:rPr lang="en-US" sz="1050" dirty="0"/>
              <a:t>, </a:t>
            </a:r>
            <a:r>
              <a:rPr lang="en-US" sz="1050" dirty="0" err="1"/>
              <a:t>dan</a:t>
            </a:r>
            <a:r>
              <a:rPr lang="en-US" sz="1050" dirty="0"/>
              <a:t> </a:t>
            </a:r>
            <a:r>
              <a:rPr lang="en-US" sz="1050" dirty="0" err="1"/>
              <a:t>efisiensi</a:t>
            </a:r>
            <a:r>
              <a:rPr lang="en-US" sz="1050" dirty="0"/>
              <a:t> </a:t>
            </a:r>
            <a:r>
              <a:rPr lang="en-US" sz="1050" dirty="0" err="1"/>
              <a:t>pengelolaan</a:t>
            </a:r>
            <a:r>
              <a:rPr lang="en-US" sz="1050" dirty="0"/>
              <a:t> </a:t>
            </a:r>
            <a:r>
              <a:rPr lang="en-US" sz="1050" dirty="0" err="1"/>
              <a:t>Pendapatan</a:t>
            </a:r>
            <a:r>
              <a:rPr lang="en-US" sz="1050" dirty="0"/>
              <a:t> </a:t>
            </a:r>
            <a:r>
              <a:rPr lang="en-US" sz="1050" dirty="0" err="1"/>
              <a:t>Asli</a:t>
            </a:r>
            <a:r>
              <a:rPr lang="en-US" sz="1050" dirty="0"/>
              <a:t> Daerah (PAD).</a:t>
            </a:r>
          </a:p>
          <a:p>
            <a:pPr algn="just"/>
            <a:r>
              <a:rPr lang="en-US" sz="1050" dirty="0" err="1"/>
              <a:t>Penerapan</a:t>
            </a:r>
            <a:r>
              <a:rPr lang="en-US" sz="1050" dirty="0"/>
              <a:t> </a:t>
            </a:r>
            <a:r>
              <a:rPr lang="en-US" sz="1050" dirty="0" err="1"/>
              <a:t>aplikasi</a:t>
            </a:r>
            <a:r>
              <a:rPr lang="en-US" sz="1050" dirty="0"/>
              <a:t> </a:t>
            </a:r>
            <a:r>
              <a:rPr lang="en-US" sz="1050" dirty="0" err="1"/>
              <a:t>ini</a:t>
            </a:r>
            <a:r>
              <a:rPr lang="en-US" sz="1050" dirty="0"/>
              <a:t> </a:t>
            </a:r>
            <a:r>
              <a:rPr lang="en-US" sz="1050" dirty="0" err="1"/>
              <a:t>mengikuti</a:t>
            </a:r>
            <a:r>
              <a:rPr lang="en-US" sz="1050" dirty="0"/>
              <a:t> </a:t>
            </a:r>
            <a:r>
              <a:rPr lang="en-US" sz="1050" dirty="0" err="1"/>
              <a:t>tahapan</a:t>
            </a:r>
            <a:r>
              <a:rPr lang="en-US" sz="1050" dirty="0"/>
              <a:t> E-government </a:t>
            </a:r>
            <a:r>
              <a:rPr lang="en-US" sz="1050" dirty="0" err="1"/>
              <a:t>sesuai</a:t>
            </a:r>
            <a:r>
              <a:rPr lang="en-US" sz="1050" dirty="0"/>
              <a:t> </a:t>
            </a:r>
            <a:r>
              <a:rPr lang="en-US" sz="1050" dirty="0" err="1"/>
              <a:t>Instruksi</a:t>
            </a:r>
            <a:r>
              <a:rPr lang="en-US" sz="1050" dirty="0"/>
              <a:t> </a:t>
            </a:r>
            <a:r>
              <a:rPr lang="en-US" sz="1050" dirty="0" err="1"/>
              <a:t>Presiden</a:t>
            </a:r>
            <a:r>
              <a:rPr lang="en-US" sz="1050" dirty="0"/>
              <a:t> No. 3 </a:t>
            </a:r>
            <a:r>
              <a:rPr lang="en-US" sz="1050" dirty="0" err="1"/>
              <a:t>Tahun</a:t>
            </a:r>
            <a:r>
              <a:rPr lang="en-US" sz="1050" dirty="0"/>
              <a:t> 2003, </a:t>
            </a:r>
            <a:r>
              <a:rPr lang="en-US" sz="1050" dirty="0" err="1"/>
              <a:t>mulai</a:t>
            </a:r>
            <a:r>
              <a:rPr lang="en-US" sz="1050" dirty="0"/>
              <a:t> </a:t>
            </a:r>
            <a:r>
              <a:rPr lang="en-US" sz="1050" dirty="0" err="1"/>
              <a:t>dari</a:t>
            </a:r>
            <a:r>
              <a:rPr lang="en-US" sz="1050" dirty="0"/>
              <a:t> </a:t>
            </a:r>
            <a:r>
              <a:rPr lang="en-US" sz="1050" dirty="0" err="1"/>
              <a:t>persiapan</a:t>
            </a:r>
            <a:r>
              <a:rPr lang="en-US" sz="1050" dirty="0"/>
              <a:t> </a:t>
            </a:r>
            <a:r>
              <a:rPr lang="en-US" sz="1050" dirty="0" err="1"/>
              <a:t>infrastruktur</a:t>
            </a:r>
            <a:r>
              <a:rPr lang="en-US" sz="1050" dirty="0"/>
              <a:t> </a:t>
            </a:r>
            <a:r>
              <a:rPr lang="en-US" sz="1050" dirty="0" err="1"/>
              <a:t>dan</a:t>
            </a:r>
            <a:r>
              <a:rPr lang="en-US" sz="1050" dirty="0"/>
              <a:t> </a:t>
            </a:r>
            <a:r>
              <a:rPr lang="en-US" sz="1050" dirty="0" err="1"/>
              <a:t>pelatihan</a:t>
            </a:r>
            <a:r>
              <a:rPr lang="en-US" sz="1050" dirty="0"/>
              <a:t>, </a:t>
            </a:r>
            <a:r>
              <a:rPr lang="en-US" sz="1050" dirty="0" err="1"/>
              <a:t>pematangan</a:t>
            </a:r>
            <a:r>
              <a:rPr lang="en-US" sz="1050" dirty="0"/>
              <a:t> </a:t>
            </a:r>
            <a:r>
              <a:rPr lang="en-US" sz="1050" dirty="0" err="1"/>
              <a:t>fitur</a:t>
            </a:r>
            <a:r>
              <a:rPr lang="en-US" sz="1050" dirty="0"/>
              <a:t> </a:t>
            </a:r>
            <a:r>
              <a:rPr lang="en-US" sz="1050" dirty="0" err="1"/>
              <a:t>interaktif</a:t>
            </a:r>
            <a:r>
              <a:rPr lang="en-US" sz="1050" dirty="0"/>
              <a:t> </a:t>
            </a:r>
            <a:r>
              <a:rPr lang="en-US" sz="1050" dirty="0" err="1"/>
              <a:t>dan</a:t>
            </a:r>
            <a:r>
              <a:rPr lang="en-US" sz="1050" dirty="0"/>
              <a:t> </a:t>
            </a:r>
            <a:r>
              <a:rPr lang="en-US" sz="1050" dirty="0" err="1"/>
              <a:t>integrasi</a:t>
            </a:r>
            <a:r>
              <a:rPr lang="en-US" sz="1050" dirty="0"/>
              <a:t> OPD, </a:t>
            </a:r>
            <a:r>
              <a:rPr lang="en-US" sz="1050" dirty="0" err="1"/>
              <a:t>pemantapan</a:t>
            </a:r>
            <a:r>
              <a:rPr lang="en-US" sz="1050" dirty="0"/>
              <a:t> </a:t>
            </a:r>
            <a:r>
              <a:rPr lang="en-US" sz="1050" dirty="0" err="1"/>
              <a:t>layanan</a:t>
            </a:r>
            <a:r>
              <a:rPr lang="en-US" sz="1050" dirty="0"/>
              <a:t> </a:t>
            </a:r>
            <a:r>
              <a:rPr lang="en-US" sz="1050" dirty="0" err="1"/>
              <a:t>transaksi</a:t>
            </a:r>
            <a:r>
              <a:rPr lang="en-US" sz="1050" dirty="0"/>
              <a:t> digital, </a:t>
            </a:r>
            <a:r>
              <a:rPr lang="en-US" sz="1050" dirty="0" err="1"/>
              <a:t>hingga</a:t>
            </a:r>
            <a:r>
              <a:rPr lang="en-US" sz="1050" dirty="0"/>
              <a:t> </a:t>
            </a:r>
            <a:r>
              <a:rPr lang="en-US" sz="1050" dirty="0" err="1"/>
              <a:t>pemanfaatan</a:t>
            </a:r>
            <a:r>
              <a:rPr lang="en-US" sz="1050" dirty="0"/>
              <a:t> </a:t>
            </a:r>
            <a:r>
              <a:rPr lang="en-US" sz="1050" dirty="0" err="1"/>
              <a:t>penuh</a:t>
            </a:r>
            <a:r>
              <a:rPr lang="en-US" sz="1050" dirty="0"/>
              <a:t> </a:t>
            </a:r>
            <a:r>
              <a:rPr lang="en-US" sz="1050" dirty="0" err="1"/>
              <a:t>dengan</a:t>
            </a:r>
            <a:r>
              <a:rPr lang="en-US" sz="1050" dirty="0"/>
              <a:t> </a:t>
            </a:r>
            <a:r>
              <a:rPr lang="en-US" sz="1050" dirty="0" err="1"/>
              <a:t>integrasi</a:t>
            </a:r>
            <a:r>
              <a:rPr lang="en-US" sz="1050" dirty="0"/>
              <a:t> G2G, G2B, </a:t>
            </a:r>
            <a:r>
              <a:rPr lang="en-US" sz="1050" dirty="0" err="1"/>
              <a:t>dan</a:t>
            </a:r>
            <a:r>
              <a:rPr lang="en-US" sz="1050" dirty="0"/>
              <a:t> G2C. </a:t>
            </a:r>
            <a:r>
              <a:rPr lang="en-US" sz="1050" dirty="0" err="1"/>
              <a:t>Meski</a:t>
            </a:r>
            <a:r>
              <a:rPr lang="en-US" sz="1050" dirty="0"/>
              <a:t> </a:t>
            </a:r>
            <a:r>
              <a:rPr lang="en-US" sz="1050" dirty="0" err="1"/>
              <a:t>sebagian</a:t>
            </a:r>
            <a:r>
              <a:rPr lang="en-US" sz="1050" dirty="0"/>
              <a:t> </a:t>
            </a:r>
            <a:r>
              <a:rPr lang="en-US" sz="1050" dirty="0" err="1"/>
              <a:t>besar</a:t>
            </a:r>
            <a:r>
              <a:rPr lang="en-US" sz="1050" dirty="0"/>
              <a:t> OPD </a:t>
            </a:r>
            <a:r>
              <a:rPr lang="en-US" sz="1050" dirty="0" err="1"/>
              <a:t>telah</a:t>
            </a:r>
            <a:r>
              <a:rPr lang="en-US" sz="1050" dirty="0"/>
              <a:t> </a:t>
            </a:r>
            <a:r>
              <a:rPr lang="en-US" sz="1050" dirty="0" err="1"/>
              <a:t>mengoperasikan</a:t>
            </a:r>
            <a:r>
              <a:rPr lang="en-US" sz="1050" dirty="0"/>
              <a:t> </a:t>
            </a:r>
            <a:r>
              <a:rPr lang="en-US" sz="1050" dirty="0" err="1"/>
              <a:t>aplikasi</a:t>
            </a:r>
            <a:r>
              <a:rPr lang="en-US" sz="1050" dirty="0"/>
              <a:t> </a:t>
            </a:r>
            <a:r>
              <a:rPr lang="en-US" sz="1050" dirty="0" err="1"/>
              <a:t>ini</a:t>
            </a:r>
            <a:r>
              <a:rPr lang="en-US" sz="1050" dirty="0"/>
              <a:t>, </a:t>
            </a:r>
            <a:r>
              <a:rPr lang="en-US" sz="1050" dirty="0" err="1"/>
              <a:t>beberapa</a:t>
            </a:r>
            <a:r>
              <a:rPr lang="en-US" sz="1050" dirty="0"/>
              <a:t> unit </a:t>
            </a:r>
            <a:r>
              <a:rPr lang="en-US" sz="1050" dirty="0" err="1"/>
              <a:t>seperti</a:t>
            </a:r>
            <a:r>
              <a:rPr lang="en-US" sz="1050" dirty="0"/>
              <a:t> RSUD </a:t>
            </a:r>
            <a:r>
              <a:rPr lang="en-US" sz="1050" dirty="0" err="1"/>
              <a:t>dan</a:t>
            </a:r>
            <a:r>
              <a:rPr lang="en-US" sz="1050" dirty="0"/>
              <a:t> </a:t>
            </a:r>
            <a:r>
              <a:rPr lang="en-US" sz="1050" dirty="0" err="1"/>
              <a:t>pasar</a:t>
            </a:r>
            <a:r>
              <a:rPr lang="en-US" sz="1050" dirty="0"/>
              <a:t> </a:t>
            </a:r>
            <a:r>
              <a:rPr lang="en-US" sz="1050" dirty="0" err="1"/>
              <a:t>tradisional</a:t>
            </a:r>
            <a:r>
              <a:rPr lang="en-US" sz="1050" dirty="0"/>
              <a:t> </a:t>
            </a:r>
            <a:r>
              <a:rPr lang="en-US" sz="1050" dirty="0" err="1"/>
              <a:t>masih</a:t>
            </a:r>
            <a:r>
              <a:rPr lang="en-US" sz="1050" dirty="0"/>
              <a:t> </a:t>
            </a:r>
            <a:r>
              <a:rPr lang="en-US" sz="1050" dirty="0" err="1"/>
              <a:t>belum</a:t>
            </a:r>
            <a:r>
              <a:rPr lang="en-US" sz="1050" dirty="0"/>
              <a:t> </a:t>
            </a:r>
            <a:r>
              <a:rPr lang="en-US" sz="1050" dirty="0" err="1"/>
              <a:t>terintegrasi</a:t>
            </a:r>
            <a:r>
              <a:rPr lang="en-US" sz="1050" dirty="0"/>
              <a:t> </a:t>
            </a:r>
            <a:r>
              <a:rPr lang="en-US" sz="1050" dirty="0" err="1"/>
              <a:t>penuh</a:t>
            </a:r>
            <a:r>
              <a:rPr lang="en-US" sz="1050" dirty="0"/>
              <a:t>, </a:t>
            </a:r>
            <a:r>
              <a:rPr lang="en-US" sz="1050" dirty="0" err="1"/>
              <a:t>menandakan</a:t>
            </a:r>
            <a:r>
              <a:rPr lang="en-US" sz="1050" dirty="0"/>
              <a:t> proses </a:t>
            </a:r>
            <a:r>
              <a:rPr lang="en-US" sz="1050" dirty="0" err="1"/>
              <a:t>adaptasi</a:t>
            </a:r>
            <a:r>
              <a:rPr lang="en-US" sz="1050" dirty="0"/>
              <a:t> </a:t>
            </a:r>
            <a:r>
              <a:rPr lang="en-US" sz="1050" dirty="0" err="1"/>
              <a:t>dan</a:t>
            </a:r>
            <a:r>
              <a:rPr lang="en-US" sz="1050" dirty="0"/>
              <a:t> </a:t>
            </a:r>
            <a:r>
              <a:rPr lang="en-US" sz="1050" dirty="0" err="1"/>
              <a:t>sinkronisasi</a:t>
            </a:r>
            <a:r>
              <a:rPr lang="en-US" sz="1050" dirty="0"/>
              <a:t> yang </a:t>
            </a:r>
            <a:r>
              <a:rPr lang="en-US" sz="1050" dirty="0" err="1"/>
              <a:t>masih</a:t>
            </a:r>
            <a:r>
              <a:rPr lang="en-US" sz="1050" dirty="0"/>
              <a:t> </a:t>
            </a:r>
            <a:r>
              <a:rPr lang="en-US" sz="1050" dirty="0" err="1"/>
              <a:t>berjalan</a:t>
            </a:r>
            <a:r>
              <a:rPr lang="en-US" sz="1050" dirty="0"/>
              <a:t>.</a:t>
            </a:r>
          </a:p>
          <a:p>
            <a:pPr algn="just"/>
            <a:r>
              <a:rPr lang="en-US" sz="1050" dirty="0" err="1"/>
              <a:t>Secara</a:t>
            </a:r>
            <a:r>
              <a:rPr lang="en-US" sz="1050" dirty="0"/>
              <a:t> </a:t>
            </a:r>
            <a:r>
              <a:rPr lang="en-US" sz="1050" dirty="0" err="1"/>
              <a:t>prosedural</a:t>
            </a:r>
            <a:r>
              <a:rPr lang="en-US" sz="1050" dirty="0"/>
              <a:t>, My </a:t>
            </a:r>
            <a:r>
              <a:rPr lang="en-US" sz="1050" dirty="0" err="1"/>
              <a:t>Retribusi</a:t>
            </a:r>
            <a:r>
              <a:rPr lang="en-US" sz="1050" dirty="0"/>
              <a:t> </a:t>
            </a:r>
            <a:r>
              <a:rPr lang="en-US" sz="1050" dirty="0" err="1"/>
              <a:t>dikembangkan</a:t>
            </a:r>
            <a:r>
              <a:rPr lang="en-US" sz="1050" dirty="0"/>
              <a:t> </a:t>
            </a:r>
            <a:r>
              <a:rPr lang="en-US" sz="1050" dirty="0" err="1"/>
              <a:t>oleh</a:t>
            </a:r>
            <a:r>
              <a:rPr lang="en-US" sz="1050" dirty="0"/>
              <a:t> </a:t>
            </a:r>
            <a:r>
              <a:rPr lang="en-US" sz="1050" dirty="0" err="1"/>
              <a:t>tim</a:t>
            </a:r>
            <a:r>
              <a:rPr lang="en-US" sz="1050" dirty="0"/>
              <a:t> internal </a:t>
            </a:r>
            <a:r>
              <a:rPr lang="en-US" sz="1050" dirty="0" err="1"/>
              <a:t>Satgas</a:t>
            </a:r>
            <a:r>
              <a:rPr lang="en-US" sz="1050" dirty="0"/>
              <a:t> IT </a:t>
            </a:r>
            <a:r>
              <a:rPr lang="en-US" sz="1050" dirty="0" err="1"/>
              <a:t>bersama</a:t>
            </a:r>
            <a:r>
              <a:rPr lang="en-US" sz="1050" dirty="0"/>
              <a:t> BPPD </a:t>
            </a:r>
            <a:r>
              <a:rPr lang="en-US" sz="1050" dirty="0" err="1"/>
              <a:t>dan</a:t>
            </a:r>
            <a:r>
              <a:rPr lang="en-US" sz="1050" dirty="0"/>
              <a:t> Bank </a:t>
            </a:r>
            <a:r>
              <a:rPr lang="en-US" sz="1050" dirty="0" err="1"/>
              <a:t>Jatim</a:t>
            </a:r>
            <a:r>
              <a:rPr lang="en-US" sz="1050" dirty="0"/>
              <a:t>, </a:t>
            </a:r>
            <a:r>
              <a:rPr lang="en-US" sz="1050" dirty="0" err="1"/>
              <a:t>dengan</a:t>
            </a:r>
            <a:r>
              <a:rPr lang="en-US" sz="1050" dirty="0"/>
              <a:t> </a:t>
            </a:r>
            <a:r>
              <a:rPr lang="en-US" sz="1050" dirty="0" err="1"/>
              <a:t>struktur</a:t>
            </a:r>
            <a:r>
              <a:rPr lang="en-US" sz="1050" dirty="0"/>
              <a:t> </a:t>
            </a:r>
            <a:r>
              <a:rPr lang="en-US" sz="1050" dirty="0" err="1"/>
              <a:t>organisasi</a:t>
            </a:r>
            <a:r>
              <a:rPr lang="en-US" sz="1050" dirty="0"/>
              <a:t> yang </a:t>
            </a:r>
            <a:r>
              <a:rPr lang="en-US" sz="1050" dirty="0" err="1"/>
              <a:t>melibatkan</a:t>
            </a:r>
            <a:r>
              <a:rPr lang="en-US" sz="1050" dirty="0"/>
              <a:t> </a:t>
            </a:r>
            <a:r>
              <a:rPr lang="en-US" sz="1050" dirty="0" err="1"/>
              <a:t>pimpinan</a:t>
            </a:r>
            <a:r>
              <a:rPr lang="en-US" sz="1050" dirty="0"/>
              <a:t> </a:t>
            </a:r>
            <a:r>
              <a:rPr lang="en-US" sz="1050" dirty="0" err="1"/>
              <a:t>daerah</a:t>
            </a:r>
            <a:r>
              <a:rPr lang="en-US" sz="1050" dirty="0"/>
              <a:t> </a:t>
            </a:r>
            <a:r>
              <a:rPr lang="en-US" sz="1050" dirty="0" err="1"/>
              <a:t>dan</a:t>
            </a:r>
            <a:r>
              <a:rPr lang="en-US" sz="1050" dirty="0"/>
              <a:t> </a:t>
            </a:r>
            <a:r>
              <a:rPr lang="en-US" sz="1050" dirty="0" err="1"/>
              <a:t>tim</a:t>
            </a:r>
            <a:r>
              <a:rPr lang="en-US" sz="1050" dirty="0"/>
              <a:t> </a:t>
            </a:r>
            <a:r>
              <a:rPr lang="en-US" sz="1050" dirty="0" err="1"/>
              <a:t>teknis</a:t>
            </a:r>
            <a:r>
              <a:rPr lang="en-US" sz="1050" dirty="0"/>
              <a:t> </a:t>
            </a:r>
            <a:r>
              <a:rPr lang="en-US" sz="1050" dirty="0" err="1"/>
              <a:t>untuk</a:t>
            </a:r>
            <a:r>
              <a:rPr lang="en-US" sz="1050" dirty="0"/>
              <a:t> </a:t>
            </a:r>
            <a:r>
              <a:rPr lang="en-US" sz="1050" dirty="0" err="1"/>
              <a:t>mendukung</a:t>
            </a:r>
            <a:r>
              <a:rPr lang="en-US" sz="1050" dirty="0"/>
              <a:t> </a:t>
            </a:r>
            <a:r>
              <a:rPr lang="en-US" sz="1050" dirty="0" err="1"/>
              <a:t>koordinasi</a:t>
            </a:r>
            <a:r>
              <a:rPr lang="en-US" sz="1050" dirty="0"/>
              <a:t> </a:t>
            </a:r>
            <a:r>
              <a:rPr lang="en-US" sz="1050" dirty="0" err="1"/>
              <a:t>dan</a:t>
            </a:r>
            <a:r>
              <a:rPr lang="en-US" sz="1050" dirty="0"/>
              <a:t> </a:t>
            </a:r>
            <a:r>
              <a:rPr lang="en-US" sz="1050" dirty="0" err="1"/>
              <a:t>profesionalisme</a:t>
            </a:r>
            <a:r>
              <a:rPr lang="en-US" sz="1050" dirty="0"/>
              <a:t>. </a:t>
            </a:r>
            <a:r>
              <a:rPr lang="en-US" sz="1050" dirty="0" err="1"/>
              <a:t>Mekanisme</a:t>
            </a:r>
            <a:r>
              <a:rPr lang="en-US" sz="1050" dirty="0"/>
              <a:t> </a:t>
            </a:r>
            <a:r>
              <a:rPr lang="en-US" sz="1050" dirty="0" err="1"/>
              <a:t>penggunaan</a:t>
            </a:r>
            <a:r>
              <a:rPr lang="en-US" sz="1050" dirty="0"/>
              <a:t> </a:t>
            </a:r>
            <a:r>
              <a:rPr lang="en-US" sz="1050" dirty="0" err="1"/>
              <a:t>dimulai</a:t>
            </a:r>
            <a:r>
              <a:rPr lang="en-US" sz="1050" dirty="0"/>
              <a:t> </a:t>
            </a:r>
            <a:r>
              <a:rPr lang="en-US" sz="1050" dirty="0" err="1"/>
              <a:t>dari</a:t>
            </a:r>
            <a:r>
              <a:rPr lang="en-US" sz="1050" dirty="0"/>
              <a:t> </a:t>
            </a:r>
            <a:r>
              <a:rPr lang="en-US" sz="1050" dirty="0" err="1"/>
              <a:t>pendaftaran</a:t>
            </a:r>
            <a:r>
              <a:rPr lang="en-US" sz="1050" dirty="0"/>
              <a:t> </a:t>
            </a:r>
            <a:r>
              <a:rPr lang="en-US" sz="1050" dirty="0" err="1"/>
              <a:t>wajib</a:t>
            </a:r>
            <a:r>
              <a:rPr lang="en-US" sz="1050" dirty="0"/>
              <a:t> </a:t>
            </a:r>
            <a:r>
              <a:rPr lang="en-US" sz="1050" dirty="0" err="1"/>
              <a:t>retribusi</a:t>
            </a:r>
            <a:r>
              <a:rPr lang="en-US" sz="1050" dirty="0"/>
              <a:t>, </a:t>
            </a:r>
            <a:r>
              <a:rPr lang="en-US" sz="1050" dirty="0" err="1"/>
              <a:t>validasi</a:t>
            </a:r>
            <a:r>
              <a:rPr lang="en-US" sz="1050" dirty="0"/>
              <a:t> data </a:t>
            </a:r>
            <a:r>
              <a:rPr lang="en-US" sz="1050" dirty="0" err="1"/>
              <a:t>oleh</a:t>
            </a:r>
            <a:r>
              <a:rPr lang="en-US" sz="1050" dirty="0"/>
              <a:t> </a:t>
            </a:r>
            <a:r>
              <a:rPr lang="en-US" sz="1050" dirty="0" err="1"/>
              <a:t>petugas</a:t>
            </a:r>
            <a:r>
              <a:rPr lang="en-US" sz="1050" dirty="0"/>
              <a:t> OPD, </a:t>
            </a:r>
            <a:r>
              <a:rPr lang="en-US" sz="1050" dirty="0" err="1"/>
              <a:t>pembuatan</a:t>
            </a:r>
            <a:r>
              <a:rPr lang="en-US" sz="1050" dirty="0"/>
              <a:t> </a:t>
            </a:r>
            <a:r>
              <a:rPr lang="en-US" sz="1050" dirty="0" err="1"/>
              <a:t>nomor</a:t>
            </a:r>
            <a:r>
              <a:rPr lang="en-US" sz="1050" dirty="0"/>
              <a:t> Virtual Account </a:t>
            </a:r>
            <a:r>
              <a:rPr lang="en-US" sz="1050" dirty="0" err="1"/>
              <a:t>sebagai</a:t>
            </a:r>
            <a:r>
              <a:rPr lang="en-US" sz="1050" dirty="0"/>
              <a:t> </a:t>
            </a:r>
            <a:r>
              <a:rPr lang="en-US" sz="1050" dirty="0" err="1"/>
              <a:t>saluran</a:t>
            </a:r>
            <a:r>
              <a:rPr lang="en-US" sz="1050" dirty="0"/>
              <a:t> </a:t>
            </a:r>
            <a:r>
              <a:rPr lang="en-US" sz="1050" dirty="0" err="1"/>
              <a:t>pembayaran</a:t>
            </a:r>
            <a:r>
              <a:rPr lang="en-US" sz="1050" dirty="0"/>
              <a:t> digital, </a:t>
            </a:r>
            <a:r>
              <a:rPr lang="en-US" sz="1050" dirty="0" err="1"/>
              <a:t>hingga</a:t>
            </a:r>
            <a:r>
              <a:rPr lang="en-US" sz="1050" dirty="0"/>
              <a:t> </a:t>
            </a:r>
            <a:r>
              <a:rPr lang="en-US" sz="1050" dirty="0" err="1"/>
              <a:t>pencatatan</a:t>
            </a:r>
            <a:r>
              <a:rPr lang="en-US" sz="1050" dirty="0"/>
              <a:t> </a:t>
            </a:r>
            <a:r>
              <a:rPr lang="en-US" sz="1050" dirty="0" err="1"/>
              <a:t>transaksi</a:t>
            </a:r>
            <a:r>
              <a:rPr lang="en-US" sz="1050" dirty="0"/>
              <a:t> </a:t>
            </a:r>
            <a:r>
              <a:rPr lang="en-US" sz="1050" dirty="0" err="1"/>
              <a:t>secara</a:t>
            </a:r>
            <a:r>
              <a:rPr lang="en-US" sz="1050" dirty="0"/>
              <a:t> real-time. </a:t>
            </a:r>
            <a:r>
              <a:rPr lang="en-US" sz="1050" dirty="0" err="1"/>
              <a:t>Sistem</a:t>
            </a:r>
            <a:r>
              <a:rPr lang="en-US" sz="1050" dirty="0"/>
              <a:t> </a:t>
            </a:r>
            <a:r>
              <a:rPr lang="en-US" sz="1050" dirty="0" err="1"/>
              <a:t>ini</a:t>
            </a:r>
            <a:r>
              <a:rPr lang="en-US" sz="1050" dirty="0"/>
              <a:t> juga </a:t>
            </a:r>
            <a:r>
              <a:rPr lang="en-US" sz="1050" dirty="0" err="1"/>
              <a:t>mempertahankan</a:t>
            </a:r>
            <a:r>
              <a:rPr lang="en-US" sz="1050" dirty="0"/>
              <a:t> </a:t>
            </a:r>
            <a:r>
              <a:rPr lang="en-US" sz="1050" dirty="0" err="1"/>
              <a:t>pembayaran</a:t>
            </a:r>
            <a:r>
              <a:rPr lang="en-US" sz="1050" dirty="0"/>
              <a:t> manual </a:t>
            </a:r>
            <a:r>
              <a:rPr lang="en-US" sz="1050" dirty="0" err="1"/>
              <a:t>sebagai</a:t>
            </a:r>
            <a:r>
              <a:rPr lang="en-US" sz="1050" dirty="0"/>
              <a:t> </a:t>
            </a:r>
            <a:r>
              <a:rPr lang="en-US" sz="1050" dirty="0" err="1"/>
              <a:t>opsi</a:t>
            </a:r>
            <a:r>
              <a:rPr lang="en-US" sz="1050" dirty="0"/>
              <a:t> </a:t>
            </a:r>
            <a:r>
              <a:rPr lang="en-US" sz="1050" dirty="0" err="1"/>
              <a:t>transisi</a:t>
            </a:r>
            <a:r>
              <a:rPr lang="en-US" sz="1050" dirty="0"/>
              <a:t> </a:t>
            </a:r>
            <a:r>
              <a:rPr lang="en-US" sz="1050" dirty="0" err="1"/>
              <a:t>untuk</a:t>
            </a:r>
            <a:r>
              <a:rPr lang="en-US" sz="1050" dirty="0"/>
              <a:t> </a:t>
            </a:r>
            <a:r>
              <a:rPr lang="en-US" sz="1050" dirty="0" err="1"/>
              <a:t>memastikan</a:t>
            </a:r>
            <a:r>
              <a:rPr lang="en-US" sz="1050" dirty="0"/>
              <a:t> </a:t>
            </a:r>
            <a:r>
              <a:rPr lang="en-US" sz="1050" dirty="0" err="1"/>
              <a:t>inklusivitas</a:t>
            </a:r>
            <a:r>
              <a:rPr lang="en-US" sz="1050" dirty="0"/>
              <a:t>.</a:t>
            </a:r>
          </a:p>
          <a:p>
            <a:pPr algn="just"/>
            <a:r>
              <a:rPr lang="en-US" sz="1050" dirty="0" err="1"/>
              <a:t>Meskipun</a:t>
            </a:r>
            <a:r>
              <a:rPr lang="en-US" sz="1050" dirty="0"/>
              <a:t> </a:t>
            </a:r>
            <a:r>
              <a:rPr lang="en-US" sz="1050" dirty="0" err="1"/>
              <a:t>teknologi</a:t>
            </a:r>
            <a:r>
              <a:rPr lang="en-US" sz="1050" dirty="0"/>
              <a:t> </a:t>
            </a:r>
            <a:r>
              <a:rPr lang="en-US" sz="1050" dirty="0" err="1"/>
              <a:t>mampu</a:t>
            </a:r>
            <a:r>
              <a:rPr lang="en-US" sz="1050" dirty="0"/>
              <a:t> </a:t>
            </a:r>
            <a:r>
              <a:rPr lang="en-US" sz="1050" dirty="0" err="1"/>
              <a:t>mempermudah</a:t>
            </a:r>
            <a:r>
              <a:rPr lang="en-US" sz="1050" dirty="0"/>
              <a:t> </a:t>
            </a:r>
            <a:r>
              <a:rPr lang="en-US" sz="1050" dirty="0" err="1"/>
              <a:t>dan</a:t>
            </a:r>
            <a:r>
              <a:rPr lang="en-US" sz="1050" dirty="0"/>
              <a:t> </a:t>
            </a:r>
            <a:r>
              <a:rPr lang="en-US" sz="1050" dirty="0" err="1"/>
              <a:t>mempercepat</a:t>
            </a:r>
            <a:r>
              <a:rPr lang="en-US" sz="1050" dirty="0"/>
              <a:t> proses </a:t>
            </a:r>
            <a:r>
              <a:rPr lang="en-US" sz="1050" dirty="0" err="1"/>
              <a:t>pengelolaan</a:t>
            </a:r>
            <a:r>
              <a:rPr lang="en-US" sz="1050" dirty="0"/>
              <a:t> </a:t>
            </a:r>
            <a:r>
              <a:rPr lang="en-US" sz="1050" dirty="0" err="1"/>
              <a:t>retribusi</a:t>
            </a:r>
            <a:r>
              <a:rPr lang="en-US" sz="1050" dirty="0"/>
              <a:t>, </a:t>
            </a:r>
            <a:r>
              <a:rPr lang="en-US" sz="1050" dirty="0" err="1"/>
              <a:t>penerapan</a:t>
            </a:r>
            <a:r>
              <a:rPr lang="en-US" sz="1050" dirty="0"/>
              <a:t> </a:t>
            </a:r>
            <a:r>
              <a:rPr lang="en-US" sz="1050" dirty="0" err="1"/>
              <a:t>aplikasi</a:t>
            </a:r>
            <a:r>
              <a:rPr lang="en-US" sz="1050" dirty="0"/>
              <a:t> My </a:t>
            </a:r>
            <a:r>
              <a:rPr lang="en-US" sz="1050" dirty="0" err="1"/>
              <a:t>Retribusi</a:t>
            </a:r>
            <a:r>
              <a:rPr lang="en-US" sz="1050" dirty="0"/>
              <a:t> </a:t>
            </a:r>
            <a:r>
              <a:rPr lang="en-US" sz="1050" dirty="0" err="1"/>
              <a:t>menghadapi</a:t>
            </a:r>
            <a:r>
              <a:rPr lang="en-US" sz="1050" dirty="0"/>
              <a:t> </a:t>
            </a:r>
            <a:r>
              <a:rPr lang="en-US" sz="1050" dirty="0" err="1"/>
              <a:t>beberapa</a:t>
            </a:r>
            <a:r>
              <a:rPr lang="en-US" sz="1050" dirty="0"/>
              <a:t> </a:t>
            </a:r>
            <a:r>
              <a:rPr lang="en-US" sz="1050" dirty="0" err="1"/>
              <a:t>kendala</a:t>
            </a:r>
            <a:r>
              <a:rPr lang="en-US" sz="1050" dirty="0"/>
              <a:t> </a:t>
            </a:r>
            <a:r>
              <a:rPr lang="en-US" sz="1050" dirty="0" err="1"/>
              <a:t>kritis</a:t>
            </a:r>
            <a:r>
              <a:rPr lang="en-US" sz="1050" dirty="0"/>
              <a:t>. Dari </a:t>
            </a:r>
            <a:r>
              <a:rPr lang="en-US" sz="1050" dirty="0" err="1"/>
              <a:t>sisi</a:t>
            </a:r>
            <a:r>
              <a:rPr lang="en-US" sz="1050" dirty="0"/>
              <a:t> </a:t>
            </a:r>
            <a:r>
              <a:rPr lang="en-US" sz="1050" dirty="0" err="1"/>
              <a:t>teknis</a:t>
            </a:r>
            <a:r>
              <a:rPr lang="en-US" sz="1050" dirty="0"/>
              <a:t>, </a:t>
            </a:r>
            <a:r>
              <a:rPr lang="en-US" sz="1050" dirty="0" err="1"/>
              <a:t>integrasi</a:t>
            </a:r>
            <a:r>
              <a:rPr lang="en-US" sz="1050" dirty="0"/>
              <a:t> </a:t>
            </a:r>
            <a:r>
              <a:rPr lang="en-US" sz="1050" dirty="0" err="1"/>
              <a:t>antar</a:t>
            </a:r>
            <a:r>
              <a:rPr lang="en-US" sz="1050" dirty="0"/>
              <a:t> OPD </a:t>
            </a:r>
            <a:r>
              <a:rPr lang="en-US" sz="1050" dirty="0" err="1"/>
              <a:t>belum</a:t>
            </a:r>
            <a:r>
              <a:rPr lang="en-US" sz="1050" dirty="0"/>
              <a:t> </a:t>
            </a:r>
            <a:r>
              <a:rPr lang="en-US" sz="1050" dirty="0" err="1"/>
              <a:t>sepenuhnya</a:t>
            </a:r>
            <a:r>
              <a:rPr lang="en-US" sz="1050" dirty="0"/>
              <a:t> </a:t>
            </a:r>
            <a:r>
              <a:rPr lang="en-US" sz="1050" dirty="0" err="1"/>
              <a:t>mulus</a:t>
            </a:r>
            <a:r>
              <a:rPr lang="en-US" sz="1050" dirty="0"/>
              <a:t> </a:t>
            </a:r>
            <a:r>
              <a:rPr lang="en-US" sz="1050" dirty="0" err="1"/>
              <a:t>dan</a:t>
            </a:r>
            <a:r>
              <a:rPr lang="en-US" sz="1050" dirty="0"/>
              <a:t> </a:t>
            </a:r>
            <a:r>
              <a:rPr lang="en-US" sz="1050" dirty="0" err="1"/>
              <a:t>gangguan</a:t>
            </a:r>
            <a:r>
              <a:rPr lang="en-US" sz="1050" dirty="0"/>
              <a:t> </a:t>
            </a:r>
            <a:r>
              <a:rPr lang="en-US" sz="1050" dirty="0" err="1"/>
              <a:t>jaringan</a:t>
            </a:r>
            <a:r>
              <a:rPr lang="en-US" sz="1050" dirty="0"/>
              <a:t> </a:t>
            </a:r>
            <a:r>
              <a:rPr lang="en-US" sz="1050" dirty="0" err="1"/>
              <a:t>Kominfo</a:t>
            </a:r>
            <a:r>
              <a:rPr lang="en-US" sz="1050" dirty="0"/>
              <a:t> </a:t>
            </a:r>
            <a:r>
              <a:rPr lang="en-US" sz="1050" dirty="0" err="1"/>
              <a:t>kerap</a:t>
            </a:r>
            <a:r>
              <a:rPr lang="en-US" sz="1050" dirty="0"/>
              <a:t> </a:t>
            </a:r>
            <a:r>
              <a:rPr lang="en-US" sz="1050" dirty="0" err="1"/>
              <a:t>memaksa</a:t>
            </a:r>
            <a:r>
              <a:rPr lang="en-US" sz="1050" dirty="0"/>
              <a:t> </a:t>
            </a:r>
            <a:r>
              <a:rPr lang="en-US" sz="1050" dirty="0" err="1"/>
              <a:t>pencatatan</a:t>
            </a:r>
            <a:r>
              <a:rPr lang="en-US" sz="1050" dirty="0"/>
              <a:t> manual </a:t>
            </a:r>
            <a:r>
              <a:rPr lang="en-US" sz="1050" dirty="0" err="1"/>
              <a:t>kembali</a:t>
            </a:r>
            <a:r>
              <a:rPr lang="en-US" sz="1050" dirty="0"/>
              <a:t> </a:t>
            </a:r>
            <a:r>
              <a:rPr lang="en-US" sz="1050" dirty="0" err="1"/>
              <a:t>dilakukan</a:t>
            </a:r>
            <a:r>
              <a:rPr lang="en-US" sz="1050" dirty="0"/>
              <a:t>. </a:t>
            </a:r>
            <a:r>
              <a:rPr lang="en-US" sz="1050" dirty="0" err="1"/>
              <a:t>Aspek</a:t>
            </a:r>
            <a:r>
              <a:rPr lang="en-US" sz="1050" dirty="0"/>
              <a:t> </a:t>
            </a:r>
            <a:r>
              <a:rPr lang="en-US" sz="1050" dirty="0" err="1"/>
              <a:t>sumber</a:t>
            </a:r>
            <a:r>
              <a:rPr lang="en-US" sz="1050" dirty="0"/>
              <a:t> </a:t>
            </a:r>
            <a:r>
              <a:rPr lang="en-US" sz="1050" dirty="0" err="1"/>
              <a:t>daya</a:t>
            </a:r>
            <a:r>
              <a:rPr lang="en-US" sz="1050" dirty="0"/>
              <a:t> </a:t>
            </a:r>
            <a:r>
              <a:rPr lang="en-US" sz="1050" dirty="0" err="1"/>
              <a:t>manusia</a:t>
            </a:r>
            <a:r>
              <a:rPr lang="en-US" sz="1050" dirty="0"/>
              <a:t> </a:t>
            </a:r>
            <a:r>
              <a:rPr lang="en-US" sz="1050" dirty="0" err="1"/>
              <a:t>menjadi</a:t>
            </a:r>
            <a:r>
              <a:rPr lang="en-US" sz="1050" dirty="0"/>
              <a:t> </a:t>
            </a:r>
            <a:r>
              <a:rPr lang="en-US" sz="1050" dirty="0" err="1"/>
              <a:t>tantangan</a:t>
            </a:r>
            <a:r>
              <a:rPr lang="en-US" sz="1050" dirty="0"/>
              <a:t> </a:t>
            </a:r>
            <a:r>
              <a:rPr lang="en-US" sz="1050" dirty="0" err="1"/>
              <a:t>utama</a:t>
            </a:r>
            <a:r>
              <a:rPr lang="en-US" sz="1050" dirty="0"/>
              <a:t> </a:t>
            </a:r>
            <a:r>
              <a:rPr lang="en-US" sz="1050" dirty="0" err="1"/>
              <a:t>karena</a:t>
            </a:r>
            <a:r>
              <a:rPr lang="en-US" sz="1050" dirty="0"/>
              <a:t> </a:t>
            </a:r>
            <a:r>
              <a:rPr lang="en-US" sz="1050" dirty="0" err="1"/>
              <a:t>perbedaan</a:t>
            </a:r>
            <a:r>
              <a:rPr lang="en-US" sz="1050" dirty="0"/>
              <a:t> </a:t>
            </a:r>
            <a:r>
              <a:rPr lang="en-US" sz="1050" dirty="0" err="1"/>
              <a:t>kebiasaan</a:t>
            </a:r>
            <a:r>
              <a:rPr lang="en-US" sz="1050" dirty="0"/>
              <a:t>, </a:t>
            </a:r>
            <a:r>
              <a:rPr lang="en-US" sz="1050" dirty="0" err="1"/>
              <a:t>kesiapan</a:t>
            </a:r>
            <a:r>
              <a:rPr lang="en-US" sz="1050" dirty="0"/>
              <a:t> </a:t>
            </a:r>
            <a:r>
              <a:rPr lang="en-US" sz="1050" dirty="0" err="1"/>
              <a:t>dan</a:t>
            </a:r>
            <a:r>
              <a:rPr lang="en-US" sz="1050" dirty="0"/>
              <a:t> </a:t>
            </a:r>
            <a:r>
              <a:rPr lang="en-US" sz="1050" dirty="0" err="1"/>
              <a:t>literasi</a:t>
            </a:r>
            <a:r>
              <a:rPr lang="en-US" sz="1050" dirty="0"/>
              <a:t> digital di </a:t>
            </a:r>
            <a:r>
              <a:rPr lang="en-US" sz="1050" dirty="0" err="1"/>
              <a:t>kalangan</a:t>
            </a:r>
            <a:r>
              <a:rPr lang="en-US" sz="1050" dirty="0"/>
              <a:t> </a:t>
            </a:r>
            <a:r>
              <a:rPr lang="en-US" sz="1050" dirty="0" err="1"/>
              <a:t>petugas</a:t>
            </a:r>
            <a:r>
              <a:rPr lang="en-US" sz="1050" dirty="0"/>
              <a:t> </a:t>
            </a:r>
            <a:r>
              <a:rPr lang="en-US" sz="1050" dirty="0" err="1"/>
              <a:t>dan</a:t>
            </a:r>
            <a:r>
              <a:rPr lang="en-US" sz="1050" dirty="0"/>
              <a:t> </a:t>
            </a:r>
            <a:r>
              <a:rPr lang="en-US" sz="1050" dirty="0" err="1"/>
              <a:t>masyarakat</a:t>
            </a:r>
            <a:r>
              <a:rPr lang="en-US" sz="1050" dirty="0"/>
              <a:t>, </a:t>
            </a:r>
            <a:r>
              <a:rPr lang="en-US" sz="1050" dirty="0" err="1"/>
              <a:t>khususnya</a:t>
            </a:r>
            <a:r>
              <a:rPr lang="en-US" sz="1050" dirty="0"/>
              <a:t> </a:t>
            </a:r>
            <a:r>
              <a:rPr lang="en-US" sz="1050" dirty="0" err="1"/>
              <a:t>pada</a:t>
            </a:r>
            <a:r>
              <a:rPr lang="en-US" sz="1050" dirty="0"/>
              <a:t> </a:t>
            </a:r>
            <a:r>
              <a:rPr lang="en-US" sz="1050" dirty="0" err="1"/>
              <a:t>sektor</a:t>
            </a:r>
            <a:r>
              <a:rPr lang="en-US" sz="1050" dirty="0"/>
              <a:t> </a:t>
            </a:r>
            <a:r>
              <a:rPr lang="en-US" sz="1050" dirty="0" err="1"/>
              <a:t>pasar</a:t>
            </a:r>
            <a:r>
              <a:rPr lang="en-US" sz="1050" dirty="0"/>
              <a:t> </a:t>
            </a:r>
            <a:r>
              <a:rPr lang="en-US" sz="1050" dirty="0" err="1"/>
              <a:t>tradisional</a:t>
            </a:r>
            <a:r>
              <a:rPr lang="en-US" sz="1050" dirty="0"/>
              <a:t>, </a:t>
            </a:r>
            <a:r>
              <a:rPr lang="en-US" sz="1050" dirty="0" err="1"/>
              <a:t>rumah</a:t>
            </a:r>
            <a:r>
              <a:rPr lang="en-US" sz="1050" dirty="0"/>
              <a:t> </a:t>
            </a:r>
            <a:r>
              <a:rPr lang="en-US" sz="1050" dirty="0" err="1"/>
              <a:t>potong</a:t>
            </a:r>
            <a:r>
              <a:rPr lang="en-US" sz="1050" dirty="0"/>
              <a:t> </a:t>
            </a:r>
            <a:r>
              <a:rPr lang="en-US" sz="1050" dirty="0" err="1"/>
              <a:t>hewan</a:t>
            </a:r>
            <a:r>
              <a:rPr lang="en-US" sz="1050" dirty="0"/>
              <a:t>, </a:t>
            </a:r>
            <a:r>
              <a:rPr lang="en-US" sz="1050" dirty="0" err="1"/>
              <a:t>dan</a:t>
            </a:r>
            <a:r>
              <a:rPr lang="en-US" sz="1050" dirty="0"/>
              <a:t> </a:t>
            </a:r>
            <a:r>
              <a:rPr lang="en-US" sz="1050" dirty="0" err="1"/>
              <a:t>rusunawa</a:t>
            </a:r>
            <a:r>
              <a:rPr lang="en-US" sz="1050" dirty="0"/>
              <a:t>. </a:t>
            </a:r>
            <a:r>
              <a:rPr lang="en-US" sz="1050" dirty="0" err="1"/>
              <a:t>Upaya</a:t>
            </a:r>
            <a:r>
              <a:rPr lang="en-US" sz="1050" dirty="0"/>
              <a:t> </a:t>
            </a:r>
            <a:r>
              <a:rPr lang="en-US" sz="1050" dirty="0" err="1"/>
              <a:t>sosialisasi</a:t>
            </a:r>
            <a:r>
              <a:rPr lang="en-US" sz="1050" dirty="0"/>
              <a:t> </a:t>
            </a:r>
            <a:r>
              <a:rPr lang="en-US" sz="1050" dirty="0" err="1"/>
              <a:t>terus</a:t>
            </a:r>
            <a:r>
              <a:rPr lang="en-US" sz="1050" dirty="0"/>
              <a:t> </a:t>
            </a:r>
            <a:r>
              <a:rPr lang="en-US" sz="1050" dirty="0" err="1"/>
              <a:t>dilakukan</a:t>
            </a:r>
            <a:r>
              <a:rPr lang="en-US" sz="1050" dirty="0"/>
              <a:t> </a:t>
            </a:r>
            <a:r>
              <a:rPr lang="en-US" sz="1050" dirty="0" err="1"/>
              <a:t>secara</a:t>
            </a:r>
            <a:r>
              <a:rPr lang="en-US" sz="1050" dirty="0"/>
              <a:t> </a:t>
            </a:r>
            <a:r>
              <a:rPr lang="en-US" sz="1050" dirty="0" err="1"/>
              <a:t>bertahap</a:t>
            </a:r>
            <a:r>
              <a:rPr lang="en-US" sz="1050" dirty="0"/>
              <a:t> </a:t>
            </a:r>
            <a:r>
              <a:rPr lang="en-US" sz="1050" dirty="0" err="1"/>
              <a:t>dan</a:t>
            </a:r>
            <a:r>
              <a:rPr lang="en-US" sz="1050" dirty="0"/>
              <a:t> </a:t>
            </a:r>
            <a:r>
              <a:rPr lang="en-US" sz="1050" dirty="0" err="1"/>
              <a:t>membutuhkan</a:t>
            </a:r>
            <a:r>
              <a:rPr lang="en-US" sz="1050" dirty="0"/>
              <a:t> </a:t>
            </a:r>
            <a:r>
              <a:rPr lang="en-US" sz="1050" dirty="0" err="1"/>
              <a:t>dukungan</a:t>
            </a:r>
            <a:r>
              <a:rPr lang="en-US" sz="1050" dirty="0"/>
              <a:t> </a:t>
            </a:r>
            <a:r>
              <a:rPr lang="en-US" sz="1050" dirty="0" err="1"/>
              <a:t>kuat</a:t>
            </a:r>
            <a:r>
              <a:rPr lang="en-US" sz="1050" dirty="0"/>
              <a:t> </a:t>
            </a:r>
            <a:r>
              <a:rPr lang="en-US" sz="1050" dirty="0" err="1"/>
              <a:t>dari</a:t>
            </a:r>
            <a:r>
              <a:rPr lang="en-US" sz="1050" dirty="0"/>
              <a:t> </a:t>
            </a:r>
            <a:r>
              <a:rPr lang="en-US" sz="1050" dirty="0" err="1"/>
              <a:t>pimpinan</a:t>
            </a:r>
            <a:r>
              <a:rPr lang="en-US" sz="1050" dirty="0"/>
              <a:t> OPD agar </a:t>
            </a:r>
            <a:r>
              <a:rPr lang="en-US" sz="1050" dirty="0" err="1"/>
              <a:t>implementasi</a:t>
            </a:r>
            <a:r>
              <a:rPr lang="en-US" sz="1050" dirty="0"/>
              <a:t> </a:t>
            </a:r>
            <a:r>
              <a:rPr lang="en-US" sz="1050" dirty="0" err="1"/>
              <a:t>dapat</a:t>
            </a:r>
            <a:r>
              <a:rPr lang="en-US" sz="1050" dirty="0"/>
              <a:t> </a:t>
            </a:r>
            <a:r>
              <a:rPr lang="en-US" sz="1050" dirty="0" err="1"/>
              <a:t>berjalan</a:t>
            </a:r>
            <a:r>
              <a:rPr lang="en-US" sz="1050" dirty="0"/>
              <a:t> </a:t>
            </a:r>
            <a:r>
              <a:rPr lang="en-US" sz="1050" dirty="0" err="1" smtClean="0"/>
              <a:t>efektif</a:t>
            </a:r>
            <a:r>
              <a:rPr lang="en-US" sz="1050" dirty="0" smtClean="0"/>
              <a:t>.</a:t>
            </a:r>
          </a:p>
          <a:p>
            <a:pPr algn="just"/>
            <a:r>
              <a:rPr lang="en-US" sz="1050" dirty="0" err="1" smtClean="0"/>
              <a:t>Selain</a:t>
            </a:r>
            <a:r>
              <a:rPr lang="en-US" sz="1050" dirty="0" smtClean="0"/>
              <a:t> </a:t>
            </a:r>
            <a:r>
              <a:rPr lang="en-US" sz="1050" dirty="0" err="1"/>
              <a:t>itu</a:t>
            </a:r>
            <a:r>
              <a:rPr lang="en-US" sz="1050" dirty="0"/>
              <a:t>, </a:t>
            </a:r>
            <a:r>
              <a:rPr lang="en-US" sz="1050" dirty="0" err="1"/>
              <a:t>perbedaan</a:t>
            </a:r>
            <a:r>
              <a:rPr lang="en-US" sz="1050" dirty="0"/>
              <a:t> </a:t>
            </a:r>
            <a:r>
              <a:rPr lang="en-US" sz="1050" dirty="0" err="1"/>
              <a:t>mekanisme</a:t>
            </a:r>
            <a:r>
              <a:rPr lang="en-US" sz="1050" dirty="0"/>
              <a:t> </a:t>
            </a:r>
            <a:r>
              <a:rPr lang="en-US" sz="1050" dirty="0" err="1"/>
              <a:t>administratif</a:t>
            </a:r>
            <a:r>
              <a:rPr lang="en-US" sz="1050" dirty="0"/>
              <a:t> </a:t>
            </a:r>
            <a:r>
              <a:rPr lang="en-US" sz="1050" dirty="0" err="1"/>
              <a:t>dan</a:t>
            </a:r>
            <a:r>
              <a:rPr lang="en-US" sz="1050" dirty="0"/>
              <a:t> </a:t>
            </a:r>
            <a:r>
              <a:rPr lang="en-US" sz="1050" dirty="0" err="1"/>
              <a:t>perhitungan</a:t>
            </a:r>
            <a:r>
              <a:rPr lang="en-US" sz="1050" dirty="0"/>
              <a:t> </a:t>
            </a:r>
            <a:r>
              <a:rPr lang="en-US" sz="1050" dirty="0" err="1"/>
              <a:t>antar</a:t>
            </a:r>
            <a:r>
              <a:rPr lang="en-US" sz="1050" dirty="0"/>
              <a:t> OPD </a:t>
            </a:r>
            <a:r>
              <a:rPr lang="en-US" sz="1050" dirty="0" err="1"/>
              <a:t>menuntut</a:t>
            </a:r>
            <a:r>
              <a:rPr lang="en-US" sz="1050" dirty="0"/>
              <a:t> </a:t>
            </a:r>
            <a:r>
              <a:rPr lang="en-US" sz="1050" dirty="0" err="1"/>
              <a:t>penyesuaian</a:t>
            </a:r>
            <a:r>
              <a:rPr lang="en-US" sz="1050" dirty="0"/>
              <a:t> </a:t>
            </a:r>
            <a:r>
              <a:rPr lang="en-US" sz="1050" dirty="0" err="1"/>
              <a:t>sistem</a:t>
            </a:r>
            <a:r>
              <a:rPr lang="en-US" sz="1050" dirty="0"/>
              <a:t> yang </a:t>
            </a:r>
            <a:r>
              <a:rPr lang="en-US" sz="1050" dirty="0" err="1"/>
              <a:t>memerlukan</a:t>
            </a:r>
            <a:r>
              <a:rPr lang="en-US" sz="1050" dirty="0"/>
              <a:t> </a:t>
            </a:r>
            <a:r>
              <a:rPr lang="en-US" sz="1050" dirty="0" err="1"/>
              <a:t>komunikasi</a:t>
            </a:r>
            <a:r>
              <a:rPr lang="en-US" sz="1050" dirty="0"/>
              <a:t> </a:t>
            </a:r>
            <a:r>
              <a:rPr lang="en-US" sz="1050" dirty="0" err="1"/>
              <a:t>intensif</a:t>
            </a:r>
            <a:r>
              <a:rPr lang="en-US" sz="1050" dirty="0"/>
              <a:t> </a:t>
            </a:r>
            <a:r>
              <a:rPr lang="en-US" sz="1050" dirty="0" err="1"/>
              <a:t>dan</a:t>
            </a:r>
            <a:r>
              <a:rPr lang="en-US" sz="1050" dirty="0"/>
              <a:t> proses </a:t>
            </a:r>
            <a:r>
              <a:rPr lang="en-US" sz="1050" dirty="0" err="1"/>
              <a:t>adaptasi</a:t>
            </a:r>
            <a:r>
              <a:rPr lang="en-US" sz="1050" dirty="0"/>
              <a:t> yang </a:t>
            </a:r>
            <a:r>
              <a:rPr lang="en-US" sz="1050" dirty="0" err="1"/>
              <a:t>panjang</a:t>
            </a:r>
            <a:r>
              <a:rPr lang="en-US" sz="1050" dirty="0"/>
              <a:t>. </a:t>
            </a:r>
            <a:r>
              <a:rPr lang="en-US" sz="1050" dirty="0" err="1"/>
              <a:t>Penerimaan</a:t>
            </a:r>
            <a:r>
              <a:rPr lang="en-US" sz="1050" dirty="0"/>
              <a:t> </a:t>
            </a:r>
            <a:r>
              <a:rPr lang="en-US" sz="1050" dirty="0" err="1"/>
              <a:t>masyarakat</a:t>
            </a:r>
            <a:r>
              <a:rPr lang="en-US" sz="1050" dirty="0"/>
              <a:t> juga </a:t>
            </a:r>
            <a:r>
              <a:rPr lang="en-US" sz="1050" dirty="0" err="1"/>
              <a:t>beragam</a:t>
            </a:r>
            <a:r>
              <a:rPr lang="en-US" sz="1050" dirty="0"/>
              <a:t>, </a:t>
            </a:r>
            <a:r>
              <a:rPr lang="en-US" sz="1050" dirty="0" err="1"/>
              <a:t>dengan</a:t>
            </a:r>
            <a:r>
              <a:rPr lang="en-US" sz="1050" dirty="0"/>
              <a:t> </a:t>
            </a:r>
            <a:r>
              <a:rPr lang="en-US" sz="1050" dirty="0" err="1"/>
              <a:t>sebagian</a:t>
            </a:r>
            <a:r>
              <a:rPr lang="en-US" sz="1050" dirty="0"/>
              <a:t> </a:t>
            </a:r>
            <a:r>
              <a:rPr lang="en-US" sz="1050" dirty="0" err="1"/>
              <a:t>merasa</a:t>
            </a:r>
            <a:r>
              <a:rPr lang="en-US" sz="1050" dirty="0"/>
              <a:t> </a:t>
            </a:r>
            <a:r>
              <a:rPr lang="en-US" sz="1050" dirty="0" err="1"/>
              <a:t>terbantu</a:t>
            </a:r>
            <a:r>
              <a:rPr lang="en-US" sz="1050" dirty="0"/>
              <a:t> </a:t>
            </a:r>
            <a:r>
              <a:rPr lang="en-US" sz="1050" dirty="0" err="1"/>
              <a:t>oleh</a:t>
            </a:r>
            <a:r>
              <a:rPr lang="en-US" sz="1050" dirty="0"/>
              <a:t> </a:t>
            </a:r>
            <a:r>
              <a:rPr lang="en-US" sz="1050" dirty="0" err="1"/>
              <a:t>metode</a:t>
            </a:r>
            <a:r>
              <a:rPr lang="en-US" sz="1050" dirty="0"/>
              <a:t> </a:t>
            </a:r>
            <a:r>
              <a:rPr lang="en-US" sz="1050" dirty="0" err="1"/>
              <a:t>pembayaran</a:t>
            </a:r>
            <a:r>
              <a:rPr lang="en-US" sz="1050" dirty="0"/>
              <a:t> digital </a:t>
            </a:r>
            <a:r>
              <a:rPr lang="en-US" sz="1050" dirty="0" err="1"/>
              <a:t>sementara</a:t>
            </a:r>
            <a:r>
              <a:rPr lang="en-US" sz="1050" dirty="0"/>
              <a:t> yang lain </a:t>
            </a:r>
            <a:r>
              <a:rPr lang="en-US" sz="1050" dirty="0" err="1"/>
              <a:t>masih</a:t>
            </a:r>
            <a:r>
              <a:rPr lang="en-US" sz="1050" dirty="0"/>
              <a:t> </a:t>
            </a:r>
            <a:r>
              <a:rPr lang="en-US" sz="1050" dirty="0" err="1"/>
              <a:t>membutuhkan</a:t>
            </a:r>
            <a:r>
              <a:rPr lang="en-US" sz="1050" dirty="0"/>
              <a:t> </a:t>
            </a:r>
            <a:r>
              <a:rPr lang="en-US" sz="1050" dirty="0" err="1"/>
              <a:t>pendekatan</a:t>
            </a:r>
            <a:r>
              <a:rPr lang="en-US" sz="1050" dirty="0"/>
              <a:t> </a:t>
            </a:r>
            <a:r>
              <a:rPr lang="en-US" sz="1050" dirty="0" err="1"/>
              <a:t>khusus</a:t>
            </a:r>
            <a:r>
              <a:rPr lang="en-US" sz="1050" dirty="0"/>
              <a:t> </a:t>
            </a:r>
            <a:r>
              <a:rPr lang="en-US" sz="1050" dirty="0" err="1"/>
              <a:t>untuk</a:t>
            </a:r>
            <a:r>
              <a:rPr lang="en-US" sz="1050" dirty="0"/>
              <a:t> </a:t>
            </a:r>
            <a:r>
              <a:rPr lang="en-US" sz="1050" dirty="0" err="1"/>
              <a:t>lebih</a:t>
            </a:r>
            <a:r>
              <a:rPr lang="en-US" sz="1050" dirty="0"/>
              <a:t> </a:t>
            </a:r>
            <a:r>
              <a:rPr lang="en-US" sz="1050" dirty="0" err="1"/>
              <a:t>nyaman</a:t>
            </a:r>
            <a:r>
              <a:rPr lang="en-US" sz="1050" dirty="0"/>
              <a:t> </a:t>
            </a:r>
            <a:r>
              <a:rPr lang="en-US" sz="1050" dirty="0" err="1"/>
              <a:t>menggunakan</a:t>
            </a:r>
            <a:r>
              <a:rPr lang="en-US" sz="1050" dirty="0"/>
              <a:t> </a:t>
            </a:r>
            <a:r>
              <a:rPr lang="en-US" sz="1050" dirty="0" err="1"/>
              <a:t>aplikasi</a:t>
            </a:r>
            <a:r>
              <a:rPr lang="en-US" sz="1050" dirty="0"/>
              <a:t> </a:t>
            </a:r>
            <a:r>
              <a:rPr lang="en-US" sz="1050" dirty="0" err="1"/>
              <a:t>baru</a:t>
            </a:r>
            <a:r>
              <a:rPr lang="en-US" sz="1050" dirty="0"/>
              <a:t> </a:t>
            </a:r>
            <a:r>
              <a:rPr lang="en-US" sz="1050" dirty="0" err="1"/>
              <a:t>tersebut</a:t>
            </a:r>
            <a:r>
              <a:rPr lang="en-US" sz="1050" dirty="0"/>
              <a:t>.</a:t>
            </a:r>
          </a:p>
          <a:p>
            <a:pPr algn="just"/>
            <a:r>
              <a:rPr lang="en-US" sz="1050" dirty="0" err="1"/>
              <a:t>Kendala-kendala</a:t>
            </a:r>
            <a:r>
              <a:rPr lang="en-US" sz="1050" dirty="0"/>
              <a:t> </a:t>
            </a:r>
            <a:r>
              <a:rPr lang="en-US" sz="1050" dirty="0" err="1"/>
              <a:t>tersebut</a:t>
            </a:r>
            <a:r>
              <a:rPr lang="en-US" sz="1050" dirty="0"/>
              <a:t> </a:t>
            </a:r>
            <a:r>
              <a:rPr lang="en-US" sz="1050" dirty="0" err="1"/>
              <a:t>konsisten</a:t>
            </a:r>
            <a:r>
              <a:rPr lang="en-US" sz="1050" dirty="0"/>
              <a:t> </a:t>
            </a:r>
            <a:r>
              <a:rPr lang="en-US" sz="1050" dirty="0" err="1"/>
              <a:t>dengan</a:t>
            </a:r>
            <a:r>
              <a:rPr lang="en-US" sz="1050" dirty="0"/>
              <a:t> </a:t>
            </a:r>
            <a:r>
              <a:rPr lang="en-US" sz="1050" dirty="0" err="1"/>
              <a:t>temuan</a:t>
            </a:r>
            <a:r>
              <a:rPr lang="en-US" sz="1050" dirty="0"/>
              <a:t> </a:t>
            </a:r>
            <a:r>
              <a:rPr lang="en-US" sz="1050" dirty="0" err="1"/>
              <a:t>studi</a:t>
            </a:r>
            <a:r>
              <a:rPr lang="en-US" sz="1050" dirty="0"/>
              <a:t> e-government lain di Indonesia yang </a:t>
            </a:r>
            <a:r>
              <a:rPr lang="en-US" sz="1050" dirty="0" err="1"/>
              <a:t>menunjukkan</a:t>
            </a:r>
            <a:r>
              <a:rPr lang="en-US" sz="1050" dirty="0"/>
              <a:t> </a:t>
            </a:r>
            <a:r>
              <a:rPr lang="en-US" sz="1050" dirty="0" err="1"/>
              <a:t>bahwa</a:t>
            </a:r>
            <a:r>
              <a:rPr lang="en-US" sz="1050" dirty="0"/>
              <a:t> </a:t>
            </a:r>
            <a:r>
              <a:rPr lang="en-US" sz="1050" dirty="0" err="1"/>
              <a:t>masalah</a:t>
            </a:r>
            <a:r>
              <a:rPr lang="en-US" sz="1050" dirty="0"/>
              <a:t> </a:t>
            </a:r>
            <a:r>
              <a:rPr lang="en-US" sz="1050" dirty="0" err="1"/>
              <a:t>utama</a:t>
            </a:r>
            <a:r>
              <a:rPr lang="en-US" sz="1050" dirty="0"/>
              <a:t> </a:t>
            </a:r>
            <a:r>
              <a:rPr lang="en-US" sz="1050" dirty="0" err="1"/>
              <a:t>bukan</a:t>
            </a:r>
            <a:r>
              <a:rPr lang="en-US" sz="1050" dirty="0"/>
              <a:t> </a:t>
            </a:r>
            <a:r>
              <a:rPr lang="en-US" sz="1050" dirty="0" err="1"/>
              <a:t>hanya</a:t>
            </a:r>
            <a:r>
              <a:rPr lang="en-US" sz="1050" dirty="0"/>
              <a:t> </a:t>
            </a:r>
            <a:r>
              <a:rPr lang="en-US" sz="1050" dirty="0" err="1"/>
              <a:t>infrastruktur</a:t>
            </a:r>
            <a:r>
              <a:rPr lang="en-US" sz="1050" dirty="0"/>
              <a:t>, </a:t>
            </a:r>
            <a:r>
              <a:rPr lang="en-US" sz="1050" dirty="0" err="1"/>
              <a:t>tetapi</a:t>
            </a:r>
            <a:r>
              <a:rPr lang="en-US" sz="1050" dirty="0"/>
              <a:t> juga </a:t>
            </a:r>
            <a:r>
              <a:rPr lang="en-US" sz="1050" dirty="0" err="1"/>
              <a:t>kesiapan</a:t>
            </a:r>
            <a:r>
              <a:rPr lang="en-US" sz="1050" dirty="0"/>
              <a:t> </a:t>
            </a:r>
            <a:r>
              <a:rPr lang="en-US" sz="1050" dirty="0" err="1"/>
              <a:t>kualitas</a:t>
            </a:r>
            <a:r>
              <a:rPr lang="en-US" sz="1050" dirty="0"/>
              <a:t> SDM </a:t>
            </a:r>
            <a:r>
              <a:rPr lang="en-US" sz="1050" dirty="0" err="1"/>
              <a:t>dan</a:t>
            </a:r>
            <a:r>
              <a:rPr lang="en-US" sz="1050" dirty="0"/>
              <a:t> </a:t>
            </a:r>
            <a:r>
              <a:rPr lang="en-US" sz="1050" dirty="0" err="1"/>
              <a:t>efektivitas</a:t>
            </a:r>
            <a:r>
              <a:rPr lang="en-US" sz="1050" dirty="0"/>
              <a:t> </a:t>
            </a:r>
            <a:r>
              <a:rPr lang="en-US" sz="1050" dirty="0" err="1"/>
              <a:t>sosialisasi</a:t>
            </a:r>
            <a:r>
              <a:rPr lang="en-US" sz="1050" dirty="0"/>
              <a:t>. </a:t>
            </a:r>
            <a:r>
              <a:rPr lang="en-US" sz="1050" dirty="0" err="1"/>
              <a:t>Keberhasilan</a:t>
            </a:r>
            <a:r>
              <a:rPr lang="en-US" sz="1050" dirty="0"/>
              <a:t> </a:t>
            </a:r>
            <a:r>
              <a:rPr lang="en-US" sz="1050" dirty="0" err="1"/>
              <a:t>implementasi</a:t>
            </a:r>
            <a:r>
              <a:rPr lang="en-US" sz="1050" dirty="0"/>
              <a:t> E-government </a:t>
            </a:r>
            <a:r>
              <a:rPr lang="en-US" sz="1050" dirty="0" err="1"/>
              <a:t>lebih</a:t>
            </a:r>
            <a:r>
              <a:rPr lang="en-US" sz="1050" dirty="0"/>
              <a:t> </a:t>
            </a:r>
            <a:r>
              <a:rPr lang="en-US" sz="1050" dirty="0" err="1"/>
              <a:t>tergantung</a:t>
            </a:r>
            <a:r>
              <a:rPr lang="en-US" sz="1050" dirty="0"/>
              <a:t> </a:t>
            </a:r>
            <a:r>
              <a:rPr lang="en-US" sz="1050" dirty="0" err="1"/>
              <a:t>pada</a:t>
            </a:r>
            <a:r>
              <a:rPr lang="en-US" sz="1050" dirty="0"/>
              <a:t> </a:t>
            </a:r>
            <a:r>
              <a:rPr lang="en-US" sz="1050" dirty="0" err="1"/>
              <a:t>investasi</a:t>
            </a:r>
            <a:r>
              <a:rPr lang="en-US" sz="1050" dirty="0"/>
              <a:t> </a:t>
            </a:r>
            <a:r>
              <a:rPr lang="en-US" sz="1050" dirty="0" err="1"/>
              <a:t>berkelanjutan</a:t>
            </a:r>
            <a:r>
              <a:rPr lang="en-US" sz="1050" dirty="0"/>
              <a:t> </a:t>
            </a:r>
            <a:r>
              <a:rPr lang="en-US" sz="1050" dirty="0" err="1"/>
              <a:t>dalam</a:t>
            </a:r>
            <a:r>
              <a:rPr lang="en-US" sz="1050" dirty="0"/>
              <a:t> </a:t>
            </a:r>
            <a:r>
              <a:rPr lang="en-US" sz="1050" dirty="0" err="1"/>
              <a:t>pelatihan</a:t>
            </a:r>
            <a:r>
              <a:rPr lang="en-US" sz="1050" dirty="0"/>
              <a:t> SDM </a:t>
            </a:r>
            <a:r>
              <a:rPr lang="en-US" sz="1050" dirty="0" err="1"/>
              <a:t>dan</a:t>
            </a:r>
            <a:r>
              <a:rPr lang="en-US" sz="1050" dirty="0"/>
              <a:t> </a:t>
            </a:r>
            <a:r>
              <a:rPr lang="en-US" sz="1050" dirty="0" err="1"/>
              <a:t>penguatan</a:t>
            </a:r>
            <a:r>
              <a:rPr lang="en-US" sz="1050" dirty="0"/>
              <a:t> </a:t>
            </a:r>
            <a:r>
              <a:rPr lang="en-US" sz="1050" dirty="0" err="1"/>
              <a:t>sosialisasi</a:t>
            </a:r>
            <a:r>
              <a:rPr lang="en-US" sz="1050" dirty="0"/>
              <a:t> agar </a:t>
            </a:r>
            <a:r>
              <a:rPr lang="en-US" sz="1050" dirty="0" err="1"/>
              <a:t>masyarakat</a:t>
            </a:r>
            <a:r>
              <a:rPr lang="en-US" sz="1050" dirty="0"/>
              <a:t> </a:t>
            </a:r>
            <a:r>
              <a:rPr lang="en-US" sz="1050" dirty="0" err="1"/>
              <a:t>dan</a:t>
            </a:r>
            <a:r>
              <a:rPr lang="en-US" sz="1050" dirty="0"/>
              <a:t> </a:t>
            </a:r>
            <a:r>
              <a:rPr lang="en-US" sz="1050" dirty="0" err="1"/>
              <a:t>pelaksana</a:t>
            </a:r>
            <a:r>
              <a:rPr lang="en-US" sz="1050" dirty="0"/>
              <a:t> </a:t>
            </a:r>
            <a:r>
              <a:rPr lang="en-US" sz="1050" dirty="0" err="1"/>
              <a:t>teknis</a:t>
            </a:r>
            <a:r>
              <a:rPr lang="en-US" sz="1050" dirty="0"/>
              <a:t> </a:t>
            </a:r>
            <a:r>
              <a:rPr lang="en-US" sz="1050" dirty="0" err="1"/>
              <a:t>dapat</a:t>
            </a:r>
            <a:r>
              <a:rPr lang="en-US" sz="1050" dirty="0"/>
              <a:t> </a:t>
            </a:r>
            <a:r>
              <a:rPr lang="en-US" sz="1050" dirty="0" err="1"/>
              <a:t>memahami</a:t>
            </a:r>
            <a:r>
              <a:rPr lang="en-US" sz="1050" dirty="0"/>
              <a:t> </a:t>
            </a:r>
            <a:r>
              <a:rPr lang="en-US" sz="1050" dirty="0" err="1"/>
              <a:t>manfaat</a:t>
            </a:r>
            <a:r>
              <a:rPr lang="en-US" sz="1050" dirty="0"/>
              <a:t> </a:t>
            </a:r>
            <a:r>
              <a:rPr lang="en-US" sz="1050" dirty="0" err="1"/>
              <a:t>dan</a:t>
            </a:r>
            <a:r>
              <a:rPr lang="en-US" sz="1050" dirty="0"/>
              <a:t> </a:t>
            </a:r>
            <a:r>
              <a:rPr lang="en-US" sz="1050" dirty="0" err="1"/>
              <a:t>tata</a:t>
            </a:r>
            <a:r>
              <a:rPr lang="en-US" sz="1050" dirty="0"/>
              <a:t> </a:t>
            </a:r>
            <a:r>
              <a:rPr lang="en-US" sz="1050" dirty="0" err="1"/>
              <a:t>cara</a:t>
            </a:r>
            <a:r>
              <a:rPr lang="en-US" sz="1050" dirty="0"/>
              <a:t> </a:t>
            </a:r>
            <a:r>
              <a:rPr lang="en-US" sz="1050" dirty="0" err="1"/>
              <a:t>penggunaan</a:t>
            </a:r>
            <a:r>
              <a:rPr lang="en-US" sz="1050" dirty="0"/>
              <a:t> </a:t>
            </a:r>
            <a:r>
              <a:rPr lang="en-US" sz="1050" dirty="0" err="1"/>
              <a:t>sistem</a:t>
            </a:r>
            <a:r>
              <a:rPr lang="en-US" sz="1050" dirty="0"/>
              <a:t> digital.</a:t>
            </a:r>
          </a:p>
          <a:p>
            <a:pPr algn="just"/>
            <a:r>
              <a:rPr lang="en-US" sz="1050" dirty="0" err="1"/>
              <a:t>Dengan</a:t>
            </a:r>
            <a:r>
              <a:rPr lang="en-US" sz="1050" dirty="0"/>
              <a:t> </a:t>
            </a:r>
            <a:r>
              <a:rPr lang="en-US" sz="1050" dirty="0" err="1"/>
              <a:t>demikian</a:t>
            </a:r>
            <a:r>
              <a:rPr lang="en-US" sz="1050" dirty="0"/>
              <a:t>, </a:t>
            </a:r>
            <a:r>
              <a:rPr lang="en-US" sz="1050" dirty="0" err="1"/>
              <a:t>aplikasi</a:t>
            </a:r>
            <a:r>
              <a:rPr lang="en-US" sz="1050" dirty="0"/>
              <a:t> My </a:t>
            </a:r>
            <a:r>
              <a:rPr lang="en-US" sz="1050" dirty="0" err="1"/>
              <a:t>Retribusi</a:t>
            </a:r>
            <a:r>
              <a:rPr lang="en-US" sz="1050" dirty="0"/>
              <a:t> di </a:t>
            </a:r>
            <a:r>
              <a:rPr lang="en-US" sz="1050" dirty="0" err="1"/>
              <a:t>Kabupaten</a:t>
            </a:r>
            <a:r>
              <a:rPr lang="en-US" sz="1050" dirty="0"/>
              <a:t> </a:t>
            </a:r>
            <a:r>
              <a:rPr lang="en-US" sz="1050" dirty="0" err="1"/>
              <a:t>Sidoarjo</a:t>
            </a:r>
            <a:r>
              <a:rPr lang="en-US" sz="1050" dirty="0"/>
              <a:t> </a:t>
            </a:r>
            <a:r>
              <a:rPr lang="en-US" sz="1050" dirty="0" err="1"/>
              <a:t>merupakan</a:t>
            </a:r>
            <a:r>
              <a:rPr lang="en-US" sz="1050" dirty="0"/>
              <a:t> </a:t>
            </a:r>
            <a:r>
              <a:rPr lang="en-US" sz="1050" dirty="0" err="1"/>
              <a:t>langkah</a:t>
            </a:r>
            <a:r>
              <a:rPr lang="en-US" sz="1050" dirty="0"/>
              <a:t> </a:t>
            </a:r>
            <a:r>
              <a:rPr lang="en-US" sz="1050" dirty="0" err="1"/>
              <a:t>strategis</a:t>
            </a:r>
            <a:r>
              <a:rPr lang="en-US" sz="1050" dirty="0"/>
              <a:t> </a:t>
            </a:r>
            <a:r>
              <a:rPr lang="en-US" sz="1050" dirty="0" err="1"/>
              <a:t>menuju</a:t>
            </a:r>
            <a:r>
              <a:rPr lang="en-US" sz="1050" dirty="0"/>
              <a:t> </a:t>
            </a:r>
            <a:r>
              <a:rPr lang="en-US" sz="1050" dirty="0" err="1"/>
              <a:t>pengelolaan</a:t>
            </a:r>
            <a:r>
              <a:rPr lang="en-US" sz="1050" dirty="0"/>
              <a:t> </a:t>
            </a:r>
            <a:r>
              <a:rPr lang="en-US" sz="1050" dirty="0" err="1"/>
              <a:t>retribusi</a:t>
            </a:r>
            <a:r>
              <a:rPr lang="en-US" sz="1050" dirty="0"/>
              <a:t> </a:t>
            </a:r>
            <a:r>
              <a:rPr lang="en-US" sz="1050" dirty="0" err="1"/>
              <a:t>daerah</a:t>
            </a:r>
            <a:r>
              <a:rPr lang="en-US" sz="1050" dirty="0"/>
              <a:t> yang modern </a:t>
            </a:r>
            <a:r>
              <a:rPr lang="en-US" sz="1050" dirty="0" err="1"/>
              <a:t>dan</a:t>
            </a:r>
            <a:r>
              <a:rPr lang="en-US" sz="1050" dirty="0"/>
              <a:t> </a:t>
            </a:r>
            <a:r>
              <a:rPr lang="en-US" sz="1050" dirty="0" err="1"/>
              <a:t>transparan</a:t>
            </a:r>
            <a:r>
              <a:rPr lang="en-US" sz="1050" dirty="0"/>
              <a:t>, </a:t>
            </a:r>
            <a:r>
              <a:rPr lang="en-US" sz="1050" dirty="0" err="1"/>
              <a:t>namun</a:t>
            </a:r>
            <a:r>
              <a:rPr lang="en-US" sz="1050" dirty="0"/>
              <a:t> </a:t>
            </a:r>
            <a:r>
              <a:rPr lang="en-US" sz="1050" dirty="0" err="1"/>
              <a:t>masih</a:t>
            </a:r>
            <a:r>
              <a:rPr lang="en-US" sz="1050" dirty="0"/>
              <a:t> </a:t>
            </a:r>
            <a:r>
              <a:rPr lang="en-US" sz="1050" dirty="0" err="1"/>
              <a:t>memerlukan</a:t>
            </a:r>
            <a:r>
              <a:rPr lang="en-US" sz="1050" dirty="0"/>
              <a:t> </a:t>
            </a:r>
            <a:r>
              <a:rPr lang="en-US" sz="1050" dirty="0" err="1"/>
              <a:t>upaya</a:t>
            </a:r>
            <a:r>
              <a:rPr lang="en-US" sz="1050" dirty="0"/>
              <a:t> </a:t>
            </a:r>
            <a:r>
              <a:rPr lang="en-US" sz="1050" dirty="0" err="1"/>
              <a:t>sinergis</a:t>
            </a:r>
            <a:r>
              <a:rPr lang="en-US" sz="1050" dirty="0"/>
              <a:t> </a:t>
            </a:r>
            <a:r>
              <a:rPr lang="en-US" sz="1050" dirty="0" err="1"/>
              <a:t>dalam</a:t>
            </a:r>
            <a:r>
              <a:rPr lang="en-US" sz="1050" dirty="0"/>
              <a:t> </a:t>
            </a:r>
            <a:r>
              <a:rPr lang="en-US" sz="1050" dirty="0" err="1"/>
              <a:t>penguatan</a:t>
            </a:r>
            <a:r>
              <a:rPr lang="en-US" sz="1050" dirty="0"/>
              <a:t> </a:t>
            </a:r>
            <a:r>
              <a:rPr lang="en-US" sz="1050" dirty="0" err="1"/>
              <a:t>kapasitas</a:t>
            </a:r>
            <a:r>
              <a:rPr lang="en-US" sz="1050" dirty="0"/>
              <a:t> SDM, </a:t>
            </a:r>
            <a:r>
              <a:rPr lang="en-US" sz="1050" dirty="0" err="1"/>
              <a:t>perbaikan</a:t>
            </a:r>
            <a:r>
              <a:rPr lang="en-US" sz="1050" dirty="0"/>
              <a:t> </a:t>
            </a:r>
            <a:r>
              <a:rPr lang="en-US" sz="1050" dirty="0" err="1"/>
              <a:t>infrastruktur</a:t>
            </a:r>
            <a:r>
              <a:rPr lang="en-US" sz="1050" dirty="0"/>
              <a:t> </a:t>
            </a:r>
            <a:r>
              <a:rPr lang="en-US" sz="1050" dirty="0" err="1"/>
              <a:t>jaringan</a:t>
            </a:r>
            <a:r>
              <a:rPr lang="en-US" sz="1050" dirty="0"/>
              <a:t>, </a:t>
            </a:r>
            <a:r>
              <a:rPr lang="en-US" sz="1050" dirty="0" err="1"/>
              <a:t>serta</a:t>
            </a:r>
            <a:r>
              <a:rPr lang="en-US" sz="1050" dirty="0"/>
              <a:t> </a:t>
            </a:r>
            <a:r>
              <a:rPr lang="en-US" sz="1050" dirty="0" err="1"/>
              <a:t>pendekatan</a:t>
            </a:r>
            <a:r>
              <a:rPr lang="en-US" sz="1050" dirty="0"/>
              <a:t> </a:t>
            </a:r>
            <a:r>
              <a:rPr lang="en-US" sz="1050" dirty="0" err="1"/>
              <a:t>sosialisasi</a:t>
            </a:r>
            <a:r>
              <a:rPr lang="en-US" sz="1050" dirty="0"/>
              <a:t> yang </a:t>
            </a:r>
            <a:r>
              <a:rPr lang="en-US" sz="1050" dirty="0" err="1"/>
              <a:t>lebih</a:t>
            </a:r>
            <a:r>
              <a:rPr lang="en-US" sz="1050" dirty="0"/>
              <a:t> </a:t>
            </a:r>
            <a:r>
              <a:rPr lang="en-US" sz="1050" dirty="0" err="1"/>
              <a:t>luas</a:t>
            </a:r>
            <a:r>
              <a:rPr lang="en-US" sz="1050" dirty="0"/>
              <a:t> agar </a:t>
            </a:r>
            <a:r>
              <a:rPr lang="en-US" sz="1050" dirty="0" err="1"/>
              <a:t>dapat</a:t>
            </a:r>
            <a:r>
              <a:rPr lang="en-US" sz="1050" dirty="0"/>
              <a:t> </a:t>
            </a:r>
            <a:r>
              <a:rPr lang="en-US" sz="1050" dirty="0" err="1"/>
              <a:t>mengoptimalkan</a:t>
            </a:r>
            <a:r>
              <a:rPr lang="en-US" sz="1050" dirty="0"/>
              <a:t> </a:t>
            </a:r>
            <a:r>
              <a:rPr lang="en-US" sz="1050" dirty="0" err="1"/>
              <a:t>fungsi</a:t>
            </a:r>
            <a:r>
              <a:rPr lang="en-US" sz="1050" dirty="0"/>
              <a:t> </a:t>
            </a:r>
            <a:r>
              <a:rPr lang="en-US" sz="1050" dirty="0" err="1"/>
              <a:t>dan</a:t>
            </a:r>
            <a:r>
              <a:rPr lang="en-US" sz="1050" dirty="0"/>
              <a:t> </a:t>
            </a:r>
            <a:r>
              <a:rPr lang="en-US" sz="1050" dirty="0" err="1"/>
              <a:t>pemerataan</a:t>
            </a:r>
            <a:r>
              <a:rPr lang="en-US" sz="1050" dirty="0"/>
              <a:t> </a:t>
            </a:r>
            <a:r>
              <a:rPr lang="en-US" sz="1050" dirty="0" err="1"/>
              <a:t>manfaat</a:t>
            </a:r>
            <a:r>
              <a:rPr lang="en-US" sz="1050" dirty="0"/>
              <a:t> </a:t>
            </a:r>
            <a:r>
              <a:rPr lang="en-US" sz="1050" dirty="0" err="1"/>
              <a:t>bagi</a:t>
            </a:r>
            <a:r>
              <a:rPr lang="en-US" sz="1050" dirty="0"/>
              <a:t> </a:t>
            </a:r>
            <a:r>
              <a:rPr lang="en-US" sz="1050" dirty="0" err="1"/>
              <a:t>seluruh</a:t>
            </a:r>
            <a:r>
              <a:rPr lang="en-US" sz="1050" dirty="0"/>
              <a:t> </a:t>
            </a:r>
            <a:r>
              <a:rPr lang="en-US" sz="1050" dirty="0" err="1"/>
              <a:t>pihak</a:t>
            </a:r>
            <a:r>
              <a:rPr lang="en-US" sz="1050" dirty="0"/>
              <a:t> </a:t>
            </a:r>
            <a:r>
              <a:rPr lang="en-US" sz="1050" dirty="0" err="1"/>
              <a:t>terkait</a:t>
            </a:r>
            <a:r>
              <a:rPr lang="en-US" sz="1050" dirty="0"/>
              <a:t>.</a:t>
            </a:r>
          </a:p>
          <a:p>
            <a:pPr algn="just"/>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533400" lvl="1" indent="0" fontAlgn="base">
              <a:buNone/>
            </a:pPr>
            <a:r>
              <a:rPr lang="en-US" sz="1400" b="1" dirty="0">
                <a:effectLst>
                  <a:glow>
                    <a:srgbClr val="000000"/>
                  </a:glow>
                  <a:outerShdw sx="0" sy="0">
                    <a:srgbClr val="000000"/>
                  </a:outerShdw>
                  <a:reflection stA="0" endPos="0" fadeDir="0" sx="0" sy="0"/>
                </a:effectLst>
              </a:rPr>
              <a:t>TAHAPAN PENERAPAN </a:t>
            </a:r>
            <a:r>
              <a:rPr lang="en-US" sz="1400" b="1" i="1" dirty="0">
                <a:effectLst>
                  <a:glow>
                    <a:srgbClr val="000000"/>
                  </a:glow>
                  <a:outerShdw sx="0" sy="0">
                    <a:srgbClr val="000000"/>
                  </a:outerShdw>
                  <a:reflection stA="0" endPos="0" fadeDir="0" sx="0" sy="0"/>
                </a:effectLst>
              </a:rPr>
              <a:t>E-GOVERNMENT</a:t>
            </a:r>
            <a:r>
              <a:rPr lang="en-US" sz="1400" b="1" dirty="0">
                <a:effectLst>
                  <a:glow>
                    <a:srgbClr val="000000"/>
                  </a:glow>
                  <a:outerShdw sx="0" sy="0">
                    <a:srgbClr val="000000"/>
                  </a:outerShdw>
                  <a:reflection stA="0" endPos="0" fadeDir="0" sx="0" sy="0"/>
                </a:effectLst>
              </a:rPr>
              <a:t> MELALUI APLIKASI MY RETRIBUSI</a:t>
            </a:r>
          </a:p>
          <a:p>
            <a:pPr marL="50800" indent="0" algn="just">
              <a:buNone/>
            </a:pPr>
            <a:r>
              <a:rPr lang="en-US" sz="1400" dirty="0" err="1">
                <a:latin typeface="Times New Roman" panose="02020603050405020304" pitchFamily="18" charset="0"/>
                <a:cs typeface="Times New Roman" panose="02020603050405020304" pitchFamily="18" charset="0"/>
              </a:rPr>
              <a:t>Penerapan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aplikasi</a:t>
            </a:r>
            <a:r>
              <a:rPr lang="en-US" sz="1400" dirty="0">
                <a:latin typeface="Times New Roman" panose="02020603050405020304" pitchFamily="18" charset="0"/>
                <a:cs typeface="Times New Roman" panose="02020603050405020304" pitchFamily="18" charset="0"/>
              </a:rPr>
              <a:t> My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di </a:t>
            </a:r>
            <a:r>
              <a:rPr lang="en-US" sz="1400" dirty="0" err="1">
                <a:latin typeface="Times New Roman" panose="02020603050405020304" pitchFamily="18" charset="0"/>
                <a:cs typeface="Times New Roman" panose="02020603050405020304" pitchFamily="18" charset="0"/>
              </a:rPr>
              <a:t>Kabupaten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Sidoarjo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sebagai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bentuk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modernisasi</a:t>
            </a:r>
            <a:r>
              <a:rPr lang="en-US" sz="1400" dirty="0">
                <a:latin typeface="Times New Roman" panose="02020603050405020304" pitchFamily="18" charset="0"/>
                <a:cs typeface="Times New Roman" panose="02020603050405020304" pitchFamily="18" charset="0"/>
              </a:rPr>
              <a:t> system </a:t>
            </a:r>
            <a:r>
              <a:rPr lang="en-US" sz="1400" dirty="0" err="1">
                <a:latin typeface="Times New Roman" panose="02020603050405020304" pitchFamily="18" charset="0"/>
                <a:cs typeface="Times New Roman" panose="02020603050405020304" pitchFamily="18" charset="0"/>
              </a:rPr>
              <a:t>pemungutan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daerah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Aplikasi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ini</a:t>
            </a:r>
            <a:r>
              <a:rPr lang="en-US" sz="1400" dirty="0">
                <a:latin typeface="Times New Roman" panose="02020603050405020304" pitchFamily="18" charset="0"/>
                <a:cs typeface="Times New Roman" panose="02020603050405020304" pitchFamily="18" charset="0"/>
              </a:rPr>
              <a:t> di </a:t>
            </a:r>
            <a:r>
              <a:rPr lang="en-US" sz="1400" dirty="0" err="1">
                <a:latin typeface="Times New Roman" panose="02020603050405020304" pitchFamily="18" charset="0"/>
                <a:cs typeface="Times New Roman" panose="02020603050405020304" pitchFamily="18" charset="0"/>
              </a:rPr>
              <a:t>rancang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untuk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mengelola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mengintegrasikan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pendapatan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berbagai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Organisasi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Perangkat</a:t>
            </a:r>
            <a:r>
              <a:rPr lang="en-US" sz="1400" dirty="0">
                <a:latin typeface="Times New Roman" panose="02020603050405020304" pitchFamily="18" charset="0"/>
                <a:cs typeface="Times New Roman" panose="02020603050405020304" pitchFamily="18" charset="0"/>
              </a:rPr>
              <a:t> Daerah (OPD) </a:t>
            </a:r>
            <a:r>
              <a:rPr lang="en-US" sz="1400" dirty="0" err="1">
                <a:latin typeface="Times New Roman" panose="02020603050405020304" pitchFamily="18" charset="0"/>
                <a:cs typeface="Times New Roman" panose="02020603050405020304" pitchFamily="18" charset="0"/>
              </a:rPr>
              <a:t>ke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dalam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satu</a:t>
            </a:r>
            <a:r>
              <a:rPr lang="en-US" sz="1400" dirty="0">
                <a:latin typeface="Times New Roman" panose="02020603050405020304" pitchFamily="18" charset="0"/>
                <a:cs typeface="Times New Roman" panose="02020603050405020304" pitchFamily="18" charset="0"/>
              </a:rPr>
              <a:t> portal </a:t>
            </a:r>
            <a:r>
              <a:rPr lang="en-US" sz="1400" dirty="0" err="1">
                <a:latin typeface="Times New Roman" panose="02020603050405020304" pitchFamily="18" charset="0"/>
                <a:cs typeface="Times New Roman" panose="02020603050405020304" pitchFamily="18" charset="0"/>
              </a:rPr>
              <a:t>terpadu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guna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memudahkan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pemantauan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pelaporan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pimpinan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daerah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Dengan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adanya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pengelolaan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sebelumnya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bersifat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terpisah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dapat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disatukan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sehingga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meningkatkan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transparansi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akuntabilitas</a:t>
            </a:r>
            <a:r>
              <a:rPr lang="en-US" sz="1800" dirty="0" smtClean="0">
                <a:cs typeface="Times New Roman" panose="02020603050405020304" pitchFamily="18" charset="0"/>
              </a:rPr>
              <a:t>.</a:t>
            </a:r>
          </a:p>
          <a:p>
            <a:pPr marL="533400" lvl="1" indent="0" fontAlgn="base">
              <a:buNone/>
            </a:pPr>
            <a:r>
              <a:rPr lang="en-US" sz="1100" dirty="0" smtClean="0"/>
              <a:t> </a:t>
            </a:r>
            <a:r>
              <a:rPr lang="en-US" sz="1400" b="1" dirty="0">
                <a:effectLst>
                  <a:glow>
                    <a:srgbClr val="000000"/>
                  </a:glow>
                  <a:outerShdw sx="0" sy="0">
                    <a:srgbClr val="000000"/>
                  </a:outerShdw>
                  <a:reflection stA="0" endPos="0" fadeDir="0" sx="0" sy="0"/>
                </a:effectLst>
              </a:rPr>
              <a:t>PROSEDUR PENERAPAN </a:t>
            </a:r>
            <a:r>
              <a:rPr lang="en-US" sz="1400" b="1" i="1" dirty="0">
                <a:effectLst>
                  <a:glow>
                    <a:srgbClr val="000000"/>
                  </a:glow>
                  <a:outerShdw sx="0" sy="0">
                    <a:srgbClr val="000000"/>
                  </a:outerShdw>
                  <a:reflection stA="0" endPos="0" fadeDir="0" sx="0" sy="0"/>
                </a:effectLst>
              </a:rPr>
              <a:t>E-GOVERNMENT</a:t>
            </a:r>
            <a:r>
              <a:rPr lang="en-US" sz="1400" b="1" dirty="0">
                <a:effectLst>
                  <a:glow>
                    <a:srgbClr val="000000"/>
                  </a:glow>
                  <a:outerShdw sx="0" sy="0">
                    <a:srgbClr val="000000"/>
                  </a:outerShdw>
                  <a:reflection stA="0" endPos="0" fadeDir="0" sx="0" sy="0"/>
                </a:effectLst>
              </a:rPr>
              <a:t> MELALUI APLIKASI MY RETRIBUSI</a:t>
            </a:r>
          </a:p>
          <a:p>
            <a:pPr marL="50800" indent="0">
              <a:buNone/>
            </a:pP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teknis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penggunaan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aplikasi</a:t>
            </a:r>
            <a:r>
              <a:rPr lang="en-US" sz="1400" dirty="0">
                <a:latin typeface="Times New Roman" panose="02020603050405020304" pitchFamily="18" charset="0"/>
                <a:cs typeface="Times New Roman" panose="02020603050405020304" pitchFamily="18" charset="0"/>
              </a:rPr>
              <a:t> My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dimulai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dari</a:t>
            </a:r>
            <a:r>
              <a:rPr lang="en-US" sz="1400" dirty="0">
                <a:latin typeface="Times New Roman" panose="02020603050405020304" pitchFamily="18" charset="0"/>
                <a:cs typeface="Times New Roman" panose="02020603050405020304" pitchFamily="18" charset="0"/>
              </a:rPr>
              <a:t> proses </a:t>
            </a:r>
            <a:r>
              <a:rPr lang="en-US" sz="1400" dirty="0" err="1">
                <a:latin typeface="Times New Roman" panose="02020603050405020304" pitchFamily="18" charset="0"/>
                <a:cs typeface="Times New Roman" panose="02020603050405020304" pitchFamily="18" charset="0"/>
              </a:rPr>
              <a:t>pendaftaran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oleh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wajib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atau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pelaku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usaha</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mengisi</a:t>
            </a:r>
            <a:r>
              <a:rPr lang="en-US" sz="1400" dirty="0">
                <a:latin typeface="Times New Roman" panose="02020603050405020304" pitchFamily="18" charset="0"/>
                <a:cs typeface="Times New Roman" panose="02020603050405020304" pitchFamily="18" charset="0"/>
              </a:rPr>
              <a:t> data </a:t>
            </a:r>
            <a:r>
              <a:rPr lang="en-US" sz="1400" dirty="0" err="1">
                <a:latin typeface="Times New Roman" panose="02020603050405020304" pitchFamily="18" charset="0"/>
                <a:cs typeface="Times New Roman" panose="02020603050405020304" pitchFamily="18" charset="0"/>
              </a:rPr>
              <a:t>lengkap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mengenai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identitas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jenis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akan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dicatat</a:t>
            </a:r>
            <a:r>
              <a:rPr lang="en-US" sz="1400" dirty="0">
                <a:latin typeface="Times New Roman" panose="02020603050405020304" pitchFamily="18" charset="0"/>
                <a:cs typeface="Times New Roman" panose="02020603050405020304" pitchFamily="18" charset="0"/>
              </a:rPr>
              <a:t>. Data </a:t>
            </a:r>
            <a:r>
              <a:rPr lang="en-US" sz="1400" dirty="0" err="1">
                <a:latin typeface="Times New Roman" panose="02020603050405020304" pitchFamily="18" charset="0"/>
                <a:cs typeface="Times New Roman" panose="02020603050405020304" pitchFamily="18" charset="0"/>
              </a:rPr>
              <a:t>tersebut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diperiksa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oleh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petugas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Organisasi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Pemerintah</a:t>
            </a:r>
            <a:r>
              <a:rPr lang="en-US" sz="1400" dirty="0">
                <a:latin typeface="Times New Roman" panose="02020603050405020304" pitchFamily="18" charset="0"/>
                <a:cs typeface="Times New Roman" panose="02020603050405020304" pitchFamily="18" charset="0"/>
              </a:rPr>
              <a:t> Daerah (OPD) </a:t>
            </a:r>
            <a:r>
              <a:rPr lang="en-US" sz="1400" dirty="0" err="1">
                <a:latin typeface="Times New Roman" panose="02020603050405020304" pitchFamily="18" charset="0"/>
                <a:cs typeface="Times New Roman" panose="02020603050405020304" pitchFamily="18" charset="0"/>
              </a:rPr>
              <a:t>bertanggung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jawab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untuk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memastikan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validitas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kelengkapan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informasi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sebelum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membuat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nomor</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Virtual Account (VA)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sebagai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saluran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pembayaran</a:t>
            </a:r>
            <a:r>
              <a:rPr lang="en-US" sz="1400" dirty="0">
                <a:latin typeface="Times New Roman" panose="02020603050405020304" pitchFamily="18" charset="0"/>
                <a:cs typeface="Times New Roman" panose="02020603050405020304" pitchFamily="18" charset="0"/>
              </a:rPr>
              <a:t> digital </a:t>
            </a:r>
            <a:r>
              <a:rPr lang="en-US" sz="1400" dirty="0" err="1">
                <a:latin typeface="Times New Roman" panose="02020603050405020304" pitchFamily="18" charset="0"/>
                <a:cs typeface="Times New Roman" panose="02020603050405020304" pitchFamily="18" charset="0"/>
              </a:rPr>
              <a:t>bagi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pengguna</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Virtual Account (VA) </a:t>
            </a:r>
            <a:r>
              <a:rPr lang="en-US" sz="1400" dirty="0" err="1">
                <a:latin typeface="Times New Roman" panose="02020603050405020304" pitchFamily="18" charset="0"/>
                <a:cs typeface="Times New Roman" panose="02020603050405020304" pitchFamily="18" charset="0"/>
              </a:rPr>
              <a:t>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memungkinkan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pembayaran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melalui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berbagai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metode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seperti</a:t>
            </a:r>
            <a:r>
              <a:rPr lang="en-US" sz="1400" dirty="0">
                <a:latin typeface="Times New Roman" panose="02020603050405020304" pitchFamily="18" charset="0"/>
                <a:cs typeface="Times New Roman" panose="02020603050405020304" pitchFamily="18" charset="0"/>
              </a:rPr>
              <a:t> QRIS, transfer bank,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layanan</a:t>
            </a:r>
            <a:r>
              <a:rPr lang="en-US" sz="1400" dirty="0">
                <a:latin typeface="Times New Roman" panose="02020603050405020304" pitchFamily="18" charset="0"/>
                <a:cs typeface="Times New Roman" panose="02020603050405020304" pitchFamily="18" charset="0"/>
              </a:rPr>
              <a:t> e-wallet </a:t>
            </a:r>
            <a:r>
              <a:rPr lang="en-US" sz="1400" dirty="0" err="1">
                <a:latin typeface="Times New Roman" panose="02020603050405020304" pitchFamily="18" charset="0"/>
                <a:cs typeface="Times New Roman" panose="02020603050405020304" pitchFamily="18" charset="0"/>
              </a:rPr>
              <a:t>termasuk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ShopeePay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sehingga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memudahkan</a:t>
            </a:r>
            <a:r>
              <a:rPr lang="en-US" sz="1400" dirty="0">
                <a:latin typeface="Times New Roman" panose="02020603050405020304" pitchFamily="18" charset="0"/>
                <a:cs typeface="Times New Roman" panose="02020603050405020304" pitchFamily="18" charset="0"/>
              </a:rPr>
              <a:t> para </a:t>
            </a:r>
            <a:r>
              <a:rPr lang="en-US" sz="1400" dirty="0" err="1">
                <a:latin typeface="Times New Roman" panose="02020603050405020304" pitchFamily="18" charset="0"/>
                <a:cs typeface="Times New Roman" panose="02020603050405020304" pitchFamily="18" charset="0"/>
              </a:rPr>
              <a:t>wajib</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retribusi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melakukan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transaksi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non-</a:t>
            </a:r>
            <a:r>
              <a:rPr lang="en-US" sz="1400" dirty="0" err="1">
                <a:latin typeface="Times New Roman" panose="02020603050405020304" pitchFamily="18" charset="0"/>
                <a:cs typeface="Times New Roman" panose="02020603050405020304" pitchFamily="18" charset="0"/>
              </a:rPr>
              <a:t>tunai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dengan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efisien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Pembayaran</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dilakukan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digital </a:t>
            </a:r>
            <a:r>
              <a:rPr lang="en-US" sz="1400" dirty="0" err="1">
                <a:latin typeface="Times New Roman" panose="02020603050405020304" pitchFamily="18" charset="0"/>
                <a:cs typeface="Times New Roman" panose="02020603050405020304" pitchFamily="18" charset="0"/>
              </a:rPr>
              <a:t>langsung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dicatat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dalam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real-time, </a:t>
            </a:r>
            <a:r>
              <a:rPr lang="en-US" sz="1400" dirty="0" err="1">
                <a:latin typeface="Times New Roman" panose="02020603050405020304" pitchFamily="18" charset="0"/>
                <a:cs typeface="Times New Roman" panose="02020603050405020304" pitchFamily="18" charset="0"/>
              </a:rPr>
              <a:t>memungkinkan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pelacakan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konfirmasi</a:t>
            </a:r>
            <a:r>
              <a:rPr lang="en-US" sz="1400" dirty="0">
                <a:latin typeface="Times New Roman" panose="02020603050405020304" pitchFamily="18" charset="0"/>
                <a:cs typeface="Times New Roman" panose="02020603050405020304" pitchFamily="18" charset="0"/>
              </a:rPr>
              <a:t> status </a:t>
            </a:r>
            <a:r>
              <a:rPr lang="en-US" sz="1400" dirty="0" err="1">
                <a:latin typeface="Times New Roman" panose="02020603050405020304" pitchFamily="18" charset="0"/>
                <a:cs typeface="Times New Roman" panose="02020603050405020304" pitchFamily="18" charset="0"/>
              </a:rPr>
              <a:t>pembayaran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transparan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bagi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kedua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belah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pihak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pengguna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maupun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pengelola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Sebagai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bentuk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transisi</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inklusif</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pembayaran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tunai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masih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diakomodasi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mekanisme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dengan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petugas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menginput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transaksi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dalam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manual </a:t>
            </a:r>
            <a:r>
              <a:rPr lang="en-US" sz="1400" dirty="0" err="1">
                <a:latin typeface="Times New Roman" panose="02020603050405020304" pitchFamily="18" charset="0"/>
                <a:cs typeface="Times New Roman" panose="02020603050405020304" pitchFamily="18" charset="0"/>
              </a:rPr>
              <a:t>melalui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pembuatan</a:t>
            </a:r>
            <a:r>
              <a:rPr lang="en-US" sz="1400" dirty="0">
                <a:latin typeface="Times New Roman" panose="02020603050405020304" pitchFamily="18" charset="0"/>
                <a:cs typeface="Times New Roman" panose="02020603050405020304" pitchFamily="18" charset="0"/>
              </a:rPr>
              <a:t> VA, </a:t>
            </a:r>
            <a:r>
              <a:rPr lang="en-US" sz="1400" dirty="0" err="1">
                <a:latin typeface="Times New Roman" panose="02020603050405020304" pitchFamily="18" charset="0"/>
                <a:cs typeface="Times New Roman" panose="02020603050405020304" pitchFamily="18" charset="0"/>
              </a:rPr>
              <a:t>memastikan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semua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pembayaran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dicatat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secara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elektronik</a:t>
            </a:r>
            <a:r>
              <a:rPr lang="en-US" sz="1400" dirty="0" smtClean="0">
                <a:latin typeface="Times New Roman" panose="02020603050405020304" pitchFamily="18" charset="0"/>
                <a:cs typeface="Times New Roman" panose="02020603050405020304" pitchFamily="18" charset="0"/>
              </a:rPr>
              <a:t>.</a:t>
            </a:r>
          </a:p>
          <a:p>
            <a:pPr marL="533400" lvl="1" indent="0" fontAlgn="base">
              <a:buNone/>
            </a:pPr>
            <a:r>
              <a:rPr lang="en-US" sz="1400" b="1" dirty="0">
                <a:effectLst>
                  <a:glow>
                    <a:srgbClr val="000000"/>
                  </a:glow>
                  <a:outerShdw sx="0" sy="0">
                    <a:srgbClr val="000000"/>
                  </a:outerShdw>
                  <a:reflection stA="0" endPos="0" fadeDir="0" sx="0" sy="0"/>
                </a:effectLst>
              </a:rPr>
              <a:t>KENDALA DALAM PENERAPAN E–GOVERNMENT MELALUI APLIKASI MY RETRIBUSI</a:t>
            </a:r>
          </a:p>
          <a:p>
            <a:pPr marL="50800" indent="0">
              <a:buNone/>
            </a:pPr>
            <a:r>
              <a:rPr lang="en-ID" sz="1400" dirty="0" err="1">
                <a:latin typeface="Times New Roman" panose="02020603050405020304" pitchFamily="18" charset="0"/>
                <a:cs typeface="Times New Roman" panose="02020603050405020304" pitchFamily="18" charset="0"/>
              </a:rPr>
              <a:t>Tantangan-tantangan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dalam</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penerapan</a:t>
            </a:r>
            <a:r>
              <a:rPr lang="en-ID" sz="1400" dirty="0">
                <a:latin typeface="Times New Roman" panose="02020603050405020304" pitchFamily="18" charset="0"/>
                <a:cs typeface="Times New Roman" panose="02020603050405020304" pitchFamily="18" charset="0"/>
              </a:rPr>
              <a:t> </a:t>
            </a:r>
            <a:r>
              <a:rPr lang="en-ID" sz="1400" i="1" dirty="0">
                <a:latin typeface="Times New Roman" panose="02020603050405020304" pitchFamily="18" charset="0"/>
                <a:cs typeface="Times New Roman" panose="02020603050405020304" pitchFamily="18" charset="0"/>
              </a:rPr>
              <a:t>e-government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melalui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aplikas</a:t>
            </a:r>
            <a:r>
              <a:rPr lang="en-ID" sz="1400" dirty="0">
                <a:latin typeface="Times New Roman" panose="02020603050405020304" pitchFamily="18" charset="0"/>
                <a:cs typeface="Times New Roman" panose="02020603050405020304" pitchFamily="18" charset="0"/>
              </a:rPr>
              <a:t> my </a:t>
            </a:r>
            <a:r>
              <a:rPr lang="en-ID" sz="1400" dirty="0" err="1">
                <a:latin typeface="Times New Roman" panose="02020603050405020304" pitchFamily="18" charset="0"/>
                <a:cs typeface="Times New Roman" panose="02020603050405020304" pitchFamily="18" charset="0"/>
              </a:rPr>
              <a:t>retribusi</a:t>
            </a:r>
            <a:r>
              <a:rPr lang="en-ID" sz="1400" dirty="0">
                <a:latin typeface="Times New Roman" panose="02020603050405020304" pitchFamily="18" charset="0"/>
                <a:cs typeface="Times New Roman" panose="02020603050405020304" pitchFamily="18" charset="0"/>
              </a:rPr>
              <a:t> di </a:t>
            </a:r>
            <a:r>
              <a:rPr lang="en-ID" sz="1400" dirty="0" err="1">
                <a:latin typeface="Times New Roman" panose="02020603050405020304" pitchFamily="18" charset="0"/>
                <a:cs typeface="Times New Roman" panose="02020603050405020304" pitchFamily="18" charset="0"/>
              </a:rPr>
              <a:t>Kabupaten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Sidoarjo</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diatas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kendala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penerapan</a:t>
            </a:r>
            <a:r>
              <a:rPr lang="en-ID" sz="1400" dirty="0">
                <a:latin typeface="Times New Roman" panose="02020603050405020304" pitchFamily="18" charset="0"/>
                <a:cs typeface="Times New Roman" panose="02020603050405020304" pitchFamily="18" charset="0"/>
              </a:rPr>
              <a:t> </a:t>
            </a:r>
            <a:r>
              <a:rPr lang="en-ID" sz="1400" i="1" dirty="0">
                <a:latin typeface="Times New Roman" panose="02020603050405020304" pitchFamily="18" charset="0"/>
                <a:cs typeface="Times New Roman" panose="02020603050405020304" pitchFamily="18" charset="0"/>
              </a:rPr>
              <a:t>e-government</a:t>
            </a:r>
            <a:r>
              <a:rPr lang="en-ID" sz="1400" dirty="0">
                <a:latin typeface="Times New Roman" panose="02020603050405020304" pitchFamily="18" charset="0"/>
                <a:cs typeface="Times New Roman" panose="02020603050405020304" pitchFamily="18" charset="0"/>
              </a:rPr>
              <a:t> di </a:t>
            </a:r>
            <a:r>
              <a:rPr lang="en-ID" sz="1400" dirty="0" err="1">
                <a:latin typeface="Times New Roman" panose="02020603050405020304" pitchFamily="18" charset="0"/>
                <a:cs typeface="Times New Roman" panose="02020603050405020304" pitchFamily="18" charset="0"/>
              </a:rPr>
              <a:t>berbagai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daerah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memiliki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pola</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serupa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Pada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penelitian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mengenai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kualitas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pelayanan</a:t>
            </a:r>
            <a:r>
              <a:rPr lang="en-ID" sz="1400" dirty="0">
                <a:latin typeface="Times New Roman" panose="02020603050405020304" pitchFamily="18" charset="0"/>
                <a:cs typeface="Times New Roman" panose="02020603050405020304" pitchFamily="18" charset="0"/>
              </a:rPr>
              <a:t> </a:t>
            </a:r>
            <a:r>
              <a:rPr lang="en-ID" sz="1400" i="1" dirty="0">
                <a:latin typeface="Times New Roman" panose="02020603050405020304" pitchFamily="18" charset="0"/>
                <a:cs typeface="Times New Roman" panose="02020603050405020304" pitchFamily="18" charset="0"/>
              </a:rPr>
              <a:t>e-government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melalui</a:t>
            </a:r>
            <a:r>
              <a:rPr lang="en-ID" sz="1400" dirty="0">
                <a:latin typeface="Times New Roman" panose="02020603050405020304" pitchFamily="18" charset="0"/>
                <a:cs typeface="Times New Roman" panose="02020603050405020304" pitchFamily="18" charset="0"/>
              </a:rPr>
              <a:t> e-filing di KPP </a:t>
            </a:r>
            <a:r>
              <a:rPr lang="en-ID" sz="1400" dirty="0" err="1">
                <a:latin typeface="Times New Roman" panose="02020603050405020304" pitchFamily="18" charset="0"/>
                <a:cs typeface="Times New Roman" panose="02020603050405020304" pitchFamily="18" charset="0"/>
              </a:rPr>
              <a:t>Pratama</a:t>
            </a:r>
            <a:r>
              <a:rPr lang="en-ID" sz="1400" dirty="0">
                <a:latin typeface="Times New Roman" panose="02020603050405020304" pitchFamily="18" charset="0"/>
                <a:cs typeface="Times New Roman" panose="02020603050405020304" pitchFamily="18" charset="0"/>
              </a:rPr>
              <a:t> Bandung </a:t>
            </a:r>
            <a:r>
              <a:rPr lang="en-ID" sz="1400" dirty="0" err="1">
                <a:latin typeface="Times New Roman" panose="02020603050405020304" pitchFamily="18" charset="0"/>
                <a:cs typeface="Times New Roman" panose="02020603050405020304" pitchFamily="18" charset="0"/>
              </a:rPr>
              <a:t>Cibeunying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ditemukan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bahwa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kondisi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sumber</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daya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manusia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serta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koneksi</a:t>
            </a:r>
            <a:r>
              <a:rPr lang="en-ID" sz="1400" dirty="0">
                <a:latin typeface="Times New Roman" panose="02020603050405020304" pitchFamily="18" charset="0"/>
                <a:cs typeface="Times New Roman" panose="02020603050405020304" pitchFamily="18" charset="0"/>
              </a:rPr>
              <a:t> internet yang </a:t>
            </a:r>
            <a:r>
              <a:rPr lang="en-ID" sz="1400" dirty="0" err="1">
                <a:latin typeface="Times New Roman" panose="02020603050405020304" pitchFamily="18" charset="0"/>
                <a:cs typeface="Times New Roman" panose="02020603050405020304" pitchFamily="18" charset="0"/>
              </a:rPr>
              <a:t>tidak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stabil</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menjadi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hambatan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dalam</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efektivitas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layanan</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fontScale="55000" lnSpcReduction="20000"/>
          </a:bodyPr>
          <a:lstStyle/>
          <a:p>
            <a:r>
              <a:rPr lang="en-US" dirty="0" err="1">
                <a:latin typeface="Times New Roman" panose="02020603050405020304" pitchFamily="18" charset="0"/>
                <a:cs typeface="Times New Roman" panose="02020603050405020304" pitchFamily="18" charset="0"/>
              </a:rPr>
              <a:t>Penemuan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jurnal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penerapan</a:t>
            </a:r>
            <a:r>
              <a:rPr lang="en-US" dirty="0">
                <a:latin typeface="Times New Roman" panose="02020603050405020304" pitchFamily="18" charset="0"/>
                <a:cs typeface="Times New Roman" panose="02020603050405020304" pitchFamily="18" charset="0"/>
              </a:rPr>
              <a:t> e-government </a:t>
            </a:r>
            <a:r>
              <a:rPr lang="en-US" dirty="0" err="1">
                <a:latin typeface="Times New Roman" panose="02020603050405020304" pitchFamily="18" charset="0"/>
                <a:cs typeface="Times New Roman" panose="02020603050405020304" pitchFamily="18" charset="0"/>
              </a:rPr>
              <a:t>melalui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My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Kabupaten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Sidoarjo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berikut</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My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berhasil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efisiensi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daerah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mengurangi</a:t>
            </a:r>
            <a:r>
              <a:rPr lang="en-US" dirty="0">
                <a:latin typeface="Times New Roman" panose="02020603050405020304" pitchFamily="18" charset="0"/>
                <a:cs typeface="Times New Roman" panose="02020603050405020304" pitchFamily="18" charset="0"/>
              </a:rPr>
              <a:t> proses </a:t>
            </a:r>
            <a:r>
              <a:rPr lang="en-US" dirty="0" err="1">
                <a:latin typeface="Times New Roman" panose="02020603050405020304" pitchFamily="18" charset="0"/>
                <a:cs typeface="Times New Roman" panose="02020603050405020304" pitchFamily="18" charset="0"/>
              </a:rPr>
              <a:t>administrasi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rumit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mengurangi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birokrasi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transparansi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pengelolaan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memungkinkan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masyarakat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mengakses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pembayaran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online, </a:t>
            </a:r>
            <a:r>
              <a:rPr lang="en-US" dirty="0" err="1">
                <a:latin typeface="Times New Roman" panose="02020603050405020304" pitchFamily="18" charset="0"/>
                <a:cs typeface="Times New Roman" panose="02020603050405020304" pitchFamily="18" charset="0"/>
              </a:rPr>
              <a:t>mengurangi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waktu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tunggu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meminimalkan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langsung</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perlu</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Penerapan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mengikuti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implementasi</a:t>
            </a:r>
            <a:r>
              <a:rPr lang="en-US" dirty="0">
                <a:latin typeface="Times New Roman" panose="02020603050405020304" pitchFamily="18" charset="0"/>
                <a:cs typeface="Times New Roman" panose="02020603050405020304" pitchFamily="18" charset="0"/>
              </a:rPr>
              <a:t> e-government </a:t>
            </a:r>
            <a:r>
              <a:rPr lang="en-US" dirty="0" err="1">
                <a:latin typeface="Times New Roman" panose="02020603050405020304" pitchFamily="18" charset="0"/>
                <a:cs typeface="Times New Roman" panose="02020603050405020304" pitchFamily="18" charset="0"/>
              </a:rPr>
              <a:t>sesuai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presiden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persiapan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infrastruktur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pelatihan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pematangan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pemantapan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transaksi</a:t>
            </a:r>
            <a:r>
              <a:rPr lang="en-US" dirty="0">
                <a:latin typeface="Times New Roman" panose="02020603050405020304" pitchFamily="18" charset="0"/>
                <a:cs typeface="Times New Roman" panose="02020603050405020304" pitchFamily="18" charset="0"/>
              </a:rPr>
              <a:t> digital,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pemanfaatan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terpadu</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menjangkau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berbagai</a:t>
            </a:r>
            <a:r>
              <a:rPr lang="en-US" dirty="0">
                <a:latin typeface="Times New Roman" panose="02020603050405020304" pitchFamily="18" charset="0"/>
                <a:cs typeface="Times New Roman" panose="02020603050405020304" pitchFamily="18" charset="0"/>
              </a:rPr>
              <a:t> OPD. </a:t>
            </a:r>
            <a:r>
              <a:rPr lang="en-US" dirty="0" err="1">
                <a:latin typeface="Times New Roman" panose="02020603050405020304" pitchFamily="18" charset="0"/>
                <a:cs typeface="Times New Roman" panose="02020603050405020304" pitchFamily="18" charset="0"/>
              </a:rPr>
              <a:t>Saat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My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memasuki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pemanfaatan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penggunaan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layanan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elektronik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besar</a:t>
            </a:r>
            <a:r>
              <a:rPr lang="en-US" dirty="0">
                <a:latin typeface="Times New Roman" panose="02020603050405020304" pitchFamily="18" charset="0"/>
                <a:cs typeface="Times New Roman" panose="02020603050405020304" pitchFamily="18" charset="0"/>
              </a:rPr>
              <a:t> OPD.</a:t>
            </a:r>
          </a:p>
          <a:p>
            <a:r>
              <a:rPr lang="en-US" dirty="0" err="1">
                <a:latin typeface="Times New Roman" panose="02020603050405020304" pitchFamily="18" charset="0"/>
                <a:cs typeface="Times New Roman" panose="02020603050405020304" pitchFamily="18" charset="0"/>
              </a:rPr>
              <a:t>Meskipun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kemajuan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signifikan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tercapai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kendala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implementasi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terkait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keterbatasan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teknologi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literasi</a:t>
            </a:r>
            <a:r>
              <a:rPr lang="en-US" dirty="0">
                <a:latin typeface="Times New Roman" panose="02020603050405020304" pitchFamily="18" charset="0"/>
                <a:cs typeface="Times New Roman" panose="02020603050405020304" pitchFamily="18" charset="0"/>
              </a:rPr>
              <a:t> digital </a:t>
            </a:r>
            <a:r>
              <a:rPr lang="en-US" dirty="0" err="1">
                <a:latin typeface="Times New Roman" panose="02020603050405020304" pitchFamily="18" charset="0"/>
                <a:cs typeface="Times New Roman" panose="02020603050405020304" pitchFamily="18" charset="0"/>
              </a:rPr>
              <a:t>masyarakat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integrasi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antar</a:t>
            </a:r>
            <a:r>
              <a:rPr lang="en-US" dirty="0">
                <a:latin typeface="Times New Roman" panose="02020603050405020304" pitchFamily="18" charset="0"/>
                <a:cs typeface="Times New Roman" panose="02020603050405020304" pitchFamily="18" charset="0"/>
              </a:rPr>
              <a:t> OPD yang </a:t>
            </a:r>
            <a:r>
              <a:rPr lang="en-US" dirty="0" err="1">
                <a:latin typeface="Times New Roman" panose="02020603050405020304" pitchFamily="18" charset="0"/>
                <a:cs typeface="Times New Roman" panose="02020603050405020304" pitchFamily="18" charset="0"/>
              </a:rPr>
              <a:t>belum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sempurna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gangguan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menyebabkan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pencatatan</a:t>
            </a:r>
            <a:r>
              <a:rPr lang="en-US" dirty="0">
                <a:latin typeface="Times New Roman" panose="02020603050405020304" pitchFamily="18" charset="0"/>
                <a:cs typeface="Times New Roman" panose="02020603050405020304" pitchFamily="18" charset="0"/>
              </a:rPr>
              <a:t> manual </a:t>
            </a:r>
            <a:r>
              <a:rPr lang="en-US" dirty="0" err="1">
                <a:latin typeface="Times New Roman" panose="02020603050405020304" pitchFamily="18" charset="0"/>
                <a:cs typeface="Times New Roman" panose="02020603050405020304" pitchFamily="18" charset="0"/>
              </a:rPr>
              <a:t>kembali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penggunaan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pendaftaran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wajib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pemeriksaan</a:t>
            </a:r>
            <a:r>
              <a:rPr lang="en-US" dirty="0">
                <a:latin typeface="Times New Roman" panose="02020603050405020304" pitchFamily="18" charset="0"/>
                <a:cs typeface="Times New Roman" panose="02020603050405020304" pitchFamily="18" charset="0"/>
              </a:rPr>
              <a:t> data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petugas</a:t>
            </a:r>
            <a:r>
              <a:rPr lang="en-US" dirty="0">
                <a:latin typeface="Times New Roman" panose="02020603050405020304" pitchFamily="18" charset="0"/>
                <a:cs typeface="Times New Roman" panose="02020603050405020304" pitchFamily="18" charset="0"/>
              </a:rPr>
              <a:t> OPD, </a:t>
            </a:r>
            <a:r>
              <a:rPr lang="en-US" dirty="0" err="1">
                <a:latin typeface="Times New Roman" panose="02020603050405020304" pitchFamily="18" charset="0"/>
                <a:cs typeface="Times New Roman" panose="02020603050405020304" pitchFamily="18" charset="0"/>
              </a:rPr>
              <a:t>pembuatan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nomor</a:t>
            </a:r>
            <a:r>
              <a:rPr lang="en-US" dirty="0">
                <a:latin typeface="Times New Roman" panose="02020603050405020304" pitchFamily="18" charset="0"/>
                <a:cs typeface="Times New Roman" panose="02020603050405020304" pitchFamily="18" charset="0"/>
              </a:rPr>
              <a:t> Virtual Account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pembayaran</a:t>
            </a:r>
            <a:r>
              <a:rPr lang="en-US" dirty="0">
                <a:latin typeface="Times New Roman" panose="02020603050405020304" pitchFamily="18" charset="0"/>
                <a:cs typeface="Times New Roman" panose="02020603050405020304" pitchFamily="18" charset="0"/>
              </a:rPr>
              <a:t> digital </a:t>
            </a:r>
            <a:r>
              <a:rPr lang="en-US" dirty="0" err="1">
                <a:latin typeface="Times New Roman" panose="02020603050405020304" pitchFamily="18" charset="0"/>
                <a:cs typeface="Times New Roman" panose="02020603050405020304" pitchFamily="18" charset="0"/>
              </a:rPr>
              <a:t>melalui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metode</a:t>
            </a:r>
            <a:r>
              <a:rPr lang="en-US" dirty="0">
                <a:latin typeface="Times New Roman" panose="02020603050405020304" pitchFamily="18" charset="0"/>
                <a:cs typeface="Times New Roman" panose="02020603050405020304" pitchFamily="18" charset="0"/>
              </a:rPr>
              <a:t> non-</a:t>
            </a:r>
            <a:r>
              <a:rPr lang="en-US" dirty="0" err="1">
                <a:latin typeface="Times New Roman" panose="02020603050405020304" pitchFamily="18" charset="0"/>
                <a:cs typeface="Times New Roman" panose="02020603050405020304" pitchFamily="18" charset="0"/>
              </a:rPr>
              <a:t>tunai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pencatatan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transaksi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real-time.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juga </a:t>
            </a:r>
            <a:r>
              <a:rPr lang="en-US" dirty="0" err="1">
                <a:latin typeface="Times New Roman" panose="02020603050405020304" pitchFamily="18" charset="0"/>
                <a:cs typeface="Times New Roman" panose="02020603050405020304" pitchFamily="18" charset="0"/>
              </a:rPr>
              <a:t>tetap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pembayaran</a:t>
            </a:r>
            <a:r>
              <a:rPr lang="en-US" dirty="0">
                <a:latin typeface="Times New Roman" panose="02020603050405020304" pitchFamily="18" charset="0"/>
                <a:cs typeface="Times New Roman" panose="02020603050405020304" pitchFamily="18" charset="0"/>
              </a:rPr>
              <a:t> manual </a:t>
            </a:r>
            <a:r>
              <a:rPr lang="en-US" dirty="0" err="1">
                <a:latin typeface="Times New Roman" panose="02020603050405020304" pitchFamily="18" charset="0"/>
                <a:cs typeface="Times New Roman" panose="02020603050405020304" pitchFamily="18" charset="0"/>
              </a:rPr>
              <a:t>selama</a:t>
            </a:r>
            <a:r>
              <a:rPr lang="en-US" dirty="0">
                <a:latin typeface="Times New Roman" panose="02020603050405020304" pitchFamily="18" charset="0"/>
                <a:cs typeface="Times New Roman" panose="02020603050405020304" pitchFamily="18" charset="0"/>
              </a:rPr>
              <a:t> masa </a:t>
            </a:r>
            <a:r>
              <a:rPr lang="en-US" dirty="0" err="1">
                <a:latin typeface="Times New Roman" panose="02020603050405020304" pitchFamily="18" charset="0"/>
                <a:cs typeface="Times New Roman" panose="02020603050405020304" pitchFamily="18" charset="0"/>
              </a:rPr>
              <a:t>transisi</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inklusivitas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tetap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terjaga</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Aspek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kendala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perbedaan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kebiasaan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kesiapan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adaptasi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tingkat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literasi</a:t>
            </a:r>
            <a:r>
              <a:rPr lang="en-US" dirty="0">
                <a:latin typeface="Times New Roman" panose="02020603050405020304" pitchFamily="18" charset="0"/>
                <a:cs typeface="Times New Roman" panose="02020603050405020304" pitchFamily="18" charset="0"/>
              </a:rPr>
              <a:t> digital yang </a:t>
            </a:r>
            <a:r>
              <a:rPr lang="en-US" dirty="0" err="1">
                <a:latin typeface="Times New Roman" panose="02020603050405020304" pitchFamily="18" charset="0"/>
                <a:cs typeface="Times New Roman" panose="02020603050405020304" pitchFamily="18" charset="0"/>
              </a:rPr>
              <a:t>berbeda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berbagai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seperti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tradisional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rusunawa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Pendekatan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sosialisasi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pelatihan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berkelanjutan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dukungan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pimpinan</a:t>
            </a:r>
            <a:r>
              <a:rPr lang="en-US" dirty="0">
                <a:latin typeface="Times New Roman" panose="02020603050405020304" pitchFamily="18" charset="0"/>
                <a:cs typeface="Times New Roman" panose="02020603050405020304" pitchFamily="18" charset="0"/>
              </a:rPr>
              <a:t> OPD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keberhasilan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implementasi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Dari </a:t>
            </a:r>
            <a:r>
              <a:rPr lang="en-US" dirty="0" err="1">
                <a:latin typeface="Times New Roman" panose="02020603050405020304" pitchFamily="18" charset="0"/>
                <a:cs typeface="Times New Roman" panose="02020603050405020304" pitchFamily="18" charset="0"/>
              </a:rPr>
              <a:t>sisi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regulasi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kebijakan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penyesuaian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mekanisme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perhitungan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pelaporan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masing-masing</a:t>
            </a:r>
            <a:r>
              <a:rPr lang="en-US" dirty="0">
                <a:latin typeface="Times New Roman" panose="02020603050405020304" pitchFamily="18" charset="0"/>
                <a:cs typeface="Times New Roman" panose="02020603050405020304" pitchFamily="18" charset="0"/>
              </a:rPr>
              <a:t> OPD </a:t>
            </a:r>
            <a:r>
              <a:rPr lang="en-US" dirty="0" err="1">
                <a:latin typeface="Times New Roman" panose="02020603050405020304" pitchFamily="18" charset="0"/>
                <a:cs typeface="Times New Roman" panose="02020603050405020304" pitchFamily="18" charset="0"/>
              </a:rPr>
              <a:t>memerlukan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komunikasi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intensif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waktu</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cukup</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optimal.</a:t>
            </a:r>
          </a:p>
          <a:p>
            <a:r>
              <a:rPr lang="en-US" dirty="0" err="1">
                <a:latin typeface="Times New Roman" panose="02020603050405020304" pitchFamily="18" charset="0"/>
                <a:cs typeface="Times New Roman" panose="02020603050405020304" pitchFamily="18" charset="0"/>
              </a:rPr>
              <a:t>Penelitian</a:t>
            </a:r>
            <a:r>
              <a:rPr lang="en-US" dirty="0">
                <a:latin typeface="Times New Roman" panose="02020603050405020304" pitchFamily="18" charset="0"/>
                <a:cs typeface="Times New Roman" panose="02020603050405020304" pitchFamily="18" charset="0"/>
              </a:rPr>
              <a:t> juga </a:t>
            </a:r>
            <a:r>
              <a:rPr lang="en-US" dirty="0" err="1">
                <a:latin typeface="Times New Roman" panose="02020603050405020304" pitchFamily="18" charset="0"/>
                <a:cs typeface="Times New Roman" panose="02020603050405020304" pitchFamily="18" charset="0"/>
              </a:rPr>
              <a:t>mengaitkan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studi</a:t>
            </a:r>
            <a:r>
              <a:rPr lang="en-US" dirty="0">
                <a:latin typeface="Times New Roman" panose="02020603050405020304" pitchFamily="18" charset="0"/>
                <a:cs typeface="Times New Roman" panose="02020603050405020304" pitchFamily="18" charset="0"/>
              </a:rPr>
              <a:t> lain yang </a:t>
            </a:r>
            <a:r>
              <a:rPr lang="en-US" dirty="0" err="1">
                <a:latin typeface="Times New Roman" panose="02020603050405020304" pitchFamily="18" charset="0"/>
                <a:cs typeface="Times New Roman" panose="02020603050405020304" pitchFamily="18" charset="0"/>
              </a:rPr>
              <a:t>menunjukkan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e-government di Indonesia </a:t>
            </a:r>
            <a:r>
              <a:rPr lang="en-US" dirty="0" err="1">
                <a:latin typeface="Times New Roman" panose="02020603050405020304" pitchFamily="18" charset="0"/>
                <a:cs typeface="Times New Roman" panose="02020603050405020304" pitchFamily="18" charset="0"/>
              </a:rPr>
              <a:t>bukan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infrastruktur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tetapi</a:t>
            </a:r>
            <a:r>
              <a:rPr lang="en-US" dirty="0">
                <a:latin typeface="Times New Roman" panose="02020603050405020304" pitchFamily="18" charset="0"/>
                <a:cs typeface="Times New Roman" panose="02020603050405020304" pitchFamily="18" charset="0"/>
              </a:rPr>
              <a:t> juga </a:t>
            </a:r>
            <a:r>
              <a:rPr lang="en-US" dirty="0" err="1">
                <a:latin typeface="Times New Roman" panose="02020603050405020304" pitchFamily="18" charset="0"/>
                <a:cs typeface="Times New Roman" panose="02020603050405020304" pitchFamily="18" charset="0"/>
              </a:rPr>
              <a:t>kesiapan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kualitas</a:t>
            </a:r>
            <a:r>
              <a:rPr lang="en-US" dirty="0">
                <a:latin typeface="Times New Roman" panose="02020603050405020304" pitchFamily="18" charset="0"/>
                <a:cs typeface="Times New Roman" panose="02020603050405020304" pitchFamily="18" charset="0"/>
              </a:rPr>
              <a:t> SDM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efektivitas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sosialisasi</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Kesimpulan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jurnal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menegaskan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My </a:t>
            </a:r>
            <a:r>
              <a:rPr lang="en-US" dirty="0" err="1">
                <a:latin typeface="Times New Roman" panose="02020603050405020304" pitchFamily="18" charset="0"/>
                <a:cs typeface="Times New Roman" panose="02020603050405020304" pitchFamily="18" charset="0"/>
              </a:rPr>
              <a:t>Retribusi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langkah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strategis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kelola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pemerintahan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transparan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digitalisasi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pelayanan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upaya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berkelanjutan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penguatan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infrastruktur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peningkatan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kapasitas</a:t>
            </a:r>
            <a:r>
              <a:rPr lang="en-US" dirty="0">
                <a:latin typeface="Times New Roman" panose="02020603050405020304" pitchFamily="18" charset="0"/>
                <a:cs typeface="Times New Roman" panose="02020603050405020304" pitchFamily="18" charset="0"/>
              </a:rPr>
              <a:t> SDM,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sosialisasi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humanis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menyeluruh</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optimal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digunakan</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seluruh</a:t>
            </a:r>
            <a:r>
              <a:rPr lang="en-US" dirty="0">
                <a:latin typeface="Times New Roman" panose="02020603050405020304" pitchFamily="18" charset="0"/>
                <a:cs typeface="Times New Roman" panose="02020603050405020304" pitchFamily="18" charset="0"/>
              </a:rPr>
              <a:t> unit </a:t>
            </a:r>
            <a:r>
              <a:rPr lang="en-US" dirty="0" err="1">
                <a:latin typeface="Times New Roman" panose="02020603050405020304" pitchFamily="18" charset="0"/>
                <a:cs typeface="Times New Roman" panose="02020603050405020304" pitchFamily="18" charset="0"/>
              </a:rPr>
              <a:t>terkait</a:t>
            </a:r>
            <a:r>
              <a:rPr lang="en-US"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algn="just"/>
            <a:r>
              <a:rPr lang="en-US" sz="1600" dirty="0" err="1" smtClean="0">
                <a:latin typeface="Times New Roman" panose="02020603050405020304" pitchFamily="18" charset="0"/>
                <a:cs typeface="Times New Roman" panose="02020603050405020304" pitchFamily="18" charset="0"/>
              </a:rPr>
              <a:t>Meningkatkan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efisiensi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pelayanan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retribusi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daerah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dengan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mengurangi</a:t>
            </a:r>
            <a:r>
              <a:rPr lang="en-US" sz="1600" dirty="0" smtClean="0">
                <a:latin typeface="Times New Roman" panose="02020603050405020304" pitchFamily="18" charset="0"/>
                <a:cs typeface="Times New Roman" panose="02020603050405020304" pitchFamily="18" charset="0"/>
              </a:rPr>
              <a:t> proses </a:t>
            </a:r>
            <a:r>
              <a:rPr lang="en-US" sz="1600" dirty="0" err="1" smtClean="0">
                <a:latin typeface="Times New Roman" panose="02020603050405020304" pitchFamily="18" charset="0"/>
                <a:cs typeface="Times New Roman" panose="02020603050405020304" pitchFamily="18" charset="0"/>
              </a:rPr>
              <a:t>administrasi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birokrasi</a:t>
            </a:r>
            <a:r>
              <a:rPr lang="en-US" sz="1600" dirty="0" smtClean="0">
                <a:latin typeface="Times New Roman" panose="02020603050405020304" pitchFamily="18" charset="0"/>
                <a:cs typeface="Times New Roman" panose="02020603050405020304" pitchFamily="18" charset="0"/>
              </a:rPr>
              <a:t> yang </a:t>
            </a:r>
            <a:r>
              <a:rPr lang="en-US" sz="1600" dirty="0" err="1" smtClean="0">
                <a:latin typeface="Times New Roman" panose="02020603050405020304" pitchFamily="18" charset="0"/>
                <a:cs typeface="Times New Roman" panose="02020603050405020304" pitchFamily="18" charset="0"/>
              </a:rPr>
              <a:t>rumit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sehingga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waktu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pelayanan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menjadi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lebih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singkat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praktis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masyarakat</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Meningkatkan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transparansi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akuntabilitas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pengelolaan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retribusi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melalui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integrasi</a:t>
            </a:r>
            <a:r>
              <a:rPr lang="en-US" sz="1600" dirty="0" smtClean="0">
                <a:latin typeface="Times New Roman" panose="02020603050405020304" pitchFamily="18" charset="0"/>
                <a:cs typeface="Times New Roman" panose="02020603050405020304" pitchFamily="18" charset="0"/>
              </a:rPr>
              <a:t> data yang </a:t>
            </a:r>
            <a:r>
              <a:rPr lang="en-US" sz="1600" dirty="0" err="1" smtClean="0">
                <a:latin typeface="Times New Roman" panose="02020603050405020304" pitchFamily="18" charset="0"/>
                <a:cs typeface="Times New Roman" panose="02020603050405020304" pitchFamily="18" charset="0"/>
              </a:rPr>
              <a:t>terpusat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pencatatan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transaksi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secara</a:t>
            </a:r>
            <a:r>
              <a:rPr lang="en-US" sz="1600" dirty="0" smtClean="0">
                <a:latin typeface="Times New Roman" panose="02020603050405020304" pitchFamily="18" charset="0"/>
                <a:cs typeface="Times New Roman" panose="02020603050405020304" pitchFamily="18" charset="0"/>
              </a:rPr>
              <a:t> real-time.</a:t>
            </a:r>
          </a:p>
          <a:p>
            <a:pPr algn="just"/>
            <a:r>
              <a:rPr lang="en-US" sz="1600" dirty="0" err="1" smtClean="0">
                <a:latin typeface="Times New Roman" panose="02020603050405020304" pitchFamily="18" charset="0"/>
                <a:cs typeface="Times New Roman" panose="02020603050405020304" pitchFamily="18" charset="0"/>
              </a:rPr>
              <a:t>Mempermudah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masyarakat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mengakses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layanan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pembayaran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retribusi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secara</a:t>
            </a:r>
            <a:r>
              <a:rPr lang="en-US" sz="1600" dirty="0" smtClean="0">
                <a:latin typeface="Times New Roman" panose="02020603050405020304" pitchFamily="18" charset="0"/>
                <a:cs typeface="Times New Roman" panose="02020603050405020304" pitchFamily="18" charset="0"/>
              </a:rPr>
              <a:t> online </a:t>
            </a:r>
            <a:r>
              <a:rPr lang="en-US" sz="1600" dirty="0" err="1" smtClean="0">
                <a:latin typeface="Times New Roman" panose="02020603050405020304" pitchFamily="18" charset="0"/>
                <a:cs typeface="Times New Roman" panose="02020603050405020304" pitchFamily="18" charset="0"/>
              </a:rPr>
              <a:t>dengan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berbagai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metode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pembayaran</a:t>
            </a:r>
            <a:r>
              <a:rPr lang="en-US" sz="1600" dirty="0" smtClean="0">
                <a:latin typeface="Times New Roman" panose="02020603050405020304" pitchFamily="18" charset="0"/>
                <a:cs typeface="Times New Roman" panose="02020603050405020304" pitchFamily="18" charset="0"/>
              </a:rPr>
              <a:t> digital, </a:t>
            </a:r>
            <a:r>
              <a:rPr lang="en-US" sz="1600" dirty="0" err="1" smtClean="0">
                <a:latin typeface="Times New Roman" panose="02020603050405020304" pitchFamily="18" charset="0"/>
                <a:cs typeface="Times New Roman" panose="02020603050405020304" pitchFamily="18" charset="0"/>
              </a:rPr>
              <a:t>sehingga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mengurangi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kontak</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langsung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antrian</a:t>
            </a:r>
            <a:r>
              <a:rPr lang="en-US" sz="1600" dirty="0" smtClean="0">
                <a:latin typeface="Times New Roman" panose="02020603050405020304" pitchFamily="18" charset="0"/>
                <a:cs typeface="Times New Roman" panose="02020603050405020304" pitchFamily="18" charset="0"/>
              </a:rPr>
              <a:t> yang </a:t>
            </a:r>
            <a:r>
              <a:rPr lang="en-US" sz="1600" dirty="0" err="1" smtClean="0">
                <a:latin typeface="Times New Roman" panose="02020603050405020304" pitchFamily="18" charset="0"/>
                <a:cs typeface="Times New Roman" panose="02020603050405020304" pitchFamily="18" charset="0"/>
              </a:rPr>
              <a:t>panjang</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Memberikan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kemudahan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pimpinan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daerah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melakukan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pemantauan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pengambilan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keputusan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melalui</a:t>
            </a:r>
            <a:r>
              <a:rPr lang="en-US" sz="1600" dirty="0" smtClean="0">
                <a:latin typeface="Times New Roman" panose="02020603050405020304" pitchFamily="18" charset="0"/>
                <a:cs typeface="Times New Roman" panose="02020603050405020304" pitchFamily="18" charset="0"/>
              </a:rPr>
              <a:t> dashboard </a:t>
            </a:r>
            <a:r>
              <a:rPr lang="en-US" sz="1600" dirty="0" err="1" smtClean="0">
                <a:latin typeface="Times New Roman" panose="02020603050405020304" pitchFamily="18" charset="0"/>
                <a:cs typeface="Times New Roman" panose="02020603050405020304" pitchFamily="18" charset="0"/>
              </a:rPr>
              <a:t>pelaporan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terpadu</a:t>
            </a:r>
            <a:r>
              <a:rPr lang="en-US" sz="1600" dirty="0" smtClean="0">
                <a:latin typeface="Times New Roman" panose="02020603050405020304" pitchFamily="18" charset="0"/>
                <a:cs typeface="Times New Roman" panose="02020603050405020304" pitchFamily="18" charset="0"/>
              </a:rPr>
              <a:t> yang </a:t>
            </a:r>
            <a:r>
              <a:rPr lang="en-US" sz="1600" dirty="0" err="1" smtClean="0">
                <a:latin typeface="Times New Roman" panose="02020603050405020304" pitchFamily="18" charset="0"/>
                <a:cs typeface="Times New Roman" panose="02020603050405020304" pitchFamily="18" charset="0"/>
              </a:rPr>
              <a:t>menyediakan</a:t>
            </a:r>
            <a:r>
              <a:rPr lang="en-US" sz="1600" dirty="0" smtClean="0">
                <a:latin typeface="Times New Roman" panose="02020603050405020304" pitchFamily="18" charset="0"/>
                <a:cs typeface="Times New Roman" panose="02020603050405020304" pitchFamily="18" charset="0"/>
              </a:rPr>
              <a:t> data </a:t>
            </a:r>
            <a:r>
              <a:rPr lang="en-US" sz="1600" dirty="0" err="1" smtClean="0">
                <a:latin typeface="Times New Roman" panose="02020603050405020304" pitchFamily="18" charset="0"/>
                <a:cs typeface="Times New Roman" panose="02020603050405020304" pitchFamily="18" charset="0"/>
              </a:rPr>
              <a:t>terkini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secara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lengkap</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Menjadi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langkah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strategis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mendukung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tata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kelola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pemerintahan</a:t>
            </a:r>
            <a:r>
              <a:rPr lang="en-US" sz="1600" dirty="0" smtClean="0">
                <a:latin typeface="Times New Roman" panose="02020603050405020304" pitchFamily="18" charset="0"/>
                <a:cs typeface="Times New Roman" panose="02020603050405020304" pitchFamily="18" charset="0"/>
              </a:rPr>
              <a:t> yang </a:t>
            </a:r>
            <a:r>
              <a:rPr lang="en-US" sz="1600" dirty="0" err="1" smtClean="0">
                <a:latin typeface="Times New Roman" panose="02020603050405020304" pitchFamily="18" charset="0"/>
                <a:cs typeface="Times New Roman" panose="02020603050405020304" pitchFamily="18" charset="0"/>
              </a:rPr>
              <a:t>baik</a:t>
            </a:r>
            <a:r>
              <a:rPr lang="en-US" sz="1600" dirty="0" smtClean="0">
                <a:latin typeface="Times New Roman" panose="02020603050405020304" pitchFamily="18" charset="0"/>
                <a:cs typeface="Times New Roman" panose="02020603050405020304" pitchFamily="18" charset="0"/>
              </a:rPr>
              <a:t> (good governance) </a:t>
            </a:r>
            <a:r>
              <a:rPr lang="en-US" sz="1600" dirty="0" err="1" smtClean="0">
                <a:latin typeface="Times New Roman" panose="02020603050405020304" pitchFamily="18" charset="0"/>
                <a:cs typeface="Times New Roman" panose="02020603050405020304" pitchFamily="18" charset="0"/>
              </a:rPr>
              <a:t>melalui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modernisasi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sistem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pengelolaan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retribusi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dengan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teknologi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informasi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komunikasi</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Memberikan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gambaran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pemahaman</a:t>
            </a:r>
            <a:r>
              <a:rPr lang="en-US" sz="1600" dirty="0" smtClean="0">
                <a:latin typeface="Times New Roman" panose="02020603050405020304" pitchFamily="18" charset="0"/>
                <a:cs typeface="Times New Roman" panose="02020603050405020304" pitchFamily="18" charset="0"/>
              </a:rPr>
              <a:t> yang </a:t>
            </a:r>
            <a:r>
              <a:rPr lang="en-US" sz="1600" dirty="0" err="1" smtClean="0">
                <a:latin typeface="Times New Roman" panose="02020603050405020304" pitchFamily="18" charset="0"/>
                <a:cs typeface="Times New Roman" panose="02020603050405020304" pitchFamily="18" charset="0"/>
              </a:rPr>
              <a:t>mendalam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tentang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tahapan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prosedur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kendala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penerapan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aplikasi</a:t>
            </a:r>
            <a:r>
              <a:rPr lang="en-US" sz="1600" dirty="0" smtClean="0">
                <a:latin typeface="Times New Roman" panose="02020603050405020304" pitchFamily="18" charset="0"/>
                <a:cs typeface="Times New Roman" panose="02020603050405020304" pitchFamily="18" charset="0"/>
              </a:rPr>
              <a:t> e-government </a:t>
            </a:r>
            <a:r>
              <a:rPr lang="en-US" sz="1600" dirty="0" err="1" smtClean="0">
                <a:latin typeface="Times New Roman" panose="02020603050405020304" pitchFamily="18" charset="0"/>
                <a:cs typeface="Times New Roman" panose="02020603050405020304" pitchFamily="18" charset="0"/>
              </a:rPr>
              <a:t>sehingga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menjadi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masukan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penting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untuk</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perbaikan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pengembangan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lebih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lanjut</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Menjadi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dasar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pemerintah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daerah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merencanakan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peningkatan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kapasitas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sumber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daya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manusia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infrastruktur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teknologi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guna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mendukung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keberlanjutan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pemerataan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pemanfaatan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aplikasi</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Memberikan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referensi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empiris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daerah</a:t>
            </a:r>
            <a:r>
              <a:rPr lang="en-US" sz="1600" dirty="0" smtClean="0">
                <a:latin typeface="Times New Roman" panose="02020603050405020304" pitchFamily="18" charset="0"/>
                <a:cs typeface="Times New Roman" panose="02020603050405020304" pitchFamily="18" charset="0"/>
              </a:rPr>
              <a:t> lain yang </a:t>
            </a:r>
            <a:r>
              <a:rPr lang="en-US" sz="1600" dirty="0" err="1" smtClean="0">
                <a:latin typeface="Times New Roman" panose="02020603050405020304" pitchFamily="18" charset="0"/>
                <a:cs typeface="Times New Roman" panose="02020603050405020304" pitchFamily="18" charset="0"/>
              </a:rPr>
              <a:t>ingin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mengimplementasikan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sistem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digitalisasi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retribusi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atau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layanan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publik</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berbasis</a:t>
            </a:r>
            <a:r>
              <a:rPr lang="en-US" sz="1600" dirty="0" smtClean="0">
                <a:latin typeface="Times New Roman" panose="02020603050405020304" pitchFamily="18" charset="0"/>
                <a:cs typeface="Times New Roman" panose="02020603050405020304" pitchFamily="18" charset="0"/>
              </a:rPr>
              <a:t> e-government.</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32500" lnSpcReduction="20000"/>
          </a:bodyPr>
          <a:lstStyle/>
          <a:p>
            <a:r>
              <a:rPr lang="id-ID" dirty="0">
                <a:latin typeface="Times New Roman" panose="02020603050405020304" pitchFamily="18" charset="0"/>
                <a:cs typeface="Times New Roman" panose="02020603050405020304" pitchFamily="18" charset="0"/>
              </a:rPr>
              <a:t>[1]	S. E. Mislawaty, R. Harahap, and S. Anisyah, “Digitalizing Governance in South Sumatera: An Introduction ‘E-Sumsel’ System Reforming Public Service Management,” </a:t>
            </a:r>
            <a:r>
              <a:rPr lang="id-ID" i="1" dirty="0">
                <a:latin typeface="Times New Roman" panose="02020603050405020304" pitchFamily="18" charset="0"/>
                <a:cs typeface="Times New Roman" panose="02020603050405020304" pitchFamily="18" charset="0"/>
              </a:rPr>
              <a:t>J. Bina Praja</a:t>
            </a:r>
            <a:r>
              <a:rPr lang="id-ID" dirty="0">
                <a:latin typeface="Times New Roman" panose="02020603050405020304" pitchFamily="18" charset="0"/>
                <a:cs typeface="Times New Roman" panose="02020603050405020304" pitchFamily="18" charset="0"/>
              </a:rPr>
              <a:t>, vol. 14, no. 3, pp. 399–411, 2022, doi: 10.21787/jbp.14.2022.399-411.</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[2]	R. F. Nurita, “Penerapan Layanan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Dalam Perwujudan Good Governance Di Pemerintah Kota Malang,” </a:t>
            </a:r>
            <a:r>
              <a:rPr lang="id-ID" i="1" dirty="0">
                <a:latin typeface="Times New Roman" panose="02020603050405020304" pitchFamily="18" charset="0"/>
                <a:cs typeface="Times New Roman" panose="02020603050405020304" pitchFamily="18" charset="0"/>
              </a:rPr>
              <a:t>J. Cakrawala Huk.</a:t>
            </a:r>
            <a:r>
              <a:rPr lang="id-ID" dirty="0">
                <a:latin typeface="Times New Roman" panose="02020603050405020304" pitchFamily="18" charset="0"/>
                <a:cs typeface="Times New Roman" panose="02020603050405020304" pitchFamily="18" charset="0"/>
              </a:rPr>
              <a:t>, vol. 7, no. 2, pp. 238–246, 2016, doi: 10.26905/idjch.v7i2.1914.</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[3]	B. P. Dewi, I. Surya, and Jumansyah, “Penerapan Electronic Government Dalam Meningkatkan Kualitas Pelayanan Publik Di Kantor Kecamatan Sambutan Kota Samarinda,” </a:t>
            </a:r>
            <a:r>
              <a:rPr lang="id-ID" i="1" dirty="0">
                <a:latin typeface="Times New Roman" panose="02020603050405020304" pitchFamily="18" charset="0"/>
                <a:cs typeface="Times New Roman" panose="02020603050405020304" pitchFamily="18" charset="0"/>
              </a:rPr>
              <a:t>eJournal Pemerintah. Integr.</a:t>
            </a:r>
            <a:r>
              <a:rPr lang="id-ID" dirty="0">
                <a:latin typeface="Times New Roman" panose="02020603050405020304" pitchFamily="18" charset="0"/>
                <a:cs typeface="Times New Roman" panose="02020603050405020304" pitchFamily="18" charset="0"/>
              </a:rPr>
              <a:t>, vol. 7, no. 4, pp. 482–492, 2020.</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[4]	B. Irawan and A. Saputro, “Penerapan Pelayanan Publik Berbasis Teknologi Informasi Melalui Web Domain Di Kota Surakarta,” </a:t>
            </a:r>
            <a:r>
              <a:rPr lang="id-ID" i="1" dirty="0">
                <a:latin typeface="Times New Roman" panose="02020603050405020304" pitchFamily="18" charset="0"/>
                <a:cs typeface="Times New Roman" panose="02020603050405020304" pitchFamily="18" charset="0"/>
              </a:rPr>
              <a:t>Indones. J. Public Adm.</a:t>
            </a:r>
            <a:r>
              <a:rPr lang="id-ID" dirty="0">
                <a:latin typeface="Times New Roman" panose="02020603050405020304" pitchFamily="18" charset="0"/>
                <a:cs typeface="Times New Roman" panose="02020603050405020304" pitchFamily="18" charset="0"/>
              </a:rPr>
              <a:t>, vol. 6, no. 2, pp. 59–67, 2021, doi: 10.52447/ijpa.v6i2.4386.</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[5]	A. Pranesti, “Kajian Sistem Penganggaran Partisipatif Pemerintah Daerah Melalui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Sebagai Wujud Good Governance,” </a:t>
            </a:r>
            <a:r>
              <a:rPr lang="id-ID" i="1" dirty="0">
                <a:latin typeface="Times New Roman" panose="02020603050405020304" pitchFamily="18" charset="0"/>
                <a:cs typeface="Times New Roman" panose="02020603050405020304" pitchFamily="18" charset="0"/>
              </a:rPr>
              <a:t>Akunt. 45</a:t>
            </a:r>
            <a:r>
              <a:rPr lang="id-ID" dirty="0">
                <a:latin typeface="Times New Roman" panose="02020603050405020304" pitchFamily="18" charset="0"/>
                <a:cs typeface="Times New Roman" panose="02020603050405020304" pitchFamily="18" charset="0"/>
              </a:rPr>
              <a:t>, vol. 3, no. 1, pp. 144–152, 2022, doi: 10.30640/akuntansi45.v3i1.699.</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[6]	A. Nabilah and E. H. Fanida, “Penerapan Website Desa Dalam Meningkatkan Pelayanan Masyarakat Desa Pulosari Kecamatan Bareng Kabupaten Jombang,” </a:t>
            </a:r>
            <a:r>
              <a:rPr lang="id-ID" i="1" dirty="0">
                <a:latin typeface="Times New Roman" panose="02020603050405020304" pitchFamily="18" charset="0"/>
                <a:cs typeface="Times New Roman" panose="02020603050405020304" pitchFamily="18" charset="0"/>
              </a:rPr>
              <a:t>J. Chem. Inf. Model.</a:t>
            </a:r>
            <a:r>
              <a:rPr lang="id-ID" dirty="0">
                <a:latin typeface="Times New Roman" panose="02020603050405020304" pitchFamily="18" charset="0"/>
                <a:cs typeface="Times New Roman" panose="02020603050405020304" pitchFamily="18" charset="0"/>
              </a:rPr>
              <a:t>, vol. 53, no. 9, pp. 1689–1699, 2022, [Online]. Available: https://jurnalmahasiswa.unesa.ac.id/index.php/publika/article/download/18733/17097</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[7]	A. S. Ariani and A. Pambudi, “the Effect of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Application on the Quality of Public Services in Sleman Regency,” </a:t>
            </a:r>
            <a:r>
              <a:rPr lang="id-ID" i="1" dirty="0">
                <a:latin typeface="Times New Roman" panose="02020603050405020304" pitchFamily="18" charset="0"/>
                <a:cs typeface="Times New Roman" panose="02020603050405020304" pitchFamily="18" charset="0"/>
              </a:rPr>
              <a:t>J. Public Policy Adm. Res.</a:t>
            </a:r>
            <a:r>
              <a:rPr lang="id-ID" dirty="0">
                <a:latin typeface="Times New Roman" panose="02020603050405020304" pitchFamily="18" charset="0"/>
                <a:cs typeface="Times New Roman" panose="02020603050405020304" pitchFamily="18" charset="0"/>
              </a:rPr>
              <a:t>, vol. 01, 2023.</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[8]	Presiden Republik Indonesia, “Peraturan Presiden Republik Indonesia Nomor 95 Tahun 2018 Tentang Sistem Pemerintahan Berbasis Elektronik,” 2018, </a:t>
            </a:r>
            <a:r>
              <a:rPr lang="id-ID" i="1" dirty="0">
                <a:latin typeface="Times New Roman" panose="02020603050405020304" pitchFamily="18" charset="0"/>
                <a:cs typeface="Times New Roman" panose="02020603050405020304" pitchFamily="18" charset="0"/>
              </a:rPr>
              <a:t>Jakarta</a:t>
            </a:r>
            <a:r>
              <a:rPr lang="id-ID"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[9]	Presiden Republik Indonesia, “Instruksi Presiden Republik Indonesia Nomor 3 Tahun 2003 Tentang Kebijakan Dan Strategi Nasional Pengembangan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2003, </a:t>
            </a:r>
            <a:r>
              <a:rPr lang="id-ID" i="1" dirty="0">
                <a:latin typeface="Times New Roman" panose="02020603050405020304" pitchFamily="18" charset="0"/>
                <a:cs typeface="Times New Roman" panose="02020603050405020304" pitchFamily="18" charset="0"/>
              </a:rPr>
              <a:t>Jakarta</a:t>
            </a:r>
            <a:r>
              <a:rPr lang="id-ID"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[10]	W. Ahmad Zulfikar and A. Sofia Ardelia, “Pengaruh Retribusi Daerah Terhadap Pendapatan Asli Daerah di Kota Pontianak Tahun 2020 2022,” </a:t>
            </a:r>
            <a:r>
              <a:rPr lang="id-ID" i="1" dirty="0">
                <a:latin typeface="Times New Roman" panose="02020603050405020304" pitchFamily="18" charset="0"/>
                <a:cs typeface="Times New Roman" panose="02020603050405020304" pitchFamily="18" charset="0"/>
              </a:rPr>
              <a:t>Pros. Semin. Nas. Progr. Stud. Ekon. Islam</a:t>
            </a:r>
            <a:r>
              <a:rPr lang="id-ID" dirty="0">
                <a:latin typeface="Times New Roman" panose="02020603050405020304" pitchFamily="18" charset="0"/>
                <a:cs typeface="Times New Roman" panose="02020603050405020304" pitchFamily="18" charset="0"/>
              </a:rPr>
              <a:t>, vol. 1, p. 2023, 2023.</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[11]	Pemerintah Kabupaten Sidoarjo, “Peraturan Daerah Kabupaten Sidoarjo Nomor 1 Tahun 2024 Pajak Daerah dan Retribusi Daerah,” 2024, </a:t>
            </a:r>
            <a:r>
              <a:rPr lang="id-ID" i="1" dirty="0">
                <a:latin typeface="Times New Roman" panose="02020603050405020304" pitchFamily="18" charset="0"/>
                <a:cs typeface="Times New Roman" panose="02020603050405020304" pitchFamily="18" charset="0"/>
              </a:rPr>
              <a:t>Sidoarjo</a:t>
            </a:r>
            <a:r>
              <a:rPr lang="id-ID"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[12]	N. Oriza, R. Kusumadewi, and Abdal, “Penerapan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Melalui Aplikasi Layanan SITEPAK Pada Dinas Kependudukan dan Pencatatan Sipil Kabupaten Bekasi,” </a:t>
            </a:r>
            <a:r>
              <a:rPr lang="id-ID" i="1" dirty="0">
                <a:latin typeface="Times New Roman" panose="02020603050405020304" pitchFamily="18" charset="0"/>
                <a:cs typeface="Times New Roman" panose="02020603050405020304" pitchFamily="18" charset="0"/>
              </a:rPr>
              <a:t>J. Dialekt.</a:t>
            </a:r>
            <a:r>
              <a:rPr lang="id-ID" dirty="0">
                <a:latin typeface="Times New Roman" panose="02020603050405020304" pitchFamily="18" charset="0"/>
                <a:cs typeface="Times New Roman" panose="02020603050405020304" pitchFamily="18" charset="0"/>
              </a:rPr>
              <a:t>, vol. 20, no. 3, pp. 64–72, 2022.</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[13]	Andriyus, S. Rusadi, and Monalisa, “Penerapan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Melalui Aplikasi ‘Sitanjak Makin Mantap’ Oleh Dinas Sosial,” </a:t>
            </a:r>
            <a:r>
              <a:rPr lang="id-ID" i="1" dirty="0">
                <a:latin typeface="Times New Roman" panose="02020603050405020304" pitchFamily="18" charset="0"/>
                <a:cs typeface="Times New Roman" panose="02020603050405020304" pitchFamily="18" charset="0"/>
              </a:rPr>
              <a:t>J. Governansi</a:t>
            </a:r>
            <a:r>
              <a:rPr lang="id-ID" dirty="0">
                <a:latin typeface="Times New Roman" panose="02020603050405020304" pitchFamily="18" charset="0"/>
                <a:cs typeface="Times New Roman" panose="02020603050405020304" pitchFamily="18" charset="0"/>
              </a:rPr>
              <a:t>, vol. 9, no. 2, pp. 95–102, 2023, doi: 10.30997/jgs.v9i2.7219.</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[14]	S. Yayat and K. Indra, “Implementasi Aplikasi E-Retribusi Di Pasar,” </a:t>
            </a:r>
            <a:r>
              <a:rPr lang="id-ID" i="1" dirty="0">
                <a:latin typeface="Times New Roman" panose="02020603050405020304" pitchFamily="18" charset="0"/>
                <a:cs typeface="Times New Roman" panose="02020603050405020304" pitchFamily="18" charset="0"/>
              </a:rPr>
              <a:t>J. Ilm. Manaj.</a:t>
            </a:r>
            <a:r>
              <a:rPr lang="id-ID" dirty="0">
                <a:latin typeface="Times New Roman" panose="02020603050405020304" pitchFamily="18" charset="0"/>
                <a:cs typeface="Times New Roman" panose="02020603050405020304" pitchFamily="18" charset="0"/>
              </a:rPr>
              <a:t>, vol. 3, no. 2, pp. 116–127, 2022.</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[15]	I. U. Choiriyah, “Penerapan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Melalui M-Bonk di Kabupaten Sidoarjo,” </a:t>
            </a:r>
            <a:r>
              <a:rPr lang="id-ID" i="1" dirty="0">
                <a:latin typeface="Times New Roman" panose="02020603050405020304" pitchFamily="18" charset="0"/>
                <a:cs typeface="Times New Roman" panose="02020603050405020304" pitchFamily="18" charset="0"/>
              </a:rPr>
              <a:t>J. Ilmu Adm. Publik</a:t>
            </a:r>
            <a:r>
              <a:rPr lang="id-ID" dirty="0">
                <a:latin typeface="Times New Roman" panose="02020603050405020304" pitchFamily="18" charset="0"/>
                <a:cs typeface="Times New Roman" panose="02020603050405020304" pitchFamily="18" charset="0"/>
              </a:rPr>
              <a:t>, vol. 5, no. 2, pp. 126–135, 2020.</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[16]	J. Mackiewicz, </a:t>
            </a:r>
            <a:r>
              <a:rPr lang="id-ID" i="1" dirty="0">
                <a:latin typeface="Times New Roman" panose="02020603050405020304" pitchFamily="18" charset="0"/>
                <a:cs typeface="Times New Roman" panose="02020603050405020304" pitchFamily="18" charset="0"/>
              </a:rPr>
              <a:t>A Mixed-Method Approach</a:t>
            </a:r>
            <a:r>
              <a:rPr lang="id-ID" dirty="0">
                <a:latin typeface="Times New Roman" panose="02020603050405020304" pitchFamily="18" charset="0"/>
                <a:cs typeface="Times New Roman" panose="02020603050405020304" pitchFamily="18" charset="0"/>
              </a:rPr>
              <a:t>. 2018. doi: 10.4324/9780429469237-3.</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[17]	Widiani and Abdullah, “Widiani,” </a:t>
            </a:r>
            <a:r>
              <a:rPr lang="id-ID" i="1" dirty="0">
                <a:latin typeface="Times New Roman" panose="02020603050405020304" pitchFamily="18" charset="0"/>
                <a:cs typeface="Times New Roman" panose="02020603050405020304" pitchFamily="18" charset="0"/>
              </a:rPr>
              <a:t>J. Ris. Bisnis dan Manaj.</a:t>
            </a:r>
            <a:r>
              <a:rPr lang="id-ID" dirty="0">
                <a:latin typeface="Times New Roman" panose="02020603050405020304" pitchFamily="18" charset="0"/>
                <a:cs typeface="Times New Roman" panose="02020603050405020304" pitchFamily="18" charset="0"/>
              </a:rPr>
              <a:t>, vol. 11, no. 2, pp. 88–96, 2018.</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[18]	M Harry Mulya Zein, Diskha Febriyan Prasutra, and Sisca Septiani, “Implementasi Kebijakan </a:t>
            </a:r>
            <a:r>
              <a:rPr lang="id-ID" i="1" dirty="0">
                <a:latin typeface="Times New Roman" panose="02020603050405020304" pitchFamily="18" charset="0"/>
                <a:cs typeface="Times New Roman" panose="02020603050405020304" pitchFamily="18" charset="0"/>
              </a:rPr>
              <a:t>E-government</a:t>
            </a:r>
            <a:r>
              <a:rPr lang="id-ID" dirty="0">
                <a:latin typeface="Times New Roman" panose="02020603050405020304" pitchFamily="18" charset="0"/>
                <a:cs typeface="Times New Roman" panose="02020603050405020304" pitchFamily="18" charset="0"/>
              </a:rPr>
              <a:t> dalam Administrasi Kepegawaian,” </a:t>
            </a:r>
            <a:r>
              <a:rPr lang="id-ID" i="1" dirty="0">
                <a:latin typeface="Times New Roman" panose="02020603050405020304" pitchFamily="18" charset="0"/>
                <a:cs typeface="Times New Roman" panose="02020603050405020304" pitchFamily="18" charset="0"/>
              </a:rPr>
              <a:t>Desentralisasi  J. Hukum, Kebijak. Publik, dan Pemerintah.</a:t>
            </a:r>
            <a:r>
              <a:rPr lang="id-ID" dirty="0">
                <a:latin typeface="Times New Roman" panose="02020603050405020304" pitchFamily="18" charset="0"/>
                <a:cs typeface="Times New Roman" panose="02020603050405020304" pitchFamily="18" charset="0"/>
              </a:rPr>
              <a:t>, vol. 1, no. 3, pp. 107–119, 2024, doi: 10.62383/desentralisasi.v1i3.98.</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[19]	E. I. Pramesti, “Implementasi Kebijakan Program E-Retribusi Pasar Sebagai Upaya Peningkatan Pelayanan Di Kabupaten Sidoarjo,” </a:t>
            </a:r>
            <a:r>
              <a:rPr lang="id-ID" i="1" dirty="0">
                <a:latin typeface="Times New Roman" panose="02020603050405020304" pitchFamily="18" charset="0"/>
                <a:cs typeface="Times New Roman" panose="02020603050405020304" pitchFamily="18" charset="0"/>
              </a:rPr>
              <a:t>Madika J. Polit. dan Gov.</a:t>
            </a:r>
            <a:r>
              <a:rPr lang="id-ID" dirty="0">
                <a:latin typeface="Times New Roman" panose="02020603050405020304" pitchFamily="18" charset="0"/>
                <a:cs typeface="Times New Roman" panose="02020603050405020304" pitchFamily="18" charset="0"/>
              </a:rPr>
              <a:t>, vol. 3, no. 1, pp. 49–66, 2023, doi: 10.24239/madika.v3i1.1850.</a:t>
            </a:r>
            <a:endParaRPr lang="en-US"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1550</Words>
  <Application>Microsoft Office PowerPoint</Application>
  <PresentationFormat>Widescreen</PresentationFormat>
  <Paragraphs>98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Century Gothic</vt:lpstr>
      <vt:lpstr>Times New Roman</vt:lpstr>
      <vt:lpstr>Exo</vt:lpstr>
      <vt:lpstr>Arial</vt:lpstr>
      <vt:lpstr>Office Theme</vt:lpstr>
      <vt:lpstr>Penerapan e-government Melalui Aplikasi My Retribusi Di Kabupaten Sidoarjo</vt:lpstr>
      <vt:lpstr>Pendahuluan</vt:lpstr>
      <vt:lpstr>Pertanyaan Penelitian (Rumusan Masalah)</vt:lpstr>
      <vt:lpstr>Metode</vt:lpstr>
      <vt:lpstr>Hasil</vt:lpstr>
      <vt:lpstr>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Unit Pelaksanaan Teknis Daerah Perlindungan Perempuan dan Anak (UPTD PPA) Dalam Penanganan Kekerasan Dalam Rumah Tangga (KDRT) di Kabupaten Sidoarjo</dc:title>
  <dc:creator>Umsida</dc:creator>
  <cp:lastModifiedBy>my asus</cp:lastModifiedBy>
  <cp:revision>13</cp:revision>
  <dcterms:created xsi:type="dcterms:W3CDTF">2020-02-15T07:43:00Z</dcterms:created>
  <dcterms:modified xsi:type="dcterms:W3CDTF">2025-10-10T06:08:59Z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