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7" r:id="rId6"/>
    <p:sldId id="266" r:id="rId7"/>
    <p:sldId id="270" r:id="rId8"/>
    <p:sldId id="271" r:id="rId9"/>
    <p:sldId id="272" r:id="rId10"/>
    <p:sldId id="273" r:id="rId11"/>
    <p:sldId id="274" r:id="rId12"/>
    <p:sldId id="275" r:id="rId13"/>
    <p:sldId id="276" r:id="rId14"/>
    <p:sldId id="269" r:id="rId15"/>
  </p:sldIdLst>
  <p:sldSz cx="12192000" cy="6858000"/>
  <p:notesSz cx="9144000" cy="6858000"/>
  <p:embeddedFontLst>
    <p:embeddedFont>
      <p:font typeface="Ex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4174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etle-pmj.info/id/check-dat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Autofit/>
          </a:bodyPr>
          <a:lstStyle/>
          <a:p>
            <a:r>
              <a:rPr lang="en-US" sz="3200" b="1" dirty="0"/>
              <a:t>IMPLEMENTASI PROGRAM ELECTRONIC TRAFFIC LAW ENFORCEMENT (ETLE) DALAM MENINGKATKAN KETERTIBAN BERKENDARA DI POLRESTA KABUPATEN SIDOARJO</a:t>
            </a:r>
            <a:endParaRPr lang="en-US" sz="3200" dirty="0"/>
          </a:p>
        </p:txBody>
      </p:sp>
      <p:sp>
        <p:nvSpPr>
          <p:cNvPr id="41" name="Google Shape;41;p1"/>
          <p:cNvSpPr txBox="1">
            <a:spLocks noGrp="1"/>
          </p:cNvSpPr>
          <p:nvPr>
            <p:ph type="subTitle" idx="1"/>
          </p:nvPr>
        </p:nvSpPr>
        <p:spPr>
          <a:xfrm>
            <a:off x="1736272"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Times New Roman" panose="02020603050405020304" pitchFamily="18" charset="0"/>
                <a:cs typeface="Times New Roman" panose="02020603050405020304" pitchFamily="18" charset="0"/>
                <a:sym typeface="Exo"/>
              </a:rPr>
              <a:t>Oleh:</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err="1" smtClean="0">
                <a:latin typeface="Times New Roman" panose="02020603050405020304" pitchFamily="18" charset="0"/>
                <a:cs typeface="Times New Roman" panose="02020603050405020304" pitchFamily="18" charset="0"/>
              </a:rPr>
              <a:t>Salsabilla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Febrianti</a:t>
            </a:r>
            <a:r>
              <a:rPr lang="en-US" dirty="0" smtClean="0">
                <a:latin typeface="Times New Roman" panose="02020603050405020304" pitchFamily="18" charset="0"/>
                <a:cs typeface="Times New Roman" panose="02020603050405020304" pitchFamily="18" charset="0"/>
              </a:rPr>
              <a:t> Efendi (212020100005)</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a:latin typeface="Times New Roman" panose="02020603050405020304" pitchFamily="18" charset="0"/>
                <a:cs typeface="Times New Roman" panose="02020603050405020304" pitchFamily="18" charset="0"/>
              </a:rPr>
              <a:t>Dr. </a:t>
            </a:r>
            <a:r>
              <a:rPr lang="en-US" dirty="0" err="1">
                <a:latin typeface="Times New Roman" panose="02020603050405020304" pitchFamily="18" charset="0"/>
                <a:cs typeface="Times New Roman" panose="02020603050405020304" pitchFamily="18" charset="0"/>
              </a:rPr>
              <a:t>Isnaini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Rodiyah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M.Si</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err="1">
                <a:latin typeface="Times New Roman" panose="02020603050405020304" pitchFamily="18" charset="0"/>
                <a:cs typeface="Times New Roman" panose="02020603050405020304" pitchFamily="18" charset="0"/>
              </a:rPr>
              <a:t>Progam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Studi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Administrasi</a:t>
            </a:r>
            <a:r>
              <a:rPr lang="en-US" dirty="0">
                <a:latin typeface="Times New Roman" panose="02020603050405020304" pitchFamily="18" charset="0"/>
                <a:cs typeface="Times New Roman" panose="02020603050405020304" pitchFamily="18" charset="0"/>
              </a:rPr>
              <a:t> Publik</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rgbClr val="F2F2F2"/>
              </a:buClr>
              <a:buSzPts val="2400"/>
              <a:buNone/>
            </a:pPr>
            <a:r>
              <a:rPr lang="en-US" dirty="0">
                <a:solidFill>
                  <a:srgbClr val="F2F2F2"/>
                </a:solidFill>
                <a:latin typeface="Times New Roman" panose="02020603050405020304" pitchFamily="18" charset="0"/>
                <a:cs typeface="Times New Roman" panose="02020603050405020304" pitchFamily="18" charset="0"/>
                <a:sym typeface="Exo"/>
              </a:rPr>
              <a:t>Universitas Muhammadiyah </a:t>
            </a:r>
            <a:r>
              <a:rPr lang="en-US" dirty="0" err="1">
                <a:solidFill>
                  <a:srgbClr val="F2F2F2"/>
                </a:solidFill>
                <a:latin typeface="Times New Roman" panose="02020603050405020304" pitchFamily="18" charset="0"/>
                <a:cs typeface="Times New Roman" panose="02020603050405020304" pitchFamily="18" charset="0"/>
                <a:sym typeface="Exo"/>
              </a:rPr>
              <a:t>Sidoarjo</a:t>
            </a:r>
            <a:r>
              <a:rPr lang="en-US" dirty="0">
                <a:solidFill>
                  <a:srgbClr val="F2F2F2"/>
                </a:solidFill>
                <a:latin typeface="Times New Roman" panose="02020603050405020304" pitchFamily="18" charset="0"/>
                <a:cs typeface="Times New Roman" panose="02020603050405020304" pitchFamily="18" charset="0"/>
                <a:sym typeface="Exo"/>
              </a:rPr>
              <a:t> </a:t>
            </a:r>
            <a:endParaRPr dirty="0">
              <a:solidFill>
                <a:srgbClr val="F2F2F2"/>
              </a:solidFill>
              <a:latin typeface="Times New Roman" panose="02020603050405020304" pitchFamily="18" charset="0"/>
              <a:cs typeface="Times New Roman" panose="02020603050405020304" pitchFamily="18" charset="0"/>
              <a:sym typeface="Exo"/>
            </a:endParaRPr>
          </a:p>
          <a:p>
            <a:pPr marL="0" lvl="0" indent="0" algn="ctr" rtl="0">
              <a:lnSpc>
                <a:spcPct val="90000"/>
              </a:lnSpc>
              <a:spcBef>
                <a:spcPts val="1000"/>
              </a:spcBef>
              <a:spcAft>
                <a:spcPts val="0"/>
              </a:spcAft>
              <a:buClr>
                <a:srgbClr val="F2F2F2"/>
              </a:buClr>
              <a:buSzPts val="2400"/>
              <a:buNone/>
            </a:pPr>
            <a:r>
              <a:rPr lang="en-US" dirty="0" err="1" smtClean="0">
                <a:solidFill>
                  <a:srgbClr val="F2F2F2"/>
                </a:solidFill>
                <a:latin typeface="Times New Roman" panose="02020603050405020304" pitchFamily="18" charset="0"/>
                <a:cs typeface="Times New Roman" panose="02020603050405020304" pitchFamily="18" charset="0"/>
              </a:rPr>
              <a:t>Oktober</a:t>
            </a:r>
            <a:r>
              <a:rPr lang="en-US" dirty="0" smtClean="0">
                <a:solidFill>
                  <a:srgbClr val="F2F2F2"/>
                </a:solidFill>
                <a:latin typeface="Times New Roman" panose="02020603050405020304" pitchFamily="18" charset="0"/>
                <a:cs typeface="Times New Roman" panose="02020603050405020304" pitchFamily="18" charset="0"/>
              </a:rPr>
              <a:t>, </a:t>
            </a:r>
            <a:r>
              <a:rPr lang="en-US" dirty="0">
                <a:solidFill>
                  <a:srgbClr val="F2F2F2"/>
                </a:solidFill>
                <a:latin typeface="Times New Roman" panose="02020603050405020304" pitchFamily="18" charset="0"/>
                <a:cs typeface="Times New Roman" panose="02020603050405020304" pitchFamily="18" charset="0"/>
              </a:rPr>
              <a:t>2025</a:t>
            </a:r>
            <a:endParaRPr dirty="0">
              <a:solidFill>
                <a:srgbClr val="F2F2F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Pembahasan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marL="50800" indent="0" algn="just">
              <a:buNone/>
            </a:pPr>
            <a:r>
              <a:rPr lang="en-US" sz="2400" b="1" dirty="0" smtClean="0">
                <a:latin typeface="Times New Roman" panose="02020603050405020304" pitchFamily="18" charset="0"/>
                <a:cs typeface="Times New Roman" panose="02020603050405020304" pitchFamily="18" charset="0"/>
              </a:rPr>
              <a:t>d. </a:t>
            </a:r>
            <a:r>
              <a:rPr lang="en-US" sz="2400" b="1" dirty="0" err="1" smtClean="0">
                <a:latin typeface="Times New Roman" panose="02020603050405020304" pitchFamily="18" charset="0"/>
                <a:cs typeface="Times New Roman" panose="02020603050405020304" pitchFamily="18" charset="0"/>
              </a:rPr>
              <a:t>Struktur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Birokrasi</a:t>
            </a:r>
            <a:endParaRPr lang="en-US" sz="2400" b="1" dirty="0" smtClean="0">
              <a:latin typeface="Times New Roman" panose="02020603050405020304" pitchFamily="18" charset="0"/>
              <a:cs typeface="Times New Roman" panose="02020603050405020304" pitchFamily="18" charset="0"/>
            </a:endParaRPr>
          </a:p>
          <a:p>
            <a:pPr marL="50800" indent="0" algn="just">
              <a:buNone/>
            </a:pPr>
            <a:r>
              <a:rPr lang="en-US" dirty="0" err="1">
                <a:latin typeface="Times New Roman" panose="02020603050405020304" pitchFamily="18" charset="0"/>
                <a:cs typeface="Times New Roman" panose="02020603050405020304" pitchFamily="18" charset="0"/>
              </a:rPr>
              <a:t>Hasil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penelitian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menunjukkan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struktur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birokrasi</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Polresta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mendukung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pelaksanaan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Standar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Operasional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(SOP). </a:t>
            </a:r>
            <a:r>
              <a:rPr lang="en-US" dirty="0" err="1">
                <a:latin typeface="Times New Roman" panose="02020603050405020304" pitchFamily="18" charset="0"/>
                <a:cs typeface="Times New Roman" panose="02020603050405020304" pitchFamily="18" charset="0"/>
              </a:rPr>
              <a:t>Struktur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organisasi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sistematis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terorganisir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memastikan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tanggung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jawab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pelaksanaan</a:t>
            </a:r>
            <a:r>
              <a:rPr lang="en-US" dirty="0">
                <a:latin typeface="Times New Roman" panose="02020603050405020304" pitchFamily="18" charset="0"/>
                <a:cs typeface="Times New Roman" panose="02020603050405020304" pitchFamily="18" charset="0"/>
              </a:rPr>
              <a:t> SOP </a:t>
            </a:r>
            <a:r>
              <a:rPr lang="en-US" dirty="0" err="1">
                <a:latin typeface="Times New Roman" panose="02020603050405020304" pitchFamily="18" charset="0"/>
                <a:cs typeface="Times New Roman" panose="02020603050405020304" pitchFamily="18" charset="0"/>
              </a:rPr>
              <a:t>terdistribusi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tiap</a:t>
            </a:r>
            <a:r>
              <a:rPr lang="en-US" dirty="0">
                <a:latin typeface="Times New Roman" panose="02020603050405020304" pitchFamily="18" charset="0"/>
                <a:cs typeface="Times New Roman" panose="02020603050405020304" pitchFamily="18" charset="0"/>
              </a:rPr>
              <a:t> unit </a:t>
            </a:r>
            <a:r>
              <a:rPr lang="en-US" dirty="0" err="1">
                <a:latin typeface="Times New Roman" panose="02020603050405020304" pitchFamily="18" charset="0"/>
                <a:cs typeface="Times New Roman" panose="02020603050405020304" pitchFamily="18" charset="0"/>
              </a:rPr>
              <a:t>kerja</a:t>
            </a:r>
            <a:r>
              <a:rPr lang="en-US" dirty="0">
                <a:latin typeface="Times New Roman" panose="02020603050405020304" pitchFamily="18" charset="0"/>
                <a:cs typeface="Times New Roman" panose="02020603050405020304" pitchFamily="18" charset="0"/>
              </a:rPr>
              <a:t>. Hal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memudahkan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koordinasi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pengawasan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penerapan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proses </a:t>
            </a:r>
            <a:r>
              <a:rPr lang="en-US" dirty="0" err="1">
                <a:latin typeface="Times New Roman" panose="02020603050405020304" pitchFamily="18" charset="0"/>
                <a:cs typeface="Times New Roman" panose="02020603050405020304" pitchFamily="18" charset="0"/>
              </a:rPr>
              <a:t>kerja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efisien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sesuai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ketentuan</a:t>
            </a:r>
            <a:r>
              <a:rPr lang="en-US"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92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Pembahasan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44435" y="1880736"/>
            <a:ext cx="6068291" cy="3950710"/>
          </a:xfrm>
          <a:prstGeom prst="rect">
            <a:avLst/>
          </a:prstGeom>
        </p:spPr>
      </p:pic>
      <p:sp>
        <p:nvSpPr>
          <p:cNvPr id="3" name="Text Placeholder 2"/>
          <p:cNvSpPr>
            <a:spLocks noGrp="1"/>
          </p:cNvSpPr>
          <p:nvPr>
            <p:ph type="body" idx="1"/>
          </p:nvPr>
        </p:nvSpPr>
        <p:spPr/>
        <p:txBody>
          <a:bodyPr>
            <a:normAutofit/>
          </a:bodyPr>
          <a:lstStyle/>
          <a:p>
            <a:pPr marL="50800" indent="0" algn="ctr">
              <a:buNone/>
            </a:pPr>
            <a:r>
              <a:rPr lang="nb-NO" dirty="0">
                <a:latin typeface="Times New Roman" panose="02020603050405020304" pitchFamily="18" charset="0"/>
                <a:cs typeface="Times New Roman" panose="02020603050405020304" pitchFamily="18" charset="0"/>
              </a:rPr>
              <a:t>Alur Proses Administrasi E – Tilang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46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Kesimpulan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fontScale="77500" lnSpcReduction="20000"/>
          </a:bodyPr>
          <a:lstStyle/>
          <a:p>
            <a:pPr marL="50800" indent="0">
              <a:buNone/>
            </a:pPr>
            <a:r>
              <a:rPr lang="id-ID" dirty="0">
                <a:latin typeface="Times New Roman" panose="02020603050405020304" pitchFamily="18" charset="0"/>
                <a:cs typeface="Times New Roman" panose="02020603050405020304" pitchFamily="18" charset="0"/>
              </a:rPr>
              <a:t>Berdasarkan hasil penelit</a:t>
            </a:r>
            <a:r>
              <a:rPr lang="en-US" dirty="0" err="1">
                <a:latin typeface="Times New Roman" panose="02020603050405020304" pitchFamily="18" charset="0"/>
                <a:cs typeface="Times New Roman" panose="02020603050405020304" pitchFamily="18" charset="0"/>
              </a:rPr>
              <a:t>ian</a:t>
            </a:r>
            <a:r>
              <a:rPr lang="id-ID" dirty="0">
                <a:latin typeface="Times New Roman" panose="02020603050405020304" pitchFamily="18" charset="0"/>
                <a:cs typeface="Times New Roman" panose="02020603050405020304" pitchFamily="18" charset="0"/>
              </a:rPr>
              <a:t> yang telah dibagikan sebelumnya mengenai kebijakan Pelaksanaan Program ETLE di Kepolisian Daerah Sidoarjo, dapat ditarik beberapa kesimpulan. Terkait komunikasi, tim Kepolisian Daerah Sidoarjo</a:t>
            </a:r>
            <a:r>
              <a:rPr lang="en-US"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dalam pelaksanaan e-tilang Polresta Sidoarjo </a:t>
            </a:r>
            <a:r>
              <a:rPr lang="en-US" dirty="0" err="1">
                <a:latin typeface="Times New Roman" panose="02020603050405020304" pitchFamily="18" charset="0"/>
                <a:cs typeface="Times New Roman" panose="02020603050405020304" pitchFamily="18" charset="0"/>
              </a:rPr>
              <a:t>masih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peningkatan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efektivitas</a:t>
            </a:r>
            <a:r>
              <a:rPr lang="en-US"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terutama kendala terdapat pada aspek konsistensi penyampaian informasi yang masih </a:t>
            </a:r>
            <a:r>
              <a:rPr lang="en-US" dirty="0" err="1">
                <a:latin typeface="Times New Roman" panose="02020603050405020304" pitchFamily="18" charset="0"/>
                <a:cs typeface="Times New Roman" panose="02020603050405020304" pitchFamily="18" charset="0"/>
              </a:rPr>
              <a:t>terdapat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peningkatan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kinerja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kejelasan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disampaikan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terjaga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menimbulkan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kebingungan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penerima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Transmisi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berlangsung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lancar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waktu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memastikan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pihak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menerima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diperlukan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akurat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efektif</a:t>
            </a:r>
            <a:r>
              <a:rPr lang="en-US" dirty="0">
                <a:latin typeface="Times New Roman" panose="02020603050405020304" pitchFamily="18" charset="0"/>
                <a:cs typeface="Times New Roman" panose="02020603050405020304" pitchFamily="18" charset="0"/>
              </a:rPr>
              <a:t>.</a:t>
            </a:r>
            <a:r>
              <a:rPr lang="id-ID" dirty="0">
                <a:latin typeface="Times New Roman" panose="02020603050405020304" pitchFamily="18" charset="0"/>
                <a:cs typeface="Times New Roman" panose="02020603050405020304" pitchFamily="18" charset="0"/>
              </a:rPr>
              <a:t>. Dari sisi sumber daya, </a:t>
            </a:r>
            <a:r>
              <a:rPr lang="en-US" dirty="0" err="1">
                <a:latin typeface="Times New Roman" panose="02020603050405020304" pitchFamily="18" charset="0"/>
                <a:cs typeface="Times New Roman" panose="02020603050405020304" pitchFamily="18" charset="0"/>
              </a:rPr>
              <a:t>menunjukkan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tujuan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sepenuhnya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terealisasi</a:t>
            </a:r>
            <a:r>
              <a:rPr lang="id-ID" dirty="0">
                <a:latin typeface="Times New Roman" panose="02020603050405020304" pitchFamily="18" charset="0"/>
                <a:cs typeface="Times New Roman" panose="02020603050405020304" pitchFamily="18" charset="0"/>
              </a:rPr>
              <a:t> terlihat </a:t>
            </a:r>
            <a:r>
              <a:rPr lang="en-US" dirty="0" err="1">
                <a:latin typeface="Times New Roman" panose="02020603050405020304" pitchFamily="18" charset="0"/>
                <a:cs typeface="Times New Roman" panose="02020603050405020304" pitchFamily="18" charset="0"/>
              </a:rPr>
              <a:t>dikarenakan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gangguan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cs typeface="Times New Roman" panose="02020603050405020304" pitchFamily="18" charset="0"/>
              </a:rPr>
              <a:t> internet yang </a:t>
            </a:r>
            <a:r>
              <a:rPr lang="en-US" dirty="0" err="1">
                <a:latin typeface="Times New Roman" panose="02020603050405020304" pitchFamily="18" charset="0"/>
                <a:cs typeface="Times New Roman" panose="02020603050405020304" pitchFamily="18" charset="0"/>
              </a:rPr>
              <a:t>digunakan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mengakibatkan</a:t>
            </a:r>
            <a:r>
              <a:rPr lang="en-US" dirty="0">
                <a:latin typeface="Times New Roman" panose="02020603050405020304" pitchFamily="18" charset="0"/>
                <a:cs typeface="Times New Roman" panose="02020603050405020304" pitchFamily="18" charset="0"/>
              </a:rPr>
              <a:t> trouble.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perbaikan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perawatan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penting</a:t>
            </a:r>
            <a:r>
              <a:rPr lang="en-US" dirty="0">
                <a:latin typeface="Times New Roman" panose="02020603050405020304" pitchFamily="18" charset="0"/>
                <a:cs typeface="Times New Roman" panose="02020603050405020304" pitchFamily="18" charset="0"/>
              </a:rPr>
              <a:t> agar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ETLE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berfungsi</a:t>
            </a:r>
            <a:r>
              <a:rPr lang="en-US" dirty="0">
                <a:latin typeface="Times New Roman" panose="02020603050405020304" pitchFamily="18" charset="0"/>
                <a:cs typeface="Times New Roman" panose="02020603050405020304" pitchFamily="18" charset="0"/>
              </a:rPr>
              <a:t> optimal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memberikan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pelayanan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efektif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penegakan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wilayah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id-ID" dirty="0">
                <a:latin typeface="Times New Roman" panose="02020603050405020304" pitchFamily="18" charset="0"/>
                <a:cs typeface="Times New Roman" panose="02020603050405020304" pitchFamily="18" charset="0"/>
              </a:rPr>
              <a:t>. Terkait disposisi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pelaksanaan</a:t>
            </a:r>
            <a:r>
              <a:rPr lang="en-US" dirty="0">
                <a:latin typeface="Times New Roman" panose="02020603050405020304" pitchFamily="18" charset="0"/>
                <a:cs typeface="Times New Roman" panose="02020603050405020304" pitchFamily="18" charset="0"/>
              </a:rPr>
              <a:t> Electronic Traffic Law Enforcement (ETLE) </a:t>
            </a:r>
            <a:r>
              <a:rPr lang="en-US" dirty="0" err="1">
                <a:latin typeface="Times New Roman" panose="02020603050405020304" pitchFamily="18" charset="0"/>
                <a:cs typeface="Times New Roman" panose="02020603050405020304" pitchFamily="18" charset="0"/>
              </a:rPr>
              <a:t>berjalan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satlantas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Polresta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memiliki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kemauan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motivasi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tinggi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menjalankan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elektronik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upaya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ketertiban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transparansi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penegakan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a:t>
            </a:r>
            <a:r>
              <a:rPr lang="id-ID" dirty="0">
                <a:latin typeface="Times New Roman" panose="02020603050405020304" pitchFamily="18" charset="0"/>
                <a:cs typeface="Times New Roman" panose="02020603050405020304" pitchFamily="18" charset="0"/>
              </a:rPr>
              <a:t> Dari segi struktur birokrasi, dalam pelaksanaan e-tilang Polresta Sidoarjo berjalan dengan baik, terlihat dari penerapan SOP yang jelas dan terstandardisasi. Setiap tahapan prosedur dilaksanakan sesuai dengan aturan yang telah ditetapkan, sehingga proses administrasi dan koordinasi antar unit berjalan efektif dan terorganisir dengan rapi, mendukung kelancaran layanan e-tilang kepada masyarakat.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95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59" y="196463"/>
            <a:ext cx="11830877" cy="1042123"/>
          </a:xfrm>
        </p:spPr>
        <p:txBody>
          <a:bodyPr/>
          <a:lstStyle/>
          <a:p>
            <a:r>
              <a:rPr lang="en-US" dirty="0" err="1" smtClean="0">
                <a:latin typeface="Times New Roman" panose="02020603050405020304" pitchFamily="18" charset="0"/>
                <a:cs typeface="Times New Roman" panose="02020603050405020304" pitchFamily="18" charset="0"/>
              </a:rPr>
              <a:t>Referensi</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type="body" idx="1"/>
          </p:nvPr>
        </p:nvSpPr>
        <p:spPr bwMode="auto">
          <a:xfrm>
            <a:off x="166759" y="1429108"/>
            <a:ext cx="1141564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Indri Cahyani, “Yayasan Lembaga Pendidikan Islam Riau Universitas Islam Riau Fakultas Ilmu Sosial Dan Politik Implementasi Kebijakan Program Elektronik Tilang 	Kepolisian Republik Indonesia (Studi Di Satuan Polisi Lalu Lintas Polresta Pekanbaru),” 2021.</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“Undang-Undang Republik Indonesia Nomor 2 Tahun 2002 Tentang Kepolisian Negara Republik Indonesia Dengan Rahmat Tuhan Yang Maha Esa Presiden Republik 	Indonesia.”</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Ariel Fairuz Izzaaqli, “Studi Perbandingan Penerapan E-Tilang Terhadap,” 2024.</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“Uu Nomor 22 Tahun 2009”.</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Diky Putra Sansiri, “10.722 Kendaraan Ditilang Selama Operasi Patuh Semeru Di Sidoarjo, Ini Rincian Dan Wilayah Dengan Jumlah Pelanggaran Tertinggi,” 	Radarsidoarjo.Id.</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P. Daerah, B. Tengah, ) Turhindayani, And A. Halim, “Analisis Implementasi Pengelolaan Barang Milik Daerah (Studi Pada.”</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	B. Adi Prayogo, “Analisis Terhadap Indikator Pelanggaran Dalam Sistem Tilang Elektronik Wilayah Hukum Polresta Sidoarjo Analysis Of Violation Indicators In The 	Sidoarjo Polresta Polresta Electronic System,” 2023. </a:t>
            </a: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[Online]. Available: Https://Www.Netralnews.Com/Provinsi-Dengan-Kendaraan-Bermotor-Terbanyak-</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	D. A. Sindiana And I. Rodiyah, “Implementation Of A Website Based Village Information System In The Dukuhsari Village Government Jabon Distric [Implementasi </a:t>
            </a:r>
            <a:r>
              <a:rPr kumimoji="0" lang="en-US"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Sistem Informasi Desa Berbasis Website Pada Pemerintah Desa Dukuhsari Kecamatan Jabon],” 2023.</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	Suparno, “19.509 Pengendara Ditilang Selama Operasi Zebra Semeru 2024 Di Sidoarjo ,” Detik Jatim.</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	A. Firman Syaifullah And E. Rosnawati, “Effectiveness Of Law Enforcement For Criminal Traffic Violations In Sidoarjo Regency [Efektivitas Penegakan Hukum Atas </a:t>
            </a:r>
            <a:r>
              <a:rPr kumimoji="0" lang="en-US"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 Pidana Pelanggaran Lalu Lintas Di Kabupaten Sidoarjo],” 2024.</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	T. D. Handayani And I. Rodiyah, “P A G E | 1 Quality Of Population Administration Services Using The Plavon Dukcapil Application At The Gempolsari Village </a:t>
            </a:r>
            <a:r>
              <a:rPr kumimoji="0" lang="en-US"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Tanggulangin District Sidoarjo Regency [Kualitas Pelayanan Administrasi Kependudukan Menggunakan Aplikasi Plavon Dukcapil Di Desa Gempolsari Kecamatan </a:t>
            </a:r>
            <a:r>
              <a:rPr kumimoji="0" lang="en-US"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Tanggulangin Kabupaten Sidoarjo],” 2024, Doi: 10.21070/Ijccd.V4i1.843.</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	“Teknik Pengumpulan Data Metode Kualitatif.”</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	Muhammad Diaz Handa Pratama And Isnaini Rodiyah, “Implementasi Sistem Informasi Kesejahteraan Sosial Next Generation (Siks-Ng) Di Desa Tinggarbuntut 	Kecamatan Bangsal,” Vol. Xx No. Xx, 2024.</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sv-SE"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	“Undang-Undang Republik Indonesia Nomor 2 Tahun 2002 Tentang Kepolisian Negara Republik Indonesia Dengan Rahmat Tuhan Yang Maha Esa Presiden Republik 	Indonesia.”</a:t>
            </a:r>
            <a:endParaRPr kumimoji="0" lang="en-US"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id-ID" altLang="zh-CN"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	Kejaksaan Republik Indonesia, “Buku Panduan E-Tilang,” 2021.</a:t>
            </a:r>
            <a:endParaRPr kumimoji="0" lang="id-ID" altLang="zh-CN"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51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Terima</a:t>
            </a:r>
            <a:r>
              <a:rPr lang="en-US" dirty="0" smtClean="0"/>
              <a:t> </a:t>
            </a:r>
            <a:r>
              <a:rPr lang="en-US" dirty="0" err="1" smtClean="0"/>
              <a:t>Kasih</a:t>
            </a:r>
            <a:endParaRPr lang="en-US" dirty="0"/>
          </a:p>
        </p:txBody>
      </p:sp>
    </p:spTree>
    <p:extLst>
      <p:ext uri="{BB962C8B-B14F-4D97-AF65-F5344CB8AC3E}">
        <p14:creationId xmlns:p14="http://schemas.microsoft.com/office/powerpoint/2010/main" val="219690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7"/>
            <a:ext cx="11830877" cy="602202"/>
          </a:xfrm>
          <a:prstGeom prst="rect">
            <a:avLst/>
          </a:prstGeom>
          <a:solidFill>
            <a:srgbClr val="1B4685"/>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4400"/>
              <a:buFont typeface="Exo"/>
              <a:buNone/>
            </a:pPr>
            <a:r>
              <a:rPr lang="en-US" dirty="0" err="1">
                <a:latin typeface="Times New Roman" panose="02020603050405020304" pitchFamily="18" charset="0"/>
                <a:cs typeface="Times New Roman" panose="02020603050405020304" pitchFamily="18" charset="0"/>
              </a:rPr>
              <a:t>Pendahuluan</a:t>
            </a:r>
            <a:endParaRPr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712A1C5-46B5-4CB4-BF5A-ADCAFB26AC1B}"/>
              </a:ext>
            </a:extLst>
          </p:cNvPr>
          <p:cNvGrpSpPr>
            <a:grpSpLocks/>
          </p:cNvGrpSpPr>
          <p:nvPr/>
        </p:nvGrpSpPr>
        <p:grpSpPr>
          <a:xfrm>
            <a:off x="4789063" y="1281222"/>
            <a:ext cx="2586265" cy="1122226"/>
            <a:chOff x="0" y="0"/>
            <a:chExt cx="3060319" cy="1286636"/>
          </a:xfrm>
        </p:grpSpPr>
        <p:sp>
          <p:nvSpPr>
            <p:cNvPr id="3" name="Graphic 16">
              <a:extLst>
                <a:ext uri="{FF2B5EF4-FFF2-40B4-BE49-F238E27FC236}">
                  <a16:creationId xmlns:a16="http://schemas.microsoft.com/office/drawing/2014/main" id="{415EE23F-0E0E-09B0-2040-F4604A0F4D36}"/>
                </a:ext>
              </a:extLst>
            </p:cNvPr>
            <p:cNvSpPr/>
            <p:nvPr/>
          </p:nvSpPr>
          <p:spPr>
            <a:xfrm>
              <a:off x="1380744" y="0"/>
              <a:ext cx="1679575" cy="1201420"/>
            </a:xfrm>
            <a:custGeom>
              <a:avLst/>
              <a:gdLst/>
              <a:ahLst/>
              <a:cxnLst/>
              <a:rect l="l" t="t" r="r" b="b"/>
              <a:pathLst>
                <a:path w="1679575" h="1201420">
                  <a:moveTo>
                    <a:pt x="1679448" y="220980"/>
                  </a:moveTo>
                  <a:lnTo>
                    <a:pt x="1295400" y="0"/>
                  </a:lnTo>
                  <a:lnTo>
                    <a:pt x="1295400" y="82296"/>
                  </a:lnTo>
                  <a:lnTo>
                    <a:pt x="842010" y="82296"/>
                  </a:lnTo>
                  <a:lnTo>
                    <a:pt x="842010" y="641604"/>
                  </a:lnTo>
                  <a:lnTo>
                    <a:pt x="838327" y="686968"/>
                  </a:lnTo>
                  <a:lnTo>
                    <a:pt x="827671" y="729996"/>
                  </a:lnTo>
                  <a:lnTo>
                    <a:pt x="810628" y="770115"/>
                  </a:lnTo>
                  <a:lnTo>
                    <a:pt x="787755" y="806767"/>
                  </a:lnTo>
                  <a:lnTo>
                    <a:pt x="759663" y="839355"/>
                  </a:lnTo>
                  <a:lnTo>
                    <a:pt x="726897" y="867308"/>
                  </a:lnTo>
                  <a:lnTo>
                    <a:pt x="690054" y="890041"/>
                  </a:lnTo>
                  <a:lnTo>
                    <a:pt x="649706" y="907008"/>
                  </a:lnTo>
                  <a:lnTo>
                    <a:pt x="606437" y="917600"/>
                  </a:lnTo>
                  <a:lnTo>
                    <a:pt x="560832" y="921258"/>
                  </a:lnTo>
                  <a:lnTo>
                    <a:pt x="515213" y="917600"/>
                  </a:lnTo>
                  <a:lnTo>
                    <a:pt x="471944" y="907008"/>
                  </a:lnTo>
                  <a:lnTo>
                    <a:pt x="431596" y="890041"/>
                  </a:lnTo>
                  <a:lnTo>
                    <a:pt x="394754" y="867308"/>
                  </a:lnTo>
                  <a:lnTo>
                    <a:pt x="361988" y="839355"/>
                  </a:lnTo>
                  <a:lnTo>
                    <a:pt x="333895" y="806767"/>
                  </a:lnTo>
                  <a:lnTo>
                    <a:pt x="311023" y="770115"/>
                  </a:lnTo>
                  <a:lnTo>
                    <a:pt x="293979" y="729996"/>
                  </a:lnTo>
                  <a:lnTo>
                    <a:pt x="283324" y="686968"/>
                  </a:lnTo>
                  <a:lnTo>
                    <a:pt x="279654" y="641604"/>
                  </a:lnTo>
                  <a:lnTo>
                    <a:pt x="283324" y="596252"/>
                  </a:lnTo>
                  <a:lnTo>
                    <a:pt x="293979" y="553224"/>
                  </a:lnTo>
                  <a:lnTo>
                    <a:pt x="311023" y="513105"/>
                  </a:lnTo>
                  <a:lnTo>
                    <a:pt x="333895" y="476453"/>
                  </a:lnTo>
                  <a:lnTo>
                    <a:pt x="361988" y="443865"/>
                  </a:lnTo>
                  <a:lnTo>
                    <a:pt x="394754" y="415912"/>
                  </a:lnTo>
                  <a:lnTo>
                    <a:pt x="431596" y="393179"/>
                  </a:lnTo>
                  <a:lnTo>
                    <a:pt x="471944" y="376212"/>
                  </a:lnTo>
                  <a:lnTo>
                    <a:pt x="515213" y="365620"/>
                  </a:lnTo>
                  <a:lnTo>
                    <a:pt x="560832" y="361950"/>
                  </a:lnTo>
                  <a:lnTo>
                    <a:pt x="606437" y="365620"/>
                  </a:lnTo>
                  <a:lnTo>
                    <a:pt x="649706" y="376212"/>
                  </a:lnTo>
                  <a:lnTo>
                    <a:pt x="690054" y="393179"/>
                  </a:lnTo>
                  <a:lnTo>
                    <a:pt x="726897" y="415912"/>
                  </a:lnTo>
                  <a:lnTo>
                    <a:pt x="759663" y="443865"/>
                  </a:lnTo>
                  <a:lnTo>
                    <a:pt x="787755" y="476453"/>
                  </a:lnTo>
                  <a:lnTo>
                    <a:pt x="810628" y="513105"/>
                  </a:lnTo>
                  <a:lnTo>
                    <a:pt x="827671" y="553224"/>
                  </a:lnTo>
                  <a:lnTo>
                    <a:pt x="838327" y="596252"/>
                  </a:lnTo>
                  <a:lnTo>
                    <a:pt x="842010" y="641604"/>
                  </a:lnTo>
                  <a:lnTo>
                    <a:pt x="842010" y="82296"/>
                  </a:lnTo>
                  <a:lnTo>
                    <a:pt x="630936" y="82296"/>
                  </a:lnTo>
                  <a:lnTo>
                    <a:pt x="630936" y="87134"/>
                  </a:lnTo>
                  <a:lnTo>
                    <a:pt x="609219" y="84353"/>
                  </a:lnTo>
                  <a:lnTo>
                    <a:pt x="560832" y="82296"/>
                  </a:lnTo>
                  <a:lnTo>
                    <a:pt x="512432" y="84353"/>
                  </a:lnTo>
                  <a:lnTo>
                    <a:pt x="465188" y="90398"/>
                  </a:lnTo>
                  <a:lnTo>
                    <a:pt x="419252" y="100279"/>
                  </a:lnTo>
                  <a:lnTo>
                    <a:pt x="374789" y="113804"/>
                  </a:lnTo>
                  <a:lnTo>
                    <a:pt x="331978" y="130835"/>
                  </a:lnTo>
                  <a:lnTo>
                    <a:pt x="290982" y="151180"/>
                  </a:lnTo>
                  <a:lnTo>
                    <a:pt x="251980" y="174675"/>
                  </a:lnTo>
                  <a:lnTo>
                    <a:pt x="215125" y="201168"/>
                  </a:lnTo>
                  <a:lnTo>
                    <a:pt x="180594" y="230479"/>
                  </a:lnTo>
                  <a:lnTo>
                    <a:pt x="148551" y="262432"/>
                  </a:lnTo>
                  <a:lnTo>
                    <a:pt x="119164" y="296875"/>
                  </a:lnTo>
                  <a:lnTo>
                    <a:pt x="92608" y="333629"/>
                  </a:lnTo>
                  <a:lnTo>
                    <a:pt x="69049" y="372529"/>
                  </a:lnTo>
                  <a:lnTo>
                    <a:pt x="48653" y="413410"/>
                  </a:lnTo>
                  <a:lnTo>
                    <a:pt x="31584" y="456095"/>
                  </a:lnTo>
                  <a:lnTo>
                    <a:pt x="18021" y="500430"/>
                  </a:lnTo>
                  <a:lnTo>
                    <a:pt x="8115" y="546239"/>
                  </a:lnTo>
                  <a:lnTo>
                    <a:pt x="2057" y="593356"/>
                  </a:lnTo>
                  <a:lnTo>
                    <a:pt x="0" y="641604"/>
                  </a:lnTo>
                  <a:lnTo>
                    <a:pt x="1930" y="686968"/>
                  </a:lnTo>
                  <a:lnTo>
                    <a:pt x="8115" y="736981"/>
                  </a:lnTo>
                  <a:lnTo>
                    <a:pt x="18021" y="782789"/>
                  </a:lnTo>
                  <a:lnTo>
                    <a:pt x="31584" y="827125"/>
                  </a:lnTo>
                  <a:lnTo>
                    <a:pt x="48653" y="869810"/>
                  </a:lnTo>
                  <a:lnTo>
                    <a:pt x="69049" y="910691"/>
                  </a:lnTo>
                  <a:lnTo>
                    <a:pt x="92608" y="949591"/>
                  </a:lnTo>
                  <a:lnTo>
                    <a:pt x="119164" y="986345"/>
                  </a:lnTo>
                  <a:lnTo>
                    <a:pt x="148551" y="1020787"/>
                  </a:lnTo>
                  <a:lnTo>
                    <a:pt x="180594" y="1052741"/>
                  </a:lnTo>
                  <a:lnTo>
                    <a:pt x="215125" y="1082052"/>
                  </a:lnTo>
                  <a:lnTo>
                    <a:pt x="251980" y="1108544"/>
                  </a:lnTo>
                  <a:lnTo>
                    <a:pt x="290982" y="1132039"/>
                  </a:lnTo>
                  <a:lnTo>
                    <a:pt x="331978" y="1152385"/>
                  </a:lnTo>
                  <a:lnTo>
                    <a:pt x="374789" y="1169416"/>
                  </a:lnTo>
                  <a:lnTo>
                    <a:pt x="419252" y="1182941"/>
                  </a:lnTo>
                  <a:lnTo>
                    <a:pt x="465188" y="1192822"/>
                  </a:lnTo>
                  <a:lnTo>
                    <a:pt x="512432" y="1198867"/>
                  </a:lnTo>
                  <a:lnTo>
                    <a:pt x="560832" y="1200912"/>
                  </a:lnTo>
                  <a:lnTo>
                    <a:pt x="609219" y="1198867"/>
                  </a:lnTo>
                  <a:lnTo>
                    <a:pt x="656463" y="1192822"/>
                  </a:lnTo>
                  <a:lnTo>
                    <a:pt x="702398" y="1182941"/>
                  </a:lnTo>
                  <a:lnTo>
                    <a:pt x="746861" y="1169416"/>
                  </a:lnTo>
                  <a:lnTo>
                    <a:pt x="789673" y="1152385"/>
                  </a:lnTo>
                  <a:lnTo>
                    <a:pt x="830668" y="1132039"/>
                  </a:lnTo>
                  <a:lnTo>
                    <a:pt x="869670" y="1108544"/>
                  </a:lnTo>
                  <a:lnTo>
                    <a:pt x="906526" y="1082052"/>
                  </a:lnTo>
                  <a:lnTo>
                    <a:pt x="941057" y="1052741"/>
                  </a:lnTo>
                  <a:lnTo>
                    <a:pt x="973099" y="1020787"/>
                  </a:lnTo>
                  <a:lnTo>
                    <a:pt x="1002487" y="986345"/>
                  </a:lnTo>
                  <a:lnTo>
                    <a:pt x="1029042" y="949591"/>
                  </a:lnTo>
                  <a:lnTo>
                    <a:pt x="1046200" y="921258"/>
                  </a:lnTo>
                  <a:lnTo>
                    <a:pt x="1052601" y="910691"/>
                  </a:lnTo>
                  <a:lnTo>
                    <a:pt x="1072997" y="869810"/>
                  </a:lnTo>
                  <a:lnTo>
                    <a:pt x="1090066" y="827125"/>
                  </a:lnTo>
                  <a:lnTo>
                    <a:pt x="1103630" y="782789"/>
                  </a:lnTo>
                  <a:lnTo>
                    <a:pt x="1113536" y="736981"/>
                  </a:lnTo>
                  <a:lnTo>
                    <a:pt x="1119593" y="689864"/>
                  </a:lnTo>
                  <a:lnTo>
                    <a:pt x="1121664" y="641604"/>
                  </a:lnTo>
                  <a:lnTo>
                    <a:pt x="1119720" y="596252"/>
                  </a:lnTo>
                  <a:lnTo>
                    <a:pt x="1113536" y="546239"/>
                  </a:lnTo>
                  <a:lnTo>
                    <a:pt x="1103630" y="500430"/>
                  </a:lnTo>
                  <a:lnTo>
                    <a:pt x="1090066" y="456095"/>
                  </a:lnTo>
                  <a:lnTo>
                    <a:pt x="1072997" y="413410"/>
                  </a:lnTo>
                  <a:lnTo>
                    <a:pt x="1052601" y="372529"/>
                  </a:lnTo>
                  <a:lnTo>
                    <a:pt x="1042962" y="356616"/>
                  </a:lnTo>
                  <a:lnTo>
                    <a:pt x="1295400" y="356616"/>
                  </a:lnTo>
                  <a:lnTo>
                    <a:pt x="1295400" y="441960"/>
                  </a:lnTo>
                  <a:lnTo>
                    <a:pt x="1679448" y="220980"/>
                  </a:lnTo>
                  <a:close/>
                </a:path>
              </a:pathLst>
            </a:custGeom>
            <a:solidFill>
              <a:srgbClr val="A4A4A4"/>
            </a:solidFill>
          </p:spPr>
          <p:txBody>
            <a:bodyPr wrap="square" lIns="0" tIns="0" rIns="0" bIns="0" rtlCol="0">
              <a:prstTxWarp prst="textNoShape">
                <a:avLst/>
              </a:prstTxWarp>
              <a:noAutofit/>
            </a:bodyPr>
            <a:lstStyle/>
            <a:p>
              <a:endParaRPr lang="en-ID"/>
            </a:p>
          </p:txBody>
        </p:sp>
        <p:sp>
          <p:nvSpPr>
            <p:cNvPr id="4" name="Graphic 17">
              <a:extLst>
                <a:ext uri="{FF2B5EF4-FFF2-40B4-BE49-F238E27FC236}">
                  <a16:creationId xmlns:a16="http://schemas.microsoft.com/office/drawing/2014/main" id="{B932388A-26F8-CB0A-3402-77C540C79C82}"/>
                </a:ext>
              </a:extLst>
            </p:cNvPr>
            <p:cNvSpPr/>
            <p:nvPr/>
          </p:nvSpPr>
          <p:spPr>
            <a:xfrm>
              <a:off x="0" y="73151"/>
              <a:ext cx="1621790" cy="1213485"/>
            </a:xfrm>
            <a:custGeom>
              <a:avLst/>
              <a:gdLst/>
              <a:ahLst/>
              <a:cxnLst/>
              <a:rect l="l" t="t" r="r" b="b"/>
              <a:pathLst>
                <a:path w="1621790" h="1213485">
                  <a:moveTo>
                    <a:pt x="1621536" y="563880"/>
                  </a:moveTo>
                  <a:lnTo>
                    <a:pt x="1619592" y="516178"/>
                  </a:lnTo>
                  <a:lnTo>
                    <a:pt x="1619554" y="515239"/>
                  </a:lnTo>
                  <a:lnTo>
                    <a:pt x="1613712" y="467728"/>
                  </a:lnTo>
                  <a:lnTo>
                    <a:pt x="1604187" y="421551"/>
                  </a:lnTo>
                  <a:lnTo>
                    <a:pt x="1591144" y="376847"/>
                  </a:lnTo>
                  <a:lnTo>
                    <a:pt x="1574723" y="333806"/>
                  </a:lnTo>
                  <a:lnTo>
                    <a:pt x="1555089" y="292595"/>
                  </a:lnTo>
                  <a:lnTo>
                    <a:pt x="1532432" y="253377"/>
                  </a:lnTo>
                  <a:lnTo>
                    <a:pt x="1506880" y="216319"/>
                  </a:lnTo>
                  <a:lnTo>
                    <a:pt x="1478610" y="181597"/>
                  </a:lnTo>
                  <a:lnTo>
                    <a:pt x="1447787" y="149390"/>
                  </a:lnTo>
                  <a:lnTo>
                    <a:pt x="1414564" y="119837"/>
                  </a:lnTo>
                  <a:lnTo>
                    <a:pt x="1379118" y="93141"/>
                  </a:lnTo>
                  <a:lnTo>
                    <a:pt x="1351788" y="75895"/>
                  </a:lnTo>
                  <a:lnTo>
                    <a:pt x="1351788" y="563880"/>
                  </a:lnTo>
                  <a:lnTo>
                    <a:pt x="1348244" y="611593"/>
                  </a:lnTo>
                  <a:lnTo>
                    <a:pt x="1338033" y="656856"/>
                  </a:lnTo>
                  <a:lnTo>
                    <a:pt x="1321676" y="699046"/>
                  </a:lnTo>
                  <a:lnTo>
                    <a:pt x="1299730" y="737590"/>
                  </a:lnTo>
                  <a:lnTo>
                    <a:pt x="1272768" y="771867"/>
                  </a:lnTo>
                  <a:lnTo>
                    <a:pt x="1241336" y="801268"/>
                  </a:lnTo>
                  <a:lnTo>
                    <a:pt x="1205992" y="825182"/>
                  </a:lnTo>
                  <a:lnTo>
                    <a:pt x="1167295" y="843026"/>
                  </a:lnTo>
                  <a:lnTo>
                    <a:pt x="1125791" y="854163"/>
                  </a:lnTo>
                  <a:lnTo>
                    <a:pt x="1082040" y="858012"/>
                  </a:lnTo>
                  <a:lnTo>
                    <a:pt x="1038275" y="854163"/>
                  </a:lnTo>
                  <a:lnTo>
                    <a:pt x="996772" y="843026"/>
                  </a:lnTo>
                  <a:lnTo>
                    <a:pt x="958075" y="825182"/>
                  </a:lnTo>
                  <a:lnTo>
                    <a:pt x="922731" y="801268"/>
                  </a:lnTo>
                  <a:lnTo>
                    <a:pt x="891298" y="771867"/>
                  </a:lnTo>
                  <a:lnTo>
                    <a:pt x="864336" y="737590"/>
                  </a:lnTo>
                  <a:lnTo>
                    <a:pt x="842391" y="699046"/>
                  </a:lnTo>
                  <a:lnTo>
                    <a:pt x="826033" y="656856"/>
                  </a:lnTo>
                  <a:lnTo>
                    <a:pt x="815822" y="611593"/>
                  </a:lnTo>
                  <a:lnTo>
                    <a:pt x="812292" y="563880"/>
                  </a:lnTo>
                  <a:lnTo>
                    <a:pt x="815822" y="516178"/>
                  </a:lnTo>
                  <a:lnTo>
                    <a:pt x="826033" y="470916"/>
                  </a:lnTo>
                  <a:lnTo>
                    <a:pt x="842391" y="428726"/>
                  </a:lnTo>
                  <a:lnTo>
                    <a:pt x="864336" y="390182"/>
                  </a:lnTo>
                  <a:lnTo>
                    <a:pt x="891298" y="355904"/>
                  </a:lnTo>
                  <a:lnTo>
                    <a:pt x="922731" y="326504"/>
                  </a:lnTo>
                  <a:lnTo>
                    <a:pt x="958075" y="302590"/>
                  </a:lnTo>
                  <a:lnTo>
                    <a:pt x="996772" y="284746"/>
                  </a:lnTo>
                  <a:lnTo>
                    <a:pt x="1038275" y="273608"/>
                  </a:lnTo>
                  <a:lnTo>
                    <a:pt x="1082040" y="269748"/>
                  </a:lnTo>
                  <a:lnTo>
                    <a:pt x="1125791" y="273608"/>
                  </a:lnTo>
                  <a:lnTo>
                    <a:pt x="1167295" y="284746"/>
                  </a:lnTo>
                  <a:lnTo>
                    <a:pt x="1205992" y="302590"/>
                  </a:lnTo>
                  <a:lnTo>
                    <a:pt x="1241336" y="326504"/>
                  </a:lnTo>
                  <a:lnTo>
                    <a:pt x="1272768" y="355904"/>
                  </a:lnTo>
                  <a:lnTo>
                    <a:pt x="1299730" y="390182"/>
                  </a:lnTo>
                  <a:lnTo>
                    <a:pt x="1321676" y="428726"/>
                  </a:lnTo>
                  <a:lnTo>
                    <a:pt x="1338033" y="470916"/>
                  </a:lnTo>
                  <a:lnTo>
                    <a:pt x="1348244" y="516178"/>
                  </a:lnTo>
                  <a:lnTo>
                    <a:pt x="1351788" y="563880"/>
                  </a:lnTo>
                  <a:lnTo>
                    <a:pt x="1351788" y="75895"/>
                  </a:lnTo>
                  <a:lnTo>
                    <a:pt x="1302156" y="48933"/>
                  </a:lnTo>
                  <a:lnTo>
                    <a:pt x="1260983" y="31775"/>
                  </a:lnTo>
                  <a:lnTo>
                    <a:pt x="1218222" y="18122"/>
                  </a:lnTo>
                  <a:lnTo>
                    <a:pt x="1174026" y="8178"/>
                  </a:lnTo>
                  <a:lnTo>
                    <a:pt x="1128585" y="2070"/>
                  </a:lnTo>
                  <a:lnTo>
                    <a:pt x="1082040" y="0"/>
                  </a:lnTo>
                  <a:lnTo>
                    <a:pt x="1035481" y="2070"/>
                  </a:lnTo>
                  <a:lnTo>
                    <a:pt x="990041" y="8178"/>
                  </a:lnTo>
                  <a:lnTo>
                    <a:pt x="945845" y="18122"/>
                  </a:lnTo>
                  <a:lnTo>
                    <a:pt x="903084" y="31775"/>
                  </a:lnTo>
                  <a:lnTo>
                    <a:pt x="861910" y="48933"/>
                  </a:lnTo>
                  <a:lnTo>
                    <a:pt x="822477" y="69443"/>
                  </a:lnTo>
                  <a:lnTo>
                    <a:pt x="784948" y="93141"/>
                  </a:lnTo>
                  <a:lnTo>
                    <a:pt x="749503" y="119837"/>
                  </a:lnTo>
                  <a:lnTo>
                    <a:pt x="716280" y="149390"/>
                  </a:lnTo>
                  <a:lnTo>
                    <a:pt x="685457" y="181597"/>
                  </a:lnTo>
                  <a:lnTo>
                    <a:pt x="657186" y="216319"/>
                  </a:lnTo>
                  <a:lnTo>
                    <a:pt x="631634" y="253377"/>
                  </a:lnTo>
                  <a:lnTo>
                    <a:pt x="608977" y="292595"/>
                  </a:lnTo>
                  <a:lnTo>
                    <a:pt x="589343" y="333806"/>
                  </a:lnTo>
                  <a:lnTo>
                    <a:pt x="572922" y="376847"/>
                  </a:lnTo>
                  <a:lnTo>
                    <a:pt x="559879" y="421551"/>
                  </a:lnTo>
                  <a:lnTo>
                    <a:pt x="550354" y="467728"/>
                  </a:lnTo>
                  <a:lnTo>
                    <a:pt x="544512" y="515239"/>
                  </a:lnTo>
                  <a:lnTo>
                    <a:pt x="542544" y="563880"/>
                  </a:lnTo>
                  <a:lnTo>
                    <a:pt x="544474" y="611593"/>
                  </a:lnTo>
                  <a:lnTo>
                    <a:pt x="550354" y="660044"/>
                  </a:lnTo>
                  <a:lnTo>
                    <a:pt x="559879" y="706221"/>
                  </a:lnTo>
                  <a:lnTo>
                    <a:pt x="572922" y="750925"/>
                  </a:lnTo>
                  <a:lnTo>
                    <a:pt x="589343" y="793965"/>
                  </a:lnTo>
                  <a:lnTo>
                    <a:pt x="608977" y="835177"/>
                  </a:lnTo>
                  <a:lnTo>
                    <a:pt x="619518" y="853440"/>
                  </a:lnTo>
                  <a:lnTo>
                    <a:pt x="365760" y="853440"/>
                  </a:lnTo>
                  <a:lnTo>
                    <a:pt x="365760" y="768096"/>
                  </a:lnTo>
                  <a:lnTo>
                    <a:pt x="0" y="990600"/>
                  </a:lnTo>
                  <a:lnTo>
                    <a:pt x="365760" y="1213104"/>
                  </a:lnTo>
                  <a:lnTo>
                    <a:pt x="365760" y="1127760"/>
                  </a:lnTo>
                  <a:lnTo>
                    <a:pt x="1005840" y="1127760"/>
                  </a:lnTo>
                  <a:lnTo>
                    <a:pt x="1005840" y="1121727"/>
                  </a:lnTo>
                  <a:lnTo>
                    <a:pt x="1035481" y="1125702"/>
                  </a:lnTo>
                  <a:lnTo>
                    <a:pt x="1082040" y="1127760"/>
                  </a:lnTo>
                  <a:lnTo>
                    <a:pt x="1128585" y="1125702"/>
                  </a:lnTo>
                  <a:lnTo>
                    <a:pt x="1174026" y="1119593"/>
                  </a:lnTo>
                  <a:lnTo>
                    <a:pt x="1218222" y="1109649"/>
                  </a:lnTo>
                  <a:lnTo>
                    <a:pt x="1260983" y="1095997"/>
                  </a:lnTo>
                  <a:lnTo>
                    <a:pt x="1302156" y="1078839"/>
                  </a:lnTo>
                  <a:lnTo>
                    <a:pt x="1341589" y="1058329"/>
                  </a:lnTo>
                  <a:lnTo>
                    <a:pt x="1379118" y="1034630"/>
                  </a:lnTo>
                  <a:lnTo>
                    <a:pt x="1414564" y="1007935"/>
                  </a:lnTo>
                  <a:lnTo>
                    <a:pt x="1447787" y="978382"/>
                  </a:lnTo>
                  <a:lnTo>
                    <a:pt x="1478610" y="946175"/>
                  </a:lnTo>
                  <a:lnTo>
                    <a:pt x="1506880" y="911453"/>
                  </a:lnTo>
                  <a:lnTo>
                    <a:pt x="1532432" y="874395"/>
                  </a:lnTo>
                  <a:lnTo>
                    <a:pt x="1541894" y="858012"/>
                  </a:lnTo>
                  <a:lnTo>
                    <a:pt x="1555089" y="835177"/>
                  </a:lnTo>
                  <a:lnTo>
                    <a:pt x="1574723" y="793965"/>
                  </a:lnTo>
                  <a:lnTo>
                    <a:pt x="1591144" y="750925"/>
                  </a:lnTo>
                  <a:lnTo>
                    <a:pt x="1604187" y="706221"/>
                  </a:lnTo>
                  <a:lnTo>
                    <a:pt x="1613712" y="660044"/>
                  </a:lnTo>
                  <a:lnTo>
                    <a:pt x="1619554" y="612533"/>
                  </a:lnTo>
                  <a:lnTo>
                    <a:pt x="1621536" y="563880"/>
                  </a:lnTo>
                  <a:close/>
                </a:path>
              </a:pathLst>
            </a:custGeom>
            <a:solidFill>
              <a:srgbClr val="FFC000"/>
            </a:solidFill>
          </p:spPr>
          <p:txBody>
            <a:bodyPr wrap="square" lIns="0" tIns="0" rIns="0" bIns="0" rtlCol="0">
              <a:prstTxWarp prst="textNoShape">
                <a:avLst/>
              </a:prstTxWarp>
              <a:noAutofit/>
            </a:bodyPr>
            <a:lstStyle/>
            <a:p>
              <a:endParaRPr lang="en-ID"/>
            </a:p>
          </p:txBody>
        </p:sp>
      </p:grpSp>
      <p:sp>
        <p:nvSpPr>
          <p:cNvPr id="7" name="TextBox 6">
            <a:extLst>
              <a:ext uri="{FF2B5EF4-FFF2-40B4-BE49-F238E27FC236}">
                <a16:creationId xmlns:a16="http://schemas.microsoft.com/office/drawing/2014/main" id="{A02F087F-4325-1C4E-AA2F-4A227D05D023}"/>
              </a:ext>
            </a:extLst>
          </p:cNvPr>
          <p:cNvSpPr txBox="1"/>
          <p:nvPr/>
        </p:nvSpPr>
        <p:spPr>
          <a:xfrm>
            <a:off x="7587343" y="647344"/>
            <a:ext cx="4405755" cy="2893100"/>
          </a:xfrm>
          <a:prstGeom prst="rect">
            <a:avLst/>
          </a:prstGeom>
          <a:noFill/>
        </p:spPr>
        <p:txBody>
          <a:bodyPr wrap="square" rtlCol="0">
            <a:spAutoFit/>
          </a:bodyPr>
          <a:lstStyle/>
          <a:p>
            <a:pPr indent="-22860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Kepolisian</a:t>
            </a:r>
            <a:r>
              <a:rPr lang="en-US" dirty="0">
                <a:latin typeface="Times New Roman" panose="02020603050405020304" pitchFamily="18" charset="0"/>
                <a:cs typeface="Times New Roman" panose="02020603050405020304" pitchFamily="18" charset="0"/>
              </a:rPr>
              <a:t> Negara </a:t>
            </a:r>
            <a:r>
              <a:rPr lang="en-US" dirty="0" err="1">
                <a:latin typeface="Times New Roman" panose="02020603050405020304" pitchFamily="18" charset="0"/>
                <a:cs typeface="Times New Roman" panose="02020603050405020304" pitchFamily="18" charset="0"/>
              </a:rPr>
              <a:t>Republik</a:t>
            </a:r>
            <a:r>
              <a:rPr lang="en-US" dirty="0">
                <a:latin typeface="Times New Roman" panose="02020603050405020304" pitchFamily="18" charset="0"/>
                <a:cs typeface="Times New Roman" panose="02020603050405020304" pitchFamily="18" charset="0"/>
              </a:rPr>
              <a:t> Indonesia </a:t>
            </a:r>
            <a:r>
              <a:rPr lang="en-US" dirty="0" err="1">
                <a:latin typeface="Times New Roman" panose="02020603050405020304" pitchFamily="18" charset="0"/>
                <a:cs typeface="Times New Roman" panose="02020603050405020304" pitchFamily="18" charset="0"/>
              </a:rPr>
              <a:t>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menetapkan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sejumlah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mendukung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pelaksanaan</a:t>
            </a:r>
            <a:r>
              <a:rPr lang="en-US" dirty="0">
                <a:latin typeface="Times New Roman" panose="02020603050405020304" pitchFamily="18" charset="0"/>
                <a:cs typeface="Times New Roman" panose="02020603050405020304" pitchFamily="18" charset="0"/>
              </a:rPr>
              <a:t> program </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Elektronik</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a:t>
            </a:r>
            <a:r>
              <a:rPr lang="en-US" dirty="0" err="1" smtClean="0">
                <a:latin typeface="Times New Roman" panose="02020603050405020304" pitchFamily="18" charset="0"/>
                <a:cs typeface="Times New Roman" panose="02020603050405020304" pitchFamily="18" charset="0"/>
              </a:rPr>
              <a:t>Tilang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Aturan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tersebut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mencakup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Undang-Undang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Nomor</a:t>
            </a:r>
            <a:r>
              <a:rPr lang="en-US" dirty="0">
                <a:latin typeface="Times New Roman" panose="02020603050405020304" pitchFamily="18" charset="0"/>
                <a:cs typeface="Times New Roman" panose="02020603050405020304" pitchFamily="18" charset="0"/>
              </a:rPr>
              <a:t> 22 </a:t>
            </a:r>
            <a:r>
              <a:rPr lang="en-US" dirty="0" err="1">
                <a:latin typeface="Times New Roman" panose="02020603050405020304" pitchFamily="18" charset="0"/>
                <a:cs typeface="Times New Roman" panose="02020603050405020304" pitchFamily="18" charset="0"/>
              </a:rPr>
              <a:t>Tahun</a:t>
            </a:r>
            <a:r>
              <a:rPr lang="en-US" dirty="0">
                <a:latin typeface="Times New Roman" panose="02020603050405020304" pitchFamily="18" charset="0"/>
                <a:cs typeface="Times New Roman" panose="02020603050405020304" pitchFamily="18" charset="0"/>
              </a:rPr>
              <a:t> 2009 </a:t>
            </a:r>
            <a:r>
              <a:rPr lang="en-US" dirty="0" err="1">
                <a:latin typeface="Times New Roman" panose="02020603050405020304" pitchFamily="18" charset="0"/>
                <a:cs typeface="Times New Roman" panose="02020603050405020304" pitchFamily="18" charset="0"/>
              </a:rPr>
              <a:t>tentang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Lintas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Angkutan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Peraturan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Pemerintah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Nomor</a:t>
            </a:r>
            <a:r>
              <a:rPr lang="en-US" dirty="0">
                <a:latin typeface="Times New Roman" panose="02020603050405020304" pitchFamily="18" charset="0"/>
                <a:cs typeface="Times New Roman" panose="02020603050405020304" pitchFamily="18" charset="0"/>
              </a:rPr>
              <a:t> 80 </a:t>
            </a:r>
            <a:r>
              <a:rPr lang="en-US" dirty="0" err="1">
                <a:latin typeface="Times New Roman" panose="02020603050405020304" pitchFamily="18" charset="0"/>
                <a:cs typeface="Times New Roman" panose="02020603050405020304" pitchFamily="18" charset="0"/>
              </a:rPr>
              <a:t>Tahun</a:t>
            </a:r>
            <a:r>
              <a:rPr lang="en-US" dirty="0">
                <a:latin typeface="Times New Roman" panose="02020603050405020304" pitchFamily="18" charset="0"/>
                <a:cs typeface="Times New Roman" panose="02020603050405020304" pitchFamily="18" charset="0"/>
              </a:rPr>
              <a:t> 2012 </a:t>
            </a:r>
            <a:r>
              <a:rPr lang="en-US" dirty="0" err="1">
                <a:latin typeface="Times New Roman" panose="02020603050405020304" pitchFamily="18" charset="0"/>
                <a:cs typeface="Times New Roman" panose="02020603050405020304" pitchFamily="18" charset="0"/>
              </a:rPr>
              <a:t>mengenai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pemeriksaan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kendaraan</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penegakan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Tujuan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a:t>
            </a:r>
            <a:r>
              <a:rPr lang="en-US" dirty="0">
                <a:latin typeface="Times New Roman" panose="02020603050405020304" pitchFamily="18" charset="0"/>
                <a:cs typeface="Times New Roman" panose="02020603050405020304" pitchFamily="18" charset="0"/>
              </a:rPr>
              <a:t> E-</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kesadaran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disiplin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kemudian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menertibkan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masyarakat</a:t>
            </a:r>
            <a:r>
              <a:rPr lang="en-US" dirty="0">
                <a:latin typeface="Times New Roman" panose="02020603050405020304" pitchFamily="18" charset="0"/>
                <a:cs typeface="Times New Roman" panose="02020603050405020304" pitchFamily="18" charset="0"/>
              </a:rPr>
              <a:t>. Program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diarahkan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menciptakan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keamanan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angka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16 </a:t>
            </a:r>
            <a:r>
              <a:rPr lang="en-US" dirty="0" err="1">
                <a:latin typeface="Times New Roman" panose="02020603050405020304" pitchFamily="18" charset="0"/>
                <a:cs typeface="Times New Roman" panose="02020603050405020304" pitchFamily="18" charset="0"/>
              </a:rPr>
              <a:t>Desember</a:t>
            </a:r>
            <a:r>
              <a:rPr lang="en-US" dirty="0">
                <a:latin typeface="Times New Roman" panose="02020603050405020304" pitchFamily="18" charset="0"/>
                <a:cs typeface="Times New Roman" panose="02020603050405020304" pitchFamily="18" charset="0"/>
              </a:rPr>
              <a:t> 2016, POLRI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meluncurkan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kebijakan</a:t>
            </a:r>
            <a:r>
              <a:rPr lang="en-US" dirty="0">
                <a:latin typeface="Times New Roman" panose="02020603050405020304" pitchFamily="18" charset="0"/>
                <a:cs typeface="Times New Roman" panose="02020603050405020304" pitchFamily="18" charset="0"/>
              </a:rPr>
              <a:t> E-</a:t>
            </a:r>
            <a:r>
              <a:rPr lang="en-US" dirty="0" err="1">
                <a:latin typeface="Times New Roman" panose="02020603050405020304" pitchFamily="18" charset="0"/>
                <a:cs typeface="Times New Roman" panose="02020603050405020304" pitchFamily="18" charset="0"/>
              </a:rPr>
              <a:t>Tilang</a:t>
            </a:r>
            <a:r>
              <a:rPr lang="en-US" dirty="0"/>
              <a:t>.</a:t>
            </a:r>
            <a:endParaRPr lang="en-ID" dirty="0">
              <a:solidFill>
                <a:schemeClr val="tx1"/>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C7FFD05D-5764-D75B-9F15-5F8C972E7FA8}"/>
              </a:ext>
            </a:extLst>
          </p:cNvPr>
          <p:cNvGrpSpPr>
            <a:grpSpLocks/>
          </p:cNvGrpSpPr>
          <p:nvPr/>
        </p:nvGrpSpPr>
        <p:grpSpPr>
          <a:xfrm flipH="1">
            <a:off x="4782219" y="3925341"/>
            <a:ext cx="2599954" cy="1058423"/>
            <a:chOff x="0" y="0"/>
            <a:chExt cx="3060319" cy="1286636"/>
          </a:xfrm>
        </p:grpSpPr>
        <p:sp>
          <p:nvSpPr>
            <p:cNvPr id="9" name="Graphic 16">
              <a:extLst>
                <a:ext uri="{FF2B5EF4-FFF2-40B4-BE49-F238E27FC236}">
                  <a16:creationId xmlns:a16="http://schemas.microsoft.com/office/drawing/2014/main" id="{B0C26A74-C078-2469-2420-AE78907280F9}"/>
                </a:ext>
              </a:extLst>
            </p:cNvPr>
            <p:cNvSpPr/>
            <p:nvPr/>
          </p:nvSpPr>
          <p:spPr>
            <a:xfrm>
              <a:off x="1380744" y="0"/>
              <a:ext cx="1679575" cy="1201420"/>
            </a:xfrm>
            <a:custGeom>
              <a:avLst/>
              <a:gdLst/>
              <a:ahLst/>
              <a:cxnLst/>
              <a:rect l="l" t="t" r="r" b="b"/>
              <a:pathLst>
                <a:path w="1679575" h="1201420">
                  <a:moveTo>
                    <a:pt x="1679448" y="220980"/>
                  </a:moveTo>
                  <a:lnTo>
                    <a:pt x="1295400" y="0"/>
                  </a:lnTo>
                  <a:lnTo>
                    <a:pt x="1295400" y="82296"/>
                  </a:lnTo>
                  <a:lnTo>
                    <a:pt x="842010" y="82296"/>
                  </a:lnTo>
                  <a:lnTo>
                    <a:pt x="842010" y="641604"/>
                  </a:lnTo>
                  <a:lnTo>
                    <a:pt x="838327" y="686968"/>
                  </a:lnTo>
                  <a:lnTo>
                    <a:pt x="827671" y="729996"/>
                  </a:lnTo>
                  <a:lnTo>
                    <a:pt x="810628" y="770115"/>
                  </a:lnTo>
                  <a:lnTo>
                    <a:pt x="787755" y="806767"/>
                  </a:lnTo>
                  <a:lnTo>
                    <a:pt x="759663" y="839355"/>
                  </a:lnTo>
                  <a:lnTo>
                    <a:pt x="726897" y="867308"/>
                  </a:lnTo>
                  <a:lnTo>
                    <a:pt x="690054" y="890041"/>
                  </a:lnTo>
                  <a:lnTo>
                    <a:pt x="649706" y="907008"/>
                  </a:lnTo>
                  <a:lnTo>
                    <a:pt x="606437" y="917600"/>
                  </a:lnTo>
                  <a:lnTo>
                    <a:pt x="560832" y="921258"/>
                  </a:lnTo>
                  <a:lnTo>
                    <a:pt x="515213" y="917600"/>
                  </a:lnTo>
                  <a:lnTo>
                    <a:pt x="471944" y="907008"/>
                  </a:lnTo>
                  <a:lnTo>
                    <a:pt x="431596" y="890041"/>
                  </a:lnTo>
                  <a:lnTo>
                    <a:pt x="394754" y="867308"/>
                  </a:lnTo>
                  <a:lnTo>
                    <a:pt x="361988" y="839355"/>
                  </a:lnTo>
                  <a:lnTo>
                    <a:pt x="333895" y="806767"/>
                  </a:lnTo>
                  <a:lnTo>
                    <a:pt x="311023" y="770115"/>
                  </a:lnTo>
                  <a:lnTo>
                    <a:pt x="293979" y="729996"/>
                  </a:lnTo>
                  <a:lnTo>
                    <a:pt x="283324" y="686968"/>
                  </a:lnTo>
                  <a:lnTo>
                    <a:pt x="279654" y="641604"/>
                  </a:lnTo>
                  <a:lnTo>
                    <a:pt x="283324" y="596252"/>
                  </a:lnTo>
                  <a:lnTo>
                    <a:pt x="293979" y="553224"/>
                  </a:lnTo>
                  <a:lnTo>
                    <a:pt x="311023" y="513105"/>
                  </a:lnTo>
                  <a:lnTo>
                    <a:pt x="333895" y="476453"/>
                  </a:lnTo>
                  <a:lnTo>
                    <a:pt x="361988" y="443865"/>
                  </a:lnTo>
                  <a:lnTo>
                    <a:pt x="394754" y="415912"/>
                  </a:lnTo>
                  <a:lnTo>
                    <a:pt x="431596" y="393179"/>
                  </a:lnTo>
                  <a:lnTo>
                    <a:pt x="471944" y="376212"/>
                  </a:lnTo>
                  <a:lnTo>
                    <a:pt x="515213" y="365620"/>
                  </a:lnTo>
                  <a:lnTo>
                    <a:pt x="560832" y="361950"/>
                  </a:lnTo>
                  <a:lnTo>
                    <a:pt x="606437" y="365620"/>
                  </a:lnTo>
                  <a:lnTo>
                    <a:pt x="649706" y="376212"/>
                  </a:lnTo>
                  <a:lnTo>
                    <a:pt x="690054" y="393179"/>
                  </a:lnTo>
                  <a:lnTo>
                    <a:pt x="726897" y="415912"/>
                  </a:lnTo>
                  <a:lnTo>
                    <a:pt x="759663" y="443865"/>
                  </a:lnTo>
                  <a:lnTo>
                    <a:pt x="787755" y="476453"/>
                  </a:lnTo>
                  <a:lnTo>
                    <a:pt x="810628" y="513105"/>
                  </a:lnTo>
                  <a:lnTo>
                    <a:pt x="827671" y="553224"/>
                  </a:lnTo>
                  <a:lnTo>
                    <a:pt x="838327" y="596252"/>
                  </a:lnTo>
                  <a:lnTo>
                    <a:pt x="842010" y="641604"/>
                  </a:lnTo>
                  <a:lnTo>
                    <a:pt x="842010" y="82296"/>
                  </a:lnTo>
                  <a:lnTo>
                    <a:pt x="630936" y="82296"/>
                  </a:lnTo>
                  <a:lnTo>
                    <a:pt x="630936" y="87134"/>
                  </a:lnTo>
                  <a:lnTo>
                    <a:pt x="609219" y="84353"/>
                  </a:lnTo>
                  <a:lnTo>
                    <a:pt x="560832" y="82296"/>
                  </a:lnTo>
                  <a:lnTo>
                    <a:pt x="512432" y="84353"/>
                  </a:lnTo>
                  <a:lnTo>
                    <a:pt x="465188" y="90398"/>
                  </a:lnTo>
                  <a:lnTo>
                    <a:pt x="419252" y="100279"/>
                  </a:lnTo>
                  <a:lnTo>
                    <a:pt x="374789" y="113804"/>
                  </a:lnTo>
                  <a:lnTo>
                    <a:pt x="331978" y="130835"/>
                  </a:lnTo>
                  <a:lnTo>
                    <a:pt x="290982" y="151180"/>
                  </a:lnTo>
                  <a:lnTo>
                    <a:pt x="251980" y="174675"/>
                  </a:lnTo>
                  <a:lnTo>
                    <a:pt x="215125" y="201168"/>
                  </a:lnTo>
                  <a:lnTo>
                    <a:pt x="180594" y="230479"/>
                  </a:lnTo>
                  <a:lnTo>
                    <a:pt x="148551" y="262432"/>
                  </a:lnTo>
                  <a:lnTo>
                    <a:pt x="119164" y="296875"/>
                  </a:lnTo>
                  <a:lnTo>
                    <a:pt x="92608" y="333629"/>
                  </a:lnTo>
                  <a:lnTo>
                    <a:pt x="69049" y="372529"/>
                  </a:lnTo>
                  <a:lnTo>
                    <a:pt x="48653" y="413410"/>
                  </a:lnTo>
                  <a:lnTo>
                    <a:pt x="31584" y="456095"/>
                  </a:lnTo>
                  <a:lnTo>
                    <a:pt x="18021" y="500430"/>
                  </a:lnTo>
                  <a:lnTo>
                    <a:pt x="8115" y="546239"/>
                  </a:lnTo>
                  <a:lnTo>
                    <a:pt x="2057" y="593356"/>
                  </a:lnTo>
                  <a:lnTo>
                    <a:pt x="0" y="641604"/>
                  </a:lnTo>
                  <a:lnTo>
                    <a:pt x="1930" y="686968"/>
                  </a:lnTo>
                  <a:lnTo>
                    <a:pt x="8115" y="736981"/>
                  </a:lnTo>
                  <a:lnTo>
                    <a:pt x="18021" y="782789"/>
                  </a:lnTo>
                  <a:lnTo>
                    <a:pt x="31584" y="827125"/>
                  </a:lnTo>
                  <a:lnTo>
                    <a:pt x="48653" y="869810"/>
                  </a:lnTo>
                  <a:lnTo>
                    <a:pt x="69049" y="910691"/>
                  </a:lnTo>
                  <a:lnTo>
                    <a:pt x="92608" y="949591"/>
                  </a:lnTo>
                  <a:lnTo>
                    <a:pt x="119164" y="986345"/>
                  </a:lnTo>
                  <a:lnTo>
                    <a:pt x="148551" y="1020787"/>
                  </a:lnTo>
                  <a:lnTo>
                    <a:pt x="180594" y="1052741"/>
                  </a:lnTo>
                  <a:lnTo>
                    <a:pt x="215125" y="1082052"/>
                  </a:lnTo>
                  <a:lnTo>
                    <a:pt x="251980" y="1108544"/>
                  </a:lnTo>
                  <a:lnTo>
                    <a:pt x="290982" y="1132039"/>
                  </a:lnTo>
                  <a:lnTo>
                    <a:pt x="331978" y="1152385"/>
                  </a:lnTo>
                  <a:lnTo>
                    <a:pt x="374789" y="1169416"/>
                  </a:lnTo>
                  <a:lnTo>
                    <a:pt x="419252" y="1182941"/>
                  </a:lnTo>
                  <a:lnTo>
                    <a:pt x="465188" y="1192822"/>
                  </a:lnTo>
                  <a:lnTo>
                    <a:pt x="512432" y="1198867"/>
                  </a:lnTo>
                  <a:lnTo>
                    <a:pt x="560832" y="1200912"/>
                  </a:lnTo>
                  <a:lnTo>
                    <a:pt x="609219" y="1198867"/>
                  </a:lnTo>
                  <a:lnTo>
                    <a:pt x="656463" y="1192822"/>
                  </a:lnTo>
                  <a:lnTo>
                    <a:pt x="702398" y="1182941"/>
                  </a:lnTo>
                  <a:lnTo>
                    <a:pt x="746861" y="1169416"/>
                  </a:lnTo>
                  <a:lnTo>
                    <a:pt x="789673" y="1152385"/>
                  </a:lnTo>
                  <a:lnTo>
                    <a:pt x="830668" y="1132039"/>
                  </a:lnTo>
                  <a:lnTo>
                    <a:pt x="869670" y="1108544"/>
                  </a:lnTo>
                  <a:lnTo>
                    <a:pt x="906526" y="1082052"/>
                  </a:lnTo>
                  <a:lnTo>
                    <a:pt x="941057" y="1052741"/>
                  </a:lnTo>
                  <a:lnTo>
                    <a:pt x="973099" y="1020787"/>
                  </a:lnTo>
                  <a:lnTo>
                    <a:pt x="1002487" y="986345"/>
                  </a:lnTo>
                  <a:lnTo>
                    <a:pt x="1029042" y="949591"/>
                  </a:lnTo>
                  <a:lnTo>
                    <a:pt x="1046200" y="921258"/>
                  </a:lnTo>
                  <a:lnTo>
                    <a:pt x="1052601" y="910691"/>
                  </a:lnTo>
                  <a:lnTo>
                    <a:pt x="1072997" y="869810"/>
                  </a:lnTo>
                  <a:lnTo>
                    <a:pt x="1090066" y="827125"/>
                  </a:lnTo>
                  <a:lnTo>
                    <a:pt x="1103630" y="782789"/>
                  </a:lnTo>
                  <a:lnTo>
                    <a:pt x="1113536" y="736981"/>
                  </a:lnTo>
                  <a:lnTo>
                    <a:pt x="1119593" y="689864"/>
                  </a:lnTo>
                  <a:lnTo>
                    <a:pt x="1121664" y="641604"/>
                  </a:lnTo>
                  <a:lnTo>
                    <a:pt x="1119720" y="596252"/>
                  </a:lnTo>
                  <a:lnTo>
                    <a:pt x="1113536" y="546239"/>
                  </a:lnTo>
                  <a:lnTo>
                    <a:pt x="1103630" y="500430"/>
                  </a:lnTo>
                  <a:lnTo>
                    <a:pt x="1090066" y="456095"/>
                  </a:lnTo>
                  <a:lnTo>
                    <a:pt x="1072997" y="413410"/>
                  </a:lnTo>
                  <a:lnTo>
                    <a:pt x="1052601" y="372529"/>
                  </a:lnTo>
                  <a:lnTo>
                    <a:pt x="1042962" y="356616"/>
                  </a:lnTo>
                  <a:lnTo>
                    <a:pt x="1295400" y="356616"/>
                  </a:lnTo>
                  <a:lnTo>
                    <a:pt x="1295400" y="441960"/>
                  </a:lnTo>
                  <a:lnTo>
                    <a:pt x="1679448" y="220980"/>
                  </a:lnTo>
                  <a:close/>
                </a:path>
              </a:pathLst>
            </a:custGeom>
            <a:solidFill>
              <a:srgbClr val="A4A4A4"/>
            </a:solidFill>
          </p:spPr>
          <p:txBody>
            <a:bodyPr wrap="square" lIns="0" tIns="0" rIns="0" bIns="0" rtlCol="0">
              <a:prstTxWarp prst="textNoShape">
                <a:avLst/>
              </a:prstTxWarp>
              <a:noAutofit/>
            </a:bodyPr>
            <a:lstStyle/>
            <a:p>
              <a:endParaRPr lang="en-ID"/>
            </a:p>
          </p:txBody>
        </p:sp>
        <p:sp>
          <p:nvSpPr>
            <p:cNvPr id="10" name="Graphic 17">
              <a:extLst>
                <a:ext uri="{FF2B5EF4-FFF2-40B4-BE49-F238E27FC236}">
                  <a16:creationId xmlns:a16="http://schemas.microsoft.com/office/drawing/2014/main" id="{17B4A7E8-B3CD-B4BA-A208-0038A6E91682}"/>
                </a:ext>
              </a:extLst>
            </p:cNvPr>
            <p:cNvSpPr/>
            <p:nvPr/>
          </p:nvSpPr>
          <p:spPr>
            <a:xfrm>
              <a:off x="0" y="73151"/>
              <a:ext cx="1621790" cy="1213485"/>
            </a:xfrm>
            <a:custGeom>
              <a:avLst/>
              <a:gdLst/>
              <a:ahLst/>
              <a:cxnLst/>
              <a:rect l="l" t="t" r="r" b="b"/>
              <a:pathLst>
                <a:path w="1621790" h="1213485">
                  <a:moveTo>
                    <a:pt x="1621536" y="563880"/>
                  </a:moveTo>
                  <a:lnTo>
                    <a:pt x="1619592" y="516178"/>
                  </a:lnTo>
                  <a:lnTo>
                    <a:pt x="1619554" y="515239"/>
                  </a:lnTo>
                  <a:lnTo>
                    <a:pt x="1613712" y="467728"/>
                  </a:lnTo>
                  <a:lnTo>
                    <a:pt x="1604187" y="421551"/>
                  </a:lnTo>
                  <a:lnTo>
                    <a:pt x="1591144" y="376847"/>
                  </a:lnTo>
                  <a:lnTo>
                    <a:pt x="1574723" y="333806"/>
                  </a:lnTo>
                  <a:lnTo>
                    <a:pt x="1555089" y="292595"/>
                  </a:lnTo>
                  <a:lnTo>
                    <a:pt x="1532432" y="253377"/>
                  </a:lnTo>
                  <a:lnTo>
                    <a:pt x="1506880" y="216319"/>
                  </a:lnTo>
                  <a:lnTo>
                    <a:pt x="1478610" y="181597"/>
                  </a:lnTo>
                  <a:lnTo>
                    <a:pt x="1447787" y="149390"/>
                  </a:lnTo>
                  <a:lnTo>
                    <a:pt x="1414564" y="119837"/>
                  </a:lnTo>
                  <a:lnTo>
                    <a:pt x="1379118" y="93141"/>
                  </a:lnTo>
                  <a:lnTo>
                    <a:pt x="1351788" y="75895"/>
                  </a:lnTo>
                  <a:lnTo>
                    <a:pt x="1351788" y="563880"/>
                  </a:lnTo>
                  <a:lnTo>
                    <a:pt x="1348244" y="611593"/>
                  </a:lnTo>
                  <a:lnTo>
                    <a:pt x="1338033" y="656856"/>
                  </a:lnTo>
                  <a:lnTo>
                    <a:pt x="1321676" y="699046"/>
                  </a:lnTo>
                  <a:lnTo>
                    <a:pt x="1299730" y="737590"/>
                  </a:lnTo>
                  <a:lnTo>
                    <a:pt x="1272768" y="771867"/>
                  </a:lnTo>
                  <a:lnTo>
                    <a:pt x="1241336" y="801268"/>
                  </a:lnTo>
                  <a:lnTo>
                    <a:pt x="1205992" y="825182"/>
                  </a:lnTo>
                  <a:lnTo>
                    <a:pt x="1167295" y="843026"/>
                  </a:lnTo>
                  <a:lnTo>
                    <a:pt x="1125791" y="854163"/>
                  </a:lnTo>
                  <a:lnTo>
                    <a:pt x="1082040" y="858012"/>
                  </a:lnTo>
                  <a:lnTo>
                    <a:pt x="1038275" y="854163"/>
                  </a:lnTo>
                  <a:lnTo>
                    <a:pt x="996772" y="843026"/>
                  </a:lnTo>
                  <a:lnTo>
                    <a:pt x="958075" y="825182"/>
                  </a:lnTo>
                  <a:lnTo>
                    <a:pt x="922731" y="801268"/>
                  </a:lnTo>
                  <a:lnTo>
                    <a:pt x="891298" y="771867"/>
                  </a:lnTo>
                  <a:lnTo>
                    <a:pt x="864336" y="737590"/>
                  </a:lnTo>
                  <a:lnTo>
                    <a:pt x="842391" y="699046"/>
                  </a:lnTo>
                  <a:lnTo>
                    <a:pt x="826033" y="656856"/>
                  </a:lnTo>
                  <a:lnTo>
                    <a:pt x="815822" y="611593"/>
                  </a:lnTo>
                  <a:lnTo>
                    <a:pt x="812292" y="563880"/>
                  </a:lnTo>
                  <a:lnTo>
                    <a:pt x="815822" y="516178"/>
                  </a:lnTo>
                  <a:lnTo>
                    <a:pt x="826033" y="470916"/>
                  </a:lnTo>
                  <a:lnTo>
                    <a:pt x="842391" y="428726"/>
                  </a:lnTo>
                  <a:lnTo>
                    <a:pt x="864336" y="390182"/>
                  </a:lnTo>
                  <a:lnTo>
                    <a:pt x="891298" y="355904"/>
                  </a:lnTo>
                  <a:lnTo>
                    <a:pt x="922731" y="326504"/>
                  </a:lnTo>
                  <a:lnTo>
                    <a:pt x="958075" y="302590"/>
                  </a:lnTo>
                  <a:lnTo>
                    <a:pt x="996772" y="284746"/>
                  </a:lnTo>
                  <a:lnTo>
                    <a:pt x="1038275" y="273608"/>
                  </a:lnTo>
                  <a:lnTo>
                    <a:pt x="1082040" y="269748"/>
                  </a:lnTo>
                  <a:lnTo>
                    <a:pt x="1125791" y="273608"/>
                  </a:lnTo>
                  <a:lnTo>
                    <a:pt x="1167295" y="284746"/>
                  </a:lnTo>
                  <a:lnTo>
                    <a:pt x="1205992" y="302590"/>
                  </a:lnTo>
                  <a:lnTo>
                    <a:pt x="1241336" y="326504"/>
                  </a:lnTo>
                  <a:lnTo>
                    <a:pt x="1272768" y="355904"/>
                  </a:lnTo>
                  <a:lnTo>
                    <a:pt x="1299730" y="390182"/>
                  </a:lnTo>
                  <a:lnTo>
                    <a:pt x="1321676" y="428726"/>
                  </a:lnTo>
                  <a:lnTo>
                    <a:pt x="1338033" y="470916"/>
                  </a:lnTo>
                  <a:lnTo>
                    <a:pt x="1348244" y="516178"/>
                  </a:lnTo>
                  <a:lnTo>
                    <a:pt x="1351788" y="563880"/>
                  </a:lnTo>
                  <a:lnTo>
                    <a:pt x="1351788" y="75895"/>
                  </a:lnTo>
                  <a:lnTo>
                    <a:pt x="1302156" y="48933"/>
                  </a:lnTo>
                  <a:lnTo>
                    <a:pt x="1260983" y="31775"/>
                  </a:lnTo>
                  <a:lnTo>
                    <a:pt x="1218222" y="18122"/>
                  </a:lnTo>
                  <a:lnTo>
                    <a:pt x="1174026" y="8178"/>
                  </a:lnTo>
                  <a:lnTo>
                    <a:pt x="1128585" y="2070"/>
                  </a:lnTo>
                  <a:lnTo>
                    <a:pt x="1082040" y="0"/>
                  </a:lnTo>
                  <a:lnTo>
                    <a:pt x="1035481" y="2070"/>
                  </a:lnTo>
                  <a:lnTo>
                    <a:pt x="990041" y="8178"/>
                  </a:lnTo>
                  <a:lnTo>
                    <a:pt x="945845" y="18122"/>
                  </a:lnTo>
                  <a:lnTo>
                    <a:pt x="903084" y="31775"/>
                  </a:lnTo>
                  <a:lnTo>
                    <a:pt x="861910" y="48933"/>
                  </a:lnTo>
                  <a:lnTo>
                    <a:pt x="822477" y="69443"/>
                  </a:lnTo>
                  <a:lnTo>
                    <a:pt x="784948" y="93141"/>
                  </a:lnTo>
                  <a:lnTo>
                    <a:pt x="749503" y="119837"/>
                  </a:lnTo>
                  <a:lnTo>
                    <a:pt x="716280" y="149390"/>
                  </a:lnTo>
                  <a:lnTo>
                    <a:pt x="685457" y="181597"/>
                  </a:lnTo>
                  <a:lnTo>
                    <a:pt x="657186" y="216319"/>
                  </a:lnTo>
                  <a:lnTo>
                    <a:pt x="631634" y="253377"/>
                  </a:lnTo>
                  <a:lnTo>
                    <a:pt x="608977" y="292595"/>
                  </a:lnTo>
                  <a:lnTo>
                    <a:pt x="589343" y="333806"/>
                  </a:lnTo>
                  <a:lnTo>
                    <a:pt x="572922" y="376847"/>
                  </a:lnTo>
                  <a:lnTo>
                    <a:pt x="559879" y="421551"/>
                  </a:lnTo>
                  <a:lnTo>
                    <a:pt x="550354" y="467728"/>
                  </a:lnTo>
                  <a:lnTo>
                    <a:pt x="544512" y="515239"/>
                  </a:lnTo>
                  <a:lnTo>
                    <a:pt x="542544" y="563880"/>
                  </a:lnTo>
                  <a:lnTo>
                    <a:pt x="544474" y="611593"/>
                  </a:lnTo>
                  <a:lnTo>
                    <a:pt x="550354" y="660044"/>
                  </a:lnTo>
                  <a:lnTo>
                    <a:pt x="559879" y="706221"/>
                  </a:lnTo>
                  <a:lnTo>
                    <a:pt x="572922" y="750925"/>
                  </a:lnTo>
                  <a:lnTo>
                    <a:pt x="589343" y="793965"/>
                  </a:lnTo>
                  <a:lnTo>
                    <a:pt x="608977" y="835177"/>
                  </a:lnTo>
                  <a:lnTo>
                    <a:pt x="619518" y="853440"/>
                  </a:lnTo>
                  <a:lnTo>
                    <a:pt x="365760" y="853440"/>
                  </a:lnTo>
                  <a:lnTo>
                    <a:pt x="365760" y="768096"/>
                  </a:lnTo>
                  <a:lnTo>
                    <a:pt x="0" y="990600"/>
                  </a:lnTo>
                  <a:lnTo>
                    <a:pt x="365760" y="1213104"/>
                  </a:lnTo>
                  <a:lnTo>
                    <a:pt x="365760" y="1127760"/>
                  </a:lnTo>
                  <a:lnTo>
                    <a:pt x="1005840" y="1127760"/>
                  </a:lnTo>
                  <a:lnTo>
                    <a:pt x="1005840" y="1121727"/>
                  </a:lnTo>
                  <a:lnTo>
                    <a:pt x="1035481" y="1125702"/>
                  </a:lnTo>
                  <a:lnTo>
                    <a:pt x="1082040" y="1127760"/>
                  </a:lnTo>
                  <a:lnTo>
                    <a:pt x="1128585" y="1125702"/>
                  </a:lnTo>
                  <a:lnTo>
                    <a:pt x="1174026" y="1119593"/>
                  </a:lnTo>
                  <a:lnTo>
                    <a:pt x="1218222" y="1109649"/>
                  </a:lnTo>
                  <a:lnTo>
                    <a:pt x="1260983" y="1095997"/>
                  </a:lnTo>
                  <a:lnTo>
                    <a:pt x="1302156" y="1078839"/>
                  </a:lnTo>
                  <a:lnTo>
                    <a:pt x="1341589" y="1058329"/>
                  </a:lnTo>
                  <a:lnTo>
                    <a:pt x="1379118" y="1034630"/>
                  </a:lnTo>
                  <a:lnTo>
                    <a:pt x="1414564" y="1007935"/>
                  </a:lnTo>
                  <a:lnTo>
                    <a:pt x="1447787" y="978382"/>
                  </a:lnTo>
                  <a:lnTo>
                    <a:pt x="1478610" y="946175"/>
                  </a:lnTo>
                  <a:lnTo>
                    <a:pt x="1506880" y="911453"/>
                  </a:lnTo>
                  <a:lnTo>
                    <a:pt x="1532432" y="874395"/>
                  </a:lnTo>
                  <a:lnTo>
                    <a:pt x="1541894" y="858012"/>
                  </a:lnTo>
                  <a:lnTo>
                    <a:pt x="1555089" y="835177"/>
                  </a:lnTo>
                  <a:lnTo>
                    <a:pt x="1574723" y="793965"/>
                  </a:lnTo>
                  <a:lnTo>
                    <a:pt x="1591144" y="750925"/>
                  </a:lnTo>
                  <a:lnTo>
                    <a:pt x="1604187" y="706221"/>
                  </a:lnTo>
                  <a:lnTo>
                    <a:pt x="1613712" y="660044"/>
                  </a:lnTo>
                  <a:lnTo>
                    <a:pt x="1619554" y="612533"/>
                  </a:lnTo>
                  <a:lnTo>
                    <a:pt x="1621536" y="563880"/>
                  </a:lnTo>
                  <a:close/>
                </a:path>
              </a:pathLst>
            </a:custGeom>
            <a:solidFill>
              <a:srgbClr val="FFC000"/>
            </a:solidFill>
          </p:spPr>
          <p:txBody>
            <a:bodyPr wrap="square" lIns="0" tIns="0" rIns="0" bIns="0" rtlCol="0">
              <a:prstTxWarp prst="textNoShape">
                <a:avLst/>
              </a:prstTxWarp>
              <a:noAutofit/>
            </a:bodyPr>
            <a:lstStyle/>
            <a:p>
              <a:endParaRPr lang="en-ID"/>
            </a:p>
          </p:txBody>
        </p:sp>
      </p:grpSp>
      <p:sp>
        <p:nvSpPr>
          <p:cNvPr id="11" name="TextBox 10">
            <a:extLst>
              <a:ext uri="{FF2B5EF4-FFF2-40B4-BE49-F238E27FC236}">
                <a16:creationId xmlns:a16="http://schemas.microsoft.com/office/drawing/2014/main" id="{CAE9DC90-4FB2-7AA8-7D75-48A8583C0DA5}"/>
              </a:ext>
            </a:extLst>
          </p:cNvPr>
          <p:cNvSpPr txBox="1"/>
          <p:nvPr/>
        </p:nvSpPr>
        <p:spPr>
          <a:xfrm>
            <a:off x="296874" y="3429000"/>
            <a:ext cx="4405755" cy="2246769"/>
          </a:xfrm>
          <a:prstGeom prst="rect">
            <a:avLst/>
          </a:prstGeom>
          <a:no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Polresta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menjalankan</a:t>
            </a:r>
            <a:r>
              <a:rPr lang="en-US" dirty="0">
                <a:latin typeface="Times New Roman" panose="02020603050405020304" pitchFamily="18" charset="0"/>
                <a:cs typeface="Times New Roman" panose="02020603050405020304" pitchFamily="18" charset="0"/>
              </a:rPr>
              <a:t> lima </a:t>
            </a:r>
            <a:r>
              <a:rPr lang="en-US" dirty="0" err="1">
                <a:latin typeface="Times New Roman" panose="02020603050405020304" pitchFamily="18" charset="0"/>
                <a:cs typeface="Times New Roman" panose="02020603050405020304" pitchFamily="18" charset="0"/>
              </a:rPr>
              <a:t>tahap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menganalisis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indikator</a:t>
            </a:r>
            <a:r>
              <a:rPr lang="en-US" dirty="0">
                <a:latin typeface="Times New Roman" panose="02020603050405020304" pitchFamily="18" charset="0"/>
                <a:cs typeface="Times New Roman" panose="02020603050405020304" pitchFamily="18" charset="0"/>
              </a:rPr>
              <a:t> E-</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menangkap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gambar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pelanggar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kedua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mengkaji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gambar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tersebut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ketiga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memverifikasi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hasil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memeriksa</a:t>
            </a:r>
            <a:r>
              <a:rPr lang="en-US" dirty="0">
                <a:latin typeface="Times New Roman" panose="02020603050405020304" pitchFamily="18" charset="0"/>
                <a:cs typeface="Times New Roman" panose="02020603050405020304" pitchFamily="18" charset="0"/>
              </a:rPr>
              <a:t> data </a:t>
            </a:r>
            <a:r>
              <a:rPr lang="en-US" dirty="0" err="1">
                <a:latin typeface="Times New Roman" panose="02020603050405020304" pitchFamily="18" charset="0"/>
                <a:cs typeface="Times New Roman" panose="02020603050405020304" pitchFamily="18" charset="0"/>
              </a:rPr>
              <a:t>melalui</a:t>
            </a:r>
            <a:r>
              <a:rPr lang="en-US" dirty="0">
                <a:latin typeface="Times New Roman" panose="02020603050405020304" pitchFamily="18" charset="0"/>
                <a:cs typeface="Times New Roman" panose="02020603050405020304" pitchFamily="18" charset="0"/>
              </a:rPr>
              <a:t> situs </a:t>
            </a:r>
            <a:r>
              <a:rPr lang="en-US" u="sng" dirty="0">
                <a:latin typeface="Times New Roman" panose="02020603050405020304" pitchFamily="18" charset="0"/>
                <a:cs typeface="Times New Roman" panose="02020603050405020304" pitchFamily="18" charset="0"/>
                <a:hlinkClick r:id="rId3"/>
              </a:rPr>
              <a:t>http://etle-pmj.info/id/check-data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kemudian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terakhir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menerbitkan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elektronik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Meski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2018 </a:t>
            </a:r>
            <a:r>
              <a:rPr lang="en-US" dirty="0" err="1">
                <a:latin typeface="Times New Roman" panose="02020603050405020304" pitchFamily="18" charset="0"/>
                <a:cs typeface="Times New Roman" panose="02020603050405020304" pitchFamily="18" charset="0"/>
              </a:rPr>
              <a:t>sudah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terdapat</a:t>
            </a:r>
            <a:r>
              <a:rPr lang="en-US" dirty="0">
                <a:latin typeface="Times New Roman" panose="02020603050405020304" pitchFamily="18" charset="0"/>
                <a:cs typeface="Times New Roman" panose="02020603050405020304" pitchFamily="18" charset="0"/>
              </a:rPr>
              <a:t> 262 </a:t>
            </a:r>
            <a:r>
              <a:rPr lang="en-US" dirty="0" err="1">
                <a:latin typeface="Times New Roman" panose="02020603050405020304" pitchFamily="18" charset="0"/>
                <a:cs typeface="Times New Roman" panose="02020603050405020304" pitchFamily="18" charset="0"/>
              </a:rPr>
              <a:t>kabupaten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kota</a:t>
            </a:r>
            <a:r>
              <a:rPr lang="en-US" dirty="0">
                <a:latin typeface="Times New Roman" panose="02020603050405020304" pitchFamily="18" charset="0"/>
                <a:cs typeface="Times New Roman" panose="02020603050405020304" pitchFamily="18" charset="0"/>
              </a:rPr>
              <a:t> di Indonesia yang </a:t>
            </a:r>
            <a:r>
              <a:rPr lang="en-US" dirty="0" err="1">
                <a:latin typeface="Times New Roman" panose="02020603050405020304" pitchFamily="18" charset="0"/>
                <a:cs typeface="Times New Roman" panose="02020603050405020304" pitchFamily="18" charset="0"/>
              </a:rPr>
              <a:t>menyepakati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protokol</a:t>
            </a:r>
            <a:r>
              <a:rPr lang="en-US" dirty="0">
                <a:latin typeface="Times New Roman" panose="02020603050405020304" pitchFamily="18" charset="0"/>
                <a:cs typeface="Times New Roman" panose="02020603050405020304" pitchFamily="18" charset="0"/>
              </a:rPr>
              <a:t> E-</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Februari</a:t>
            </a:r>
            <a:r>
              <a:rPr lang="en-US" dirty="0">
                <a:latin typeface="Times New Roman" panose="02020603050405020304" pitchFamily="18" charset="0"/>
                <a:cs typeface="Times New Roman" panose="02020603050405020304" pitchFamily="18" charset="0"/>
              </a:rPr>
              <a:t> 2022 </a:t>
            </a:r>
            <a:r>
              <a:rPr lang="en-US" dirty="0" err="1">
                <a:latin typeface="Times New Roman" panose="02020603050405020304" pitchFamily="18" charset="0"/>
                <a:cs typeface="Times New Roman" panose="02020603050405020304" pitchFamily="18" charset="0"/>
              </a:rPr>
              <a:t>Polresta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mengimplementasikannya</a:t>
            </a:r>
            <a:r>
              <a:rPr lang="en-US"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5C9358A8-5B7F-1657-35D6-7ED65CCE0047}"/>
              </a:ext>
            </a:extLst>
          </p:cNvPr>
          <p:cNvSpPr txBox="1"/>
          <p:nvPr/>
        </p:nvSpPr>
        <p:spPr>
          <a:xfrm>
            <a:off x="296874" y="756941"/>
            <a:ext cx="4405755" cy="1815882"/>
          </a:xfrm>
          <a:prstGeom prst="rect">
            <a:avLst/>
          </a:prstGeom>
          <a:noFill/>
        </p:spPr>
        <p:txBody>
          <a:bodyPr wrap="square" rtlCol="0">
            <a:spAutoFit/>
          </a:bodyPr>
          <a:lstStyle/>
          <a:p>
            <a:pPr indent="-228600" algn="just">
              <a:buNone/>
            </a:pPr>
            <a:r>
              <a:rPr lang="en-US" dirty="0" err="1">
                <a:latin typeface="Times New Roman" panose="02020603050405020304" pitchFamily="18" charset="0"/>
                <a:cs typeface="Times New Roman" panose="02020603050405020304" pitchFamily="18" charset="0"/>
              </a:rPr>
              <a:t>Polresta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mengoperasikan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ETLE (Electronic Traffic Law Enforcement)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Februari</a:t>
            </a:r>
            <a:r>
              <a:rPr lang="en-US" dirty="0">
                <a:latin typeface="Times New Roman" panose="02020603050405020304" pitchFamily="18" charset="0"/>
                <a:cs typeface="Times New Roman" panose="02020603050405020304" pitchFamily="18" charset="0"/>
              </a:rPr>
              <a:t> 2022. Di </a:t>
            </a:r>
            <a:r>
              <a:rPr lang="en-US" dirty="0" err="1">
                <a:latin typeface="Times New Roman" panose="02020603050405020304" pitchFamily="18" charset="0"/>
                <a:cs typeface="Times New Roman" panose="02020603050405020304" pitchFamily="18" charset="0"/>
              </a:rPr>
              <a:t>wilayah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terekam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kamera</a:t>
            </a:r>
            <a:r>
              <a:rPr lang="en-US" dirty="0">
                <a:latin typeface="Times New Roman" panose="02020603050405020304" pitchFamily="18" charset="0"/>
                <a:cs typeface="Times New Roman" panose="02020603050405020304" pitchFamily="18" charset="0"/>
              </a:rPr>
              <a:t> ETLE </a:t>
            </a:r>
            <a:r>
              <a:rPr lang="en-US" dirty="0" err="1">
                <a:latin typeface="Times New Roman" panose="02020603050405020304" pitchFamily="18" charset="0"/>
                <a:cs typeface="Times New Roman" panose="02020603050405020304" pitchFamily="18" charset="0"/>
              </a:rPr>
              <a:t>meliputi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memakai</a:t>
            </a:r>
            <a:r>
              <a:rPr lang="en-US" dirty="0">
                <a:latin typeface="Times New Roman" panose="02020603050405020304" pitchFamily="18" charset="0"/>
                <a:cs typeface="Times New Roman" panose="02020603050405020304" pitchFamily="18" charset="0"/>
              </a:rPr>
              <a:t> helm (</a:t>
            </a:r>
            <a:r>
              <a:rPr lang="en-US" dirty="0" err="1">
                <a:latin typeface="Times New Roman" panose="02020603050405020304" pitchFamily="18" charset="0"/>
                <a:cs typeface="Times New Roman" panose="02020603050405020304" pitchFamily="18" charset="0"/>
              </a:rPr>
              <a:t>baik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pengemudi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maupun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penumpang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menerobos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lampu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kemudian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berkendara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bertiga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atas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sepeda</a:t>
            </a:r>
            <a:r>
              <a:rPr lang="en-US" dirty="0">
                <a:latin typeface="Times New Roman" panose="02020603050405020304" pitchFamily="18" charset="0"/>
                <a:cs typeface="Times New Roman" panose="02020603050405020304" pitchFamily="18" charset="0"/>
              </a:rPr>
              <a:t> motor.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lain </a:t>
            </a:r>
            <a:r>
              <a:rPr lang="en-US" dirty="0" err="1">
                <a:latin typeface="Times New Roman" panose="02020603050405020304" pitchFamily="18" charset="0"/>
                <a:cs typeface="Times New Roman" panose="02020603050405020304" pitchFamily="18" charset="0"/>
              </a:rPr>
              <a:t>juga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tercatat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meskipun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cakupan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kamera</a:t>
            </a:r>
            <a:r>
              <a:rPr lang="en-US" dirty="0">
                <a:latin typeface="Times New Roman" panose="02020603050405020304" pitchFamily="18" charset="0"/>
                <a:cs typeface="Times New Roman" panose="02020603050405020304" pitchFamily="18" charset="0"/>
              </a:rPr>
              <a:t> ETLE </a:t>
            </a:r>
            <a:r>
              <a:rPr lang="en-US" dirty="0" err="1">
                <a:latin typeface="Times New Roman" panose="02020603050405020304" pitchFamily="18" charset="0"/>
                <a:cs typeface="Times New Roman" panose="02020603050405020304" pitchFamily="18" charset="0"/>
              </a:rPr>
              <a:t>terbatas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terekam</a:t>
            </a:r>
            <a:r>
              <a:rPr lang="en-US" dirty="0">
                <a:latin typeface="Times New Roman" panose="02020603050405020304" pitchFamily="18" charset="0"/>
                <a:cs typeface="Times New Roman" panose="02020603050405020304" pitchFamily="18" charset="0"/>
              </a:rPr>
              <a:t>. </a:t>
            </a:r>
            <a:endParaRPr lang="en-ID"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F8EC7EB-EAF9-3923-E2F6-2835CAB02C5A}"/>
              </a:ext>
            </a:extLst>
          </p:cNvPr>
          <p:cNvSpPr txBox="1"/>
          <p:nvPr/>
        </p:nvSpPr>
        <p:spPr>
          <a:xfrm>
            <a:off x="7510856" y="3540444"/>
            <a:ext cx="4405755" cy="2677656"/>
          </a:xfrm>
          <a:prstGeom prst="rect">
            <a:avLst/>
          </a:prstGeom>
          <a:noFill/>
        </p:spPr>
        <p:txBody>
          <a:bodyPr wrap="square" rtlCol="0">
            <a:spAutoFit/>
          </a:bodyPr>
          <a:lstStyle/>
          <a:p>
            <a:pPr indent="-228600">
              <a:buNone/>
            </a:pPr>
            <a:r>
              <a:rPr lang="en-US" dirty="0" err="1">
                <a:latin typeface="Times New Roman" panose="02020603050405020304" pitchFamily="18" charset="0"/>
                <a:cs typeface="Times New Roman" panose="02020603050405020304" pitchFamily="18" charset="0"/>
              </a:rPr>
              <a:t>Tujuan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penelitian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menganalisis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bagaimana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implementasi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penegakan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sejauh</a:t>
            </a:r>
            <a:r>
              <a:rPr lang="en-US" dirty="0">
                <a:latin typeface="Times New Roman" panose="02020603050405020304" pitchFamily="18" charset="0"/>
                <a:cs typeface="Times New Roman" panose="02020603050405020304" pitchFamily="18" charset="0"/>
              </a:rPr>
              <a:t>  mana </a:t>
            </a:r>
            <a:r>
              <a:rPr lang="en-US" dirty="0" err="1">
                <a:latin typeface="Times New Roman" panose="02020603050405020304" pitchFamily="18" charset="0"/>
                <a:cs typeface="Times New Roman" panose="02020603050405020304" pitchFamily="18" charset="0"/>
              </a:rPr>
              <a:t>penegakan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pidana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kabupaten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dilaksanakan</a:t>
            </a:r>
            <a:r>
              <a:rPr lang="en-US" dirty="0">
                <a:latin typeface="Times New Roman" panose="02020603050405020304" pitchFamily="18" charset="0"/>
                <a:cs typeface="Times New Roman" panose="02020603050405020304" pitchFamily="18" charset="0"/>
              </a:rPr>
              <a:t>.  Hal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melibatkan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evaluasi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kepatuhan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masyarakat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tingkat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penindakan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tingkat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efisiensi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penegakan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Penelitian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kesadaran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mengembangkan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inovasi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menganalisis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implementasi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pelaksanaan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mencapai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tujuan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undang-undang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terkait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transportasi</a:t>
            </a:r>
            <a:endParaRPr lang="en-US" sz="1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latin typeface="Times New Roman" panose="02020603050405020304" pitchFamily="18" charset="0"/>
                <a:cs typeface="Times New Roman" panose="02020603050405020304" pitchFamily="18" charset="0"/>
              </a:rPr>
              <a:t>Data </a:t>
            </a:r>
            <a:r>
              <a:rPr lang="en-US" dirty="0" err="1">
                <a:latin typeface="Times New Roman" panose="02020603050405020304" pitchFamily="18" charset="0"/>
                <a:cs typeface="Times New Roman" panose="02020603050405020304" pitchFamily="18" charset="0"/>
              </a:rPr>
              <a:t>Empiris</a:t>
            </a:r>
            <a:endParaRPr dirty="0">
              <a:latin typeface="Times New Roman" panose="02020603050405020304" pitchFamily="18" charset="0"/>
              <a:cs typeface="Times New Roman" panose="02020603050405020304" pitchFamily="18" charset="0"/>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lang="en-US" dirty="0"/>
          </a:p>
          <a:p>
            <a:pPr marL="457200" lvl="0" indent="-228600" algn="l" rtl="0">
              <a:lnSpc>
                <a:spcPct val="90000"/>
              </a:lnSpc>
              <a:spcBef>
                <a:spcPts val="1000"/>
              </a:spcBef>
              <a:spcAft>
                <a:spcPts val="0"/>
              </a:spcAft>
              <a:buClr>
                <a:schemeClr val="dk1"/>
              </a:buClr>
              <a:buSzPts val="2800"/>
              <a:buNone/>
            </a:pPr>
            <a:endParaRPr dirty="0"/>
          </a:p>
        </p:txBody>
      </p:sp>
      <p:pic>
        <p:nvPicPr>
          <p:cNvPr id="3" name="Picture 2"/>
          <p:cNvPicPr>
            <a:picLocks noChangeAspect="1"/>
          </p:cNvPicPr>
          <p:nvPr/>
        </p:nvPicPr>
        <p:blipFill>
          <a:blip r:embed="rId3"/>
          <a:stretch>
            <a:fillRect/>
          </a:stretch>
        </p:blipFill>
        <p:spPr>
          <a:xfrm>
            <a:off x="1759527" y="1431876"/>
            <a:ext cx="8589245" cy="42814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latin typeface="Times New Roman" panose="02020603050405020304" pitchFamily="18" charset="0"/>
                <a:cs typeface="Times New Roman" panose="02020603050405020304" pitchFamily="18" charset="0"/>
              </a:rPr>
              <a:t>Penelitian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Terdahulu</a:t>
            </a:r>
            <a:endParaRPr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3365027-E709-EAC2-820D-919238DBC850}"/>
              </a:ext>
            </a:extLst>
          </p:cNvPr>
          <p:cNvSpPr/>
          <p:nvPr/>
        </p:nvSpPr>
        <p:spPr>
          <a:xfrm>
            <a:off x="180612" y="1439820"/>
            <a:ext cx="3490842" cy="11727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 </a:t>
            </a:r>
            <a:r>
              <a:rPr lang="en-US" dirty="0" err="1">
                <a:solidFill>
                  <a:schemeClr val="tx1"/>
                </a:solidFill>
                <a:latin typeface="Times New Roman" panose="02020603050405020304" pitchFamily="18" charset="0"/>
                <a:cs typeface="Times New Roman" panose="02020603050405020304" pitchFamily="18" charset="0"/>
              </a:rPr>
              <a:t>Adi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Prayogo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Analisis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Terhadap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Indikator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Pelanggaran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Dalam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Sistem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Tilang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Elektronik</a:t>
            </a:r>
            <a:r>
              <a:rPr lang="en-US" dirty="0">
                <a:solidFill>
                  <a:schemeClr val="tx1"/>
                </a:solidFill>
                <a:latin typeface="Times New Roman" panose="02020603050405020304" pitchFamily="18" charset="0"/>
                <a:cs typeface="Times New Roman" panose="02020603050405020304" pitchFamily="18" charset="0"/>
              </a:rPr>
              <a:t> Wilayah </a:t>
            </a:r>
            <a:r>
              <a:rPr lang="en-US" dirty="0" err="1">
                <a:solidFill>
                  <a:schemeClr val="tx1"/>
                </a:solidFill>
                <a:latin typeface="Times New Roman" panose="02020603050405020304" pitchFamily="18" charset="0"/>
                <a:cs typeface="Times New Roman" panose="02020603050405020304" pitchFamily="18" charset="0"/>
              </a:rPr>
              <a:t>Hukum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Polresta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Sidoarjo</a:t>
            </a:r>
            <a:r>
              <a:rPr lang="en-US" dirty="0">
                <a:solidFill>
                  <a:schemeClr val="tx1"/>
                </a:solidFill>
                <a:latin typeface="Times New Roman" panose="02020603050405020304" pitchFamily="18" charset="0"/>
                <a:cs typeface="Times New Roman" panose="02020603050405020304" pitchFamily="18" charset="0"/>
              </a:rPr>
              <a:t> Analysis Of Violation Indicators In The </a:t>
            </a:r>
            <a:r>
              <a:rPr lang="en-US" dirty="0" err="1">
                <a:solidFill>
                  <a:schemeClr val="tx1"/>
                </a:solidFill>
                <a:latin typeface="Times New Roman" panose="02020603050405020304" pitchFamily="18" charset="0"/>
                <a:cs typeface="Times New Roman" panose="02020603050405020304" pitchFamily="18" charset="0"/>
              </a:rPr>
              <a:t>Sidoarjo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Polresta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Polresta</a:t>
            </a:r>
            <a:r>
              <a:rPr lang="en-US" dirty="0">
                <a:solidFill>
                  <a:schemeClr val="tx1"/>
                </a:solidFill>
                <a:latin typeface="Times New Roman" panose="02020603050405020304" pitchFamily="18" charset="0"/>
                <a:cs typeface="Times New Roman" panose="02020603050405020304" pitchFamily="18" charset="0"/>
              </a:rPr>
              <a:t> Electronic System,” 2023</a:t>
            </a:r>
            <a:r>
              <a:rPr lang="en-US" dirty="0">
                <a:solidFill>
                  <a:schemeClr val="tx1"/>
                </a:solidFill>
              </a:rPr>
              <a:t>. </a:t>
            </a:r>
            <a:endParaRPr lang="en-ID" dirty="0">
              <a:solidFill>
                <a:schemeClr val="tx1"/>
              </a:solidFill>
            </a:endParaRPr>
          </a:p>
        </p:txBody>
      </p:sp>
      <p:sp>
        <p:nvSpPr>
          <p:cNvPr id="4" name="TextBox 3">
            <a:extLst>
              <a:ext uri="{FF2B5EF4-FFF2-40B4-BE49-F238E27FC236}">
                <a16:creationId xmlns:a16="http://schemas.microsoft.com/office/drawing/2014/main" id="{22B7E587-8E16-6B0E-8915-83E850419B29}"/>
              </a:ext>
            </a:extLst>
          </p:cNvPr>
          <p:cNvSpPr txBox="1"/>
          <p:nvPr/>
        </p:nvSpPr>
        <p:spPr>
          <a:xfrm>
            <a:off x="166758" y="1338941"/>
            <a:ext cx="4016829" cy="307777"/>
          </a:xfrm>
          <a:prstGeom prst="rect">
            <a:avLst/>
          </a:prstGeom>
          <a:noFill/>
        </p:spPr>
        <p:txBody>
          <a:bodyPr wrap="square" rtlCol="0">
            <a:spAutoFit/>
          </a:bodyPr>
          <a:lstStyle/>
          <a:p>
            <a:pPr algn="ctr"/>
            <a:endParaRPr lang="en-ID" dirty="0"/>
          </a:p>
        </p:txBody>
      </p:sp>
      <p:sp>
        <p:nvSpPr>
          <p:cNvPr id="5" name="Rectangle 4">
            <a:extLst>
              <a:ext uri="{FF2B5EF4-FFF2-40B4-BE49-F238E27FC236}">
                <a16:creationId xmlns:a16="http://schemas.microsoft.com/office/drawing/2014/main" id="{03EC0BF1-E8FD-2159-58F4-082F36FBD504}"/>
              </a:ext>
            </a:extLst>
          </p:cNvPr>
          <p:cNvSpPr/>
          <p:nvPr/>
        </p:nvSpPr>
        <p:spPr>
          <a:xfrm>
            <a:off x="4336775" y="1439820"/>
            <a:ext cx="3490842" cy="11727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Indri </a:t>
            </a:r>
            <a:r>
              <a:rPr lang="en-US" sz="1200" dirty="0" err="1">
                <a:solidFill>
                  <a:schemeClr val="tx1"/>
                </a:solidFill>
                <a:latin typeface="Times New Roman" panose="02020603050405020304" pitchFamily="18" charset="0"/>
                <a:cs typeface="Times New Roman" panose="02020603050405020304" pitchFamily="18" charset="0"/>
              </a:rPr>
              <a:t>Cahyani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Yayasan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Lembaga</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Pendidikan</a:t>
            </a:r>
            <a:r>
              <a:rPr lang="en-US" sz="1200" dirty="0">
                <a:solidFill>
                  <a:schemeClr val="tx1"/>
                </a:solidFill>
                <a:latin typeface="Times New Roman" panose="02020603050405020304" pitchFamily="18" charset="0"/>
                <a:cs typeface="Times New Roman" panose="02020603050405020304" pitchFamily="18" charset="0"/>
              </a:rPr>
              <a:t> Islam Riau </a:t>
            </a:r>
            <a:r>
              <a:rPr lang="en-US" sz="1200" dirty="0" err="1">
                <a:solidFill>
                  <a:schemeClr val="tx1"/>
                </a:solidFill>
                <a:latin typeface="Times New Roman" panose="02020603050405020304" pitchFamily="18" charset="0"/>
                <a:cs typeface="Times New Roman" panose="02020603050405020304" pitchFamily="18" charset="0"/>
              </a:rPr>
              <a:t>Universitas</a:t>
            </a:r>
            <a:r>
              <a:rPr lang="en-US" sz="1200" dirty="0">
                <a:solidFill>
                  <a:schemeClr val="tx1"/>
                </a:solidFill>
                <a:latin typeface="Times New Roman" panose="02020603050405020304" pitchFamily="18" charset="0"/>
                <a:cs typeface="Times New Roman" panose="02020603050405020304" pitchFamily="18" charset="0"/>
              </a:rPr>
              <a:t> Islam Riau </a:t>
            </a:r>
            <a:r>
              <a:rPr lang="en-US" sz="1200" dirty="0" err="1">
                <a:solidFill>
                  <a:schemeClr val="tx1"/>
                </a:solidFill>
                <a:latin typeface="Times New Roman" panose="02020603050405020304" pitchFamily="18" charset="0"/>
                <a:cs typeface="Times New Roman" panose="02020603050405020304" pitchFamily="18" charset="0"/>
              </a:rPr>
              <a:t>Fakultas</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Ilmu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Sosial</a:t>
            </a:r>
            <a:r>
              <a:rPr lang="en-US" sz="1200" dirty="0">
                <a:solidFill>
                  <a:schemeClr val="tx1"/>
                </a:solidFill>
                <a:latin typeface="Times New Roman" panose="02020603050405020304" pitchFamily="18" charset="0"/>
                <a:cs typeface="Times New Roman" panose="02020603050405020304" pitchFamily="18" charset="0"/>
              </a:rPr>
              <a:t> Dan </a:t>
            </a:r>
            <a:r>
              <a:rPr lang="en-US" sz="1200" dirty="0" err="1">
                <a:solidFill>
                  <a:schemeClr val="tx1"/>
                </a:solidFill>
                <a:latin typeface="Times New Roman" panose="02020603050405020304" pitchFamily="18" charset="0"/>
                <a:cs typeface="Times New Roman" panose="02020603050405020304" pitchFamily="18" charset="0"/>
              </a:rPr>
              <a:t>Politik</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Implementasi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Kebijakan</a:t>
            </a:r>
            <a:r>
              <a:rPr lang="en-US" sz="1200" dirty="0">
                <a:solidFill>
                  <a:schemeClr val="tx1"/>
                </a:solidFill>
                <a:latin typeface="Times New Roman" panose="02020603050405020304" pitchFamily="18" charset="0"/>
                <a:cs typeface="Times New Roman" panose="02020603050405020304" pitchFamily="18" charset="0"/>
              </a:rPr>
              <a:t> Program </a:t>
            </a:r>
            <a:r>
              <a:rPr lang="en-US" sz="1200" dirty="0" err="1">
                <a:solidFill>
                  <a:schemeClr val="tx1"/>
                </a:solidFill>
                <a:latin typeface="Times New Roman" panose="02020603050405020304" pitchFamily="18" charset="0"/>
                <a:cs typeface="Times New Roman" panose="02020603050405020304" pitchFamily="18" charset="0"/>
              </a:rPr>
              <a:t>Elektronik</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Tilang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Kepolisian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Republik</a:t>
            </a:r>
            <a:r>
              <a:rPr lang="en-US" sz="1200" dirty="0">
                <a:solidFill>
                  <a:schemeClr val="tx1"/>
                </a:solidFill>
                <a:latin typeface="Times New Roman" panose="02020603050405020304" pitchFamily="18" charset="0"/>
                <a:cs typeface="Times New Roman" panose="02020603050405020304" pitchFamily="18" charset="0"/>
              </a:rPr>
              <a:t> Indonesia (</a:t>
            </a:r>
            <a:r>
              <a:rPr lang="en-US" sz="1200" dirty="0" err="1">
                <a:solidFill>
                  <a:schemeClr val="tx1"/>
                </a:solidFill>
                <a:latin typeface="Times New Roman" panose="02020603050405020304" pitchFamily="18" charset="0"/>
                <a:cs typeface="Times New Roman" panose="02020603050405020304" pitchFamily="18" charset="0"/>
              </a:rPr>
              <a:t>Studi</a:t>
            </a:r>
            <a:r>
              <a:rPr lang="en-US" sz="1200" dirty="0">
                <a:solidFill>
                  <a:schemeClr val="tx1"/>
                </a:solidFill>
                <a:latin typeface="Times New Roman" panose="02020603050405020304" pitchFamily="18" charset="0"/>
                <a:cs typeface="Times New Roman" panose="02020603050405020304" pitchFamily="18" charset="0"/>
              </a:rPr>
              <a:t> Di </a:t>
            </a:r>
            <a:r>
              <a:rPr lang="en-US" sz="1200" dirty="0" err="1">
                <a:solidFill>
                  <a:schemeClr val="tx1"/>
                </a:solidFill>
                <a:latin typeface="Times New Roman" panose="02020603050405020304" pitchFamily="18" charset="0"/>
                <a:cs typeface="Times New Roman" panose="02020603050405020304" pitchFamily="18" charset="0"/>
              </a:rPr>
              <a:t>Satuan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Polisi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Lalu</a:t>
            </a:r>
            <a:r>
              <a:rPr lang="en-US" sz="1200" dirty="0">
                <a:solidFill>
                  <a:schemeClr val="tx1"/>
                </a:solidFill>
                <a:latin typeface="Times New Roman" panose="02020603050405020304" pitchFamily="18" charset="0"/>
                <a:cs typeface="Times New Roman" panose="02020603050405020304" pitchFamily="18" charset="0"/>
              </a:rPr>
              <a:t> Lintas </a:t>
            </a:r>
            <a:r>
              <a:rPr lang="en-US" sz="1200" dirty="0" err="1">
                <a:solidFill>
                  <a:schemeClr val="tx1"/>
                </a:solidFill>
                <a:latin typeface="Times New Roman" panose="02020603050405020304" pitchFamily="18" charset="0"/>
                <a:cs typeface="Times New Roman" panose="02020603050405020304" pitchFamily="18" charset="0"/>
              </a:rPr>
              <a:t>Polresta</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Pekanbaru</a:t>
            </a:r>
            <a:r>
              <a:rPr lang="en-US" sz="1200" dirty="0">
                <a:solidFill>
                  <a:schemeClr val="tx1"/>
                </a:solidFill>
                <a:latin typeface="Times New Roman" panose="02020603050405020304" pitchFamily="18" charset="0"/>
                <a:cs typeface="Times New Roman" panose="02020603050405020304" pitchFamily="18" charset="0"/>
              </a:rPr>
              <a:t>),” 2021.</a:t>
            </a:r>
            <a:endParaRPr lang="en-ID" sz="12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D3BE186-5DC6-9C81-1986-25218A0C5981}"/>
              </a:ext>
            </a:extLst>
          </p:cNvPr>
          <p:cNvSpPr/>
          <p:nvPr/>
        </p:nvSpPr>
        <p:spPr>
          <a:xfrm>
            <a:off x="8506793" y="1430423"/>
            <a:ext cx="3490842" cy="11727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D. A. </a:t>
            </a:r>
            <a:r>
              <a:rPr lang="en-US" sz="1200" dirty="0" err="1">
                <a:solidFill>
                  <a:schemeClr val="tx1"/>
                </a:solidFill>
                <a:latin typeface="Times New Roman" panose="02020603050405020304" pitchFamily="18" charset="0"/>
                <a:cs typeface="Times New Roman" panose="02020603050405020304" pitchFamily="18" charset="0"/>
              </a:rPr>
              <a:t>Sindiana</a:t>
            </a:r>
            <a:r>
              <a:rPr lang="en-US" sz="1200" dirty="0">
                <a:solidFill>
                  <a:schemeClr val="tx1"/>
                </a:solidFill>
                <a:latin typeface="Times New Roman" panose="02020603050405020304" pitchFamily="18" charset="0"/>
                <a:cs typeface="Times New Roman" panose="02020603050405020304" pitchFamily="18" charset="0"/>
              </a:rPr>
              <a:t> And I. </a:t>
            </a:r>
            <a:r>
              <a:rPr lang="en-US" sz="1200" dirty="0" err="1">
                <a:solidFill>
                  <a:schemeClr val="tx1"/>
                </a:solidFill>
                <a:latin typeface="Times New Roman" panose="02020603050405020304" pitchFamily="18" charset="0"/>
                <a:cs typeface="Times New Roman" panose="02020603050405020304" pitchFamily="18" charset="0"/>
              </a:rPr>
              <a:t>Rodiyah</a:t>
            </a:r>
            <a:r>
              <a:rPr lang="en-US" sz="1200" dirty="0">
                <a:solidFill>
                  <a:schemeClr val="tx1"/>
                </a:solidFill>
                <a:latin typeface="Times New Roman" panose="02020603050405020304" pitchFamily="18" charset="0"/>
                <a:cs typeface="Times New Roman" panose="02020603050405020304" pitchFamily="18" charset="0"/>
              </a:rPr>
              <a:t>, “Implementation Of A Website Based Village Information System In The </a:t>
            </a:r>
            <a:r>
              <a:rPr lang="en-US" sz="1200" dirty="0" err="1">
                <a:solidFill>
                  <a:schemeClr val="tx1"/>
                </a:solidFill>
                <a:latin typeface="Times New Roman" panose="02020603050405020304" pitchFamily="18" charset="0"/>
                <a:cs typeface="Times New Roman" panose="02020603050405020304" pitchFamily="18" charset="0"/>
              </a:rPr>
              <a:t>Dukuhsari</a:t>
            </a:r>
            <a:r>
              <a:rPr lang="en-US" sz="1200" dirty="0">
                <a:solidFill>
                  <a:schemeClr val="tx1"/>
                </a:solidFill>
                <a:latin typeface="Times New Roman" panose="02020603050405020304" pitchFamily="18" charset="0"/>
                <a:cs typeface="Times New Roman" panose="02020603050405020304" pitchFamily="18" charset="0"/>
              </a:rPr>
              <a:t> Village Government </a:t>
            </a:r>
            <a:r>
              <a:rPr lang="en-US" sz="1200" dirty="0" err="1">
                <a:solidFill>
                  <a:schemeClr val="tx1"/>
                </a:solidFill>
                <a:latin typeface="Times New Roman" panose="02020603050405020304" pitchFamily="18" charset="0"/>
                <a:cs typeface="Times New Roman" panose="02020603050405020304" pitchFamily="18" charset="0"/>
              </a:rPr>
              <a:t>Jabon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Distric</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Implementasi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Sistem</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Informasi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Desa</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Berbasis</a:t>
            </a:r>
            <a:r>
              <a:rPr lang="en-US" sz="1200" dirty="0">
                <a:solidFill>
                  <a:schemeClr val="tx1"/>
                </a:solidFill>
                <a:latin typeface="Times New Roman" panose="02020603050405020304" pitchFamily="18" charset="0"/>
                <a:cs typeface="Times New Roman" panose="02020603050405020304" pitchFamily="18" charset="0"/>
              </a:rPr>
              <a:t> Website </a:t>
            </a:r>
            <a:r>
              <a:rPr lang="en-US" sz="1200" dirty="0" err="1">
                <a:solidFill>
                  <a:schemeClr val="tx1"/>
                </a:solidFill>
                <a:latin typeface="Times New Roman" panose="02020603050405020304" pitchFamily="18" charset="0"/>
                <a:cs typeface="Times New Roman" panose="02020603050405020304" pitchFamily="18" charset="0"/>
              </a:rPr>
              <a:t>Pada</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Pemerintah</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Desa</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Dukuhsari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Kecamatan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Jabon</a:t>
            </a:r>
            <a:r>
              <a:rPr lang="en-US" sz="1200" dirty="0">
                <a:solidFill>
                  <a:schemeClr val="tx1"/>
                </a:solidFill>
                <a:latin typeface="Times New Roman" panose="02020603050405020304" pitchFamily="18" charset="0"/>
                <a:cs typeface="Times New Roman" panose="02020603050405020304" pitchFamily="18" charset="0"/>
              </a:rPr>
              <a:t>],” 2023.</a:t>
            </a:r>
            <a:endParaRPr lang="en-ID" sz="1200" dirty="0">
              <a:solidFill>
                <a:schemeClr val="tx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B6C9A767-8D1A-920E-0E84-310BA3CE52B5}"/>
              </a:ext>
            </a:extLst>
          </p:cNvPr>
          <p:cNvSpPr/>
          <p:nvPr/>
        </p:nvSpPr>
        <p:spPr>
          <a:xfrm>
            <a:off x="4350579" y="4444278"/>
            <a:ext cx="3490842" cy="11727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effectLst/>
                <a:latin typeface="Times New Roman" panose="02020603050405020304" pitchFamily="18" charset="0"/>
                <a:ea typeface="Times New Roman" panose="02020603050405020304" pitchFamily="18" charset="0"/>
              </a:rPr>
              <a:t>Memiliki</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hasil</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terdapat</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hambatan</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berupa</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kurangnya</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pemahaman</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masyarakat</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dan</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masih</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adanya</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resistensi</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terhadap</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perubahan</a:t>
            </a:r>
            <a:r>
              <a:rPr lang="en-US" dirty="0" smtClean="0">
                <a:solidFill>
                  <a:schemeClr val="tx1"/>
                </a:solidFill>
                <a:effectLst/>
                <a:latin typeface="Times New Roman" panose="02020603050405020304" pitchFamily="18" charset="0"/>
                <a:ea typeface="Times New Roman" panose="02020603050405020304" pitchFamily="18" charset="0"/>
              </a:rPr>
              <a:t> syste</a:t>
            </a:r>
            <a:r>
              <a:rPr lang="en-US" dirty="0" smtClean="0">
                <a:solidFill>
                  <a:schemeClr val="tx1"/>
                </a:solidFill>
                <a:latin typeface="Times New Roman" panose="02020603050405020304" pitchFamily="18" charset="0"/>
                <a:ea typeface="Times New Roman" panose="02020603050405020304" pitchFamily="18" charset="0"/>
              </a:rPr>
              <a:t>m manual </a:t>
            </a:r>
            <a:r>
              <a:rPr lang="en-US" dirty="0" err="1" smtClean="0">
                <a:solidFill>
                  <a:schemeClr val="tx1"/>
                </a:solidFill>
                <a:latin typeface="Times New Roman" panose="02020603050405020304" pitchFamily="18" charset="0"/>
                <a:ea typeface="Times New Roman" panose="02020603050405020304" pitchFamily="18" charset="0"/>
              </a:rPr>
              <a:t>ke</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elektronik</a:t>
            </a:r>
            <a:r>
              <a:rPr lang="en-US" dirty="0" smtClean="0">
                <a:solidFill>
                  <a:schemeClr val="tx1"/>
                </a:solidFill>
                <a:effectLst/>
                <a:latin typeface="Times New Roman" panose="02020603050405020304" pitchFamily="18" charset="0"/>
                <a:ea typeface="Times New Roman" panose="02020603050405020304" pitchFamily="18" charset="0"/>
              </a:rPr>
              <a:t>.</a:t>
            </a:r>
            <a:endParaRPr lang="en-ID" dirty="0">
              <a:solidFill>
                <a:schemeClr val="tx1"/>
              </a:solidFill>
            </a:endParaRPr>
          </a:p>
        </p:txBody>
      </p:sp>
      <p:cxnSp>
        <p:nvCxnSpPr>
          <p:cNvPr id="27" name="Straight Arrow Connector 26">
            <a:extLst>
              <a:ext uri="{FF2B5EF4-FFF2-40B4-BE49-F238E27FC236}">
                <a16:creationId xmlns:a16="http://schemas.microsoft.com/office/drawing/2014/main" id="{D922EF51-21C0-145A-A1B5-71ADE823BB64}"/>
              </a:ext>
            </a:extLst>
          </p:cNvPr>
          <p:cNvCxnSpPr>
            <a:stCxn id="5" idx="2"/>
            <a:endCxn id="25" idx="0"/>
          </p:cNvCxnSpPr>
          <p:nvPr/>
        </p:nvCxnSpPr>
        <p:spPr>
          <a:xfrm>
            <a:off x="6082196" y="2612572"/>
            <a:ext cx="13804" cy="18317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10238359" y="2612572"/>
            <a:ext cx="158510" cy="1920406"/>
          </a:xfrm>
          <a:prstGeom prst="rect">
            <a:avLst/>
          </a:prstGeom>
        </p:spPr>
      </p:pic>
      <p:pic>
        <p:nvPicPr>
          <p:cNvPr id="12" name="Picture 11"/>
          <p:cNvPicPr>
            <a:picLocks noChangeAspect="1"/>
          </p:cNvPicPr>
          <p:nvPr/>
        </p:nvPicPr>
        <p:blipFill>
          <a:blip r:embed="rId4"/>
          <a:stretch>
            <a:fillRect/>
          </a:stretch>
        </p:blipFill>
        <p:spPr>
          <a:xfrm>
            <a:off x="1597145" y="2603175"/>
            <a:ext cx="158510" cy="1633870"/>
          </a:xfrm>
          <a:prstGeom prst="rect">
            <a:avLst/>
          </a:prstGeom>
        </p:spPr>
      </p:pic>
      <p:sp>
        <p:nvSpPr>
          <p:cNvPr id="19" name="Rectangle 18">
            <a:extLst>
              <a:ext uri="{FF2B5EF4-FFF2-40B4-BE49-F238E27FC236}">
                <a16:creationId xmlns:a16="http://schemas.microsoft.com/office/drawing/2014/main" id="{B6C9A767-8D1A-920E-0E84-310BA3CE52B5}"/>
              </a:ext>
            </a:extLst>
          </p:cNvPr>
          <p:cNvSpPr/>
          <p:nvPr/>
        </p:nvSpPr>
        <p:spPr>
          <a:xfrm>
            <a:off x="208220" y="4444278"/>
            <a:ext cx="3490842" cy="13884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effectLst/>
                <a:latin typeface="Times New Roman" panose="02020603050405020304" pitchFamily="18" charset="0"/>
                <a:ea typeface="Times New Roman" panose="02020603050405020304" pitchFamily="18" charset="0"/>
              </a:rPr>
              <a:t>Memiliki</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hasil</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kendala</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dalam</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sistem</a:t>
            </a:r>
            <a:r>
              <a:rPr lang="en-US" dirty="0" smtClean="0">
                <a:solidFill>
                  <a:schemeClr val="tx1"/>
                </a:solidFill>
                <a:effectLst/>
                <a:latin typeface="Times New Roman" panose="02020603050405020304" pitchFamily="18" charset="0"/>
                <a:ea typeface="Times New Roman" panose="02020603050405020304" pitchFamily="18" charset="0"/>
              </a:rPr>
              <a:t> E-</a:t>
            </a:r>
            <a:r>
              <a:rPr lang="en-US" dirty="0" err="1" smtClean="0">
                <a:solidFill>
                  <a:schemeClr val="tx1"/>
                </a:solidFill>
                <a:effectLst/>
                <a:latin typeface="Times New Roman" panose="02020603050405020304" pitchFamily="18" charset="0"/>
                <a:ea typeface="Times New Roman" panose="02020603050405020304" pitchFamily="18" charset="0"/>
              </a:rPr>
              <a:t>Tilang</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meliputi</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ruas</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jalan</a:t>
            </a:r>
            <a:r>
              <a:rPr lang="en-US" dirty="0" smtClean="0">
                <a:solidFill>
                  <a:schemeClr val="tx1"/>
                </a:solidFill>
                <a:effectLst/>
                <a:latin typeface="Times New Roman" panose="02020603050405020304" pitchFamily="18" charset="0"/>
                <a:ea typeface="Times New Roman" panose="02020603050405020304" pitchFamily="18" charset="0"/>
              </a:rPr>
              <a:t> yang </a:t>
            </a:r>
            <a:r>
              <a:rPr lang="en-US" dirty="0" err="1" smtClean="0">
                <a:solidFill>
                  <a:schemeClr val="tx1"/>
                </a:solidFill>
                <a:effectLst/>
                <a:latin typeface="Times New Roman" panose="02020603050405020304" pitchFamily="18" charset="0"/>
                <a:ea typeface="Times New Roman" panose="02020603050405020304" pitchFamily="18" charset="0"/>
              </a:rPr>
              <a:t>tidak</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memadai</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serta</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kurangnya</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pengawasan</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petugas</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kepadatan</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kendaraan</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serta</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prosedur</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penyelesaian</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pelanggaran</a:t>
            </a:r>
            <a:r>
              <a:rPr lang="en-US" dirty="0" smtClean="0">
                <a:solidFill>
                  <a:schemeClr val="tx1"/>
                </a:solidFill>
                <a:latin typeface="Times New Roman" panose="02020603050405020304" pitchFamily="18" charset="0"/>
                <a:ea typeface="Times New Roman" panose="02020603050405020304" pitchFamily="18" charset="0"/>
              </a:rPr>
              <a:t> yang </a:t>
            </a:r>
            <a:r>
              <a:rPr lang="en-US" dirty="0" err="1" smtClean="0">
                <a:solidFill>
                  <a:schemeClr val="tx1"/>
                </a:solidFill>
                <a:latin typeface="Times New Roman" panose="02020603050405020304" pitchFamily="18" charset="0"/>
                <a:ea typeface="Times New Roman" panose="02020603050405020304" pitchFamily="18" charset="0"/>
              </a:rPr>
              <a:t>panjang</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dan</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kurang</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dipahami</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masyarakat</a:t>
            </a:r>
            <a:endParaRPr lang="en-ID" dirty="0">
              <a:solidFill>
                <a:schemeClr val="tx1"/>
              </a:solidFill>
            </a:endParaRPr>
          </a:p>
        </p:txBody>
      </p:sp>
      <p:sp>
        <p:nvSpPr>
          <p:cNvPr id="20" name="Rectangle 19">
            <a:extLst>
              <a:ext uri="{FF2B5EF4-FFF2-40B4-BE49-F238E27FC236}">
                <a16:creationId xmlns:a16="http://schemas.microsoft.com/office/drawing/2014/main" id="{B6C9A767-8D1A-920E-0E84-310BA3CE52B5}"/>
              </a:ext>
            </a:extLst>
          </p:cNvPr>
          <p:cNvSpPr/>
          <p:nvPr/>
        </p:nvSpPr>
        <p:spPr>
          <a:xfrm>
            <a:off x="8575964" y="4532978"/>
            <a:ext cx="3490842" cy="13884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effectLst/>
                <a:latin typeface="Times New Roman" panose="02020603050405020304" pitchFamily="18" charset="0"/>
                <a:ea typeface="Times New Roman" panose="02020603050405020304" pitchFamily="18" charset="0"/>
              </a:rPr>
              <a:t>Memiliki</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hasil</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penggunaan</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teknologi</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berbasis</a:t>
            </a:r>
            <a:r>
              <a:rPr lang="en-US" dirty="0" smtClean="0">
                <a:solidFill>
                  <a:schemeClr val="tx1"/>
                </a:solidFill>
                <a:effectLst/>
                <a:latin typeface="Times New Roman" panose="02020603050405020304" pitchFamily="18" charset="0"/>
                <a:ea typeface="Times New Roman" panose="02020603050405020304" pitchFamily="18" charset="0"/>
              </a:rPr>
              <a:t> website </a:t>
            </a:r>
            <a:r>
              <a:rPr lang="en-US" dirty="0" err="1" smtClean="0">
                <a:solidFill>
                  <a:schemeClr val="tx1"/>
                </a:solidFill>
                <a:effectLst/>
                <a:latin typeface="Times New Roman" panose="02020603050405020304" pitchFamily="18" charset="0"/>
                <a:ea typeface="Times New Roman" panose="02020603050405020304" pitchFamily="18" charset="0"/>
              </a:rPr>
              <a:t>meningkatkan</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komunikasi</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antara</a:t>
            </a:r>
            <a:r>
              <a:rPr lang="en-US" dirty="0" smtClean="0">
                <a:solidFill>
                  <a:schemeClr val="tx1"/>
                </a:solidFill>
                <a:effectLst/>
                <a:latin typeface="Times New Roman" panose="02020603050405020304" pitchFamily="18" charset="0"/>
                <a:ea typeface="Times New Roman" panose="02020603050405020304" pitchFamily="18" charset="0"/>
              </a:rPr>
              <a:t> </a:t>
            </a:r>
            <a:r>
              <a:rPr lang="en-US" dirty="0" err="1" smtClean="0">
                <a:solidFill>
                  <a:schemeClr val="tx1"/>
                </a:solidFill>
                <a:effectLst/>
                <a:latin typeface="Times New Roman" panose="02020603050405020304" pitchFamily="18" charset="0"/>
                <a:ea typeface="Times New Roman" panose="02020603050405020304" pitchFamily="18" charset="0"/>
              </a:rPr>
              <a:t>pe</a:t>
            </a:r>
            <a:r>
              <a:rPr lang="en-US" dirty="0" err="1" smtClean="0">
                <a:solidFill>
                  <a:schemeClr val="tx1"/>
                </a:solidFill>
                <a:latin typeface="Times New Roman" panose="02020603050405020304" pitchFamily="18" charset="0"/>
                <a:ea typeface="Times New Roman" panose="02020603050405020304" pitchFamily="18" charset="0"/>
              </a:rPr>
              <a:t>merintah</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dan</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masyarakat</a:t>
            </a:r>
            <a:r>
              <a:rPr lang="en-US" dirty="0" smtClean="0">
                <a:solidFill>
                  <a:schemeClr val="tx1"/>
                </a:solidFill>
                <a:latin typeface="Times New Roman" panose="02020603050405020304" pitchFamily="18" charset="0"/>
                <a:ea typeface="Times New Roman" panose="02020603050405020304" pitchFamily="18" charset="0"/>
              </a:rPr>
              <a:t>. </a:t>
            </a:r>
            <a:endParaRPr lang="en-ID"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Teori</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50800" indent="0" algn="just">
              <a:buNone/>
            </a:pPr>
            <a:r>
              <a:rPr lang="en-US" dirty="0" err="1">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eori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Implementasi</a:t>
            </a:r>
            <a:r>
              <a:rPr lang="en-US" dirty="0" smtClean="0">
                <a:latin typeface="Times New Roman" panose="02020603050405020304" pitchFamily="18" charset="0"/>
                <a:cs typeface="Times New Roman" panose="02020603050405020304" pitchFamily="18" charset="0"/>
              </a:rPr>
              <a:t> George </a:t>
            </a:r>
            <a:r>
              <a:rPr lang="en-US" dirty="0">
                <a:latin typeface="Times New Roman" panose="02020603050405020304" pitchFamily="18" charset="0"/>
                <a:cs typeface="Times New Roman" panose="02020603050405020304" pitchFamily="18" charset="0"/>
              </a:rPr>
              <a:t>C. Edwards III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menelaah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kebijakan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pelaksanaan</a:t>
            </a:r>
            <a:r>
              <a:rPr lang="en-US" dirty="0">
                <a:latin typeface="Times New Roman" panose="02020603050405020304" pitchFamily="18" charset="0"/>
                <a:cs typeface="Times New Roman" panose="02020603050405020304" pitchFamily="18" charset="0"/>
              </a:rPr>
              <a:t> program </a:t>
            </a:r>
            <a:r>
              <a:rPr lang="en-US" dirty="0" err="1">
                <a:latin typeface="Times New Roman" panose="02020603050405020304" pitchFamily="18" charset="0"/>
                <a:cs typeface="Times New Roman" panose="02020603050405020304" pitchFamily="18" charset="0"/>
              </a:rPr>
              <a:t>Penegakan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Lintas </a:t>
            </a:r>
            <a:r>
              <a:rPr lang="en-US" dirty="0" err="1">
                <a:latin typeface="Times New Roman" panose="02020603050405020304" pitchFamily="18" charset="0"/>
                <a:cs typeface="Times New Roman" panose="02020603050405020304" pitchFamily="18" charset="0"/>
              </a:rPr>
              <a:t>Elektronik</a:t>
            </a:r>
            <a:r>
              <a:rPr lang="en-US" dirty="0">
                <a:latin typeface="Times New Roman" panose="02020603050405020304" pitchFamily="18" charset="0"/>
                <a:cs typeface="Times New Roman" panose="02020603050405020304" pitchFamily="18" charset="0"/>
              </a:rPr>
              <a:t> (ETLE) di </a:t>
            </a:r>
            <a:r>
              <a:rPr lang="en-US" dirty="0" err="1">
                <a:latin typeface="Times New Roman" panose="02020603050405020304" pitchFamily="18" charset="0"/>
                <a:cs typeface="Times New Roman" panose="02020603050405020304" pitchFamily="18" charset="0"/>
              </a:rPr>
              <a:t>Kepolisian</a:t>
            </a:r>
            <a:r>
              <a:rPr lang="en-US" dirty="0">
                <a:latin typeface="Times New Roman" panose="02020603050405020304" pitchFamily="18" charset="0"/>
                <a:cs typeface="Times New Roman" panose="02020603050405020304" pitchFamily="18" charset="0"/>
              </a:rPr>
              <a:t> Daerah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mengemukakan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utama-komunikasi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sumber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disposisi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kemudian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struktur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birokrasi</a:t>
            </a:r>
            <a:r>
              <a:rPr lang="en-US" dirty="0">
                <a:latin typeface="Times New Roman" panose="02020603050405020304" pitchFamily="18" charset="0"/>
                <a:cs typeface="Times New Roman" panose="02020603050405020304" pitchFamily="18" charset="0"/>
              </a:rPr>
              <a:t>-yang </a:t>
            </a:r>
            <a:r>
              <a:rPr lang="en-US" dirty="0" err="1">
                <a:latin typeface="Times New Roman" panose="02020603050405020304" pitchFamily="18" charset="0"/>
                <a:cs typeface="Times New Roman" panose="02020603050405020304" pitchFamily="18" charset="0"/>
              </a:rPr>
              <a:t>memengaruhi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efektivitas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kebijakan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Pendekatan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memungkinkan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riset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menganalisis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dampak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variabel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keberhasilan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sekaligus</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mengidentifikasi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kendala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pelaksanaan</a:t>
            </a:r>
            <a:r>
              <a:rPr lang="en-US" dirty="0">
                <a:latin typeface="Times New Roman" panose="02020603050405020304" pitchFamily="18" charset="0"/>
                <a:cs typeface="Times New Roman" panose="02020603050405020304" pitchFamily="18" charset="0"/>
              </a:rPr>
              <a:t>.</a:t>
            </a:r>
          </a:p>
          <a:p>
            <a:pPr marL="50800" indent="0">
              <a:buNone/>
            </a:pPr>
            <a:endParaRPr lang="en-US" dirty="0"/>
          </a:p>
        </p:txBody>
      </p:sp>
    </p:spTree>
    <p:extLst>
      <p:ext uri="{BB962C8B-B14F-4D97-AF65-F5344CB8AC3E}">
        <p14:creationId xmlns:p14="http://schemas.microsoft.com/office/powerpoint/2010/main" val="315535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AB-4579-1F9F-81B6-B8516876F2E5}"/>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Metode</a:t>
            </a:r>
            <a:endParaRPr lang="en-ID"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296B6BE-CB7B-8DBD-2429-467F5FAD4437}"/>
              </a:ext>
            </a:extLst>
          </p:cNvPr>
          <p:cNvSpPr>
            <a:spLocks noGrp="1"/>
          </p:cNvSpPr>
          <p:nvPr>
            <p:ph type="body" idx="1"/>
          </p:nvPr>
        </p:nvSpPr>
        <p:spPr>
          <a:xfrm>
            <a:off x="1822175" y="1380247"/>
            <a:ext cx="8520042" cy="4498039"/>
          </a:xfrm>
        </p:spPr>
        <p:txBody>
          <a:bodyPr>
            <a:noAutofit/>
          </a:bodyPr>
          <a:lstStyle/>
          <a:p>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Jenis</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Penelitian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2000" dirty="0">
                <a:effectLst/>
                <a:latin typeface="Times New Roman" panose="02020603050405020304" pitchFamily="18" charset="0"/>
                <a:ea typeface="Times New Roman" panose="02020603050405020304" pitchFamily="18" charset="0"/>
                <a:cs typeface="Times New Roman" panose="02020603050405020304" pitchFamily="18" charset="0"/>
              </a:rPr>
              <a:t>Penelit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ian</a:t>
            </a:r>
            <a:r>
              <a:rPr lang="id-ID" sz="2000" dirty="0">
                <a:effectLst/>
                <a:latin typeface="Times New Roman" panose="02020603050405020304" pitchFamily="18" charset="0"/>
                <a:ea typeface="Times New Roman" panose="02020603050405020304" pitchFamily="18" charset="0"/>
                <a:cs typeface="Times New Roman" panose="02020603050405020304" pitchFamily="18" charset="0"/>
              </a:rPr>
              <a:t> kualitatif dengan metod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id-ID" sz="2000" dirty="0">
                <a:effectLst/>
                <a:latin typeface="Times New Roman" panose="02020603050405020304" pitchFamily="18" charset="0"/>
                <a:ea typeface="Times New Roman" panose="02020603050405020304" pitchFamily="18" charset="0"/>
                <a:cs typeface="Times New Roman" panose="02020603050405020304" pitchFamily="18" charset="0"/>
              </a:rPr>
              <a:t>deskriptif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Fokus</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Penelitian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Penelitian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ini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berfokus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Pada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Implementasi</a:t>
            </a:r>
            <a:r>
              <a:rPr lang="en-US" sz="2000" dirty="0" smtClean="0">
                <a:latin typeface="Times New Roman" panose="02020603050405020304" pitchFamily="18" charset="0"/>
                <a:cs typeface="Times New Roman" panose="02020603050405020304" pitchFamily="18" charset="0"/>
              </a:rPr>
              <a:t> Program Electronic Traffic Law Enforcement (</a:t>
            </a:r>
            <a:r>
              <a:rPr lang="en-US" sz="2000" dirty="0" err="1" smtClean="0">
                <a:latin typeface="Times New Roman" panose="02020603050405020304" pitchFamily="18" charset="0"/>
                <a:cs typeface="Times New Roman" panose="02020603050405020304" pitchFamily="18" charset="0"/>
              </a:rPr>
              <a:t>Etle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Dalam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Meningkatkan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Ketertiban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Berkendara</a:t>
            </a:r>
            <a:r>
              <a:rPr lang="en-US" sz="2000" dirty="0" smtClean="0">
                <a:latin typeface="Times New Roman" panose="02020603050405020304" pitchFamily="18" charset="0"/>
                <a:cs typeface="Times New Roman" panose="02020603050405020304" pitchFamily="18" charset="0"/>
              </a:rPr>
              <a:t> Di </a:t>
            </a:r>
            <a:r>
              <a:rPr lang="en-US" sz="2000" dirty="0" err="1" smtClean="0">
                <a:latin typeface="Times New Roman" panose="02020603050405020304" pitchFamily="18" charset="0"/>
                <a:cs typeface="Times New Roman" panose="02020603050405020304" pitchFamily="18" charset="0"/>
              </a:rPr>
              <a:t>Polresta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Kabupaten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Sidoarjo</a:t>
            </a:r>
            <a:endParaRPr lang="en-US" sz="2000" dirty="0" smtClean="0">
              <a:latin typeface="Times New Roman" panose="02020603050405020304" pitchFamily="18" charset="0"/>
              <a:cs typeface="Times New Roman" panose="02020603050405020304" pitchFamily="18" charset="0"/>
            </a:endParaRPr>
          </a:p>
          <a:p>
            <a:r>
              <a:rPr lang="en-US"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Indikator</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Implementasi</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yang </a:t>
            </a:r>
            <a:r>
              <a:rPr lang="en-US" sz="2000" b="1" dirty="0" err="1" smtClean="0">
                <a:latin typeface="Times New Roman" panose="02020603050405020304" pitchFamily="18" charset="0"/>
                <a:ea typeface="Times New Roman" panose="02020603050405020304" pitchFamily="18" charset="0"/>
                <a:cs typeface="Times New Roman" panose="02020603050405020304" pitchFamily="18" charset="0"/>
              </a:rPr>
              <a:t>digunakan</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cs typeface="Times New Roman" panose="02020603050405020304" pitchFamily="18" charset="0"/>
              </a:rPr>
              <a:t>menurut</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George C. Edwards III </a:t>
            </a:r>
            <a:r>
              <a:rPr lang="en-ID" sz="2000" b="1" dirty="0" smtClean="0">
                <a:effectLst/>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komunikasi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sumber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disposisi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struktur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birokrasi</a:t>
            </a:r>
            <a:r>
              <a:rPr lang="en-US" sz="2000" dirty="0" smtClean="0">
                <a:latin typeface="Times New Roman" panose="02020603050405020304" pitchFamily="18" charset="0"/>
                <a:cs typeface="Times New Roman" panose="02020603050405020304" pitchFamily="18" charset="0"/>
              </a:rPr>
              <a:t> </a:t>
            </a:r>
          </a:p>
          <a:p>
            <a:r>
              <a:rPr lang="en-ID" sz="2000" b="1" dirty="0" err="1" smtClean="0">
                <a:latin typeface="Times New Roman" panose="02020603050405020304" pitchFamily="18" charset="0"/>
                <a:ea typeface="Times New Roman" panose="02020603050405020304" pitchFamily="18" charset="0"/>
                <a:cs typeface="Times New Roman" panose="02020603050405020304" pitchFamily="18" charset="0"/>
              </a:rPr>
              <a:t>Sumber</a:t>
            </a:r>
            <a:r>
              <a:rPr lang="en-ID" sz="2000" b="1" dirty="0" smtClean="0">
                <a:latin typeface="Times New Roman" panose="02020603050405020304" pitchFamily="18" charset="0"/>
                <a:ea typeface="Times New Roman" panose="02020603050405020304" pitchFamily="18" charset="0"/>
                <a:cs typeface="Times New Roman" panose="02020603050405020304" pitchFamily="18" charset="0"/>
              </a:rPr>
              <a:t> Data: </a:t>
            </a:r>
            <a:r>
              <a:rPr lang="en-ID" sz="2000" dirty="0" smtClean="0">
                <a:latin typeface="Times New Roman" panose="02020603050405020304" pitchFamily="18" charset="0"/>
                <a:ea typeface="Times New Roman" panose="02020603050405020304" pitchFamily="18" charset="0"/>
                <a:cs typeface="Times New Roman" panose="02020603050405020304" pitchFamily="18" charset="0"/>
              </a:rPr>
              <a:t>Data Primer </a:t>
            </a:r>
            <a:r>
              <a:rPr lang="en-ID" sz="2000" dirty="0" err="1" smtClean="0">
                <a:latin typeface="Times New Roman" panose="02020603050405020304" pitchFamily="18" charset="0"/>
                <a:ea typeface="Times New Roman" panose="02020603050405020304" pitchFamily="18" charset="0"/>
                <a:cs typeface="Times New Roman" panose="02020603050405020304" pitchFamily="18" charset="0"/>
              </a:rPr>
              <a:t>dan</a:t>
            </a:r>
            <a:r>
              <a:rPr lang="en-ID" sz="2000" dirty="0" smtClean="0">
                <a:latin typeface="Times New Roman" panose="02020603050405020304" pitchFamily="18" charset="0"/>
                <a:ea typeface="Times New Roman" panose="02020603050405020304" pitchFamily="18" charset="0"/>
                <a:cs typeface="Times New Roman" panose="02020603050405020304" pitchFamily="18" charset="0"/>
              </a:rPr>
              <a:t> Data </a:t>
            </a:r>
            <a:r>
              <a:rPr lang="en-ID" sz="2000" dirty="0" err="1" smtClean="0">
                <a:latin typeface="Times New Roman" panose="02020603050405020304" pitchFamily="18" charset="0"/>
                <a:ea typeface="Times New Roman" panose="02020603050405020304" pitchFamily="18" charset="0"/>
                <a:cs typeface="Times New Roman" panose="02020603050405020304" pitchFamily="18" charset="0"/>
              </a:rPr>
              <a:t>Sekunder</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D" sz="2000" b="1" dirty="0" err="1" smtClean="0">
                <a:latin typeface="Times New Roman" panose="02020603050405020304" pitchFamily="18" charset="0"/>
                <a:cs typeface="Times New Roman" panose="02020603050405020304" pitchFamily="18" charset="0"/>
              </a:rPr>
              <a:t>Teknik</a:t>
            </a:r>
            <a:r>
              <a:rPr lang="en-ID" sz="2000" b="1" dirty="0" smtClean="0">
                <a:latin typeface="Times New Roman" panose="02020603050405020304" pitchFamily="18" charset="0"/>
                <a:cs typeface="Times New Roman" panose="02020603050405020304" pitchFamily="18" charset="0"/>
              </a:rPr>
              <a:t> </a:t>
            </a:r>
            <a:r>
              <a:rPr lang="en-ID" sz="2000" b="1" dirty="0" err="1">
                <a:latin typeface="Times New Roman" panose="02020603050405020304" pitchFamily="18" charset="0"/>
                <a:cs typeface="Times New Roman" panose="02020603050405020304" pitchFamily="18" charset="0"/>
              </a:rPr>
              <a:t>Pengumpulan</a:t>
            </a:r>
            <a:r>
              <a:rPr lang="en-ID" sz="2000" b="1" dirty="0">
                <a:latin typeface="Times New Roman" panose="02020603050405020304" pitchFamily="18" charset="0"/>
                <a:cs typeface="Times New Roman" panose="02020603050405020304" pitchFamily="18" charset="0"/>
              </a:rPr>
              <a:t> Data: </a:t>
            </a:r>
            <a:r>
              <a:rPr lang="en-ID" sz="2000" dirty="0" err="1">
                <a:latin typeface="Times New Roman" panose="02020603050405020304" pitchFamily="18" charset="0"/>
                <a:cs typeface="Times New Roman" panose="02020603050405020304" pitchFamily="18" charset="0"/>
              </a:rPr>
              <a:t>Observasi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Wawancara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Dokumentasi</a:t>
            </a:r>
            <a:endParaRPr lang="en-ID" sz="2000" dirty="0">
              <a:latin typeface="Times New Roman" panose="02020603050405020304" pitchFamily="18" charset="0"/>
              <a:cs typeface="Times New Roman" panose="02020603050405020304" pitchFamily="18" charset="0"/>
            </a:endParaRPr>
          </a:p>
          <a:p>
            <a:pPr algn="just">
              <a:tabLst>
                <a:tab pos="270510" algn="l"/>
              </a:tabLst>
            </a:pPr>
            <a:r>
              <a:rPr lang="en-ID" sz="2000" b="1" dirty="0">
                <a:latin typeface="Times New Roman" panose="02020603050405020304" pitchFamily="18" charset="0"/>
                <a:cs typeface="Times New Roman" panose="02020603050405020304" pitchFamily="18" charset="0"/>
              </a:rPr>
              <a:t>Teknik </a:t>
            </a:r>
            <a:r>
              <a:rPr lang="en-ID" sz="2000" b="1" dirty="0" err="1">
                <a:latin typeface="Times New Roman" panose="02020603050405020304" pitchFamily="18" charset="0"/>
                <a:cs typeface="Times New Roman" panose="02020603050405020304" pitchFamily="18" charset="0"/>
              </a:rPr>
              <a:t>Penentuan</a:t>
            </a:r>
            <a:r>
              <a:rPr lang="en-ID" sz="2000" b="1" dirty="0">
                <a:latin typeface="Times New Roman" panose="02020603050405020304" pitchFamily="18" charset="0"/>
                <a:cs typeface="Times New Roman" panose="02020603050405020304" pitchFamily="18" charset="0"/>
              </a:rPr>
              <a:t> </a:t>
            </a:r>
            <a:r>
              <a:rPr lang="en-ID" sz="2000" b="1" dirty="0" err="1" smtClean="0">
                <a:latin typeface="Times New Roman" panose="02020603050405020304" pitchFamily="18" charset="0"/>
                <a:cs typeface="Times New Roman" panose="02020603050405020304" pitchFamily="18" charset="0"/>
              </a:rPr>
              <a:t>Informan</a:t>
            </a:r>
            <a:r>
              <a:rPr lang="en-ID" sz="2000" b="1" dirty="0" smtClean="0">
                <a:latin typeface="Times New Roman" panose="02020603050405020304" pitchFamily="18" charset="0"/>
                <a:cs typeface="Times New Roman" panose="02020603050405020304" pitchFamily="18" charset="0"/>
              </a:rPr>
              <a:t>: </a:t>
            </a:r>
            <a:r>
              <a:rPr lang="en-ID" sz="2000" dirty="0">
                <a:latin typeface="Times New Roman" panose="02020603050405020304" pitchFamily="18" charset="0"/>
                <a:cs typeface="Times New Roman" panose="02020603050405020304" pitchFamily="18" charset="0"/>
              </a:rPr>
              <a:t>Teknik </a:t>
            </a:r>
            <a:r>
              <a:rPr lang="en-ID" sz="2000" i="1" dirty="0">
                <a:latin typeface="Times New Roman" panose="02020603050405020304" pitchFamily="18" charset="0"/>
                <a:cs typeface="Times New Roman" panose="02020603050405020304" pitchFamily="18" charset="0"/>
              </a:rPr>
              <a:t>Purposive Sampling, </a:t>
            </a:r>
            <a:r>
              <a:rPr lang="en-ID" sz="2000" dirty="0" err="1">
                <a:latin typeface="Times New Roman" panose="02020603050405020304" pitchFamily="18" charset="0"/>
                <a:cs typeface="Times New Roman" panose="02020603050405020304" pitchFamily="18" charset="0"/>
              </a:rPr>
              <a:t>meliputi</a:t>
            </a:r>
            <a:r>
              <a:rPr lang="en-ID"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Kepala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Satuan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Polisi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Lalu</a:t>
            </a:r>
            <a:r>
              <a:rPr lang="en-US" sz="2000" dirty="0" smtClean="0">
                <a:latin typeface="Times New Roman" panose="02020603050405020304" pitchFamily="18" charset="0"/>
                <a:cs typeface="Times New Roman" panose="02020603050405020304" pitchFamily="18" charset="0"/>
              </a:rPr>
              <a:t> Lintas </a:t>
            </a:r>
            <a:r>
              <a:rPr lang="en-US" sz="2000" dirty="0" err="1" smtClean="0">
                <a:latin typeface="Times New Roman" panose="02020603050405020304" pitchFamily="18" charset="0"/>
                <a:cs typeface="Times New Roman" panose="02020603050405020304" pitchFamily="18" charset="0"/>
              </a:rPr>
              <a:t>Polresta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Sidoarjo</a:t>
            </a:r>
            <a:r>
              <a:rPr lang="en-US" sz="2000" dirty="0" smtClean="0">
                <a:latin typeface="Times New Roman" panose="02020603050405020304" pitchFamily="18" charset="0"/>
                <a:cs typeface="Times New Roman" panose="02020603050405020304" pitchFamily="18" charset="0"/>
              </a:rPr>
              <a:t> </a:t>
            </a:r>
            <a:r>
              <a:rPr lang="id-ID" sz="2000" dirty="0" smtClean="0">
                <a:effectLst/>
                <a:latin typeface="Times New Roman" panose="02020603050405020304" pitchFamily="18" charset="0"/>
                <a:ea typeface="Times New Roman" panose="02020603050405020304" pitchFamily="18" charset="0"/>
              </a:rPr>
              <a:t>dan </a:t>
            </a:r>
            <a:r>
              <a:rPr lang="en-US" sz="2000" dirty="0" err="1">
                <a:latin typeface="Times New Roman" panose="02020603050405020304" pitchFamily="18" charset="0"/>
                <a:cs typeface="Times New Roman" panose="02020603050405020304" pitchFamily="18" charset="0"/>
              </a:rPr>
              <a:t>Masyarakat</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pernah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menerima</a:t>
            </a:r>
            <a:r>
              <a:rPr lang="en-US" sz="2000" dirty="0">
                <a:latin typeface="Times New Roman" panose="02020603050405020304" pitchFamily="18" charset="0"/>
                <a:cs typeface="Times New Roman" panose="02020603050405020304" pitchFamily="18" charset="0"/>
              </a:rPr>
              <a:t> E-</a:t>
            </a:r>
            <a:r>
              <a:rPr lang="en-US" sz="2000" dirty="0" err="1">
                <a:latin typeface="Times New Roman" panose="02020603050405020304" pitchFamily="18" charset="0"/>
                <a:cs typeface="Times New Roman" panose="02020603050405020304" pitchFamily="18" charset="0"/>
              </a:rPr>
              <a:t>Tilang</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tabLst>
                <a:tab pos="270510" algn="l"/>
              </a:tabLst>
            </a:pPr>
            <a:r>
              <a:rPr lang="en-ID" sz="2000" b="1" dirty="0" err="1" smtClean="0">
                <a:latin typeface="Times New Roman" panose="02020603050405020304" pitchFamily="18" charset="0"/>
                <a:cs typeface="Times New Roman" panose="02020603050405020304" pitchFamily="18" charset="0"/>
              </a:rPr>
              <a:t>Teknik</a:t>
            </a:r>
            <a:r>
              <a:rPr lang="en-ID" sz="2000" b="1" dirty="0" smtClean="0">
                <a:latin typeface="Times New Roman" panose="02020603050405020304" pitchFamily="18" charset="0"/>
                <a:cs typeface="Times New Roman" panose="02020603050405020304" pitchFamily="18" charset="0"/>
              </a:rPr>
              <a:t> </a:t>
            </a:r>
            <a:r>
              <a:rPr lang="en-ID" sz="2000" b="1" dirty="0" err="1">
                <a:latin typeface="Times New Roman" panose="02020603050405020304" pitchFamily="18" charset="0"/>
                <a:cs typeface="Times New Roman" panose="02020603050405020304" pitchFamily="18" charset="0"/>
              </a:rPr>
              <a:t>Analisis</a:t>
            </a:r>
            <a:r>
              <a:rPr lang="en-ID" sz="2000" b="1" dirty="0">
                <a:latin typeface="Times New Roman" panose="02020603050405020304" pitchFamily="18" charset="0"/>
                <a:cs typeface="Times New Roman" panose="02020603050405020304" pitchFamily="18" charset="0"/>
              </a:rPr>
              <a:t> Data: </a:t>
            </a:r>
            <a:r>
              <a:rPr lang="en-US" sz="2000" dirty="0">
                <a:latin typeface="Times New Roman" panose="02020603050405020304" pitchFamily="18" charset="0"/>
                <a:cs typeface="Times New Roman" panose="02020603050405020304" pitchFamily="18" charset="0"/>
              </a:rPr>
              <a:t>P</a:t>
            </a:r>
            <a:r>
              <a:rPr lang="id-ID" sz="2000" dirty="0">
                <a:effectLst/>
                <a:latin typeface="Times New Roman" panose="02020603050405020304" pitchFamily="18" charset="0"/>
                <a:ea typeface="Times New Roman" panose="02020603050405020304" pitchFamily="18" charset="0"/>
              </a:rPr>
              <a:t>engumpulan data, reduksi data, penyajian data, dan penarikan kesimpulan atau verifikasi </a:t>
            </a:r>
            <a:endParaRPr lang="en-I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55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Pembahasan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marL="508000" indent="-457200" algn="just">
              <a:buFont typeface="+mj-lt"/>
              <a:buAutoNum type="alphaLcPeriod"/>
            </a:pPr>
            <a:r>
              <a:rPr lang="en-US" sz="2400" b="1" dirty="0" err="1" smtClean="0">
                <a:latin typeface="Times New Roman" panose="02020603050405020304" pitchFamily="18" charset="0"/>
                <a:cs typeface="Times New Roman" panose="02020603050405020304" pitchFamily="18" charset="0"/>
              </a:rPr>
              <a:t>Komunikasi</a:t>
            </a:r>
            <a:endParaRPr lang="en-US" sz="2400" b="1" dirty="0" smtClean="0">
              <a:latin typeface="Times New Roman" panose="02020603050405020304" pitchFamily="18" charset="0"/>
              <a:cs typeface="Times New Roman" panose="02020603050405020304" pitchFamily="18" charset="0"/>
            </a:endParaRPr>
          </a:p>
          <a:p>
            <a:pPr marL="50800" indent="0" algn="just">
              <a:buNone/>
            </a:pPr>
            <a:r>
              <a:rPr lang="en-US" dirty="0" err="1">
                <a:latin typeface="Times New Roman" panose="02020603050405020304" pitchFamily="18" charset="0"/>
                <a:cs typeface="Times New Roman" panose="02020603050405020304" pitchFamily="18" charset="0"/>
              </a:rPr>
              <a:t>indikator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komunikasi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layanan</a:t>
            </a:r>
            <a:r>
              <a:rPr lang="en-US" dirty="0">
                <a:latin typeface="Times New Roman" panose="02020603050405020304" pitchFamily="18" charset="0"/>
                <a:cs typeface="Times New Roman" panose="02020603050405020304" pitchFamily="18" charset="0"/>
              </a:rPr>
              <a:t> e-</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Polresta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menunjukkan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Komunikasi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kejelasan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transmisi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baik</a:t>
            </a:r>
            <a:r>
              <a:rPr lang="en-US" dirty="0">
                <a:latin typeface="Times New Roman" panose="02020603050405020304" pitchFamily="18" charset="0"/>
                <a:cs typeface="Times New Roman" panose="02020603050405020304" pitchFamily="18" charset="0"/>
              </a:rPr>
              <a:t> di mana </a:t>
            </a:r>
            <a:r>
              <a:rPr lang="en-US" dirty="0" err="1">
                <a:latin typeface="Times New Roman" panose="02020603050405020304" pitchFamily="18" charset="0"/>
                <a:cs typeface="Times New Roman" panose="02020603050405020304" pitchFamily="18" charset="0"/>
              </a:rPr>
              <a:t>kejelasan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pesan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disampaikan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terjaga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konsisten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menimbulkan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kebingungan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penerima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Transmisi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berlangsung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lancar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waktu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memastikan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pihak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menerima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diperlukan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akurat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konsistensi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komunikasi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perhatian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kontinuitas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keseragaman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penyampaian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maksimal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memerlukan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perbaikan</a:t>
            </a:r>
            <a:r>
              <a:rPr lang="en-US" dirty="0">
                <a:latin typeface="Times New Roman" panose="02020603050405020304" pitchFamily="18" charset="0"/>
                <a:cs typeface="Times New Roman" panose="02020603050405020304" pitchFamily="18" charset="0"/>
              </a:rPr>
              <a:t> agar </a:t>
            </a:r>
            <a:r>
              <a:rPr lang="en-US" dirty="0" err="1">
                <a:latin typeface="Times New Roman" panose="02020603050405020304" pitchFamily="18" charset="0"/>
                <a:cs typeface="Times New Roman" panose="02020603050405020304" pitchFamily="18" charset="0"/>
              </a:rPr>
              <a:t>implementasi</a:t>
            </a:r>
            <a:r>
              <a:rPr lang="en-US" dirty="0">
                <a:latin typeface="Times New Roman" panose="02020603050405020304" pitchFamily="18" charset="0"/>
                <a:cs typeface="Times New Roman" panose="02020603050405020304" pitchFamily="18" charset="0"/>
              </a:rPr>
              <a:t> e-</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optimal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berkelanjutan</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02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Pembahasan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lnSpcReduction="10000"/>
          </a:bodyPr>
          <a:lstStyle/>
          <a:p>
            <a:pPr marL="50800" indent="0" algn="just">
              <a:buNone/>
            </a:pPr>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Sumber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Daya</a:t>
            </a:r>
            <a:endParaRPr lang="en-US" sz="2400" b="1" dirty="0" smtClean="0">
              <a:latin typeface="Times New Roman" panose="02020603050405020304" pitchFamily="18" charset="0"/>
              <a:cs typeface="Times New Roman" panose="02020603050405020304" pitchFamily="18" charset="0"/>
            </a:endParaRPr>
          </a:p>
          <a:p>
            <a:pPr marL="50800" indent="0" algn="just">
              <a:buNone/>
            </a:pPr>
            <a:r>
              <a:rPr lang="en-US" dirty="0" err="1">
                <a:latin typeface="Times New Roman" panose="02020603050405020304" pitchFamily="18" charset="0"/>
                <a:cs typeface="Times New Roman" panose="02020603050405020304" pitchFamily="18" charset="0"/>
              </a:rPr>
              <a:t>mengenai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indikator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sumber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menunjukkan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tujuan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tercapai</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departemen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sumber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manusia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dua</a:t>
            </a:r>
            <a:r>
              <a:rPr lang="en-US" dirty="0">
                <a:latin typeface="Times New Roman" panose="02020603050405020304" pitchFamily="18" charset="0"/>
                <a:cs typeface="Times New Roman" panose="02020603050405020304" pitchFamily="18" charset="0"/>
              </a:rPr>
              <a:t> operator </a:t>
            </a:r>
            <a:r>
              <a:rPr lang="en-US" dirty="0" err="1">
                <a:latin typeface="Times New Roman" panose="02020603050405020304" pitchFamily="18" charset="0"/>
                <a:cs typeface="Times New Roman" panose="02020603050405020304" pitchFamily="18" charset="0"/>
              </a:rPr>
              <a:t>pemantauan</a:t>
            </a:r>
            <a:r>
              <a:rPr lang="en-US" dirty="0">
                <a:latin typeface="Times New Roman" panose="02020603050405020304" pitchFamily="18" charset="0"/>
                <a:cs typeface="Times New Roman" panose="02020603050405020304" pitchFamily="18" charset="0"/>
              </a:rPr>
              <a:t> CCTV yang </a:t>
            </a:r>
            <a:r>
              <a:rPr lang="en-US" dirty="0" err="1">
                <a:latin typeface="Times New Roman" panose="02020603050405020304" pitchFamily="18" charset="0"/>
                <a:cs typeface="Times New Roman" panose="02020603050405020304" pitchFamily="18" charset="0"/>
              </a:rPr>
              <a:t>tersedia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Sarana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prasarana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pendukung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pelaksanaan</a:t>
            </a:r>
            <a:r>
              <a:rPr lang="en-US" dirty="0">
                <a:latin typeface="Times New Roman" panose="02020603050405020304" pitchFamily="18" charset="0"/>
                <a:cs typeface="Times New Roman" panose="02020603050405020304" pitchFamily="18" charset="0"/>
              </a:rPr>
              <a:t> Electronic Traffic Law Enforcement (ETLE) di </a:t>
            </a:r>
            <a:r>
              <a:rPr lang="en-US" dirty="0" err="1">
                <a:latin typeface="Times New Roman" panose="02020603050405020304" pitchFamily="18" charset="0"/>
                <a:cs typeface="Times New Roman" panose="02020603050405020304" pitchFamily="18" charset="0"/>
              </a:rPr>
              <a:t>Polresta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sepenuhnya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memadai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dikarenakan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gangguan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cs typeface="Times New Roman" panose="02020603050405020304" pitchFamily="18" charset="0"/>
              </a:rPr>
              <a:t> internet yang </a:t>
            </a:r>
            <a:r>
              <a:rPr lang="en-US" dirty="0" err="1">
                <a:latin typeface="Times New Roman" panose="02020603050405020304" pitchFamily="18" charset="0"/>
                <a:cs typeface="Times New Roman" panose="02020603050405020304" pitchFamily="18" charset="0"/>
              </a:rPr>
              <a:t>digunakan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cs typeface="Times New Roman" panose="02020603050405020304" pitchFamily="18" charset="0"/>
              </a:rPr>
              <a:t> ETLE </a:t>
            </a:r>
            <a:r>
              <a:rPr lang="en-US" dirty="0" err="1">
                <a:latin typeface="Times New Roman" panose="02020603050405020304" pitchFamily="18" charset="0"/>
                <a:cs typeface="Times New Roman" panose="02020603050405020304" pitchFamily="18" charset="0"/>
              </a:rPr>
              <a:t>pernah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mengalami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gangguan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akibat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sambaran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operasional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elektronik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terhenti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layanan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maksimal</a:t>
            </a:r>
            <a:r>
              <a:rPr lang="en-US" dirty="0">
                <a:latin typeface="Times New Roman" panose="02020603050405020304" pitchFamily="18" charset="0"/>
                <a:cs typeface="Times New Roman" panose="02020603050405020304" pitchFamily="18" charset="0"/>
              </a:rPr>
              <a:t> [16]. </a:t>
            </a:r>
            <a:r>
              <a:rPr lang="en-US" dirty="0" err="1">
                <a:latin typeface="Times New Roman" panose="02020603050405020304" pitchFamily="18" charset="0"/>
                <a:cs typeface="Times New Roman" panose="02020603050405020304" pitchFamily="18" charset="0"/>
              </a:rPr>
              <a:t>Kondisi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stabil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menyebabkan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sinyal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kamera</a:t>
            </a:r>
            <a:r>
              <a:rPr lang="en-US" dirty="0">
                <a:latin typeface="Times New Roman" panose="02020603050405020304" pitchFamily="18" charset="0"/>
                <a:cs typeface="Times New Roman" panose="02020603050405020304" pitchFamily="18" charset="0"/>
              </a:rPr>
              <a:t> CCTV </a:t>
            </a:r>
            <a:r>
              <a:rPr lang="en-US" dirty="0" err="1">
                <a:latin typeface="Times New Roman" panose="02020603050405020304" pitchFamily="18" charset="0"/>
                <a:cs typeface="Times New Roman" panose="02020603050405020304" pitchFamily="18" charset="0"/>
              </a:rPr>
              <a:t>terkadang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terputus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data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terekam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berisiko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terhambat</a:t>
            </a:r>
            <a:r>
              <a:rPr lang="en-US" dirty="0">
                <a:latin typeface="Times New Roman" panose="02020603050405020304" pitchFamily="18" charset="0"/>
                <a:cs typeface="Times New Roman" panose="02020603050405020304" pitchFamily="18" charset="0"/>
              </a:rPr>
              <a:t> proses </a:t>
            </a:r>
            <a:r>
              <a:rPr lang="en-US" dirty="0" err="1">
                <a:latin typeface="Times New Roman" panose="02020603050405020304" pitchFamily="18" charset="0"/>
                <a:cs typeface="Times New Roman" panose="02020603050405020304" pitchFamily="18" charset="0"/>
              </a:rPr>
              <a:t>pengiriman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bukti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perbaikan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perawatan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penting</a:t>
            </a:r>
            <a:r>
              <a:rPr lang="en-US" dirty="0">
                <a:latin typeface="Times New Roman" panose="02020603050405020304" pitchFamily="18" charset="0"/>
                <a:cs typeface="Times New Roman" panose="02020603050405020304" pitchFamily="18" charset="0"/>
              </a:rPr>
              <a:t> agar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ETLE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berfungsi</a:t>
            </a:r>
            <a:r>
              <a:rPr lang="en-US" dirty="0">
                <a:latin typeface="Times New Roman" panose="02020603050405020304" pitchFamily="18" charset="0"/>
                <a:cs typeface="Times New Roman" panose="02020603050405020304" pitchFamily="18" charset="0"/>
              </a:rPr>
              <a:t> optimal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memberikan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pelayanan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efektif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penegakan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hukum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lintas</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wilayah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Sidoarjo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49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Pembahasan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lnSpcReduction="10000"/>
          </a:bodyPr>
          <a:lstStyle/>
          <a:p>
            <a:pPr marL="50800" indent="0" algn="just">
              <a:buNone/>
            </a:pPr>
            <a:r>
              <a:rPr lang="en-US" sz="2400" b="1" dirty="0" smtClean="0">
                <a:latin typeface="Times New Roman" panose="02020603050405020304" pitchFamily="18" charset="0"/>
                <a:cs typeface="Times New Roman" panose="02020603050405020304" pitchFamily="18" charset="0"/>
              </a:rPr>
              <a:t>c. </a:t>
            </a:r>
            <a:r>
              <a:rPr lang="en-US" sz="2400" b="1" dirty="0" err="1" smtClean="0">
                <a:latin typeface="Times New Roman" panose="02020603050405020304" pitchFamily="18" charset="0"/>
                <a:cs typeface="Times New Roman" panose="02020603050405020304" pitchFamily="18" charset="0"/>
              </a:rPr>
              <a:t>Disposisi</a:t>
            </a:r>
            <a:endParaRPr lang="en-US" sz="2400" b="1" dirty="0" smtClean="0">
              <a:latin typeface="Times New Roman" panose="02020603050405020304" pitchFamily="18" charset="0"/>
              <a:cs typeface="Times New Roman" panose="02020603050405020304" pitchFamily="18" charset="0"/>
            </a:endParaRPr>
          </a:p>
          <a:p>
            <a:pPr marL="50800" indent="0" algn="just">
              <a:buNone/>
            </a:pPr>
            <a:r>
              <a:rPr lang="en-US" dirty="0" err="1" smtClean="0">
                <a:latin typeface="Times New Roman" panose="02020603050405020304" pitchFamily="18" charset="0"/>
                <a:cs typeface="Times New Roman" panose="02020603050405020304" pitchFamily="18" charset="0"/>
              </a:rPr>
              <a:t>hasil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indikator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disposisi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studi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sesuai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dengan</a:t>
            </a:r>
            <a:r>
              <a:rPr lang="en-US" dirty="0" smtClean="0">
                <a:latin typeface="Times New Roman" panose="02020603050405020304" pitchFamily="18" charset="0"/>
                <a:cs typeface="Times New Roman" panose="02020603050405020304" pitchFamily="18" charset="0"/>
              </a:rPr>
              <a:t> yang </a:t>
            </a:r>
            <a:r>
              <a:rPr lang="en-US" dirty="0" err="1" smtClean="0">
                <a:latin typeface="Times New Roman" panose="02020603050405020304" pitchFamily="18" charset="0"/>
                <a:cs typeface="Times New Roman" panose="02020603050405020304" pitchFamily="18" charset="0"/>
              </a:rPr>
              <a:t>didefinisikan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oleh</a:t>
            </a:r>
            <a:r>
              <a:rPr lang="en-US" dirty="0" smtClean="0">
                <a:latin typeface="Times New Roman" panose="02020603050405020304" pitchFamily="18" charset="0"/>
                <a:cs typeface="Times New Roman" panose="02020603050405020304" pitchFamily="18" charset="0"/>
              </a:rPr>
              <a:t> Edward III </a:t>
            </a:r>
            <a:r>
              <a:rPr lang="en-US" dirty="0" err="1" smtClean="0">
                <a:latin typeface="Times New Roman" panose="02020603050405020304" pitchFamily="18" charset="0"/>
                <a:cs typeface="Times New Roman" panose="02020603050405020304" pitchFamily="18" charset="0"/>
              </a:rPr>
              <a:t>Hasil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penelitian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menunjukkan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bahwa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disposisi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petugas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dalam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pelaksanaan</a:t>
            </a:r>
            <a:r>
              <a:rPr lang="en-US" dirty="0" smtClean="0">
                <a:latin typeface="Times New Roman" panose="02020603050405020304" pitchFamily="18" charset="0"/>
                <a:cs typeface="Times New Roman" panose="02020603050405020304" pitchFamily="18" charset="0"/>
              </a:rPr>
              <a:t> Electronic Traffic Law Enforcement (ETLE) </a:t>
            </a:r>
            <a:r>
              <a:rPr lang="en-US" dirty="0" err="1" smtClean="0">
                <a:latin typeface="Times New Roman" panose="02020603050405020304" pitchFamily="18" charset="0"/>
                <a:cs typeface="Times New Roman" panose="02020603050405020304" pitchFamily="18" charset="0"/>
              </a:rPr>
              <a:t>berjalan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dengan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baik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Petugas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satlantas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Polresta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Sidoarjo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memiliki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kemauan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motivasi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tinggi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untuk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menjalankan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sistem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tilang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elektronik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sebagai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upaya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untuk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meningkatkan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ketertiban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transparansi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penegakan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hukum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lalu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lintas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Disposisi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positif</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tercermin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dari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dukungan</a:t>
            </a:r>
            <a:r>
              <a:rPr lang="en-US" dirty="0" smtClean="0">
                <a:latin typeface="Times New Roman" panose="02020603050405020304" pitchFamily="18" charset="0"/>
                <a:cs typeface="Times New Roman" panose="02020603050405020304" pitchFamily="18" charset="0"/>
              </a:rPr>
              <a:t> yang </a:t>
            </a:r>
            <a:r>
              <a:rPr lang="en-US" dirty="0" err="1" smtClean="0">
                <a:latin typeface="Times New Roman" panose="02020603050405020304" pitchFamily="18" charset="0"/>
                <a:cs typeface="Times New Roman" panose="02020603050405020304" pitchFamily="18" charset="0"/>
              </a:rPr>
              <a:t>diberikan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oleh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petugas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dalam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mengoperasikan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perangkat</a:t>
            </a:r>
            <a:r>
              <a:rPr lang="en-US" dirty="0" smtClean="0">
                <a:latin typeface="Times New Roman" panose="02020603050405020304" pitchFamily="18" charset="0"/>
                <a:cs typeface="Times New Roman" panose="02020603050405020304" pitchFamily="18" charset="0"/>
              </a:rPr>
              <a:t> ETLE </a:t>
            </a:r>
            <a:r>
              <a:rPr lang="en-US" dirty="0" err="1" smtClean="0">
                <a:latin typeface="Times New Roman" panose="02020603050405020304" pitchFamily="18" charset="0"/>
                <a:cs typeface="Times New Roman" panose="02020603050405020304" pitchFamily="18" charset="0"/>
              </a:rPr>
              <a:t>serta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komitmen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mereka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dalam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sosialisasi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pelaksanaan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prosedur</a:t>
            </a:r>
            <a:r>
              <a:rPr lang="en-US" dirty="0" smtClean="0">
                <a:latin typeface="Times New Roman" panose="02020603050405020304" pitchFamily="18" charset="0"/>
                <a:cs typeface="Times New Roman" panose="02020603050405020304" pitchFamily="18" charset="0"/>
              </a:rPr>
              <a:t> yang </a:t>
            </a:r>
            <a:r>
              <a:rPr lang="en-US" dirty="0" err="1" smtClean="0">
                <a:latin typeface="Times New Roman" panose="02020603050405020304" pitchFamily="18" charset="0"/>
                <a:cs typeface="Times New Roman" panose="02020603050405020304" pitchFamily="18" charset="0"/>
              </a:rPr>
              <a:t>tepat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Kondisi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tersebut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menjadi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faktor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utama</a:t>
            </a:r>
            <a:r>
              <a:rPr lang="en-US" dirty="0" smtClean="0">
                <a:latin typeface="Times New Roman" panose="02020603050405020304" pitchFamily="18" charset="0"/>
                <a:cs typeface="Times New Roman" panose="02020603050405020304" pitchFamily="18" charset="0"/>
              </a:rPr>
              <a:t> yang </a:t>
            </a:r>
            <a:r>
              <a:rPr lang="en-US" dirty="0" err="1" smtClean="0">
                <a:latin typeface="Times New Roman" panose="02020603050405020304" pitchFamily="18" charset="0"/>
                <a:cs typeface="Times New Roman" panose="02020603050405020304" pitchFamily="18" charset="0"/>
              </a:rPr>
              <a:t>menunjang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keberhasilan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implementasi</a:t>
            </a:r>
            <a:r>
              <a:rPr lang="en-US" dirty="0" smtClean="0">
                <a:latin typeface="Times New Roman" panose="02020603050405020304" pitchFamily="18" charset="0"/>
                <a:cs typeface="Times New Roman" panose="02020603050405020304" pitchFamily="18" charset="0"/>
              </a:rPr>
              <a:t> ETLE </a:t>
            </a:r>
            <a:r>
              <a:rPr lang="en-US" dirty="0" err="1" smtClean="0">
                <a:latin typeface="Times New Roman" panose="02020603050405020304" pitchFamily="18" charset="0"/>
                <a:cs typeface="Times New Roman" panose="02020603050405020304" pitchFamily="18" charset="0"/>
              </a:rPr>
              <a:t>meskipun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masih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terdapat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beberapa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kendala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teknis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adaptasi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dari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masyarakaSikap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positif</a:t>
            </a:r>
            <a:r>
              <a:rPr lang="en-US" dirty="0" smtClean="0">
                <a:latin typeface="Times New Roman" panose="02020603050405020304" pitchFamily="18" charset="0"/>
                <a:cs typeface="Times New Roman" panose="02020603050405020304" pitchFamily="18" charset="0"/>
              </a:rPr>
              <a:t> di </a:t>
            </a:r>
            <a:r>
              <a:rPr lang="en-US" dirty="0" err="1" smtClean="0">
                <a:latin typeface="Times New Roman" panose="02020603050405020304" pitchFamily="18" charset="0"/>
                <a:cs typeface="Times New Roman" panose="02020603050405020304" pitchFamily="18" charset="0"/>
              </a:rPr>
              <a:t>antara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mereka</a:t>
            </a:r>
            <a:r>
              <a:rPr lang="en-US" dirty="0" smtClean="0">
                <a:latin typeface="Times New Roman" panose="02020603050405020304" pitchFamily="18" charset="0"/>
                <a:cs typeface="Times New Roman" panose="02020603050405020304" pitchFamily="18" charset="0"/>
              </a:rPr>
              <a:t> yang </a:t>
            </a:r>
            <a:r>
              <a:rPr lang="en-US" dirty="0" err="1" smtClean="0">
                <a:latin typeface="Times New Roman" panose="02020603050405020304" pitchFamily="18" charset="0"/>
                <a:cs typeface="Times New Roman" panose="02020603050405020304" pitchFamily="18" charset="0"/>
              </a:rPr>
              <a:t>melaksanakan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kebijakan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sangat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penting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untuk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keberhasilannya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jika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tidak</a:t>
            </a:r>
            <a:r>
              <a:rPr lang="en-US" dirty="0" smtClean="0">
                <a:latin typeface="Times New Roman" panose="02020603050405020304" pitchFamily="18" charset="0"/>
                <a:cs typeface="Times New Roman" panose="02020603050405020304" pitchFamily="18" charset="0"/>
              </a:rPr>
              <a:t>, proses </a:t>
            </a:r>
            <a:r>
              <a:rPr lang="en-US" dirty="0" err="1" smtClean="0">
                <a:latin typeface="Times New Roman" panose="02020603050405020304" pitchFamily="18" charset="0"/>
                <a:cs typeface="Times New Roman" panose="02020603050405020304" pitchFamily="18" charset="0"/>
              </a:rPr>
              <a:t>implementasi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dapat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menghadapi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tantangan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besar</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99306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1351</Words>
  <Application>Microsoft Office PowerPoint</Application>
  <PresentationFormat>Widescreen</PresentationFormat>
  <Paragraphs>63</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Exo</vt:lpstr>
      <vt:lpstr>Calibri</vt:lpstr>
      <vt:lpstr>Century Gothic</vt:lpstr>
      <vt:lpstr>Arial</vt:lpstr>
      <vt:lpstr>Times New Roman</vt:lpstr>
      <vt:lpstr>Office Theme</vt:lpstr>
      <vt:lpstr>IMPLEMENTASI PROGRAM ELECTRONIC TRAFFIC LAW ENFORCEMENT (ETLE) DALAM MENINGKATKAN KETERTIBAN BERKENDARA DI POLRESTA KABUPATEN SIDOARJO</vt:lpstr>
      <vt:lpstr>Pendahuluan</vt:lpstr>
      <vt:lpstr>Data Empiris</vt:lpstr>
      <vt:lpstr>Penelitian Terdahulu</vt:lpstr>
      <vt:lpstr>Teori </vt:lpstr>
      <vt:lpstr>Metode</vt:lpstr>
      <vt:lpstr>Pembahasan </vt:lpstr>
      <vt:lpstr>Pembahasan </vt:lpstr>
      <vt:lpstr>Pembahasan </vt:lpstr>
      <vt:lpstr>Pembahasan </vt:lpstr>
      <vt:lpstr>Pembahasan </vt:lpstr>
      <vt:lpstr>Kesimpulan </vt:lpstr>
      <vt:lpstr>Referensi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IMPLEMENTASI PROGRAM ELECTRONIC TRAFFIC LAW ENFORCEMENT (ETLE) DALAM MENINGKATKAN KETERTIBAN BERKENDARA DI POLRESTA KABUPATEN SIDOARJO</dc:title>
  <dc:creator>Umsida</dc:creator>
  <cp:lastModifiedBy>My comp</cp:lastModifiedBy>
  <cp:revision>21</cp:revision>
  <dcterms:created xsi:type="dcterms:W3CDTF">2020-02-15T07:43:00Z</dcterms:created>
  <dcterms:modified xsi:type="dcterms:W3CDTF">2025-10-10T08:45:31Z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