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309" r:id="rId3"/>
    <p:sldId id="260" r:id="rId4"/>
    <p:sldId id="310" r:id="rId5"/>
    <p:sldId id="258" r:id="rId6"/>
    <p:sldId id="311" r:id="rId7"/>
    <p:sldId id="317" r:id="rId8"/>
    <p:sldId id="312" r:id="rId9"/>
    <p:sldId id="318" r:id="rId10"/>
    <p:sldId id="319" r:id="rId11"/>
    <p:sldId id="320" r:id="rId12"/>
    <p:sldId id="321" r:id="rId13"/>
    <p:sldId id="306" r:id="rId14"/>
    <p:sldId id="305" r:id="rId15"/>
    <p:sldId id="323" r:id="rId16"/>
    <p:sldId id="302" r:id="rId17"/>
    <p:sldId id="268" r:id="rId18"/>
    <p:sldId id="313" r:id="rId19"/>
    <p:sldId id="314" r:id="rId20"/>
    <p:sldId id="315" r:id="rId21"/>
  </p:sldIdLst>
  <p:sldSz cx="12192000" cy="6858000"/>
  <p:notesSz cx="9144000" cy="6858000"/>
  <p:embeddedFontLst>
    <p:embeddedFont>
      <p:font typeface="Century Gothic" panose="020B0502020202020204" pitchFamily="34" charset="0"/>
      <p:regular r:id="rId23"/>
      <p:bold r:id="rId24"/>
      <p:italic r:id="rId25"/>
      <p:boldItalic r:id="rId26"/>
    </p:embeddedFont>
    <p:embeddedFont>
      <p:font typeface="Exo"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B4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7" autoAdjust="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sz="1400" dirty="0" err="1"/>
              <a:t>Pengguna</a:t>
            </a:r>
            <a:r>
              <a:rPr lang="en-US" sz="1400" dirty="0"/>
              <a:t> </a:t>
            </a:r>
            <a:r>
              <a:rPr lang="en-US" sz="1400" dirty="0" err="1"/>
              <a:t>Aktif</a:t>
            </a:r>
            <a:r>
              <a:rPr lang="en-US" sz="1400" dirty="0"/>
              <a:t> Smartphone di Indonesia</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06988188976401"/>
          <c:y val="0.15010949803149601"/>
          <c:w val="0.849930118110236"/>
          <c:h val="0.693822342519685"/>
        </c:manualLayout>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54</c:v>
                </c:pt>
                <c:pt idx="1">
                  <c:v>64.099999999999994</c:v>
                </c:pt>
                <c:pt idx="2">
                  <c:v>123.3</c:v>
                </c:pt>
                <c:pt idx="3">
                  <c:v>124.8</c:v>
                </c:pt>
                <c:pt idx="4">
                  <c:v>142.80000000000001</c:v>
                </c:pt>
                <c:pt idx="5">
                  <c:v>171</c:v>
                </c:pt>
                <c:pt idx="6">
                  <c:v>195.3</c:v>
                </c:pt>
                <c:pt idx="7">
                  <c:v>192.6</c:v>
                </c:pt>
                <c:pt idx="8">
                  <c:v>209.3</c:v>
                </c:pt>
              </c:numCache>
            </c:numRef>
          </c:val>
          <c:smooth val="0"/>
          <c:extLst>
            <c:ext xmlns:c16="http://schemas.microsoft.com/office/drawing/2014/chart" uri="{C3380CC4-5D6E-409C-BE32-E72D297353CC}">
              <c16:uniqueId val="{00000000-E82C-48B9-9434-325B63EDE219}"/>
            </c:ext>
          </c:extLst>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1445931039"/>
        <c:axId val="1445931519"/>
      </c:lineChart>
      <c:catAx>
        <c:axId val="1445931039"/>
        <c:scaling>
          <c:orientation val="minMax"/>
        </c:scaling>
        <c:delete val="0"/>
        <c:axPos val="b"/>
        <c:title>
          <c:tx>
            <c:rich>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ID" sz="1000"/>
                  <a:t>Tahun</a:t>
                </a:r>
              </a:p>
            </c:rich>
          </c:tx>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1445931519"/>
        <c:crosses val="autoZero"/>
        <c:auto val="1"/>
        <c:lblAlgn val="ctr"/>
        <c:lblOffset val="100"/>
        <c:noMultiLvlLbl val="0"/>
      </c:catAx>
      <c:valAx>
        <c:axId val="144593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r>
                  <a:rPr lang="en-ID" sz="1000" dirty="0"/>
                  <a:t>Juta orang</a:t>
                </a:r>
              </a:p>
            </c:rich>
          </c:tx>
          <c:overlay val="0"/>
          <c:spPr>
            <a:noFill/>
            <a:ln>
              <a:noFill/>
            </a:ln>
            <a:effectLst/>
          </c:spPr>
          <c:txPr>
            <a:bodyPr rot="-540000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1445931039"/>
        <c:crosses val="autoZero"/>
        <c:crossBetween val="between"/>
      </c:valAx>
      <c:spPr>
        <a:noFill/>
        <a:ln>
          <a:noFill/>
        </a:ln>
        <a:effectLst/>
      </c:spPr>
    </c:plotArea>
    <c:plotVisOnly val="1"/>
    <c:dispBlanksAs val="gap"/>
    <c:showDLblsOverMax val="0"/>
    <c:extLst>
      <c:ext uri="{0b15fc19-7d7d-44ad-8c2d-2c3a37ce22c3}">
        <chartProps xmlns="https://web.wps.cn/et/2018/main" chartId="{7adbf00b-93b6-4458-aa4d-cdf5d1ab2245}"/>
      </c:ext>
    </c:extLst>
  </c:chart>
  <c:spPr>
    <a:noFill/>
    <a:ln>
      <a:noFill/>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617D-BAAE-6D4D-E37E-3E71AD1E95B7}"/>
            </a:ext>
          </a:extLst>
        </p:cNvPr>
        <p:cNvGrpSpPr/>
        <p:nvPr/>
      </p:nvGrpSpPr>
      <p:grpSpPr>
        <a:xfrm>
          <a:off x="0" y="0"/>
          <a:ext cx="0" cy="0"/>
          <a:chOff x="0" y="0"/>
          <a:chExt cx="0" cy="0"/>
        </a:xfrm>
      </p:grpSpPr>
    </p:spTree>
    <p:extLst>
      <p:ext uri="{BB962C8B-B14F-4D97-AF65-F5344CB8AC3E}">
        <p14:creationId xmlns:p14="http://schemas.microsoft.com/office/powerpoint/2010/main" val="278634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E0D58-0B1C-A3D4-C575-21F00DFC9811}"/>
            </a:ext>
          </a:extLst>
        </p:cNvPr>
        <p:cNvGrpSpPr/>
        <p:nvPr/>
      </p:nvGrpSpPr>
      <p:grpSpPr>
        <a:xfrm>
          <a:off x="0" y="0"/>
          <a:ext cx="0" cy="0"/>
          <a:chOff x="0" y="0"/>
          <a:chExt cx="0" cy="0"/>
        </a:xfrm>
      </p:grpSpPr>
    </p:spTree>
    <p:extLst>
      <p:ext uri="{BB962C8B-B14F-4D97-AF65-F5344CB8AC3E}">
        <p14:creationId xmlns:p14="http://schemas.microsoft.com/office/powerpoint/2010/main" val="277438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2A0DF-BC8F-30CD-1818-8C04EC5ACC9D}"/>
            </a:ext>
          </a:extLst>
        </p:cNvPr>
        <p:cNvGrpSpPr/>
        <p:nvPr/>
      </p:nvGrpSpPr>
      <p:grpSpPr>
        <a:xfrm>
          <a:off x="0" y="0"/>
          <a:ext cx="0" cy="0"/>
          <a:chOff x="0" y="0"/>
          <a:chExt cx="0" cy="0"/>
        </a:xfrm>
      </p:grpSpPr>
    </p:spTree>
    <p:extLst>
      <p:ext uri="{BB962C8B-B14F-4D97-AF65-F5344CB8AC3E}">
        <p14:creationId xmlns:p14="http://schemas.microsoft.com/office/powerpoint/2010/main" val="455531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505E4A9A-7138-70F7-C2B6-3AA29FFF1E81}"/>
            </a:ext>
          </a:extLst>
        </p:cNvPr>
        <p:cNvGrpSpPr/>
        <p:nvPr/>
      </p:nvGrpSpPr>
      <p:grpSpPr>
        <a:xfrm>
          <a:off x="0" y="0"/>
          <a:ext cx="0" cy="0"/>
          <a:chOff x="0" y="0"/>
          <a:chExt cx="0" cy="0"/>
        </a:xfrm>
      </p:grpSpPr>
      <p:sp>
        <p:nvSpPr>
          <p:cNvPr id="97" name="Google Shape;97;p7:notes">
            <a:extLst>
              <a:ext uri="{FF2B5EF4-FFF2-40B4-BE49-F238E27FC236}">
                <a16:creationId xmlns:a16="http://schemas.microsoft.com/office/drawing/2014/main" id="{EC21CB0D-7DF3-F3E9-9D8C-57FB570DA023}"/>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a:extLst>
              <a:ext uri="{FF2B5EF4-FFF2-40B4-BE49-F238E27FC236}">
                <a16:creationId xmlns:a16="http://schemas.microsoft.com/office/drawing/2014/main" id="{0474496F-3BF8-DDAA-B1ED-9C8D9081B0EC}"/>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11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185EBE57-0716-D2AC-4C66-9C47463F1CA8}"/>
            </a:ext>
          </a:extLst>
        </p:cNvPr>
        <p:cNvGrpSpPr/>
        <p:nvPr/>
      </p:nvGrpSpPr>
      <p:grpSpPr>
        <a:xfrm>
          <a:off x="0" y="0"/>
          <a:ext cx="0" cy="0"/>
          <a:chOff x="0" y="0"/>
          <a:chExt cx="0" cy="0"/>
        </a:xfrm>
      </p:grpSpPr>
      <p:sp>
        <p:nvSpPr>
          <p:cNvPr id="97" name="Google Shape;97;p7:notes">
            <a:extLst>
              <a:ext uri="{FF2B5EF4-FFF2-40B4-BE49-F238E27FC236}">
                <a16:creationId xmlns:a16="http://schemas.microsoft.com/office/drawing/2014/main" id="{9A3A2A78-879E-76CF-0339-224D9943D6DE}"/>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a:extLst>
              <a:ext uri="{FF2B5EF4-FFF2-40B4-BE49-F238E27FC236}">
                <a16:creationId xmlns:a16="http://schemas.microsoft.com/office/drawing/2014/main" id="{6A5D354F-C306-6738-EF4F-1C112E4A530C}"/>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911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A0C293BC-FC5F-78F8-CCD8-624A495C3E2E}"/>
            </a:ext>
          </a:extLst>
        </p:cNvPr>
        <p:cNvGrpSpPr/>
        <p:nvPr/>
      </p:nvGrpSpPr>
      <p:grpSpPr>
        <a:xfrm>
          <a:off x="0" y="0"/>
          <a:ext cx="0" cy="0"/>
          <a:chOff x="0" y="0"/>
          <a:chExt cx="0" cy="0"/>
        </a:xfrm>
      </p:grpSpPr>
      <p:sp>
        <p:nvSpPr>
          <p:cNvPr id="97" name="Google Shape;97;p7:notes">
            <a:extLst>
              <a:ext uri="{FF2B5EF4-FFF2-40B4-BE49-F238E27FC236}">
                <a16:creationId xmlns:a16="http://schemas.microsoft.com/office/drawing/2014/main" id="{FCC4635C-2761-DF2B-311A-E6FA03BCEF6A}"/>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a:extLst>
              <a:ext uri="{FF2B5EF4-FFF2-40B4-BE49-F238E27FC236}">
                <a16:creationId xmlns:a16="http://schemas.microsoft.com/office/drawing/2014/main" id="{863A9939-C48A-81FE-FD69-57C274E3AAE5}"/>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68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0EA63490-F411-AF23-0500-066ABA1AD1A3}"/>
            </a:ext>
          </a:extLst>
        </p:cNvPr>
        <p:cNvGrpSpPr/>
        <p:nvPr/>
      </p:nvGrpSpPr>
      <p:grpSpPr>
        <a:xfrm>
          <a:off x="0" y="0"/>
          <a:ext cx="0" cy="0"/>
          <a:chOff x="0" y="0"/>
          <a:chExt cx="0" cy="0"/>
        </a:xfrm>
      </p:grpSpPr>
      <p:sp>
        <p:nvSpPr>
          <p:cNvPr id="97" name="Google Shape;97;p7:notes">
            <a:extLst>
              <a:ext uri="{FF2B5EF4-FFF2-40B4-BE49-F238E27FC236}">
                <a16:creationId xmlns:a16="http://schemas.microsoft.com/office/drawing/2014/main" id="{D229ADF6-DA06-521B-02FE-5C54121E402C}"/>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a:extLst>
              <a:ext uri="{FF2B5EF4-FFF2-40B4-BE49-F238E27FC236}">
                <a16:creationId xmlns:a16="http://schemas.microsoft.com/office/drawing/2014/main" id="{0EAC0A1D-2920-C2F9-B8E2-5B4A41BEC309}"/>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01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a:extLst>
            <a:ext uri="{FF2B5EF4-FFF2-40B4-BE49-F238E27FC236}">
              <a16:creationId xmlns:a16="http://schemas.microsoft.com/office/drawing/2014/main" id="{ADA53CB0-2265-8E04-FDF1-25B1BCA4B2A9}"/>
            </a:ext>
          </a:extLst>
        </p:cNvPr>
        <p:cNvGrpSpPr/>
        <p:nvPr/>
      </p:nvGrpSpPr>
      <p:grpSpPr>
        <a:xfrm>
          <a:off x="0" y="0"/>
          <a:ext cx="0" cy="0"/>
          <a:chOff x="0" y="0"/>
          <a:chExt cx="0" cy="0"/>
        </a:xfrm>
      </p:grpSpPr>
      <p:sp>
        <p:nvSpPr>
          <p:cNvPr id="49" name="Google Shape;49;p9:notes">
            <a:extLst>
              <a:ext uri="{FF2B5EF4-FFF2-40B4-BE49-F238E27FC236}">
                <a16:creationId xmlns:a16="http://schemas.microsoft.com/office/drawing/2014/main" id="{C3E294AC-8C1C-0943-7EE1-E7D01EF256C2}"/>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9:notes">
            <a:extLst>
              <a:ext uri="{FF2B5EF4-FFF2-40B4-BE49-F238E27FC236}">
                <a16:creationId xmlns:a16="http://schemas.microsoft.com/office/drawing/2014/main" id="{7BF8EB11-8D7B-EBFE-A95B-03108FBE729B}"/>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11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28573-8FE1-656B-6A7D-67A984D551D5}"/>
            </a:ext>
          </a:extLst>
        </p:cNvPr>
        <p:cNvGrpSpPr/>
        <p:nvPr/>
      </p:nvGrpSpPr>
      <p:grpSpPr>
        <a:xfrm>
          <a:off x="0" y="0"/>
          <a:ext cx="0" cy="0"/>
          <a:chOff x="0" y="0"/>
          <a:chExt cx="0" cy="0"/>
        </a:xfrm>
      </p:grpSpPr>
    </p:spTree>
    <p:extLst>
      <p:ext uri="{BB962C8B-B14F-4D97-AF65-F5344CB8AC3E}">
        <p14:creationId xmlns:p14="http://schemas.microsoft.com/office/powerpoint/2010/main" val="1971603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a:fillRect/>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srcRect l="21877" t="94162" r="21683" b="1155"/>
          <a:stretch>
            <a:fillRect/>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panose="020B0604020202020204"/>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4" name="Google Shape;24;p25"/>
          <p:cNvPicPr preferRelativeResize="0"/>
          <p:nvPr/>
        </p:nvPicPr>
        <p:blipFill rotWithShape="1">
          <a:blip r:embed="rId4"/>
          <a:srcRect/>
          <a:stretch>
            <a:fill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srcRect t="23661"/>
          <a:stretch>
            <a:fillRect/>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panose="020B0502020202020204"/>
                <a:ea typeface="Century Gothic" panose="020B0502020202020204"/>
                <a:cs typeface="Century Gothic" panose="020B0502020202020204"/>
                <a:sym typeface="Century Gothic" panose="020B0502020202020204"/>
              </a:defRPr>
            </a:lvl1pPr>
            <a:lvl2pPr marL="914400" lvl="1" indent="-381000" algn="l">
              <a:lnSpc>
                <a:spcPct val="90000"/>
              </a:lnSpc>
              <a:spcBef>
                <a:spcPts val="500"/>
              </a:spcBef>
              <a:spcAft>
                <a:spcPts val="0"/>
              </a:spcAft>
              <a:buClr>
                <a:schemeClr val="dk1"/>
              </a:buClr>
              <a:buSzPts val="2400"/>
              <a:buChar char="•"/>
              <a:defRPr>
                <a:latin typeface="Century Gothic" panose="020B0502020202020204"/>
                <a:ea typeface="Century Gothic" panose="020B0502020202020204"/>
                <a:cs typeface="Century Gothic" panose="020B0502020202020204"/>
                <a:sym typeface="Century Gothic" panose="020B0502020202020204"/>
              </a:defRPr>
            </a:lvl2pPr>
            <a:lvl3pPr marL="1371600" lvl="2" indent="-355600" algn="l">
              <a:lnSpc>
                <a:spcPct val="90000"/>
              </a:lnSpc>
              <a:spcBef>
                <a:spcPts val="500"/>
              </a:spcBef>
              <a:spcAft>
                <a:spcPts val="0"/>
              </a:spcAft>
              <a:buClr>
                <a:schemeClr val="dk1"/>
              </a:buClr>
              <a:buSzPts val="2000"/>
              <a:buChar char="•"/>
              <a:defRPr>
                <a:latin typeface="Century Gothic" panose="020B0502020202020204"/>
                <a:ea typeface="Century Gothic" panose="020B0502020202020204"/>
                <a:cs typeface="Century Gothic" panose="020B0502020202020204"/>
                <a:sym typeface="Century Gothic" panose="020B0502020202020204"/>
              </a:defRPr>
            </a:lvl3pPr>
            <a:lvl4pPr marL="1828800" lvl="3" indent="-342900" algn="l">
              <a:lnSpc>
                <a:spcPct val="90000"/>
              </a:lnSpc>
              <a:spcBef>
                <a:spcPts val="500"/>
              </a:spcBef>
              <a:spcAft>
                <a:spcPts val="0"/>
              </a:spcAft>
              <a:buClr>
                <a:schemeClr val="dk1"/>
              </a:buClr>
              <a:buSzPts val="1800"/>
              <a:buChar char="•"/>
              <a:defRPr>
                <a:latin typeface="Century Gothic" panose="020B0502020202020204"/>
                <a:ea typeface="Century Gothic" panose="020B0502020202020204"/>
                <a:cs typeface="Century Gothic" panose="020B0502020202020204"/>
                <a:sym typeface="Century Gothic" panose="020B0502020202020204"/>
              </a:defRPr>
            </a:lvl4pPr>
            <a:lvl5pPr marL="2286000" lvl="4" indent="-342900" algn="l">
              <a:lnSpc>
                <a:spcPct val="90000"/>
              </a:lnSpc>
              <a:spcBef>
                <a:spcPts val="500"/>
              </a:spcBef>
              <a:spcAft>
                <a:spcPts val="0"/>
              </a:spcAft>
              <a:buClr>
                <a:schemeClr val="dk1"/>
              </a:buClr>
              <a:buSzPts val="1800"/>
              <a:buChar char="•"/>
              <a:defRPr>
                <a:latin typeface="Century Gothic" panose="020B0502020202020204"/>
                <a:ea typeface="Century Gothic" panose="020B0502020202020204"/>
                <a:cs typeface="Century Gothic" panose="020B0502020202020204"/>
                <a:sym typeface="Century Gothic" panose="020B0502020202020204"/>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rgbClr val="888888"/>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endParaRPr>
          </a:p>
        </p:txBody>
      </p:sp>
      <p:pic>
        <p:nvPicPr>
          <p:cNvPr id="33" name="Google Shape;33;p26"/>
          <p:cNvPicPr preferRelativeResize="0"/>
          <p:nvPr/>
        </p:nvPicPr>
        <p:blipFill rotWithShape="1">
          <a:blip r:embed="rId3"/>
          <a:srcRect l="47997" t="2654" r="7599"/>
          <a:stretch>
            <a:fillRect/>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srcRect/>
          <a:stretch>
            <a:fill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notesSlide" Target="../notesSlides/notesSlide6.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641667" y="1734021"/>
            <a:ext cx="10908666" cy="1832139"/>
          </a:xfrm>
          <a:prstGeom prst="rect">
            <a:avLst/>
          </a:prstGeom>
          <a:noFill/>
          <a:ln>
            <a:noFill/>
          </a:ln>
        </p:spPr>
        <p:txBody>
          <a:bodyPr spcFirstLastPara="1" wrap="square" lIns="91425" tIns="45700" rIns="91425" bIns="45700" anchor="b" anchorCtr="0">
            <a:noAutofit/>
          </a:bodyPr>
          <a:lstStyle/>
          <a:p>
            <a:r>
              <a:rPr lang="en-US" sz="3600" b="1" dirty="0" err="1"/>
              <a:t>Klasifikasi</a:t>
            </a:r>
            <a:r>
              <a:rPr lang="en-US" sz="3600" b="1" dirty="0"/>
              <a:t> </a:t>
            </a:r>
            <a:r>
              <a:rPr lang="en-US" sz="3600" b="1" dirty="0" err="1"/>
              <a:t>Gangguan</a:t>
            </a:r>
            <a:r>
              <a:rPr lang="en-US" sz="3600" b="1" dirty="0"/>
              <a:t> Mata pada Anak </a:t>
            </a:r>
            <a:r>
              <a:rPr lang="en-US" sz="3600" b="1" dirty="0" err="1"/>
              <a:t>Menggunakan</a:t>
            </a:r>
            <a:r>
              <a:rPr lang="en-US" sz="3600" b="1" dirty="0"/>
              <a:t> Metode CNN </a:t>
            </a:r>
            <a:r>
              <a:rPr lang="en-US" sz="3600" b="1" dirty="0" err="1"/>
              <a:t>Arsitektur</a:t>
            </a:r>
            <a:r>
              <a:rPr lang="en-US" sz="3600" b="1" dirty="0"/>
              <a:t> </a:t>
            </a:r>
            <a:r>
              <a:rPr lang="en-US" sz="3600" b="1" dirty="0" err="1"/>
              <a:t>Xception</a:t>
            </a:r>
            <a:r>
              <a:rPr lang="en-US" sz="3600" b="1" dirty="0"/>
              <a:t> </a:t>
            </a:r>
            <a:r>
              <a:rPr lang="en-US" sz="3600" b="1" dirty="0" err="1"/>
              <a:t>untuk</a:t>
            </a:r>
            <a:r>
              <a:rPr lang="en-US" sz="3600" b="1" dirty="0"/>
              <a:t> </a:t>
            </a:r>
            <a:r>
              <a:rPr lang="en-US" sz="3600" b="1" dirty="0" err="1"/>
              <a:t>Deteksi</a:t>
            </a:r>
            <a:r>
              <a:rPr lang="en-US" sz="3600" b="1" dirty="0"/>
              <a:t> Dini</a:t>
            </a:r>
            <a:endParaRPr lang="en-US" sz="3600" dirty="0"/>
          </a:p>
        </p:txBody>
      </p:sp>
      <p:sp>
        <p:nvSpPr>
          <p:cNvPr id="41" name="Google Shape;41;p1"/>
          <p:cNvSpPr txBox="1">
            <a:spLocks noGrp="1"/>
          </p:cNvSpPr>
          <p:nvPr>
            <p:ph type="subTitle" idx="1"/>
          </p:nvPr>
        </p:nvSpPr>
        <p:spPr>
          <a:xfrm>
            <a:off x="1714500" y="3935742"/>
            <a:ext cx="8763000" cy="2231976"/>
          </a:xfrm>
          <a:prstGeom prst="rect">
            <a:avLst/>
          </a:prstGeom>
          <a:noFill/>
          <a:ln>
            <a:noFill/>
          </a:ln>
        </p:spPr>
        <p:txBody>
          <a:bodyPr spcFirstLastPara="1" wrap="square" lIns="91425" tIns="45700" rIns="91425" bIns="45700" anchor="t" anchorCtr="0">
            <a:noAutofit/>
          </a:bodyPr>
          <a:lstStyle/>
          <a:p>
            <a:r>
              <a:rPr lang="en-US" sz="2000" dirty="0"/>
              <a:t>Oleh :</a:t>
            </a:r>
          </a:p>
          <a:p>
            <a:r>
              <a:rPr lang="en-US" sz="2000" b="1" dirty="0"/>
              <a:t>Dewi Melisa Putri (211080200091)</a:t>
            </a:r>
          </a:p>
          <a:p>
            <a:r>
              <a:rPr lang="en-US" sz="2000" dirty="0"/>
              <a:t>Program </a:t>
            </a:r>
            <a:r>
              <a:rPr lang="en-US" sz="2000" dirty="0" err="1"/>
              <a:t>Studi</a:t>
            </a:r>
            <a:r>
              <a:rPr lang="en-US" sz="2000" dirty="0"/>
              <a:t> </a:t>
            </a:r>
            <a:r>
              <a:rPr lang="en-US" sz="2000" dirty="0" err="1"/>
              <a:t>Informatika</a:t>
            </a:r>
            <a:endParaRPr lang="en-US" sz="2000" dirty="0"/>
          </a:p>
          <a:p>
            <a:r>
              <a:rPr lang="en-US" sz="2000" dirty="0"/>
              <a:t>Universitas Muhammadiyah </a:t>
            </a:r>
            <a:r>
              <a:rPr lang="en-US" sz="2000" dirty="0" err="1"/>
              <a:t>Sidoarjo</a:t>
            </a:r>
            <a:endParaRPr lang="en-US" sz="2000" dirty="0"/>
          </a:p>
          <a:p>
            <a:r>
              <a:rPr lang="en-US" sz="2000" dirty="0"/>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FE7C4676-FFF5-6FC2-57D4-655CB21C2CF4}"/>
            </a:ext>
          </a:extLst>
        </p:cNvPr>
        <p:cNvGrpSpPr/>
        <p:nvPr/>
      </p:nvGrpSpPr>
      <p:grpSpPr>
        <a:xfrm>
          <a:off x="0" y="0"/>
          <a:ext cx="0" cy="0"/>
          <a:chOff x="0" y="0"/>
          <a:chExt cx="0" cy="0"/>
        </a:xfrm>
      </p:grpSpPr>
      <p:sp>
        <p:nvSpPr>
          <p:cNvPr id="46" name="Google Shape;46;g104f7abbb21_0_309">
            <a:extLst>
              <a:ext uri="{FF2B5EF4-FFF2-40B4-BE49-F238E27FC236}">
                <a16:creationId xmlns:a16="http://schemas.microsoft.com/office/drawing/2014/main" id="{A577BFDF-8FE0-3CEF-2B51-1E0ADBCEE98A}"/>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latin typeface="Arial MT"/>
              </a:rPr>
              <a:t>Hasil &amp; </a:t>
            </a:r>
            <a:r>
              <a:rPr lang="en-US" dirty="0" err="1">
                <a:latin typeface="Arial MT"/>
              </a:rPr>
              <a:t>Pembahasan</a:t>
            </a:r>
            <a:r>
              <a:rPr lang="en-US" dirty="0">
                <a:latin typeface="Arial MT"/>
              </a:rPr>
              <a:t> </a:t>
            </a:r>
          </a:p>
        </p:txBody>
      </p:sp>
      <p:sp>
        <p:nvSpPr>
          <p:cNvPr id="2" name="TextBox 1">
            <a:extLst>
              <a:ext uri="{FF2B5EF4-FFF2-40B4-BE49-F238E27FC236}">
                <a16:creationId xmlns:a16="http://schemas.microsoft.com/office/drawing/2014/main" id="{15B2810D-C0A0-AEB9-3A91-76AD4839BDA1}"/>
              </a:ext>
            </a:extLst>
          </p:cNvPr>
          <p:cNvSpPr txBox="1"/>
          <p:nvPr/>
        </p:nvSpPr>
        <p:spPr>
          <a:xfrm>
            <a:off x="180562" y="-1631583"/>
            <a:ext cx="11830876" cy="16312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ID" sz="2000" dirty="0" err="1">
                <a:latin typeface="Exo" charset="0"/>
              </a:rPr>
              <a:t>Penelitian</a:t>
            </a:r>
            <a:r>
              <a:rPr lang="en-ID" sz="2000" dirty="0">
                <a:latin typeface="Exo" charset="0"/>
              </a:rPr>
              <a:t> </a:t>
            </a:r>
            <a:r>
              <a:rPr lang="en-ID" sz="2000" dirty="0" err="1">
                <a:latin typeface="Exo" charset="0"/>
              </a:rPr>
              <a:t>ini</a:t>
            </a:r>
            <a:r>
              <a:rPr lang="en-ID" sz="2000" dirty="0">
                <a:latin typeface="Exo" charset="0"/>
              </a:rPr>
              <a:t> </a:t>
            </a:r>
            <a:r>
              <a:rPr lang="en-ID" sz="2000" dirty="0" err="1">
                <a:latin typeface="Exo" charset="0"/>
              </a:rPr>
              <a:t>menggunakan</a:t>
            </a:r>
            <a:r>
              <a:rPr lang="en-ID" sz="2000" dirty="0">
                <a:latin typeface="Exo" charset="0"/>
              </a:rPr>
              <a:t> dua </a:t>
            </a:r>
            <a:r>
              <a:rPr lang="en-ID" sz="2000" dirty="0" err="1">
                <a:latin typeface="Exo" charset="0"/>
              </a:rPr>
              <a:t>skenario</a:t>
            </a:r>
            <a:r>
              <a:rPr lang="en-ID" sz="2000" dirty="0">
                <a:latin typeface="Exo" charset="0"/>
              </a:rPr>
              <a:t> </a:t>
            </a:r>
            <a:r>
              <a:rPr lang="en-ID" sz="2000" dirty="0" err="1">
                <a:latin typeface="Exo" charset="0"/>
              </a:rPr>
              <a:t>pengujian</a:t>
            </a:r>
            <a:r>
              <a:rPr lang="en-ID" sz="2000" dirty="0">
                <a:latin typeface="Exo" charset="0"/>
              </a:rPr>
              <a:t> </a:t>
            </a:r>
            <a:r>
              <a:rPr lang="en-ID" sz="2000" dirty="0" err="1">
                <a:latin typeface="Exo" charset="0"/>
              </a:rPr>
              <a:t>dengan</a:t>
            </a:r>
            <a:r>
              <a:rPr lang="en-ID" sz="2000" dirty="0">
                <a:latin typeface="Exo" charset="0"/>
              </a:rPr>
              <a:t> dan </a:t>
            </a:r>
            <a:r>
              <a:rPr lang="en-ID" sz="2000" dirty="0" err="1">
                <a:latin typeface="Exo" charset="0"/>
              </a:rPr>
              <a:t>tanpa</a:t>
            </a:r>
            <a:r>
              <a:rPr lang="en-ID" sz="2000" dirty="0">
                <a:latin typeface="Exo" charset="0"/>
              </a:rPr>
              <a:t> fine-tuning. Data </a:t>
            </a:r>
            <a:r>
              <a:rPr lang="en-ID" sz="2000" dirty="0" err="1">
                <a:latin typeface="Exo" charset="0"/>
              </a:rPr>
              <a:t>citra</a:t>
            </a:r>
            <a:r>
              <a:rPr lang="en-ID" sz="2000" dirty="0">
                <a:latin typeface="Exo" charset="0"/>
              </a:rPr>
              <a:t> yang </a:t>
            </a:r>
            <a:r>
              <a:rPr lang="en-ID" sz="2000" dirty="0" err="1">
                <a:latin typeface="Exo" charset="0"/>
              </a:rPr>
              <a:t>telah</a:t>
            </a:r>
            <a:r>
              <a:rPr lang="en-ID" sz="2000" dirty="0">
                <a:latin typeface="Exo" charset="0"/>
              </a:rPr>
              <a:t> </a:t>
            </a:r>
            <a:r>
              <a:rPr lang="en-ID" sz="2000" dirty="0" err="1">
                <a:latin typeface="Exo" charset="0"/>
              </a:rPr>
              <a:t>diproses</a:t>
            </a:r>
            <a:r>
              <a:rPr lang="en-ID" sz="2000" dirty="0">
                <a:latin typeface="Exo" charset="0"/>
              </a:rPr>
              <a:t> dan </a:t>
            </a:r>
            <a:r>
              <a:rPr lang="en-ID" sz="2000" dirty="0" err="1">
                <a:latin typeface="Exo" charset="0"/>
              </a:rPr>
              <a:t>diaugmentasi</a:t>
            </a:r>
            <a:r>
              <a:rPr lang="en-ID" sz="2000" dirty="0">
                <a:latin typeface="Exo" charset="0"/>
              </a:rPr>
              <a:t> </a:t>
            </a:r>
            <a:r>
              <a:rPr lang="en-ID" sz="2000" dirty="0" err="1">
                <a:latin typeface="Exo" charset="0"/>
              </a:rPr>
              <a:t>dibagi</a:t>
            </a:r>
            <a:r>
              <a:rPr lang="en-ID" sz="2000" dirty="0">
                <a:latin typeface="Exo" charset="0"/>
              </a:rPr>
              <a:t> </a:t>
            </a:r>
            <a:r>
              <a:rPr lang="en-ID" sz="2000" dirty="0" err="1">
                <a:latin typeface="Exo" charset="0"/>
              </a:rPr>
              <a:t>menjadi</a:t>
            </a:r>
            <a:r>
              <a:rPr lang="en-ID" sz="2000" dirty="0">
                <a:latin typeface="Exo" charset="0"/>
              </a:rPr>
              <a:t> data </a:t>
            </a:r>
            <a:r>
              <a:rPr lang="en-ID" sz="2000" dirty="0" err="1">
                <a:latin typeface="Exo" charset="0"/>
              </a:rPr>
              <a:t>latih</a:t>
            </a:r>
            <a:r>
              <a:rPr lang="en-ID" sz="2000" dirty="0">
                <a:latin typeface="Exo" charset="0"/>
              </a:rPr>
              <a:t>, </a:t>
            </a:r>
            <a:r>
              <a:rPr lang="en-ID" sz="2000" dirty="0" err="1">
                <a:latin typeface="Exo" charset="0"/>
              </a:rPr>
              <a:t>validasi</a:t>
            </a:r>
            <a:r>
              <a:rPr lang="en-ID" sz="2000" dirty="0">
                <a:latin typeface="Exo" charset="0"/>
              </a:rPr>
              <a:t>, dan uji </a:t>
            </a:r>
            <a:r>
              <a:rPr lang="en-ID" sz="2000" dirty="0" err="1">
                <a:latin typeface="Exo" charset="0"/>
              </a:rPr>
              <a:t>dengan</a:t>
            </a:r>
            <a:r>
              <a:rPr lang="en-ID" sz="2000" dirty="0">
                <a:latin typeface="Exo" charset="0"/>
              </a:rPr>
              <a:t> </a:t>
            </a:r>
            <a:r>
              <a:rPr lang="en-ID" sz="2000" dirty="0" err="1">
                <a:latin typeface="Exo" charset="0"/>
              </a:rPr>
              <a:t>proporsi</a:t>
            </a:r>
            <a:r>
              <a:rPr lang="en-ID" sz="2000" dirty="0">
                <a:latin typeface="Exo" charset="0"/>
              </a:rPr>
              <a:t> yang </a:t>
            </a:r>
            <a:r>
              <a:rPr lang="en-ID" sz="2000" dirty="0" err="1">
                <a:latin typeface="Exo" charset="0"/>
              </a:rPr>
              <a:t>telah</a:t>
            </a:r>
            <a:r>
              <a:rPr lang="en-ID" sz="2000" dirty="0">
                <a:latin typeface="Exo" charset="0"/>
              </a:rPr>
              <a:t> </a:t>
            </a:r>
            <a:r>
              <a:rPr lang="en-ID" sz="2000" dirty="0" err="1">
                <a:latin typeface="Exo" charset="0"/>
              </a:rPr>
              <a:t>ditentukan</a:t>
            </a:r>
            <a:r>
              <a:rPr lang="en-ID" sz="2000" dirty="0">
                <a:latin typeface="Exo" charset="0"/>
              </a:rPr>
              <a:t>. </a:t>
            </a:r>
            <a:r>
              <a:rPr lang="en-ID" sz="2000" dirty="0" err="1">
                <a:latin typeface="Exo" charset="0"/>
              </a:rPr>
              <a:t>Selama</a:t>
            </a:r>
            <a:r>
              <a:rPr lang="en-ID" sz="2000" dirty="0">
                <a:latin typeface="Exo" charset="0"/>
              </a:rPr>
              <a:t> proses </a:t>
            </a:r>
            <a:r>
              <a:rPr lang="en-ID" sz="2000" dirty="0" err="1">
                <a:latin typeface="Exo" charset="0"/>
              </a:rPr>
              <a:t>pelatihan</a:t>
            </a:r>
            <a:r>
              <a:rPr lang="en-ID" sz="2000" dirty="0">
                <a:latin typeface="Exo" charset="0"/>
              </a:rPr>
              <a:t>, </a:t>
            </a:r>
            <a:r>
              <a:rPr lang="en-ID" sz="2000" dirty="0" err="1">
                <a:latin typeface="Exo" charset="0"/>
              </a:rPr>
              <a:t>fungsi</a:t>
            </a:r>
            <a:r>
              <a:rPr lang="en-ID" sz="2000" dirty="0">
                <a:latin typeface="Exo" charset="0"/>
              </a:rPr>
              <a:t> callback </a:t>
            </a:r>
            <a:r>
              <a:rPr lang="en-ID" sz="2000" dirty="0" err="1">
                <a:latin typeface="Exo" charset="0"/>
              </a:rPr>
              <a:t>seperti</a:t>
            </a:r>
            <a:r>
              <a:rPr lang="en-ID" sz="2000" dirty="0">
                <a:latin typeface="Exo" charset="0"/>
              </a:rPr>
              <a:t> </a:t>
            </a:r>
            <a:r>
              <a:rPr lang="en-ID" sz="2000" dirty="0" err="1">
                <a:latin typeface="Exo" charset="0"/>
              </a:rPr>
              <a:t>EarlyStopping</a:t>
            </a:r>
            <a:r>
              <a:rPr lang="en-ID" sz="2000" dirty="0">
                <a:latin typeface="Exo" charset="0"/>
              </a:rPr>
              <a:t> dan </a:t>
            </a:r>
            <a:r>
              <a:rPr lang="en-ID" sz="2000" dirty="0" err="1">
                <a:latin typeface="Exo" charset="0"/>
              </a:rPr>
              <a:t>ReduceLROnPlateau</a:t>
            </a:r>
            <a:r>
              <a:rPr lang="en-ID" sz="2000" dirty="0">
                <a:latin typeface="Exo" charset="0"/>
              </a:rPr>
              <a:t> </a:t>
            </a:r>
            <a:r>
              <a:rPr lang="en-ID" sz="2000" dirty="0" err="1">
                <a:latin typeface="Exo" charset="0"/>
              </a:rPr>
              <a:t>digunakan</a:t>
            </a:r>
            <a:r>
              <a:rPr lang="en-ID" sz="2000" dirty="0">
                <a:latin typeface="Exo" charset="0"/>
              </a:rPr>
              <a:t> </a:t>
            </a:r>
            <a:r>
              <a:rPr lang="en-ID" sz="2000" dirty="0" err="1">
                <a:latin typeface="Exo" charset="0"/>
              </a:rPr>
              <a:t>untuk</a:t>
            </a:r>
            <a:r>
              <a:rPr lang="en-ID" sz="2000" dirty="0">
                <a:latin typeface="Exo" charset="0"/>
              </a:rPr>
              <a:t> </a:t>
            </a:r>
            <a:r>
              <a:rPr lang="en-ID" sz="2000" dirty="0" err="1">
                <a:latin typeface="Exo" charset="0"/>
              </a:rPr>
              <a:t>menghentikan</a:t>
            </a:r>
            <a:r>
              <a:rPr lang="en-ID" sz="2000" dirty="0">
                <a:latin typeface="Exo" charset="0"/>
              </a:rPr>
              <a:t> </a:t>
            </a:r>
            <a:r>
              <a:rPr lang="en-ID" sz="2000" dirty="0" err="1">
                <a:latin typeface="Exo" charset="0"/>
              </a:rPr>
              <a:t>pelatihan</a:t>
            </a:r>
            <a:r>
              <a:rPr lang="en-ID" sz="2000" dirty="0">
                <a:latin typeface="Exo" charset="0"/>
              </a:rPr>
              <a:t> </a:t>
            </a:r>
            <a:r>
              <a:rPr lang="en-ID" sz="2000" dirty="0" err="1">
                <a:latin typeface="Exo" charset="0"/>
              </a:rPr>
              <a:t>jika</a:t>
            </a:r>
            <a:r>
              <a:rPr lang="en-ID" sz="2000" dirty="0">
                <a:latin typeface="Exo" charset="0"/>
              </a:rPr>
              <a:t> </a:t>
            </a:r>
            <a:r>
              <a:rPr lang="en-ID" sz="2000" dirty="0" err="1">
                <a:latin typeface="Exo" charset="0"/>
              </a:rPr>
              <a:t>tidak</a:t>
            </a:r>
            <a:r>
              <a:rPr lang="en-ID" sz="2000" dirty="0">
                <a:latin typeface="Exo" charset="0"/>
              </a:rPr>
              <a:t> </a:t>
            </a:r>
            <a:r>
              <a:rPr lang="en-ID" sz="2000" dirty="0" err="1">
                <a:latin typeface="Exo" charset="0"/>
              </a:rPr>
              <a:t>ada</a:t>
            </a:r>
            <a:r>
              <a:rPr lang="en-ID" sz="2000" dirty="0">
                <a:latin typeface="Exo" charset="0"/>
              </a:rPr>
              <a:t> </a:t>
            </a:r>
            <a:r>
              <a:rPr lang="en-ID" sz="2000" dirty="0" err="1">
                <a:latin typeface="Exo" charset="0"/>
              </a:rPr>
              <a:t>perbaikan</a:t>
            </a:r>
            <a:r>
              <a:rPr lang="en-ID" sz="2000" dirty="0">
                <a:latin typeface="Exo" charset="0"/>
              </a:rPr>
              <a:t>, </a:t>
            </a:r>
            <a:r>
              <a:rPr lang="en-ID" sz="2000" dirty="0" err="1">
                <a:latin typeface="Exo" charset="0"/>
              </a:rPr>
              <a:t>sehingga</a:t>
            </a:r>
            <a:r>
              <a:rPr lang="en-ID" sz="2000" dirty="0">
                <a:latin typeface="Exo" charset="0"/>
              </a:rPr>
              <a:t> </a:t>
            </a:r>
            <a:r>
              <a:rPr lang="en-ID" sz="2000" dirty="0" err="1">
                <a:latin typeface="Exo" charset="0"/>
              </a:rPr>
              <a:t>mencegah</a:t>
            </a:r>
            <a:r>
              <a:rPr lang="en-ID" sz="2000" dirty="0">
                <a:latin typeface="Exo" charset="0"/>
              </a:rPr>
              <a:t> overfitting </a:t>
            </a:r>
            <a:r>
              <a:rPr lang="en-ID" sz="2000" dirty="0" err="1">
                <a:latin typeface="Exo" charset="0"/>
              </a:rPr>
              <a:t>serta</a:t>
            </a:r>
            <a:r>
              <a:rPr lang="en-ID" sz="2000" dirty="0">
                <a:latin typeface="Exo" charset="0"/>
              </a:rPr>
              <a:t> </a:t>
            </a:r>
            <a:r>
              <a:rPr lang="en-ID" sz="2000" dirty="0" err="1">
                <a:latin typeface="Exo" charset="0"/>
              </a:rPr>
              <a:t>menjaga</a:t>
            </a:r>
            <a:r>
              <a:rPr lang="en-ID" sz="2000" dirty="0">
                <a:latin typeface="Exo" charset="0"/>
              </a:rPr>
              <a:t> </a:t>
            </a:r>
            <a:r>
              <a:rPr lang="en-ID" sz="2000" dirty="0" err="1">
                <a:latin typeface="Exo" charset="0"/>
              </a:rPr>
              <a:t>efisiensi</a:t>
            </a:r>
            <a:r>
              <a:rPr lang="en-ID" sz="2000" dirty="0">
                <a:latin typeface="Exo" charset="0"/>
              </a:rPr>
              <a:t> </a:t>
            </a:r>
            <a:r>
              <a:rPr lang="en-ID" sz="2000" dirty="0" err="1">
                <a:latin typeface="Exo" charset="0"/>
              </a:rPr>
              <a:t>waktu</a:t>
            </a:r>
            <a:r>
              <a:rPr lang="en-ID" sz="2000" dirty="0">
                <a:latin typeface="Exo" charset="0"/>
              </a:rPr>
              <a:t> </a:t>
            </a:r>
            <a:r>
              <a:rPr lang="en-ID" sz="2000" dirty="0" err="1">
                <a:latin typeface="Exo" charset="0"/>
              </a:rPr>
              <a:t>pelatihan</a:t>
            </a:r>
            <a:r>
              <a:rPr lang="en-ID" sz="2000" dirty="0">
                <a:latin typeface="Exo" charset="0"/>
              </a:rPr>
              <a:t> dan </a:t>
            </a:r>
            <a:r>
              <a:rPr lang="en-ID" sz="2000" dirty="0" err="1">
                <a:latin typeface="Exo" charset="0"/>
              </a:rPr>
              <a:t>akurasi</a:t>
            </a:r>
            <a:r>
              <a:rPr lang="en-ID" sz="2000" dirty="0">
                <a:latin typeface="Exo" charset="0"/>
              </a:rPr>
              <a:t> model. </a:t>
            </a:r>
            <a:endParaRPr lang="en-US" sz="2000" dirty="0">
              <a:latin typeface="Exo"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78C8D77-F717-7ADB-CD30-084A9C82B847}"/>
              </a:ext>
            </a:extLst>
          </p:cNvPr>
          <p:cNvSpPr txBox="1"/>
          <p:nvPr/>
        </p:nvSpPr>
        <p:spPr>
          <a:xfrm>
            <a:off x="438912" y="1417320"/>
            <a:ext cx="5657088"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Exo" charset="0"/>
              </a:rPr>
              <a:t>H</a:t>
            </a:r>
            <a:r>
              <a:rPr lang="en-ID" sz="2000" dirty="0" err="1">
                <a:latin typeface="Exo" charset="0"/>
              </a:rPr>
              <a:t>asil</a:t>
            </a:r>
            <a:r>
              <a:rPr lang="en-ID" sz="2000" dirty="0">
                <a:latin typeface="Exo" charset="0"/>
              </a:rPr>
              <a:t> </a:t>
            </a:r>
            <a:r>
              <a:rPr lang="en-ID" sz="2000" dirty="0" err="1">
                <a:latin typeface="Exo" charset="0"/>
              </a:rPr>
              <a:t>Pelatihan</a:t>
            </a:r>
            <a:r>
              <a:rPr lang="en-ID" sz="2000" dirty="0">
                <a:latin typeface="Exo" charset="0"/>
              </a:rPr>
              <a:t> Model (</a:t>
            </a:r>
            <a:r>
              <a:rPr lang="en-ID" sz="2000" dirty="0" err="1">
                <a:latin typeface="Exo" charset="0"/>
              </a:rPr>
              <a:t>Dengan</a:t>
            </a:r>
            <a:r>
              <a:rPr lang="en-ID" sz="2000" dirty="0">
                <a:latin typeface="Exo" charset="0"/>
              </a:rPr>
              <a:t> Fine-Tuning)</a:t>
            </a:r>
          </a:p>
        </p:txBody>
      </p:sp>
      <p:sp>
        <p:nvSpPr>
          <p:cNvPr id="8" name="Google Shape;87;p5">
            <a:extLst>
              <a:ext uri="{FF2B5EF4-FFF2-40B4-BE49-F238E27FC236}">
                <a16:creationId xmlns:a16="http://schemas.microsoft.com/office/drawing/2014/main" id="{48C25878-3576-BF18-9336-A2644457303C}"/>
              </a:ext>
            </a:extLst>
          </p:cNvPr>
          <p:cNvSpPr txBox="1"/>
          <p:nvPr/>
        </p:nvSpPr>
        <p:spPr>
          <a:xfrm>
            <a:off x="7118555" y="2504570"/>
            <a:ext cx="4591664" cy="1848860"/>
          </a:xfrm>
          <a:prstGeom prst="rect">
            <a:avLst/>
          </a:prstGeom>
          <a:noFill/>
          <a:ln>
            <a:noFill/>
          </a:ln>
        </p:spPr>
        <p:txBody>
          <a:bodyPr spcFirstLastPara="1" wrap="square" lIns="91425" tIns="45700" rIns="91425" bIns="45700" anchor="t" anchorCtr="0">
            <a:noAutofit/>
          </a:bodyPr>
          <a:lstStyle/>
          <a:p>
            <a:pPr lvl="1" algn="just">
              <a:lnSpc>
                <a:spcPct val="150000"/>
              </a:lnSpc>
            </a:pPr>
            <a:r>
              <a:rPr lang="en-US" sz="1500" dirty="0">
                <a:latin typeface="Exo" panose="020B0604020202020204" charset="0"/>
                <a:ea typeface="Calibri" panose="020F0502020204030204" pitchFamily="34" charset="0"/>
                <a:cs typeface="Times New Roman" panose="02020603050405020304" pitchFamily="18" charset="0"/>
              </a:rPr>
              <a:t>S</a:t>
            </a:r>
            <a:r>
              <a:rPr lang="en-ID" sz="1500" dirty="0" err="1">
                <a:latin typeface="Exo" panose="020B0604020202020204" charset="0"/>
                <a:ea typeface="Calibri" panose="020F0502020204030204" pitchFamily="34" charset="0"/>
                <a:cs typeface="Times New Roman" panose="02020603050405020304" pitchFamily="18" charset="0"/>
              </a:rPr>
              <a:t>etelah</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dilakukan</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pelatihan</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dengan</a:t>
            </a:r>
            <a:r>
              <a:rPr lang="en-ID" sz="1500" dirty="0">
                <a:latin typeface="Exo" panose="020B0604020202020204" charset="0"/>
                <a:ea typeface="Calibri" panose="020F0502020204030204" pitchFamily="34" charset="0"/>
                <a:cs typeface="Times New Roman" panose="02020603050405020304" pitchFamily="18" charset="0"/>
              </a:rPr>
              <a:t> fine-tuning, </a:t>
            </a:r>
            <a:r>
              <a:rPr lang="en-ID" sz="1500" dirty="0" err="1">
                <a:latin typeface="Exo" panose="020B0604020202020204" charset="0"/>
                <a:ea typeface="Calibri" panose="020F0502020204030204" pitchFamily="34" charset="0"/>
                <a:cs typeface="Times New Roman" panose="02020603050405020304" pitchFamily="18" charset="0"/>
              </a:rPr>
              <a:t>grafik</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akurasi</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pelatihan</a:t>
            </a:r>
            <a:r>
              <a:rPr lang="en-ID" sz="1500" dirty="0">
                <a:latin typeface="Exo" panose="020B0604020202020204" charset="0"/>
                <a:ea typeface="Calibri" panose="020F0502020204030204" pitchFamily="34" charset="0"/>
                <a:cs typeface="Times New Roman" panose="02020603050405020304" pitchFamily="18" charset="0"/>
              </a:rPr>
              <a:t> dan </a:t>
            </a:r>
            <a:r>
              <a:rPr lang="en-ID" sz="1500" dirty="0" err="1">
                <a:latin typeface="Exo" panose="020B0604020202020204" charset="0"/>
                <a:ea typeface="Calibri" panose="020F0502020204030204" pitchFamily="34" charset="0"/>
                <a:cs typeface="Times New Roman" panose="02020603050405020304" pitchFamily="18" charset="0"/>
              </a:rPr>
              <a:t>akurasi</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validasi</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meningkat</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tajam</a:t>
            </a:r>
            <a:r>
              <a:rPr lang="en-ID" sz="1500" dirty="0">
                <a:latin typeface="Exo" panose="020B0604020202020204" charset="0"/>
                <a:ea typeface="Calibri" panose="020F0502020204030204" pitchFamily="34" charset="0"/>
                <a:cs typeface="Times New Roman" panose="02020603050405020304" pitchFamily="18" charset="0"/>
              </a:rPr>
              <a:t>. Pada </a:t>
            </a:r>
            <a:r>
              <a:rPr lang="en-ID" sz="1500" dirty="0" err="1">
                <a:latin typeface="Exo" panose="020B0604020202020204" charset="0"/>
                <a:ea typeface="Calibri" panose="020F0502020204030204" pitchFamily="34" charset="0"/>
                <a:cs typeface="Times New Roman" panose="02020603050405020304" pitchFamily="18" charset="0"/>
              </a:rPr>
              <a:t>grafik</a:t>
            </a:r>
            <a:r>
              <a:rPr lang="en-ID" sz="1500" dirty="0">
                <a:latin typeface="Exo" panose="020B0604020202020204" charset="0"/>
                <a:ea typeface="Calibri" panose="020F0502020204030204" pitchFamily="34" charset="0"/>
                <a:cs typeface="Times New Roman" panose="02020603050405020304" pitchFamily="18" charset="0"/>
              </a:rPr>
              <a:t> loss </a:t>
            </a:r>
            <a:r>
              <a:rPr lang="en-ID" sz="1500" dirty="0" err="1">
                <a:latin typeface="Exo" panose="020B0604020202020204" charset="0"/>
                <a:ea typeface="Calibri" panose="020F0502020204030204" pitchFamily="34" charset="0"/>
                <a:cs typeface="Times New Roman" panose="02020603050405020304" pitchFamily="18" charset="0"/>
              </a:rPr>
              <a:t>pelatihan</a:t>
            </a:r>
            <a:r>
              <a:rPr lang="en-ID" sz="1500" dirty="0">
                <a:latin typeface="Exo" panose="020B0604020202020204" charset="0"/>
                <a:ea typeface="Calibri" panose="020F0502020204030204" pitchFamily="34" charset="0"/>
                <a:cs typeface="Times New Roman" panose="02020603050405020304" pitchFamily="18" charset="0"/>
              </a:rPr>
              <a:t> dan </a:t>
            </a:r>
            <a:r>
              <a:rPr lang="en-ID" sz="1500" dirty="0" err="1">
                <a:latin typeface="Exo" panose="020B0604020202020204" charset="0"/>
                <a:ea typeface="Calibri" panose="020F0502020204030204" pitchFamily="34" charset="0"/>
                <a:cs typeface="Times New Roman" panose="02020603050405020304" pitchFamily="18" charset="0"/>
              </a:rPr>
              <a:t>validasi</a:t>
            </a:r>
            <a:r>
              <a:rPr lang="en-ID" sz="1500" dirty="0">
                <a:latin typeface="Exo" panose="020B0604020202020204" charset="0"/>
                <a:ea typeface="Calibri" panose="020F0502020204030204" pitchFamily="34" charset="0"/>
                <a:cs typeface="Times New Roman" panose="02020603050405020304" pitchFamily="18" charset="0"/>
              </a:rPr>
              <a:t> pun </a:t>
            </a:r>
            <a:r>
              <a:rPr lang="en-ID" sz="1500" dirty="0" err="1">
                <a:latin typeface="Exo" panose="020B0604020202020204" charset="0"/>
                <a:ea typeface="Calibri" panose="020F0502020204030204" pitchFamily="34" charset="0"/>
                <a:cs typeface="Times New Roman" panose="02020603050405020304" pitchFamily="18" charset="0"/>
              </a:rPr>
              <a:t>terlihat</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mengalami</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penurunan</a:t>
            </a:r>
            <a:r>
              <a:rPr lang="en-ID" sz="1500" dirty="0">
                <a:latin typeface="Exo" panose="020B0604020202020204" charset="0"/>
                <a:ea typeface="Calibri" panose="020F0502020204030204" pitchFamily="34" charset="0"/>
                <a:cs typeface="Times New Roman" panose="02020603050405020304" pitchFamily="18" charset="0"/>
              </a:rPr>
              <a:t> </a:t>
            </a:r>
            <a:r>
              <a:rPr lang="en-ID" sz="1500" dirty="0" err="1">
                <a:latin typeface="Exo" panose="020B0604020202020204" charset="0"/>
                <a:ea typeface="Calibri" panose="020F0502020204030204" pitchFamily="34" charset="0"/>
                <a:cs typeface="Times New Roman" panose="02020603050405020304" pitchFamily="18" charset="0"/>
              </a:rPr>
              <a:t>drastis</a:t>
            </a:r>
            <a:endParaRPr lang="en-ID" sz="1500" dirty="0">
              <a:latin typeface="Exo" panose="020B060402020202020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B53EF6E7-EDD5-8631-9BDB-A67D167EB3F1}"/>
              </a:ext>
            </a:extLst>
          </p:cNvPr>
          <p:cNvGrpSpPr/>
          <p:nvPr/>
        </p:nvGrpSpPr>
        <p:grpSpPr>
          <a:xfrm>
            <a:off x="619917" y="1933760"/>
            <a:ext cx="6242998" cy="3014727"/>
            <a:chOff x="0" y="0"/>
            <a:chExt cx="3978275" cy="1995170"/>
          </a:xfrm>
        </p:grpSpPr>
        <p:pic>
          <p:nvPicPr>
            <p:cNvPr id="12" name="Picture 11">
              <a:extLst>
                <a:ext uri="{FF2B5EF4-FFF2-40B4-BE49-F238E27FC236}">
                  <a16:creationId xmlns:a16="http://schemas.microsoft.com/office/drawing/2014/main" id="{0706F2E5-9631-4BB8-8741-1B3AE1C8AB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3" r="49426"/>
            <a:stretch>
              <a:fillRect/>
            </a:stretch>
          </p:blipFill>
          <p:spPr bwMode="auto">
            <a:xfrm>
              <a:off x="0" y="15240"/>
              <a:ext cx="1988820" cy="197929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77454070-0852-FAAD-A2E8-0A56A6AD7C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25" r="4"/>
            <a:stretch>
              <a:fillRect/>
            </a:stretch>
          </p:blipFill>
          <p:spPr bwMode="auto">
            <a:xfrm>
              <a:off x="1973580" y="0"/>
              <a:ext cx="2004695" cy="1995170"/>
            </a:xfrm>
            <a:prstGeom prst="rect">
              <a:avLst/>
            </a:prstGeom>
            <a:ln>
              <a:noFill/>
            </a:ln>
            <a:extLst>
              <a:ext uri="{53640926-AAD7-44D8-BBD7-CCE9431645EC}">
                <a14:shadowObscured xmlns:a14="http://schemas.microsoft.com/office/drawing/2010/main"/>
              </a:ext>
            </a:extLst>
          </p:spPr>
        </p:pic>
      </p:grpSp>
      <p:sp>
        <p:nvSpPr>
          <p:cNvPr id="14" name="Google Shape;87;p5">
            <a:extLst>
              <a:ext uri="{FF2B5EF4-FFF2-40B4-BE49-F238E27FC236}">
                <a16:creationId xmlns:a16="http://schemas.microsoft.com/office/drawing/2014/main" id="{48621437-5B48-A23F-C8E4-8F4C9B3D0A91}"/>
              </a:ext>
            </a:extLst>
          </p:cNvPr>
          <p:cNvSpPr txBox="1"/>
          <p:nvPr/>
        </p:nvSpPr>
        <p:spPr>
          <a:xfrm>
            <a:off x="1907580" y="4957175"/>
            <a:ext cx="3962712" cy="381969"/>
          </a:xfrm>
          <a:prstGeom prst="rect">
            <a:avLst/>
          </a:prstGeom>
          <a:noFill/>
          <a:ln>
            <a:noFill/>
          </a:ln>
        </p:spPr>
        <p:txBody>
          <a:bodyPr spcFirstLastPara="1" wrap="square" lIns="91425" tIns="45700" rIns="91425" bIns="45700" anchor="t" anchorCtr="0">
            <a:noAutofit/>
          </a:bodyPr>
          <a:lstStyle/>
          <a:p>
            <a:pPr lvl="1" algn="ctr">
              <a:lnSpc>
                <a:spcPct val="150000"/>
              </a:lnSpc>
            </a:pPr>
            <a:r>
              <a:rPr lang="en-ID" sz="1000" dirty="0"/>
              <a:t>Gambar 3.1 </a:t>
            </a:r>
            <a:r>
              <a:rPr lang="en-ID" sz="1000" dirty="0" err="1"/>
              <a:t>Grafik</a:t>
            </a:r>
            <a:r>
              <a:rPr lang="en-ID" sz="1000" dirty="0"/>
              <a:t> </a:t>
            </a:r>
            <a:r>
              <a:rPr lang="en-ID" sz="1000" dirty="0" err="1"/>
              <a:t>Pelatihan</a:t>
            </a:r>
            <a:r>
              <a:rPr lang="en-ID" sz="1000" dirty="0"/>
              <a:t> Model </a:t>
            </a:r>
            <a:r>
              <a:rPr lang="en-ID" sz="1000" dirty="0" err="1"/>
              <a:t>dengan</a:t>
            </a:r>
            <a:r>
              <a:rPr lang="en-ID" sz="1000" dirty="0"/>
              <a:t> Fine-Tuning </a:t>
            </a:r>
            <a:endParaRPr lang="en-ID" sz="1000" dirty="0">
              <a:latin typeface="Exo"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91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796015EF-E351-DCBC-ED3D-38B72005AA79}"/>
            </a:ext>
          </a:extLst>
        </p:cNvPr>
        <p:cNvGrpSpPr/>
        <p:nvPr/>
      </p:nvGrpSpPr>
      <p:grpSpPr>
        <a:xfrm>
          <a:off x="0" y="0"/>
          <a:ext cx="0" cy="0"/>
          <a:chOff x="0" y="0"/>
          <a:chExt cx="0" cy="0"/>
        </a:xfrm>
      </p:grpSpPr>
      <p:sp>
        <p:nvSpPr>
          <p:cNvPr id="46" name="Google Shape;46;g104f7abbb21_0_309">
            <a:extLst>
              <a:ext uri="{FF2B5EF4-FFF2-40B4-BE49-F238E27FC236}">
                <a16:creationId xmlns:a16="http://schemas.microsoft.com/office/drawing/2014/main" id="{D807E9EC-7D62-3B2A-357D-C376066CB898}"/>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latin typeface="Arial MT"/>
              </a:rPr>
              <a:t>Hasil &amp; </a:t>
            </a:r>
            <a:r>
              <a:rPr lang="en-US" dirty="0" err="1">
                <a:latin typeface="Arial MT"/>
              </a:rPr>
              <a:t>Pembahasan</a:t>
            </a:r>
            <a:r>
              <a:rPr lang="en-US" dirty="0">
                <a:latin typeface="Arial MT"/>
              </a:rPr>
              <a:t> </a:t>
            </a:r>
          </a:p>
        </p:txBody>
      </p:sp>
      <p:sp>
        <p:nvSpPr>
          <p:cNvPr id="2" name="TextBox 1">
            <a:extLst>
              <a:ext uri="{FF2B5EF4-FFF2-40B4-BE49-F238E27FC236}">
                <a16:creationId xmlns:a16="http://schemas.microsoft.com/office/drawing/2014/main" id="{8CA9A570-2240-E71E-0D53-47BD2F1E9477}"/>
              </a:ext>
            </a:extLst>
          </p:cNvPr>
          <p:cNvSpPr txBox="1"/>
          <p:nvPr/>
        </p:nvSpPr>
        <p:spPr>
          <a:xfrm>
            <a:off x="180562" y="-1631583"/>
            <a:ext cx="11830876" cy="16312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ID" sz="2000" dirty="0" err="1">
                <a:latin typeface="Exo" charset="0"/>
              </a:rPr>
              <a:t>Penelitian</a:t>
            </a:r>
            <a:r>
              <a:rPr lang="en-ID" sz="2000" dirty="0">
                <a:latin typeface="Exo" charset="0"/>
              </a:rPr>
              <a:t> </a:t>
            </a:r>
            <a:r>
              <a:rPr lang="en-ID" sz="2000" dirty="0" err="1">
                <a:latin typeface="Exo" charset="0"/>
              </a:rPr>
              <a:t>ini</a:t>
            </a:r>
            <a:r>
              <a:rPr lang="en-ID" sz="2000" dirty="0">
                <a:latin typeface="Exo" charset="0"/>
              </a:rPr>
              <a:t> </a:t>
            </a:r>
            <a:r>
              <a:rPr lang="en-ID" sz="2000" dirty="0" err="1">
                <a:latin typeface="Exo" charset="0"/>
              </a:rPr>
              <a:t>menggunakan</a:t>
            </a:r>
            <a:r>
              <a:rPr lang="en-ID" sz="2000" dirty="0">
                <a:latin typeface="Exo" charset="0"/>
              </a:rPr>
              <a:t> dua </a:t>
            </a:r>
            <a:r>
              <a:rPr lang="en-ID" sz="2000" dirty="0" err="1">
                <a:latin typeface="Exo" charset="0"/>
              </a:rPr>
              <a:t>skenario</a:t>
            </a:r>
            <a:r>
              <a:rPr lang="en-ID" sz="2000" dirty="0">
                <a:latin typeface="Exo" charset="0"/>
              </a:rPr>
              <a:t> </a:t>
            </a:r>
            <a:r>
              <a:rPr lang="en-ID" sz="2000" dirty="0" err="1">
                <a:latin typeface="Exo" charset="0"/>
              </a:rPr>
              <a:t>pengujian</a:t>
            </a:r>
            <a:r>
              <a:rPr lang="en-ID" sz="2000" dirty="0">
                <a:latin typeface="Exo" charset="0"/>
              </a:rPr>
              <a:t> </a:t>
            </a:r>
            <a:r>
              <a:rPr lang="en-ID" sz="2000" dirty="0" err="1">
                <a:latin typeface="Exo" charset="0"/>
              </a:rPr>
              <a:t>dengan</a:t>
            </a:r>
            <a:r>
              <a:rPr lang="en-ID" sz="2000" dirty="0">
                <a:latin typeface="Exo" charset="0"/>
              </a:rPr>
              <a:t> dan </a:t>
            </a:r>
            <a:r>
              <a:rPr lang="en-ID" sz="2000" dirty="0" err="1">
                <a:latin typeface="Exo" charset="0"/>
              </a:rPr>
              <a:t>tanpa</a:t>
            </a:r>
            <a:r>
              <a:rPr lang="en-ID" sz="2000" dirty="0">
                <a:latin typeface="Exo" charset="0"/>
              </a:rPr>
              <a:t> fine-tuning. Data </a:t>
            </a:r>
            <a:r>
              <a:rPr lang="en-ID" sz="2000" dirty="0" err="1">
                <a:latin typeface="Exo" charset="0"/>
              </a:rPr>
              <a:t>citra</a:t>
            </a:r>
            <a:r>
              <a:rPr lang="en-ID" sz="2000" dirty="0">
                <a:latin typeface="Exo" charset="0"/>
              </a:rPr>
              <a:t> yang </a:t>
            </a:r>
            <a:r>
              <a:rPr lang="en-ID" sz="2000" dirty="0" err="1">
                <a:latin typeface="Exo" charset="0"/>
              </a:rPr>
              <a:t>telah</a:t>
            </a:r>
            <a:r>
              <a:rPr lang="en-ID" sz="2000" dirty="0">
                <a:latin typeface="Exo" charset="0"/>
              </a:rPr>
              <a:t> </a:t>
            </a:r>
            <a:r>
              <a:rPr lang="en-ID" sz="2000" dirty="0" err="1">
                <a:latin typeface="Exo" charset="0"/>
              </a:rPr>
              <a:t>diproses</a:t>
            </a:r>
            <a:r>
              <a:rPr lang="en-ID" sz="2000" dirty="0">
                <a:latin typeface="Exo" charset="0"/>
              </a:rPr>
              <a:t> dan </a:t>
            </a:r>
            <a:r>
              <a:rPr lang="en-ID" sz="2000" dirty="0" err="1">
                <a:latin typeface="Exo" charset="0"/>
              </a:rPr>
              <a:t>diaugmentasi</a:t>
            </a:r>
            <a:r>
              <a:rPr lang="en-ID" sz="2000" dirty="0">
                <a:latin typeface="Exo" charset="0"/>
              </a:rPr>
              <a:t> </a:t>
            </a:r>
            <a:r>
              <a:rPr lang="en-ID" sz="2000" dirty="0" err="1">
                <a:latin typeface="Exo" charset="0"/>
              </a:rPr>
              <a:t>dibagi</a:t>
            </a:r>
            <a:r>
              <a:rPr lang="en-ID" sz="2000" dirty="0">
                <a:latin typeface="Exo" charset="0"/>
              </a:rPr>
              <a:t> </a:t>
            </a:r>
            <a:r>
              <a:rPr lang="en-ID" sz="2000" dirty="0" err="1">
                <a:latin typeface="Exo" charset="0"/>
              </a:rPr>
              <a:t>menjadi</a:t>
            </a:r>
            <a:r>
              <a:rPr lang="en-ID" sz="2000" dirty="0">
                <a:latin typeface="Exo" charset="0"/>
              </a:rPr>
              <a:t> data </a:t>
            </a:r>
            <a:r>
              <a:rPr lang="en-ID" sz="2000" dirty="0" err="1">
                <a:latin typeface="Exo" charset="0"/>
              </a:rPr>
              <a:t>latih</a:t>
            </a:r>
            <a:r>
              <a:rPr lang="en-ID" sz="2000" dirty="0">
                <a:latin typeface="Exo" charset="0"/>
              </a:rPr>
              <a:t>, </a:t>
            </a:r>
            <a:r>
              <a:rPr lang="en-ID" sz="2000" dirty="0" err="1">
                <a:latin typeface="Exo" charset="0"/>
              </a:rPr>
              <a:t>validasi</a:t>
            </a:r>
            <a:r>
              <a:rPr lang="en-ID" sz="2000" dirty="0">
                <a:latin typeface="Exo" charset="0"/>
              </a:rPr>
              <a:t>, dan uji </a:t>
            </a:r>
            <a:r>
              <a:rPr lang="en-ID" sz="2000" dirty="0" err="1">
                <a:latin typeface="Exo" charset="0"/>
              </a:rPr>
              <a:t>dengan</a:t>
            </a:r>
            <a:r>
              <a:rPr lang="en-ID" sz="2000" dirty="0">
                <a:latin typeface="Exo" charset="0"/>
              </a:rPr>
              <a:t> </a:t>
            </a:r>
            <a:r>
              <a:rPr lang="en-ID" sz="2000" dirty="0" err="1">
                <a:latin typeface="Exo" charset="0"/>
              </a:rPr>
              <a:t>proporsi</a:t>
            </a:r>
            <a:r>
              <a:rPr lang="en-ID" sz="2000" dirty="0">
                <a:latin typeface="Exo" charset="0"/>
              </a:rPr>
              <a:t> yang </a:t>
            </a:r>
            <a:r>
              <a:rPr lang="en-ID" sz="2000" dirty="0" err="1">
                <a:latin typeface="Exo" charset="0"/>
              </a:rPr>
              <a:t>telah</a:t>
            </a:r>
            <a:r>
              <a:rPr lang="en-ID" sz="2000" dirty="0">
                <a:latin typeface="Exo" charset="0"/>
              </a:rPr>
              <a:t> </a:t>
            </a:r>
            <a:r>
              <a:rPr lang="en-ID" sz="2000" dirty="0" err="1">
                <a:latin typeface="Exo" charset="0"/>
              </a:rPr>
              <a:t>ditentukan</a:t>
            </a:r>
            <a:r>
              <a:rPr lang="en-ID" sz="2000" dirty="0">
                <a:latin typeface="Exo" charset="0"/>
              </a:rPr>
              <a:t>. </a:t>
            </a:r>
            <a:r>
              <a:rPr lang="en-ID" sz="2000" dirty="0" err="1">
                <a:latin typeface="Exo" charset="0"/>
              </a:rPr>
              <a:t>Selama</a:t>
            </a:r>
            <a:r>
              <a:rPr lang="en-ID" sz="2000" dirty="0">
                <a:latin typeface="Exo" charset="0"/>
              </a:rPr>
              <a:t> proses </a:t>
            </a:r>
            <a:r>
              <a:rPr lang="en-ID" sz="2000" dirty="0" err="1">
                <a:latin typeface="Exo" charset="0"/>
              </a:rPr>
              <a:t>pelatihan</a:t>
            </a:r>
            <a:r>
              <a:rPr lang="en-ID" sz="2000" dirty="0">
                <a:latin typeface="Exo" charset="0"/>
              </a:rPr>
              <a:t>, </a:t>
            </a:r>
            <a:r>
              <a:rPr lang="en-ID" sz="2000" dirty="0" err="1">
                <a:latin typeface="Exo" charset="0"/>
              </a:rPr>
              <a:t>fungsi</a:t>
            </a:r>
            <a:r>
              <a:rPr lang="en-ID" sz="2000" dirty="0">
                <a:latin typeface="Exo" charset="0"/>
              </a:rPr>
              <a:t> callback </a:t>
            </a:r>
            <a:r>
              <a:rPr lang="en-ID" sz="2000" dirty="0" err="1">
                <a:latin typeface="Exo" charset="0"/>
              </a:rPr>
              <a:t>seperti</a:t>
            </a:r>
            <a:r>
              <a:rPr lang="en-ID" sz="2000" dirty="0">
                <a:latin typeface="Exo" charset="0"/>
              </a:rPr>
              <a:t> </a:t>
            </a:r>
            <a:r>
              <a:rPr lang="en-ID" sz="2000" dirty="0" err="1">
                <a:latin typeface="Exo" charset="0"/>
              </a:rPr>
              <a:t>EarlyStopping</a:t>
            </a:r>
            <a:r>
              <a:rPr lang="en-ID" sz="2000" dirty="0">
                <a:latin typeface="Exo" charset="0"/>
              </a:rPr>
              <a:t> dan </a:t>
            </a:r>
            <a:r>
              <a:rPr lang="en-ID" sz="2000" dirty="0" err="1">
                <a:latin typeface="Exo" charset="0"/>
              </a:rPr>
              <a:t>ReduceLROnPlateau</a:t>
            </a:r>
            <a:r>
              <a:rPr lang="en-ID" sz="2000" dirty="0">
                <a:latin typeface="Exo" charset="0"/>
              </a:rPr>
              <a:t> </a:t>
            </a:r>
            <a:r>
              <a:rPr lang="en-ID" sz="2000" dirty="0" err="1">
                <a:latin typeface="Exo" charset="0"/>
              </a:rPr>
              <a:t>digunakan</a:t>
            </a:r>
            <a:r>
              <a:rPr lang="en-ID" sz="2000" dirty="0">
                <a:latin typeface="Exo" charset="0"/>
              </a:rPr>
              <a:t> </a:t>
            </a:r>
            <a:r>
              <a:rPr lang="en-ID" sz="2000" dirty="0" err="1">
                <a:latin typeface="Exo" charset="0"/>
              </a:rPr>
              <a:t>untuk</a:t>
            </a:r>
            <a:r>
              <a:rPr lang="en-ID" sz="2000" dirty="0">
                <a:latin typeface="Exo" charset="0"/>
              </a:rPr>
              <a:t> </a:t>
            </a:r>
            <a:r>
              <a:rPr lang="en-ID" sz="2000" dirty="0" err="1">
                <a:latin typeface="Exo" charset="0"/>
              </a:rPr>
              <a:t>menghentikan</a:t>
            </a:r>
            <a:r>
              <a:rPr lang="en-ID" sz="2000" dirty="0">
                <a:latin typeface="Exo" charset="0"/>
              </a:rPr>
              <a:t> </a:t>
            </a:r>
            <a:r>
              <a:rPr lang="en-ID" sz="2000" dirty="0" err="1">
                <a:latin typeface="Exo" charset="0"/>
              </a:rPr>
              <a:t>pelatihan</a:t>
            </a:r>
            <a:r>
              <a:rPr lang="en-ID" sz="2000" dirty="0">
                <a:latin typeface="Exo" charset="0"/>
              </a:rPr>
              <a:t> </a:t>
            </a:r>
            <a:r>
              <a:rPr lang="en-ID" sz="2000" dirty="0" err="1">
                <a:latin typeface="Exo" charset="0"/>
              </a:rPr>
              <a:t>jika</a:t>
            </a:r>
            <a:r>
              <a:rPr lang="en-ID" sz="2000" dirty="0">
                <a:latin typeface="Exo" charset="0"/>
              </a:rPr>
              <a:t> </a:t>
            </a:r>
            <a:r>
              <a:rPr lang="en-ID" sz="2000" dirty="0" err="1">
                <a:latin typeface="Exo" charset="0"/>
              </a:rPr>
              <a:t>tidak</a:t>
            </a:r>
            <a:r>
              <a:rPr lang="en-ID" sz="2000" dirty="0">
                <a:latin typeface="Exo" charset="0"/>
              </a:rPr>
              <a:t> </a:t>
            </a:r>
            <a:r>
              <a:rPr lang="en-ID" sz="2000" dirty="0" err="1">
                <a:latin typeface="Exo" charset="0"/>
              </a:rPr>
              <a:t>ada</a:t>
            </a:r>
            <a:r>
              <a:rPr lang="en-ID" sz="2000" dirty="0">
                <a:latin typeface="Exo" charset="0"/>
              </a:rPr>
              <a:t> </a:t>
            </a:r>
            <a:r>
              <a:rPr lang="en-ID" sz="2000" dirty="0" err="1">
                <a:latin typeface="Exo" charset="0"/>
              </a:rPr>
              <a:t>perbaikan</a:t>
            </a:r>
            <a:r>
              <a:rPr lang="en-ID" sz="2000" dirty="0">
                <a:latin typeface="Exo" charset="0"/>
              </a:rPr>
              <a:t>, </a:t>
            </a:r>
            <a:r>
              <a:rPr lang="en-ID" sz="2000" dirty="0" err="1">
                <a:latin typeface="Exo" charset="0"/>
              </a:rPr>
              <a:t>sehingga</a:t>
            </a:r>
            <a:r>
              <a:rPr lang="en-ID" sz="2000" dirty="0">
                <a:latin typeface="Exo" charset="0"/>
              </a:rPr>
              <a:t> </a:t>
            </a:r>
            <a:r>
              <a:rPr lang="en-ID" sz="2000" dirty="0" err="1">
                <a:latin typeface="Exo" charset="0"/>
              </a:rPr>
              <a:t>mencegah</a:t>
            </a:r>
            <a:r>
              <a:rPr lang="en-ID" sz="2000" dirty="0">
                <a:latin typeface="Exo" charset="0"/>
              </a:rPr>
              <a:t> overfitting </a:t>
            </a:r>
            <a:r>
              <a:rPr lang="en-ID" sz="2000" dirty="0" err="1">
                <a:latin typeface="Exo" charset="0"/>
              </a:rPr>
              <a:t>serta</a:t>
            </a:r>
            <a:r>
              <a:rPr lang="en-ID" sz="2000" dirty="0">
                <a:latin typeface="Exo" charset="0"/>
              </a:rPr>
              <a:t> </a:t>
            </a:r>
            <a:r>
              <a:rPr lang="en-ID" sz="2000" dirty="0" err="1">
                <a:latin typeface="Exo" charset="0"/>
              </a:rPr>
              <a:t>menjaga</a:t>
            </a:r>
            <a:r>
              <a:rPr lang="en-ID" sz="2000" dirty="0">
                <a:latin typeface="Exo" charset="0"/>
              </a:rPr>
              <a:t> </a:t>
            </a:r>
            <a:r>
              <a:rPr lang="en-ID" sz="2000" dirty="0" err="1">
                <a:latin typeface="Exo" charset="0"/>
              </a:rPr>
              <a:t>efisiensi</a:t>
            </a:r>
            <a:r>
              <a:rPr lang="en-ID" sz="2000" dirty="0">
                <a:latin typeface="Exo" charset="0"/>
              </a:rPr>
              <a:t> </a:t>
            </a:r>
            <a:r>
              <a:rPr lang="en-ID" sz="2000" dirty="0" err="1">
                <a:latin typeface="Exo" charset="0"/>
              </a:rPr>
              <a:t>waktu</a:t>
            </a:r>
            <a:r>
              <a:rPr lang="en-ID" sz="2000" dirty="0">
                <a:latin typeface="Exo" charset="0"/>
              </a:rPr>
              <a:t> </a:t>
            </a:r>
            <a:r>
              <a:rPr lang="en-ID" sz="2000" dirty="0" err="1">
                <a:latin typeface="Exo" charset="0"/>
              </a:rPr>
              <a:t>pelatihan</a:t>
            </a:r>
            <a:r>
              <a:rPr lang="en-ID" sz="2000" dirty="0">
                <a:latin typeface="Exo" charset="0"/>
              </a:rPr>
              <a:t> dan </a:t>
            </a:r>
            <a:r>
              <a:rPr lang="en-ID" sz="2000" dirty="0" err="1">
                <a:latin typeface="Exo" charset="0"/>
              </a:rPr>
              <a:t>akurasi</a:t>
            </a:r>
            <a:r>
              <a:rPr lang="en-ID" sz="2000" dirty="0">
                <a:latin typeface="Exo" charset="0"/>
              </a:rPr>
              <a:t> model. </a:t>
            </a:r>
            <a:endParaRPr lang="en-US" sz="2000" dirty="0">
              <a:latin typeface="Exo"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ACB5573-E447-DE30-2FAB-BBC16542CEA6}"/>
              </a:ext>
            </a:extLst>
          </p:cNvPr>
          <p:cNvSpPr txBox="1"/>
          <p:nvPr/>
        </p:nvSpPr>
        <p:spPr>
          <a:xfrm>
            <a:off x="438912" y="1417320"/>
            <a:ext cx="5657088"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Exo" charset="0"/>
              </a:rPr>
              <a:t>H</a:t>
            </a:r>
            <a:r>
              <a:rPr lang="en-ID" sz="2000" dirty="0" err="1">
                <a:latin typeface="Exo" charset="0"/>
              </a:rPr>
              <a:t>asil</a:t>
            </a:r>
            <a:r>
              <a:rPr lang="en-ID" sz="2000" dirty="0">
                <a:latin typeface="Exo" charset="0"/>
              </a:rPr>
              <a:t> </a:t>
            </a:r>
            <a:r>
              <a:rPr lang="en-ID" sz="2000" dirty="0" err="1">
                <a:latin typeface="Exo" charset="0"/>
              </a:rPr>
              <a:t>Evaluasi</a:t>
            </a:r>
            <a:r>
              <a:rPr lang="en-ID" sz="2000" dirty="0">
                <a:latin typeface="Exo" charset="0"/>
              </a:rPr>
              <a:t> Model (</a:t>
            </a:r>
            <a:r>
              <a:rPr lang="en-ID" sz="2000" dirty="0" err="1">
                <a:latin typeface="Exo" charset="0"/>
              </a:rPr>
              <a:t>Tanpa</a:t>
            </a:r>
            <a:r>
              <a:rPr lang="en-ID" sz="2000" dirty="0">
                <a:latin typeface="Exo" charset="0"/>
              </a:rPr>
              <a:t> Fine-Tuning)</a:t>
            </a:r>
          </a:p>
        </p:txBody>
      </p:sp>
      <p:sp>
        <p:nvSpPr>
          <p:cNvPr id="14" name="Google Shape;87;p5">
            <a:extLst>
              <a:ext uri="{FF2B5EF4-FFF2-40B4-BE49-F238E27FC236}">
                <a16:creationId xmlns:a16="http://schemas.microsoft.com/office/drawing/2014/main" id="{B7092D68-98FB-0482-90CA-4AC9D90C14D5}"/>
              </a:ext>
            </a:extLst>
          </p:cNvPr>
          <p:cNvSpPr txBox="1"/>
          <p:nvPr/>
        </p:nvSpPr>
        <p:spPr>
          <a:xfrm>
            <a:off x="4122871" y="5309625"/>
            <a:ext cx="3962712" cy="381969"/>
          </a:xfrm>
          <a:prstGeom prst="rect">
            <a:avLst/>
          </a:prstGeom>
          <a:noFill/>
          <a:ln>
            <a:noFill/>
          </a:ln>
        </p:spPr>
        <p:txBody>
          <a:bodyPr spcFirstLastPara="1" wrap="square" lIns="91425" tIns="45700" rIns="91425" bIns="45700" anchor="t" anchorCtr="0">
            <a:noAutofit/>
          </a:bodyPr>
          <a:lstStyle/>
          <a:p>
            <a:pPr lvl="1" algn="ctr">
              <a:lnSpc>
                <a:spcPct val="150000"/>
              </a:lnSpc>
            </a:pPr>
            <a:r>
              <a:rPr lang="en-ID" sz="1200" dirty="0"/>
              <a:t>Gambar 3.1 </a:t>
            </a:r>
            <a:r>
              <a:rPr lang="en-ID" sz="1200" dirty="0" err="1"/>
              <a:t>Grafik</a:t>
            </a:r>
            <a:r>
              <a:rPr lang="en-ID" sz="1200" dirty="0"/>
              <a:t> </a:t>
            </a:r>
            <a:r>
              <a:rPr lang="en-ID" sz="1200" dirty="0" err="1"/>
              <a:t>Evaluasi</a:t>
            </a:r>
            <a:r>
              <a:rPr lang="en-ID" sz="1200" dirty="0"/>
              <a:t> Model </a:t>
            </a:r>
            <a:r>
              <a:rPr lang="en-ID" sz="1200" dirty="0" err="1"/>
              <a:t>Tanpa</a:t>
            </a:r>
            <a:r>
              <a:rPr lang="en-ID" sz="1200" dirty="0"/>
              <a:t> Fine-Tuning </a:t>
            </a:r>
            <a:endParaRPr lang="en-ID" sz="1200" dirty="0">
              <a:latin typeface="Exo" panose="020B060402020202020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BECA20A4-03E4-B99E-FE9F-1184E56A8459}"/>
              </a:ext>
            </a:extLst>
          </p:cNvPr>
          <p:cNvGrpSpPr/>
          <p:nvPr/>
        </p:nvGrpSpPr>
        <p:grpSpPr>
          <a:xfrm>
            <a:off x="1693076" y="1918577"/>
            <a:ext cx="8778240" cy="3391048"/>
            <a:chOff x="0" y="0"/>
            <a:chExt cx="5692775" cy="2202180"/>
          </a:xfrm>
        </p:grpSpPr>
        <p:pic>
          <p:nvPicPr>
            <p:cNvPr id="5" name="Picture 4">
              <a:extLst>
                <a:ext uri="{FF2B5EF4-FFF2-40B4-BE49-F238E27FC236}">
                  <a16:creationId xmlns:a16="http://schemas.microsoft.com/office/drawing/2014/main" id="{282F7DB1-1354-7DC4-4999-D0ADD30A6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940" y="449580"/>
              <a:ext cx="2743835" cy="1049020"/>
            </a:xfrm>
            <a:prstGeom prst="rect">
              <a:avLst/>
            </a:prstGeom>
          </p:spPr>
        </p:pic>
        <p:pic>
          <p:nvPicPr>
            <p:cNvPr id="6" name="Picture 5">
              <a:extLst>
                <a:ext uri="{FF2B5EF4-FFF2-40B4-BE49-F238E27FC236}">
                  <a16:creationId xmlns:a16="http://schemas.microsoft.com/office/drawing/2014/main" id="{D9DE7E65-6131-1621-01DA-59DDA02369A9}"/>
                </a:ext>
              </a:extLst>
            </p:cNvPr>
            <p:cNvPicPr>
              <a:picLocks noChangeAspect="1"/>
            </p:cNvPicPr>
            <p:nvPr/>
          </p:nvPicPr>
          <p:blipFill rotWithShape="1">
            <a:blip r:embed="rId4">
              <a:extLst>
                <a:ext uri="{28A0092B-C50C-407E-A947-70E740481C1C}">
                  <a14:useLocalDpi xmlns:a14="http://schemas.microsoft.com/office/drawing/2010/main" val="0"/>
                </a:ext>
              </a:extLst>
            </a:blip>
            <a:srcRect l="1076" t="1197"/>
            <a:stretch>
              <a:fillRect/>
            </a:stretch>
          </p:blipFill>
          <p:spPr bwMode="auto">
            <a:xfrm>
              <a:off x="0" y="0"/>
              <a:ext cx="2860675" cy="220218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4136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17D5D765-3F71-BB02-2C56-642FC26AFFB6}"/>
            </a:ext>
          </a:extLst>
        </p:cNvPr>
        <p:cNvGrpSpPr/>
        <p:nvPr/>
      </p:nvGrpSpPr>
      <p:grpSpPr>
        <a:xfrm>
          <a:off x="0" y="0"/>
          <a:ext cx="0" cy="0"/>
          <a:chOff x="0" y="0"/>
          <a:chExt cx="0" cy="0"/>
        </a:xfrm>
      </p:grpSpPr>
      <p:sp>
        <p:nvSpPr>
          <p:cNvPr id="46" name="Google Shape;46;g104f7abbb21_0_309">
            <a:extLst>
              <a:ext uri="{FF2B5EF4-FFF2-40B4-BE49-F238E27FC236}">
                <a16:creationId xmlns:a16="http://schemas.microsoft.com/office/drawing/2014/main" id="{958F6A06-D45B-CE31-627B-F7A53D5CE5D4}"/>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latin typeface="Arial MT"/>
              </a:rPr>
              <a:t>Hasil &amp; </a:t>
            </a:r>
            <a:r>
              <a:rPr lang="en-US" dirty="0" err="1">
                <a:latin typeface="Arial MT"/>
              </a:rPr>
              <a:t>Pembahasan</a:t>
            </a:r>
            <a:r>
              <a:rPr lang="en-US" dirty="0">
                <a:latin typeface="Arial MT"/>
              </a:rPr>
              <a:t> </a:t>
            </a:r>
          </a:p>
        </p:txBody>
      </p:sp>
      <p:sp>
        <p:nvSpPr>
          <p:cNvPr id="2" name="TextBox 1">
            <a:extLst>
              <a:ext uri="{FF2B5EF4-FFF2-40B4-BE49-F238E27FC236}">
                <a16:creationId xmlns:a16="http://schemas.microsoft.com/office/drawing/2014/main" id="{FFC7EF35-1EF5-C8CF-E68F-DAC75DD0491A}"/>
              </a:ext>
            </a:extLst>
          </p:cNvPr>
          <p:cNvSpPr txBox="1"/>
          <p:nvPr/>
        </p:nvSpPr>
        <p:spPr>
          <a:xfrm>
            <a:off x="180562" y="-1631583"/>
            <a:ext cx="11830876" cy="16312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ID" sz="2000" dirty="0" err="1">
                <a:latin typeface="Exo" charset="0"/>
              </a:rPr>
              <a:t>Penelitian</a:t>
            </a:r>
            <a:r>
              <a:rPr lang="en-ID" sz="2000" dirty="0">
                <a:latin typeface="Exo" charset="0"/>
              </a:rPr>
              <a:t> </a:t>
            </a:r>
            <a:r>
              <a:rPr lang="en-ID" sz="2000" dirty="0" err="1">
                <a:latin typeface="Exo" charset="0"/>
              </a:rPr>
              <a:t>ini</a:t>
            </a:r>
            <a:r>
              <a:rPr lang="en-ID" sz="2000" dirty="0">
                <a:latin typeface="Exo" charset="0"/>
              </a:rPr>
              <a:t> </a:t>
            </a:r>
            <a:r>
              <a:rPr lang="en-ID" sz="2000" dirty="0" err="1">
                <a:latin typeface="Exo" charset="0"/>
              </a:rPr>
              <a:t>menggunakan</a:t>
            </a:r>
            <a:r>
              <a:rPr lang="en-ID" sz="2000" dirty="0">
                <a:latin typeface="Exo" charset="0"/>
              </a:rPr>
              <a:t> dua </a:t>
            </a:r>
            <a:r>
              <a:rPr lang="en-ID" sz="2000" dirty="0" err="1">
                <a:latin typeface="Exo" charset="0"/>
              </a:rPr>
              <a:t>skenario</a:t>
            </a:r>
            <a:r>
              <a:rPr lang="en-ID" sz="2000" dirty="0">
                <a:latin typeface="Exo" charset="0"/>
              </a:rPr>
              <a:t> </a:t>
            </a:r>
            <a:r>
              <a:rPr lang="en-ID" sz="2000" dirty="0" err="1">
                <a:latin typeface="Exo" charset="0"/>
              </a:rPr>
              <a:t>pengujian</a:t>
            </a:r>
            <a:r>
              <a:rPr lang="en-ID" sz="2000" dirty="0">
                <a:latin typeface="Exo" charset="0"/>
              </a:rPr>
              <a:t> </a:t>
            </a:r>
            <a:r>
              <a:rPr lang="en-ID" sz="2000" dirty="0" err="1">
                <a:latin typeface="Exo" charset="0"/>
              </a:rPr>
              <a:t>dengan</a:t>
            </a:r>
            <a:r>
              <a:rPr lang="en-ID" sz="2000" dirty="0">
                <a:latin typeface="Exo" charset="0"/>
              </a:rPr>
              <a:t> dan </a:t>
            </a:r>
            <a:r>
              <a:rPr lang="en-ID" sz="2000" dirty="0" err="1">
                <a:latin typeface="Exo" charset="0"/>
              </a:rPr>
              <a:t>tanpa</a:t>
            </a:r>
            <a:r>
              <a:rPr lang="en-ID" sz="2000" dirty="0">
                <a:latin typeface="Exo" charset="0"/>
              </a:rPr>
              <a:t> fine-tuning. Data </a:t>
            </a:r>
            <a:r>
              <a:rPr lang="en-ID" sz="2000" dirty="0" err="1">
                <a:latin typeface="Exo" charset="0"/>
              </a:rPr>
              <a:t>citra</a:t>
            </a:r>
            <a:r>
              <a:rPr lang="en-ID" sz="2000" dirty="0">
                <a:latin typeface="Exo" charset="0"/>
              </a:rPr>
              <a:t> yang </a:t>
            </a:r>
            <a:r>
              <a:rPr lang="en-ID" sz="2000" dirty="0" err="1">
                <a:latin typeface="Exo" charset="0"/>
              </a:rPr>
              <a:t>telah</a:t>
            </a:r>
            <a:r>
              <a:rPr lang="en-ID" sz="2000" dirty="0">
                <a:latin typeface="Exo" charset="0"/>
              </a:rPr>
              <a:t> </a:t>
            </a:r>
            <a:r>
              <a:rPr lang="en-ID" sz="2000" dirty="0" err="1">
                <a:latin typeface="Exo" charset="0"/>
              </a:rPr>
              <a:t>diproses</a:t>
            </a:r>
            <a:r>
              <a:rPr lang="en-ID" sz="2000" dirty="0">
                <a:latin typeface="Exo" charset="0"/>
              </a:rPr>
              <a:t> dan </a:t>
            </a:r>
            <a:r>
              <a:rPr lang="en-ID" sz="2000" dirty="0" err="1">
                <a:latin typeface="Exo" charset="0"/>
              </a:rPr>
              <a:t>diaugmentasi</a:t>
            </a:r>
            <a:r>
              <a:rPr lang="en-ID" sz="2000" dirty="0">
                <a:latin typeface="Exo" charset="0"/>
              </a:rPr>
              <a:t> </a:t>
            </a:r>
            <a:r>
              <a:rPr lang="en-ID" sz="2000" dirty="0" err="1">
                <a:latin typeface="Exo" charset="0"/>
              </a:rPr>
              <a:t>dibagi</a:t>
            </a:r>
            <a:r>
              <a:rPr lang="en-ID" sz="2000" dirty="0">
                <a:latin typeface="Exo" charset="0"/>
              </a:rPr>
              <a:t> </a:t>
            </a:r>
            <a:r>
              <a:rPr lang="en-ID" sz="2000" dirty="0" err="1">
                <a:latin typeface="Exo" charset="0"/>
              </a:rPr>
              <a:t>menjadi</a:t>
            </a:r>
            <a:r>
              <a:rPr lang="en-ID" sz="2000" dirty="0">
                <a:latin typeface="Exo" charset="0"/>
              </a:rPr>
              <a:t> data </a:t>
            </a:r>
            <a:r>
              <a:rPr lang="en-ID" sz="2000" dirty="0" err="1">
                <a:latin typeface="Exo" charset="0"/>
              </a:rPr>
              <a:t>latih</a:t>
            </a:r>
            <a:r>
              <a:rPr lang="en-ID" sz="2000" dirty="0">
                <a:latin typeface="Exo" charset="0"/>
              </a:rPr>
              <a:t>, </a:t>
            </a:r>
            <a:r>
              <a:rPr lang="en-ID" sz="2000" dirty="0" err="1">
                <a:latin typeface="Exo" charset="0"/>
              </a:rPr>
              <a:t>validasi</a:t>
            </a:r>
            <a:r>
              <a:rPr lang="en-ID" sz="2000" dirty="0">
                <a:latin typeface="Exo" charset="0"/>
              </a:rPr>
              <a:t>, dan uji </a:t>
            </a:r>
            <a:r>
              <a:rPr lang="en-ID" sz="2000" dirty="0" err="1">
                <a:latin typeface="Exo" charset="0"/>
              </a:rPr>
              <a:t>dengan</a:t>
            </a:r>
            <a:r>
              <a:rPr lang="en-ID" sz="2000" dirty="0">
                <a:latin typeface="Exo" charset="0"/>
              </a:rPr>
              <a:t> </a:t>
            </a:r>
            <a:r>
              <a:rPr lang="en-ID" sz="2000" dirty="0" err="1">
                <a:latin typeface="Exo" charset="0"/>
              </a:rPr>
              <a:t>proporsi</a:t>
            </a:r>
            <a:r>
              <a:rPr lang="en-ID" sz="2000" dirty="0">
                <a:latin typeface="Exo" charset="0"/>
              </a:rPr>
              <a:t> yang </a:t>
            </a:r>
            <a:r>
              <a:rPr lang="en-ID" sz="2000" dirty="0" err="1">
                <a:latin typeface="Exo" charset="0"/>
              </a:rPr>
              <a:t>telah</a:t>
            </a:r>
            <a:r>
              <a:rPr lang="en-ID" sz="2000" dirty="0">
                <a:latin typeface="Exo" charset="0"/>
              </a:rPr>
              <a:t> </a:t>
            </a:r>
            <a:r>
              <a:rPr lang="en-ID" sz="2000" dirty="0" err="1">
                <a:latin typeface="Exo" charset="0"/>
              </a:rPr>
              <a:t>ditentukan</a:t>
            </a:r>
            <a:r>
              <a:rPr lang="en-ID" sz="2000" dirty="0">
                <a:latin typeface="Exo" charset="0"/>
              </a:rPr>
              <a:t>. </a:t>
            </a:r>
            <a:r>
              <a:rPr lang="en-ID" sz="2000" dirty="0" err="1">
                <a:latin typeface="Exo" charset="0"/>
              </a:rPr>
              <a:t>Selama</a:t>
            </a:r>
            <a:r>
              <a:rPr lang="en-ID" sz="2000" dirty="0">
                <a:latin typeface="Exo" charset="0"/>
              </a:rPr>
              <a:t> proses </a:t>
            </a:r>
            <a:r>
              <a:rPr lang="en-ID" sz="2000" dirty="0" err="1">
                <a:latin typeface="Exo" charset="0"/>
              </a:rPr>
              <a:t>pelatihan</a:t>
            </a:r>
            <a:r>
              <a:rPr lang="en-ID" sz="2000" dirty="0">
                <a:latin typeface="Exo" charset="0"/>
              </a:rPr>
              <a:t>, </a:t>
            </a:r>
            <a:r>
              <a:rPr lang="en-ID" sz="2000" dirty="0" err="1">
                <a:latin typeface="Exo" charset="0"/>
              </a:rPr>
              <a:t>fungsi</a:t>
            </a:r>
            <a:r>
              <a:rPr lang="en-ID" sz="2000" dirty="0">
                <a:latin typeface="Exo" charset="0"/>
              </a:rPr>
              <a:t> callback </a:t>
            </a:r>
            <a:r>
              <a:rPr lang="en-ID" sz="2000" dirty="0" err="1">
                <a:latin typeface="Exo" charset="0"/>
              </a:rPr>
              <a:t>seperti</a:t>
            </a:r>
            <a:r>
              <a:rPr lang="en-ID" sz="2000" dirty="0">
                <a:latin typeface="Exo" charset="0"/>
              </a:rPr>
              <a:t> </a:t>
            </a:r>
            <a:r>
              <a:rPr lang="en-ID" sz="2000" dirty="0" err="1">
                <a:latin typeface="Exo" charset="0"/>
              </a:rPr>
              <a:t>EarlyStopping</a:t>
            </a:r>
            <a:r>
              <a:rPr lang="en-ID" sz="2000" dirty="0">
                <a:latin typeface="Exo" charset="0"/>
              </a:rPr>
              <a:t> dan </a:t>
            </a:r>
            <a:r>
              <a:rPr lang="en-ID" sz="2000" dirty="0" err="1">
                <a:latin typeface="Exo" charset="0"/>
              </a:rPr>
              <a:t>ReduceLROnPlateau</a:t>
            </a:r>
            <a:r>
              <a:rPr lang="en-ID" sz="2000" dirty="0">
                <a:latin typeface="Exo" charset="0"/>
              </a:rPr>
              <a:t> </a:t>
            </a:r>
            <a:r>
              <a:rPr lang="en-ID" sz="2000" dirty="0" err="1">
                <a:latin typeface="Exo" charset="0"/>
              </a:rPr>
              <a:t>digunakan</a:t>
            </a:r>
            <a:r>
              <a:rPr lang="en-ID" sz="2000" dirty="0">
                <a:latin typeface="Exo" charset="0"/>
              </a:rPr>
              <a:t> </a:t>
            </a:r>
            <a:r>
              <a:rPr lang="en-ID" sz="2000" dirty="0" err="1">
                <a:latin typeface="Exo" charset="0"/>
              </a:rPr>
              <a:t>untuk</a:t>
            </a:r>
            <a:r>
              <a:rPr lang="en-ID" sz="2000" dirty="0">
                <a:latin typeface="Exo" charset="0"/>
              </a:rPr>
              <a:t> </a:t>
            </a:r>
            <a:r>
              <a:rPr lang="en-ID" sz="2000" dirty="0" err="1">
                <a:latin typeface="Exo" charset="0"/>
              </a:rPr>
              <a:t>menghentikan</a:t>
            </a:r>
            <a:r>
              <a:rPr lang="en-ID" sz="2000" dirty="0">
                <a:latin typeface="Exo" charset="0"/>
              </a:rPr>
              <a:t> </a:t>
            </a:r>
            <a:r>
              <a:rPr lang="en-ID" sz="2000" dirty="0" err="1">
                <a:latin typeface="Exo" charset="0"/>
              </a:rPr>
              <a:t>pelatihan</a:t>
            </a:r>
            <a:r>
              <a:rPr lang="en-ID" sz="2000" dirty="0">
                <a:latin typeface="Exo" charset="0"/>
              </a:rPr>
              <a:t> </a:t>
            </a:r>
            <a:r>
              <a:rPr lang="en-ID" sz="2000" dirty="0" err="1">
                <a:latin typeface="Exo" charset="0"/>
              </a:rPr>
              <a:t>jika</a:t>
            </a:r>
            <a:r>
              <a:rPr lang="en-ID" sz="2000" dirty="0">
                <a:latin typeface="Exo" charset="0"/>
              </a:rPr>
              <a:t> </a:t>
            </a:r>
            <a:r>
              <a:rPr lang="en-ID" sz="2000" dirty="0" err="1">
                <a:latin typeface="Exo" charset="0"/>
              </a:rPr>
              <a:t>tidak</a:t>
            </a:r>
            <a:r>
              <a:rPr lang="en-ID" sz="2000" dirty="0">
                <a:latin typeface="Exo" charset="0"/>
              </a:rPr>
              <a:t> </a:t>
            </a:r>
            <a:r>
              <a:rPr lang="en-ID" sz="2000" dirty="0" err="1">
                <a:latin typeface="Exo" charset="0"/>
              </a:rPr>
              <a:t>ada</a:t>
            </a:r>
            <a:r>
              <a:rPr lang="en-ID" sz="2000" dirty="0">
                <a:latin typeface="Exo" charset="0"/>
              </a:rPr>
              <a:t> </a:t>
            </a:r>
            <a:r>
              <a:rPr lang="en-ID" sz="2000" dirty="0" err="1">
                <a:latin typeface="Exo" charset="0"/>
              </a:rPr>
              <a:t>perbaikan</a:t>
            </a:r>
            <a:r>
              <a:rPr lang="en-ID" sz="2000" dirty="0">
                <a:latin typeface="Exo" charset="0"/>
              </a:rPr>
              <a:t>, </a:t>
            </a:r>
            <a:r>
              <a:rPr lang="en-ID" sz="2000" dirty="0" err="1">
                <a:latin typeface="Exo" charset="0"/>
              </a:rPr>
              <a:t>sehingga</a:t>
            </a:r>
            <a:r>
              <a:rPr lang="en-ID" sz="2000" dirty="0">
                <a:latin typeface="Exo" charset="0"/>
              </a:rPr>
              <a:t> </a:t>
            </a:r>
            <a:r>
              <a:rPr lang="en-ID" sz="2000" dirty="0" err="1">
                <a:latin typeface="Exo" charset="0"/>
              </a:rPr>
              <a:t>mencegah</a:t>
            </a:r>
            <a:r>
              <a:rPr lang="en-ID" sz="2000" dirty="0">
                <a:latin typeface="Exo" charset="0"/>
              </a:rPr>
              <a:t> overfitting </a:t>
            </a:r>
            <a:r>
              <a:rPr lang="en-ID" sz="2000" dirty="0" err="1">
                <a:latin typeface="Exo" charset="0"/>
              </a:rPr>
              <a:t>serta</a:t>
            </a:r>
            <a:r>
              <a:rPr lang="en-ID" sz="2000" dirty="0">
                <a:latin typeface="Exo" charset="0"/>
              </a:rPr>
              <a:t> </a:t>
            </a:r>
            <a:r>
              <a:rPr lang="en-ID" sz="2000" dirty="0" err="1">
                <a:latin typeface="Exo" charset="0"/>
              </a:rPr>
              <a:t>menjaga</a:t>
            </a:r>
            <a:r>
              <a:rPr lang="en-ID" sz="2000" dirty="0">
                <a:latin typeface="Exo" charset="0"/>
              </a:rPr>
              <a:t> </a:t>
            </a:r>
            <a:r>
              <a:rPr lang="en-ID" sz="2000" dirty="0" err="1">
                <a:latin typeface="Exo" charset="0"/>
              </a:rPr>
              <a:t>efisiensi</a:t>
            </a:r>
            <a:r>
              <a:rPr lang="en-ID" sz="2000" dirty="0">
                <a:latin typeface="Exo" charset="0"/>
              </a:rPr>
              <a:t> </a:t>
            </a:r>
            <a:r>
              <a:rPr lang="en-ID" sz="2000" dirty="0" err="1">
                <a:latin typeface="Exo" charset="0"/>
              </a:rPr>
              <a:t>waktu</a:t>
            </a:r>
            <a:r>
              <a:rPr lang="en-ID" sz="2000" dirty="0">
                <a:latin typeface="Exo" charset="0"/>
              </a:rPr>
              <a:t> </a:t>
            </a:r>
            <a:r>
              <a:rPr lang="en-ID" sz="2000" dirty="0" err="1">
                <a:latin typeface="Exo" charset="0"/>
              </a:rPr>
              <a:t>pelatihan</a:t>
            </a:r>
            <a:r>
              <a:rPr lang="en-ID" sz="2000" dirty="0">
                <a:latin typeface="Exo" charset="0"/>
              </a:rPr>
              <a:t> dan </a:t>
            </a:r>
            <a:r>
              <a:rPr lang="en-ID" sz="2000" dirty="0" err="1">
                <a:latin typeface="Exo" charset="0"/>
              </a:rPr>
              <a:t>akurasi</a:t>
            </a:r>
            <a:r>
              <a:rPr lang="en-ID" sz="2000" dirty="0">
                <a:latin typeface="Exo" charset="0"/>
              </a:rPr>
              <a:t> model. </a:t>
            </a:r>
            <a:endParaRPr lang="en-US" sz="2000" dirty="0">
              <a:latin typeface="Exo"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5249E6C-9458-6D25-AB9E-51A699715BB0}"/>
              </a:ext>
            </a:extLst>
          </p:cNvPr>
          <p:cNvSpPr txBox="1"/>
          <p:nvPr/>
        </p:nvSpPr>
        <p:spPr>
          <a:xfrm>
            <a:off x="438912" y="1417320"/>
            <a:ext cx="5657088"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Exo" charset="0"/>
              </a:rPr>
              <a:t>H</a:t>
            </a:r>
            <a:r>
              <a:rPr lang="en-ID" sz="2000" dirty="0" err="1">
                <a:latin typeface="Exo" charset="0"/>
              </a:rPr>
              <a:t>asil</a:t>
            </a:r>
            <a:r>
              <a:rPr lang="en-ID" sz="2000" dirty="0">
                <a:latin typeface="Exo" charset="0"/>
              </a:rPr>
              <a:t> </a:t>
            </a:r>
            <a:r>
              <a:rPr lang="en-ID" sz="2000" dirty="0" err="1">
                <a:latin typeface="Exo" charset="0"/>
              </a:rPr>
              <a:t>Evaluasi</a:t>
            </a:r>
            <a:r>
              <a:rPr lang="en-ID" sz="2000" dirty="0">
                <a:latin typeface="Exo" charset="0"/>
              </a:rPr>
              <a:t> Model (</a:t>
            </a:r>
            <a:r>
              <a:rPr lang="en-ID" sz="2000" dirty="0" err="1">
                <a:latin typeface="Exo" charset="0"/>
              </a:rPr>
              <a:t>Dengan</a:t>
            </a:r>
            <a:r>
              <a:rPr lang="en-ID" sz="2000" dirty="0">
                <a:latin typeface="Exo" charset="0"/>
              </a:rPr>
              <a:t> Fine-Tuning)</a:t>
            </a:r>
          </a:p>
        </p:txBody>
      </p:sp>
      <p:sp>
        <p:nvSpPr>
          <p:cNvPr id="14" name="Google Shape;87;p5">
            <a:extLst>
              <a:ext uri="{FF2B5EF4-FFF2-40B4-BE49-F238E27FC236}">
                <a16:creationId xmlns:a16="http://schemas.microsoft.com/office/drawing/2014/main" id="{D105D9F3-7E85-21CD-11BE-33367FCBEF1F}"/>
              </a:ext>
            </a:extLst>
          </p:cNvPr>
          <p:cNvSpPr txBox="1"/>
          <p:nvPr/>
        </p:nvSpPr>
        <p:spPr>
          <a:xfrm>
            <a:off x="4122871" y="5309625"/>
            <a:ext cx="3962712" cy="381969"/>
          </a:xfrm>
          <a:prstGeom prst="rect">
            <a:avLst/>
          </a:prstGeom>
          <a:noFill/>
          <a:ln>
            <a:noFill/>
          </a:ln>
        </p:spPr>
        <p:txBody>
          <a:bodyPr spcFirstLastPara="1" wrap="square" lIns="91425" tIns="45700" rIns="91425" bIns="45700" anchor="t" anchorCtr="0">
            <a:noAutofit/>
          </a:bodyPr>
          <a:lstStyle/>
          <a:p>
            <a:pPr lvl="1" algn="ctr">
              <a:lnSpc>
                <a:spcPct val="150000"/>
              </a:lnSpc>
            </a:pPr>
            <a:r>
              <a:rPr lang="en-ID" sz="1200" dirty="0"/>
              <a:t>Gambar 3.1 </a:t>
            </a:r>
            <a:r>
              <a:rPr lang="en-ID" sz="1200" dirty="0" err="1"/>
              <a:t>Grafik</a:t>
            </a:r>
            <a:r>
              <a:rPr lang="en-ID" sz="1200" dirty="0"/>
              <a:t> </a:t>
            </a:r>
            <a:r>
              <a:rPr lang="en-ID" sz="1200" dirty="0" err="1"/>
              <a:t>Evaluasi</a:t>
            </a:r>
            <a:r>
              <a:rPr lang="en-ID" sz="1200" dirty="0"/>
              <a:t> Model </a:t>
            </a:r>
            <a:r>
              <a:rPr lang="en-ID" sz="1200" dirty="0" err="1"/>
              <a:t>Dengan</a:t>
            </a:r>
            <a:r>
              <a:rPr lang="en-ID" sz="1200" dirty="0"/>
              <a:t> Fine-Tuning </a:t>
            </a:r>
            <a:endParaRPr lang="en-ID" sz="1200" dirty="0">
              <a:latin typeface="Exo" panose="020B060402020202020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25C159DC-EE59-EF34-4C97-6F88B06127E2}"/>
              </a:ext>
            </a:extLst>
          </p:cNvPr>
          <p:cNvGrpSpPr/>
          <p:nvPr/>
        </p:nvGrpSpPr>
        <p:grpSpPr>
          <a:xfrm>
            <a:off x="1693076" y="1872857"/>
            <a:ext cx="8805847" cy="3391048"/>
            <a:chOff x="0" y="0"/>
            <a:chExt cx="5721350" cy="2140585"/>
          </a:xfrm>
        </p:grpSpPr>
        <p:pic>
          <p:nvPicPr>
            <p:cNvPr id="15" name="Picture 14">
              <a:extLst>
                <a:ext uri="{FF2B5EF4-FFF2-40B4-BE49-F238E27FC236}">
                  <a16:creationId xmlns:a16="http://schemas.microsoft.com/office/drawing/2014/main" id="{78549277-0A3F-A3AF-98A5-D6E52D2CB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660" y="464820"/>
              <a:ext cx="2726690" cy="1026795"/>
            </a:xfrm>
            <a:prstGeom prst="rect">
              <a:avLst/>
            </a:prstGeom>
          </p:spPr>
        </p:pic>
        <p:pic>
          <p:nvPicPr>
            <p:cNvPr id="16" name="Picture 15">
              <a:extLst>
                <a:ext uri="{FF2B5EF4-FFF2-40B4-BE49-F238E27FC236}">
                  <a16:creationId xmlns:a16="http://schemas.microsoft.com/office/drawing/2014/main" id="{E9AECCCC-63A1-C35E-538B-D5B8D6711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909570" cy="2140585"/>
            </a:xfrm>
            <a:prstGeom prst="rect">
              <a:avLst/>
            </a:prstGeom>
          </p:spPr>
        </p:pic>
      </p:grpSp>
    </p:spTree>
    <p:extLst>
      <p:ext uri="{BB962C8B-B14F-4D97-AF65-F5344CB8AC3E}">
        <p14:creationId xmlns:p14="http://schemas.microsoft.com/office/powerpoint/2010/main" val="26124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Kesimpulan</a:t>
            </a:r>
            <a:endParaRPr lang="id-ID" dirty="0"/>
          </a:p>
        </p:txBody>
      </p:sp>
      <p:sp>
        <p:nvSpPr>
          <p:cNvPr id="2" name="Google Shape;73;p3">
            <a:extLst>
              <a:ext uri="{FF2B5EF4-FFF2-40B4-BE49-F238E27FC236}">
                <a16:creationId xmlns:a16="http://schemas.microsoft.com/office/drawing/2014/main" id="{84011C2B-6F30-C103-C4F8-5FE823BA1FD3}"/>
              </a:ext>
            </a:extLst>
          </p:cNvPr>
          <p:cNvSpPr txBox="1">
            <a:spLocks/>
          </p:cNvSpPr>
          <p:nvPr/>
        </p:nvSpPr>
        <p:spPr>
          <a:xfrm>
            <a:off x="604177" y="1546993"/>
            <a:ext cx="10956037" cy="37640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0" indent="0" algn="just">
              <a:lnSpc>
                <a:spcPct val="115000"/>
              </a:lnSpc>
              <a:spcBef>
                <a:spcPts val="1200"/>
              </a:spcBef>
              <a:buNone/>
            </a:pPr>
            <a:r>
              <a:rPr lang="en-ID" sz="2000" dirty="0" err="1"/>
              <a:t>Berdasarkan</a:t>
            </a:r>
            <a:r>
              <a:rPr lang="en-ID" sz="2000" dirty="0"/>
              <a:t> </a:t>
            </a:r>
            <a:r>
              <a:rPr lang="en-ID" sz="2000" dirty="0" err="1"/>
              <a:t>penelitian</a:t>
            </a:r>
            <a:r>
              <a:rPr lang="en-ID" sz="2000" dirty="0"/>
              <a:t> yang </a:t>
            </a:r>
            <a:r>
              <a:rPr lang="en-ID" sz="2000" dirty="0" err="1"/>
              <a:t>telah</a:t>
            </a:r>
            <a:r>
              <a:rPr lang="en-ID" sz="2000" dirty="0"/>
              <a:t> </a:t>
            </a:r>
            <a:r>
              <a:rPr lang="en-ID" sz="2000" dirty="0" err="1"/>
              <a:t>dilakukan</a:t>
            </a:r>
            <a:r>
              <a:rPr lang="en-ID" sz="2000" dirty="0"/>
              <a:t>, </a:t>
            </a:r>
            <a:r>
              <a:rPr lang="en-ID" sz="2000" dirty="0" err="1"/>
              <a:t>disimpulkan</a:t>
            </a:r>
            <a:r>
              <a:rPr lang="en-ID" sz="2000" dirty="0"/>
              <a:t> </a:t>
            </a:r>
            <a:r>
              <a:rPr lang="en-ID" sz="2000" dirty="0" err="1"/>
              <a:t>bahwa</a:t>
            </a:r>
            <a:r>
              <a:rPr lang="en-ID" sz="2000" dirty="0"/>
              <a:t> </a:t>
            </a:r>
            <a:r>
              <a:rPr lang="en-ID" sz="2000" dirty="0" err="1"/>
              <a:t>skenario</a:t>
            </a:r>
            <a:r>
              <a:rPr lang="en-ID" sz="2000" dirty="0"/>
              <a:t> </a:t>
            </a:r>
            <a:r>
              <a:rPr lang="en-ID" sz="2000" dirty="0" err="1"/>
              <a:t>dengan</a:t>
            </a:r>
            <a:r>
              <a:rPr lang="en-ID" sz="2000" dirty="0"/>
              <a:t> </a:t>
            </a:r>
            <a:r>
              <a:rPr lang="en-ID" sz="2000" dirty="0" err="1"/>
              <a:t>penerapan</a:t>
            </a:r>
            <a:r>
              <a:rPr lang="en-ID" sz="2000" dirty="0"/>
              <a:t> fine-tuning </a:t>
            </a:r>
            <a:r>
              <a:rPr lang="en-ID" sz="2000" dirty="0" err="1"/>
              <a:t>adalah</a:t>
            </a:r>
            <a:r>
              <a:rPr lang="en-ID" sz="2000" dirty="0"/>
              <a:t> model </a:t>
            </a:r>
            <a:r>
              <a:rPr lang="en-ID" sz="2000" dirty="0" err="1"/>
              <a:t>dengan</a:t>
            </a:r>
            <a:r>
              <a:rPr lang="en-ID" sz="2000" dirty="0"/>
              <a:t> </a:t>
            </a:r>
            <a:r>
              <a:rPr lang="en-ID" sz="2000" dirty="0" err="1"/>
              <a:t>performa</a:t>
            </a:r>
            <a:r>
              <a:rPr lang="en-ID" sz="2000" dirty="0"/>
              <a:t> </a:t>
            </a:r>
            <a:r>
              <a:rPr lang="en-ID" sz="2000" dirty="0" err="1"/>
              <a:t>terbaik</a:t>
            </a:r>
            <a:r>
              <a:rPr lang="en-ID" sz="2000" dirty="0"/>
              <a:t> </a:t>
            </a:r>
            <a:r>
              <a:rPr lang="en-ID" sz="2000" dirty="0" err="1"/>
              <a:t>untuk</a:t>
            </a:r>
            <a:r>
              <a:rPr lang="en-ID" sz="2000" dirty="0"/>
              <a:t> </a:t>
            </a:r>
            <a:r>
              <a:rPr lang="en-ID" sz="2000" dirty="0" err="1"/>
              <a:t>melakukan</a:t>
            </a:r>
            <a:r>
              <a:rPr lang="en-ID" sz="2000" dirty="0"/>
              <a:t> </a:t>
            </a:r>
            <a:r>
              <a:rPr lang="en-ID" sz="2000" dirty="0" err="1"/>
              <a:t>klasifikasi</a:t>
            </a:r>
            <a:r>
              <a:rPr lang="en-ID" sz="2000" dirty="0"/>
              <a:t> </a:t>
            </a:r>
            <a:r>
              <a:rPr lang="en-ID" sz="2000" dirty="0" err="1"/>
              <a:t>gangguan</a:t>
            </a:r>
            <a:r>
              <a:rPr lang="en-ID" sz="2000" dirty="0"/>
              <a:t> </a:t>
            </a:r>
            <a:r>
              <a:rPr lang="en-ID" sz="2000" dirty="0" err="1"/>
              <a:t>mata</a:t>
            </a:r>
            <a:r>
              <a:rPr lang="en-ID" sz="2000" dirty="0"/>
              <a:t> pada </a:t>
            </a:r>
            <a:r>
              <a:rPr lang="en-ID" sz="2000" dirty="0" err="1"/>
              <a:t>anak</a:t>
            </a:r>
            <a:r>
              <a:rPr lang="en-ID" sz="2000" dirty="0"/>
              <a:t>, </a:t>
            </a:r>
            <a:r>
              <a:rPr lang="en-ID" sz="2000" dirty="0" err="1"/>
              <a:t>dengan</a:t>
            </a:r>
            <a:r>
              <a:rPr lang="en-ID" sz="2000" dirty="0"/>
              <a:t> </a:t>
            </a:r>
            <a:r>
              <a:rPr lang="en-ID" sz="2000" dirty="0" err="1"/>
              <a:t>akurasi</a:t>
            </a:r>
            <a:r>
              <a:rPr lang="en-ID" sz="2000" dirty="0"/>
              <a:t> </a:t>
            </a:r>
            <a:r>
              <a:rPr lang="en-ID" sz="2000" dirty="0" err="1"/>
              <a:t>sebesar</a:t>
            </a:r>
            <a:r>
              <a:rPr lang="en-ID" sz="2000" dirty="0"/>
              <a:t> 96%, </a:t>
            </a:r>
            <a:r>
              <a:rPr lang="en-ID" sz="2000" dirty="0" err="1"/>
              <a:t>presisi</a:t>
            </a:r>
            <a:r>
              <a:rPr lang="en-ID" sz="2000" dirty="0"/>
              <a:t> rata-rata 96%, recall rata-rata 96%, dan f1-score rata-rata 96%. Performa </a:t>
            </a:r>
            <a:r>
              <a:rPr lang="en-ID" sz="2000" dirty="0" err="1"/>
              <a:t>ini</a:t>
            </a:r>
            <a:r>
              <a:rPr lang="en-ID" sz="2000" dirty="0"/>
              <a:t> </a:t>
            </a:r>
            <a:r>
              <a:rPr lang="en-ID" sz="2000" dirty="0" err="1"/>
              <a:t>menunjukkan</a:t>
            </a:r>
            <a:r>
              <a:rPr lang="en-ID" sz="2000" dirty="0"/>
              <a:t> </a:t>
            </a:r>
            <a:r>
              <a:rPr lang="en-ID" sz="2000" dirty="0" err="1"/>
              <a:t>peningkatan</a:t>
            </a:r>
            <a:r>
              <a:rPr lang="en-ID" sz="2000" dirty="0"/>
              <a:t> yang </a:t>
            </a:r>
            <a:r>
              <a:rPr lang="en-ID" sz="2000" dirty="0" err="1"/>
              <a:t>signifikan</a:t>
            </a:r>
            <a:r>
              <a:rPr lang="en-ID" sz="2000" dirty="0"/>
              <a:t> </a:t>
            </a:r>
            <a:r>
              <a:rPr lang="en-ID" sz="2000" dirty="0" err="1"/>
              <a:t>dibandingkan</a:t>
            </a:r>
            <a:r>
              <a:rPr lang="en-ID" sz="2000" dirty="0"/>
              <a:t> </a:t>
            </a:r>
            <a:r>
              <a:rPr lang="en-ID" sz="2000" dirty="0" err="1"/>
              <a:t>skenario</a:t>
            </a:r>
            <a:r>
              <a:rPr lang="en-ID" sz="2000" dirty="0"/>
              <a:t> </a:t>
            </a:r>
            <a:r>
              <a:rPr lang="en-ID" sz="2000" dirty="0" err="1"/>
              <a:t>tanpa</a:t>
            </a:r>
            <a:r>
              <a:rPr lang="en-ID" sz="2000" dirty="0"/>
              <a:t> fine-tuning yang </a:t>
            </a:r>
            <a:r>
              <a:rPr lang="en-ID" sz="2000" dirty="0" err="1"/>
              <a:t>hanya</a:t>
            </a:r>
            <a:r>
              <a:rPr lang="en-ID" sz="2000" dirty="0"/>
              <a:t> </a:t>
            </a:r>
            <a:r>
              <a:rPr lang="en-ID" sz="2000" dirty="0" err="1"/>
              <a:t>mencapai</a:t>
            </a:r>
            <a:r>
              <a:rPr lang="en-ID" sz="2000" dirty="0"/>
              <a:t> </a:t>
            </a:r>
            <a:r>
              <a:rPr lang="en-ID" sz="2000" dirty="0" err="1"/>
              <a:t>akurasi</a:t>
            </a:r>
            <a:r>
              <a:rPr lang="en-ID" sz="2000" dirty="0"/>
              <a:t> 92% </a:t>
            </a:r>
            <a:r>
              <a:rPr lang="en-ID" sz="2000" dirty="0" err="1"/>
              <a:t>dengan</a:t>
            </a:r>
            <a:r>
              <a:rPr lang="en-ID" sz="2000" dirty="0"/>
              <a:t> </a:t>
            </a:r>
            <a:r>
              <a:rPr lang="en-ID" sz="2000" dirty="0" err="1"/>
              <a:t>kinerja</a:t>
            </a:r>
            <a:r>
              <a:rPr lang="en-ID" sz="2000" dirty="0"/>
              <a:t> yang </a:t>
            </a:r>
            <a:r>
              <a:rPr lang="en-ID" sz="2000" dirty="0" err="1"/>
              <a:t>kurang</a:t>
            </a:r>
            <a:r>
              <a:rPr lang="en-ID" sz="2000" dirty="0"/>
              <a:t> </a:t>
            </a:r>
            <a:r>
              <a:rPr lang="en-ID" sz="2000" dirty="0" err="1"/>
              <a:t>seimbang</a:t>
            </a:r>
            <a:r>
              <a:rPr lang="en-ID" sz="2000" dirty="0"/>
              <a:t>. </a:t>
            </a:r>
            <a:r>
              <a:rPr lang="id-ID" sz="2000" dirty="0"/>
              <a:t>Penelitian ini memberikan kontribusi penting untuk pengembangan sistem deteksi dini gangguan mata pada anak, khususnya dengan menunjukkan bahwa kombinasi metode transfer learning dan fine tuning sangat efektif untuk membangun model yang akurat dan dapat diandalkan.</a:t>
            </a:r>
            <a:endParaRPr lang="en-ID" sz="2000" dirty="0">
              <a:latin typeface="Exo"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ID" dirty="0" err="1"/>
              <a:t>Referensi</a:t>
            </a:r>
            <a:endParaRPr lang="id-ID" dirty="0"/>
          </a:p>
        </p:txBody>
      </p:sp>
      <p:sp>
        <p:nvSpPr>
          <p:cNvPr id="8" name="Google Shape;79;p4"/>
          <p:cNvSpPr txBox="1">
            <a:spLocks noGrp="1"/>
          </p:cNvSpPr>
          <p:nvPr>
            <p:ph type="body" idx="1"/>
          </p:nvPr>
        </p:nvSpPr>
        <p:spPr>
          <a:xfrm>
            <a:off x="166757" y="1274331"/>
            <a:ext cx="11830877" cy="4632693"/>
          </a:xfrm>
          <a:prstGeom prst="rect">
            <a:avLst/>
          </a:prstGeom>
          <a:noFill/>
          <a:ln>
            <a:noFill/>
          </a:ln>
        </p:spPr>
        <p:txBody>
          <a:bodyPr spcFirstLastPara="1" wrap="square" lIns="91425" tIns="45700" rIns="91425" bIns="45700" anchor="t" anchorCtr="0">
            <a:noAutofit/>
          </a:bodyPr>
          <a:lstStyle/>
          <a:p>
            <a:pPr marL="50800" indent="0" algn="just">
              <a:buNone/>
            </a:pPr>
            <a:r>
              <a:rPr lang="en-ID" sz="1200" dirty="0">
                <a:effectLst/>
                <a:latin typeface="Exo" charset="0"/>
                <a:ea typeface="Times New Roman" panose="02020603050405020304" pitchFamily="18" charset="0"/>
              </a:rPr>
              <a:t>[1] </a:t>
            </a:r>
            <a:r>
              <a:rPr lang="en-ID" sz="1200" dirty="0" err="1">
                <a:effectLst/>
                <a:latin typeface="Exo" charset="0"/>
                <a:ea typeface="Times New Roman" panose="02020603050405020304" pitchFamily="18" charset="0"/>
              </a:rPr>
              <a:t>GoodStats</a:t>
            </a:r>
            <a:r>
              <a:rPr lang="en-ID" sz="1200" dirty="0">
                <a:effectLst/>
                <a:latin typeface="Exo" charset="0"/>
                <a:ea typeface="Times New Roman" panose="02020603050405020304" pitchFamily="18" charset="0"/>
              </a:rPr>
              <a:t>, “209,3 Juta Orang di Indonesia </a:t>
            </a:r>
            <a:r>
              <a:rPr lang="en-ID" sz="1200" dirty="0" err="1">
                <a:effectLst/>
                <a:latin typeface="Exo" charset="0"/>
                <a:ea typeface="Times New Roman" panose="02020603050405020304" pitchFamily="18" charset="0"/>
              </a:rPr>
              <a:t>Menggunakan</a:t>
            </a:r>
            <a:r>
              <a:rPr lang="en-ID" sz="1200" dirty="0">
                <a:effectLst/>
                <a:latin typeface="Exo" charset="0"/>
                <a:ea typeface="Times New Roman" panose="02020603050405020304" pitchFamily="18" charset="0"/>
              </a:rPr>
              <a:t> Smartphone pada </a:t>
            </a:r>
            <a:r>
              <a:rPr lang="en-ID" sz="1200" dirty="0" err="1">
                <a:effectLst/>
                <a:latin typeface="Exo" charset="0"/>
                <a:ea typeface="Times New Roman" panose="02020603050405020304" pitchFamily="18" charset="0"/>
              </a:rPr>
              <a:t>Tahun</a:t>
            </a:r>
            <a:r>
              <a:rPr lang="en-ID" sz="1200" dirty="0">
                <a:effectLst/>
                <a:latin typeface="Exo" charset="0"/>
                <a:ea typeface="Times New Roman" panose="02020603050405020304" pitchFamily="18" charset="0"/>
              </a:rPr>
              <a:t> 2023,” </a:t>
            </a:r>
            <a:r>
              <a:rPr lang="en-ID" sz="1200" dirty="0" err="1">
                <a:effectLst/>
                <a:latin typeface="Exo" charset="0"/>
                <a:ea typeface="Times New Roman" panose="02020603050405020304" pitchFamily="18" charset="0"/>
              </a:rPr>
              <a:t>GoodStats</a:t>
            </a:r>
            <a:r>
              <a:rPr lang="en-ID" sz="1200" dirty="0">
                <a:effectLst/>
                <a:latin typeface="Exo" charset="0"/>
                <a:ea typeface="Times New Roman" panose="02020603050405020304" pitchFamily="18" charset="0"/>
              </a:rPr>
              <a:t>. Accessed: Jul. 01, 2025. [Online]. Available:     https://data.goodstats.id/statistic/2093-juta-orang-di-indonesia-menggunakan-smartphone-pada-tahun-2023-cbha0</a:t>
            </a:r>
          </a:p>
          <a:p>
            <a:pPr marL="50800" indent="0" algn="just">
              <a:buNone/>
            </a:pPr>
            <a:r>
              <a:rPr lang="en-ID" sz="1200" dirty="0">
                <a:effectLst/>
                <a:latin typeface="Exo" charset="0"/>
                <a:ea typeface="Times New Roman" panose="02020603050405020304" pitchFamily="18" charset="0"/>
              </a:rPr>
              <a:t>[2] B. P. </a:t>
            </a:r>
            <a:r>
              <a:rPr lang="en-ID" sz="1200" dirty="0" err="1">
                <a:effectLst/>
                <a:latin typeface="Exo" charset="0"/>
                <a:ea typeface="Times New Roman" panose="02020603050405020304" pitchFamily="18" charset="0"/>
              </a:rPr>
              <a:t>Statistik</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Proporsi</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Individu</a:t>
            </a:r>
            <a:r>
              <a:rPr lang="en-ID" sz="1200" dirty="0">
                <a:effectLst/>
                <a:latin typeface="Exo" charset="0"/>
                <a:ea typeface="Times New Roman" panose="02020603050405020304" pitchFamily="18" charset="0"/>
              </a:rPr>
              <a:t> yang </a:t>
            </a:r>
            <a:r>
              <a:rPr lang="en-ID" sz="1200" dirty="0" err="1">
                <a:effectLst/>
                <a:latin typeface="Exo" charset="0"/>
                <a:ea typeface="Times New Roman" panose="02020603050405020304" pitchFamily="18" charset="0"/>
              </a:rPr>
              <a:t>Menguasai</a:t>
            </a:r>
            <a:r>
              <a:rPr lang="en-ID" sz="1200" dirty="0">
                <a:effectLst/>
                <a:latin typeface="Exo" charset="0"/>
                <a:ea typeface="Times New Roman" panose="02020603050405020304" pitchFamily="18" charset="0"/>
              </a:rPr>
              <a:t>/</a:t>
            </a:r>
            <a:r>
              <a:rPr lang="en-ID" sz="1200" dirty="0" err="1">
                <a:effectLst/>
                <a:latin typeface="Exo" charset="0"/>
                <a:ea typeface="Times New Roman" panose="02020603050405020304" pitchFamily="18" charset="0"/>
              </a:rPr>
              <a:t>Memiliki</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Telepon</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Genggam</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Menurut</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Kelompok</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Umur</a:t>
            </a:r>
            <a:r>
              <a:rPr lang="en-ID" sz="1200" dirty="0">
                <a:effectLst/>
                <a:latin typeface="Exo" charset="0"/>
                <a:ea typeface="Times New Roman" panose="02020603050405020304" pitchFamily="18" charset="0"/>
              </a:rPr>
              <a:t> (Persen),” Badan Pusat </a:t>
            </a:r>
            <a:r>
              <a:rPr lang="en-ID" sz="1200" dirty="0" err="1">
                <a:effectLst/>
                <a:latin typeface="Exo" charset="0"/>
                <a:ea typeface="Times New Roman" panose="02020603050405020304" pitchFamily="18" charset="0"/>
              </a:rPr>
              <a:t>Statistik</a:t>
            </a:r>
            <a:r>
              <a:rPr lang="en-ID" sz="1200" dirty="0">
                <a:effectLst/>
                <a:latin typeface="Exo" charset="0"/>
                <a:ea typeface="Times New Roman" panose="02020603050405020304" pitchFamily="18" charset="0"/>
              </a:rPr>
              <a:t>. [Online]. Available: https://www.bps.go.id/id/statistics-table/2/MTIyMiMy/proporsi-individu-yang-menguasai-memiliki-telepon-genggam-menurut-kelompok-umur.html</a:t>
            </a:r>
          </a:p>
          <a:p>
            <a:pPr marL="50800" indent="0" algn="just">
              <a:buNone/>
            </a:pPr>
            <a:r>
              <a:rPr lang="en-ID" sz="1200" dirty="0">
                <a:effectLst/>
                <a:latin typeface="Exo" charset="0"/>
                <a:ea typeface="Times New Roman" panose="02020603050405020304" pitchFamily="18" charset="0"/>
              </a:rPr>
              <a:t>[3] E. A. </a:t>
            </a:r>
            <a:r>
              <a:rPr lang="en-ID" sz="1200" dirty="0" err="1">
                <a:effectLst/>
                <a:latin typeface="Exo" charset="0"/>
                <a:ea typeface="Times New Roman" panose="02020603050405020304" pitchFamily="18" charset="0"/>
              </a:rPr>
              <a:t>Mashudi</a:t>
            </a:r>
            <a:r>
              <a:rPr lang="en-ID" sz="1200" dirty="0">
                <a:effectLst/>
                <a:latin typeface="Exo" charset="0"/>
                <a:ea typeface="Times New Roman" panose="02020603050405020304" pitchFamily="18" charset="0"/>
              </a:rPr>
              <a:t> and S. </a:t>
            </a:r>
            <a:r>
              <a:rPr lang="en-ID" sz="1200" dirty="0" err="1">
                <a:effectLst/>
                <a:latin typeface="Exo" charset="0"/>
                <a:ea typeface="Times New Roman" panose="02020603050405020304" pitchFamily="18" charset="0"/>
              </a:rPr>
              <a:t>Monasari</a:t>
            </a:r>
            <a:r>
              <a:rPr lang="en-ID" sz="1200" dirty="0">
                <a:effectLst/>
                <a:latin typeface="Exo" charset="0"/>
                <a:ea typeface="Times New Roman" panose="02020603050405020304" pitchFamily="18" charset="0"/>
              </a:rPr>
              <a:t>, “DAMPAK PENGGUNAAN GADGET TERHADAP KESEHATAN MATA DAN POSTUR TUBUH PADA ANAK USIA DINI,” J. </a:t>
            </a:r>
            <a:r>
              <a:rPr lang="en-ID" sz="1200" dirty="0" err="1">
                <a:effectLst/>
                <a:latin typeface="Exo" charset="0"/>
                <a:ea typeface="Times New Roman" panose="02020603050405020304" pitchFamily="18" charset="0"/>
              </a:rPr>
              <a:t>Pendidik</a:t>
            </a:r>
            <a:r>
              <a:rPr lang="en-ID" sz="1200" dirty="0">
                <a:effectLst/>
                <a:latin typeface="Exo" charset="0"/>
                <a:ea typeface="Times New Roman" panose="02020603050405020304" pitchFamily="18" charset="0"/>
              </a:rPr>
              <a:t>. Islam, vol. 6, no. 1, pp. 21–28, 2024.</a:t>
            </a:r>
          </a:p>
          <a:p>
            <a:pPr marL="50800" indent="0" algn="just">
              <a:buNone/>
            </a:pPr>
            <a:r>
              <a:rPr lang="en-ID" sz="1200" dirty="0">
                <a:effectLst/>
                <a:latin typeface="Exo" charset="0"/>
                <a:ea typeface="Times New Roman" panose="02020603050405020304" pitchFamily="18" charset="0"/>
              </a:rPr>
              <a:t>[4] G. Heiting and S. Kelley, “Blue Light Facts: Is Blue Light Bad For Your Eyes?,” All About Vision. Accessed: Jun. 18, 2025. [Online]. Available: https://www.allaboutvision.com/conditions/computer-vision-syndrome/blue-light/overview-of-blue-light/</a:t>
            </a:r>
          </a:p>
          <a:p>
            <a:pPr marL="50800" indent="0" algn="just">
              <a:buNone/>
            </a:pPr>
            <a:r>
              <a:rPr lang="en-ID" sz="1200" dirty="0">
                <a:effectLst/>
                <a:latin typeface="Exo" charset="0"/>
                <a:ea typeface="Times New Roman" panose="02020603050405020304" pitchFamily="18" charset="0"/>
              </a:rPr>
              <a:t>[5] E. Van </a:t>
            </a:r>
            <a:r>
              <a:rPr lang="en-ID" sz="1200" dirty="0" err="1">
                <a:effectLst/>
                <a:latin typeface="Exo" charset="0"/>
                <a:ea typeface="Times New Roman" panose="02020603050405020304" pitchFamily="18" charset="0"/>
              </a:rPr>
              <a:t>Hoolst</a:t>
            </a:r>
            <a:r>
              <a:rPr lang="en-ID" sz="1200" dirty="0">
                <a:effectLst/>
                <a:latin typeface="Exo" charset="0"/>
                <a:ea typeface="Times New Roman" panose="02020603050405020304" pitchFamily="18" charset="0"/>
              </a:rPr>
              <a:t> et al., “Association between near viewing and acute acquired esotropia in children during tablet and smartphone use,” Strabismus, vol. 30, no. 2, pp. 59–64, Apr. 2022, </a:t>
            </a:r>
            <a:r>
              <a:rPr lang="en-ID" sz="1200" dirty="0" err="1">
                <a:effectLst/>
                <a:latin typeface="Exo" charset="0"/>
                <a:ea typeface="Times New Roman" panose="02020603050405020304" pitchFamily="18" charset="0"/>
              </a:rPr>
              <a:t>doi</a:t>
            </a:r>
            <a:r>
              <a:rPr lang="en-ID" sz="1200" dirty="0">
                <a:effectLst/>
                <a:latin typeface="Exo" charset="0"/>
                <a:ea typeface="Times New Roman" panose="02020603050405020304" pitchFamily="18" charset="0"/>
              </a:rPr>
              <a:t>: 10.1080/09273972.2022.2046113.</a:t>
            </a:r>
          </a:p>
          <a:p>
            <a:pPr marL="50800" indent="0" algn="just">
              <a:buNone/>
            </a:pPr>
            <a:r>
              <a:rPr lang="en-ID" sz="1200" dirty="0">
                <a:effectLst/>
                <a:latin typeface="Exo" charset="0"/>
                <a:ea typeface="Times New Roman" panose="02020603050405020304" pitchFamily="18" charset="0"/>
              </a:rPr>
              <a:t>[6] D. C. Agustin, M. A. Rosid, and N. </a:t>
            </a:r>
            <a:r>
              <a:rPr lang="en-ID" sz="1200" dirty="0" err="1">
                <a:effectLst/>
                <a:latin typeface="Exo" charset="0"/>
                <a:ea typeface="Times New Roman" panose="02020603050405020304" pitchFamily="18" charset="0"/>
              </a:rPr>
              <a:t>Ariyanti</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Implementasi</a:t>
            </a:r>
            <a:r>
              <a:rPr lang="en-ID" sz="1200" dirty="0">
                <a:effectLst/>
                <a:latin typeface="Exo" charset="0"/>
                <a:ea typeface="Times New Roman" panose="02020603050405020304" pitchFamily="18" charset="0"/>
              </a:rPr>
              <a:t> Convolutional Neural Network </a:t>
            </a:r>
            <a:r>
              <a:rPr lang="en-ID" sz="1200" dirty="0" err="1">
                <a:effectLst/>
                <a:latin typeface="Exo" charset="0"/>
                <a:ea typeface="Times New Roman" panose="02020603050405020304" pitchFamily="18" charset="0"/>
              </a:rPr>
              <a:t>Untuk</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Deteksi</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Kesegaran</a:t>
            </a:r>
            <a:r>
              <a:rPr lang="en-ID" sz="1200" dirty="0">
                <a:effectLst/>
                <a:latin typeface="Exo" charset="0"/>
                <a:ea typeface="Times New Roman" panose="02020603050405020304" pitchFamily="18" charset="0"/>
              </a:rPr>
              <a:t> Pada Apel,” J. </a:t>
            </a:r>
            <a:r>
              <a:rPr lang="en-ID" sz="1200" dirty="0" err="1">
                <a:effectLst/>
                <a:latin typeface="Exo" charset="0"/>
                <a:ea typeface="Times New Roman" panose="02020603050405020304" pitchFamily="18" charset="0"/>
              </a:rPr>
              <a:t>Fasilkom</a:t>
            </a:r>
            <a:r>
              <a:rPr lang="en-ID" sz="1200" dirty="0">
                <a:effectLst/>
                <a:latin typeface="Exo" charset="0"/>
                <a:ea typeface="Times New Roman" panose="02020603050405020304" pitchFamily="18" charset="0"/>
              </a:rPr>
              <a:t>, vol. 13, no. 02, pp. 145–150, 2023, </a:t>
            </a:r>
            <a:r>
              <a:rPr lang="en-ID" sz="1200" dirty="0" err="1">
                <a:effectLst/>
                <a:latin typeface="Exo" charset="0"/>
                <a:ea typeface="Times New Roman" panose="02020603050405020304" pitchFamily="18" charset="0"/>
              </a:rPr>
              <a:t>doi</a:t>
            </a:r>
            <a:r>
              <a:rPr lang="en-ID" sz="1200" dirty="0">
                <a:effectLst/>
                <a:latin typeface="Exo" charset="0"/>
                <a:ea typeface="Times New Roman" panose="02020603050405020304" pitchFamily="18" charset="0"/>
              </a:rPr>
              <a:t>: 10.37859/jf.v13i02.5175.</a:t>
            </a:r>
          </a:p>
          <a:p>
            <a:pPr marL="50800" indent="0" algn="just">
              <a:buNone/>
            </a:pPr>
            <a:r>
              <a:rPr lang="en-ID" sz="1200" dirty="0">
                <a:effectLst/>
                <a:latin typeface="Exo" charset="0"/>
                <a:ea typeface="Times New Roman" panose="02020603050405020304" pitchFamily="18" charset="0"/>
              </a:rPr>
              <a:t>[7] G. </a:t>
            </a:r>
            <a:r>
              <a:rPr lang="en-ID" sz="1200" dirty="0" err="1">
                <a:effectLst/>
                <a:latin typeface="Exo" charset="0"/>
                <a:ea typeface="Times New Roman" panose="02020603050405020304" pitchFamily="18" charset="0"/>
              </a:rPr>
              <a:t>Rahguna</a:t>
            </a:r>
            <a:r>
              <a:rPr lang="en-ID" sz="1200" dirty="0">
                <a:effectLst/>
                <a:latin typeface="Exo" charset="0"/>
                <a:ea typeface="Times New Roman" panose="02020603050405020304" pitchFamily="18" charset="0"/>
              </a:rPr>
              <a:t> Putri, M. Akbar Maulana, and T. Lestari, “</a:t>
            </a:r>
            <a:r>
              <a:rPr lang="en-ID" sz="1200" dirty="0" err="1">
                <a:effectLst/>
                <a:latin typeface="Exo" charset="0"/>
                <a:ea typeface="Times New Roman" panose="02020603050405020304" pitchFamily="18" charset="0"/>
              </a:rPr>
              <a:t>Identifikasi</a:t>
            </a:r>
            <a:r>
              <a:rPr lang="en-ID" sz="1200" dirty="0">
                <a:effectLst/>
                <a:latin typeface="Exo" charset="0"/>
                <a:ea typeface="Times New Roman" panose="02020603050405020304" pitchFamily="18" charset="0"/>
              </a:rPr>
              <a:t> Mata </a:t>
            </a:r>
            <a:r>
              <a:rPr lang="en-ID" sz="1200" dirty="0" err="1">
                <a:effectLst/>
                <a:latin typeface="Exo" charset="0"/>
                <a:ea typeface="Times New Roman" panose="02020603050405020304" pitchFamily="18" charset="0"/>
              </a:rPr>
              <a:t>Juling</a:t>
            </a:r>
            <a:r>
              <a:rPr lang="en-ID" sz="1200" dirty="0">
                <a:effectLst/>
                <a:latin typeface="Exo" charset="0"/>
                <a:ea typeface="Times New Roman" panose="02020603050405020304" pitchFamily="18" charset="0"/>
              </a:rPr>
              <a:t> dan Mata Normal Pada Anak </a:t>
            </a:r>
            <a:r>
              <a:rPr lang="en-ID" sz="1200" dirty="0" err="1">
                <a:effectLst/>
                <a:latin typeface="Exo" charset="0"/>
                <a:ea typeface="Times New Roman" panose="02020603050405020304" pitchFamily="18" charset="0"/>
              </a:rPr>
              <a:t>Dengan</a:t>
            </a:r>
            <a:r>
              <a:rPr lang="en-ID" sz="1200" dirty="0">
                <a:effectLst/>
                <a:latin typeface="Exo" charset="0"/>
                <a:ea typeface="Times New Roman" panose="02020603050405020304" pitchFamily="18" charset="0"/>
              </a:rPr>
              <a:t> Metode Convolutional Neural Network (CNN),” Just IT  J. Sist. </a:t>
            </a:r>
            <a:r>
              <a:rPr lang="en-ID" sz="1200" dirty="0" err="1">
                <a:effectLst/>
                <a:latin typeface="Exo" charset="0"/>
                <a:ea typeface="Times New Roman" panose="02020603050405020304" pitchFamily="18" charset="0"/>
              </a:rPr>
              <a:t>Informasi</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Teknol</a:t>
            </a:r>
            <a:r>
              <a:rPr lang="en-ID" sz="1200" dirty="0">
                <a:effectLst/>
                <a:latin typeface="Exo" charset="0"/>
                <a:ea typeface="Times New Roman" panose="02020603050405020304" pitchFamily="18" charset="0"/>
              </a:rPr>
              <a:t>. Inf. dan </a:t>
            </a:r>
            <a:r>
              <a:rPr lang="en-ID" sz="1200" dirty="0" err="1">
                <a:effectLst/>
                <a:latin typeface="Exo" charset="0"/>
                <a:ea typeface="Times New Roman" panose="02020603050405020304" pitchFamily="18" charset="0"/>
              </a:rPr>
              <a:t>Komput</a:t>
            </a:r>
            <a:r>
              <a:rPr lang="en-ID" sz="1200" dirty="0">
                <a:effectLst/>
                <a:latin typeface="Exo" charset="0"/>
                <a:ea typeface="Times New Roman" panose="02020603050405020304" pitchFamily="18" charset="0"/>
              </a:rPr>
              <a:t>., vol. 13, no. 2, pp. 80–86, 2023, [Online]. Available: https://jurnal.umj.ac.id/index.php/just-it/index</a:t>
            </a:r>
          </a:p>
          <a:p>
            <a:pPr marL="50800" indent="0" algn="just">
              <a:buNone/>
            </a:pPr>
            <a:r>
              <a:rPr lang="en-ID" sz="1200" dirty="0">
                <a:effectLst/>
                <a:latin typeface="Exo" charset="0"/>
                <a:ea typeface="Times New Roman" panose="02020603050405020304" pitchFamily="18" charset="0"/>
              </a:rPr>
              <a:t>[8] K. Tanvir, A. I. Jony, D. M. K. Haq, D. F. </a:t>
            </a:r>
            <a:r>
              <a:rPr lang="en-ID" sz="1200" dirty="0" err="1">
                <a:effectLst/>
                <a:latin typeface="Exo" charset="0"/>
                <a:ea typeface="Times New Roman" panose="02020603050405020304" pitchFamily="18" charset="0"/>
              </a:rPr>
              <a:t>Nazera</a:t>
            </a:r>
            <a:r>
              <a:rPr lang="en-ID" sz="1200" dirty="0">
                <a:effectLst/>
                <a:latin typeface="Exo" charset="0"/>
                <a:ea typeface="Times New Roman" panose="02020603050405020304" pitchFamily="18" charset="0"/>
              </a:rPr>
              <a:t>, A. P. D. M. Dass, and P. D. V. Raju, “Clinical Insights through </a:t>
            </a:r>
            <a:r>
              <a:rPr lang="en-ID" sz="1200" dirty="0" err="1">
                <a:effectLst/>
                <a:latin typeface="Exo" charset="0"/>
                <a:ea typeface="Times New Roman" panose="02020603050405020304" pitchFamily="18" charset="0"/>
              </a:rPr>
              <a:t>Xception</a:t>
            </a:r>
            <a:r>
              <a:rPr lang="en-ID" sz="1200" dirty="0">
                <a:effectLst/>
                <a:latin typeface="Exo" charset="0"/>
                <a:ea typeface="Times New Roman" panose="02020603050405020304" pitchFamily="18" charset="0"/>
              </a:rPr>
              <a:t>: A Multiclass Classification of Ocular Pathologies,” Artic. </a:t>
            </a:r>
            <a:r>
              <a:rPr lang="en-ID" sz="1200" dirty="0" err="1">
                <a:effectLst/>
                <a:latin typeface="Exo" charset="0"/>
                <a:ea typeface="Times New Roman" panose="02020603050405020304" pitchFamily="18" charset="0"/>
              </a:rPr>
              <a:t>Tuijin</a:t>
            </a:r>
            <a:r>
              <a:rPr lang="en-ID" sz="1200" dirty="0">
                <a:effectLst/>
                <a:latin typeface="Exo" charset="0"/>
                <a:ea typeface="Times New Roman" panose="02020603050405020304" pitchFamily="18" charset="0"/>
              </a:rPr>
              <a:t> Jishu/Journal </a:t>
            </a:r>
            <a:r>
              <a:rPr lang="en-ID" sz="1200" dirty="0" err="1">
                <a:effectLst/>
                <a:latin typeface="Exo" charset="0"/>
                <a:ea typeface="Times New Roman" panose="02020603050405020304" pitchFamily="18" charset="0"/>
              </a:rPr>
              <a:t>Propuls</a:t>
            </a:r>
            <a:r>
              <a:rPr lang="en-ID" sz="1200" dirty="0">
                <a:effectLst/>
                <a:latin typeface="Exo" charset="0"/>
                <a:ea typeface="Times New Roman" panose="02020603050405020304" pitchFamily="18" charset="0"/>
              </a:rPr>
              <a:t>. Technol., no. November, 2023, </a:t>
            </a:r>
            <a:r>
              <a:rPr lang="en-ID" sz="1200" dirty="0" err="1">
                <a:effectLst/>
                <a:latin typeface="Exo" charset="0"/>
                <a:ea typeface="Times New Roman" panose="02020603050405020304" pitchFamily="18" charset="0"/>
              </a:rPr>
              <a:t>doi</a:t>
            </a:r>
            <a:r>
              <a:rPr lang="en-ID" sz="1200" dirty="0">
                <a:effectLst/>
                <a:latin typeface="Exo" charset="0"/>
                <a:ea typeface="Times New Roman" panose="02020603050405020304" pitchFamily="18" charset="0"/>
              </a:rPr>
              <a:t>: 10.52783/tjjpt.v44.i4.2018.</a:t>
            </a:r>
          </a:p>
          <a:p>
            <a:pPr marL="50800" indent="0" algn="just">
              <a:buNone/>
            </a:pPr>
            <a:r>
              <a:rPr lang="en-ID" sz="1200" dirty="0">
                <a:effectLst/>
                <a:latin typeface="Exo" charset="0"/>
                <a:ea typeface="Times New Roman" panose="02020603050405020304" pitchFamily="18" charset="0"/>
              </a:rPr>
              <a:t>[9] M. I. Rasyid and L. M. </a:t>
            </a:r>
            <a:r>
              <a:rPr lang="en-ID" sz="1200" dirty="0" err="1">
                <a:effectLst/>
                <a:latin typeface="Exo" charset="0"/>
                <a:ea typeface="Times New Roman" panose="02020603050405020304" pitchFamily="18" charset="0"/>
              </a:rPr>
              <a:t>Wisudawati</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Klasifikasi</a:t>
            </a:r>
            <a:r>
              <a:rPr lang="en-ID" sz="1200" dirty="0">
                <a:effectLst/>
                <a:latin typeface="Exo" charset="0"/>
                <a:ea typeface="Times New Roman" panose="02020603050405020304" pitchFamily="18" charset="0"/>
              </a:rPr>
              <a:t> Hama </a:t>
            </a:r>
            <a:r>
              <a:rPr lang="en-ID" sz="1200" dirty="0" err="1">
                <a:effectLst/>
                <a:latin typeface="Exo" charset="0"/>
                <a:ea typeface="Times New Roman" panose="02020603050405020304" pitchFamily="18" charset="0"/>
              </a:rPr>
              <a:t>Ulat</a:t>
            </a:r>
            <a:r>
              <a:rPr lang="en-ID" sz="1200" dirty="0">
                <a:effectLst/>
                <a:latin typeface="Exo" charset="0"/>
                <a:ea typeface="Times New Roman" panose="02020603050405020304" pitchFamily="18" charset="0"/>
              </a:rPr>
              <a:t> Pada Citra Daun Sawi </a:t>
            </a:r>
            <a:r>
              <a:rPr lang="en-ID" sz="1200" dirty="0" err="1">
                <a:effectLst/>
                <a:latin typeface="Exo" charset="0"/>
                <a:ea typeface="Times New Roman" panose="02020603050405020304" pitchFamily="18" charset="0"/>
              </a:rPr>
              <a:t>Berbasis</a:t>
            </a:r>
            <a:r>
              <a:rPr lang="en-ID" sz="1200" dirty="0">
                <a:effectLst/>
                <a:latin typeface="Exo" charset="0"/>
                <a:ea typeface="Times New Roman" panose="02020603050405020304" pitchFamily="18" charset="0"/>
              </a:rPr>
              <a:t> Convolutional Neural Network </a:t>
            </a:r>
            <a:r>
              <a:rPr lang="en-ID" sz="1200" dirty="0" err="1">
                <a:effectLst/>
                <a:latin typeface="Exo" charset="0"/>
                <a:ea typeface="Times New Roman" panose="02020603050405020304" pitchFamily="18" charset="0"/>
              </a:rPr>
              <a:t>Dengan</a:t>
            </a:r>
            <a:r>
              <a:rPr lang="en-ID" sz="1200" dirty="0">
                <a:effectLst/>
                <a:latin typeface="Exo" charset="0"/>
                <a:ea typeface="Times New Roman" panose="02020603050405020304" pitchFamily="18" charset="0"/>
              </a:rPr>
              <a:t> Model </a:t>
            </a:r>
            <a:r>
              <a:rPr lang="en-ID" sz="1200" dirty="0" err="1">
                <a:effectLst/>
                <a:latin typeface="Exo" charset="0"/>
                <a:ea typeface="Times New Roman" panose="02020603050405020304" pitchFamily="18" charset="0"/>
              </a:rPr>
              <a:t>Xception</a:t>
            </a:r>
            <a:r>
              <a:rPr lang="en-ID" sz="1200" dirty="0">
                <a:effectLst/>
                <a:latin typeface="Exo" charset="0"/>
                <a:ea typeface="Times New Roman" panose="02020603050405020304" pitchFamily="18" charset="0"/>
              </a:rPr>
              <a:t>,” 2024.</a:t>
            </a:r>
          </a:p>
          <a:p>
            <a:pPr marL="50800" indent="0" algn="just">
              <a:buNone/>
            </a:pPr>
            <a:r>
              <a:rPr lang="en-ID" sz="1200" dirty="0">
                <a:effectLst/>
                <a:latin typeface="Exo" charset="0"/>
                <a:ea typeface="Times New Roman" panose="02020603050405020304" pitchFamily="18" charset="0"/>
              </a:rPr>
              <a:t>[10] Y. K. Bintang and H. </a:t>
            </a:r>
            <a:r>
              <a:rPr lang="en-ID" sz="1200" dirty="0" err="1">
                <a:effectLst/>
                <a:latin typeface="Exo" charset="0"/>
                <a:ea typeface="Times New Roman" panose="02020603050405020304" pitchFamily="18" charset="0"/>
              </a:rPr>
              <a:t>Imaduddin</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Pengembangan</a:t>
            </a:r>
            <a:r>
              <a:rPr lang="en-ID" sz="1200" dirty="0">
                <a:effectLst/>
                <a:latin typeface="Exo" charset="0"/>
                <a:ea typeface="Times New Roman" panose="02020603050405020304" pitchFamily="18" charset="0"/>
              </a:rPr>
              <a:t> Model Deep Learning </a:t>
            </a:r>
            <a:r>
              <a:rPr lang="en-ID" sz="1200" dirty="0" err="1">
                <a:effectLst/>
                <a:latin typeface="Exo" charset="0"/>
                <a:ea typeface="Times New Roman" panose="02020603050405020304" pitchFamily="18" charset="0"/>
              </a:rPr>
              <a:t>Untuk</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Deteksi</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Retinopati</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Diabetik</a:t>
            </a:r>
            <a:r>
              <a:rPr lang="en-ID" sz="1200" dirty="0">
                <a:effectLst/>
                <a:latin typeface="Exo" charset="0"/>
                <a:ea typeface="Times New Roman" panose="02020603050405020304" pitchFamily="18" charset="0"/>
              </a:rPr>
              <a:t> </a:t>
            </a:r>
            <a:r>
              <a:rPr lang="en-ID" sz="1200" dirty="0" err="1">
                <a:effectLst/>
                <a:latin typeface="Exo" charset="0"/>
                <a:ea typeface="Times New Roman" panose="02020603050405020304" pitchFamily="18" charset="0"/>
              </a:rPr>
              <a:t>Menggunakan</a:t>
            </a:r>
            <a:r>
              <a:rPr lang="en-ID" sz="1200" dirty="0">
                <a:effectLst/>
                <a:latin typeface="Exo" charset="0"/>
                <a:ea typeface="Times New Roman" panose="02020603050405020304" pitchFamily="18" charset="0"/>
              </a:rPr>
              <a:t> Metode Transfer Learning,” JIPI (</a:t>
            </a:r>
            <a:r>
              <a:rPr lang="en-ID" sz="1200" dirty="0" err="1">
                <a:effectLst/>
                <a:latin typeface="Exo" charset="0"/>
                <a:ea typeface="Times New Roman" panose="02020603050405020304" pitchFamily="18" charset="0"/>
              </a:rPr>
              <a:t>Jurnal</a:t>
            </a:r>
            <a:r>
              <a:rPr lang="en-ID" sz="1200" dirty="0">
                <a:effectLst/>
                <a:latin typeface="Exo" charset="0"/>
                <a:ea typeface="Times New Roman" panose="02020603050405020304" pitchFamily="18" charset="0"/>
              </a:rPr>
              <a:t> Ilm. </a:t>
            </a:r>
            <a:r>
              <a:rPr lang="en-ID" sz="1200" dirty="0" err="1">
                <a:effectLst/>
                <a:latin typeface="Exo" charset="0"/>
                <a:ea typeface="Times New Roman" panose="02020603050405020304" pitchFamily="18" charset="0"/>
              </a:rPr>
              <a:t>Penelit</a:t>
            </a:r>
            <a:r>
              <a:rPr lang="en-ID" sz="1200" dirty="0">
                <a:effectLst/>
                <a:latin typeface="Exo" charset="0"/>
                <a:ea typeface="Times New Roman" panose="02020603050405020304" pitchFamily="18" charset="0"/>
              </a:rPr>
              <a:t>. dan </a:t>
            </a:r>
            <a:r>
              <a:rPr lang="en-ID" sz="1200" dirty="0" err="1">
                <a:effectLst/>
                <a:latin typeface="Exo" charset="0"/>
                <a:ea typeface="Times New Roman" panose="02020603050405020304" pitchFamily="18" charset="0"/>
              </a:rPr>
              <a:t>Pembelajaran</a:t>
            </a:r>
            <a:r>
              <a:rPr lang="en-ID" sz="1200" dirty="0">
                <a:effectLst/>
                <a:latin typeface="Exo" charset="0"/>
                <a:ea typeface="Times New Roman" panose="02020603050405020304" pitchFamily="18" charset="0"/>
              </a:rPr>
              <a:t> Inform., vol. 9, no. 3, pp. 1442–1455, 2024, </a:t>
            </a:r>
            <a:r>
              <a:rPr lang="en-ID" sz="1200" dirty="0" err="1">
                <a:effectLst/>
                <a:latin typeface="Exo" charset="0"/>
                <a:ea typeface="Times New Roman" panose="02020603050405020304" pitchFamily="18" charset="0"/>
              </a:rPr>
              <a:t>doi</a:t>
            </a:r>
            <a:r>
              <a:rPr lang="en-ID" sz="1200" dirty="0">
                <a:effectLst/>
                <a:latin typeface="Exo" charset="0"/>
                <a:ea typeface="Times New Roman" panose="02020603050405020304" pitchFamily="18" charset="0"/>
              </a:rPr>
              <a:t>: 10.29100/jipi.v9i3.5588.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D84BFBC8-759D-B09C-8D35-2C215942923D}"/>
            </a:ext>
          </a:extLst>
        </p:cNvPr>
        <p:cNvGrpSpPr/>
        <p:nvPr/>
      </p:nvGrpSpPr>
      <p:grpSpPr>
        <a:xfrm>
          <a:off x="0" y="0"/>
          <a:ext cx="0" cy="0"/>
          <a:chOff x="0" y="0"/>
          <a:chExt cx="0" cy="0"/>
        </a:xfrm>
      </p:grpSpPr>
      <p:sp>
        <p:nvSpPr>
          <p:cNvPr id="100" name="Google Shape;100;p7">
            <a:extLst>
              <a:ext uri="{FF2B5EF4-FFF2-40B4-BE49-F238E27FC236}">
                <a16:creationId xmlns:a16="http://schemas.microsoft.com/office/drawing/2014/main" id="{FFB0765F-5FC2-3C8A-3112-C2F8DA3B7DAD}"/>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ID" dirty="0" err="1"/>
              <a:t>Referensi</a:t>
            </a:r>
            <a:endParaRPr lang="id-ID" dirty="0"/>
          </a:p>
        </p:txBody>
      </p:sp>
      <p:sp>
        <p:nvSpPr>
          <p:cNvPr id="8" name="Google Shape;79;p4">
            <a:extLst>
              <a:ext uri="{FF2B5EF4-FFF2-40B4-BE49-F238E27FC236}">
                <a16:creationId xmlns:a16="http://schemas.microsoft.com/office/drawing/2014/main" id="{FCAF1471-6793-DD77-E9C4-09C0B1F9BB83}"/>
              </a:ext>
            </a:extLst>
          </p:cNvPr>
          <p:cNvSpPr txBox="1">
            <a:spLocks noGrp="1"/>
          </p:cNvSpPr>
          <p:nvPr>
            <p:ph type="body" idx="1"/>
          </p:nvPr>
        </p:nvSpPr>
        <p:spPr>
          <a:xfrm>
            <a:off x="166757" y="1329195"/>
            <a:ext cx="11830877" cy="3014205"/>
          </a:xfrm>
          <a:prstGeom prst="rect">
            <a:avLst/>
          </a:prstGeom>
          <a:noFill/>
          <a:ln>
            <a:noFill/>
          </a:ln>
        </p:spPr>
        <p:txBody>
          <a:bodyPr spcFirstLastPara="1" wrap="square" lIns="91425" tIns="45700" rIns="91425" bIns="45700" anchor="t" anchorCtr="0">
            <a:noAutofit/>
          </a:bodyPr>
          <a:lstStyle/>
          <a:p>
            <a:pPr marL="50800" indent="0" algn="just">
              <a:buNone/>
            </a:pPr>
            <a:r>
              <a:rPr lang="en-ID" sz="1200" dirty="0">
                <a:latin typeface="Exo" charset="0"/>
                <a:ea typeface="Times New Roman" panose="02020603050405020304" pitchFamily="18" charset="0"/>
              </a:rPr>
              <a:t>[11] </a:t>
            </a:r>
            <a:r>
              <a:rPr lang="en-ID" sz="1200" dirty="0" err="1">
                <a:latin typeface="Exo" charset="0"/>
                <a:ea typeface="Times New Roman" panose="02020603050405020304" pitchFamily="18" charset="0"/>
              </a:rPr>
              <a:t>Buyung</a:t>
            </a:r>
            <a:r>
              <a:rPr lang="en-ID" sz="1200" dirty="0">
                <a:latin typeface="Exo" charset="0"/>
                <a:ea typeface="Times New Roman" panose="02020603050405020304" pitchFamily="18" charset="0"/>
              </a:rPr>
              <a:t> Reza Muhammad, Andri </a:t>
            </a:r>
            <a:r>
              <a:rPr lang="en-ID" sz="1200" dirty="0" err="1">
                <a:latin typeface="Exo" charset="0"/>
                <a:ea typeface="Times New Roman" panose="02020603050405020304" pitchFamily="18" charset="0"/>
              </a:rPr>
              <a:t>Nugraha</a:t>
            </a:r>
            <a:r>
              <a:rPr lang="en-ID" sz="1200" dirty="0">
                <a:latin typeface="Exo" charset="0"/>
                <a:ea typeface="Times New Roman" panose="02020603050405020304" pitchFamily="18" charset="0"/>
              </a:rPr>
              <a:t>, Eti </a:t>
            </a:r>
            <a:r>
              <a:rPr lang="en-ID" sz="1200" dirty="0" err="1">
                <a:latin typeface="Exo" charset="0"/>
                <a:ea typeface="Times New Roman" panose="02020603050405020304" pitchFamily="18" charset="0"/>
              </a:rPr>
              <a:t>Suliyawati</a:t>
            </a:r>
            <a:r>
              <a:rPr lang="en-ID" sz="1200" dirty="0">
                <a:latin typeface="Exo" charset="0"/>
                <a:ea typeface="Times New Roman" panose="02020603050405020304" pitchFamily="18" charset="0"/>
              </a:rPr>
              <a:t>, and Risma </a:t>
            </a:r>
            <a:r>
              <a:rPr lang="en-ID" sz="1200" dirty="0" err="1">
                <a:latin typeface="Exo" charset="0"/>
                <a:ea typeface="Times New Roman" panose="02020603050405020304" pitchFamily="18" charset="0"/>
              </a:rPr>
              <a:t>Yulyyawati</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Hubungan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Durasi</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Penggunaan</a:t>
            </a:r>
            <a:r>
              <a:rPr lang="en-ID" sz="1200" dirty="0">
                <a:latin typeface="Exo" charset="0"/>
                <a:ea typeface="Times New Roman" panose="02020603050405020304" pitchFamily="18" charset="0"/>
              </a:rPr>
              <a:t> Gadget </a:t>
            </a:r>
            <a:r>
              <a:rPr lang="en-ID" sz="1200" dirty="0" err="1">
                <a:latin typeface="Exo" charset="0"/>
                <a:ea typeface="Times New Roman" panose="02020603050405020304" pitchFamily="18" charset="0"/>
              </a:rPr>
              <a:t>dengan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Kejadian</a:t>
            </a:r>
            <a:r>
              <a:rPr lang="en-ID" sz="1200" dirty="0">
                <a:latin typeface="Exo" charset="0"/>
                <a:ea typeface="Times New Roman" panose="02020603050405020304" pitchFamily="18" charset="0"/>
              </a:rPr>
              <a:t> Mata Lelah (</a:t>
            </a:r>
            <a:r>
              <a:rPr lang="en-ID" sz="1200" dirty="0" err="1">
                <a:latin typeface="Exo" charset="0"/>
                <a:ea typeface="Times New Roman" panose="02020603050405020304" pitchFamily="18" charset="0"/>
              </a:rPr>
              <a:t>Astenopia</a:t>
            </a:r>
            <a:r>
              <a:rPr lang="en-ID" sz="1200" dirty="0">
                <a:latin typeface="Exo" charset="0"/>
                <a:ea typeface="Times New Roman" panose="02020603050405020304" pitchFamily="18" charset="0"/>
              </a:rPr>
              <a:t>) pada </a:t>
            </a:r>
            <a:r>
              <a:rPr lang="en-ID" sz="1200" dirty="0" err="1">
                <a:latin typeface="Exo" charset="0"/>
                <a:ea typeface="Times New Roman" panose="02020603050405020304" pitchFamily="18" charset="0"/>
              </a:rPr>
              <a:t>Remaja</a:t>
            </a:r>
            <a:r>
              <a:rPr lang="en-ID" sz="1200" dirty="0">
                <a:latin typeface="Exo" charset="0"/>
                <a:ea typeface="Times New Roman" panose="02020603050405020304" pitchFamily="18" charset="0"/>
              </a:rPr>
              <a:t> SMAN 1 </a:t>
            </a:r>
            <a:r>
              <a:rPr lang="en-ID" sz="1200" dirty="0" err="1">
                <a:latin typeface="Exo" charset="0"/>
                <a:ea typeface="Times New Roman" panose="02020603050405020304" pitchFamily="18" charset="0"/>
              </a:rPr>
              <a:t>Garut</a:t>
            </a:r>
            <a:r>
              <a:rPr lang="en-ID" sz="1200" dirty="0">
                <a:latin typeface="Exo" charset="0"/>
                <a:ea typeface="Times New Roman" panose="02020603050405020304" pitchFamily="18" charset="0"/>
              </a:rPr>
              <a:t>,” J. Ris. </a:t>
            </a:r>
            <a:r>
              <a:rPr lang="en-ID" sz="1200" dirty="0" err="1">
                <a:latin typeface="Exo" charset="0"/>
                <a:ea typeface="Times New Roman" panose="02020603050405020304" pitchFamily="18" charset="0"/>
              </a:rPr>
              <a:t>Rumpun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Ilmu</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Kesehat</a:t>
            </a:r>
            <a:r>
              <a:rPr lang="en-ID" sz="1200" dirty="0">
                <a:latin typeface="Exo" charset="0"/>
                <a:ea typeface="Times New Roman" panose="02020603050405020304" pitchFamily="18" charset="0"/>
              </a:rPr>
              <a:t>., vol. 4, no. 1, pp. 173–184, 2025, </a:t>
            </a:r>
            <a:r>
              <a:rPr lang="en-ID" sz="1200" dirty="0" err="1">
                <a:latin typeface="Exo" charset="0"/>
                <a:ea typeface="Times New Roman" panose="02020603050405020304" pitchFamily="18" charset="0"/>
              </a:rPr>
              <a:t>doi</a:t>
            </a:r>
            <a:r>
              <a:rPr lang="en-ID" sz="1200" dirty="0">
                <a:latin typeface="Exo" charset="0"/>
                <a:ea typeface="Times New Roman" panose="02020603050405020304" pitchFamily="18" charset="0"/>
              </a:rPr>
              <a:t>: 10.55606/jurrikes.v4i1.4463.</a:t>
            </a:r>
          </a:p>
          <a:p>
            <a:pPr marL="50800" indent="0" algn="just">
              <a:buNone/>
            </a:pPr>
            <a:r>
              <a:rPr lang="en-ID" sz="1200" dirty="0">
                <a:latin typeface="Exo" charset="0"/>
                <a:ea typeface="Times New Roman" panose="02020603050405020304" pitchFamily="18" charset="0"/>
              </a:rPr>
              <a:t>[12]M. </a:t>
            </a:r>
            <a:r>
              <a:rPr lang="en-ID" sz="1200" dirty="0" err="1">
                <a:latin typeface="Exo" charset="0"/>
                <a:ea typeface="Times New Roman" panose="02020603050405020304" pitchFamily="18" charset="0"/>
              </a:rPr>
              <a:t>Nursyiam</a:t>
            </a:r>
            <a:r>
              <a:rPr lang="en-ID" sz="1200" dirty="0">
                <a:latin typeface="Exo" charset="0"/>
                <a:ea typeface="Times New Roman" panose="02020603050405020304" pitchFamily="18" charset="0"/>
              </a:rPr>
              <a:t>, R. Laela, S. I. Dewi, and P. Indonesia, “DAMPAK RADIASI GADGET TERHADAP KESEHATAN MATA REMAJA,” J. </a:t>
            </a:r>
            <a:r>
              <a:rPr lang="en-ID" sz="1200" dirty="0" err="1">
                <a:latin typeface="Exo" charset="0"/>
                <a:ea typeface="Times New Roman" panose="02020603050405020304" pitchFamily="18" charset="0"/>
              </a:rPr>
              <a:t>Kesehat</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Masy</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Indones</a:t>
            </a:r>
            <a:r>
              <a:rPr lang="en-ID" sz="1200" dirty="0">
                <a:latin typeface="Exo" charset="0"/>
                <a:ea typeface="Times New Roman" panose="02020603050405020304" pitchFamily="18" charset="0"/>
              </a:rPr>
              <a:t>., vol. 1, no. 2, pp. 74–78, 2024.</a:t>
            </a:r>
          </a:p>
          <a:p>
            <a:pPr marL="50800" indent="0" algn="just">
              <a:buNone/>
            </a:pPr>
            <a:r>
              <a:rPr lang="en-ID" sz="1200" dirty="0">
                <a:latin typeface="Exo" charset="0"/>
                <a:ea typeface="Times New Roman" panose="02020603050405020304" pitchFamily="18" charset="0"/>
              </a:rPr>
              <a:t>[13] M. A. A. Fawwaz, K. N. Ramadhani, and F. </a:t>
            </a:r>
            <a:r>
              <a:rPr lang="en-ID" sz="1200" dirty="0" err="1">
                <a:latin typeface="Exo" charset="0"/>
                <a:ea typeface="Times New Roman" panose="02020603050405020304" pitchFamily="18" charset="0"/>
              </a:rPr>
              <a:t>Sthevani</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Klasifikasi</a:t>
            </a:r>
            <a:r>
              <a:rPr lang="en-ID" sz="1200" dirty="0">
                <a:latin typeface="Exo" charset="0"/>
                <a:ea typeface="Times New Roman" panose="02020603050405020304" pitchFamily="18" charset="0"/>
              </a:rPr>
              <a:t> Ras pada </a:t>
            </a:r>
            <a:r>
              <a:rPr lang="en-ID" sz="1200" dirty="0" err="1">
                <a:latin typeface="Exo" charset="0"/>
                <a:ea typeface="Times New Roman" panose="02020603050405020304" pitchFamily="18" charset="0"/>
              </a:rPr>
              <a:t>hewan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peliharaan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menggunakan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Algoritma</a:t>
            </a:r>
            <a:r>
              <a:rPr lang="en-ID" sz="1200" dirty="0">
                <a:latin typeface="Exo" charset="0"/>
                <a:ea typeface="Times New Roman" panose="02020603050405020304" pitchFamily="18" charset="0"/>
              </a:rPr>
              <a:t> Convolutional Neural Network (CNN),” vol. 8, no. 1, pp. 715–730, 2020.</a:t>
            </a:r>
          </a:p>
          <a:p>
            <a:pPr marL="50800" indent="0" algn="just">
              <a:buNone/>
            </a:pPr>
            <a:r>
              <a:rPr lang="en-ID" sz="1200" dirty="0">
                <a:latin typeface="Exo" charset="0"/>
                <a:ea typeface="Times New Roman" panose="02020603050405020304" pitchFamily="18" charset="0"/>
              </a:rPr>
              <a:t>[14] W. R. PERDANI, R. MAGDALENA, and N. K. CAECAR PRATIWI, “Deep Learning </a:t>
            </a:r>
            <a:r>
              <a:rPr lang="en-ID" sz="1200" dirty="0" err="1">
                <a:latin typeface="Exo" charset="0"/>
                <a:ea typeface="Times New Roman" panose="02020603050405020304" pitchFamily="18" charset="0"/>
              </a:rPr>
              <a:t>untuk</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Klasifikasi</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Glaukoma</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dengan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menggunakan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Arsitektur</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EfficientNet</a:t>
            </a:r>
            <a:r>
              <a:rPr lang="en-ID" sz="1200" dirty="0">
                <a:latin typeface="Exo" charset="0"/>
                <a:ea typeface="Times New Roman" panose="02020603050405020304" pitchFamily="18" charset="0"/>
              </a:rPr>
              <a:t>,” ELKOMIKA J. Tek. Energi </a:t>
            </a:r>
            <a:r>
              <a:rPr lang="en-ID" sz="1200" dirty="0" err="1">
                <a:latin typeface="Exo" charset="0"/>
                <a:ea typeface="Times New Roman" panose="02020603050405020304" pitchFamily="18" charset="0"/>
              </a:rPr>
              <a:t>Elektr</a:t>
            </a:r>
            <a:r>
              <a:rPr lang="en-ID" sz="1200" dirty="0">
                <a:latin typeface="Exo" charset="0"/>
                <a:ea typeface="Times New Roman" panose="02020603050405020304" pitchFamily="18" charset="0"/>
              </a:rPr>
              <a:t>. Tek. </a:t>
            </a:r>
            <a:r>
              <a:rPr lang="en-ID" sz="1200" dirty="0" err="1">
                <a:latin typeface="Exo" charset="0"/>
                <a:ea typeface="Times New Roman" panose="02020603050405020304" pitchFamily="18" charset="0"/>
              </a:rPr>
              <a:t>Telekomun</a:t>
            </a:r>
            <a:r>
              <a:rPr lang="en-ID" sz="1200" dirty="0">
                <a:latin typeface="Exo" charset="0"/>
                <a:ea typeface="Times New Roman" panose="02020603050405020304" pitchFamily="18" charset="0"/>
              </a:rPr>
              <a:t>. Tek. </a:t>
            </a:r>
            <a:r>
              <a:rPr lang="en-ID" sz="1200" dirty="0" err="1">
                <a:latin typeface="Exo" charset="0"/>
                <a:ea typeface="Times New Roman" panose="02020603050405020304" pitchFamily="18" charset="0"/>
              </a:rPr>
              <a:t>Elektron</a:t>
            </a:r>
            <a:r>
              <a:rPr lang="en-ID" sz="1200" dirty="0">
                <a:latin typeface="Exo" charset="0"/>
                <a:ea typeface="Times New Roman" panose="02020603050405020304" pitchFamily="18" charset="0"/>
              </a:rPr>
              <a:t>., vol. 10, no. 2, p. 322, 2022, </a:t>
            </a:r>
            <a:r>
              <a:rPr lang="en-ID" sz="1200" dirty="0" err="1">
                <a:latin typeface="Exo" charset="0"/>
                <a:ea typeface="Times New Roman" panose="02020603050405020304" pitchFamily="18" charset="0"/>
              </a:rPr>
              <a:t>doi</a:t>
            </a:r>
            <a:r>
              <a:rPr lang="en-ID" sz="1200" dirty="0">
                <a:latin typeface="Exo" charset="0"/>
                <a:ea typeface="Times New Roman" panose="02020603050405020304" pitchFamily="18" charset="0"/>
              </a:rPr>
              <a:t>: 10.26760/elkomika.v10i2.322.</a:t>
            </a:r>
          </a:p>
          <a:p>
            <a:pPr marL="50800" indent="0" algn="just">
              <a:buNone/>
            </a:pPr>
            <a:r>
              <a:rPr lang="en-ID" sz="1200" dirty="0">
                <a:latin typeface="Exo" charset="0"/>
                <a:ea typeface="Times New Roman" panose="02020603050405020304" pitchFamily="18" charset="0"/>
              </a:rPr>
              <a:t>[15] I. </a:t>
            </a:r>
            <a:r>
              <a:rPr lang="en-ID" sz="1200" dirty="0" err="1">
                <a:latin typeface="Exo" charset="0"/>
                <a:ea typeface="Times New Roman" panose="02020603050405020304" pitchFamily="18" charset="0"/>
              </a:rPr>
              <a:t>Aryadi</a:t>
            </a:r>
            <a:r>
              <a:rPr lang="en-ID" sz="1200" dirty="0">
                <a:latin typeface="Exo" charset="0"/>
                <a:ea typeface="Times New Roman" panose="02020603050405020304" pitchFamily="18" charset="0"/>
              </a:rPr>
              <a:t> and A. Suhendar, “</a:t>
            </a:r>
            <a:r>
              <a:rPr lang="en-ID" sz="1200" dirty="0" err="1">
                <a:latin typeface="Exo" charset="0"/>
                <a:ea typeface="Times New Roman" panose="02020603050405020304" pitchFamily="18" charset="0"/>
              </a:rPr>
              <a:t>Implementasi</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Arsitektur</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Xception</a:t>
            </a:r>
            <a:r>
              <a:rPr lang="en-ID" sz="1200" dirty="0">
                <a:latin typeface="Exo" charset="0"/>
                <a:ea typeface="Times New Roman" panose="02020603050405020304" pitchFamily="18" charset="0"/>
              </a:rPr>
              <a:t> Dalam </a:t>
            </a:r>
            <a:r>
              <a:rPr lang="en-ID" sz="1200" dirty="0" err="1">
                <a:latin typeface="Exo" charset="0"/>
                <a:ea typeface="Times New Roman" panose="02020603050405020304" pitchFamily="18" charset="0"/>
              </a:rPr>
              <a:t>Menentukan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Kematangan</a:t>
            </a:r>
            <a:r>
              <a:rPr lang="en-ID" sz="1200" dirty="0">
                <a:latin typeface="Exo" charset="0"/>
                <a:ea typeface="Times New Roman" panose="02020603050405020304" pitchFamily="18" charset="0"/>
              </a:rPr>
              <a:t> Tandan </a:t>
            </a:r>
            <a:r>
              <a:rPr lang="en-ID" sz="1200" dirty="0" err="1">
                <a:latin typeface="Exo" charset="0"/>
                <a:ea typeface="Times New Roman" panose="02020603050405020304" pitchFamily="18" charset="0"/>
              </a:rPr>
              <a:t>Buah</a:t>
            </a:r>
            <a:r>
              <a:rPr lang="en-ID" sz="1200" dirty="0">
                <a:latin typeface="Exo" charset="0"/>
                <a:ea typeface="Times New Roman" panose="02020603050405020304" pitchFamily="18" charset="0"/>
              </a:rPr>
              <a:t> Segar Kelapa </a:t>
            </a:r>
            <a:r>
              <a:rPr lang="en-ID" sz="1200" dirty="0" err="1">
                <a:latin typeface="Exo" charset="0"/>
                <a:ea typeface="Times New Roman" panose="02020603050405020304" pitchFamily="18" charset="0"/>
              </a:rPr>
              <a:t>Sawit</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Jutisi</a:t>
            </a:r>
            <a:r>
              <a:rPr lang="en-ID" sz="1200" dirty="0">
                <a:latin typeface="Exo" charset="0"/>
                <a:ea typeface="Times New Roman" panose="02020603050405020304" pitchFamily="18" charset="0"/>
              </a:rPr>
              <a:t>  J. Ilm. Tek. Inform. dan Sist. Inf., vol. 13, no. 3, 2024, </a:t>
            </a:r>
            <a:r>
              <a:rPr lang="en-ID" sz="1200" dirty="0" err="1">
                <a:latin typeface="Exo" charset="0"/>
                <a:ea typeface="Times New Roman" panose="02020603050405020304" pitchFamily="18" charset="0"/>
              </a:rPr>
              <a:t>doi</a:t>
            </a:r>
            <a:r>
              <a:rPr lang="en-ID" sz="1200" dirty="0">
                <a:latin typeface="Exo" charset="0"/>
                <a:ea typeface="Times New Roman" panose="02020603050405020304" pitchFamily="18" charset="0"/>
              </a:rPr>
              <a:t>: 10.35889/jutisi.v13i3.2337.</a:t>
            </a:r>
          </a:p>
          <a:p>
            <a:pPr marL="50800" indent="0" algn="just">
              <a:buNone/>
            </a:pPr>
            <a:r>
              <a:rPr lang="en-ID" sz="1200" dirty="0">
                <a:latin typeface="Exo" charset="0"/>
                <a:ea typeface="Times New Roman" panose="02020603050405020304" pitchFamily="18" charset="0"/>
              </a:rPr>
              <a:t>[16] R. Kurniawan, P. B. </a:t>
            </a:r>
            <a:r>
              <a:rPr lang="en-ID" sz="1200" dirty="0" err="1">
                <a:latin typeface="Exo" charset="0"/>
                <a:ea typeface="Times New Roman" panose="02020603050405020304" pitchFamily="18" charset="0"/>
              </a:rPr>
              <a:t>Wintoro</a:t>
            </a:r>
            <a:r>
              <a:rPr lang="en-ID" sz="1200" dirty="0">
                <a:latin typeface="Exo" charset="0"/>
                <a:ea typeface="Times New Roman" panose="02020603050405020304" pitchFamily="18" charset="0"/>
              </a:rPr>
              <a:t>, Y. </a:t>
            </a:r>
            <a:r>
              <a:rPr lang="en-ID" sz="1200" dirty="0" err="1">
                <a:latin typeface="Exo" charset="0"/>
                <a:ea typeface="Times New Roman" panose="02020603050405020304" pitchFamily="18" charset="0"/>
              </a:rPr>
              <a:t>Mulyani</a:t>
            </a:r>
            <a:r>
              <a:rPr lang="en-ID" sz="1200" dirty="0">
                <a:latin typeface="Exo" charset="0"/>
                <a:ea typeface="Times New Roman" panose="02020603050405020304" pitchFamily="18" charset="0"/>
              </a:rPr>
              <a:t>, and M. </a:t>
            </a:r>
            <a:r>
              <a:rPr lang="en-ID" sz="1200" dirty="0" err="1">
                <a:latin typeface="Exo" charset="0"/>
                <a:ea typeface="Times New Roman" panose="02020603050405020304" pitchFamily="18" charset="0"/>
              </a:rPr>
              <a:t>Komarudin</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Implementasi</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Arsitektur</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Xception</a:t>
            </a:r>
            <a:r>
              <a:rPr lang="en-ID" sz="1200" dirty="0">
                <a:latin typeface="Exo" charset="0"/>
                <a:ea typeface="Times New Roman" panose="02020603050405020304" pitchFamily="18" charset="0"/>
              </a:rPr>
              <a:t> Pada Model Machine Learning </a:t>
            </a:r>
            <a:r>
              <a:rPr lang="en-ID" sz="1200" dirty="0" err="1">
                <a:latin typeface="Exo" charset="0"/>
                <a:ea typeface="Times New Roman" panose="02020603050405020304" pitchFamily="18" charset="0"/>
              </a:rPr>
              <a:t>Klasifikasi</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Sampah</a:t>
            </a:r>
            <a:r>
              <a:rPr lang="en-ID" sz="1200" dirty="0">
                <a:latin typeface="Exo" charset="0"/>
                <a:ea typeface="Times New Roman" panose="02020603050405020304" pitchFamily="18" charset="0"/>
              </a:rPr>
              <a:t> </a:t>
            </a:r>
            <a:r>
              <a:rPr lang="en-ID" sz="1200" dirty="0" err="1">
                <a:latin typeface="Exo" charset="0"/>
                <a:ea typeface="Times New Roman" panose="02020603050405020304" pitchFamily="18" charset="0"/>
              </a:rPr>
              <a:t>Anorganik</a:t>
            </a:r>
            <a:r>
              <a:rPr lang="en-ID" sz="1200" dirty="0">
                <a:latin typeface="Exo" charset="0"/>
                <a:ea typeface="Times New Roman" panose="02020603050405020304" pitchFamily="18" charset="0"/>
              </a:rPr>
              <a:t>,” J. Inform. dan Tek. Elektro </a:t>
            </a:r>
            <a:r>
              <a:rPr lang="en-ID" sz="1200" dirty="0" err="1">
                <a:latin typeface="Exo" charset="0"/>
                <a:ea typeface="Times New Roman" panose="02020603050405020304" pitchFamily="18" charset="0"/>
              </a:rPr>
              <a:t>Terap</a:t>
            </a:r>
            <a:r>
              <a:rPr lang="en-ID" sz="1200" dirty="0">
                <a:latin typeface="Exo" charset="0"/>
                <a:ea typeface="Times New Roman" panose="02020603050405020304" pitchFamily="18" charset="0"/>
              </a:rPr>
              <a:t>., vol. 11, no. 2, pp. 233–236, 2023, </a:t>
            </a:r>
            <a:r>
              <a:rPr lang="en-ID" sz="1200" dirty="0" err="1">
                <a:latin typeface="Exo" charset="0"/>
                <a:ea typeface="Times New Roman" panose="02020603050405020304" pitchFamily="18" charset="0"/>
              </a:rPr>
              <a:t>doi</a:t>
            </a:r>
            <a:r>
              <a:rPr lang="en-ID" sz="1200" dirty="0">
                <a:latin typeface="Exo" charset="0"/>
                <a:ea typeface="Times New Roman" panose="02020603050405020304" pitchFamily="18" charset="0"/>
              </a:rPr>
              <a:t>: 10.23960/jitet.v11i2.3034.</a:t>
            </a:r>
          </a:p>
        </p:txBody>
      </p:sp>
    </p:spTree>
    <p:extLst>
      <p:ext uri="{BB962C8B-B14F-4D97-AF65-F5344CB8AC3E}">
        <p14:creationId xmlns:p14="http://schemas.microsoft.com/office/powerpoint/2010/main" val="178887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8" name="Google Shape;79;p4"/>
          <p:cNvSpPr txBox="1">
            <a:spLocks noGrp="1"/>
          </p:cNvSpPr>
          <p:nvPr>
            <p:ph type="body" idx="1"/>
          </p:nvPr>
        </p:nvSpPr>
        <p:spPr>
          <a:xfrm>
            <a:off x="180561" y="1896701"/>
            <a:ext cx="11830877" cy="2367481"/>
          </a:xfrm>
          <a:prstGeom prst="rect">
            <a:avLst/>
          </a:prstGeom>
          <a:noFill/>
          <a:ln>
            <a:noFill/>
          </a:ln>
        </p:spPr>
        <p:txBody>
          <a:bodyPr spcFirstLastPara="1" wrap="square" lIns="91425" tIns="45700" rIns="91425" bIns="45700" anchor="t" anchorCtr="0">
            <a:normAutofit/>
          </a:bodyPr>
          <a:lstStyle/>
          <a:p>
            <a:pPr marL="0" lvl="0" indent="0" algn="ctr">
              <a:lnSpc>
                <a:spcPct val="100000"/>
              </a:lnSpc>
              <a:spcBef>
                <a:spcPts val="1200"/>
              </a:spcBef>
              <a:buNone/>
            </a:pPr>
            <a:r>
              <a:rPr lang="en-US" sz="6000" dirty="0" err="1">
                <a:latin typeface="Exo" charset="0"/>
              </a:rPr>
              <a:t>Sekian</a:t>
            </a:r>
            <a:r>
              <a:rPr lang="en-US" sz="6000" dirty="0">
                <a:latin typeface="Exo" charset="0"/>
              </a:rPr>
              <a:t>, </a:t>
            </a:r>
          </a:p>
          <a:p>
            <a:pPr marL="0" lvl="0" indent="0" algn="ctr">
              <a:lnSpc>
                <a:spcPct val="100000"/>
              </a:lnSpc>
              <a:spcBef>
                <a:spcPts val="1200"/>
              </a:spcBef>
              <a:buNone/>
            </a:pPr>
            <a:r>
              <a:rPr lang="en-US" sz="6000" dirty="0" err="1">
                <a:latin typeface="Exo" charset="0"/>
              </a:rPr>
              <a:t>Terimakasih</a:t>
            </a:r>
            <a:endParaRPr lang="en-ID" sz="6000" dirty="0">
              <a:latin typeface="Exo"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99">
          <a:extLst>
            <a:ext uri="{FF2B5EF4-FFF2-40B4-BE49-F238E27FC236}">
              <a16:creationId xmlns:a16="http://schemas.microsoft.com/office/drawing/2014/main" id="{8C2D1309-15DE-E38F-BA24-6A012CC3D3D0}"/>
            </a:ext>
          </a:extLst>
        </p:cNvPr>
        <p:cNvGrpSpPr/>
        <p:nvPr/>
      </p:nvGrpSpPr>
      <p:grpSpPr>
        <a:xfrm>
          <a:off x="0" y="0"/>
          <a:ext cx="0" cy="0"/>
          <a:chOff x="0" y="0"/>
          <a:chExt cx="0" cy="0"/>
        </a:xfrm>
      </p:grpSpPr>
      <p:sp>
        <p:nvSpPr>
          <p:cNvPr id="100" name="Google Shape;100;p7">
            <a:extLst>
              <a:ext uri="{FF2B5EF4-FFF2-40B4-BE49-F238E27FC236}">
                <a16:creationId xmlns:a16="http://schemas.microsoft.com/office/drawing/2014/main" id="{8A7D0162-AE3E-06CA-99D9-A0294B816B53}"/>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Teks </a:t>
            </a:r>
            <a:r>
              <a:rPr lang="en-US" dirty="0" err="1"/>
              <a:t>Presentasi</a:t>
            </a:r>
            <a:endParaRPr lang="id-ID" dirty="0"/>
          </a:p>
        </p:txBody>
      </p:sp>
      <p:sp>
        <p:nvSpPr>
          <p:cNvPr id="8" name="Google Shape;79;p4">
            <a:extLst>
              <a:ext uri="{FF2B5EF4-FFF2-40B4-BE49-F238E27FC236}">
                <a16:creationId xmlns:a16="http://schemas.microsoft.com/office/drawing/2014/main" id="{4B3D5AA1-2644-C048-4672-BFA3ABFD0086}"/>
              </a:ext>
            </a:extLst>
          </p:cNvPr>
          <p:cNvSpPr txBox="1">
            <a:spLocks noGrp="1"/>
          </p:cNvSpPr>
          <p:nvPr>
            <p:ph type="body" idx="1"/>
          </p:nvPr>
        </p:nvSpPr>
        <p:spPr>
          <a:xfrm>
            <a:off x="166757" y="1155459"/>
            <a:ext cx="11830877" cy="4563170"/>
          </a:xfrm>
          <a:prstGeom prst="rect">
            <a:avLst/>
          </a:prstGeom>
          <a:noFill/>
          <a:ln>
            <a:noFill/>
          </a:ln>
        </p:spPr>
        <p:txBody>
          <a:bodyPr spcFirstLastPara="1" wrap="square" lIns="91425" tIns="45700" rIns="91425" bIns="45700" anchor="t" anchorCtr="0">
            <a:noAutofit/>
          </a:bodyPr>
          <a:lstStyle/>
          <a:p>
            <a:pPr marL="0" indent="0" algn="just">
              <a:lnSpc>
                <a:spcPct val="100000"/>
              </a:lnSpc>
              <a:buNone/>
            </a:pPr>
            <a:r>
              <a:rPr lang="en-ID" sz="1050" dirty="0">
                <a:effectLst/>
                <a:latin typeface="Exo" charset="0"/>
                <a:ea typeface="Times New Roman" panose="02020603050405020304" pitchFamily="18" charset="0"/>
              </a:rPr>
              <a:t>Slide 1: </a:t>
            </a:r>
            <a:r>
              <a:rPr lang="en-ID" sz="1050" dirty="0" err="1">
                <a:effectLst/>
                <a:latin typeface="Exo" charset="0"/>
                <a:ea typeface="Times New Roman" panose="02020603050405020304" pitchFamily="18" charset="0"/>
              </a:rPr>
              <a:t>Judul</a:t>
            </a:r>
            <a:r>
              <a:rPr lang="en-ID" sz="1050" dirty="0">
                <a:effectLst/>
                <a:latin typeface="Exo" charset="0"/>
                <a:ea typeface="Times New Roman" panose="02020603050405020304" pitchFamily="18" charset="0"/>
              </a:rPr>
              <a:t> </a:t>
            </a:r>
          </a:p>
          <a:p>
            <a:pPr marL="0" indent="0" algn="just">
              <a:lnSpc>
                <a:spcPct val="100000"/>
              </a:lnSpc>
              <a:buNone/>
            </a:pPr>
            <a:r>
              <a:rPr lang="en-ID" sz="1050" dirty="0" err="1">
                <a:effectLst/>
                <a:latin typeface="Exo" charset="0"/>
                <a:ea typeface="Times New Roman" panose="02020603050405020304" pitchFamily="18" charset="0"/>
              </a:rPr>
              <a:t>Assalamualaikum</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Warahmatullahi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Wabarakatuh</a:t>
            </a:r>
            <a:r>
              <a:rPr lang="en-ID" sz="1050" dirty="0">
                <a:effectLst/>
                <a:latin typeface="Exo" charset="0"/>
                <a:ea typeface="Times New Roman" panose="02020603050405020304" pitchFamily="18" charset="0"/>
              </a:rPr>
              <a:t>. Selamat </a:t>
            </a:r>
            <a:r>
              <a:rPr lang="en-ID" sz="1050" dirty="0" err="1">
                <a:effectLst/>
                <a:latin typeface="Exo" charset="0"/>
                <a:ea typeface="Times New Roman" panose="02020603050405020304" pitchFamily="18" charset="0"/>
              </a:rPr>
              <a:t>pagi</a:t>
            </a:r>
            <a:r>
              <a:rPr lang="en-ID" sz="1050" dirty="0">
                <a:effectLst/>
                <a:latin typeface="Exo" charset="0"/>
                <a:ea typeface="Times New Roman" panose="02020603050405020304" pitchFamily="18" charset="0"/>
              </a:rPr>
              <a:t>/</a:t>
            </a:r>
            <a:r>
              <a:rPr lang="en-ID" sz="1050" dirty="0" err="1">
                <a:effectLst/>
                <a:latin typeface="Exo" charset="0"/>
                <a:ea typeface="Times New Roman" panose="02020603050405020304" pitchFamily="18" charset="0"/>
              </a:rPr>
              <a:t>siang</a:t>
            </a:r>
            <a:r>
              <a:rPr lang="en-ID" sz="1050" dirty="0">
                <a:effectLst/>
                <a:latin typeface="Exo" charset="0"/>
                <a:ea typeface="Times New Roman" panose="02020603050405020304" pitchFamily="18" charset="0"/>
              </a:rPr>
              <a:t>/sore. Yang </a:t>
            </a:r>
            <a:r>
              <a:rPr lang="en-ID" sz="1050" dirty="0" err="1">
                <a:effectLst/>
                <a:latin typeface="Exo" charset="0"/>
                <a:ea typeface="Times New Roman" panose="02020603050405020304" pitchFamily="18" charset="0"/>
              </a:rPr>
              <a:t>terhormat</a:t>
            </a:r>
            <a:r>
              <a:rPr lang="en-ID" sz="1050" dirty="0">
                <a:effectLst/>
                <a:latin typeface="Exo" charset="0"/>
                <a:ea typeface="Times New Roman" panose="02020603050405020304" pitchFamily="18" charset="0"/>
              </a:rPr>
              <a:t> Bapak </a:t>
            </a:r>
            <a:r>
              <a:rPr lang="en-ID" sz="1050" dirty="0" err="1">
                <a:effectLst/>
                <a:latin typeface="Exo" charset="0"/>
                <a:ea typeface="Times New Roman" panose="02020603050405020304" pitchFamily="18" charset="0"/>
              </a:rPr>
              <a:t>Alfan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sebagai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dosen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pembimbing</a:t>
            </a:r>
            <a:r>
              <a:rPr lang="en-ID" sz="1050" dirty="0">
                <a:effectLst/>
                <a:latin typeface="Exo" charset="0"/>
                <a:ea typeface="Times New Roman" panose="02020603050405020304" pitchFamily="18" charset="0"/>
              </a:rPr>
              <a:t>, Bapak Hamzah </a:t>
            </a:r>
            <a:r>
              <a:rPr lang="en-ID" sz="1050" dirty="0" err="1">
                <a:effectLst/>
                <a:latin typeface="Exo" charset="0"/>
                <a:ea typeface="Times New Roman" panose="02020603050405020304" pitchFamily="18" charset="0"/>
              </a:rPr>
              <a:t>sebagai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dosen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penguji</a:t>
            </a:r>
            <a:r>
              <a:rPr lang="en-ID" sz="1050" dirty="0">
                <a:effectLst/>
                <a:latin typeface="Exo" charset="0"/>
                <a:ea typeface="Times New Roman" panose="02020603050405020304" pitchFamily="18" charset="0"/>
              </a:rPr>
              <a:t> 1, </a:t>
            </a:r>
            <a:r>
              <a:rPr lang="en-ID" sz="1050" dirty="0" err="1">
                <a:effectLst/>
                <a:latin typeface="Exo" charset="0"/>
                <a:ea typeface="Times New Roman" panose="02020603050405020304" pitchFamily="18" charset="0"/>
              </a:rPr>
              <a:t>serta</a:t>
            </a:r>
            <a:r>
              <a:rPr lang="en-ID" sz="1050" dirty="0">
                <a:effectLst/>
                <a:latin typeface="Exo" charset="0"/>
                <a:ea typeface="Times New Roman" panose="02020603050405020304" pitchFamily="18" charset="0"/>
              </a:rPr>
              <a:t> Bapak/Ibu </a:t>
            </a:r>
            <a:r>
              <a:rPr lang="en-ID" sz="1050" dirty="0" err="1">
                <a:effectLst/>
                <a:latin typeface="Exo" charset="0"/>
                <a:ea typeface="Times New Roman" panose="02020603050405020304" pitchFamily="18" charset="0"/>
              </a:rPr>
              <a:t>dosen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penguji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lainnya</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rekan-rekan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sekalian</a:t>
            </a:r>
            <a:r>
              <a:rPr lang="en-ID" sz="1050" dirty="0">
                <a:effectLst/>
                <a:latin typeface="Exo" charset="0"/>
                <a:ea typeface="Times New Roman" panose="02020603050405020304" pitchFamily="18" charset="0"/>
              </a:rPr>
              <a:t>. Pada </a:t>
            </a:r>
            <a:r>
              <a:rPr lang="en-ID" sz="1050" dirty="0" err="1">
                <a:effectLst/>
                <a:latin typeface="Exo" charset="0"/>
                <a:ea typeface="Times New Roman" panose="02020603050405020304" pitchFamily="18" charset="0"/>
              </a:rPr>
              <a:t>kesempatan</a:t>
            </a:r>
            <a:r>
              <a:rPr lang="en-ID" sz="1050" dirty="0">
                <a:effectLst/>
                <a:latin typeface="Exo" charset="0"/>
                <a:ea typeface="Times New Roman" panose="02020603050405020304" pitchFamily="18" charset="0"/>
              </a:rPr>
              <a:t> kali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saya</a:t>
            </a:r>
            <a:r>
              <a:rPr lang="en-ID" sz="1050" dirty="0">
                <a:effectLst/>
                <a:latin typeface="Exo" charset="0"/>
                <a:ea typeface="Times New Roman" panose="02020603050405020304" pitchFamily="18" charset="0"/>
              </a:rPr>
              <a:t> Dewi Melisa Putri </a:t>
            </a:r>
            <a:r>
              <a:rPr lang="en-ID" sz="1050" dirty="0" err="1">
                <a:effectLst/>
                <a:latin typeface="Exo" charset="0"/>
                <a:ea typeface="Times New Roman" panose="02020603050405020304" pitchFamily="18" charset="0"/>
              </a:rPr>
              <a:t>dari</a:t>
            </a:r>
            <a:r>
              <a:rPr lang="en-ID" sz="1050" dirty="0">
                <a:effectLst/>
                <a:latin typeface="Exo" charset="0"/>
                <a:ea typeface="Times New Roman" panose="02020603050405020304" pitchFamily="18" charset="0"/>
              </a:rPr>
              <a:t> Program Studi </a:t>
            </a:r>
            <a:r>
              <a:rPr lang="en-ID" sz="1050" dirty="0" err="1">
                <a:effectLst/>
                <a:latin typeface="Exo" charset="0"/>
                <a:ea typeface="Times New Roman" panose="02020603050405020304" pitchFamily="18" charset="0"/>
              </a:rPr>
              <a:t>Informatika</a:t>
            </a:r>
            <a:r>
              <a:rPr lang="en-ID" sz="1050" dirty="0">
                <a:effectLst/>
                <a:latin typeface="Exo" charset="0"/>
                <a:ea typeface="Times New Roman" panose="02020603050405020304" pitchFamily="18" charset="0"/>
              </a:rPr>
              <a:t> Universitas Muhammadiyah </a:t>
            </a:r>
            <a:r>
              <a:rPr lang="en-ID" sz="1050" dirty="0" err="1">
                <a:effectLst/>
                <a:latin typeface="Exo" charset="0"/>
                <a:ea typeface="Times New Roman" panose="02020603050405020304" pitchFamily="18" charset="0"/>
              </a:rPr>
              <a:t>Sidoarjo</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mempresentasikan</a:t>
            </a:r>
            <a:r>
              <a:rPr lang="en-ID" sz="1050" dirty="0">
                <a:effectLst/>
                <a:latin typeface="Exo" charset="0"/>
                <a:ea typeface="Times New Roman" panose="02020603050405020304" pitchFamily="18" charset="0"/>
              </a:rPr>
              <a:t> proposal </a:t>
            </a:r>
            <a:r>
              <a:rPr lang="en-ID" sz="1050" dirty="0" err="1">
                <a:effectLst/>
                <a:latin typeface="Exo" charset="0"/>
                <a:ea typeface="Times New Roman" panose="02020603050405020304" pitchFamily="18" charset="0"/>
              </a:rPr>
              <a:t>penelitian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saya</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berjudul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Klasifikasi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Gangguan</a:t>
            </a:r>
            <a:r>
              <a:rPr lang="en-ID" sz="1050" dirty="0">
                <a:effectLst/>
                <a:latin typeface="Exo" charset="0"/>
                <a:ea typeface="Times New Roman" panose="02020603050405020304" pitchFamily="18" charset="0"/>
              </a:rPr>
              <a:t> Mata pada Anak </a:t>
            </a:r>
            <a:r>
              <a:rPr lang="en-ID" sz="1050" dirty="0" err="1">
                <a:effectLst/>
                <a:latin typeface="Exo" charset="0"/>
                <a:ea typeface="Times New Roman" panose="02020603050405020304" pitchFamily="18" charset="0"/>
              </a:rPr>
              <a:t>Menggunakan</a:t>
            </a:r>
            <a:r>
              <a:rPr lang="en-ID" sz="1050" dirty="0">
                <a:effectLst/>
                <a:latin typeface="Exo" charset="0"/>
                <a:ea typeface="Times New Roman" panose="02020603050405020304" pitchFamily="18" charset="0"/>
              </a:rPr>
              <a:t> Metode CNN </a:t>
            </a:r>
            <a:r>
              <a:rPr lang="en-ID" sz="1050" dirty="0" err="1">
                <a:effectLst/>
                <a:latin typeface="Exo" charset="0"/>
                <a:ea typeface="Times New Roman" panose="02020603050405020304" pitchFamily="18" charset="0"/>
              </a:rPr>
              <a:t>Arsitektur</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Xception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Deteksi</a:t>
            </a:r>
            <a:r>
              <a:rPr lang="en-ID" sz="1050" dirty="0">
                <a:effectLst/>
                <a:latin typeface="Exo" charset="0"/>
                <a:ea typeface="Times New Roman" panose="02020603050405020304" pitchFamily="18" charset="0"/>
              </a:rPr>
              <a:t> Dini'."</a:t>
            </a:r>
          </a:p>
          <a:p>
            <a:pPr marL="0" indent="0" algn="just">
              <a:lnSpc>
                <a:spcPct val="100000"/>
              </a:lnSpc>
              <a:buNone/>
            </a:pPr>
            <a:r>
              <a:rPr lang="en-ID" sz="1050" dirty="0">
                <a:effectLst/>
                <a:latin typeface="Exo" charset="0"/>
                <a:ea typeface="Times New Roman" panose="02020603050405020304" pitchFamily="18" charset="0"/>
              </a:rPr>
              <a:t>Slide 2: Latar </a:t>
            </a:r>
            <a:r>
              <a:rPr lang="en-ID" sz="1050" dirty="0" err="1">
                <a:effectLst/>
                <a:latin typeface="Exo" charset="0"/>
                <a:ea typeface="Times New Roman" panose="02020603050405020304" pitchFamily="18" charset="0"/>
              </a:rPr>
              <a:t>Belakang</a:t>
            </a:r>
            <a:r>
              <a:rPr lang="en-ID" sz="1050" dirty="0">
                <a:effectLst/>
                <a:latin typeface="Exo" charset="0"/>
                <a:ea typeface="Times New Roman" panose="02020603050405020304" pitchFamily="18" charset="0"/>
              </a:rPr>
              <a:t> </a:t>
            </a:r>
          </a:p>
          <a:p>
            <a:pPr marL="0" indent="0" algn="just">
              <a:lnSpc>
                <a:spcPct val="100000"/>
              </a:lnSpc>
              <a:buNone/>
            </a:pPr>
            <a:r>
              <a:rPr lang="en-ID" sz="1050" dirty="0">
                <a:effectLst/>
                <a:latin typeface="Exo" charset="0"/>
                <a:ea typeface="Times New Roman" panose="02020603050405020304" pitchFamily="18" charset="0"/>
              </a:rPr>
              <a:t>Mari </a:t>
            </a:r>
            <a:r>
              <a:rPr lang="en-ID" sz="1050" dirty="0" err="1">
                <a:effectLst/>
                <a:latin typeface="Exo" charset="0"/>
                <a:ea typeface="Times New Roman" panose="02020603050405020304" pitchFamily="18" charset="0"/>
              </a:rPr>
              <a:t>kita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mulai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mengamati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bagaimana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pesatnya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perkembangan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teknologi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khususnya</a:t>
            </a:r>
            <a:r>
              <a:rPr lang="en-ID" sz="1050" dirty="0">
                <a:effectLst/>
                <a:latin typeface="Exo" charset="0"/>
                <a:ea typeface="Times New Roman" panose="02020603050405020304" pitchFamily="18" charset="0"/>
              </a:rPr>
              <a:t> smartphone, </a:t>
            </a:r>
            <a:r>
              <a:rPr lang="en-ID" sz="1050" dirty="0" err="1">
                <a:effectLst/>
                <a:latin typeface="Exo" charset="0"/>
                <a:ea typeface="Times New Roman" panose="02020603050405020304" pitchFamily="18" charset="0"/>
              </a:rPr>
              <a:t>telah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menjadi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bagian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dari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keseharian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kalangan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usia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dini</a:t>
            </a:r>
            <a:r>
              <a:rPr lang="en-ID" sz="1050" dirty="0">
                <a:effectLst/>
                <a:latin typeface="Exo" charset="0"/>
                <a:ea typeface="Times New Roman" panose="02020603050405020304" pitchFamily="18" charset="0"/>
              </a:rPr>
              <a:t>. Data </a:t>
            </a:r>
            <a:r>
              <a:rPr lang="en-ID" sz="1050" dirty="0" err="1">
                <a:effectLst/>
                <a:latin typeface="Exo" charset="0"/>
                <a:ea typeface="Times New Roman" panose="02020603050405020304" pitchFamily="18" charset="0"/>
              </a:rPr>
              <a:t>menunjukkan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bahwa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penggunaan</a:t>
            </a:r>
            <a:r>
              <a:rPr lang="en-ID" sz="1050" dirty="0">
                <a:effectLst/>
                <a:latin typeface="Exo" charset="0"/>
                <a:ea typeface="Times New Roman" panose="02020603050405020304" pitchFamily="18" charset="0"/>
              </a:rPr>
              <a:t> smartphone di Indonesia </a:t>
            </a:r>
            <a:r>
              <a:rPr lang="en-ID" sz="1050" dirty="0" err="1">
                <a:effectLst/>
                <a:latin typeface="Exo" charset="0"/>
                <a:ea typeface="Times New Roman" panose="02020603050405020304" pitchFamily="18" charset="0"/>
              </a:rPr>
              <a:t>meningkat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signifikan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Menurut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GoodStats</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jumlah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pengguna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aktif</a:t>
            </a:r>
            <a:r>
              <a:rPr lang="en-ID" sz="1050" dirty="0">
                <a:effectLst/>
                <a:latin typeface="Exo" charset="0"/>
                <a:ea typeface="Times New Roman" panose="02020603050405020304" pitchFamily="18" charset="0"/>
              </a:rPr>
              <a:t> smartphone di Indonesia </a:t>
            </a:r>
            <a:r>
              <a:rPr lang="en-ID" sz="1050" dirty="0" err="1">
                <a:effectLst/>
                <a:latin typeface="Exo" charset="0"/>
                <a:ea typeface="Times New Roman" panose="02020603050405020304" pitchFamily="18" charset="0"/>
              </a:rPr>
              <a:t>melonjak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dari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sekitar</a:t>
            </a:r>
            <a:r>
              <a:rPr lang="en-ID" sz="1050" dirty="0">
                <a:effectLst/>
                <a:latin typeface="Exo" charset="0"/>
                <a:ea typeface="Times New Roman" panose="02020603050405020304" pitchFamily="18" charset="0"/>
              </a:rPr>
              <a:t> 54 </a:t>
            </a:r>
            <a:r>
              <a:rPr lang="en-ID" sz="1050" dirty="0" err="1">
                <a:effectLst/>
                <a:latin typeface="Exo" charset="0"/>
                <a:ea typeface="Times New Roman" panose="02020603050405020304" pitchFamily="18" charset="0"/>
              </a:rPr>
              <a:t>juta</a:t>
            </a:r>
            <a:r>
              <a:rPr lang="en-ID" sz="1050" dirty="0">
                <a:effectLst/>
                <a:latin typeface="Exo" charset="0"/>
                <a:ea typeface="Times New Roman" panose="02020603050405020304" pitchFamily="18" charset="0"/>
              </a:rPr>
              <a:t> pada </a:t>
            </a:r>
            <a:r>
              <a:rPr lang="en-ID" sz="1050" dirty="0" err="1">
                <a:effectLst/>
                <a:latin typeface="Exo" charset="0"/>
                <a:ea typeface="Times New Roman" panose="02020603050405020304" pitchFamily="18" charset="0"/>
              </a:rPr>
              <a:t>tahun</a:t>
            </a:r>
            <a:r>
              <a:rPr lang="en-ID" sz="1050" dirty="0">
                <a:effectLst/>
                <a:latin typeface="Exo" charset="0"/>
                <a:ea typeface="Times New Roman" panose="02020603050405020304" pitchFamily="18" charset="0"/>
              </a:rPr>
              <a:t> 2015 </a:t>
            </a:r>
            <a:r>
              <a:rPr lang="en-ID" sz="1050" dirty="0" err="1">
                <a:effectLst/>
                <a:latin typeface="Exo" charset="0"/>
                <a:ea typeface="Times New Roman" panose="02020603050405020304" pitchFamily="18" charset="0"/>
              </a:rPr>
              <a:t>menjadi</a:t>
            </a:r>
            <a:r>
              <a:rPr lang="en-ID" sz="1050" dirty="0">
                <a:effectLst/>
                <a:latin typeface="Exo" charset="0"/>
                <a:ea typeface="Times New Roman" panose="02020603050405020304" pitchFamily="18" charset="0"/>
              </a:rPr>
              <a:t> 209,3 </a:t>
            </a:r>
            <a:r>
              <a:rPr lang="en-ID" sz="1050" dirty="0" err="1">
                <a:effectLst/>
                <a:latin typeface="Exo" charset="0"/>
                <a:ea typeface="Times New Roman" panose="02020603050405020304" pitchFamily="18" charset="0"/>
              </a:rPr>
              <a:t>juta</a:t>
            </a:r>
            <a:r>
              <a:rPr lang="en-ID" sz="1050" dirty="0">
                <a:effectLst/>
                <a:latin typeface="Exo" charset="0"/>
                <a:ea typeface="Times New Roman" panose="02020603050405020304" pitchFamily="18" charset="0"/>
              </a:rPr>
              <a:t> pada </a:t>
            </a:r>
            <a:r>
              <a:rPr lang="en-ID" sz="1050" dirty="0" err="1">
                <a:effectLst/>
                <a:latin typeface="Exo" charset="0"/>
                <a:ea typeface="Times New Roman" panose="02020603050405020304" pitchFamily="18" charset="0"/>
              </a:rPr>
              <a:t>tahun</a:t>
            </a:r>
            <a:r>
              <a:rPr lang="en-ID" sz="1050" dirty="0">
                <a:effectLst/>
                <a:latin typeface="Exo" charset="0"/>
                <a:ea typeface="Times New Roman" panose="02020603050405020304" pitchFamily="18" charset="0"/>
              </a:rPr>
              <a:t> 2023. </a:t>
            </a:r>
            <a:r>
              <a:rPr lang="en-ID" sz="1050" dirty="0" err="1">
                <a:effectLst/>
                <a:latin typeface="Exo" charset="0"/>
                <a:ea typeface="Times New Roman" panose="02020603050405020304" pitchFamily="18" charset="0"/>
              </a:rPr>
              <a:t>Sejalan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itu</a:t>
            </a:r>
            <a:r>
              <a:rPr lang="en-ID" sz="1050" dirty="0">
                <a:effectLst/>
                <a:latin typeface="Exo" charset="0"/>
                <a:ea typeface="Times New Roman" panose="02020603050405020304" pitchFamily="18" charset="0"/>
              </a:rPr>
              <a:t>, data Badan Pusat </a:t>
            </a:r>
            <a:r>
              <a:rPr lang="en-ID" sz="1050" dirty="0" err="1">
                <a:effectLst/>
                <a:latin typeface="Exo" charset="0"/>
                <a:ea typeface="Times New Roman" panose="02020603050405020304" pitchFamily="18" charset="0"/>
              </a:rPr>
              <a:t>Statistik</a:t>
            </a:r>
            <a:r>
              <a:rPr lang="en-ID" sz="1050" dirty="0">
                <a:effectLst/>
                <a:latin typeface="Exo" charset="0"/>
                <a:ea typeface="Times New Roman" panose="02020603050405020304" pitchFamily="18" charset="0"/>
              </a:rPr>
              <a:t> (BPS) </a:t>
            </a:r>
            <a:r>
              <a:rPr lang="en-ID" sz="1050" dirty="0" err="1">
                <a:effectLst/>
                <a:latin typeface="Exo" charset="0"/>
                <a:ea typeface="Times New Roman" panose="02020603050405020304" pitchFamily="18" charset="0"/>
              </a:rPr>
              <a:t>tahun</a:t>
            </a:r>
            <a:r>
              <a:rPr lang="en-ID" sz="1050" dirty="0">
                <a:effectLst/>
                <a:latin typeface="Exo" charset="0"/>
                <a:ea typeface="Times New Roman" panose="02020603050405020304" pitchFamily="18" charset="0"/>
              </a:rPr>
              <a:t> 2023 </a:t>
            </a:r>
            <a:r>
              <a:rPr lang="en-ID" sz="1050" dirty="0" err="1">
                <a:effectLst/>
                <a:latin typeface="Exo" charset="0"/>
                <a:ea typeface="Times New Roman" panose="02020603050405020304" pitchFamily="18" charset="0"/>
              </a:rPr>
              <a:t>menunjukkan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bahwa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sekitar</a:t>
            </a:r>
            <a:r>
              <a:rPr lang="en-ID" sz="1050" dirty="0">
                <a:effectLst/>
                <a:latin typeface="Exo" charset="0"/>
                <a:ea typeface="Times New Roman" panose="02020603050405020304" pitchFamily="18" charset="0"/>
              </a:rPr>
              <a:t> 36,99% </a:t>
            </a:r>
            <a:r>
              <a:rPr lang="en-ID" sz="1050" dirty="0" err="1">
                <a:effectLst/>
                <a:latin typeface="Exo" charset="0"/>
                <a:ea typeface="Times New Roman" panose="02020603050405020304" pitchFamily="18" charset="0"/>
              </a:rPr>
              <a:t>anak</a:t>
            </a:r>
            <a:r>
              <a:rPr lang="en-ID" sz="1050" dirty="0">
                <a:effectLst/>
                <a:latin typeface="Exo" charset="0"/>
                <a:ea typeface="Times New Roman" panose="02020603050405020304" pitchFamily="18" charset="0"/>
              </a:rPr>
              <a:t> di </a:t>
            </a:r>
            <a:r>
              <a:rPr lang="en-ID" sz="1050" dirty="0" err="1">
                <a:effectLst/>
                <a:latin typeface="Exo" charset="0"/>
                <a:ea typeface="Times New Roman" panose="02020603050405020304" pitchFamily="18" charset="0"/>
              </a:rPr>
              <a:t>bawah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usia</a:t>
            </a:r>
            <a:r>
              <a:rPr lang="en-ID" sz="1050" dirty="0">
                <a:effectLst/>
                <a:latin typeface="Exo" charset="0"/>
                <a:ea typeface="Times New Roman" panose="02020603050405020304" pitchFamily="18" charset="0"/>
              </a:rPr>
              <a:t> 15 </a:t>
            </a:r>
            <a:r>
              <a:rPr lang="en-ID" sz="1050" dirty="0" err="1">
                <a:effectLst/>
                <a:latin typeface="Exo" charset="0"/>
                <a:ea typeface="Times New Roman" panose="02020603050405020304" pitchFamily="18" charset="0"/>
              </a:rPr>
              <a:t>tahun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telah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aktif</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menggunakan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perangkat</a:t>
            </a:r>
            <a:r>
              <a:rPr lang="en-ID" sz="1050" dirty="0">
                <a:effectLst/>
                <a:latin typeface="Exo" charset="0"/>
                <a:ea typeface="Times New Roman" panose="02020603050405020304" pitchFamily="18" charset="0"/>
              </a:rPr>
              <a:t> digital </a:t>
            </a:r>
            <a:r>
              <a:rPr lang="en-ID" sz="1050" dirty="0" err="1">
                <a:effectLst/>
                <a:latin typeface="Exo" charset="0"/>
                <a:ea typeface="Times New Roman" panose="02020603050405020304" pitchFamily="18" charset="0"/>
              </a:rPr>
              <a:t>dalam</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kehidupan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sehari-hari</a:t>
            </a:r>
            <a:r>
              <a:rPr lang="en-ID" sz="1050" dirty="0">
                <a:effectLst/>
                <a:latin typeface="Exo" charset="0"/>
                <a:ea typeface="Times New Roman" panose="02020603050405020304" pitchFamily="18" charset="0"/>
              </a:rPr>
              <a:t>. Anak-</a:t>
            </a:r>
            <a:r>
              <a:rPr lang="en-ID" sz="1050" dirty="0" err="1">
                <a:effectLst/>
                <a:latin typeface="Exo" charset="0"/>
                <a:ea typeface="Times New Roman" panose="02020603050405020304" pitchFamily="18" charset="0"/>
              </a:rPr>
              <a:t>anak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memanfaatkan</a:t>
            </a:r>
            <a:r>
              <a:rPr lang="en-ID" sz="1050" dirty="0">
                <a:effectLst/>
                <a:latin typeface="Exo" charset="0"/>
                <a:ea typeface="Times New Roman" panose="02020603050405020304" pitchFamily="18" charset="0"/>
              </a:rPr>
              <a:t> gadget </a:t>
            </a:r>
            <a:r>
              <a:rPr lang="en-ID" sz="1050" dirty="0" err="1">
                <a:effectLst/>
                <a:latin typeface="Exo" charset="0"/>
                <a:ea typeface="Times New Roman" panose="02020603050405020304" pitchFamily="18" charset="0"/>
              </a:rPr>
              <a:t>tidak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hanya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hiburan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seperti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menonton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animasi</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bermain</a:t>
            </a:r>
            <a:r>
              <a:rPr lang="en-ID" sz="1050" dirty="0">
                <a:effectLst/>
                <a:latin typeface="Exo" charset="0"/>
                <a:ea typeface="Times New Roman" panose="02020603050405020304" pitchFamily="18" charset="0"/>
              </a:rPr>
              <a:t> game, </a:t>
            </a:r>
            <a:r>
              <a:rPr lang="en-ID" sz="1050" dirty="0" err="1">
                <a:effectLst/>
                <a:latin typeface="Exo" charset="0"/>
                <a:ea typeface="Times New Roman" panose="02020603050405020304" pitchFamily="18" charset="0"/>
              </a:rPr>
              <a:t>tetapi</a:t>
            </a:r>
            <a:r>
              <a:rPr lang="en-ID" sz="1050" dirty="0">
                <a:effectLst/>
                <a:latin typeface="Exo" charset="0"/>
                <a:ea typeface="Times New Roman" panose="02020603050405020304" pitchFamily="18" charset="0"/>
              </a:rPr>
              <a:t> juga </a:t>
            </a:r>
            <a:r>
              <a:rPr lang="en-ID" sz="1050" dirty="0" err="1">
                <a:effectLst/>
                <a:latin typeface="Exo" charset="0"/>
                <a:ea typeface="Times New Roman" panose="02020603050405020304" pitchFamily="18" charset="0"/>
              </a:rPr>
              <a:t>sebagai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sarana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eksplorasi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informasi</a:t>
            </a:r>
            <a:r>
              <a:rPr lang="en-ID" sz="1050" dirty="0">
                <a:effectLst/>
                <a:latin typeface="Exo" charset="0"/>
                <a:ea typeface="Times New Roman" panose="02020603050405020304" pitchFamily="18" charset="0"/>
              </a:rPr>
              <a:t> di internet.</a:t>
            </a:r>
          </a:p>
          <a:p>
            <a:pPr marL="0" indent="0" algn="just">
              <a:lnSpc>
                <a:spcPct val="100000"/>
              </a:lnSpc>
              <a:buNone/>
            </a:pPr>
            <a:r>
              <a:rPr lang="en-ID" sz="1050" dirty="0" err="1">
                <a:effectLst/>
                <a:latin typeface="Exo" charset="0"/>
                <a:ea typeface="Times New Roman" panose="02020603050405020304" pitchFamily="18" charset="0"/>
              </a:rPr>
              <a:t>Namun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kemudahan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akses</a:t>
            </a:r>
            <a:r>
              <a:rPr lang="en-ID" sz="1050" dirty="0">
                <a:effectLst/>
                <a:latin typeface="Exo" charset="0"/>
                <a:ea typeface="Times New Roman" panose="02020603050405020304" pitchFamily="18" charset="0"/>
              </a:rPr>
              <a:t> gadget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memunculkan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kekhawatiran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serius</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masalah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penglihatan</a:t>
            </a:r>
            <a:r>
              <a:rPr lang="en-ID" sz="1050" dirty="0">
                <a:effectLst/>
                <a:latin typeface="Exo" charset="0"/>
                <a:ea typeface="Times New Roman" panose="02020603050405020304" pitchFamily="18" charset="0"/>
              </a:rPr>
              <a:t> pada </a:t>
            </a:r>
            <a:r>
              <a:rPr lang="en-ID" sz="1050" dirty="0" err="1">
                <a:effectLst/>
                <a:latin typeface="Exo" charset="0"/>
                <a:ea typeface="Times New Roman" panose="02020603050405020304" pitchFamily="18" charset="0"/>
              </a:rPr>
              <a:t>anak-anak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seperti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merah</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juling</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Kondisi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sering</a:t>
            </a:r>
            <a:r>
              <a:rPr lang="en-ID" sz="1050" dirty="0">
                <a:effectLst/>
                <a:latin typeface="Exo" charset="0"/>
                <a:ea typeface="Times New Roman" panose="02020603050405020304" pitchFamily="18" charset="0"/>
              </a:rPr>
              <a:t> kali </a:t>
            </a:r>
            <a:r>
              <a:rPr lang="en-ID" sz="1050" dirty="0" err="1">
                <a:effectLst/>
                <a:latin typeface="Exo" charset="0"/>
                <a:ea typeface="Times New Roman" panose="02020603050405020304" pitchFamily="18" charset="0"/>
              </a:rPr>
              <a:t>dipicu</a:t>
            </a:r>
            <a:r>
              <a:rPr lang="en-ID" sz="1050" dirty="0">
                <a:effectLst/>
                <a:latin typeface="Exo" charset="0"/>
                <a:ea typeface="Times New Roman" panose="02020603050405020304" pitchFamily="18" charset="0"/>
              </a:rPr>
              <a:t> oleh </a:t>
            </a:r>
            <a:r>
              <a:rPr lang="en-ID" sz="1050" dirty="0" err="1">
                <a:effectLst/>
                <a:latin typeface="Exo" charset="0"/>
                <a:ea typeface="Times New Roman" panose="02020603050405020304" pitchFamily="18" charset="0"/>
              </a:rPr>
              <a:t>kurangnya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frekuensi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berkedip</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penggunaan</a:t>
            </a:r>
            <a:r>
              <a:rPr lang="en-ID" sz="1050" dirty="0">
                <a:effectLst/>
                <a:latin typeface="Exo" charset="0"/>
                <a:ea typeface="Times New Roman" panose="02020603050405020304" pitchFamily="18" charset="0"/>
              </a:rPr>
              <a:t> gadget yang </a:t>
            </a:r>
            <a:r>
              <a:rPr lang="en-ID" sz="1050" dirty="0" err="1">
                <a:effectLst/>
                <a:latin typeface="Exo" charset="0"/>
                <a:ea typeface="Times New Roman" panose="02020603050405020304" pitchFamily="18" charset="0"/>
              </a:rPr>
              <a:t>intens</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Mengingat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dampak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serius</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bisa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terjadi</a:t>
            </a:r>
            <a:r>
              <a:rPr lang="en-ID" sz="1050" dirty="0">
                <a:effectLst/>
                <a:latin typeface="Exo" charset="0"/>
                <a:ea typeface="Times New Roman" panose="02020603050405020304" pitchFamily="18" charset="0"/>
              </a:rPr>
              <a:t> pada </a:t>
            </a:r>
            <a:r>
              <a:rPr lang="en-ID" sz="1050" dirty="0" err="1">
                <a:effectLst/>
                <a:latin typeface="Exo" charset="0"/>
                <a:ea typeface="Times New Roman" panose="02020603050405020304" pitchFamily="18" charset="0"/>
              </a:rPr>
              <a:t>tumbuh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kembang</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anak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deteksi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terhadap</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gangguan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menjadi</a:t>
            </a:r>
            <a:r>
              <a:rPr lang="en-ID" sz="1050" dirty="0">
                <a:effectLst/>
                <a:latin typeface="Exo" charset="0"/>
                <a:ea typeface="Times New Roman" panose="02020603050405020304" pitchFamily="18" charset="0"/>
              </a:rPr>
              <a:t> sangat </a:t>
            </a:r>
            <a:r>
              <a:rPr lang="en-ID" sz="1050" dirty="0" err="1">
                <a:effectLst/>
                <a:latin typeface="Exo" charset="0"/>
                <a:ea typeface="Times New Roman" panose="02020603050405020304" pitchFamily="18" charset="0"/>
              </a:rPr>
              <a:t>krusial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itu</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teknologi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kecerdasan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buatan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khususnya</a:t>
            </a:r>
            <a:r>
              <a:rPr lang="en-ID" sz="1050" dirty="0">
                <a:effectLst/>
                <a:latin typeface="Exo" charset="0"/>
                <a:ea typeface="Times New Roman" panose="02020603050405020304" pitchFamily="18" charset="0"/>
              </a:rPr>
              <a:t> machine learning, </a:t>
            </a:r>
            <a:r>
              <a:rPr lang="en-ID" sz="1050" dirty="0" err="1">
                <a:effectLst/>
                <a:latin typeface="Exo" charset="0"/>
                <a:ea typeface="Times New Roman" panose="02020603050405020304" pitchFamily="18" charset="0"/>
              </a:rPr>
              <a:t>berperan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penting</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sebagai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solusi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dalam</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mendeteksi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gangguan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melalui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analisis</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citra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Secara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spesifik</a:t>
            </a:r>
            <a:r>
              <a:rPr lang="en-ID" sz="1050" dirty="0">
                <a:effectLst/>
                <a:latin typeface="Exo" charset="0"/>
                <a:ea typeface="Times New Roman" panose="02020603050405020304" pitchFamily="18" charset="0"/>
              </a:rPr>
              <a:t>, deep learning yang </a:t>
            </a:r>
            <a:r>
              <a:rPr lang="en-ID" sz="1050" dirty="0" err="1">
                <a:effectLst/>
                <a:latin typeface="Exo" charset="0"/>
                <a:ea typeface="Times New Roman" panose="02020603050405020304" pitchFamily="18" charset="0"/>
              </a:rPr>
              <a:t>merupakan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bagian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dari</a:t>
            </a:r>
            <a:r>
              <a:rPr lang="en-ID" sz="1050" dirty="0">
                <a:effectLst/>
                <a:latin typeface="Exo" charset="0"/>
                <a:ea typeface="Times New Roman" panose="02020603050405020304" pitchFamily="18" charset="0"/>
              </a:rPr>
              <a:t> machine learning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diimplementasikan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menggunakan</a:t>
            </a:r>
            <a:r>
              <a:rPr lang="en-ID" sz="1050" dirty="0">
                <a:effectLst/>
                <a:latin typeface="Exo" charset="0"/>
                <a:ea typeface="Times New Roman" panose="02020603050405020304" pitchFamily="18" charset="0"/>
              </a:rPr>
              <a:t> Convolutional Neural Network (CNN)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analisis</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citra</a:t>
            </a:r>
            <a:r>
              <a:rPr lang="en-ID" sz="1050" dirty="0">
                <a:effectLst/>
                <a:latin typeface="Exo" charset="0"/>
                <a:ea typeface="Times New Roman" panose="02020603050405020304" pitchFamily="18" charset="0"/>
              </a:rPr>
              <a:t>. Oleh </a:t>
            </a:r>
            <a:r>
              <a:rPr lang="en-ID" sz="1050" dirty="0" err="1">
                <a:effectLst/>
                <a:latin typeface="Exo" charset="0"/>
                <a:ea typeface="Times New Roman" panose="02020603050405020304" pitchFamily="18" charset="0"/>
              </a:rPr>
              <a:t>karena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itu</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penelitian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saya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bertujuan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mengembangkan</a:t>
            </a:r>
            <a:r>
              <a:rPr lang="en-ID" sz="1050" dirty="0">
                <a:effectLst/>
                <a:latin typeface="Exo" charset="0"/>
                <a:ea typeface="Times New Roman" panose="02020603050405020304" pitchFamily="18" charset="0"/>
              </a:rPr>
              <a:t> model </a:t>
            </a:r>
            <a:r>
              <a:rPr lang="en-ID" sz="1050" dirty="0" err="1">
                <a:effectLst/>
                <a:latin typeface="Exo" charset="0"/>
                <a:ea typeface="Times New Roman" panose="02020603050405020304" pitchFamily="18" charset="0"/>
              </a:rPr>
              <a:t>klasifikasi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gangguan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pada </a:t>
            </a:r>
            <a:r>
              <a:rPr lang="en-ID" sz="1050" dirty="0" err="1">
                <a:effectLst/>
                <a:latin typeface="Exo" charset="0"/>
                <a:ea typeface="Times New Roman" panose="02020603050405020304" pitchFamily="18" charset="0"/>
              </a:rPr>
              <a:t>anak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menggunakan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pendekatan</a:t>
            </a:r>
            <a:r>
              <a:rPr lang="en-ID" sz="1050" dirty="0">
                <a:effectLst/>
                <a:latin typeface="Exo" charset="0"/>
                <a:ea typeface="Times New Roman" panose="02020603050405020304" pitchFamily="18" charset="0"/>
              </a:rPr>
              <a:t> Convolutional Neural Network (CNN)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arsitektur</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Xception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sebagai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upaya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deteksi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dini</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lebih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efektif</a:t>
            </a:r>
            <a:r>
              <a:rPr lang="en-ID" sz="1050" dirty="0">
                <a:effectLst/>
                <a:latin typeface="Exo" charset="0"/>
                <a:ea typeface="Times New Roman" panose="02020603050405020304" pitchFamily="18" charset="0"/>
              </a:rPr>
              <a:t>.</a:t>
            </a:r>
          </a:p>
          <a:p>
            <a:pPr marL="0" indent="0" algn="just">
              <a:lnSpc>
                <a:spcPct val="100000"/>
              </a:lnSpc>
              <a:buNone/>
            </a:pPr>
            <a:r>
              <a:rPr lang="en-ID" sz="1050" dirty="0">
                <a:effectLst/>
                <a:latin typeface="Exo" charset="0"/>
                <a:ea typeface="Times New Roman" panose="02020603050405020304" pitchFamily="18" charset="0"/>
              </a:rPr>
              <a:t>Slide 3: </a:t>
            </a:r>
            <a:r>
              <a:rPr lang="en-ID" sz="1050" dirty="0" err="1">
                <a:effectLst/>
                <a:latin typeface="Exo" charset="0"/>
                <a:ea typeface="Times New Roman" panose="02020603050405020304" pitchFamily="18" charset="0"/>
              </a:rPr>
              <a:t>Rumusan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Masalah</a:t>
            </a:r>
            <a:r>
              <a:rPr lang="en-ID" sz="1050" dirty="0">
                <a:effectLst/>
                <a:latin typeface="Exo" charset="0"/>
                <a:ea typeface="Times New Roman" panose="02020603050405020304" pitchFamily="18" charset="0"/>
              </a:rPr>
              <a:t> </a:t>
            </a:r>
          </a:p>
          <a:p>
            <a:pPr marL="0" indent="0" algn="just">
              <a:lnSpc>
                <a:spcPct val="100000"/>
              </a:lnSpc>
              <a:buNone/>
            </a:pPr>
            <a:r>
              <a:rPr lang="en-ID" sz="1050" dirty="0">
                <a:effectLst/>
                <a:latin typeface="Exo" charset="0"/>
                <a:ea typeface="Times New Roman" panose="02020603050405020304" pitchFamily="18" charset="0"/>
              </a:rPr>
              <a:t>Adapun </a:t>
            </a:r>
            <a:r>
              <a:rPr lang="en-ID" sz="1050" dirty="0" err="1">
                <a:effectLst/>
                <a:latin typeface="Exo" charset="0"/>
                <a:ea typeface="Times New Roman" panose="02020603050405020304" pitchFamily="18" charset="0"/>
              </a:rPr>
              <a:t>rumusan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masalah</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saya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angkat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dalam</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penelitian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adalah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Bagaimana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mengembangkan</a:t>
            </a:r>
            <a:r>
              <a:rPr lang="en-ID" sz="1050" dirty="0">
                <a:effectLst/>
                <a:latin typeface="Exo" charset="0"/>
                <a:ea typeface="Times New Roman" panose="02020603050405020304" pitchFamily="18" charset="0"/>
              </a:rPr>
              <a:t> model deep learning </a:t>
            </a:r>
            <a:r>
              <a:rPr lang="en-ID" sz="1050" dirty="0" err="1">
                <a:effectLst/>
                <a:latin typeface="Exo" charset="0"/>
                <a:ea typeface="Times New Roman" panose="02020603050405020304" pitchFamily="18" charset="0"/>
              </a:rPr>
              <a:t>dalam</a:t>
            </a:r>
            <a:r>
              <a:rPr lang="en-ID" sz="1050" dirty="0">
                <a:effectLst/>
                <a:latin typeface="Exo" charset="0"/>
                <a:ea typeface="Times New Roman" panose="02020603050405020304" pitchFamily="18" charset="0"/>
              </a:rPr>
              <a:t> proses </a:t>
            </a:r>
            <a:r>
              <a:rPr lang="en-ID" sz="1050" dirty="0" err="1">
                <a:effectLst/>
                <a:latin typeface="Exo" charset="0"/>
                <a:ea typeface="Times New Roman" panose="02020603050405020304" pitchFamily="18" charset="0"/>
              </a:rPr>
              <a:t>klasifikasi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gangguan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pada </a:t>
            </a:r>
            <a:r>
              <a:rPr lang="en-ID" sz="1050" dirty="0" err="1">
                <a:effectLst/>
                <a:latin typeface="Exo" charset="0"/>
                <a:ea typeface="Times New Roman" panose="02020603050405020304" pitchFamily="18" charset="0"/>
              </a:rPr>
              <a:t>anak</a:t>
            </a:r>
            <a:r>
              <a:rPr lang="en-ID" sz="1050" dirty="0">
                <a:effectLst/>
                <a:latin typeface="Exo" charset="0"/>
                <a:ea typeface="Times New Roman" panose="02020603050405020304" pitchFamily="18" charset="0"/>
              </a:rPr>
              <a:t>?’</a:t>
            </a:r>
            <a:endParaRPr lang="en-ID" sz="1050" dirty="0">
              <a:latin typeface="Exo" charset="0"/>
              <a:ea typeface="Times New Roman" panose="02020603050405020304" pitchFamily="18" charset="0"/>
            </a:endParaRPr>
          </a:p>
          <a:p>
            <a:pPr marL="0" indent="0" algn="just">
              <a:lnSpc>
                <a:spcPct val="100000"/>
              </a:lnSpc>
              <a:buNone/>
            </a:pPr>
            <a:r>
              <a:rPr lang="en-ID" sz="1050" dirty="0">
                <a:effectLst/>
                <a:latin typeface="Exo" charset="0"/>
                <a:ea typeface="Times New Roman" panose="02020603050405020304" pitchFamily="18" charset="0"/>
              </a:rPr>
              <a:t>Slide 4: Tujuan </a:t>
            </a:r>
          </a:p>
          <a:p>
            <a:pPr marL="0" indent="0" algn="just">
              <a:lnSpc>
                <a:spcPct val="100000"/>
              </a:lnSpc>
              <a:buNone/>
            </a:pPr>
            <a:r>
              <a:rPr lang="en-ID" sz="1050" dirty="0" err="1">
                <a:effectLst/>
                <a:latin typeface="Exo" charset="0"/>
                <a:ea typeface="Times New Roman" panose="02020603050405020304" pitchFamily="18" charset="0"/>
              </a:rPr>
              <a:t>Sejalan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rumusan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masalah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tersebut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tujuan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dari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penelitian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adalah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mengembangkan</a:t>
            </a:r>
            <a:r>
              <a:rPr lang="en-ID" sz="1050" dirty="0">
                <a:effectLst/>
                <a:latin typeface="Exo" charset="0"/>
                <a:ea typeface="Times New Roman" panose="02020603050405020304" pitchFamily="18" charset="0"/>
              </a:rPr>
              <a:t> model deep learning yang </a:t>
            </a:r>
            <a:r>
              <a:rPr lang="en-ID" sz="1050" dirty="0" err="1">
                <a:effectLst/>
                <a:latin typeface="Exo" charset="0"/>
                <a:ea typeface="Times New Roman" panose="02020603050405020304" pitchFamily="18" charset="0"/>
              </a:rPr>
              <a:t>dapat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mengklasifikasikan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masalah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pada </a:t>
            </a:r>
            <a:r>
              <a:rPr lang="en-ID" sz="1050" dirty="0" err="1">
                <a:effectLst/>
                <a:latin typeface="Exo" charset="0"/>
                <a:ea typeface="Times New Roman" panose="02020603050405020304" pitchFamily="18" charset="0"/>
              </a:rPr>
              <a:t>anak</a:t>
            </a:r>
            <a:r>
              <a:rPr lang="en-ID" sz="1050" dirty="0">
                <a:effectLst/>
                <a:latin typeface="Exo" charset="0"/>
                <a:ea typeface="Times New Roman" panose="02020603050405020304" pitchFamily="18" charset="0"/>
              </a:rPr>
              <a:t>.</a:t>
            </a:r>
          </a:p>
          <a:p>
            <a:pPr marL="0" indent="0" algn="just">
              <a:lnSpc>
                <a:spcPct val="100000"/>
              </a:lnSpc>
              <a:buNone/>
            </a:pPr>
            <a:endParaRPr lang="en-ID" sz="1050" dirty="0">
              <a:effectLst/>
              <a:latin typeface="Exo" charset="0"/>
              <a:ea typeface="Times New Roman" panose="02020603050405020304" pitchFamily="18" charset="0"/>
            </a:endParaRPr>
          </a:p>
        </p:txBody>
      </p:sp>
    </p:spTree>
    <p:extLst>
      <p:ext uri="{BB962C8B-B14F-4D97-AF65-F5344CB8AC3E}">
        <p14:creationId xmlns:p14="http://schemas.microsoft.com/office/powerpoint/2010/main" val="124528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99">
          <a:extLst>
            <a:ext uri="{FF2B5EF4-FFF2-40B4-BE49-F238E27FC236}">
              <a16:creationId xmlns:a16="http://schemas.microsoft.com/office/drawing/2014/main" id="{05B4DA3D-ECE7-2282-EA54-C88000E170A4}"/>
            </a:ext>
          </a:extLst>
        </p:cNvPr>
        <p:cNvGrpSpPr/>
        <p:nvPr/>
      </p:nvGrpSpPr>
      <p:grpSpPr>
        <a:xfrm>
          <a:off x="0" y="0"/>
          <a:ext cx="0" cy="0"/>
          <a:chOff x="0" y="0"/>
          <a:chExt cx="0" cy="0"/>
        </a:xfrm>
      </p:grpSpPr>
      <p:sp>
        <p:nvSpPr>
          <p:cNvPr id="100" name="Google Shape;100;p7">
            <a:extLst>
              <a:ext uri="{FF2B5EF4-FFF2-40B4-BE49-F238E27FC236}">
                <a16:creationId xmlns:a16="http://schemas.microsoft.com/office/drawing/2014/main" id="{BAF5B531-1DBB-00B8-077F-C261BCBEDBD7}"/>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Teks </a:t>
            </a:r>
            <a:r>
              <a:rPr lang="en-US" dirty="0" err="1"/>
              <a:t>Presentasi</a:t>
            </a:r>
            <a:endParaRPr lang="id-ID" dirty="0"/>
          </a:p>
        </p:txBody>
      </p:sp>
      <p:sp>
        <p:nvSpPr>
          <p:cNvPr id="8" name="Google Shape;79;p4">
            <a:extLst>
              <a:ext uri="{FF2B5EF4-FFF2-40B4-BE49-F238E27FC236}">
                <a16:creationId xmlns:a16="http://schemas.microsoft.com/office/drawing/2014/main" id="{ACEE51BF-FA1A-A0C0-1814-2B3CF1AB8AED}"/>
              </a:ext>
            </a:extLst>
          </p:cNvPr>
          <p:cNvSpPr txBox="1">
            <a:spLocks noGrp="1"/>
          </p:cNvSpPr>
          <p:nvPr>
            <p:ph type="body" idx="1"/>
          </p:nvPr>
        </p:nvSpPr>
        <p:spPr>
          <a:xfrm>
            <a:off x="166757" y="1155459"/>
            <a:ext cx="11830877" cy="5083976"/>
          </a:xfrm>
          <a:prstGeom prst="rect">
            <a:avLst/>
          </a:prstGeom>
          <a:noFill/>
          <a:ln>
            <a:noFill/>
          </a:ln>
        </p:spPr>
        <p:txBody>
          <a:bodyPr spcFirstLastPara="1" wrap="square" lIns="91425" tIns="45700" rIns="91425" bIns="45700" anchor="t" anchorCtr="0">
            <a:noAutofit/>
          </a:bodyPr>
          <a:lstStyle/>
          <a:p>
            <a:pPr marL="0" indent="0" algn="just">
              <a:lnSpc>
                <a:spcPct val="100000"/>
              </a:lnSpc>
              <a:buNone/>
            </a:pPr>
            <a:r>
              <a:rPr lang="en-ID" sz="1050" dirty="0">
                <a:effectLst/>
                <a:latin typeface="Exo" charset="0"/>
                <a:ea typeface="Times New Roman" panose="02020603050405020304" pitchFamily="18" charset="0"/>
              </a:rPr>
              <a:t>Slide 5: </a:t>
            </a:r>
            <a:r>
              <a:rPr lang="en-ID" sz="1050" dirty="0" err="1">
                <a:effectLst/>
                <a:latin typeface="Exo" charset="0"/>
                <a:ea typeface="Times New Roman" panose="02020603050405020304" pitchFamily="18" charset="0"/>
              </a:rPr>
              <a:t>Rancangan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Penelitian</a:t>
            </a:r>
            <a:r>
              <a:rPr lang="en-ID" sz="1050" dirty="0">
                <a:effectLst/>
                <a:latin typeface="Exo" charset="0"/>
                <a:ea typeface="Times New Roman" panose="02020603050405020304" pitchFamily="18" charset="0"/>
              </a:rPr>
              <a:t> : </a:t>
            </a:r>
            <a:r>
              <a:rPr lang="en-ID" sz="1050" dirty="0" err="1">
                <a:latin typeface="Exo" charset="0"/>
                <a:ea typeface="Times New Roman" panose="02020603050405020304" pitchFamily="18" charset="0"/>
              </a:rPr>
              <a:t>Berikut</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adalah</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rancangan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alur</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penelitian</a:t>
            </a:r>
            <a:r>
              <a:rPr lang="en-ID" sz="1050" dirty="0">
                <a:latin typeface="Exo" charset="0"/>
                <a:ea typeface="Times New Roman" panose="02020603050405020304" pitchFamily="18" charset="0"/>
              </a:rPr>
              <a:t> yang </a:t>
            </a:r>
            <a:r>
              <a:rPr lang="en-ID" sz="1050" dirty="0" err="1">
                <a:latin typeface="Exo" charset="0"/>
                <a:ea typeface="Times New Roman" panose="02020603050405020304" pitchFamily="18" charset="0"/>
              </a:rPr>
              <a:t>akan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saya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lakukan</a:t>
            </a:r>
            <a:r>
              <a:rPr lang="en-ID" sz="1050" dirty="0">
                <a:latin typeface="Exo" charset="0"/>
                <a:ea typeface="Times New Roman" panose="02020603050405020304" pitchFamily="18" charset="0"/>
              </a:rPr>
              <a:t>. Proses </a:t>
            </a:r>
            <a:r>
              <a:rPr lang="en-ID" sz="1050" dirty="0" err="1">
                <a:latin typeface="Exo" charset="0"/>
                <a:ea typeface="Times New Roman" panose="02020603050405020304" pitchFamily="18" charset="0"/>
              </a:rPr>
              <a:t>diawali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dengan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Studi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Literatur</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dilanjutkan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dengan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Pengumpulan</a:t>
            </a:r>
            <a:r>
              <a:rPr lang="en-ID" sz="1050" dirty="0">
                <a:latin typeface="Exo" charset="0"/>
                <a:ea typeface="Times New Roman" panose="02020603050405020304" pitchFamily="18" charset="0"/>
              </a:rPr>
              <a:t> Dataset, </a:t>
            </a:r>
            <a:r>
              <a:rPr lang="en-ID" sz="1050" dirty="0" err="1">
                <a:latin typeface="Exo" charset="0"/>
                <a:ea typeface="Times New Roman" panose="02020603050405020304" pitchFamily="18" charset="0"/>
              </a:rPr>
              <a:t>Pembagian</a:t>
            </a:r>
            <a:r>
              <a:rPr lang="en-ID" sz="1050" dirty="0">
                <a:latin typeface="Exo" charset="0"/>
                <a:ea typeface="Times New Roman" panose="02020603050405020304" pitchFamily="18" charset="0"/>
              </a:rPr>
              <a:t> Data, dan </a:t>
            </a:r>
            <a:r>
              <a:rPr lang="en-ID" sz="1050" dirty="0" err="1">
                <a:latin typeface="Exo" charset="0"/>
                <a:ea typeface="Times New Roman" panose="02020603050405020304" pitchFamily="18" charset="0"/>
              </a:rPr>
              <a:t>Preprocessing</a:t>
            </a:r>
            <a:r>
              <a:rPr lang="en-ID" sz="1050" dirty="0">
                <a:latin typeface="Exo" charset="0"/>
                <a:ea typeface="Times New Roman" panose="02020603050405020304" pitchFamily="18" charset="0"/>
              </a:rPr>
              <a:t> Data. Setelah </a:t>
            </a:r>
            <a:r>
              <a:rPr lang="en-ID" sz="1050" dirty="0" err="1">
                <a:latin typeface="Exo" charset="0"/>
                <a:ea typeface="Times New Roman" panose="02020603050405020304" pitchFamily="18" charset="0"/>
              </a:rPr>
              <a:t>itu</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saya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akan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melakukan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Perancangan</a:t>
            </a:r>
            <a:r>
              <a:rPr lang="en-ID" sz="1050" dirty="0">
                <a:latin typeface="Exo" charset="0"/>
                <a:ea typeface="Times New Roman" panose="02020603050405020304" pitchFamily="18" charset="0"/>
              </a:rPr>
              <a:t> Model, </a:t>
            </a:r>
            <a:r>
              <a:rPr lang="en-ID" sz="1050" dirty="0" err="1">
                <a:latin typeface="Exo" charset="0"/>
                <a:ea typeface="Times New Roman" panose="02020603050405020304" pitchFamily="18" charset="0"/>
              </a:rPr>
              <a:t>Pelatihan</a:t>
            </a:r>
            <a:r>
              <a:rPr lang="en-ID" sz="1050" dirty="0">
                <a:latin typeface="Exo" charset="0"/>
                <a:ea typeface="Times New Roman" panose="02020603050405020304" pitchFamily="18" charset="0"/>
              </a:rPr>
              <a:t> Model, dan </a:t>
            </a:r>
            <a:r>
              <a:rPr lang="en-ID" sz="1050" dirty="0" err="1">
                <a:latin typeface="Exo" charset="0"/>
                <a:ea typeface="Times New Roman" panose="02020603050405020304" pitchFamily="18" charset="0"/>
              </a:rPr>
              <a:t>Evaluasi</a:t>
            </a:r>
            <a:r>
              <a:rPr lang="en-ID" sz="1050" dirty="0">
                <a:latin typeface="Exo" charset="0"/>
                <a:ea typeface="Times New Roman" panose="02020603050405020304" pitchFamily="18" charset="0"/>
              </a:rPr>
              <a:t> Model </a:t>
            </a:r>
            <a:r>
              <a:rPr lang="en-ID" sz="1050" dirty="0" err="1">
                <a:latin typeface="Exo" charset="0"/>
                <a:ea typeface="Times New Roman" panose="02020603050405020304" pitchFamily="18" charset="0"/>
              </a:rPr>
              <a:t>untuk</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mengukur</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performanya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Terakhir</a:t>
            </a:r>
            <a:r>
              <a:rPr lang="en-ID" sz="1050" dirty="0">
                <a:latin typeface="Exo" charset="0"/>
                <a:ea typeface="Times New Roman" panose="02020603050405020304" pitchFamily="18" charset="0"/>
              </a:rPr>
              <a:t>, model </a:t>
            </a:r>
            <a:r>
              <a:rPr lang="en-ID" sz="1050" dirty="0" err="1">
                <a:latin typeface="Exo" charset="0"/>
                <a:ea typeface="Times New Roman" panose="02020603050405020304" pitchFamily="18" charset="0"/>
              </a:rPr>
              <a:t>terbaik</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akan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disimpan</a:t>
            </a:r>
            <a:r>
              <a:rPr lang="en-ID" sz="1050" dirty="0">
                <a:latin typeface="Exo" charset="0"/>
                <a:ea typeface="Times New Roman" panose="02020603050405020304" pitchFamily="18" charset="0"/>
              </a:rPr>
              <a:t>.</a:t>
            </a:r>
            <a:endParaRPr lang="en-ID" sz="1050" dirty="0">
              <a:effectLst/>
              <a:latin typeface="Exo" charset="0"/>
              <a:ea typeface="Times New Roman" panose="02020603050405020304" pitchFamily="18" charset="0"/>
            </a:endParaRPr>
          </a:p>
          <a:p>
            <a:pPr marL="0" indent="0" algn="just">
              <a:lnSpc>
                <a:spcPct val="100000"/>
              </a:lnSpc>
              <a:buNone/>
            </a:pPr>
            <a:r>
              <a:rPr lang="en-ID" sz="1050" dirty="0">
                <a:effectLst/>
                <a:latin typeface="Exo" charset="0"/>
                <a:ea typeface="Times New Roman" panose="02020603050405020304" pitchFamily="18" charset="0"/>
              </a:rPr>
              <a:t>Slide 6: : </a:t>
            </a:r>
            <a:r>
              <a:rPr lang="en-ID" sz="1050" dirty="0" err="1">
                <a:effectLst/>
                <a:latin typeface="Exo" charset="0"/>
                <a:ea typeface="Times New Roman" panose="02020603050405020304" pitchFamily="18" charset="0"/>
              </a:rPr>
              <a:t>Pengumpulan</a:t>
            </a:r>
            <a:r>
              <a:rPr lang="en-ID" sz="1050" dirty="0">
                <a:effectLst/>
                <a:latin typeface="Exo" charset="0"/>
                <a:ea typeface="Times New Roman" panose="02020603050405020304" pitchFamily="18" charset="0"/>
              </a:rPr>
              <a:t> Dataset</a:t>
            </a:r>
          </a:p>
          <a:p>
            <a:pPr marL="0" indent="0" algn="just">
              <a:lnSpc>
                <a:spcPct val="100000"/>
              </a:lnSpc>
              <a:buNone/>
            </a:pP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pengumpulan</a:t>
            </a:r>
            <a:r>
              <a:rPr lang="en-ID" sz="1050" dirty="0">
                <a:effectLst/>
                <a:latin typeface="Exo" charset="0"/>
                <a:ea typeface="Times New Roman" panose="02020603050405020304" pitchFamily="18" charset="0"/>
              </a:rPr>
              <a:t> dataset, </a:t>
            </a:r>
            <a:r>
              <a:rPr lang="en-ID" sz="1050" dirty="0" err="1">
                <a:effectLst/>
                <a:latin typeface="Exo" charset="0"/>
                <a:ea typeface="Times New Roman" panose="02020603050405020304" pitchFamily="18" charset="0"/>
              </a:rPr>
              <a:t>saya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mengumpulkan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gambar-gambar</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menunjukkan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berbagai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kondisi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termasuk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merah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normal, dan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juling</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seperti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contoh</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terlihat</a:t>
            </a:r>
            <a:r>
              <a:rPr lang="en-ID" sz="1050" dirty="0">
                <a:effectLst/>
                <a:latin typeface="Exo" charset="0"/>
                <a:ea typeface="Times New Roman" panose="02020603050405020304" pitchFamily="18" charset="0"/>
              </a:rPr>
              <a:t> pada slide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Gambar-</a:t>
            </a:r>
            <a:r>
              <a:rPr lang="en-ID" sz="1050" dirty="0" err="1">
                <a:effectLst/>
                <a:latin typeface="Exo" charset="0"/>
                <a:ea typeface="Times New Roman" panose="02020603050405020304" pitchFamily="18" charset="0"/>
              </a:rPr>
              <a:t>gambar</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kemudian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melalui</a:t>
            </a:r>
            <a:r>
              <a:rPr lang="en-ID" sz="1050" dirty="0">
                <a:effectLst/>
                <a:latin typeface="Exo" charset="0"/>
                <a:ea typeface="Times New Roman" panose="02020603050405020304" pitchFamily="18" charset="0"/>
              </a:rPr>
              <a:t> proses </a:t>
            </a:r>
            <a:r>
              <a:rPr lang="en-ID" sz="1050" dirty="0" err="1">
                <a:effectLst/>
                <a:latin typeface="Exo" charset="0"/>
                <a:ea typeface="Times New Roman" panose="02020603050405020304" pitchFamily="18" charset="0"/>
              </a:rPr>
              <a:t>pelabelan</a:t>
            </a:r>
            <a:r>
              <a:rPr lang="en-ID" sz="1050" dirty="0">
                <a:effectLst/>
                <a:latin typeface="Exo" charset="0"/>
                <a:ea typeface="Times New Roman" panose="02020603050405020304" pitchFamily="18" charset="0"/>
              </a:rPr>
              <a:t>, di mana </a:t>
            </a:r>
            <a:r>
              <a:rPr lang="en-ID" sz="1050" dirty="0" err="1">
                <a:effectLst/>
                <a:latin typeface="Exo" charset="0"/>
                <a:ea typeface="Times New Roman" panose="02020603050405020304" pitchFamily="18" charset="0"/>
              </a:rPr>
              <a:t>setiap</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citra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diberi</a:t>
            </a:r>
            <a:r>
              <a:rPr lang="en-ID" sz="1050" dirty="0">
                <a:effectLst/>
                <a:latin typeface="Exo" charset="0"/>
                <a:ea typeface="Times New Roman" panose="02020603050405020304" pitchFamily="18" charset="0"/>
              </a:rPr>
              <a:t> label </a:t>
            </a:r>
            <a:r>
              <a:rPr lang="en-ID" sz="1050" dirty="0" err="1">
                <a:effectLst/>
                <a:latin typeface="Exo" charset="0"/>
                <a:ea typeface="Times New Roman" panose="02020603050405020304" pitchFamily="18" charset="0"/>
              </a:rPr>
              <a:t>sesuai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kategori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gangguan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mempersiapkan</a:t>
            </a:r>
            <a:r>
              <a:rPr lang="en-ID" sz="1050" dirty="0">
                <a:effectLst/>
                <a:latin typeface="Exo" charset="0"/>
                <a:ea typeface="Times New Roman" panose="02020603050405020304" pitchFamily="18" charset="0"/>
              </a:rPr>
              <a:t> data </a:t>
            </a:r>
            <a:r>
              <a:rPr lang="en-ID" sz="1050" dirty="0" err="1">
                <a:effectLst/>
                <a:latin typeface="Exo" charset="0"/>
                <a:ea typeface="Times New Roman" panose="02020603050405020304" pitchFamily="18" charset="0"/>
              </a:rPr>
              <a:t>bagi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model.</a:t>
            </a:r>
          </a:p>
          <a:p>
            <a:pPr marL="0" indent="0" algn="just">
              <a:lnSpc>
                <a:spcPct val="100000"/>
              </a:lnSpc>
              <a:buNone/>
            </a:pPr>
            <a:r>
              <a:rPr lang="en-ID" sz="1050" dirty="0">
                <a:effectLst/>
                <a:latin typeface="Exo" charset="0"/>
                <a:ea typeface="Times New Roman" panose="02020603050405020304" pitchFamily="18" charset="0"/>
              </a:rPr>
              <a:t>Slide 7: </a:t>
            </a:r>
            <a:r>
              <a:rPr lang="en-ID" sz="1050" dirty="0" err="1">
                <a:effectLst/>
                <a:latin typeface="Exo" charset="0"/>
                <a:ea typeface="Times New Roman" panose="02020603050405020304" pitchFamily="18" charset="0"/>
              </a:rPr>
              <a:t>Preprocessing</a:t>
            </a:r>
            <a:r>
              <a:rPr lang="en-ID" sz="1050" dirty="0">
                <a:effectLst/>
                <a:latin typeface="Exo" charset="0"/>
                <a:ea typeface="Times New Roman" panose="02020603050405020304" pitchFamily="18" charset="0"/>
              </a:rPr>
              <a:t> Dataset</a:t>
            </a:r>
          </a:p>
          <a:p>
            <a:pPr marL="0" indent="0" algn="just">
              <a:lnSpc>
                <a:spcPct val="100000"/>
              </a:lnSpc>
              <a:buNone/>
            </a:pPr>
            <a:r>
              <a:rPr lang="en-ID" sz="1050" dirty="0">
                <a:effectLst/>
                <a:latin typeface="Exo" charset="0"/>
                <a:ea typeface="Times New Roman" panose="02020603050405020304" pitchFamily="18" charset="0"/>
              </a:rPr>
              <a:t> Setelah dataset </a:t>
            </a:r>
            <a:r>
              <a:rPr lang="en-ID" sz="1050" dirty="0" err="1">
                <a:effectLst/>
                <a:latin typeface="Exo" charset="0"/>
                <a:ea typeface="Times New Roman" panose="02020603050405020304" pitchFamily="18" charset="0"/>
              </a:rPr>
              <a:t>terkumpul</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dilabeli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tahapan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selanjutnya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adalah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preprocessing</a:t>
            </a:r>
            <a:r>
              <a:rPr lang="en-ID" sz="1050" dirty="0">
                <a:effectLst/>
                <a:latin typeface="Exo" charset="0"/>
                <a:ea typeface="Times New Roman" panose="02020603050405020304" pitchFamily="18" charset="0"/>
              </a:rPr>
              <a:t> data. </a:t>
            </a:r>
            <a:r>
              <a:rPr lang="en-ID" sz="1050" dirty="0" err="1">
                <a:effectLst/>
                <a:latin typeface="Exo" charset="0"/>
                <a:ea typeface="Times New Roman" panose="02020603050405020304" pitchFamily="18" charset="0"/>
              </a:rPr>
              <a:t>Tahap</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penting</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mempersiapkan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citra</a:t>
            </a:r>
            <a:r>
              <a:rPr lang="en-ID" sz="1050" dirty="0">
                <a:effectLst/>
                <a:latin typeface="Exo" charset="0"/>
                <a:ea typeface="Times New Roman" panose="02020603050405020304" pitchFamily="18" charset="0"/>
              </a:rPr>
              <a:t> agar </a:t>
            </a:r>
            <a:r>
              <a:rPr lang="en-ID" sz="1050" dirty="0" err="1">
                <a:effectLst/>
                <a:latin typeface="Exo" charset="0"/>
                <a:ea typeface="Times New Roman" panose="02020603050405020304" pitchFamily="18" charset="0"/>
              </a:rPr>
              <a:t>siap</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diolah</a:t>
            </a:r>
            <a:r>
              <a:rPr lang="en-ID" sz="1050" dirty="0">
                <a:effectLst/>
                <a:latin typeface="Exo" charset="0"/>
                <a:ea typeface="Times New Roman" panose="02020603050405020304" pitchFamily="18" charset="0"/>
              </a:rPr>
              <a:t> oleh model dan </a:t>
            </a:r>
            <a:r>
              <a:rPr lang="en-ID" sz="1050" dirty="0" err="1">
                <a:effectLst/>
                <a:latin typeface="Exo" charset="0"/>
                <a:ea typeface="Times New Roman" panose="02020603050405020304" pitchFamily="18" charset="0"/>
              </a:rPr>
              <a:t>memastikan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konsistensi</a:t>
            </a:r>
            <a:r>
              <a:rPr lang="en-ID" sz="1050" dirty="0">
                <a:effectLst/>
                <a:latin typeface="Exo" charset="0"/>
                <a:ea typeface="Times New Roman" panose="02020603050405020304" pitchFamily="18" charset="0"/>
              </a:rPr>
              <a:t> data. </a:t>
            </a:r>
            <a:r>
              <a:rPr lang="en-ID" sz="1050" dirty="0">
                <a:latin typeface="Exo" charset="0"/>
                <a:ea typeface="Times New Roman" panose="02020603050405020304" pitchFamily="18" charset="0"/>
              </a:rPr>
              <a:t>Proses </a:t>
            </a:r>
            <a:r>
              <a:rPr lang="en-ID" sz="1050" dirty="0" err="1">
                <a:latin typeface="Exo" charset="0"/>
                <a:ea typeface="Times New Roman" panose="02020603050405020304" pitchFamily="18" charset="0"/>
              </a:rPr>
              <a:t>ini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mencakup</a:t>
            </a:r>
            <a:r>
              <a:rPr lang="en-ID" sz="1050" dirty="0">
                <a:latin typeface="Exo" charset="0"/>
                <a:ea typeface="Times New Roman" panose="02020603050405020304" pitchFamily="18" charset="0"/>
              </a:rPr>
              <a:t> 3 </a:t>
            </a:r>
            <a:r>
              <a:rPr lang="en-ID" sz="1050" dirty="0" err="1">
                <a:latin typeface="Exo" charset="0"/>
                <a:ea typeface="Times New Roman" panose="02020603050405020304" pitchFamily="18" charset="0"/>
              </a:rPr>
              <a:t>hal</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utama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Pertama</a:t>
            </a:r>
            <a:r>
              <a:rPr lang="en-ID" sz="1050" dirty="0">
                <a:latin typeface="Exo" charset="0"/>
                <a:ea typeface="Times New Roman" panose="02020603050405020304" pitchFamily="18" charset="0"/>
              </a:rPr>
              <a:t> </a:t>
            </a:r>
            <a:r>
              <a:rPr lang="en-ID" sz="1050" dirty="0">
                <a:effectLst/>
                <a:latin typeface="Exo" charset="0"/>
                <a:ea typeface="Times New Roman" panose="02020603050405020304" pitchFamily="18" charset="0"/>
              </a:rPr>
              <a:t>resize, </a:t>
            </a:r>
            <a:r>
              <a:rPr lang="en-ID" sz="1050" dirty="0" err="1">
                <a:effectLst/>
                <a:latin typeface="Exo" charset="0"/>
                <a:ea typeface="Times New Roman" panose="02020603050405020304" pitchFamily="18" charset="0"/>
              </a:rPr>
              <a:t>yaitu</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mengubah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ukuran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semua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gambar</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menjadi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seragam</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contohnya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dari</a:t>
            </a:r>
            <a:r>
              <a:rPr lang="en-ID" sz="1050" dirty="0">
                <a:effectLst/>
                <a:latin typeface="Exo" charset="0"/>
                <a:ea typeface="Times New Roman" panose="02020603050405020304" pitchFamily="18" charset="0"/>
              </a:rPr>
              <a:t> 640x320 </a:t>
            </a:r>
            <a:r>
              <a:rPr lang="en-ID" sz="1050" dirty="0" err="1">
                <a:effectLst/>
                <a:latin typeface="Exo" charset="0"/>
                <a:ea typeface="Times New Roman" panose="02020603050405020304" pitchFamily="18" charset="0"/>
              </a:rPr>
              <a:t>piksel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menjadi</a:t>
            </a:r>
            <a:r>
              <a:rPr lang="en-ID" sz="1050" dirty="0">
                <a:effectLst/>
                <a:latin typeface="Exo" charset="0"/>
                <a:ea typeface="Times New Roman" panose="02020603050405020304" pitchFamily="18" charset="0"/>
              </a:rPr>
              <a:t> 224x224 </a:t>
            </a:r>
            <a:r>
              <a:rPr lang="en-ID" sz="1050" dirty="0" err="1">
                <a:effectLst/>
                <a:latin typeface="Exo" charset="0"/>
                <a:ea typeface="Times New Roman" panose="02020603050405020304" pitchFamily="18" charset="0"/>
              </a:rPr>
              <a:t>piksel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Kedua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dilakukan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normalisasi</a:t>
            </a:r>
            <a:r>
              <a:rPr lang="en-ID" sz="1050" dirty="0">
                <a:effectLst/>
                <a:latin typeface="Exo" charset="0"/>
                <a:ea typeface="Times New Roman" panose="02020603050405020304" pitchFamily="18" charset="0"/>
              </a:rPr>
              <a:t> data (</a:t>
            </a:r>
            <a:r>
              <a:rPr lang="en-ID" sz="1050" dirty="0" err="1">
                <a:effectLst/>
                <a:latin typeface="Exo" charset="0"/>
                <a:ea typeface="Times New Roman" panose="02020603050405020304" pitchFamily="18" charset="0"/>
              </a:rPr>
              <a:t>menyamakan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skala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nilai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piksel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dari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rentang</a:t>
            </a:r>
            <a:r>
              <a:rPr lang="en-ID" sz="1050" dirty="0">
                <a:effectLst/>
                <a:latin typeface="Exo" charset="0"/>
                <a:ea typeface="Times New Roman" panose="02020603050405020304" pitchFamily="18" charset="0"/>
              </a:rPr>
              <a:t> [0, 255] </a:t>
            </a:r>
            <a:r>
              <a:rPr lang="en-ID" sz="1050" dirty="0" err="1">
                <a:effectLst/>
                <a:latin typeface="Exo" charset="0"/>
                <a:ea typeface="Times New Roman" panose="02020603050405020304" pitchFamily="18" charset="0"/>
              </a:rPr>
              <a:t>menjadi</a:t>
            </a:r>
            <a:r>
              <a:rPr lang="en-ID" sz="1050" dirty="0">
                <a:effectLst/>
                <a:latin typeface="Exo" charset="0"/>
                <a:ea typeface="Times New Roman" panose="02020603050405020304" pitchFamily="18" charset="0"/>
              </a:rPr>
              <a:t> [0.0, 1.0]) yang </a:t>
            </a:r>
            <a:r>
              <a:rPr lang="en-ID" sz="1050" dirty="0" err="1">
                <a:effectLst/>
                <a:latin typeface="Exo" charset="0"/>
                <a:ea typeface="Times New Roman" panose="02020603050405020304" pitchFamily="18" charset="0"/>
              </a:rPr>
              <a:t>fungsinya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mempercepat</a:t>
            </a:r>
            <a:r>
              <a:rPr lang="en-ID" sz="1050" dirty="0">
                <a:effectLst/>
                <a:latin typeface="Exo" charset="0"/>
                <a:ea typeface="Times New Roman" panose="02020603050405020304" pitchFamily="18" charset="0"/>
              </a:rPr>
              <a:t> proses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Terakhir</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augmentasi</a:t>
            </a:r>
            <a:r>
              <a:rPr lang="en-ID" sz="1050" dirty="0">
                <a:effectLst/>
                <a:latin typeface="Exo" charset="0"/>
                <a:ea typeface="Times New Roman" panose="02020603050405020304" pitchFamily="18" charset="0"/>
              </a:rPr>
              <a:t> data (</a:t>
            </a:r>
            <a:r>
              <a:rPr lang="en-ID" sz="1050" dirty="0" err="1">
                <a:effectLst/>
                <a:latin typeface="Exo" charset="0"/>
                <a:ea typeface="Times New Roman" panose="02020603050405020304" pitchFamily="18" charset="0"/>
              </a:rPr>
              <a:t>memperbanyak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variasi</a:t>
            </a:r>
            <a:r>
              <a:rPr lang="en-ID" sz="1050" dirty="0">
                <a:effectLst/>
                <a:latin typeface="Exo" charset="0"/>
                <a:ea typeface="Times New Roman" panose="02020603050405020304" pitchFamily="18" charset="0"/>
              </a:rPr>
              <a:t> data).</a:t>
            </a:r>
          </a:p>
          <a:p>
            <a:pPr marL="0" indent="0" algn="just">
              <a:lnSpc>
                <a:spcPct val="100000"/>
              </a:lnSpc>
              <a:buNone/>
            </a:pPr>
            <a:r>
              <a:rPr lang="en-ID" sz="1050" dirty="0">
                <a:effectLst/>
                <a:latin typeface="Exo" charset="0"/>
                <a:ea typeface="Times New Roman" panose="02020603050405020304" pitchFamily="18" charset="0"/>
              </a:rPr>
              <a:t>Slide 8: </a:t>
            </a:r>
            <a:r>
              <a:rPr lang="en-ID" sz="1050" dirty="0" err="1">
                <a:effectLst/>
                <a:latin typeface="Exo" charset="0"/>
                <a:ea typeface="Times New Roman" panose="02020603050405020304" pitchFamily="18" charset="0"/>
              </a:rPr>
              <a:t>Tahap</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Pengujian</a:t>
            </a:r>
            <a:r>
              <a:rPr lang="en-ID" sz="1050" dirty="0">
                <a:effectLst/>
                <a:latin typeface="Exo" charset="0"/>
                <a:ea typeface="Times New Roman" panose="02020603050405020304" pitchFamily="18" charset="0"/>
              </a:rPr>
              <a:t> </a:t>
            </a:r>
          </a:p>
          <a:p>
            <a:pPr marL="0" indent="0" algn="just">
              <a:lnSpc>
                <a:spcPct val="100000"/>
              </a:lnSpc>
              <a:buNone/>
            </a:pP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Dalam</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tahap</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pengujian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saya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menerapkan</a:t>
            </a:r>
            <a:r>
              <a:rPr lang="en-ID" sz="1050" dirty="0">
                <a:effectLst/>
                <a:latin typeface="Exo" charset="0"/>
                <a:ea typeface="Times New Roman" panose="02020603050405020304" pitchFamily="18" charset="0"/>
              </a:rPr>
              <a:t> dua </a:t>
            </a:r>
            <a:r>
              <a:rPr lang="en-ID" sz="1050" dirty="0" err="1">
                <a:effectLst/>
                <a:latin typeface="Exo" charset="0"/>
                <a:ea typeface="Times New Roman" panose="02020603050405020304" pitchFamily="18" charset="0"/>
              </a:rPr>
              <a:t>skenario</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pengujian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fine-tuning dan </a:t>
            </a:r>
            <a:r>
              <a:rPr lang="en-ID" sz="1050" dirty="0" err="1">
                <a:effectLst/>
                <a:latin typeface="Exo" charset="0"/>
                <a:ea typeface="Times New Roman" panose="02020603050405020304" pitchFamily="18" charset="0"/>
              </a:rPr>
              <a:t>tanpa</a:t>
            </a:r>
            <a:r>
              <a:rPr lang="en-ID" sz="1050" dirty="0">
                <a:effectLst/>
                <a:latin typeface="Exo" charset="0"/>
                <a:ea typeface="Times New Roman" panose="02020603050405020304" pitchFamily="18" charset="0"/>
              </a:rPr>
              <a:t> fine-tuning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menguji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kinerja</a:t>
            </a:r>
            <a:r>
              <a:rPr lang="en-ID" sz="1050" dirty="0">
                <a:effectLst/>
                <a:latin typeface="Exo" charset="0"/>
                <a:ea typeface="Times New Roman" panose="02020603050405020304" pitchFamily="18" charset="0"/>
              </a:rPr>
              <a:t> model </a:t>
            </a:r>
            <a:r>
              <a:rPr lang="en-ID" sz="1050" dirty="0" err="1">
                <a:effectLst/>
                <a:latin typeface="Exo" charset="0"/>
                <a:ea typeface="Times New Roman" panose="02020603050405020304" pitchFamily="18" charset="0"/>
              </a:rPr>
              <a:t>Xception</a:t>
            </a:r>
            <a:r>
              <a:rPr lang="en-ID" sz="1050" dirty="0">
                <a:effectLst/>
                <a:latin typeface="Exo" charset="0"/>
                <a:ea typeface="Times New Roman" panose="02020603050405020304" pitchFamily="18" charset="0"/>
              </a:rPr>
              <a:t>. </a:t>
            </a:r>
          </a:p>
          <a:p>
            <a:pPr marL="0" indent="0" algn="just">
              <a:lnSpc>
                <a:spcPct val="100000"/>
              </a:lnSpc>
              <a:buNone/>
            </a:pPr>
            <a:r>
              <a:rPr lang="en-ID" sz="1050" dirty="0">
                <a:effectLst/>
                <a:latin typeface="Exo" charset="0"/>
                <a:ea typeface="Times New Roman" panose="02020603050405020304" pitchFamily="18" charset="0"/>
              </a:rPr>
              <a:t>  Data </a:t>
            </a:r>
            <a:r>
              <a:rPr lang="en-ID" sz="1050" dirty="0" err="1">
                <a:effectLst/>
                <a:latin typeface="Exo" charset="0"/>
                <a:ea typeface="Times New Roman" panose="02020603050405020304" pitchFamily="18" charset="0"/>
              </a:rPr>
              <a:t>citra</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telah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diproses</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diaugmentasi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dibagi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menjadi</a:t>
            </a:r>
            <a:r>
              <a:rPr lang="en-ID" sz="1050" dirty="0">
                <a:effectLst/>
                <a:latin typeface="Exo" charset="0"/>
                <a:ea typeface="Times New Roman" panose="02020603050405020304" pitchFamily="18" charset="0"/>
              </a:rPr>
              <a:t> data </a:t>
            </a:r>
            <a:r>
              <a:rPr lang="en-ID" sz="1050" dirty="0" err="1">
                <a:effectLst/>
                <a:latin typeface="Exo" charset="0"/>
                <a:ea typeface="Times New Roman" panose="02020603050405020304" pitchFamily="18" charset="0"/>
              </a:rPr>
              <a:t>latih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validasi</a:t>
            </a:r>
            <a:r>
              <a:rPr lang="en-ID" sz="1050" dirty="0">
                <a:effectLst/>
                <a:latin typeface="Exo" charset="0"/>
                <a:ea typeface="Times New Roman" panose="02020603050405020304" pitchFamily="18" charset="0"/>
              </a:rPr>
              <a:t>, dan uji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proporsi</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telah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ditentukan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Selama</a:t>
            </a:r>
            <a:r>
              <a:rPr lang="en-ID" sz="1050" dirty="0">
                <a:effectLst/>
                <a:latin typeface="Exo" charset="0"/>
                <a:ea typeface="Times New Roman" panose="02020603050405020304" pitchFamily="18" charset="0"/>
              </a:rPr>
              <a:t> proses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fungsi</a:t>
            </a:r>
            <a:r>
              <a:rPr lang="en-ID" sz="1050" dirty="0">
                <a:effectLst/>
                <a:latin typeface="Exo" charset="0"/>
                <a:ea typeface="Times New Roman" panose="02020603050405020304" pitchFamily="18" charset="0"/>
              </a:rPr>
              <a:t> callback </a:t>
            </a:r>
            <a:r>
              <a:rPr lang="en-ID" sz="1050" dirty="0" err="1">
                <a:effectLst/>
                <a:latin typeface="Exo" charset="0"/>
                <a:ea typeface="Times New Roman" panose="02020603050405020304" pitchFamily="18" charset="0"/>
              </a:rPr>
              <a:t>seperti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EarlyStopping</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ReduceLROnPlateau</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digunakan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menghentikan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jika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tidak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ada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perbaikan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sehingga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mencegah</a:t>
            </a:r>
            <a:r>
              <a:rPr lang="en-ID" sz="1050" dirty="0">
                <a:effectLst/>
                <a:latin typeface="Exo" charset="0"/>
                <a:ea typeface="Times New Roman" panose="02020603050405020304" pitchFamily="18" charset="0"/>
              </a:rPr>
              <a:t> overfitting </a:t>
            </a:r>
            <a:r>
              <a:rPr lang="en-ID" sz="1050" dirty="0" err="1">
                <a:effectLst/>
                <a:latin typeface="Exo" charset="0"/>
                <a:ea typeface="Times New Roman" panose="02020603050405020304" pitchFamily="18" charset="0"/>
              </a:rPr>
              <a:t>serta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menjaga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efisiensi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waktu</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akurasi</a:t>
            </a:r>
            <a:r>
              <a:rPr lang="en-ID" sz="1050" dirty="0">
                <a:effectLst/>
                <a:latin typeface="Exo" charset="0"/>
                <a:ea typeface="Times New Roman" panose="02020603050405020304" pitchFamily="18" charset="0"/>
              </a:rPr>
              <a:t> model.</a:t>
            </a:r>
          </a:p>
          <a:p>
            <a:pPr marL="0" indent="0" algn="just">
              <a:lnSpc>
                <a:spcPct val="100000"/>
              </a:lnSpc>
              <a:buNone/>
            </a:pP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Tujuannya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adalah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untuk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memilih</a:t>
            </a:r>
            <a:r>
              <a:rPr lang="en-ID" sz="1050" dirty="0">
                <a:effectLst/>
                <a:latin typeface="Exo" charset="0"/>
                <a:ea typeface="Times New Roman" panose="02020603050405020304" pitchFamily="18" charset="0"/>
              </a:rPr>
              <a:t> model yang paling </a:t>
            </a:r>
            <a:r>
              <a:rPr lang="en-ID" sz="1050" dirty="0" err="1">
                <a:effectLst/>
                <a:latin typeface="Exo" charset="0"/>
                <a:ea typeface="Times New Roman" panose="02020603050405020304" pitchFamily="18" charset="0"/>
              </a:rPr>
              <a:t>efektif</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dalam</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mengklasifikasikan</a:t>
            </a:r>
            <a:r>
              <a:rPr lang="en-ID" sz="1050" dirty="0">
                <a:effectLst/>
                <a:latin typeface="Exo" charset="0"/>
                <a:ea typeface="Times New Roman" panose="02020603050405020304" pitchFamily="18" charset="0"/>
              </a:rPr>
              <a:t> data </a:t>
            </a:r>
            <a:r>
              <a:rPr lang="en-ID" sz="1050" dirty="0" err="1">
                <a:effectLst/>
                <a:latin typeface="Exo" charset="0"/>
                <a:ea typeface="Times New Roman" panose="02020603050405020304" pitchFamily="18" charset="0"/>
              </a:rPr>
              <a:t>gambar</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gangguan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mata</a:t>
            </a:r>
            <a:r>
              <a:rPr lang="en-ID" sz="1050" dirty="0">
                <a:effectLst/>
                <a:latin typeface="Exo" charset="0"/>
                <a:ea typeface="Times New Roman" panose="02020603050405020304" pitchFamily="18" charset="0"/>
              </a:rPr>
              <a:t>.</a:t>
            </a:r>
          </a:p>
          <a:p>
            <a:pPr marL="0" indent="0" algn="just">
              <a:lnSpc>
                <a:spcPct val="100000"/>
              </a:lnSpc>
              <a:buNone/>
            </a:pPr>
            <a:endParaRPr lang="en-ID" sz="1050" dirty="0">
              <a:effectLst/>
              <a:latin typeface="Exo" charset="0"/>
              <a:ea typeface="Times New Roman" panose="02020603050405020304" pitchFamily="18" charset="0"/>
            </a:endParaRPr>
          </a:p>
        </p:txBody>
      </p:sp>
    </p:spTree>
    <p:extLst>
      <p:ext uri="{BB962C8B-B14F-4D97-AF65-F5344CB8AC3E}">
        <p14:creationId xmlns:p14="http://schemas.microsoft.com/office/powerpoint/2010/main" val="114800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Latar</a:t>
            </a:r>
            <a:r>
              <a:rPr lang="en-US" dirty="0"/>
              <a:t> </a:t>
            </a:r>
            <a:r>
              <a:rPr lang="en-US" dirty="0" err="1"/>
              <a:t>Belakang</a:t>
            </a:r>
            <a:endParaRPr lang="en-US" dirty="0"/>
          </a:p>
        </p:txBody>
      </p:sp>
      <p:graphicFrame>
        <p:nvGraphicFramePr>
          <p:cNvPr id="2" name="Chart 1"/>
          <p:cNvGraphicFramePr/>
          <p:nvPr/>
        </p:nvGraphicFramePr>
        <p:xfrm>
          <a:off x="453757" y="1577528"/>
          <a:ext cx="4945380" cy="320548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p:cNvSpPr/>
          <p:nvPr/>
        </p:nvSpPr>
        <p:spPr>
          <a:xfrm>
            <a:off x="6792864" y="1995948"/>
            <a:ext cx="4054191" cy="91440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Rectangle: Rounded Corners 7"/>
          <p:cNvSpPr/>
          <p:nvPr/>
        </p:nvSpPr>
        <p:spPr>
          <a:xfrm>
            <a:off x="6792862" y="4427927"/>
            <a:ext cx="4054190" cy="91440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p:cNvSpPr/>
          <p:nvPr/>
        </p:nvSpPr>
        <p:spPr>
          <a:xfrm>
            <a:off x="6792864" y="3214162"/>
            <a:ext cx="4054190" cy="91440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Rectangle 2"/>
          <p:cNvSpPr>
            <a:spLocks noChangeArrowheads="1"/>
          </p:cNvSpPr>
          <p:nvPr/>
        </p:nvSpPr>
        <p:spPr bwMode="auto">
          <a:xfrm>
            <a:off x="6884945" y="3373512"/>
            <a:ext cx="3981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just" eaLnBrk="0" fontAlgn="base" hangingPunct="0">
              <a:spcBef>
                <a:spcPct val="0"/>
              </a:spcBef>
              <a:spcAft>
                <a:spcPct val="0"/>
              </a:spcAft>
              <a:buClrTx/>
            </a:pPr>
            <a:r>
              <a:rPr lang="en-US" altLang="en-US" sz="1200" dirty="0" err="1">
                <a:solidFill>
                  <a:schemeClr val="tx1"/>
                </a:solidFill>
                <a:latin typeface="Arial" panose="020B0604020202020204" pitchFamily="34" charset="0"/>
              </a:rPr>
              <a:t>Timbulnya</a:t>
            </a:r>
            <a:r>
              <a:rPr lang="en-US" altLang="en-US" sz="1200" dirty="0">
                <a:solidFill>
                  <a:schemeClr val="tx1"/>
                </a:solidFill>
                <a:latin typeface="Arial" panose="020B0604020202020204" pitchFamily="34" charset="0"/>
              </a:rPr>
              <a:t> </a:t>
            </a:r>
            <a:r>
              <a:rPr lang="en-US" altLang="en-US" sz="1200" dirty="0" err="1">
                <a:solidFill>
                  <a:schemeClr val="tx1"/>
                </a:solidFill>
                <a:latin typeface="Arial" panose="020B0604020202020204" pitchFamily="34" charset="0"/>
              </a:rPr>
              <a:t>kekhawatiran</a:t>
            </a:r>
            <a:r>
              <a:rPr lang="en-US" altLang="en-US" sz="1200" dirty="0">
                <a:solidFill>
                  <a:schemeClr val="tx1"/>
                </a:solidFill>
                <a:latin typeface="Arial" panose="020B0604020202020204" pitchFamily="34" charset="0"/>
              </a:rPr>
              <a:t> </a:t>
            </a:r>
            <a:r>
              <a:rPr lang="en-US" altLang="en-US" sz="1200" dirty="0" err="1">
                <a:solidFill>
                  <a:schemeClr val="tx1"/>
                </a:solidFill>
                <a:latin typeface="Arial" panose="020B0604020202020204" pitchFamily="34" charset="0"/>
              </a:rPr>
              <a:t>terhadap</a:t>
            </a:r>
            <a:r>
              <a:rPr lang="en-US" altLang="en-US" sz="1200" dirty="0">
                <a:solidFill>
                  <a:schemeClr val="tx1"/>
                </a:solidFill>
                <a:latin typeface="Arial" panose="020B0604020202020204" pitchFamily="34" charset="0"/>
              </a:rPr>
              <a:t> </a:t>
            </a:r>
            <a:r>
              <a:rPr lang="en-US" altLang="en-US" sz="1200" dirty="0" err="1">
                <a:solidFill>
                  <a:schemeClr val="tx1"/>
                </a:solidFill>
                <a:latin typeface="Arial" panose="020B0604020202020204" pitchFamily="34" charset="0"/>
              </a:rPr>
              <a:t>masalah</a:t>
            </a:r>
            <a:r>
              <a:rPr lang="en-US" altLang="en-US" sz="1200" dirty="0">
                <a:solidFill>
                  <a:schemeClr val="tx1"/>
                </a:solidFill>
                <a:latin typeface="Arial" panose="020B0604020202020204" pitchFamily="34" charset="0"/>
              </a:rPr>
              <a:t> </a:t>
            </a:r>
            <a:r>
              <a:rPr lang="en-US" altLang="en-US" sz="1200" dirty="0" err="1">
                <a:solidFill>
                  <a:schemeClr val="tx1"/>
                </a:solidFill>
                <a:latin typeface="Arial" panose="020B0604020202020204" pitchFamily="34" charset="0"/>
              </a:rPr>
              <a:t>penglihatan</a:t>
            </a:r>
            <a:r>
              <a:rPr lang="en-US" altLang="en-US" sz="1200" dirty="0">
                <a:solidFill>
                  <a:schemeClr val="tx1"/>
                </a:solidFill>
                <a:latin typeface="Arial" panose="020B0604020202020204" pitchFamily="34" charset="0"/>
              </a:rPr>
              <a:t> </a:t>
            </a:r>
            <a:r>
              <a:rPr lang="en-US" altLang="en-US" sz="1200" dirty="0" err="1">
                <a:solidFill>
                  <a:schemeClr val="tx1"/>
                </a:solidFill>
                <a:latin typeface="Arial" panose="020B0604020202020204" pitchFamily="34" charset="0"/>
              </a:rPr>
              <a:t>seperti</a:t>
            </a:r>
            <a:r>
              <a:rPr lang="en-US" altLang="en-US" sz="1200" dirty="0">
                <a:solidFill>
                  <a:schemeClr val="tx1"/>
                </a:solidFill>
                <a:latin typeface="Arial" panose="020B0604020202020204" pitchFamily="34" charset="0"/>
              </a:rPr>
              <a:t> </a:t>
            </a:r>
            <a:r>
              <a:rPr lang="en-US" altLang="en-US" sz="1200" dirty="0" err="1">
                <a:solidFill>
                  <a:schemeClr val="tx1"/>
                </a:solidFill>
                <a:latin typeface="Arial" panose="020B0604020202020204" pitchFamily="34" charset="0"/>
              </a:rPr>
              <a:t>mata</a:t>
            </a:r>
            <a:r>
              <a:rPr lang="en-US" altLang="en-US" sz="1200" dirty="0">
                <a:solidFill>
                  <a:schemeClr val="tx1"/>
                </a:solidFill>
                <a:latin typeface="Arial" panose="020B0604020202020204" pitchFamily="34" charset="0"/>
              </a:rPr>
              <a:t> </a:t>
            </a:r>
            <a:r>
              <a:rPr lang="en-US" altLang="en-US" sz="1200" dirty="0" err="1">
                <a:solidFill>
                  <a:schemeClr val="tx1"/>
                </a:solidFill>
                <a:latin typeface="Arial" panose="020B0604020202020204" pitchFamily="34" charset="0"/>
              </a:rPr>
              <a:t>merah</a:t>
            </a:r>
            <a:r>
              <a:rPr lang="en-US" altLang="en-US" sz="1200" dirty="0">
                <a:solidFill>
                  <a:schemeClr val="tx1"/>
                </a:solidFill>
                <a:latin typeface="Arial" panose="020B0604020202020204" pitchFamily="34" charset="0"/>
              </a:rPr>
              <a:t> dan </a:t>
            </a:r>
            <a:r>
              <a:rPr lang="en-US" altLang="en-US" sz="1200" dirty="0" err="1">
                <a:solidFill>
                  <a:schemeClr val="tx1"/>
                </a:solidFill>
                <a:latin typeface="Arial" panose="020B0604020202020204" pitchFamily="34" charset="0"/>
              </a:rPr>
              <a:t>mata</a:t>
            </a:r>
            <a:r>
              <a:rPr lang="en-US" altLang="en-US" sz="1200" dirty="0">
                <a:solidFill>
                  <a:schemeClr val="tx1"/>
                </a:solidFill>
                <a:latin typeface="Arial" panose="020B0604020202020204" pitchFamily="34" charset="0"/>
              </a:rPr>
              <a:t> </a:t>
            </a:r>
            <a:r>
              <a:rPr lang="en-US" altLang="en-US" sz="1200" dirty="0" err="1">
                <a:solidFill>
                  <a:schemeClr val="tx1"/>
                </a:solidFill>
                <a:latin typeface="Arial" panose="020B0604020202020204" pitchFamily="34" charset="0"/>
              </a:rPr>
              <a:t>juling</a:t>
            </a:r>
            <a:r>
              <a:rPr lang="en-US" altLang="en-US" sz="1200" dirty="0">
                <a:solidFill>
                  <a:schemeClr val="tx1"/>
                </a:solidFill>
                <a:latin typeface="Arial" panose="020B0604020202020204" pitchFamily="34" charset="0"/>
              </a:rPr>
              <a:t>.</a:t>
            </a:r>
          </a:p>
        </p:txBody>
      </p:sp>
      <p:sp>
        <p:nvSpPr>
          <p:cNvPr id="3" name="Rectangle 2"/>
          <p:cNvSpPr>
            <a:spLocks noChangeArrowheads="1"/>
          </p:cNvSpPr>
          <p:nvPr/>
        </p:nvSpPr>
        <p:spPr bwMode="auto">
          <a:xfrm>
            <a:off x="6884945" y="2134431"/>
            <a:ext cx="3981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just" eaLnBrk="0" fontAlgn="base" hangingPunct="0">
              <a:spcBef>
                <a:spcPct val="0"/>
              </a:spcBef>
              <a:spcAft>
                <a:spcPct val="0"/>
              </a:spcAft>
              <a:buClrTx/>
            </a:pPr>
            <a:r>
              <a:rPr lang="en-ID" sz="1200" dirty="0" err="1"/>
              <a:t>Inovasi</a:t>
            </a:r>
            <a:r>
              <a:rPr lang="en-ID" sz="1200" dirty="0"/>
              <a:t> dan </a:t>
            </a:r>
            <a:r>
              <a:rPr lang="en-ID" sz="1200" dirty="0" err="1"/>
              <a:t>akses</a:t>
            </a:r>
            <a:r>
              <a:rPr lang="en-ID" sz="1200" dirty="0"/>
              <a:t> gadget yang </a:t>
            </a:r>
            <a:r>
              <a:rPr lang="en-ID" sz="1200" dirty="0" err="1"/>
              <a:t>masif</a:t>
            </a:r>
            <a:r>
              <a:rPr lang="en-ID" sz="1200" dirty="0"/>
              <a:t>, </a:t>
            </a:r>
            <a:r>
              <a:rPr lang="en-ID" sz="1200" dirty="0" err="1"/>
              <a:t>terutama</a:t>
            </a:r>
            <a:r>
              <a:rPr lang="en-ID" sz="1200" dirty="0"/>
              <a:t> </a:t>
            </a:r>
            <a:r>
              <a:rPr lang="en-ID" sz="1200" i="1" dirty="0"/>
              <a:t>smartphone</a:t>
            </a:r>
            <a:r>
              <a:rPr lang="en-ID" sz="1200" dirty="0"/>
              <a:t>, </a:t>
            </a:r>
            <a:r>
              <a:rPr lang="en-ID" sz="1200" dirty="0" err="1"/>
              <a:t>telah</a:t>
            </a:r>
            <a:r>
              <a:rPr lang="en-ID" sz="1200" dirty="0"/>
              <a:t> </a:t>
            </a:r>
            <a:r>
              <a:rPr lang="en-ID" sz="1200" dirty="0" err="1"/>
              <a:t>menjadi</a:t>
            </a:r>
            <a:r>
              <a:rPr lang="en-ID" sz="1200" dirty="0"/>
              <a:t> </a:t>
            </a:r>
            <a:r>
              <a:rPr lang="en-ID" sz="1200" dirty="0" err="1"/>
              <a:t>bagian</a:t>
            </a:r>
            <a:r>
              <a:rPr lang="en-ID" sz="1200" dirty="0"/>
              <a:t> </a:t>
            </a:r>
            <a:r>
              <a:rPr lang="en-ID" sz="1200" dirty="0" err="1"/>
              <a:t>penting</a:t>
            </a:r>
            <a:r>
              <a:rPr lang="en-ID" sz="1200" dirty="0"/>
              <a:t> </a:t>
            </a:r>
            <a:r>
              <a:rPr lang="en-ID" sz="1200" dirty="0" err="1"/>
              <a:t>keseharian</a:t>
            </a:r>
            <a:r>
              <a:rPr lang="en-ID" sz="1200" dirty="0"/>
              <a:t> </a:t>
            </a:r>
            <a:r>
              <a:rPr lang="en-ID" sz="1200" dirty="0" err="1"/>
              <a:t>anak-anak</a:t>
            </a:r>
            <a:r>
              <a:rPr lang="en-ID" sz="1200" dirty="0"/>
              <a:t> di Indonesia.</a:t>
            </a:r>
            <a:endParaRPr lang="en-US" altLang="en-US" sz="1200" dirty="0">
              <a:solidFill>
                <a:schemeClr val="tx1"/>
              </a:solidFill>
              <a:latin typeface="Arial" panose="020B0604020202020204" pitchFamily="34" charset="0"/>
            </a:endParaRPr>
          </a:p>
        </p:txBody>
      </p:sp>
      <p:sp>
        <p:nvSpPr>
          <p:cNvPr id="5" name="Rectangle 2"/>
          <p:cNvSpPr>
            <a:spLocks noChangeArrowheads="1"/>
          </p:cNvSpPr>
          <p:nvPr/>
        </p:nvSpPr>
        <p:spPr bwMode="auto">
          <a:xfrm>
            <a:off x="621229" y="5046075"/>
            <a:ext cx="5022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ctr" eaLnBrk="0" fontAlgn="base" hangingPunct="0">
              <a:spcBef>
                <a:spcPct val="0"/>
              </a:spcBef>
              <a:spcAft>
                <a:spcPct val="0"/>
              </a:spcAft>
              <a:buClrTx/>
            </a:pPr>
            <a:r>
              <a:rPr lang="en-ID" sz="1200" dirty="0"/>
              <a:t>Data Badan Pusat </a:t>
            </a:r>
            <a:r>
              <a:rPr lang="en-ID" sz="1200" dirty="0" err="1"/>
              <a:t>Statistik</a:t>
            </a:r>
            <a:r>
              <a:rPr lang="en-ID" sz="1200" dirty="0"/>
              <a:t> </a:t>
            </a:r>
            <a:r>
              <a:rPr lang="en-ID" sz="1200" dirty="0" err="1"/>
              <a:t>menunjukkan</a:t>
            </a:r>
            <a:r>
              <a:rPr lang="en-ID" sz="1200" dirty="0"/>
              <a:t> </a:t>
            </a:r>
            <a:r>
              <a:rPr lang="en-ID" sz="1200" dirty="0" err="1"/>
              <a:t>persentase</a:t>
            </a:r>
            <a:r>
              <a:rPr lang="en-ID" sz="1200" dirty="0"/>
              <a:t> </a:t>
            </a:r>
            <a:r>
              <a:rPr lang="en-ID" sz="1200" dirty="0" err="1"/>
              <a:t>anak</a:t>
            </a:r>
            <a:r>
              <a:rPr lang="en-ID" sz="1200" dirty="0"/>
              <a:t> di </a:t>
            </a:r>
            <a:r>
              <a:rPr lang="en-ID" sz="1200" dirty="0" err="1"/>
              <a:t>bawah</a:t>
            </a:r>
            <a:r>
              <a:rPr lang="en-ID" sz="1200" dirty="0"/>
              <a:t> 15 </a:t>
            </a:r>
            <a:r>
              <a:rPr lang="en-ID" sz="1200" dirty="0" err="1"/>
              <a:t>tahun</a:t>
            </a:r>
            <a:r>
              <a:rPr lang="en-ID" sz="1200" dirty="0"/>
              <a:t> yang </a:t>
            </a:r>
            <a:r>
              <a:rPr lang="en-ID" sz="1200" dirty="0" err="1"/>
              <a:t>aktif</a:t>
            </a:r>
            <a:r>
              <a:rPr lang="en-ID" sz="1200" dirty="0"/>
              <a:t> </a:t>
            </a:r>
            <a:r>
              <a:rPr lang="en-ID" sz="1200" dirty="0" err="1"/>
              <a:t>menggunakan</a:t>
            </a:r>
            <a:r>
              <a:rPr lang="en-ID" sz="1200" dirty="0"/>
              <a:t> </a:t>
            </a:r>
            <a:r>
              <a:rPr lang="en-ID" sz="1200" dirty="0" err="1"/>
              <a:t>perangkat</a:t>
            </a:r>
            <a:r>
              <a:rPr lang="en-ID" sz="1200" dirty="0"/>
              <a:t> digital </a:t>
            </a:r>
            <a:r>
              <a:rPr lang="en-ID" sz="1200" dirty="0" err="1"/>
              <a:t>sekitar</a:t>
            </a:r>
            <a:r>
              <a:rPr lang="en-ID" sz="1200" dirty="0"/>
              <a:t> 36,99%.</a:t>
            </a:r>
            <a:endParaRPr lang="en-US" altLang="en-US" sz="1200" dirty="0">
              <a:solidFill>
                <a:schemeClr val="tx1"/>
              </a:solidFill>
              <a:latin typeface="Arial" panose="020B0604020202020204" pitchFamily="34" charset="0"/>
            </a:endParaRPr>
          </a:p>
        </p:txBody>
      </p:sp>
      <p:sp>
        <p:nvSpPr>
          <p:cNvPr id="6" name="Rectangle 2"/>
          <p:cNvSpPr>
            <a:spLocks noChangeArrowheads="1"/>
          </p:cNvSpPr>
          <p:nvPr/>
        </p:nvSpPr>
        <p:spPr bwMode="auto">
          <a:xfrm>
            <a:off x="6829369" y="4561961"/>
            <a:ext cx="40176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just" eaLnBrk="0" fontAlgn="base" hangingPunct="0">
              <a:spcBef>
                <a:spcPct val="0"/>
              </a:spcBef>
              <a:spcAft>
                <a:spcPct val="0"/>
              </a:spcAft>
              <a:buClrTx/>
            </a:pPr>
            <a:r>
              <a:rPr lang="en-ID" sz="1200" dirty="0" err="1"/>
              <a:t>Penelitian</a:t>
            </a:r>
            <a:r>
              <a:rPr lang="en-ID" sz="1200" dirty="0"/>
              <a:t> </a:t>
            </a:r>
            <a:r>
              <a:rPr lang="en-ID" sz="1200" dirty="0" err="1"/>
              <a:t>ini</a:t>
            </a:r>
            <a:r>
              <a:rPr lang="en-ID" sz="1200" dirty="0"/>
              <a:t> </a:t>
            </a:r>
            <a:r>
              <a:rPr lang="en-ID" sz="1200" dirty="0" err="1"/>
              <a:t>bertujuan</a:t>
            </a:r>
            <a:r>
              <a:rPr lang="en-ID" sz="1200" dirty="0"/>
              <a:t> </a:t>
            </a:r>
            <a:r>
              <a:rPr lang="en-ID" sz="1200" dirty="0" err="1"/>
              <a:t>mengembangkan</a:t>
            </a:r>
            <a:r>
              <a:rPr lang="en-ID" sz="1200" dirty="0"/>
              <a:t> model </a:t>
            </a:r>
            <a:r>
              <a:rPr lang="en-ID" sz="1200" dirty="0" err="1"/>
              <a:t>klasifikasi</a:t>
            </a:r>
            <a:r>
              <a:rPr lang="en-ID" sz="1200" dirty="0"/>
              <a:t> </a:t>
            </a:r>
            <a:r>
              <a:rPr lang="en-ID" sz="1200" dirty="0" err="1"/>
              <a:t>gangguan</a:t>
            </a:r>
            <a:r>
              <a:rPr lang="en-ID" sz="1200" dirty="0"/>
              <a:t> </a:t>
            </a:r>
            <a:r>
              <a:rPr lang="en-ID" sz="1200" dirty="0" err="1"/>
              <a:t>mata</a:t>
            </a:r>
            <a:r>
              <a:rPr lang="en-ID" sz="1200" dirty="0"/>
              <a:t> pada </a:t>
            </a:r>
            <a:r>
              <a:rPr lang="en-ID" sz="1200" dirty="0" err="1"/>
              <a:t>anak</a:t>
            </a:r>
            <a:r>
              <a:rPr lang="en-ID" sz="1200" dirty="0"/>
              <a:t> </a:t>
            </a:r>
            <a:r>
              <a:rPr lang="en-ID" sz="1200" dirty="0" err="1"/>
              <a:t>menggunakan</a:t>
            </a:r>
            <a:r>
              <a:rPr lang="en-ID" sz="1200" dirty="0"/>
              <a:t> </a:t>
            </a:r>
            <a:r>
              <a:rPr lang="en-ID" sz="1200" dirty="0" err="1"/>
              <a:t>pendekatan</a:t>
            </a:r>
            <a:r>
              <a:rPr lang="en-ID" sz="1200" dirty="0"/>
              <a:t> CNN </a:t>
            </a:r>
            <a:r>
              <a:rPr lang="en-ID" sz="1200" dirty="0" err="1"/>
              <a:t>dengan</a:t>
            </a:r>
            <a:r>
              <a:rPr lang="en-ID" sz="1200" dirty="0"/>
              <a:t> </a:t>
            </a:r>
            <a:r>
              <a:rPr lang="en-ID" sz="1200" dirty="0" err="1"/>
              <a:t>arsitektur</a:t>
            </a:r>
            <a:r>
              <a:rPr lang="en-ID" sz="1200" dirty="0"/>
              <a:t> </a:t>
            </a:r>
            <a:r>
              <a:rPr lang="en-ID" sz="1200" dirty="0" err="1"/>
              <a:t>Xception</a:t>
            </a:r>
            <a:r>
              <a:rPr lang="en-ID" sz="1200" dirty="0"/>
              <a:t>.</a:t>
            </a:r>
            <a:endParaRPr lang="en-US" altLang="en-US" sz="1200"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200"/>
                                        <p:tgtEl>
                                          <p:spTgt spid="2">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fade">
                                      <p:cBhvr>
                                        <p:cTn id="11" dur="200"/>
                                        <p:tgtEl>
                                          <p:spTgt spid="2">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fade">
                                      <p:cBhvr>
                                        <p:cTn id="15" dur="200"/>
                                        <p:tgtEl>
                                          <p:spTgt spid="2">
                                            <p:graphicEl>
                                              <a:chart seriesIdx="-4" categoryIdx="1" bldStep="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fade">
                                      <p:cBhvr>
                                        <p:cTn id="19" dur="200"/>
                                        <p:tgtEl>
                                          <p:spTgt spid="2">
                                            <p:graphicEl>
                                              <a:chart seriesIdx="-4" categoryIdx="2" bldStep="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fade">
                                      <p:cBhvr>
                                        <p:cTn id="23" dur="200"/>
                                        <p:tgtEl>
                                          <p:spTgt spid="2">
                                            <p:graphicEl>
                                              <a:chart seriesIdx="-4" categoryIdx="3" bldStep="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fade">
                                      <p:cBhvr>
                                        <p:cTn id="27" dur="200"/>
                                        <p:tgtEl>
                                          <p:spTgt spid="2">
                                            <p:graphicEl>
                                              <a:chart seriesIdx="-4" categoryIdx="4" bldStep="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graphicEl>
                                              <a:chart seriesIdx="-4" categoryIdx="5" bldStep="category"/>
                                            </p:graphicEl>
                                          </p:spTgt>
                                        </p:tgtEl>
                                        <p:attrNameLst>
                                          <p:attrName>style.visibility</p:attrName>
                                        </p:attrNameLst>
                                      </p:cBhvr>
                                      <p:to>
                                        <p:strVal val="visible"/>
                                      </p:to>
                                    </p:set>
                                    <p:animEffect transition="in" filter="fade">
                                      <p:cBhvr>
                                        <p:cTn id="31" dur="200"/>
                                        <p:tgtEl>
                                          <p:spTgt spid="2">
                                            <p:graphicEl>
                                              <a:chart seriesIdx="-4" categoryIdx="5" bldStep="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graphicEl>
                                              <a:chart seriesIdx="-4" categoryIdx="6" bldStep="category"/>
                                            </p:graphicEl>
                                          </p:spTgt>
                                        </p:tgtEl>
                                        <p:attrNameLst>
                                          <p:attrName>style.visibility</p:attrName>
                                        </p:attrNameLst>
                                      </p:cBhvr>
                                      <p:to>
                                        <p:strVal val="visible"/>
                                      </p:to>
                                    </p:set>
                                    <p:animEffect transition="in" filter="fade">
                                      <p:cBhvr>
                                        <p:cTn id="35" dur="200"/>
                                        <p:tgtEl>
                                          <p:spTgt spid="2">
                                            <p:graphicEl>
                                              <a:chart seriesIdx="-4" categoryIdx="6" bldStep="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graphicEl>
                                              <a:chart seriesIdx="-4" categoryIdx="7" bldStep="category"/>
                                            </p:graphicEl>
                                          </p:spTgt>
                                        </p:tgtEl>
                                        <p:attrNameLst>
                                          <p:attrName>style.visibility</p:attrName>
                                        </p:attrNameLst>
                                      </p:cBhvr>
                                      <p:to>
                                        <p:strVal val="visible"/>
                                      </p:to>
                                    </p:set>
                                    <p:animEffect transition="in" filter="fade">
                                      <p:cBhvr>
                                        <p:cTn id="39" dur="200"/>
                                        <p:tgtEl>
                                          <p:spTgt spid="2">
                                            <p:graphicEl>
                                              <a:chart seriesIdx="-4" categoryIdx="7" bldStep="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
                                            <p:graphicEl>
                                              <a:chart seriesIdx="-4" categoryIdx="8" bldStep="category"/>
                                            </p:graphicEl>
                                          </p:spTgt>
                                        </p:tgtEl>
                                        <p:attrNameLst>
                                          <p:attrName>style.visibility</p:attrName>
                                        </p:attrNameLst>
                                      </p:cBhvr>
                                      <p:to>
                                        <p:strVal val="visible"/>
                                      </p:to>
                                    </p:set>
                                    <p:animEffect transition="in" filter="fade">
                                      <p:cBhvr>
                                        <p:cTn id="43" dur="200"/>
                                        <p:tgtEl>
                                          <p:spTgt spid="2">
                                            <p:graphicEl>
                                              <a:chart seriesIdx="-4" categoryIdx="8"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99">
          <a:extLst>
            <a:ext uri="{FF2B5EF4-FFF2-40B4-BE49-F238E27FC236}">
              <a16:creationId xmlns:a16="http://schemas.microsoft.com/office/drawing/2014/main" id="{B1B99BB6-624E-BF26-1E7D-5D28A1AA2362}"/>
            </a:ext>
          </a:extLst>
        </p:cNvPr>
        <p:cNvGrpSpPr/>
        <p:nvPr/>
      </p:nvGrpSpPr>
      <p:grpSpPr>
        <a:xfrm>
          <a:off x="0" y="0"/>
          <a:ext cx="0" cy="0"/>
          <a:chOff x="0" y="0"/>
          <a:chExt cx="0" cy="0"/>
        </a:xfrm>
      </p:grpSpPr>
      <p:sp>
        <p:nvSpPr>
          <p:cNvPr id="100" name="Google Shape;100;p7">
            <a:extLst>
              <a:ext uri="{FF2B5EF4-FFF2-40B4-BE49-F238E27FC236}">
                <a16:creationId xmlns:a16="http://schemas.microsoft.com/office/drawing/2014/main" id="{D64907D9-8C5C-032D-9896-2B3F104DB544}"/>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Teks </a:t>
            </a:r>
            <a:r>
              <a:rPr lang="en-US" dirty="0" err="1"/>
              <a:t>Presentasi</a:t>
            </a:r>
            <a:endParaRPr lang="id-ID" dirty="0"/>
          </a:p>
        </p:txBody>
      </p:sp>
      <p:sp>
        <p:nvSpPr>
          <p:cNvPr id="8" name="Google Shape;79;p4">
            <a:extLst>
              <a:ext uri="{FF2B5EF4-FFF2-40B4-BE49-F238E27FC236}">
                <a16:creationId xmlns:a16="http://schemas.microsoft.com/office/drawing/2014/main" id="{64AC4096-8BFD-8E4E-6080-14AC1CB68268}"/>
              </a:ext>
            </a:extLst>
          </p:cNvPr>
          <p:cNvSpPr txBox="1">
            <a:spLocks noGrp="1"/>
          </p:cNvSpPr>
          <p:nvPr>
            <p:ph type="body" idx="1"/>
          </p:nvPr>
        </p:nvSpPr>
        <p:spPr>
          <a:xfrm>
            <a:off x="166757" y="1155459"/>
            <a:ext cx="11830877" cy="5083976"/>
          </a:xfrm>
          <a:prstGeom prst="rect">
            <a:avLst/>
          </a:prstGeom>
          <a:noFill/>
          <a:ln>
            <a:noFill/>
          </a:ln>
        </p:spPr>
        <p:txBody>
          <a:bodyPr spcFirstLastPara="1" wrap="square" lIns="91425" tIns="45700" rIns="91425" bIns="45700" anchor="t" anchorCtr="0">
            <a:noAutofit/>
          </a:bodyPr>
          <a:lstStyle/>
          <a:p>
            <a:pPr marL="0" indent="0" algn="just">
              <a:lnSpc>
                <a:spcPct val="100000"/>
              </a:lnSpc>
              <a:buNone/>
            </a:pPr>
            <a:r>
              <a:rPr lang="en-ID" sz="1050" dirty="0">
                <a:effectLst/>
                <a:latin typeface="Exo" charset="0"/>
                <a:ea typeface="Times New Roman" panose="02020603050405020304" pitchFamily="18" charset="0"/>
              </a:rPr>
              <a:t>Slide </a:t>
            </a:r>
            <a:r>
              <a:rPr lang="en-ID" sz="1050" dirty="0">
                <a:latin typeface="Exo" charset="0"/>
                <a:ea typeface="Times New Roman" panose="02020603050405020304" pitchFamily="18" charset="0"/>
              </a:rPr>
              <a:t>9 </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Model (</a:t>
            </a:r>
            <a:r>
              <a:rPr lang="en-ID" sz="1050" dirty="0" err="1">
                <a:effectLst/>
                <a:latin typeface="Exo" charset="0"/>
                <a:ea typeface="Times New Roman" panose="02020603050405020304" pitchFamily="18" charset="0"/>
              </a:rPr>
              <a:t>Tanpa</a:t>
            </a:r>
            <a:r>
              <a:rPr lang="en-ID" sz="1050" dirty="0">
                <a:effectLst/>
                <a:latin typeface="Exo" charset="0"/>
                <a:ea typeface="Times New Roman" panose="02020603050405020304" pitchFamily="18" charset="0"/>
              </a:rPr>
              <a:t> Fine-Tuning)</a:t>
            </a:r>
          </a:p>
          <a:p>
            <a:pPr marL="0" indent="0" algn="just">
              <a:lnSpc>
                <a:spcPct val="100000"/>
              </a:lnSpc>
              <a:buNone/>
            </a:pPr>
            <a:r>
              <a:rPr lang="en-ID" sz="1050" dirty="0">
                <a:effectLst/>
                <a:latin typeface="Exo" charset="0"/>
                <a:ea typeface="Times New Roman" panose="02020603050405020304" pitchFamily="18" charset="0"/>
              </a:rPr>
              <a:t>Pada </a:t>
            </a:r>
            <a:r>
              <a:rPr lang="en-ID" sz="1050" dirty="0" err="1">
                <a:effectLst/>
                <a:latin typeface="Exo" charset="0"/>
                <a:ea typeface="Times New Roman" panose="02020603050405020304" pitchFamily="18" charset="0"/>
              </a:rPr>
              <a:t>grafik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kita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bisa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melihat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hasil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model </a:t>
            </a:r>
            <a:r>
              <a:rPr lang="en-ID" sz="1050" dirty="0" err="1">
                <a:effectLst/>
                <a:latin typeface="Exo" charset="0"/>
                <a:ea typeface="Times New Roman" panose="02020603050405020304" pitchFamily="18" charset="0"/>
              </a:rPr>
              <a:t>tanpa</a:t>
            </a:r>
            <a:r>
              <a:rPr lang="en-ID" sz="1050" dirty="0">
                <a:effectLst/>
                <a:latin typeface="Exo" charset="0"/>
                <a:ea typeface="Times New Roman" panose="02020603050405020304" pitchFamily="18" charset="0"/>
              </a:rPr>
              <a:t> fine-tuning, </a:t>
            </a:r>
            <a:r>
              <a:rPr lang="en-ID" sz="1050" dirty="0" err="1">
                <a:effectLst/>
                <a:latin typeface="Exo" charset="0"/>
                <a:ea typeface="Times New Roman" panose="02020603050405020304" pitchFamily="18" charset="0"/>
              </a:rPr>
              <a:t>Grafik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akurasi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menunjukkan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peningkatan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namun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ada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celah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antara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akurasi</a:t>
            </a:r>
            <a:r>
              <a:rPr lang="en-ID" sz="1050" dirty="0">
                <a:effectLst/>
                <a:latin typeface="Exo" charset="0"/>
                <a:ea typeface="Times New Roman" panose="02020603050405020304" pitchFamily="18" charset="0"/>
              </a:rPr>
              <a:t> training dan </a:t>
            </a:r>
            <a:r>
              <a:rPr lang="en-ID" sz="1050" dirty="0" err="1">
                <a:effectLst/>
                <a:latin typeface="Exo" charset="0"/>
                <a:ea typeface="Times New Roman" panose="02020603050405020304" pitchFamily="18" charset="0"/>
              </a:rPr>
              <a:t>validasi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berhenti</a:t>
            </a:r>
            <a:r>
              <a:rPr lang="en-ID" sz="1050" dirty="0">
                <a:effectLst/>
                <a:latin typeface="Exo" charset="0"/>
                <a:ea typeface="Times New Roman" panose="02020603050405020304" pitchFamily="18" charset="0"/>
              </a:rPr>
              <a:t> di epoch ke-35, </a:t>
            </a:r>
            <a:r>
              <a:rPr lang="en-ID" sz="1050" dirty="0" err="1">
                <a:effectLst/>
                <a:latin typeface="Exo" charset="0"/>
                <a:ea typeface="Times New Roman" panose="02020603050405020304" pitchFamily="18" charset="0"/>
              </a:rPr>
              <a:t>namun</a:t>
            </a:r>
            <a:r>
              <a:rPr lang="en-ID" sz="1050" dirty="0">
                <a:effectLst/>
                <a:latin typeface="Exo" charset="0"/>
                <a:ea typeface="Times New Roman" panose="02020603050405020304" pitchFamily="18" charset="0"/>
              </a:rPr>
              <a:t> model </a:t>
            </a:r>
            <a:r>
              <a:rPr lang="en-ID" sz="1050" dirty="0" err="1">
                <a:effectLst/>
                <a:latin typeface="Exo" charset="0"/>
                <a:ea typeface="Times New Roman" panose="02020603050405020304" pitchFamily="18" charset="0"/>
              </a:rPr>
              <a:t>terbaik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diambil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dari</a:t>
            </a:r>
            <a:r>
              <a:rPr lang="en-ID" sz="1050" dirty="0">
                <a:effectLst/>
                <a:latin typeface="Exo" charset="0"/>
                <a:ea typeface="Times New Roman" panose="02020603050405020304" pitchFamily="18" charset="0"/>
              </a:rPr>
              <a:t> epoch ke-25 </a:t>
            </a:r>
            <a:r>
              <a:rPr lang="en-ID" sz="1050" dirty="0" err="1">
                <a:effectLst/>
                <a:latin typeface="Exo" charset="0"/>
                <a:ea typeface="Times New Roman" panose="02020603050405020304" pitchFamily="18" charset="0"/>
              </a:rPr>
              <a:t>karena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memiliki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nilai</a:t>
            </a:r>
            <a:r>
              <a:rPr lang="en-ID" sz="1050" dirty="0">
                <a:effectLst/>
                <a:latin typeface="Exo" charset="0"/>
                <a:ea typeface="Times New Roman" panose="02020603050405020304" pitchFamily="18" charset="0"/>
              </a:rPr>
              <a:t> loss </a:t>
            </a:r>
            <a:r>
              <a:rPr lang="en-ID" sz="1050" dirty="0" err="1">
                <a:effectLst/>
                <a:latin typeface="Exo" charset="0"/>
                <a:ea typeface="Times New Roman" panose="02020603050405020304" pitchFamily="18" charset="0"/>
              </a:rPr>
              <a:t>validasi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terendah</a:t>
            </a:r>
            <a:r>
              <a:rPr lang="en-ID" sz="1050" dirty="0">
                <a:effectLst/>
                <a:latin typeface="Exo" charset="0"/>
                <a:ea typeface="Times New Roman" panose="02020603050405020304" pitchFamily="18" charset="0"/>
              </a:rPr>
              <a:t>.</a:t>
            </a:r>
          </a:p>
          <a:p>
            <a:pPr marL="0" indent="0" algn="just">
              <a:lnSpc>
                <a:spcPct val="100000"/>
              </a:lnSpc>
              <a:buNone/>
            </a:pPr>
            <a:r>
              <a:rPr lang="en-ID" sz="1050" dirty="0">
                <a:latin typeface="Exo" charset="0"/>
                <a:ea typeface="Times New Roman" panose="02020603050405020304" pitchFamily="18" charset="0"/>
              </a:rPr>
              <a:t>Slide 10 :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Model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Fine-Tuning)</a:t>
            </a:r>
          </a:p>
          <a:p>
            <a:pPr marL="0" indent="0" algn="just">
              <a:lnSpc>
                <a:spcPct val="100000"/>
              </a:lnSpc>
              <a:buNone/>
            </a:pPr>
            <a:r>
              <a:rPr lang="en-ID" sz="1050" dirty="0" err="1">
                <a:effectLst/>
                <a:latin typeface="Exo" charset="0"/>
                <a:ea typeface="Times New Roman" panose="02020603050405020304" pitchFamily="18" charset="0"/>
              </a:rPr>
              <a:t>Selanjutnya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ini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adalah</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hasil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fine-tuning. </a:t>
            </a:r>
            <a:r>
              <a:rPr lang="en-ID" sz="1050" dirty="0" err="1">
                <a:effectLst/>
                <a:latin typeface="Exo" charset="0"/>
                <a:ea typeface="Times New Roman" panose="02020603050405020304" pitchFamily="18" charset="0"/>
              </a:rPr>
              <a:t>Terlihat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bahwa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grafik</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akurasi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pelatihan</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validasi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meningkat</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tajam</a:t>
            </a:r>
            <a:r>
              <a:rPr lang="en-ID" sz="1050" dirty="0">
                <a:effectLst/>
                <a:latin typeface="Exo" charset="0"/>
                <a:ea typeface="Times New Roman" panose="02020603050405020304" pitchFamily="18" charset="0"/>
              </a:rPr>
              <a:t> dan </a:t>
            </a:r>
            <a:r>
              <a:rPr lang="en-ID" sz="1050" dirty="0" err="1">
                <a:effectLst/>
                <a:latin typeface="Exo" charset="0"/>
                <a:ea typeface="Times New Roman" panose="02020603050405020304" pitchFamily="18" charset="0"/>
              </a:rPr>
              <a:t>bergerak</a:t>
            </a:r>
            <a:r>
              <a:rPr lang="en-ID" sz="1050" dirty="0">
                <a:effectLst/>
                <a:latin typeface="Exo" charset="0"/>
                <a:ea typeface="Times New Roman" panose="02020603050405020304" pitchFamily="18" charset="0"/>
              </a:rPr>
              <a:t> sangat </a:t>
            </a:r>
            <a:r>
              <a:rPr lang="en-ID" sz="1050" dirty="0" err="1">
                <a:effectLst/>
                <a:latin typeface="Exo" charset="0"/>
                <a:ea typeface="Times New Roman" panose="02020603050405020304" pitchFamily="18" charset="0"/>
              </a:rPr>
              <a:t>berdekatan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menandakan</a:t>
            </a:r>
            <a:r>
              <a:rPr lang="en-ID" sz="1050" dirty="0">
                <a:effectLst/>
                <a:latin typeface="Exo" charset="0"/>
                <a:ea typeface="Times New Roman" panose="02020603050405020304" pitchFamily="18" charset="0"/>
              </a:rPr>
              <a:t> </a:t>
            </a:r>
            <a:r>
              <a:rPr lang="it-IT" sz="1050" dirty="0">
                <a:effectLst/>
                <a:latin typeface="Exo" charset="0"/>
                <a:ea typeface="Times New Roman" panose="02020603050405020304" pitchFamily="18" charset="0"/>
              </a:rPr>
              <a:t>model memiliki kemampuan generalisasi lebih baik dari sebelumnya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Sejalan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itu</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grafik</a:t>
            </a:r>
            <a:r>
              <a:rPr lang="en-ID" sz="1050" dirty="0">
                <a:effectLst/>
                <a:latin typeface="Exo" charset="0"/>
                <a:ea typeface="Times New Roman" panose="02020603050405020304" pitchFamily="18" charset="0"/>
              </a:rPr>
              <a:t> loss juga </a:t>
            </a:r>
            <a:r>
              <a:rPr lang="en-ID" sz="1050" dirty="0" err="1">
                <a:effectLst/>
                <a:latin typeface="Exo" charset="0"/>
                <a:ea typeface="Times New Roman" panose="02020603050405020304" pitchFamily="18" charset="0"/>
              </a:rPr>
              <a:t>mengalami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penurunan</a:t>
            </a:r>
            <a:r>
              <a:rPr lang="en-ID" sz="1050" dirty="0">
                <a:effectLst/>
                <a:latin typeface="Exo" charset="0"/>
                <a:ea typeface="Times New Roman" panose="02020603050405020304" pitchFamily="18" charset="0"/>
              </a:rPr>
              <a:t> yang </a:t>
            </a:r>
            <a:r>
              <a:rPr lang="en-ID" sz="1050" dirty="0" err="1">
                <a:effectLst/>
                <a:latin typeface="Exo" charset="0"/>
                <a:ea typeface="Times New Roman" panose="02020603050405020304" pitchFamily="18" charset="0"/>
              </a:rPr>
              <a:t>drastis</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menandakan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bahwa</a:t>
            </a:r>
            <a:r>
              <a:rPr lang="en-ID" sz="1050" dirty="0">
                <a:effectLst/>
                <a:latin typeface="Exo" charset="0"/>
                <a:ea typeface="Times New Roman" panose="02020603050405020304" pitchFamily="18" charset="0"/>
              </a:rPr>
              <a:t> model </a:t>
            </a:r>
            <a:r>
              <a:rPr lang="en-ID" sz="1050" dirty="0" err="1">
                <a:effectLst/>
                <a:latin typeface="Exo" charset="0"/>
                <a:ea typeface="Times New Roman" panose="02020603050405020304" pitchFamily="18" charset="0"/>
              </a:rPr>
              <a:t>berhasil</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meminimalkan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kesalahan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prediksinya</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dengan</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baik</a:t>
            </a:r>
            <a:r>
              <a:rPr lang="en-ID" sz="1050" dirty="0">
                <a:effectLst/>
                <a:latin typeface="Exo" charset="0"/>
                <a:ea typeface="Times New Roman" panose="02020603050405020304" pitchFamily="18" charset="0"/>
              </a:rPr>
              <a:t>.</a:t>
            </a:r>
          </a:p>
          <a:p>
            <a:pPr marL="0" indent="0" algn="just">
              <a:lnSpc>
                <a:spcPct val="100000"/>
              </a:lnSpc>
              <a:buNone/>
            </a:pPr>
            <a:r>
              <a:rPr lang="en-ID" sz="1050" dirty="0">
                <a:latin typeface="Exo" charset="0"/>
                <a:ea typeface="Times New Roman" panose="02020603050405020304" pitchFamily="18" charset="0"/>
              </a:rPr>
              <a:t>Slide 11 : </a:t>
            </a:r>
            <a:r>
              <a:rPr lang="en-ID" sz="1050" dirty="0" err="1">
                <a:latin typeface="Exo" charset="0"/>
                <a:ea typeface="Times New Roman" panose="02020603050405020304" pitchFamily="18" charset="0"/>
              </a:rPr>
              <a:t>Evaluasi</a:t>
            </a:r>
            <a:r>
              <a:rPr lang="en-ID" sz="1050" dirty="0">
                <a:latin typeface="Exo" charset="0"/>
                <a:ea typeface="Times New Roman" panose="02020603050405020304" pitchFamily="18" charset="0"/>
              </a:rPr>
              <a:t> Model (</a:t>
            </a:r>
            <a:r>
              <a:rPr lang="en-ID" sz="1050" dirty="0" err="1">
                <a:latin typeface="Exo" charset="0"/>
                <a:ea typeface="Times New Roman" panose="02020603050405020304" pitchFamily="18" charset="0"/>
              </a:rPr>
              <a:t>Tanpa</a:t>
            </a:r>
            <a:r>
              <a:rPr lang="en-ID" sz="1050" dirty="0">
                <a:latin typeface="Exo" charset="0"/>
                <a:ea typeface="Times New Roman" panose="02020603050405020304" pitchFamily="18" charset="0"/>
              </a:rPr>
              <a:t> Fine-Tuning)</a:t>
            </a:r>
          </a:p>
          <a:p>
            <a:pPr marL="0" indent="0" algn="just">
              <a:lnSpc>
                <a:spcPct val="100000"/>
              </a:lnSpc>
              <a:buNone/>
            </a:pPr>
            <a:r>
              <a:rPr lang="en-ID" sz="1050" dirty="0">
                <a:effectLst/>
                <a:latin typeface="Exo" charset="0"/>
                <a:ea typeface="Times New Roman" panose="02020603050405020304" pitchFamily="18" charset="0"/>
              </a:rPr>
              <a:t>Pada </a:t>
            </a:r>
            <a:r>
              <a:rPr lang="en-ID" sz="1050" dirty="0" err="1">
                <a:effectLst/>
                <a:latin typeface="Exo" charset="0"/>
                <a:ea typeface="Times New Roman" panose="02020603050405020304" pitchFamily="18" charset="0"/>
              </a:rPr>
              <a:t>evaluasi</a:t>
            </a:r>
            <a:r>
              <a:rPr lang="en-ID" sz="1050" dirty="0">
                <a:effectLst/>
                <a:latin typeface="Exo" charset="0"/>
                <a:ea typeface="Times New Roman" panose="02020603050405020304" pitchFamily="18" charset="0"/>
              </a:rPr>
              <a:t> model </a:t>
            </a:r>
            <a:r>
              <a:rPr lang="en-ID" sz="1050" dirty="0" err="1">
                <a:effectLst/>
                <a:latin typeface="Exo" charset="0"/>
                <a:ea typeface="Times New Roman" panose="02020603050405020304" pitchFamily="18" charset="0"/>
              </a:rPr>
              <a:t>tanpa</a:t>
            </a:r>
            <a:r>
              <a:rPr lang="en-ID" sz="1050" dirty="0">
                <a:effectLst/>
                <a:latin typeface="Exo" charset="0"/>
                <a:ea typeface="Times New Roman" panose="02020603050405020304" pitchFamily="18" charset="0"/>
              </a:rPr>
              <a:t> fine-tuning, model </a:t>
            </a:r>
            <a:r>
              <a:rPr lang="en-ID" sz="1050" dirty="0" err="1">
                <a:effectLst/>
                <a:latin typeface="Exo" charset="0"/>
                <a:ea typeface="Times New Roman" panose="02020603050405020304" pitchFamily="18" charset="0"/>
              </a:rPr>
              <a:t>mencapai</a:t>
            </a:r>
            <a:r>
              <a:rPr lang="en-ID" sz="1050" dirty="0">
                <a:effectLst/>
                <a:latin typeface="Exo" charset="0"/>
                <a:ea typeface="Times New Roman" panose="02020603050405020304" pitchFamily="18" charset="0"/>
              </a:rPr>
              <a:t> </a:t>
            </a:r>
            <a:r>
              <a:rPr lang="en-ID" sz="1050" dirty="0" err="1">
                <a:effectLst/>
                <a:latin typeface="Exo" charset="0"/>
                <a:ea typeface="Times New Roman" panose="02020603050405020304" pitchFamily="18" charset="0"/>
              </a:rPr>
              <a:t>akuras</a:t>
            </a:r>
            <a:r>
              <a:rPr lang="en-ID" sz="1050" dirty="0" err="1">
                <a:latin typeface="Exo" charset="0"/>
                <a:ea typeface="Times New Roman" panose="02020603050405020304" pitchFamily="18" charset="0"/>
              </a:rPr>
              <a:t>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sebesar</a:t>
            </a:r>
            <a:r>
              <a:rPr lang="en-ID" sz="1050" dirty="0">
                <a:latin typeface="Exo" charset="0"/>
                <a:ea typeface="Times New Roman" panose="02020603050405020304" pitchFamily="18" charset="0"/>
              </a:rPr>
              <a:t> 92%. Jika </a:t>
            </a:r>
            <a:r>
              <a:rPr lang="en-ID" sz="1050" dirty="0" err="1">
                <a:latin typeface="Exo" charset="0"/>
                <a:ea typeface="Times New Roman" panose="02020603050405020304" pitchFamily="18" charset="0"/>
              </a:rPr>
              <a:t>dilihat</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dari</a:t>
            </a:r>
            <a:r>
              <a:rPr lang="en-ID" sz="1050" dirty="0">
                <a:latin typeface="Exo" charset="0"/>
                <a:ea typeface="Times New Roman" panose="02020603050405020304" pitchFamily="18" charset="0"/>
              </a:rPr>
              <a:t> confusion matrix, model </a:t>
            </a:r>
            <a:r>
              <a:rPr lang="en-ID" sz="1050" dirty="0" err="1">
                <a:latin typeface="Exo" charset="0"/>
                <a:ea typeface="Times New Roman" panose="02020603050405020304" pitchFamily="18" charset="0"/>
              </a:rPr>
              <a:t>ini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cukup</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baik</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dalam</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memprediksi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mata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juling</a:t>
            </a:r>
            <a:r>
              <a:rPr lang="en-ID" sz="1050" dirty="0">
                <a:latin typeface="Exo" charset="0"/>
                <a:ea typeface="Times New Roman" panose="02020603050405020304" pitchFamily="18" charset="0"/>
              </a:rPr>
              <a:t>’ dan ‘</a:t>
            </a:r>
            <a:r>
              <a:rPr lang="en-ID" sz="1050" dirty="0" err="1">
                <a:latin typeface="Exo" charset="0"/>
                <a:ea typeface="Times New Roman" panose="02020603050405020304" pitchFamily="18" charset="0"/>
              </a:rPr>
              <a:t>mata</a:t>
            </a:r>
            <a:r>
              <a:rPr lang="en-ID" sz="1050" dirty="0">
                <a:latin typeface="Exo" charset="0"/>
                <a:ea typeface="Times New Roman" panose="02020603050405020304" pitchFamily="18" charset="0"/>
              </a:rPr>
              <a:t> normal’  </a:t>
            </a:r>
            <a:r>
              <a:rPr lang="en-ID" sz="1050" dirty="0" err="1">
                <a:latin typeface="Exo" charset="0"/>
                <a:ea typeface="Times New Roman" panose="02020603050405020304" pitchFamily="18" charset="0"/>
              </a:rPr>
              <a:t>namun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sedikit</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lebih</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lemah</a:t>
            </a:r>
            <a:r>
              <a:rPr lang="en-ID" sz="1050" dirty="0">
                <a:latin typeface="Exo" charset="0"/>
                <a:ea typeface="Times New Roman" panose="02020603050405020304" pitchFamily="18" charset="0"/>
              </a:rPr>
              <a:t> pada </a:t>
            </a:r>
            <a:r>
              <a:rPr lang="en-ID" sz="1050" dirty="0" err="1">
                <a:latin typeface="Exo" charset="0"/>
                <a:ea typeface="Times New Roman" panose="02020603050405020304" pitchFamily="18" charset="0"/>
              </a:rPr>
              <a:t>kategori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mata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merah</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karena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kesalahan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prediksinya</a:t>
            </a:r>
            <a:r>
              <a:rPr lang="en-ID" sz="1050" dirty="0">
                <a:latin typeface="Exo" charset="0"/>
                <a:ea typeface="Times New Roman" panose="02020603050405020304" pitchFamily="18" charset="0"/>
              </a:rPr>
              <a:t> yang </a:t>
            </a:r>
            <a:r>
              <a:rPr lang="en-ID" sz="1050" dirty="0" err="1">
                <a:latin typeface="Exo" charset="0"/>
                <a:ea typeface="Times New Roman" panose="02020603050405020304" pitchFamily="18" charset="0"/>
              </a:rPr>
              <a:t>lebih</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besar</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sebanyak</a:t>
            </a:r>
            <a:r>
              <a:rPr lang="en-ID" sz="1050" dirty="0">
                <a:latin typeface="Exo" charset="0"/>
                <a:ea typeface="Times New Roman" panose="02020603050405020304" pitchFamily="18" charset="0"/>
              </a:rPr>
              <a:t> 16 </a:t>
            </a:r>
            <a:r>
              <a:rPr lang="en-ID" sz="1050" dirty="0" err="1">
                <a:latin typeface="Exo" charset="0"/>
                <a:ea typeface="Times New Roman" panose="02020603050405020304" pitchFamily="18" charset="0"/>
              </a:rPr>
              <a:t>gambar</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mata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merah</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diprediksi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menjadi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mata</a:t>
            </a:r>
            <a:r>
              <a:rPr lang="en-ID" sz="1050" dirty="0">
                <a:latin typeface="Exo" charset="0"/>
                <a:ea typeface="Times New Roman" panose="02020603050405020304" pitchFamily="18" charset="0"/>
              </a:rPr>
              <a:t> normal .</a:t>
            </a:r>
          </a:p>
          <a:p>
            <a:pPr marL="0" indent="0" algn="just">
              <a:lnSpc>
                <a:spcPct val="100000"/>
              </a:lnSpc>
              <a:buNone/>
            </a:pPr>
            <a:r>
              <a:rPr lang="en-ID" sz="1050" dirty="0">
                <a:latin typeface="Exo" charset="0"/>
                <a:ea typeface="Times New Roman" panose="02020603050405020304" pitchFamily="18" charset="0"/>
              </a:rPr>
              <a:t>Slide 12 : </a:t>
            </a:r>
            <a:r>
              <a:rPr lang="en-ID" sz="1050" dirty="0" err="1">
                <a:latin typeface="Exo" charset="0"/>
                <a:ea typeface="Times New Roman" panose="02020603050405020304" pitchFamily="18" charset="0"/>
              </a:rPr>
              <a:t>Evaluasi</a:t>
            </a:r>
            <a:r>
              <a:rPr lang="en-ID" sz="1050" dirty="0">
                <a:latin typeface="Exo" charset="0"/>
                <a:ea typeface="Times New Roman" panose="02020603050405020304" pitchFamily="18" charset="0"/>
              </a:rPr>
              <a:t> Model (</a:t>
            </a:r>
            <a:r>
              <a:rPr lang="en-ID" sz="1050" dirty="0" err="1">
                <a:latin typeface="Exo" charset="0"/>
                <a:ea typeface="Times New Roman" panose="02020603050405020304" pitchFamily="18" charset="0"/>
              </a:rPr>
              <a:t>Dengan</a:t>
            </a:r>
            <a:r>
              <a:rPr lang="en-ID" sz="1050" dirty="0">
                <a:latin typeface="Exo" charset="0"/>
                <a:ea typeface="Times New Roman" panose="02020603050405020304" pitchFamily="18" charset="0"/>
              </a:rPr>
              <a:t> Fine-Tuning)</a:t>
            </a:r>
          </a:p>
          <a:p>
            <a:pPr marL="0" indent="0" algn="just">
              <a:lnSpc>
                <a:spcPct val="100000"/>
              </a:lnSpc>
              <a:buNone/>
            </a:pPr>
            <a:r>
              <a:rPr lang="en-ID" sz="1050" dirty="0" err="1">
                <a:latin typeface="Exo" charset="0"/>
                <a:ea typeface="Times New Roman" panose="02020603050405020304" pitchFamily="18" charset="0"/>
              </a:rPr>
              <a:t>Sekarang</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mari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kita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lihat</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hasil</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evaluasi</a:t>
            </a:r>
            <a:r>
              <a:rPr lang="en-ID" sz="1050" dirty="0">
                <a:latin typeface="Exo" charset="0"/>
                <a:ea typeface="Times New Roman" panose="02020603050405020304" pitchFamily="18" charset="0"/>
              </a:rPr>
              <a:t> model </a:t>
            </a:r>
            <a:r>
              <a:rPr lang="en-ID" sz="1050" dirty="0" err="1">
                <a:latin typeface="Exo" charset="0"/>
                <a:ea typeface="Times New Roman" panose="02020603050405020304" pitchFamily="18" charset="0"/>
              </a:rPr>
              <a:t>dengan</a:t>
            </a:r>
            <a:r>
              <a:rPr lang="en-ID" sz="1050" dirty="0">
                <a:latin typeface="Exo" charset="0"/>
                <a:ea typeface="Times New Roman" panose="02020603050405020304" pitchFamily="18" charset="0"/>
              </a:rPr>
              <a:t> fine-tuning. </a:t>
            </a:r>
            <a:r>
              <a:rPr lang="en-ID" sz="1050" dirty="0" err="1">
                <a:latin typeface="Exo" charset="0"/>
                <a:ea typeface="Times New Roman" panose="02020603050405020304" pitchFamily="18" charset="0"/>
              </a:rPr>
              <a:t>Performanya</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meningkat</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signifikan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dengan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akurasi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mencapai</a:t>
            </a:r>
            <a:r>
              <a:rPr lang="en-ID" sz="1050" dirty="0">
                <a:latin typeface="Exo" charset="0"/>
                <a:ea typeface="Times New Roman" panose="02020603050405020304" pitchFamily="18" charset="0"/>
              </a:rPr>
              <a:t> 96%. Nilai precision, recall, dan f1-score </a:t>
            </a:r>
            <a:r>
              <a:rPr lang="en-ID" sz="1050" dirty="0" err="1">
                <a:latin typeface="Exo" charset="0"/>
                <a:ea typeface="Times New Roman" panose="02020603050405020304" pitchFamily="18" charset="0"/>
              </a:rPr>
              <a:t>untuk</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setiap</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kelas</a:t>
            </a:r>
            <a:r>
              <a:rPr lang="en-ID" sz="1050" dirty="0">
                <a:latin typeface="Exo" charset="0"/>
                <a:ea typeface="Times New Roman" panose="02020603050405020304" pitchFamily="18" charset="0"/>
              </a:rPr>
              <a:t> juga sangat </a:t>
            </a:r>
            <a:r>
              <a:rPr lang="en-ID" sz="1050" dirty="0" err="1">
                <a:latin typeface="Exo" charset="0"/>
                <a:ea typeface="Times New Roman" panose="02020603050405020304" pitchFamily="18" charset="0"/>
              </a:rPr>
              <a:t>seimbang</a:t>
            </a:r>
            <a:r>
              <a:rPr lang="en-ID" sz="1050" dirty="0">
                <a:latin typeface="Exo" charset="0"/>
                <a:ea typeface="Times New Roman" panose="02020603050405020304" pitchFamily="18" charset="0"/>
              </a:rPr>
              <a:t> di </a:t>
            </a:r>
            <a:r>
              <a:rPr lang="en-ID" sz="1050" dirty="0" err="1">
                <a:latin typeface="Exo" charset="0"/>
                <a:ea typeface="Times New Roman" panose="02020603050405020304" pitchFamily="18" charset="0"/>
              </a:rPr>
              <a:t>angka</a:t>
            </a:r>
            <a:r>
              <a:rPr lang="en-ID" sz="1050" dirty="0">
                <a:latin typeface="Exo" charset="0"/>
                <a:ea typeface="Times New Roman" panose="02020603050405020304" pitchFamily="18" charset="0"/>
              </a:rPr>
              <a:t> 96%. Confusion matrix </a:t>
            </a:r>
            <a:r>
              <a:rPr lang="en-ID" sz="1050" dirty="0" err="1">
                <a:latin typeface="Exo" charset="0"/>
                <a:ea typeface="Times New Roman" panose="02020603050405020304" pitchFamily="18" charset="0"/>
              </a:rPr>
              <a:t>menunjukkan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bahwa</a:t>
            </a:r>
            <a:r>
              <a:rPr lang="en-ID" sz="1050" dirty="0">
                <a:latin typeface="Exo" charset="0"/>
                <a:ea typeface="Times New Roman" panose="02020603050405020304" pitchFamily="18" charset="0"/>
              </a:rPr>
              <a:t> model </a:t>
            </a:r>
            <a:r>
              <a:rPr lang="en-ID" sz="1050" dirty="0" err="1">
                <a:latin typeface="Exo" charset="0"/>
                <a:ea typeface="Times New Roman" panose="02020603050405020304" pitchFamily="18" charset="0"/>
              </a:rPr>
              <a:t>ini</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membuat</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kesalahan</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prediksi</a:t>
            </a:r>
            <a:r>
              <a:rPr lang="en-ID" sz="1050" dirty="0">
                <a:latin typeface="Exo" charset="0"/>
                <a:ea typeface="Times New Roman" panose="02020603050405020304" pitchFamily="18" charset="0"/>
              </a:rPr>
              <a:t> yang </a:t>
            </a:r>
            <a:r>
              <a:rPr lang="en-ID" sz="1050" dirty="0" err="1">
                <a:latin typeface="Exo" charset="0"/>
                <a:ea typeface="Times New Roman" panose="02020603050405020304" pitchFamily="18" charset="0"/>
              </a:rPr>
              <a:t>jauh</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lebih</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sedikit</a:t>
            </a:r>
            <a:r>
              <a:rPr lang="en-ID" sz="1050" dirty="0">
                <a:latin typeface="Exo" charset="0"/>
                <a:ea typeface="Times New Roman" panose="02020603050405020304" pitchFamily="18" charset="0"/>
              </a:rPr>
              <a:t> </a:t>
            </a:r>
            <a:r>
              <a:rPr lang="en-ID" sz="1050" dirty="0" err="1">
                <a:latin typeface="Exo" charset="0"/>
                <a:ea typeface="Times New Roman" panose="02020603050405020304" pitchFamily="18" charset="0"/>
              </a:rPr>
              <a:t>dibandingkan</a:t>
            </a:r>
            <a:r>
              <a:rPr lang="en-ID" sz="1050" dirty="0">
                <a:latin typeface="Exo" charset="0"/>
                <a:ea typeface="Times New Roman" panose="02020603050405020304" pitchFamily="18" charset="0"/>
              </a:rPr>
              <a:t> model </a:t>
            </a:r>
            <a:r>
              <a:rPr lang="en-ID" sz="1050" dirty="0" err="1">
                <a:latin typeface="Exo" charset="0"/>
                <a:ea typeface="Times New Roman" panose="02020603050405020304" pitchFamily="18" charset="0"/>
              </a:rPr>
              <a:t>sebelumnya</a:t>
            </a:r>
            <a:r>
              <a:rPr lang="en-ID" sz="1050" dirty="0">
                <a:latin typeface="Exo" charset="0"/>
                <a:ea typeface="Times New Roman" panose="02020603050405020304" pitchFamily="18" charset="0"/>
              </a:rPr>
              <a:t>.</a:t>
            </a:r>
          </a:p>
          <a:p>
            <a:pPr marL="0" indent="0" algn="just">
              <a:lnSpc>
                <a:spcPct val="100000"/>
              </a:lnSpc>
              <a:buNone/>
            </a:pPr>
            <a:endParaRPr lang="en-ID" sz="1050" dirty="0">
              <a:latin typeface="Exo" charset="0"/>
              <a:ea typeface="Times New Roman" panose="02020603050405020304" pitchFamily="18" charset="0"/>
            </a:endParaRPr>
          </a:p>
          <a:p>
            <a:pPr marL="0" indent="0" algn="just">
              <a:lnSpc>
                <a:spcPct val="100000"/>
              </a:lnSpc>
              <a:buNone/>
            </a:pPr>
            <a:endParaRPr lang="en-ID" sz="1050" dirty="0">
              <a:effectLst/>
              <a:latin typeface="Exo" charset="0"/>
              <a:ea typeface="Times New Roman" panose="02020603050405020304" pitchFamily="18" charset="0"/>
            </a:endParaRPr>
          </a:p>
          <a:p>
            <a:pPr marL="0" indent="0" algn="just">
              <a:lnSpc>
                <a:spcPct val="100000"/>
              </a:lnSpc>
              <a:buNone/>
            </a:pPr>
            <a:endParaRPr lang="en-ID" sz="1050" dirty="0">
              <a:effectLst/>
              <a:latin typeface="Exo" charset="0"/>
              <a:ea typeface="Times New Roman" panose="02020603050405020304" pitchFamily="18" charset="0"/>
            </a:endParaRPr>
          </a:p>
          <a:p>
            <a:pPr marL="0" indent="0" algn="just">
              <a:lnSpc>
                <a:spcPct val="100000"/>
              </a:lnSpc>
              <a:buNone/>
            </a:pPr>
            <a:endParaRPr lang="en-ID" sz="1050" dirty="0">
              <a:effectLst/>
              <a:latin typeface="Exo" charset="0"/>
              <a:ea typeface="Times New Roman" panose="02020603050405020304" pitchFamily="18" charset="0"/>
            </a:endParaRPr>
          </a:p>
          <a:p>
            <a:pPr marL="0" indent="0" algn="just">
              <a:lnSpc>
                <a:spcPct val="100000"/>
              </a:lnSpc>
              <a:buNone/>
            </a:pPr>
            <a:endParaRPr lang="en-ID" sz="1050" dirty="0">
              <a:effectLst/>
              <a:latin typeface="Exo" charset="0"/>
              <a:ea typeface="Times New Roman" panose="02020603050405020304" pitchFamily="18" charset="0"/>
            </a:endParaRPr>
          </a:p>
          <a:p>
            <a:pPr marL="304800" indent="-304800" algn="just">
              <a:lnSpc>
                <a:spcPct val="100000"/>
              </a:lnSpc>
            </a:pPr>
            <a:endParaRPr lang="en-ID" sz="1050" dirty="0">
              <a:effectLst/>
              <a:latin typeface="Exo" charset="0"/>
              <a:ea typeface="Times New Roman" panose="02020603050405020304" pitchFamily="18" charset="0"/>
            </a:endParaRPr>
          </a:p>
        </p:txBody>
      </p:sp>
      <p:sp>
        <p:nvSpPr>
          <p:cNvPr id="5" name="Rectangle 4">
            <a:extLst>
              <a:ext uri="{FF2B5EF4-FFF2-40B4-BE49-F238E27FC236}">
                <a16:creationId xmlns:a16="http://schemas.microsoft.com/office/drawing/2014/main" id="{71440A6F-DAB2-438C-97EF-1480A4DAB12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7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Rumusan</a:t>
            </a:r>
            <a:r>
              <a:rPr lang="en-US" dirty="0"/>
              <a:t> </a:t>
            </a:r>
            <a:r>
              <a:rPr lang="en-US" dirty="0" err="1"/>
              <a:t>Masalah</a:t>
            </a:r>
            <a:endParaRPr lang="en-US" dirty="0"/>
          </a:p>
        </p:txBody>
      </p:sp>
      <p:sp>
        <p:nvSpPr>
          <p:cNvPr id="73" name="Google Shape;73;p3"/>
          <p:cNvSpPr txBox="1">
            <a:spLocks noGrp="1"/>
          </p:cNvSpPr>
          <p:nvPr>
            <p:ph type="body" idx="1"/>
          </p:nvPr>
        </p:nvSpPr>
        <p:spPr>
          <a:xfrm>
            <a:off x="1249767" y="2398681"/>
            <a:ext cx="9692466" cy="2060638"/>
          </a:xfrm>
          <a:prstGeom prst="rect">
            <a:avLst/>
          </a:prstGeom>
          <a:noFill/>
          <a:ln>
            <a:noFill/>
          </a:ln>
        </p:spPr>
        <p:txBody>
          <a:bodyPr spcFirstLastPara="1" wrap="square" lIns="91425" tIns="45700" rIns="91425" bIns="45700" anchor="t" anchorCtr="0">
            <a:noAutofit/>
          </a:bodyPr>
          <a:lstStyle/>
          <a:p>
            <a:pPr marL="0" lvl="0" indent="0" algn="ctr">
              <a:lnSpc>
                <a:spcPct val="115000"/>
              </a:lnSpc>
              <a:spcBef>
                <a:spcPts val="1200"/>
              </a:spcBef>
              <a:buNone/>
            </a:pPr>
            <a:r>
              <a:rPr lang="en-ID" sz="2400" dirty="0" err="1">
                <a:latin typeface="Exo" charset="0"/>
              </a:rPr>
              <a:t>Rumusan</a:t>
            </a:r>
            <a:r>
              <a:rPr lang="en-ID" sz="2400" dirty="0">
                <a:latin typeface="Exo" charset="0"/>
              </a:rPr>
              <a:t> </a:t>
            </a:r>
            <a:r>
              <a:rPr lang="en-ID" sz="2400" dirty="0" err="1">
                <a:latin typeface="Exo" charset="0"/>
              </a:rPr>
              <a:t>masalah</a:t>
            </a:r>
            <a:r>
              <a:rPr lang="en-ID" sz="2400" dirty="0">
                <a:latin typeface="Exo" charset="0"/>
              </a:rPr>
              <a:t> yang </a:t>
            </a:r>
            <a:r>
              <a:rPr lang="en-ID" sz="2400" dirty="0" err="1">
                <a:latin typeface="Exo" charset="0"/>
              </a:rPr>
              <a:t>diangkat</a:t>
            </a:r>
            <a:r>
              <a:rPr lang="en-ID" sz="2400" dirty="0">
                <a:latin typeface="Exo" charset="0"/>
              </a:rPr>
              <a:t> </a:t>
            </a:r>
            <a:r>
              <a:rPr lang="en-ID" sz="2400" dirty="0" err="1">
                <a:latin typeface="Exo" charset="0"/>
              </a:rPr>
              <a:t>dalam</a:t>
            </a:r>
            <a:r>
              <a:rPr lang="en-ID" sz="2400" dirty="0">
                <a:latin typeface="Exo" charset="0"/>
              </a:rPr>
              <a:t> </a:t>
            </a:r>
            <a:r>
              <a:rPr lang="en-ID" sz="2400" dirty="0" err="1">
                <a:latin typeface="Exo" charset="0"/>
              </a:rPr>
              <a:t>penelitian</a:t>
            </a:r>
            <a:r>
              <a:rPr lang="en-ID" sz="2400" dirty="0">
                <a:latin typeface="Exo" charset="0"/>
              </a:rPr>
              <a:t> </a:t>
            </a:r>
            <a:r>
              <a:rPr lang="en-ID" sz="2400" dirty="0" err="1">
                <a:latin typeface="Exo" charset="0"/>
              </a:rPr>
              <a:t>ini</a:t>
            </a:r>
            <a:r>
              <a:rPr lang="en-ID" sz="2400" dirty="0">
                <a:latin typeface="Exo" charset="0"/>
              </a:rPr>
              <a:t> </a:t>
            </a:r>
            <a:r>
              <a:rPr lang="en-ID" sz="2400" dirty="0" err="1">
                <a:latin typeface="Exo" charset="0"/>
              </a:rPr>
              <a:t>adalah</a:t>
            </a:r>
            <a:r>
              <a:rPr lang="en-ID" sz="2400" dirty="0">
                <a:latin typeface="Exo" charset="0"/>
              </a:rPr>
              <a:t>: </a:t>
            </a:r>
            <a:r>
              <a:rPr lang="en-ID" sz="2400" b="1" dirty="0">
                <a:latin typeface="Exo" charset="0"/>
              </a:rPr>
              <a:t>“</a:t>
            </a:r>
            <a:r>
              <a:rPr lang="en-ID" sz="2400" b="1" dirty="0" err="1">
                <a:latin typeface="Exo" charset="0"/>
              </a:rPr>
              <a:t>Bagaimana</a:t>
            </a:r>
            <a:r>
              <a:rPr lang="en-ID" sz="2400" b="1" dirty="0">
                <a:latin typeface="Exo" charset="0"/>
              </a:rPr>
              <a:t> </a:t>
            </a:r>
            <a:r>
              <a:rPr lang="en-ID" sz="2400" b="1" dirty="0" err="1">
                <a:latin typeface="Exo" charset="0"/>
              </a:rPr>
              <a:t>mengembangkan</a:t>
            </a:r>
            <a:r>
              <a:rPr lang="en-ID" sz="2400" b="1" dirty="0">
                <a:latin typeface="Exo" charset="0"/>
              </a:rPr>
              <a:t> model deep learning </a:t>
            </a:r>
            <a:r>
              <a:rPr lang="en-ID" sz="2400" b="1" dirty="0" err="1">
                <a:latin typeface="Exo" charset="0"/>
              </a:rPr>
              <a:t>dalam</a:t>
            </a:r>
            <a:r>
              <a:rPr lang="en-ID" sz="2400" b="1" dirty="0">
                <a:latin typeface="Exo" charset="0"/>
              </a:rPr>
              <a:t> proses </a:t>
            </a:r>
            <a:r>
              <a:rPr lang="en-ID" sz="2400" b="1" dirty="0" err="1">
                <a:latin typeface="Exo" charset="0"/>
              </a:rPr>
              <a:t>klasifikasi</a:t>
            </a:r>
            <a:r>
              <a:rPr lang="en-ID" sz="2400" b="1" dirty="0">
                <a:latin typeface="Exo" charset="0"/>
              </a:rPr>
              <a:t> </a:t>
            </a:r>
            <a:r>
              <a:rPr lang="en-ID" sz="2400" b="1" dirty="0" err="1">
                <a:latin typeface="Exo" charset="0"/>
              </a:rPr>
              <a:t>gangguan</a:t>
            </a:r>
            <a:r>
              <a:rPr lang="en-ID" sz="2400" b="1" dirty="0">
                <a:latin typeface="Exo" charset="0"/>
              </a:rPr>
              <a:t> </a:t>
            </a:r>
            <a:r>
              <a:rPr lang="en-ID" sz="2400" b="1" dirty="0" err="1">
                <a:latin typeface="Exo" charset="0"/>
              </a:rPr>
              <a:t>mata</a:t>
            </a:r>
            <a:r>
              <a:rPr lang="en-ID" sz="2400" b="1" dirty="0">
                <a:latin typeface="Exo" charset="0"/>
              </a:rPr>
              <a:t> pada </a:t>
            </a:r>
            <a:r>
              <a:rPr lang="en-ID" sz="2400" b="1" dirty="0" err="1">
                <a:latin typeface="Exo" charset="0"/>
              </a:rPr>
              <a:t>anak</a:t>
            </a:r>
            <a:r>
              <a:rPr lang="en-ID" sz="2400" b="1" dirty="0">
                <a:latin typeface="Exo" charset="0"/>
              </a:rPr>
              <a:t>? </a:t>
            </a:r>
            <a:r>
              <a:rPr lang="en-ID" sz="2400" b="1" i="1" dirty="0">
                <a:latin typeface="Exo" charset="0"/>
              </a:rPr>
              <a:t>”</a:t>
            </a:r>
            <a:endParaRPr lang="en-ID" sz="2400" dirty="0">
              <a:latin typeface="Exo"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latin typeface="Arial MT"/>
              </a:rPr>
              <a:t>Tujuan</a:t>
            </a:r>
            <a:endParaRPr lang="en-US" dirty="0">
              <a:latin typeface="Arial MT"/>
            </a:endParaRPr>
          </a:p>
        </p:txBody>
      </p:sp>
      <p:sp>
        <p:nvSpPr>
          <p:cNvPr id="3" name="Google Shape;73;p3"/>
          <p:cNvSpPr txBox="1">
            <a:spLocks noGrp="1"/>
          </p:cNvSpPr>
          <p:nvPr>
            <p:ph type="body" idx="1"/>
          </p:nvPr>
        </p:nvSpPr>
        <p:spPr>
          <a:xfrm>
            <a:off x="1249767" y="2398681"/>
            <a:ext cx="9692466" cy="2060638"/>
          </a:xfrm>
          <a:prstGeom prst="rect">
            <a:avLst/>
          </a:prstGeom>
          <a:noFill/>
          <a:ln>
            <a:noFill/>
          </a:ln>
        </p:spPr>
        <p:txBody>
          <a:bodyPr spcFirstLastPara="1" wrap="square" lIns="91425" tIns="45700" rIns="91425" bIns="45700" anchor="t" anchorCtr="0">
            <a:noAutofit/>
          </a:bodyPr>
          <a:lstStyle/>
          <a:p>
            <a:pPr marL="0" lvl="0" indent="0" algn="ctr">
              <a:lnSpc>
                <a:spcPct val="115000"/>
              </a:lnSpc>
              <a:spcBef>
                <a:spcPts val="1200"/>
              </a:spcBef>
              <a:buNone/>
            </a:pPr>
            <a:r>
              <a:rPr lang="fi-FI" dirty="0"/>
              <a:t>Untuk mengembangkan model deep learning yang dapat mengklasifikasikan masalah mata pada anak </a:t>
            </a:r>
            <a:endParaRPr lang="en-ID" sz="2400" dirty="0">
              <a:latin typeface="Exo"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Metode </a:t>
            </a:r>
            <a:r>
              <a:rPr lang="en-US" dirty="0" err="1"/>
              <a:t>Penelitian</a:t>
            </a:r>
            <a:endParaRPr lang="en-US" dirty="0"/>
          </a:p>
        </p:txBody>
      </p:sp>
      <p:pic>
        <p:nvPicPr>
          <p:cNvPr id="3" name="Picture 2">
            <a:extLst>
              <a:ext uri="{FF2B5EF4-FFF2-40B4-BE49-F238E27FC236}">
                <a16:creationId xmlns:a16="http://schemas.microsoft.com/office/drawing/2014/main" id="{816EB755-C361-0035-10C4-F601499D75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217" y="2353065"/>
            <a:ext cx="8341566" cy="21518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lvl="0"/>
            <a:r>
              <a:rPr lang="en-US" dirty="0"/>
              <a:t>Metode </a:t>
            </a:r>
            <a:r>
              <a:rPr lang="en-US" dirty="0" err="1"/>
              <a:t>Penelitian</a:t>
            </a:r>
            <a:endParaRPr lang="en-US" dirty="0"/>
          </a:p>
        </p:txBody>
      </p:sp>
      <p:sp>
        <p:nvSpPr>
          <p:cNvPr id="3" name="TextBox 2"/>
          <p:cNvSpPr txBox="1"/>
          <p:nvPr/>
        </p:nvSpPr>
        <p:spPr>
          <a:xfrm>
            <a:off x="438912" y="1417320"/>
            <a:ext cx="3511296"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err="1">
                <a:latin typeface="Exo" charset="0"/>
              </a:rPr>
              <a:t>Pengumpulan</a:t>
            </a:r>
            <a:r>
              <a:rPr lang="en-US" sz="2000" dirty="0">
                <a:latin typeface="Exo" charset="0"/>
              </a:rPr>
              <a:t> Dataset</a:t>
            </a:r>
            <a:endParaRPr lang="en-ID" sz="2000" dirty="0">
              <a:latin typeface="Exo" charset="0"/>
            </a:endParaRPr>
          </a:p>
        </p:txBody>
      </p:sp>
      <p:pic>
        <p:nvPicPr>
          <p:cNvPr id="2" name="Picture 1">
            <a:extLst>
              <a:ext uri="{FF2B5EF4-FFF2-40B4-BE49-F238E27FC236}">
                <a16:creationId xmlns:a16="http://schemas.microsoft.com/office/drawing/2014/main" id="{C6B8809F-9FD2-B6AD-F1B7-F04342AE6BD2}"/>
              </a:ext>
            </a:extLst>
          </p:cNvPr>
          <p:cNvPicPr>
            <a:picLocks noChangeAspect="1"/>
          </p:cNvPicPr>
          <p:nvPr/>
        </p:nvPicPr>
        <p:blipFill>
          <a:blip r:embed="rId3"/>
          <a:stretch>
            <a:fillRect/>
          </a:stretch>
        </p:blipFill>
        <p:spPr>
          <a:xfrm>
            <a:off x="725625" y="2511255"/>
            <a:ext cx="5696677" cy="576384"/>
          </a:xfrm>
          <a:prstGeom prst="rect">
            <a:avLst/>
          </a:prstGeom>
          <a:ln>
            <a:solidFill>
              <a:schemeClr val="bg1">
                <a:lumMod val="85000"/>
              </a:schemeClr>
            </a:solidFill>
          </a:ln>
        </p:spPr>
      </p:pic>
      <p:grpSp>
        <p:nvGrpSpPr>
          <p:cNvPr id="21" name="Group 20">
            <a:extLst>
              <a:ext uri="{FF2B5EF4-FFF2-40B4-BE49-F238E27FC236}">
                <a16:creationId xmlns:a16="http://schemas.microsoft.com/office/drawing/2014/main" id="{5F95601B-BD3D-E771-C283-C7C889B243F3}"/>
              </a:ext>
            </a:extLst>
          </p:cNvPr>
          <p:cNvGrpSpPr/>
          <p:nvPr/>
        </p:nvGrpSpPr>
        <p:grpSpPr>
          <a:xfrm>
            <a:off x="2368250" y="3296942"/>
            <a:ext cx="7427892" cy="2099607"/>
            <a:chOff x="0" y="0"/>
            <a:chExt cx="5062855" cy="1264285"/>
          </a:xfrm>
        </p:grpSpPr>
        <p:pic>
          <p:nvPicPr>
            <p:cNvPr id="23" name="Picture 22">
              <a:extLst>
                <a:ext uri="{FF2B5EF4-FFF2-40B4-BE49-F238E27FC236}">
                  <a16:creationId xmlns:a16="http://schemas.microsoft.com/office/drawing/2014/main" id="{00405C3C-63F7-46B6-14AE-D05C705C10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040" y="636270"/>
              <a:ext cx="706755" cy="619125"/>
            </a:xfrm>
            <a:prstGeom prst="rect">
              <a:avLst/>
            </a:prstGeom>
            <a:noFill/>
            <a:ln>
              <a:noFill/>
            </a:ln>
          </p:spPr>
        </p:pic>
        <p:pic>
          <p:nvPicPr>
            <p:cNvPr id="24" name="Picture 23">
              <a:extLst>
                <a:ext uri="{FF2B5EF4-FFF2-40B4-BE49-F238E27FC236}">
                  <a16:creationId xmlns:a16="http://schemas.microsoft.com/office/drawing/2014/main" id="{4822723F-F8EF-4569-ECA7-C6695D0E7D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330" y="636270"/>
              <a:ext cx="704850" cy="623570"/>
            </a:xfrm>
            <a:prstGeom prst="rect">
              <a:avLst/>
            </a:prstGeom>
            <a:noFill/>
            <a:ln>
              <a:noFill/>
            </a:ln>
          </p:spPr>
        </p:pic>
        <p:pic>
          <p:nvPicPr>
            <p:cNvPr id="25" name="Picture 24">
              <a:extLst>
                <a:ext uri="{FF2B5EF4-FFF2-40B4-BE49-F238E27FC236}">
                  <a16:creationId xmlns:a16="http://schemas.microsoft.com/office/drawing/2014/main" id="{F6297E63-3C65-A278-3266-F650BC02CF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850" y="0"/>
              <a:ext cx="702310" cy="620395"/>
            </a:xfrm>
            <a:prstGeom prst="rect">
              <a:avLst/>
            </a:prstGeom>
            <a:noFill/>
            <a:ln>
              <a:noFill/>
            </a:ln>
          </p:spPr>
        </p:pic>
        <p:pic>
          <p:nvPicPr>
            <p:cNvPr id="26" name="Picture 25">
              <a:extLst>
                <a:ext uri="{FF2B5EF4-FFF2-40B4-BE49-F238E27FC236}">
                  <a16:creationId xmlns:a16="http://schemas.microsoft.com/office/drawing/2014/main" id="{9079364F-362A-23E8-E8D1-AA144B6059A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4650" y="636270"/>
              <a:ext cx="711200" cy="626110"/>
            </a:xfrm>
            <a:prstGeom prst="rect">
              <a:avLst/>
            </a:prstGeom>
            <a:noFill/>
            <a:ln>
              <a:noFill/>
            </a:ln>
          </p:spPr>
        </p:pic>
        <p:pic>
          <p:nvPicPr>
            <p:cNvPr id="27" name="Picture 26">
              <a:extLst>
                <a:ext uri="{FF2B5EF4-FFF2-40B4-BE49-F238E27FC236}">
                  <a16:creationId xmlns:a16="http://schemas.microsoft.com/office/drawing/2014/main" id="{E0500403-4148-AB57-36C6-24EF7035D0C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0750" y="643890"/>
              <a:ext cx="703580" cy="620395"/>
            </a:xfrm>
            <a:prstGeom prst="rect">
              <a:avLst/>
            </a:prstGeom>
            <a:noFill/>
            <a:ln>
              <a:noFill/>
            </a:ln>
          </p:spPr>
        </p:pic>
        <p:pic>
          <p:nvPicPr>
            <p:cNvPr id="28" name="Picture 27">
              <a:extLst>
                <a:ext uri="{FF2B5EF4-FFF2-40B4-BE49-F238E27FC236}">
                  <a16:creationId xmlns:a16="http://schemas.microsoft.com/office/drawing/2014/main" id="{ED71710B-234E-B221-E08F-8D886F3E25F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0" y="0"/>
              <a:ext cx="703580" cy="617220"/>
            </a:xfrm>
            <a:prstGeom prst="rect">
              <a:avLst/>
            </a:prstGeom>
            <a:noFill/>
            <a:ln>
              <a:noFill/>
            </a:ln>
          </p:spPr>
        </p:pic>
        <p:pic>
          <p:nvPicPr>
            <p:cNvPr id="29" name="Picture 28">
              <a:extLst>
                <a:ext uri="{FF2B5EF4-FFF2-40B4-BE49-F238E27FC236}">
                  <a16:creationId xmlns:a16="http://schemas.microsoft.com/office/drawing/2014/main" id="{4C307974-A19A-C304-B1D1-4DC3DB99FCF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4650" y="0"/>
              <a:ext cx="702945" cy="620395"/>
            </a:xfrm>
            <a:prstGeom prst="rect">
              <a:avLst/>
            </a:prstGeom>
            <a:noFill/>
            <a:ln>
              <a:noFill/>
            </a:ln>
          </p:spPr>
        </p:pic>
        <p:pic>
          <p:nvPicPr>
            <p:cNvPr id="30" name="Picture 29">
              <a:extLst>
                <a:ext uri="{FF2B5EF4-FFF2-40B4-BE49-F238E27FC236}">
                  <a16:creationId xmlns:a16="http://schemas.microsoft.com/office/drawing/2014/main" id="{4C006C1E-82BF-97C3-B1A5-690F09F920A8}"/>
                </a:ext>
              </a:extLst>
            </p:cNvPr>
            <p:cNvPicPr>
              <a:picLocks noChangeAspect="1"/>
            </p:cNvPicPr>
            <p:nvPr/>
          </p:nvPicPr>
          <p:blipFill rotWithShape="1">
            <a:blip r:embed="rId11">
              <a:extLst>
                <a:ext uri="{28A0092B-C50C-407E-A947-70E740481C1C}">
                  <a14:useLocalDpi xmlns:a14="http://schemas.microsoft.com/office/drawing/2010/main" val="0"/>
                </a:ext>
              </a:extLst>
            </a:blip>
            <a:srcRect l="3821" t="3254" r="3996" b="3756"/>
            <a:stretch>
              <a:fillRect/>
            </a:stretch>
          </p:blipFill>
          <p:spPr bwMode="auto">
            <a:xfrm>
              <a:off x="3638550" y="0"/>
              <a:ext cx="701675" cy="620395"/>
            </a:xfrm>
            <a:prstGeom prst="rect">
              <a:avLst/>
            </a:prstGeom>
            <a:noFill/>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id="{B987F76C-0B53-9A16-2AE2-941D5280B8E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502" t="13402" r="10495" b="20105"/>
            <a:stretch>
              <a:fillRect/>
            </a:stretch>
          </p:blipFill>
          <p:spPr bwMode="auto">
            <a:xfrm>
              <a:off x="0" y="647700"/>
              <a:ext cx="703580" cy="615950"/>
            </a:xfrm>
            <a:prstGeom prst="rect">
              <a:avLst/>
            </a:prstGeom>
            <a:noFill/>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76C49498-3A09-C648-F79A-53C2E5C0A43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2950" y="0"/>
              <a:ext cx="695325" cy="616585"/>
            </a:xfrm>
            <a:prstGeom prst="rect">
              <a:avLst/>
            </a:prstGeom>
            <a:noFill/>
            <a:ln>
              <a:noFill/>
            </a:ln>
          </p:spPr>
        </p:pic>
        <p:pic>
          <p:nvPicPr>
            <p:cNvPr id="33" name="Picture 32">
              <a:extLst>
                <a:ext uri="{FF2B5EF4-FFF2-40B4-BE49-F238E27FC236}">
                  <a16:creationId xmlns:a16="http://schemas.microsoft.com/office/drawing/2014/main" id="{F3F2FC64-DCDF-C66B-7D05-9AE89D7B986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62450" y="0"/>
              <a:ext cx="700405" cy="616585"/>
            </a:xfrm>
            <a:prstGeom prst="rect">
              <a:avLst/>
            </a:prstGeom>
            <a:noFill/>
            <a:ln>
              <a:noFill/>
            </a:ln>
          </p:spPr>
        </p:pic>
        <p:pic>
          <p:nvPicPr>
            <p:cNvPr id="34" name="Picture 33">
              <a:extLst>
                <a:ext uri="{FF2B5EF4-FFF2-40B4-BE49-F238E27FC236}">
                  <a16:creationId xmlns:a16="http://schemas.microsoft.com/office/drawing/2014/main" id="{FE107577-D8A3-75D2-411A-C89BD1B297F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90750" y="0"/>
              <a:ext cx="708025" cy="616585"/>
            </a:xfrm>
            <a:prstGeom prst="rect">
              <a:avLst/>
            </a:prstGeom>
            <a:noFill/>
            <a:ln>
              <a:noFill/>
            </a:ln>
          </p:spPr>
        </p:pic>
        <p:pic>
          <p:nvPicPr>
            <p:cNvPr id="35" name="Picture 34">
              <a:extLst>
                <a:ext uri="{FF2B5EF4-FFF2-40B4-BE49-F238E27FC236}">
                  <a16:creationId xmlns:a16="http://schemas.microsoft.com/office/drawing/2014/main" id="{6CC6EB52-415B-59B1-A360-28D79F937188}"/>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49980" y="640080"/>
              <a:ext cx="690245" cy="615950"/>
            </a:xfrm>
            <a:prstGeom prst="rect">
              <a:avLst/>
            </a:prstGeom>
            <a:noFill/>
            <a:ln>
              <a:noFill/>
            </a:ln>
          </p:spPr>
        </p:pic>
        <p:pic>
          <p:nvPicPr>
            <p:cNvPr id="36" name="Picture 35">
              <a:extLst>
                <a:ext uri="{FF2B5EF4-FFF2-40B4-BE49-F238E27FC236}">
                  <a16:creationId xmlns:a16="http://schemas.microsoft.com/office/drawing/2014/main" id="{FA9435BA-1277-8AD7-CD2F-39BD804A9365}"/>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0800000" flipV="1">
              <a:off x="4370070" y="640080"/>
              <a:ext cx="677545" cy="613410"/>
            </a:xfrm>
            <a:prstGeom prst="rect">
              <a:avLst/>
            </a:prstGeom>
            <a:noFill/>
            <a:ln>
              <a:noFill/>
            </a:ln>
          </p:spPr>
        </p:pic>
      </p:grpSp>
      <p:sp>
        <p:nvSpPr>
          <p:cNvPr id="37" name="Google Shape;87;p5">
            <a:extLst>
              <a:ext uri="{FF2B5EF4-FFF2-40B4-BE49-F238E27FC236}">
                <a16:creationId xmlns:a16="http://schemas.microsoft.com/office/drawing/2014/main" id="{CEA71F5A-C0D4-6766-69A3-9424A55E1617}"/>
              </a:ext>
            </a:extLst>
          </p:cNvPr>
          <p:cNvSpPr txBox="1"/>
          <p:nvPr/>
        </p:nvSpPr>
        <p:spPr>
          <a:xfrm>
            <a:off x="725625" y="1748740"/>
            <a:ext cx="8664181" cy="762515"/>
          </a:xfrm>
          <a:prstGeom prst="rect">
            <a:avLst/>
          </a:prstGeom>
          <a:noFill/>
          <a:ln>
            <a:noFill/>
          </a:ln>
        </p:spPr>
        <p:txBody>
          <a:bodyPr spcFirstLastPara="1" wrap="square" lIns="91425" tIns="45700" rIns="91425" bIns="45700" anchor="t" anchorCtr="0">
            <a:noAutofit/>
          </a:bodyPr>
          <a:lstStyle/>
          <a:p>
            <a:pPr lvl="1" algn="just">
              <a:lnSpc>
                <a:spcPct val="150000"/>
              </a:lnSpc>
            </a:pPr>
            <a:r>
              <a:rPr lang="id-ID" dirty="0">
                <a:latin typeface="Exo" panose="020B0604020202020204" charset="0"/>
              </a:rPr>
              <a:t>Total citra yang digunakan sebanyak 4.500</a:t>
            </a:r>
            <a:r>
              <a:rPr lang="en-US" dirty="0">
                <a:latin typeface="Exo" panose="020B0604020202020204" charset="0"/>
              </a:rPr>
              <a:t>, t</a:t>
            </a:r>
            <a:r>
              <a:rPr lang="id-ID" dirty="0">
                <a:latin typeface="Exo" panose="020B0604020202020204" charset="0"/>
              </a:rPr>
              <a:t>erdiri dari 3 kategori mata yaitu mata normal, mata merah, dan mata juling yang masing-masing kategori berjumlah 1.500 citra</a:t>
            </a:r>
            <a:endParaRPr lang="en-ID" sz="1500" dirty="0">
              <a:latin typeface="Exo" panose="020B0604020202020204"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A4BC57C8-D38A-803C-1EE5-99BBCA992004}"/>
              </a:ext>
            </a:extLst>
          </p:cNvPr>
          <p:cNvSpPr/>
          <p:nvPr/>
        </p:nvSpPr>
        <p:spPr>
          <a:xfrm>
            <a:off x="2261420" y="3205080"/>
            <a:ext cx="7610168" cy="2235599"/>
          </a:xfrm>
          <a:prstGeom prst="roundRect">
            <a:avLst>
              <a:gd name="adj" fmla="val 0"/>
            </a:avLst>
          </a:pr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
          <a:extLst>
            <a:ext uri="{FF2B5EF4-FFF2-40B4-BE49-F238E27FC236}">
              <a16:creationId xmlns:a16="http://schemas.microsoft.com/office/drawing/2014/main" id="{41D19682-EE6F-DF74-78BD-5D4ED8D130CE}"/>
            </a:ext>
          </a:extLst>
        </p:cNvPr>
        <p:cNvGrpSpPr/>
        <p:nvPr/>
      </p:nvGrpSpPr>
      <p:grpSpPr>
        <a:xfrm>
          <a:off x="0" y="0"/>
          <a:ext cx="0" cy="0"/>
          <a:chOff x="0" y="0"/>
          <a:chExt cx="0" cy="0"/>
        </a:xfrm>
      </p:grpSpPr>
      <p:sp>
        <p:nvSpPr>
          <p:cNvPr id="52" name="Google Shape;52;p9">
            <a:extLst>
              <a:ext uri="{FF2B5EF4-FFF2-40B4-BE49-F238E27FC236}">
                <a16:creationId xmlns:a16="http://schemas.microsoft.com/office/drawing/2014/main" id="{44ED0109-5DC9-BB0E-3C3C-8E731399BBCB}"/>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lvl="0"/>
            <a:r>
              <a:rPr lang="en-US" dirty="0"/>
              <a:t>Metode </a:t>
            </a:r>
            <a:r>
              <a:rPr lang="en-US" dirty="0" err="1"/>
              <a:t>Penelitian</a:t>
            </a:r>
            <a:endParaRPr lang="en-US" dirty="0"/>
          </a:p>
        </p:txBody>
      </p:sp>
      <p:sp>
        <p:nvSpPr>
          <p:cNvPr id="3" name="TextBox 2">
            <a:extLst>
              <a:ext uri="{FF2B5EF4-FFF2-40B4-BE49-F238E27FC236}">
                <a16:creationId xmlns:a16="http://schemas.microsoft.com/office/drawing/2014/main" id="{F373966D-D8F7-BDBD-0A7A-60C63FEA48E5}"/>
              </a:ext>
            </a:extLst>
          </p:cNvPr>
          <p:cNvSpPr txBox="1"/>
          <p:nvPr/>
        </p:nvSpPr>
        <p:spPr>
          <a:xfrm>
            <a:off x="438912" y="1417320"/>
            <a:ext cx="3511296" cy="400110"/>
          </a:xfrm>
          <a:prstGeom prst="rect">
            <a:avLst/>
          </a:prstGeom>
          <a:noFill/>
        </p:spPr>
        <p:txBody>
          <a:bodyPr wrap="square" rtlCol="0">
            <a:spAutoFit/>
          </a:bodyPr>
          <a:lstStyle/>
          <a:p>
            <a:pPr marL="285750" indent="-285750">
              <a:buFont typeface="Wingdings" panose="05000000000000000000" pitchFamily="2" charset="2"/>
              <a:buChar char="Ø"/>
            </a:pPr>
            <a:r>
              <a:rPr lang="en-ID" sz="2000" dirty="0">
                <a:latin typeface="Exo" charset="0"/>
              </a:rPr>
              <a:t>Preprocessing Data</a:t>
            </a:r>
          </a:p>
        </p:txBody>
      </p:sp>
      <p:pic>
        <p:nvPicPr>
          <p:cNvPr id="6" name="Picture 5">
            <a:extLst>
              <a:ext uri="{FF2B5EF4-FFF2-40B4-BE49-F238E27FC236}">
                <a16:creationId xmlns:a16="http://schemas.microsoft.com/office/drawing/2014/main" id="{B1C35245-9564-633A-5F45-19183497B218}"/>
              </a:ext>
            </a:extLst>
          </p:cNvPr>
          <p:cNvPicPr>
            <a:picLocks noChangeAspect="1"/>
          </p:cNvPicPr>
          <p:nvPr/>
        </p:nvPicPr>
        <p:blipFill>
          <a:blip r:embed="rId3"/>
          <a:stretch>
            <a:fillRect/>
          </a:stretch>
        </p:blipFill>
        <p:spPr>
          <a:xfrm>
            <a:off x="1121161" y="1886499"/>
            <a:ext cx="3604713" cy="1669778"/>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B44E4AA8-ADE8-5D6C-717C-D43346C20A1D}"/>
              </a:ext>
            </a:extLst>
          </p:cNvPr>
          <p:cNvPicPr>
            <a:picLocks noChangeAspect="1"/>
          </p:cNvPicPr>
          <p:nvPr/>
        </p:nvPicPr>
        <p:blipFill>
          <a:blip r:embed="rId4"/>
          <a:stretch>
            <a:fillRect/>
          </a:stretch>
        </p:blipFill>
        <p:spPr>
          <a:xfrm>
            <a:off x="6184773" y="1895010"/>
            <a:ext cx="3604713" cy="1699582"/>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1662C24E-2054-4B7A-87FB-A0A4F23D572B}"/>
              </a:ext>
            </a:extLst>
          </p:cNvPr>
          <p:cNvPicPr>
            <a:picLocks noChangeAspect="1"/>
          </p:cNvPicPr>
          <p:nvPr/>
        </p:nvPicPr>
        <p:blipFill>
          <a:blip r:embed="rId5"/>
          <a:stretch>
            <a:fillRect/>
          </a:stretch>
        </p:blipFill>
        <p:spPr>
          <a:xfrm>
            <a:off x="1212082" y="3985380"/>
            <a:ext cx="8227308" cy="1327481"/>
          </a:xfrm>
          <a:prstGeom prst="rect">
            <a:avLst/>
          </a:prstGeom>
        </p:spPr>
      </p:pic>
      <p:sp>
        <p:nvSpPr>
          <p:cNvPr id="9" name="Google Shape;87;p5">
            <a:extLst>
              <a:ext uri="{FF2B5EF4-FFF2-40B4-BE49-F238E27FC236}">
                <a16:creationId xmlns:a16="http://schemas.microsoft.com/office/drawing/2014/main" id="{A988897B-57A6-7DA9-81A1-8A949598901D}"/>
              </a:ext>
            </a:extLst>
          </p:cNvPr>
          <p:cNvSpPr txBox="1"/>
          <p:nvPr/>
        </p:nvSpPr>
        <p:spPr>
          <a:xfrm>
            <a:off x="1167869" y="3556277"/>
            <a:ext cx="3511296" cy="381969"/>
          </a:xfrm>
          <a:prstGeom prst="rect">
            <a:avLst/>
          </a:prstGeom>
          <a:noFill/>
          <a:ln>
            <a:noFill/>
          </a:ln>
        </p:spPr>
        <p:txBody>
          <a:bodyPr spcFirstLastPara="1" wrap="square" lIns="91425" tIns="45700" rIns="91425" bIns="45700" anchor="t" anchorCtr="0">
            <a:noAutofit/>
          </a:bodyPr>
          <a:lstStyle/>
          <a:p>
            <a:pPr lvl="1" algn="ctr">
              <a:lnSpc>
                <a:spcPct val="150000"/>
              </a:lnSpc>
            </a:pPr>
            <a:r>
              <a:rPr lang="en-ID" sz="1200" dirty="0"/>
              <a:t>Resize Citra </a:t>
            </a:r>
            <a:r>
              <a:rPr lang="en-ID" sz="1200" dirty="0" err="1"/>
              <a:t>Sebelum</a:t>
            </a:r>
            <a:r>
              <a:rPr lang="en-ID" sz="1200" dirty="0"/>
              <a:t> (kiri) dan </a:t>
            </a:r>
            <a:r>
              <a:rPr lang="en-ID" sz="1200" dirty="0" err="1"/>
              <a:t>Sesudah</a:t>
            </a:r>
            <a:r>
              <a:rPr lang="en-ID" sz="1200" dirty="0"/>
              <a:t> (</a:t>
            </a:r>
            <a:r>
              <a:rPr lang="en-ID" sz="1200" dirty="0" err="1"/>
              <a:t>kanan</a:t>
            </a:r>
            <a:r>
              <a:rPr lang="en-ID" sz="1200" dirty="0"/>
              <a:t>)</a:t>
            </a:r>
            <a:endParaRPr lang="en-ID" sz="1200" dirty="0">
              <a:latin typeface="Exo" panose="020B0604020202020204" charset="0"/>
              <a:ea typeface="Calibri" panose="020F0502020204030204" pitchFamily="34" charset="0"/>
              <a:cs typeface="Times New Roman" panose="02020603050405020304" pitchFamily="18" charset="0"/>
            </a:endParaRPr>
          </a:p>
        </p:txBody>
      </p:sp>
      <p:sp>
        <p:nvSpPr>
          <p:cNvPr id="10" name="Google Shape;87;p5">
            <a:extLst>
              <a:ext uri="{FF2B5EF4-FFF2-40B4-BE49-F238E27FC236}">
                <a16:creationId xmlns:a16="http://schemas.microsoft.com/office/drawing/2014/main" id="{99A50952-CF3A-7DAF-1206-2456D3825D11}"/>
              </a:ext>
            </a:extLst>
          </p:cNvPr>
          <p:cNvSpPr txBox="1"/>
          <p:nvPr/>
        </p:nvSpPr>
        <p:spPr>
          <a:xfrm>
            <a:off x="6053121" y="3549760"/>
            <a:ext cx="3866744" cy="381969"/>
          </a:xfrm>
          <a:prstGeom prst="rect">
            <a:avLst/>
          </a:prstGeom>
          <a:noFill/>
          <a:ln>
            <a:noFill/>
          </a:ln>
        </p:spPr>
        <p:txBody>
          <a:bodyPr spcFirstLastPara="1" wrap="square" lIns="91425" tIns="45700" rIns="91425" bIns="45700" anchor="t" anchorCtr="0">
            <a:noAutofit/>
          </a:bodyPr>
          <a:lstStyle/>
          <a:p>
            <a:pPr lvl="1" algn="ctr">
              <a:lnSpc>
                <a:spcPct val="150000"/>
              </a:lnSpc>
            </a:pPr>
            <a:r>
              <a:rPr lang="en-ID" sz="1200" dirty="0" err="1"/>
              <a:t>Normalisasi</a:t>
            </a:r>
            <a:r>
              <a:rPr lang="en-ID" sz="1200" dirty="0"/>
              <a:t> Citra </a:t>
            </a:r>
            <a:r>
              <a:rPr lang="en-ID" sz="1200" dirty="0" err="1"/>
              <a:t>Sebelum</a:t>
            </a:r>
            <a:r>
              <a:rPr lang="en-ID" sz="1200" dirty="0"/>
              <a:t> (kiri) dan </a:t>
            </a:r>
            <a:r>
              <a:rPr lang="en-ID" sz="1200" dirty="0" err="1"/>
              <a:t>Sesudah</a:t>
            </a:r>
            <a:r>
              <a:rPr lang="en-ID" sz="1200" dirty="0"/>
              <a:t> (</a:t>
            </a:r>
            <a:r>
              <a:rPr lang="en-ID" sz="1200" dirty="0" err="1"/>
              <a:t>kanan</a:t>
            </a:r>
            <a:r>
              <a:rPr lang="en-ID" sz="1200" dirty="0"/>
              <a:t>)</a:t>
            </a:r>
            <a:endParaRPr lang="en-ID" sz="1200" dirty="0">
              <a:latin typeface="Exo" panose="020B0604020202020204" charset="0"/>
              <a:ea typeface="Calibri" panose="020F0502020204030204" pitchFamily="34" charset="0"/>
              <a:cs typeface="Times New Roman" panose="02020603050405020304" pitchFamily="18" charset="0"/>
            </a:endParaRPr>
          </a:p>
        </p:txBody>
      </p:sp>
      <p:sp>
        <p:nvSpPr>
          <p:cNvPr id="11" name="Google Shape;87;p5">
            <a:extLst>
              <a:ext uri="{FF2B5EF4-FFF2-40B4-BE49-F238E27FC236}">
                <a16:creationId xmlns:a16="http://schemas.microsoft.com/office/drawing/2014/main" id="{07EC3DB2-C1B9-4BEF-25D0-F433E2B1C7AB}"/>
              </a:ext>
            </a:extLst>
          </p:cNvPr>
          <p:cNvSpPr txBox="1"/>
          <p:nvPr/>
        </p:nvSpPr>
        <p:spPr>
          <a:xfrm>
            <a:off x="4416935" y="5312861"/>
            <a:ext cx="1817602" cy="381969"/>
          </a:xfrm>
          <a:prstGeom prst="rect">
            <a:avLst/>
          </a:prstGeom>
          <a:noFill/>
          <a:ln>
            <a:noFill/>
          </a:ln>
        </p:spPr>
        <p:txBody>
          <a:bodyPr spcFirstLastPara="1" wrap="square" lIns="91425" tIns="45700" rIns="91425" bIns="45700" anchor="t" anchorCtr="0">
            <a:noAutofit/>
          </a:bodyPr>
          <a:lstStyle/>
          <a:p>
            <a:pPr lvl="1" algn="ctr">
              <a:lnSpc>
                <a:spcPct val="150000"/>
              </a:lnSpc>
            </a:pPr>
            <a:r>
              <a:rPr lang="en-ID" sz="1200" dirty="0" err="1"/>
              <a:t>Augmentasi</a:t>
            </a:r>
            <a:r>
              <a:rPr lang="en-ID" sz="1200" dirty="0"/>
              <a:t> Citra Mata</a:t>
            </a:r>
            <a:endParaRPr lang="en-ID" sz="1200" dirty="0">
              <a:latin typeface="Exo"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7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latin typeface="Arial MT"/>
              </a:rPr>
              <a:t>Tahap</a:t>
            </a:r>
            <a:r>
              <a:rPr lang="en-US" dirty="0">
                <a:latin typeface="Arial MT"/>
              </a:rPr>
              <a:t> </a:t>
            </a:r>
            <a:r>
              <a:rPr lang="en-US" dirty="0" err="1">
                <a:latin typeface="Arial MT"/>
              </a:rPr>
              <a:t>Pengujian</a:t>
            </a:r>
            <a:endParaRPr lang="en-US" dirty="0">
              <a:latin typeface="Arial MT"/>
            </a:endParaRPr>
          </a:p>
        </p:txBody>
      </p:sp>
      <p:sp>
        <p:nvSpPr>
          <p:cNvPr id="9" name="Rectangle 5">
            <a:extLst>
              <a:ext uri="{FF2B5EF4-FFF2-40B4-BE49-F238E27FC236}">
                <a16:creationId xmlns:a16="http://schemas.microsoft.com/office/drawing/2014/main" id="{EA6099A0-9F1D-966F-EF90-EEAD230331DC}"/>
              </a:ext>
            </a:extLst>
          </p:cNvPr>
          <p:cNvSpPr>
            <a:spLocks noChangeArrowheads="1"/>
          </p:cNvSpPr>
          <p:nvPr/>
        </p:nvSpPr>
        <p:spPr bwMode="auto">
          <a:xfrm>
            <a:off x="711267" y="1724056"/>
            <a:ext cx="1076946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1B1C1D"/>
                </a:solidFill>
                <a:effectLst/>
                <a:latin typeface="Exo" panose="020B0604020202020204" charset="0"/>
              </a:rPr>
              <a:t>Model </a:t>
            </a:r>
            <a:r>
              <a:rPr kumimoji="0" lang="en-US" altLang="en-US" sz="2400" b="0" i="0" u="none" strike="noStrike" cap="none" normalizeH="0" baseline="0" dirty="0" err="1">
                <a:ln>
                  <a:noFill/>
                </a:ln>
                <a:solidFill>
                  <a:srgbClr val="1B1C1D"/>
                </a:solidFill>
                <a:effectLst/>
                <a:latin typeface="Exo" panose="020B0604020202020204" charset="0"/>
              </a:rPr>
              <a:t>Xception</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0" u="none" strike="noStrike" cap="none" normalizeH="0" baseline="0" dirty="0" err="1">
                <a:ln>
                  <a:noFill/>
                </a:ln>
                <a:solidFill>
                  <a:srgbClr val="1B1C1D"/>
                </a:solidFill>
                <a:effectLst/>
                <a:latin typeface="Exo" panose="020B0604020202020204" charset="0"/>
              </a:rPr>
              <a:t>diuji</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0" u="none" strike="noStrike" cap="none" normalizeH="0" baseline="0" dirty="0" err="1">
                <a:ln>
                  <a:noFill/>
                </a:ln>
                <a:solidFill>
                  <a:srgbClr val="1B1C1D"/>
                </a:solidFill>
                <a:effectLst/>
                <a:latin typeface="Exo" panose="020B0604020202020204" charset="0"/>
              </a:rPr>
              <a:t>dengan</a:t>
            </a:r>
            <a:r>
              <a:rPr kumimoji="0" lang="en-US" altLang="en-US" sz="2400" b="0" i="0" u="none" strike="noStrike" cap="none" normalizeH="0" baseline="0" dirty="0">
                <a:ln>
                  <a:noFill/>
                </a:ln>
                <a:solidFill>
                  <a:srgbClr val="1B1C1D"/>
                </a:solidFill>
                <a:effectLst/>
                <a:latin typeface="Exo" panose="020B0604020202020204" charset="0"/>
              </a:rPr>
              <a:t> dua </a:t>
            </a:r>
            <a:r>
              <a:rPr kumimoji="0" lang="en-US" altLang="en-US" sz="2400" b="0" i="0" u="none" strike="noStrike" cap="none" normalizeH="0" baseline="0" dirty="0" err="1">
                <a:ln>
                  <a:noFill/>
                </a:ln>
                <a:solidFill>
                  <a:srgbClr val="1B1C1D"/>
                </a:solidFill>
                <a:effectLst/>
                <a:latin typeface="Exo" panose="020B0604020202020204" charset="0"/>
              </a:rPr>
              <a:t>s</a:t>
            </a:r>
            <a:r>
              <a:rPr lang="en-US" altLang="en-US" sz="2400" dirty="0" err="1">
                <a:solidFill>
                  <a:srgbClr val="1B1C1D"/>
                </a:solidFill>
                <a:latin typeface="Exo" panose="020B0604020202020204" charset="0"/>
              </a:rPr>
              <a:t>k</a:t>
            </a:r>
            <a:r>
              <a:rPr kumimoji="0" lang="en-US" altLang="en-US" sz="2400" b="0" i="0" u="none" strike="noStrike" cap="none" normalizeH="0" baseline="0" dirty="0" err="1">
                <a:ln>
                  <a:noFill/>
                </a:ln>
                <a:solidFill>
                  <a:srgbClr val="1B1C1D"/>
                </a:solidFill>
                <a:effectLst/>
                <a:latin typeface="Exo" panose="020B0604020202020204" charset="0"/>
              </a:rPr>
              <a:t>enario</a:t>
            </a:r>
            <a:r>
              <a:rPr kumimoji="0" lang="en-US" altLang="en-US" sz="2400" b="0" i="0" u="none" strike="noStrike" cap="none" normalizeH="0" baseline="0" dirty="0">
                <a:ln>
                  <a:noFill/>
                </a:ln>
                <a:solidFill>
                  <a:srgbClr val="1B1C1D"/>
                </a:solidFill>
                <a:effectLst/>
                <a:latin typeface="Exo" panose="020B0604020202020204" charset="0"/>
              </a:rPr>
              <a:t> :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pPr>
            <a:r>
              <a:rPr lang="en-US" altLang="en-US" sz="2400" dirty="0" err="1">
                <a:solidFill>
                  <a:srgbClr val="1B1C1D"/>
                </a:solidFill>
                <a:latin typeface="Exo" panose="020B0604020202020204" charset="0"/>
              </a:rPr>
              <a:t>M</a:t>
            </a:r>
            <a:r>
              <a:rPr kumimoji="0" lang="en-US" altLang="en-US" sz="2400" b="0" i="0" u="none" strike="noStrike" cap="none" normalizeH="0" baseline="0" dirty="0" err="1">
                <a:ln>
                  <a:noFill/>
                </a:ln>
                <a:solidFill>
                  <a:srgbClr val="1B1C1D"/>
                </a:solidFill>
                <a:effectLst/>
                <a:latin typeface="Exo" panose="020B0604020202020204" charset="0"/>
              </a:rPr>
              <a:t>enggunakan</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1" u="none" strike="noStrike" cap="none" normalizeH="0" baseline="0" dirty="0">
                <a:ln>
                  <a:noFill/>
                </a:ln>
                <a:solidFill>
                  <a:srgbClr val="1B1C1D"/>
                </a:solidFill>
                <a:effectLst/>
                <a:latin typeface="Exo" panose="020B0604020202020204" charset="0"/>
              </a:rPr>
              <a:t>fine tuning</a:t>
            </a:r>
            <a:r>
              <a:rPr kumimoji="0" lang="en-US" altLang="en-US" sz="2400" b="0" i="0" u="none" strike="noStrike" cap="none" normalizeH="0" baseline="0" dirty="0">
                <a:ln>
                  <a:noFill/>
                </a:ln>
                <a:solidFill>
                  <a:srgbClr val="1B1C1D"/>
                </a:solidFill>
                <a:effectLst/>
                <a:latin typeface="Exo" panose="020B0604020202020204" charset="0"/>
              </a:rPr>
              <a:t> </a:t>
            </a: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pPr>
            <a:r>
              <a:rPr lang="en-US" altLang="en-US" sz="2400" dirty="0" err="1">
                <a:solidFill>
                  <a:srgbClr val="1B1C1D"/>
                </a:solidFill>
                <a:latin typeface="Exo" panose="020B0604020202020204" charset="0"/>
              </a:rPr>
              <a:t>T</a:t>
            </a:r>
            <a:r>
              <a:rPr kumimoji="0" lang="en-US" altLang="en-US" sz="2400" b="0" i="0" u="none" strike="noStrike" cap="none" normalizeH="0" baseline="0" dirty="0" err="1">
                <a:ln>
                  <a:noFill/>
                </a:ln>
                <a:solidFill>
                  <a:srgbClr val="1B1C1D"/>
                </a:solidFill>
                <a:effectLst/>
                <a:latin typeface="Exo" panose="020B0604020202020204" charset="0"/>
              </a:rPr>
              <a:t>anpa</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1" u="none" strike="noStrike" cap="none" normalizeH="0" baseline="0" dirty="0">
                <a:ln>
                  <a:noFill/>
                </a:ln>
                <a:solidFill>
                  <a:srgbClr val="1B1C1D"/>
                </a:solidFill>
                <a:effectLst/>
                <a:latin typeface="Exo" panose="020B0604020202020204" charset="0"/>
              </a:rPr>
              <a:t>fine tuning</a:t>
            </a:r>
            <a:r>
              <a:rPr kumimoji="0" lang="en-US" altLang="en-US" sz="2400" b="0" i="0" u="none" strike="noStrike" cap="none" normalizeH="0" baseline="0" dirty="0">
                <a:ln>
                  <a:noFill/>
                </a:ln>
                <a:solidFill>
                  <a:srgbClr val="1B1C1D"/>
                </a:solidFill>
                <a:effectLst/>
                <a:latin typeface="Exo" panose="020B0604020202020204" charset="0"/>
              </a:rPr>
              <a:t>.</a:t>
            </a: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pPr>
            <a:endParaRPr lang="en-US" altLang="en-US" sz="2400" dirty="0">
              <a:solidFill>
                <a:srgbClr val="1B1C1D"/>
              </a:solidFill>
              <a:latin typeface="Exo" panose="020B0604020202020204" charset="0"/>
            </a:endParaRPr>
          </a:p>
          <a:p>
            <a:pPr marR="0" lvl="0" algn="just"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rgbClr val="1B1C1D"/>
              </a:solidFill>
              <a:effectLst/>
              <a:latin typeface="Exo" panose="020B0604020202020204" charset="0"/>
            </a:endParaRPr>
          </a:p>
          <a:p>
            <a:pPr marR="0" lvl="0" algn="ctr"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1B1C1D"/>
                </a:solidFill>
                <a:effectLst/>
                <a:latin typeface="Exo" panose="020B0604020202020204" charset="0"/>
              </a:rPr>
              <a:t>Proses </a:t>
            </a:r>
            <a:r>
              <a:rPr kumimoji="0" lang="en-US" altLang="en-US" sz="2400" b="0" i="0" u="none" strike="noStrike" cap="none" normalizeH="0" baseline="0" dirty="0" err="1">
                <a:ln>
                  <a:noFill/>
                </a:ln>
                <a:solidFill>
                  <a:srgbClr val="1B1C1D"/>
                </a:solidFill>
                <a:effectLst/>
                <a:latin typeface="Exo" panose="020B0604020202020204" charset="0"/>
              </a:rPr>
              <a:t>pelatihan</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0" u="none" strike="noStrike" cap="none" normalizeH="0" baseline="0" dirty="0" err="1">
                <a:ln>
                  <a:noFill/>
                </a:ln>
                <a:solidFill>
                  <a:srgbClr val="1B1C1D"/>
                </a:solidFill>
                <a:effectLst/>
                <a:latin typeface="Exo" panose="020B0604020202020204" charset="0"/>
              </a:rPr>
              <a:t>memakai</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1" u="none" strike="noStrike" cap="none" normalizeH="0" baseline="0" dirty="0">
                <a:ln>
                  <a:noFill/>
                </a:ln>
                <a:solidFill>
                  <a:srgbClr val="1B1C1D"/>
                </a:solidFill>
                <a:effectLst/>
                <a:latin typeface="Exo" panose="020B0604020202020204" charset="0"/>
              </a:rPr>
              <a:t>callback</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1" u="none" strike="noStrike" cap="none" normalizeH="0" baseline="0" dirty="0" err="1">
                <a:ln>
                  <a:noFill/>
                </a:ln>
                <a:solidFill>
                  <a:srgbClr val="1B1C1D"/>
                </a:solidFill>
                <a:effectLst/>
                <a:latin typeface="Exo" panose="020B0604020202020204" charset="0"/>
              </a:rPr>
              <a:t>EarlyStopping</a:t>
            </a:r>
            <a:r>
              <a:rPr kumimoji="0" lang="en-US" altLang="en-US" sz="2400" b="0" i="0" u="none" strike="noStrike" cap="none" normalizeH="0" baseline="0" dirty="0">
                <a:ln>
                  <a:noFill/>
                </a:ln>
                <a:solidFill>
                  <a:srgbClr val="1B1C1D"/>
                </a:solidFill>
                <a:effectLst/>
                <a:latin typeface="Exo" panose="020B0604020202020204" charset="0"/>
              </a:rPr>
              <a:t> &amp; </a:t>
            </a:r>
            <a:r>
              <a:rPr kumimoji="0" lang="en-US" altLang="en-US" sz="2400" b="0" i="1" u="none" strike="noStrike" cap="none" normalizeH="0" baseline="0" dirty="0" err="1">
                <a:ln>
                  <a:noFill/>
                </a:ln>
                <a:solidFill>
                  <a:srgbClr val="1B1C1D"/>
                </a:solidFill>
                <a:effectLst/>
                <a:latin typeface="Exo" panose="020B0604020202020204" charset="0"/>
              </a:rPr>
              <a:t>ReduceLROnPlateau</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0" u="none" strike="noStrike" cap="none" normalizeH="0" baseline="0" dirty="0" err="1">
                <a:ln>
                  <a:noFill/>
                </a:ln>
                <a:solidFill>
                  <a:srgbClr val="1B1C1D"/>
                </a:solidFill>
                <a:effectLst/>
                <a:latin typeface="Exo" panose="020B0604020202020204" charset="0"/>
              </a:rPr>
              <a:t>untuk</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0" u="none" strike="noStrike" cap="none" normalizeH="0" baseline="0" dirty="0" err="1">
                <a:ln>
                  <a:noFill/>
                </a:ln>
                <a:solidFill>
                  <a:srgbClr val="1B1C1D"/>
                </a:solidFill>
                <a:effectLst/>
                <a:latin typeface="Exo" panose="020B0604020202020204" charset="0"/>
              </a:rPr>
              <a:t>mencegah</a:t>
            </a:r>
            <a:r>
              <a:rPr kumimoji="0" lang="en-US" altLang="en-US" sz="2400" b="0" i="0" u="none" strike="noStrike" cap="none" normalizeH="0" baseline="0" dirty="0">
                <a:ln>
                  <a:noFill/>
                </a:ln>
                <a:solidFill>
                  <a:srgbClr val="1B1C1D"/>
                </a:solidFill>
                <a:effectLst/>
                <a:latin typeface="Exo" panose="020B0604020202020204" charset="0"/>
              </a:rPr>
              <a:t> </a:t>
            </a:r>
            <a:r>
              <a:rPr kumimoji="0" lang="en-US" altLang="en-US" sz="2400" b="0" i="1" u="none" strike="noStrike" cap="none" normalizeH="0" baseline="0" dirty="0">
                <a:ln>
                  <a:noFill/>
                </a:ln>
                <a:solidFill>
                  <a:srgbClr val="1B1C1D"/>
                </a:solidFill>
                <a:effectLst/>
                <a:latin typeface="Exo" panose="020B0604020202020204" charset="0"/>
              </a:rPr>
              <a:t>overfitting</a:t>
            </a:r>
            <a:r>
              <a:rPr kumimoji="0" lang="en-US" altLang="en-US" sz="2400" b="0" i="0" u="none" strike="noStrike" cap="none" normalizeH="0" baseline="0" dirty="0">
                <a:ln>
                  <a:noFill/>
                </a:ln>
                <a:solidFill>
                  <a:srgbClr val="1B1C1D"/>
                </a:solidFill>
                <a:effectLst/>
                <a:latin typeface="Exo" panose="020B060402020202020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C9E943CE-44F9-533A-9048-26FE53BBAD11}"/>
            </a:ext>
          </a:extLst>
        </p:cNvPr>
        <p:cNvGrpSpPr/>
        <p:nvPr/>
      </p:nvGrpSpPr>
      <p:grpSpPr>
        <a:xfrm>
          <a:off x="0" y="0"/>
          <a:ext cx="0" cy="0"/>
          <a:chOff x="0" y="0"/>
          <a:chExt cx="0" cy="0"/>
        </a:xfrm>
      </p:grpSpPr>
      <p:sp>
        <p:nvSpPr>
          <p:cNvPr id="46" name="Google Shape;46;g104f7abbb21_0_309">
            <a:extLst>
              <a:ext uri="{FF2B5EF4-FFF2-40B4-BE49-F238E27FC236}">
                <a16:creationId xmlns:a16="http://schemas.microsoft.com/office/drawing/2014/main" id="{4E1DF892-4C77-1968-0113-281B5D6F077F}"/>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latin typeface="Arial MT"/>
              </a:rPr>
              <a:t>Hasil &amp; </a:t>
            </a:r>
            <a:r>
              <a:rPr lang="en-US" dirty="0" err="1">
                <a:latin typeface="Arial MT"/>
              </a:rPr>
              <a:t>Pembahasan</a:t>
            </a:r>
            <a:r>
              <a:rPr lang="en-US" dirty="0">
                <a:latin typeface="Arial MT"/>
              </a:rPr>
              <a:t> </a:t>
            </a:r>
          </a:p>
        </p:txBody>
      </p:sp>
      <p:sp>
        <p:nvSpPr>
          <p:cNvPr id="2" name="TextBox 1">
            <a:extLst>
              <a:ext uri="{FF2B5EF4-FFF2-40B4-BE49-F238E27FC236}">
                <a16:creationId xmlns:a16="http://schemas.microsoft.com/office/drawing/2014/main" id="{B3E19A01-9AAD-C729-3EB6-EE4BBF1F54B5}"/>
              </a:ext>
            </a:extLst>
          </p:cNvPr>
          <p:cNvSpPr txBox="1"/>
          <p:nvPr/>
        </p:nvSpPr>
        <p:spPr>
          <a:xfrm>
            <a:off x="180562" y="-1631583"/>
            <a:ext cx="11830876" cy="163121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ID" sz="2000" dirty="0" err="1">
                <a:latin typeface="Exo" charset="0"/>
              </a:rPr>
              <a:t>Penelitian</a:t>
            </a:r>
            <a:r>
              <a:rPr lang="en-ID" sz="2000" dirty="0">
                <a:latin typeface="Exo" charset="0"/>
              </a:rPr>
              <a:t> </a:t>
            </a:r>
            <a:r>
              <a:rPr lang="en-ID" sz="2000" dirty="0" err="1">
                <a:latin typeface="Exo" charset="0"/>
              </a:rPr>
              <a:t>ini</a:t>
            </a:r>
            <a:r>
              <a:rPr lang="en-ID" sz="2000" dirty="0">
                <a:latin typeface="Exo" charset="0"/>
              </a:rPr>
              <a:t> </a:t>
            </a:r>
            <a:r>
              <a:rPr lang="en-ID" sz="2000" dirty="0" err="1">
                <a:latin typeface="Exo" charset="0"/>
              </a:rPr>
              <a:t>menggunakan</a:t>
            </a:r>
            <a:r>
              <a:rPr lang="en-ID" sz="2000" dirty="0">
                <a:latin typeface="Exo" charset="0"/>
              </a:rPr>
              <a:t> dua </a:t>
            </a:r>
            <a:r>
              <a:rPr lang="en-ID" sz="2000" dirty="0" err="1">
                <a:latin typeface="Exo" charset="0"/>
              </a:rPr>
              <a:t>skenario</a:t>
            </a:r>
            <a:r>
              <a:rPr lang="en-ID" sz="2000" dirty="0">
                <a:latin typeface="Exo" charset="0"/>
              </a:rPr>
              <a:t> </a:t>
            </a:r>
            <a:r>
              <a:rPr lang="en-ID" sz="2000" dirty="0" err="1">
                <a:latin typeface="Exo" charset="0"/>
              </a:rPr>
              <a:t>pengujian</a:t>
            </a:r>
            <a:r>
              <a:rPr lang="en-ID" sz="2000" dirty="0">
                <a:latin typeface="Exo" charset="0"/>
              </a:rPr>
              <a:t> </a:t>
            </a:r>
            <a:r>
              <a:rPr lang="en-ID" sz="2000" dirty="0" err="1">
                <a:latin typeface="Exo" charset="0"/>
              </a:rPr>
              <a:t>dengan</a:t>
            </a:r>
            <a:r>
              <a:rPr lang="en-ID" sz="2000" dirty="0">
                <a:latin typeface="Exo" charset="0"/>
              </a:rPr>
              <a:t> dan </a:t>
            </a:r>
            <a:r>
              <a:rPr lang="en-ID" sz="2000" dirty="0" err="1">
                <a:latin typeface="Exo" charset="0"/>
              </a:rPr>
              <a:t>tanpa</a:t>
            </a:r>
            <a:r>
              <a:rPr lang="en-ID" sz="2000" dirty="0">
                <a:latin typeface="Exo" charset="0"/>
              </a:rPr>
              <a:t> fine-tuning. Data </a:t>
            </a:r>
            <a:r>
              <a:rPr lang="en-ID" sz="2000" dirty="0" err="1">
                <a:latin typeface="Exo" charset="0"/>
              </a:rPr>
              <a:t>citra</a:t>
            </a:r>
            <a:r>
              <a:rPr lang="en-ID" sz="2000" dirty="0">
                <a:latin typeface="Exo" charset="0"/>
              </a:rPr>
              <a:t> yang </a:t>
            </a:r>
            <a:r>
              <a:rPr lang="en-ID" sz="2000" dirty="0" err="1">
                <a:latin typeface="Exo" charset="0"/>
              </a:rPr>
              <a:t>telah</a:t>
            </a:r>
            <a:r>
              <a:rPr lang="en-ID" sz="2000" dirty="0">
                <a:latin typeface="Exo" charset="0"/>
              </a:rPr>
              <a:t> </a:t>
            </a:r>
            <a:r>
              <a:rPr lang="en-ID" sz="2000" dirty="0" err="1">
                <a:latin typeface="Exo" charset="0"/>
              </a:rPr>
              <a:t>diproses</a:t>
            </a:r>
            <a:r>
              <a:rPr lang="en-ID" sz="2000" dirty="0">
                <a:latin typeface="Exo" charset="0"/>
              </a:rPr>
              <a:t> dan </a:t>
            </a:r>
            <a:r>
              <a:rPr lang="en-ID" sz="2000" dirty="0" err="1">
                <a:latin typeface="Exo" charset="0"/>
              </a:rPr>
              <a:t>diaugmentasi</a:t>
            </a:r>
            <a:r>
              <a:rPr lang="en-ID" sz="2000" dirty="0">
                <a:latin typeface="Exo" charset="0"/>
              </a:rPr>
              <a:t> </a:t>
            </a:r>
            <a:r>
              <a:rPr lang="en-ID" sz="2000" dirty="0" err="1">
                <a:latin typeface="Exo" charset="0"/>
              </a:rPr>
              <a:t>dibagi</a:t>
            </a:r>
            <a:r>
              <a:rPr lang="en-ID" sz="2000" dirty="0">
                <a:latin typeface="Exo" charset="0"/>
              </a:rPr>
              <a:t> </a:t>
            </a:r>
            <a:r>
              <a:rPr lang="en-ID" sz="2000" dirty="0" err="1">
                <a:latin typeface="Exo" charset="0"/>
              </a:rPr>
              <a:t>menjadi</a:t>
            </a:r>
            <a:r>
              <a:rPr lang="en-ID" sz="2000" dirty="0">
                <a:latin typeface="Exo" charset="0"/>
              </a:rPr>
              <a:t> data </a:t>
            </a:r>
            <a:r>
              <a:rPr lang="en-ID" sz="2000" dirty="0" err="1">
                <a:latin typeface="Exo" charset="0"/>
              </a:rPr>
              <a:t>latih</a:t>
            </a:r>
            <a:r>
              <a:rPr lang="en-ID" sz="2000" dirty="0">
                <a:latin typeface="Exo" charset="0"/>
              </a:rPr>
              <a:t>, </a:t>
            </a:r>
            <a:r>
              <a:rPr lang="en-ID" sz="2000" dirty="0" err="1">
                <a:latin typeface="Exo" charset="0"/>
              </a:rPr>
              <a:t>validasi</a:t>
            </a:r>
            <a:r>
              <a:rPr lang="en-ID" sz="2000" dirty="0">
                <a:latin typeface="Exo" charset="0"/>
              </a:rPr>
              <a:t>, dan uji </a:t>
            </a:r>
            <a:r>
              <a:rPr lang="en-ID" sz="2000" dirty="0" err="1">
                <a:latin typeface="Exo" charset="0"/>
              </a:rPr>
              <a:t>dengan</a:t>
            </a:r>
            <a:r>
              <a:rPr lang="en-ID" sz="2000" dirty="0">
                <a:latin typeface="Exo" charset="0"/>
              </a:rPr>
              <a:t> </a:t>
            </a:r>
            <a:r>
              <a:rPr lang="en-ID" sz="2000" dirty="0" err="1">
                <a:latin typeface="Exo" charset="0"/>
              </a:rPr>
              <a:t>proporsi</a:t>
            </a:r>
            <a:r>
              <a:rPr lang="en-ID" sz="2000" dirty="0">
                <a:latin typeface="Exo" charset="0"/>
              </a:rPr>
              <a:t> yang </a:t>
            </a:r>
            <a:r>
              <a:rPr lang="en-ID" sz="2000" dirty="0" err="1">
                <a:latin typeface="Exo" charset="0"/>
              </a:rPr>
              <a:t>telah</a:t>
            </a:r>
            <a:r>
              <a:rPr lang="en-ID" sz="2000" dirty="0">
                <a:latin typeface="Exo" charset="0"/>
              </a:rPr>
              <a:t> </a:t>
            </a:r>
            <a:r>
              <a:rPr lang="en-ID" sz="2000" dirty="0" err="1">
                <a:latin typeface="Exo" charset="0"/>
              </a:rPr>
              <a:t>ditentukan</a:t>
            </a:r>
            <a:r>
              <a:rPr lang="en-ID" sz="2000" dirty="0">
                <a:latin typeface="Exo" charset="0"/>
              </a:rPr>
              <a:t>. </a:t>
            </a:r>
            <a:r>
              <a:rPr lang="en-ID" sz="2000" dirty="0" err="1">
                <a:latin typeface="Exo" charset="0"/>
              </a:rPr>
              <a:t>Selama</a:t>
            </a:r>
            <a:r>
              <a:rPr lang="en-ID" sz="2000" dirty="0">
                <a:latin typeface="Exo" charset="0"/>
              </a:rPr>
              <a:t> proses </a:t>
            </a:r>
            <a:r>
              <a:rPr lang="en-ID" sz="2000" dirty="0" err="1">
                <a:latin typeface="Exo" charset="0"/>
              </a:rPr>
              <a:t>pelatihan</a:t>
            </a:r>
            <a:r>
              <a:rPr lang="en-ID" sz="2000" dirty="0">
                <a:latin typeface="Exo" charset="0"/>
              </a:rPr>
              <a:t>, </a:t>
            </a:r>
            <a:r>
              <a:rPr lang="en-ID" sz="2000" dirty="0" err="1">
                <a:latin typeface="Exo" charset="0"/>
              </a:rPr>
              <a:t>fungsi</a:t>
            </a:r>
            <a:r>
              <a:rPr lang="en-ID" sz="2000" dirty="0">
                <a:latin typeface="Exo" charset="0"/>
              </a:rPr>
              <a:t> callback </a:t>
            </a:r>
            <a:r>
              <a:rPr lang="en-ID" sz="2000" dirty="0" err="1">
                <a:latin typeface="Exo" charset="0"/>
              </a:rPr>
              <a:t>seperti</a:t>
            </a:r>
            <a:r>
              <a:rPr lang="en-ID" sz="2000" dirty="0">
                <a:latin typeface="Exo" charset="0"/>
              </a:rPr>
              <a:t> </a:t>
            </a:r>
            <a:r>
              <a:rPr lang="en-ID" sz="2000" dirty="0" err="1">
                <a:latin typeface="Exo" charset="0"/>
              </a:rPr>
              <a:t>EarlyStopping</a:t>
            </a:r>
            <a:r>
              <a:rPr lang="en-ID" sz="2000" dirty="0">
                <a:latin typeface="Exo" charset="0"/>
              </a:rPr>
              <a:t> dan </a:t>
            </a:r>
            <a:r>
              <a:rPr lang="en-ID" sz="2000" dirty="0" err="1">
                <a:latin typeface="Exo" charset="0"/>
              </a:rPr>
              <a:t>ReduceLROnPlateau</a:t>
            </a:r>
            <a:r>
              <a:rPr lang="en-ID" sz="2000" dirty="0">
                <a:latin typeface="Exo" charset="0"/>
              </a:rPr>
              <a:t> </a:t>
            </a:r>
            <a:r>
              <a:rPr lang="en-ID" sz="2000" dirty="0" err="1">
                <a:latin typeface="Exo" charset="0"/>
              </a:rPr>
              <a:t>digunakan</a:t>
            </a:r>
            <a:r>
              <a:rPr lang="en-ID" sz="2000" dirty="0">
                <a:latin typeface="Exo" charset="0"/>
              </a:rPr>
              <a:t> </a:t>
            </a:r>
            <a:r>
              <a:rPr lang="en-ID" sz="2000" dirty="0" err="1">
                <a:latin typeface="Exo" charset="0"/>
              </a:rPr>
              <a:t>untuk</a:t>
            </a:r>
            <a:r>
              <a:rPr lang="en-ID" sz="2000" dirty="0">
                <a:latin typeface="Exo" charset="0"/>
              </a:rPr>
              <a:t> </a:t>
            </a:r>
            <a:r>
              <a:rPr lang="en-ID" sz="2000" dirty="0" err="1">
                <a:latin typeface="Exo" charset="0"/>
              </a:rPr>
              <a:t>menghentikan</a:t>
            </a:r>
            <a:r>
              <a:rPr lang="en-ID" sz="2000" dirty="0">
                <a:latin typeface="Exo" charset="0"/>
              </a:rPr>
              <a:t> </a:t>
            </a:r>
            <a:r>
              <a:rPr lang="en-ID" sz="2000" dirty="0" err="1">
                <a:latin typeface="Exo" charset="0"/>
              </a:rPr>
              <a:t>pelatihan</a:t>
            </a:r>
            <a:r>
              <a:rPr lang="en-ID" sz="2000" dirty="0">
                <a:latin typeface="Exo" charset="0"/>
              </a:rPr>
              <a:t> </a:t>
            </a:r>
            <a:r>
              <a:rPr lang="en-ID" sz="2000" dirty="0" err="1">
                <a:latin typeface="Exo" charset="0"/>
              </a:rPr>
              <a:t>jika</a:t>
            </a:r>
            <a:r>
              <a:rPr lang="en-ID" sz="2000" dirty="0">
                <a:latin typeface="Exo" charset="0"/>
              </a:rPr>
              <a:t> </a:t>
            </a:r>
            <a:r>
              <a:rPr lang="en-ID" sz="2000" dirty="0" err="1">
                <a:latin typeface="Exo" charset="0"/>
              </a:rPr>
              <a:t>tidak</a:t>
            </a:r>
            <a:r>
              <a:rPr lang="en-ID" sz="2000" dirty="0">
                <a:latin typeface="Exo" charset="0"/>
              </a:rPr>
              <a:t> </a:t>
            </a:r>
            <a:r>
              <a:rPr lang="en-ID" sz="2000" dirty="0" err="1">
                <a:latin typeface="Exo" charset="0"/>
              </a:rPr>
              <a:t>ada</a:t>
            </a:r>
            <a:r>
              <a:rPr lang="en-ID" sz="2000" dirty="0">
                <a:latin typeface="Exo" charset="0"/>
              </a:rPr>
              <a:t> </a:t>
            </a:r>
            <a:r>
              <a:rPr lang="en-ID" sz="2000" dirty="0" err="1">
                <a:latin typeface="Exo" charset="0"/>
              </a:rPr>
              <a:t>perbaikan</a:t>
            </a:r>
            <a:r>
              <a:rPr lang="en-ID" sz="2000" dirty="0">
                <a:latin typeface="Exo" charset="0"/>
              </a:rPr>
              <a:t>, </a:t>
            </a:r>
            <a:r>
              <a:rPr lang="en-ID" sz="2000" dirty="0" err="1">
                <a:latin typeface="Exo" charset="0"/>
              </a:rPr>
              <a:t>sehingga</a:t>
            </a:r>
            <a:r>
              <a:rPr lang="en-ID" sz="2000" dirty="0">
                <a:latin typeface="Exo" charset="0"/>
              </a:rPr>
              <a:t> </a:t>
            </a:r>
            <a:r>
              <a:rPr lang="en-ID" sz="2000" dirty="0" err="1">
                <a:latin typeface="Exo" charset="0"/>
              </a:rPr>
              <a:t>mencegah</a:t>
            </a:r>
            <a:r>
              <a:rPr lang="en-ID" sz="2000" dirty="0">
                <a:latin typeface="Exo" charset="0"/>
              </a:rPr>
              <a:t> overfitting </a:t>
            </a:r>
            <a:r>
              <a:rPr lang="en-ID" sz="2000" dirty="0" err="1">
                <a:latin typeface="Exo" charset="0"/>
              </a:rPr>
              <a:t>serta</a:t>
            </a:r>
            <a:r>
              <a:rPr lang="en-ID" sz="2000" dirty="0">
                <a:latin typeface="Exo" charset="0"/>
              </a:rPr>
              <a:t> </a:t>
            </a:r>
            <a:r>
              <a:rPr lang="en-ID" sz="2000" dirty="0" err="1">
                <a:latin typeface="Exo" charset="0"/>
              </a:rPr>
              <a:t>menjaga</a:t>
            </a:r>
            <a:r>
              <a:rPr lang="en-ID" sz="2000" dirty="0">
                <a:latin typeface="Exo" charset="0"/>
              </a:rPr>
              <a:t> </a:t>
            </a:r>
            <a:r>
              <a:rPr lang="en-ID" sz="2000" dirty="0" err="1">
                <a:latin typeface="Exo" charset="0"/>
              </a:rPr>
              <a:t>efisiensi</a:t>
            </a:r>
            <a:r>
              <a:rPr lang="en-ID" sz="2000" dirty="0">
                <a:latin typeface="Exo" charset="0"/>
              </a:rPr>
              <a:t> </a:t>
            </a:r>
            <a:r>
              <a:rPr lang="en-ID" sz="2000" dirty="0" err="1">
                <a:latin typeface="Exo" charset="0"/>
              </a:rPr>
              <a:t>waktu</a:t>
            </a:r>
            <a:r>
              <a:rPr lang="en-ID" sz="2000" dirty="0">
                <a:latin typeface="Exo" charset="0"/>
              </a:rPr>
              <a:t> </a:t>
            </a:r>
            <a:r>
              <a:rPr lang="en-ID" sz="2000" dirty="0" err="1">
                <a:latin typeface="Exo" charset="0"/>
              </a:rPr>
              <a:t>pelatihan</a:t>
            </a:r>
            <a:r>
              <a:rPr lang="en-ID" sz="2000" dirty="0">
                <a:latin typeface="Exo" charset="0"/>
              </a:rPr>
              <a:t> dan </a:t>
            </a:r>
            <a:r>
              <a:rPr lang="en-ID" sz="2000" dirty="0" err="1">
                <a:latin typeface="Exo" charset="0"/>
              </a:rPr>
              <a:t>akurasi</a:t>
            </a:r>
            <a:r>
              <a:rPr lang="en-ID" sz="2000" dirty="0">
                <a:latin typeface="Exo" charset="0"/>
              </a:rPr>
              <a:t> model. </a:t>
            </a:r>
            <a:endParaRPr lang="en-US" sz="2000" dirty="0">
              <a:latin typeface="Exo"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BEB64CD-FA2F-1D6B-80CC-5702F0A206D8}"/>
              </a:ext>
            </a:extLst>
          </p:cNvPr>
          <p:cNvSpPr txBox="1"/>
          <p:nvPr/>
        </p:nvSpPr>
        <p:spPr>
          <a:xfrm>
            <a:off x="438912" y="1417320"/>
            <a:ext cx="5657088"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Exo" charset="0"/>
              </a:rPr>
              <a:t>H</a:t>
            </a:r>
            <a:r>
              <a:rPr lang="en-ID" sz="2000" dirty="0" err="1">
                <a:latin typeface="Exo" charset="0"/>
              </a:rPr>
              <a:t>asil</a:t>
            </a:r>
            <a:r>
              <a:rPr lang="en-ID" sz="2000" dirty="0">
                <a:latin typeface="Exo" charset="0"/>
              </a:rPr>
              <a:t> </a:t>
            </a:r>
            <a:r>
              <a:rPr lang="en-ID" sz="2000" dirty="0" err="1">
                <a:latin typeface="Exo" charset="0"/>
              </a:rPr>
              <a:t>Pelatihan</a:t>
            </a:r>
            <a:r>
              <a:rPr lang="en-ID" sz="2000" dirty="0">
                <a:latin typeface="Exo" charset="0"/>
              </a:rPr>
              <a:t> Model (</a:t>
            </a:r>
            <a:r>
              <a:rPr lang="en-ID" sz="2000" dirty="0" err="1">
                <a:latin typeface="Exo" charset="0"/>
              </a:rPr>
              <a:t>Tanpa</a:t>
            </a:r>
            <a:r>
              <a:rPr lang="en-ID" sz="2000" dirty="0">
                <a:latin typeface="Exo" charset="0"/>
              </a:rPr>
              <a:t> Fine-Tuning)</a:t>
            </a:r>
          </a:p>
        </p:txBody>
      </p:sp>
      <p:grpSp>
        <p:nvGrpSpPr>
          <p:cNvPr id="4" name="Group 3">
            <a:extLst>
              <a:ext uri="{FF2B5EF4-FFF2-40B4-BE49-F238E27FC236}">
                <a16:creationId xmlns:a16="http://schemas.microsoft.com/office/drawing/2014/main" id="{D5674533-D596-A741-A1CF-523FC471371E}"/>
              </a:ext>
            </a:extLst>
          </p:cNvPr>
          <p:cNvGrpSpPr/>
          <p:nvPr/>
        </p:nvGrpSpPr>
        <p:grpSpPr>
          <a:xfrm>
            <a:off x="728072" y="2014478"/>
            <a:ext cx="6242998" cy="3026093"/>
            <a:chOff x="0" y="0"/>
            <a:chExt cx="4078605" cy="2028825"/>
          </a:xfrm>
        </p:grpSpPr>
        <p:pic>
          <p:nvPicPr>
            <p:cNvPr id="5" name="Picture 4">
              <a:extLst>
                <a:ext uri="{FF2B5EF4-FFF2-40B4-BE49-F238E27FC236}">
                  <a16:creationId xmlns:a16="http://schemas.microsoft.com/office/drawing/2014/main" id="{F0164984-9C37-187B-FF68-0E2210F163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8" t="967" r="49362"/>
            <a:stretch>
              <a:fillRect/>
            </a:stretch>
          </p:blipFill>
          <p:spPr bwMode="auto">
            <a:xfrm>
              <a:off x="0" y="7620"/>
              <a:ext cx="2070100" cy="202120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C4F9766-7F8A-E610-ADB3-3D892A50BC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305" t="967" r="5"/>
            <a:stretch>
              <a:fillRect/>
            </a:stretch>
          </p:blipFill>
          <p:spPr bwMode="auto">
            <a:xfrm>
              <a:off x="2065020" y="0"/>
              <a:ext cx="2013585" cy="2025650"/>
            </a:xfrm>
            <a:prstGeom prst="rect">
              <a:avLst/>
            </a:prstGeom>
            <a:ln>
              <a:noFill/>
            </a:ln>
            <a:extLst>
              <a:ext uri="{53640926-AAD7-44D8-BBD7-CCE9431645EC}">
                <a14:shadowObscured xmlns:a14="http://schemas.microsoft.com/office/drawing/2010/main"/>
              </a:ext>
            </a:extLst>
          </p:spPr>
        </p:pic>
      </p:grpSp>
      <p:sp>
        <p:nvSpPr>
          <p:cNvPr id="8" name="Google Shape;87;p5">
            <a:extLst>
              <a:ext uri="{FF2B5EF4-FFF2-40B4-BE49-F238E27FC236}">
                <a16:creationId xmlns:a16="http://schemas.microsoft.com/office/drawing/2014/main" id="{DC19D568-0E67-7C75-F9F4-27231224B07B}"/>
              </a:ext>
            </a:extLst>
          </p:cNvPr>
          <p:cNvSpPr txBox="1"/>
          <p:nvPr/>
        </p:nvSpPr>
        <p:spPr>
          <a:xfrm>
            <a:off x="7138219" y="2713308"/>
            <a:ext cx="4591664" cy="1431383"/>
          </a:xfrm>
          <a:prstGeom prst="rect">
            <a:avLst/>
          </a:prstGeom>
          <a:noFill/>
          <a:ln>
            <a:noFill/>
          </a:ln>
        </p:spPr>
        <p:txBody>
          <a:bodyPr spcFirstLastPara="1" wrap="square" lIns="91425" tIns="45700" rIns="91425" bIns="45700" anchor="t" anchorCtr="0">
            <a:noAutofit/>
          </a:bodyPr>
          <a:lstStyle/>
          <a:p>
            <a:pPr lvl="1" algn="just">
              <a:lnSpc>
                <a:spcPct val="150000"/>
              </a:lnSpc>
            </a:pPr>
            <a:r>
              <a:rPr lang="en-ID" dirty="0" err="1"/>
              <a:t>Meskipun</a:t>
            </a:r>
            <a:r>
              <a:rPr lang="en-ID" dirty="0"/>
              <a:t> </a:t>
            </a:r>
            <a:r>
              <a:rPr lang="en-ID" dirty="0" err="1"/>
              <a:t>pelatihan</a:t>
            </a:r>
            <a:r>
              <a:rPr lang="en-ID" dirty="0"/>
              <a:t> </a:t>
            </a:r>
            <a:r>
              <a:rPr lang="en-ID" dirty="0" err="1"/>
              <a:t>berhenti</a:t>
            </a:r>
            <a:r>
              <a:rPr lang="en-ID" dirty="0"/>
              <a:t> di epoch ke-35, model </a:t>
            </a:r>
            <a:r>
              <a:rPr lang="en-ID" dirty="0" err="1"/>
              <a:t>akhir</a:t>
            </a:r>
            <a:r>
              <a:rPr lang="en-ID" dirty="0"/>
              <a:t> yang </a:t>
            </a:r>
            <a:r>
              <a:rPr lang="en-ID" dirty="0" err="1"/>
              <a:t>digunakan</a:t>
            </a:r>
            <a:r>
              <a:rPr lang="en-ID" dirty="0"/>
              <a:t> </a:t>
            </a:r>
            <a:r>
              <a:rPr lang="en-ID" dirty="0" err="1"/>
              <a:t>berasal</a:t>
            </a:r>
            <a:r>
              <a:rPr lang="en-ID" dirty="0"/>
              <a:t> </a:t>
            </a:r>
            <a:r>
              <a:rPr lang="en-ID" dirty="0" err="1"/>
              <a:t>dari</a:t>
            </a:r>
            <a:r>
              <a:rPr lang="en-ID" dirty="0"/>
              <a:t> epoch ke-25 </a:t>
            </a:r>
            <a:r>
              <a:rPr lang="en-ID" dirty="0" err="1"/>
              <a:t>karena</a:t>
            </a:r>
            <a:r>
              <a:rPr lang="en-ID" dirty="0"/>
              <a:t> </a:t>
            </a:r>
            <a:r>
              <a:rPr lang="en-ID" dirty="0" err="1"/>
              <a:t>nilai</a:t>
            </a:r>
            <a:r>
              <a:rPr lang="en-ID" dirty="0"/>
              <a:t> loss </a:t>
            </a:r>
            <a:r>
              <a:rPr lang="en-ID" dirty="0" err="1"/>
              <a:t>validasi</a:t>
            </a:r>
            <a:r>
              <a:rPr lang="en-ID" dirty="0"/>
              <a:t> </a:t>
            </a:r>
            <a:r>
              <a:rPr lang="en-ID" dirty="0" err="1"/>
              <a:t>menunjukkan</a:t>
            </a:r>
            <a:r>
              <a:rPr lang="en-ID" dirty="0"/>
              <a:t> </a:t>
            </a:r>
            <a:r>
              <a:rPr lang="en-ID" dirty="0" err="1"/>
              <a:t>nilai</a:t>
            </a:r>
            <a:r>
              <a:rPr lang="en-ID" dirty="0"/>
              <a:t> yang paling </a:t>
            </a:r>
            <a:r>
              <a:rPr lang="en-ID" dirty="0" err="1"/>
              <a:t>rendah</a:t>
            </a:r>
            <a:endParaRPr lang="en-ID" sz="1500" dirty="0">
              <a:latin typeface="Exo" panose="020B0604020202020204" charset="0"/>
              <a:ea typeface="Calibri" panose="020F0502020204030204" pitchFamily="34" charset="0"/>
              <a:cs typeface="Times New Roman" panose="02020603050405020304" pitchFamily="18" charset="0"/>
            </a:endParaRPr>
          </a:p>
        </p:txBody>
      </p:sp>
      <p:sp>
        <p:nvSpPr>
          <p:cNvPr id="9" name="Google Shape;87;p5">
            <a:extLst>
              <a:ext uri="{FF2B5EF4-FFF2-40B4-BE49-F238E27FC236}">
                <a16:creationId xmlns:a16="http://schemas.microsoft.com/office/drawing/2014/main" id="{232DF429-F54E-DBE8-A4F6-F98C60974B2F}"/>
              </a:ext>
            </a:extLst>
          </p:cNvPr>
          <p:cNvSpPr txBox="1"/>
          <p:nvPr/>
        </p:nvSpPr>
        <p:spPr>
          <a:xfrm>
            <a:off x="1907580" y="5035835"/>
            <a:ext cx="3962712" cy="381969"/>
          </a:xfrm>
          <a:prstGeom prst="rect">
            <a:avLst/>
          </a:prstGeom>
          <a:noFill/>
          <a:ln>
            <a:noFill/>
          </a:ln>
        </p:spPr>
        <p:txBody>
          <a:bodyPr spcFirstLastPara="1" wrap="square" lIns="91425" tIns="45700" rIns="91425" bIns="45700" anchor="t" anchorCtr="0">
            <a:noAutofit/>
          </a:bodyPr>
          <a:lstStyle/>
          <a:p>
            <a:pPr lvl="1" algn="ctr">
              <a:lnSpc>
                <a:spcPct val="150000"/>
              </a:lnSpc>
            </a:pPr>
            <a:r>
              <a:rPr lang="en-ID" sz="1000" dirty="0"/>
              <a:t>Gambar 3.1 </a:t>
            </a:r>
            <a:r>
              <a:rPr lang="en-ID" sz="1000" dirty="0" err="1"/>
              <a:t>Grafik</a:t>
            </a:r>
            <a:r>
              <a:rPr lang="en-ID" sz="1000" dirty="0"/>
              <a:t> </a:t>
            </a:r>
            <a:r>
              <a:rPr lang="en-ID" sz="1000" dirty="0" err="1"/>
              <a:t>Pelatihan</a:t>
            </a:r>
            <a:r>
              <a:rPr lang="en-ID" sz="1000" dirty="0"/>
              <a:t> Model </a:t>
            </a:r>
            <a:r>
              <a:rPr lang="en-ID" sz="1000" dirty="0" err="1"/>
              <a:t>Tanpa</a:t>
            </a:r>
            <a:r>
              <a:rPr lang="en-ID" sz="1000" dirty="0"/>
              <a:t> Fine-Tuning </a:t>
            </a:r>
            <a:endParaRPr lang="en-ID" sz="1000" dirty="0">
              <a:latin typeface="Exo"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839833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2632</Words>
  <Application>Microsoft Office PowerPoint</Application>
  <PresentationFormat>Widescreen</PresentationFormat>
  <Paragraphs>107</Paragraphs>
  <Slides>20</Slides>
  <Notes>20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Wingdings</vt:lpstr>
      <vt:lpstr>Arial MT</vt:lpstr>
      <vt:lpstr>Exo</vt:lpstr>
      <vt:lpstr>Century Gothic</vt:lpstr>
      <vt:lpstr>Calibri</vt:lpstr>
      <vt:lpstr>Arial</vt:lpstr>
      <vt:lpstr>Office Theme</vt:lpstr>
      <vt:lpstr>Klasifikasi Gangguan Mata pada Anak Menggunakan Metode CNN Arsitektur Xception untuk Deteksi Dini</vt:lpstr>
      <vt:lpstr>Latar Belakang</vt:lpstr>
      <vt:lpstr>Rumusan Masalah</vt:lpstr>
      <vt:lpstr>Tujuan</vt:lpstr>
      <vt:lpstr>Metode Penelitian</vt:lpstr>
      <vt:lpstr>Metode Penelitian</vt:lpstr>
      <vt:lpstr>Metode Penelitian</vt:lpstr>
      <vt:lpstr>Tahap Pengujian</vt:lpstr>
      <vt:lpstr>Hasil &amp; Pembahasan </vt:lpstr>
      <vt:lpstr>Hasil &amp; Pembahasan </vt:lpstr>
      <vt:lpstr>Hasil &amp; Pembahasan </vt:lpstr>
      <vt:lpstr>Hasil &amp; Pembahasan </vt:lpstr>
      <vt:lpstr>Kesimpulan</vt:lpstr>
      <vt:lpstr>Referensi</vt:lpstr>
      <vt:lpstr>Referensi</vt:lpstr>
      <vt:lpstr>PowerPoint Presentation</vt:lpstr>
      <vt:lpstr>PowerPoint Presentation</vt:lpstr>
      <vt:lpstr>Teks Presentasi</vt:lpstr>
      <vt:lpstr>Teks Presentasi</vt:lpstr>
      <vt:lpstr>Teks Presentasi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IMPLEMENTASI SISTEM PAKAR REKOMENDASI JURUSAN MENGGUNAKAN METODE FORWARD CHAINING</dc:title>
  <dc:creator>Umsida</dc:creator>
  <cp:lastModifiedBy>DEWI MELISA PUTRI</cp:lastModifiedBy>
  <cp:revision>121</cp:revision>
  <dcterms:created xsi:type="dcterms:W3CDTF">2020-02-15T07:43:00Z</dcterms:created>
  <dcterms:modified xsi:type="dcterms:W3CDTF">2025-08-26T01:17:38Z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1033-12.2.0.21931</vt:lpwstr>
  </property>
  <property fmtid="{D5CDD505-2E9C-101B-9397-08002B2CF9AE}" pid="3" name="ICV">
    <vt:lpwstr>A46DCB41384D44FC8FD1A157471F33E1_12</vt:lpwstr>
  </property>
</Properties>
</file>