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13423900" cy="21424900"/>
  <p:notesSz cx="6858000" cy="9144000"/>
  <p:embeddedFontLst>
    <p:embeddedFont>
      <p:font typeface="Futura Bk BT" pitchFamily="34" charset="0"/>
      <p:regular r:id="rId11"/>
      <p:italic r:id="rId12"/>
    </p:embeddedFont>
    <p:embeddedFont>
      <p:font typeface="League Spartan" charset="0"/>
      <p:regular r:id="rId13"/>
    </p:embeddedFont>
    <p:embeddedFont>
      <p:font typeface="Roboto" charset="0"/>
      <p:regular r:id="rId14"/>
    </p:embeddedFont>
    <p:embeddedFont>
      <p:font typeface="Nirmala UI Semilight" pitchFamily="34" charset="0"/>
      <p:regular r:id="rId15"/>
    </p:embeddedFont>
    <p:embeddedFont>
      <p:font typeface="OCR-A BT" pitchFamily="34" charset="0"/>
      <p:regular r:id="rId16"/>
    </p:embeddedFont>
    <p:embeddedFont>
      <p:font typeface="Roboto Bold" charset="0"/>
      <p:regular r:id="rId17"/>
    </p:embeddedFont>
    <p:embeddedFont>
      <p:font typeface="MV Boli" pitchFamily="2" charset="0"/>
      <p:regular r:id="rId18"/>
    </p:embeddedFon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Comic Sans MS" pitchFamily="66" charset="0"/>
      <p:regular r:id="rId23"/>
      <p:bold r:id="rId24"/>
      <p:italic r:id="rId25"/>
      <p:boldItalic r:id="rId26"/>
    </p:embeddedFont>
    <p:embeddedFont>
      <p:font typeface="Futura Md BT" pitchFamily="34" charset="0"/>
      <p:regular r:id="rId27"/>
      <p:bold r:id="rId28"/>
      <p:italic r:id="rId29"/>
      <p:boldItalic r:id="rId30"/>
    </p:embeddedFont>
    <p:embeddedFont>
      <p:font typeface="Algerian" pitchFamily="82" charset="0"/>
      <p:regular r:id="rId31"/>
    </p:embeddedFont>
    <p:embeddedFont>
      <p:font typeface="Open Sans Bold" charset="0"/>
      <p:regular r:id="rId32"/>
    </p:embeddedFont>
    <p:embeddedFont>
      <p:font typeface="Baloo" charset="0"/>
      <p:regular r:id="rId33"/>
    </p:embeddedFont>
    <p:embeddedFont>
      <p:font typeface="Century751 SeBd BT" pitchFamily="2" charset="0"/>
      <p:regular r:id="rId34"/>
      <p: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>
        <p:scale>
          <a:sx n="26" d="100"/>
          <a:sy n="26" d="100"/>
        </p:scale>
        <p:origin x="-1830" y="-1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9" Type="http://schemas.openxmlformats.org/officeDocument/2006/relationships/tableStyles" Target="tableStyles.xml"/><Relationship Id="rId21" Type="http://schemas.openxmlformats.org/officeDocument/2006/relationships/font" Target="fonts/font11.fntdata"/><Relationship Id="rId34" Type="http://schemas.openxmlformats.org/officeDocument/2006/relationships/font" Target="fonts/font24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33" Type="http://schemas.openxmlformats.org/officeDocument/2006/relationships/font" Target="fonts/font23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font" Target="fonts/font1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font" Target="fonts/font22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font" Target="fonts/font18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31" Type="http://schemas.openxmlformats.org/officeDocument/2006/relationships/font" Target="fonts/font2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font" Target="fonts/font20.fntdata"/><Relationship Id="rId35" Type="http://schemas.openxmlformats.org/officeDocument/2006/relationships/font" Target="fonts/font25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8/19/2025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8/19/2025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8/19/2025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8/19/2025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8/19/2025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44.svg"/><Relationship Id="rId18" Type="http://schemas.openxmlformats.org/officeDocument/2006/relationships/image" Target="../media/image25.png"/><Relationship Id="rId3" Type="http://schemas.openxmlformats.org/officeDocument/2006/relationships/image" Target="../media/image34.svg"/><Relationship Id="rId21" Type="http://schemas.openxmlformats.org/officeDocument/2006/relationships/image" Target="../media/image52.svg"/><Relationship Id="rId7" Type="http://schemas.openxmlformats.org/officeDocument/2006/relationships/image" Target="../media/image38.svg"/><Relationship Id="rId12" Type="http://schemas.openxmlformats.org/officeDocument/2006/relationships/image" Target="../media/image22.png"/><Relationship Id="rId17" Type="http://schemas.openxmlformats.org/officeDocument/2006/relationships/image" Target="../media/image48.svg"/><Relationship Id="rId2" Type="http://schemas.openxmlformats.org/officeDocument/2006/relationships/image" Target="../media/image17.png"/><Relationship Id="rId16" Type="http://schemas.openxmlformats.org/officeDocument/2006/relationships/image" Target="../media/image24.png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42.svg"/><Relationship Id="rId5" Type="http://schemas.openxmlformats.org/officeDocument/2006/relationships/image" Target="../media/image36.svg"/><Relationship Id="rId15" Type="http://schemas.openxmlformats.org/officeDocument/2006/relationships/image" Target="../media/image46.svg"/><Relationship Id="rId23" Type="http://schemas.openxmlformats.org/officeDocument/2006/relationships/image" Target="../media/image54.svg"/><Relationship Id="rId10" Type="http://schemas.openxmlformats.org/officeDocument/2006/relationships/image" Target="../media/image21.png"/><Relationship Id="rId19" Type="http://schemas.openxmlformats.org/officeDocument/2006/relationships/image" Target="../media/image50.svg"/><Relationship Id="rId4" Type="http://schemas.openxmlformats.org/officeDocument/2006/relationships/image" Target="../media/image18.png"/><Relationship Id="rId9" Type="http://schemas.openxmlformats.org/officeDocument/2006/relationships/image" Target="../media/image40.svg"/><Relationship Id="rId14" Type="http://schemas.openxmlformats.org/officeDocument/2006/relationships/image" Target="../media/image23.png"/><Relationship Id="rId22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44.svg"/><Relationship Id="rId18" Type="http://schemas.openxmlformats.org/officeDocument/2006/relationships/image" Target="../media/image25.png"/><Relationship Id="rId3" Type="http://schemas.openxmlformats.org/officeDocument/2006/relationships/image" Target="../media/image34.svg"/><Relationship Id="rId21" Type="http://schemas.openxmlformats.org/officeDocument/2006/relationships/image" Target="../media/image52.svg"/><Relationship Id="rId7" Type="http://schemas.openxmlformats.org/officeDocument/2006/relationships/image" Target="../media/image38.svg"/><Relationship Id="rId12" Type="http://schemas.openxmlformats.org/officeDocument/2006/relationships/image" Target="../media/image22.png"/><Relationship Id="rId17" Type="http://schemas.openxmlformats.org/officeDocument/2006/relationships/image" Target="../media/image48.svg"/><Relationship Id="rId2" Type="http://schemas.openxmlformats.org/officeDocument/2006/relationships/image" Target="../media/image17.png"/><Relationship Id="rId16" Type="http://schemas.openxmlformats.org/officeDocument/2006/relationships/image" Target="../media/image24.png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42.svg"/><Relationship Id="rId5" Type="http://schemas.openxmlformats.org/officeDocument/2006/relationships/image" Target="../media/image36.svg"/><Relationship Id="rId15" Type="http://schemas.openxmlformats.org/officeDocument/2006/relationships/image" Target="../media/image46.svg"/><Relationship Id="rId23" Type="http://schemas.openxmlformats.org/officeDocument/2006/relationships/image" Target="../media/image54.svg"/><Relationship Id="rId10" Type="http://schemas.openxmlformats.org/officeDocument/2006/relationships/image" Target="../media/image21.png"/><Relationship Id="rId19" Type="http://schemas.openxmlformats.org/officeDocument/2006/relationships/image" Target="../media/image50.svg"/><Relationship Id="rId4" Type="http://schemas.openxmlformats.org/officeDocument/2006/relationships/image" Target="../media/image18.png"/><Relationship Id="rId9" Type="http://schemas.openxmlformats.org/officeDocument/2006/relationships/image" Target="../media/image40.svg"/><Relationship Id="rId14" Type="http://schemas.openxmlformats.org/officeDocument/2006/relationships/image" Target="../media/image23.png"/><Relationship Id="rId22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54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56.sv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11.png"/><Relationship Id="rId4" Type="http://schemas.openxmlformats.org/officeDocument/2006/relationships/image" Target="../media/image54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58.svg"/><Relationship Id="rId7" Type="http://schemas.openxmlformats.org/officeDocument/2006/relationships/image" Target="../media/image62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60.svg"/><Relationship Id="rId4" Type="http://schemas.openxmlformats.org/officeDocument/2006/relationships/image" Target="../media/image30.png"/><Relationship Id="rId9" Type="http://schemas.openxmlformats.org/officeDocument/2006/relationships/image" Target="../media/image6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3F9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682418" y="13239628"/>
            <a:ext cx="14675729" cy="9245710"/>
          </a:xfrm>
          <a:custGeom>
            <a:avLst/>
            <a:gdLst/>
            <a:ahLst/>
            <a:cxnLst/>
            <a:rect l="l" t="t" r="r" b="b"/>
            <a:pathLst>
              <a:path w="14675729" h="9245710">
                <a:moveTo>
                  <a:pt x="0" y="0"/>
                </a:moveTo>
                <a:lnTo>
                  <a:pt x="14675730" y="0"/>
                </a:lnTo>
                <a:lnTo>
                  <a:pt x="14675730" y="9245709"/>
                </a:lnTo>
                <a:lnTo>
                  <a:pt x="0" y="924570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9046979" y="6217596"/>
            <a:ext cx="6080492" cy="3726835"/>
          </a:xfrm>
          <a:custGeom>
            <a:avLst/>
            <a:gdLst/>
            <a:ahLst/>
            <a:cxnLst/>
            <a:rect l="l" t="t" r="r" b="b"/>
            <a:pathLst>
              <a:path w="6080492" h="3726835">
                <a:moveTo>
                  <a:pt x="0" y="0"/>
                </a:moveTo>
                <a:lnTo>
                  <a:pt x="6080492" y="0"/>
                </a:lnTo>
                <a:lnTo>
                  <a:pt x="6080492" y="3726835"/>
                </a:lnTo>
                <a:lnTo>
                  <a:pt x="0" y="372683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9680611" y="7407275"/>
            <a:ext cx="4813228" cy="8140766"/>
          </a:xfrm>
          <a:custGeom>
            <a:avLst/>
            <a:gdLst/>
            <a:ahLst/>
            <a:cxnLst/>
            <a:rect l="l" t="t" r="r" b="b"/>
            <a:pathLst>
              <a:path w="4813228" h="8140766">
                <a:moveTo>
                  <a:pt x="0" y="0"/>
                </a:moveTo>
                <a:lnTo>
                  <a:pt x="4813228" y="0"/>
                </a:lnTo>
                <a:lnTo>
                  <a:pt x="4813228" y="8140766"/>
                </a:lnTo>
                <a:lnTo>
                  <a:pt x="0" y="814076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-308448" y="11974030"/>
            <a:ext cx="3481548" cy="5888453"/>
          </a:xfrm>
          <a:custGeom>
            <a:avLst/>
            <a:gdLst/>
            <a:ahLst/>
            <a:cxnLst/>
            <a:rect l="l" t="t" r="r" b="b"/>
            <a:pathLst>
              <a:path w="3481548" h="5888453">
                <a:moveTo>
                  <a:pt x="0" y="0"/>
                </a:moveTo>
                <a:lnTo>
                  <a:pt x="3481548" y="0"/>
                </a:lnTo>
                <a:lnTo>
                  <a:pt x="3481548" y="5888452"/>
                </a:lnTo>
                <a:lnTo>
                  <a:pt x="0" y="588845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3616362" y="12809287"/>
            <a:ext cx="6542040" cy="8164793"/>
          </a:xfrm>
          <a:custGeom>
            <a:avLst/>
            <a:gdLst/>
            <a:ahLst/>
            <a:cxnLst/>
            <a:rect l="l" t="t" r="r" b="b"/>
            <a:pathLst>
              <a:path w="6542040" h="8164793">
                <a:moveTo>
                  <a:pt x="0" y="0"/>
                </a:moveTo>
                <a:lnTo>
                  <a:pt x="6542041" y="0"/>
                </a:lnTo>
                <a:lnTo>
                  <a:pt x="6542041" y="8164793"/>
                </a:lnTo>
                <a:lnTo>
                  <a:pt x="0" y="816479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1432326" y="15718216"/>
            <a:ext cx="3297438" cy="3023323"/>
          </a:xfrm>
          <a:custGeom>
            <a:avLst/>
            <a:gdLst/>
            <a:ahLst/>
            <a:cxnLst/>
            <a:rect l="l" t="t" r="r" b="b"/>
            <a:pathLst>
              <a:path w="3297438" h="3023323">
                <a:moveTo>
                  <a:pt x="0" y="0"/>
                </a:moveTo>
                <a:lnTo>
                  <a:pt x="3297438" y="0"/>
                </a:lnTo>
                <a:lnTo>
                  <a:pt x="3297438" y="3023323"/>
                </a:lnTo>
                <a:lnTo>
                  <a:pt x="0" y="302332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773407" y="18560071"/>
            <a:ext cx="2521102" cy="2297070"/>
          </a:xfrm>
          <a:custGeom>
            <a:avLst/>
            <a:gdLst/>
            <a:ahLst/>
            <a:cxnLst/>
            <a:rect l="l" t="t" r="r" b="b"/>
            <a:pathLst>
              <a:path w="2521102" h="2297070">
                <a:moveTo>
                  <a:pt x="0" y="0"/>
                </a:moveTo>
                <a:lnTo>
                  <a:pt x="2521101" y="0"/>
                </a:lnTo>
                <a:lnTo>
                  <a:pt x="2521101" y="2297070"/>
                </a:lnTo>
                <a:lnTo>
                  <a:pt x="0" y="229707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 flipH="1">
            <a:off x="10480256" y="15049091"/>
            <a:ext cx="1694823" cy="1544216"/>
          </a:xfrm>
          <a:custGeom>
            <a:avLst/>
            <a:gdLst/>
            <a:ahLst/>
            <a:cxnLst/>
            <a:rect l="l" t="t" r="r" b="b"/>
            <a:pathLst>
              <a:path w="1694823" h="1544216">
                <a:moveTo>
                  <a:pt x="1694823" y="0"/>
                </a:moveTo>
                <a:lnTo>
                  <a:pt x="0" y="0"/>
                </a:lnTo>
                <a:lnTo>
                  <a:pt x="0" y="1544216"/>
                </a:lnTo>
                <a:lnTo>
                  <a:pt x="1694823" y="1544216"/>
                </a:lnTo>
                <a:lnTo>
                  <a:pt x="1694823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1432326" y="9254709"/>
            <a:ext cx="2019327" cy="2942554"/>
          </a:xfrm>
          <a:custGeom>
            <a:avLst/>
            <a:gdLst/>
            <a:ahLst/>
            <a:cxnLst/>
            <a:rect l="l" t="t" r="r" b="b"/>
            <a:pathLst>
              <a:path w="2019327" h="2942554">
                <a:moveTo>
                  <a:pt x="0" y="0"/>
                </a:moveTo>
                <a:lnTo>
                  <a:pt x="2019328" y="0"/>
                </a:lnTo>
                <a:lnTo>
                  <a:pt x="2019328" y="2942554"/>
                </a:lnTo>
                <a:lnTo>
                  <a:pt x="0" y="2942554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10014344" y="16876611"/>
            <a:ext cx="931825" cy="985871"/>
          </a:xfrm>
          <a:custGeom>
            <a:avLst/>
            <a:gdLst/>
            <a:ahLst/>
            <a:cxnLst/>
            <a:rect l="l" t="t" r="r" b="b"/>
            <a:pathLst>
              <a:path w="931825" h="985871">
                <a:moveTo>
                  <a:pt x="0" y="0"/>
                </a:moveTo>
                <a:lnTo>
                  <a:pt x="931825" y="0"/>
                </a:lnTo>
                <a:lnTo>
                  <a:pt x="931825" y="985871"/>
                </a:lnTo>
                <a:lnTo>
                  <a:pt x="0" y="985871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10946169" y="18315248"/>
            <a:ext cx="1517196" cy="2046807"/>
          </a:xfrm>
          <a:custGeom>
            <a:avLst/>
            <a:gdLst/>
            <a:ahLst/>
            <a:cxnLst/>
            <a:rect l="l" t="t" r="r" b="b"/>
            <a:pathLst>
              <a:path w="1517196" h="2046807">
                <a:moveTo>
                  <a:pt x="0" y="0"/>
                </a:moveTo>
                <a:lnTo>
                  <a:pt x="1517196" y="0"/>
                </a:lnTo>
                <a:lnTo>
                  <a:pt x="1517196" y="2046808"/>
                </a:lnTo>
                <a:lnTo>
                  <a:pt x="0" y="2046808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 rot="-702734" flipH="1">
            <a:off x="10479345" y="473813"/>
            <a:ext cx="2201412" cy="3161954"/>
          </a:xfrm>
          <a:custGeom>
            <a:avLst/>
            <a:gdLst/>
            <a:ahLst/>
            <a:cxnLst/>
            <a:rect l="l" t="t" r="r" b="b"/>
            <a:pathLst>
              <a:path w="2201412" h="3161954">
                <a:moveTo>
                  <a:pt x="2201412" y="0"/>
                </a:moveTo>
                <a:lnTo>
                  <a:pt x="0" y="0"/>
                </a:lnTo>
                <a:lnTo>
                  <a:pt x="0" y="3161954"/>
                </a:lnTo>
                <a:lnTo>
                  <a:pt x="2201412" y="3161954"/>
                </a:lnTo>
                <a:lnTo>
                  <a:pt x="2201412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 flipH="1">
            <a:off x="-1111116" y="410435"/>
            <a:ext cx="6080492" cy="3726835"/>
          </a:xfrm>
          <a:custGeom>
            <a:avLst/>
            <a:gdLst/>
            <a:ahLst/>
            <a:cxnLst/>
            <a:rect l="l" t="t" r="r" b="b"/>
            <a:pathLst>
              <a:path w="6080492" h="3726835">
                <a:moveTo>
                  <a:pt x="6080491" y="0"/>
                </a:moveTo>
                <a:lnTo>
                  <a:pt x="0" y="0"/>
                </a:lnTo>
                <a:lnTo>
                  <a:pt x="0" y="3726835"/>
                </a:lnTo>
                <a:lnTo>
                  <a:pt x="6080491" y="3726835"/>
                </a:lnTo>
                <a:lnTo>
                  <a:pt x="6080491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15" name="TextBox 15"/>
          <p:cNvSpPr txBox="1"/>
          <p:nvPr/>
        </p:nvSpPr>
        <p:spPr>
          <a:xfrm>
            <a:off x="4539570" y="8469217"/>
            <a:ext cx="4344840" cy="82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94"/>
              </a:lnSpc>
            </a:pPr>
            <a:r>
              <a:rPr lang="en-US" sz="3600" dirty="0" err="1">
                <a:solidFill>
                  <a:srgbClr val="0E4C40"/>
                </a:solidFill>
                <a:latin typeface="Futura Bk BT" pitchFamily="34" charset="0"/>
                <a:ea typeface="Glacial Indifference"/>
                <a:cs typeface="Glacial Indifference"/>
                <a:sym typeface="Glacial Indifference"/>
              </a:rPr>
              <a:t>Disusun</a:t>
            </a:r>
            <a:r>
              <a:rPr lang="en-US" sz="3600" dirty="0">
                <a:solidFill>
                  <a:srgbClr val="0E4C40"/>
                </a:solidFill>
                <a:latin typeface="Futura Bk BT" pitchFamily="34" charset="0"/>
                <a:ea typeface="Glacial Indifference"/>
                <a:cs typeface="Glacial Indifference"/>
                <a:sym typeface="Glacial Indifference"/>
              </a:rPr>
              <a:t> </a:t>
            </a:r>
            <a:r>
              <a:rPr lang="en-US" sz="3600" dirty="0" err="1">
                <a:solidFill>
                  <a:srgbClr val="0E4C40"/>
                </a:solidFill>
                <a:latin typeface="Futura Bk BT" pitchFamily="34" charset="0"/>
                <a:ea typeface="Glacial Indifference"/>
                <a:cs typeface="Glacial Indifference"/>
                <a:sym typeface="Glacial Indifference"/>
              </a:rPr>
              <a:t>Oleh</a:t>
            </a:r>
            <a:r>
              <a:rPr lang="en-US" sz="3600" dirty="0">
                <a:solidFill>
                  <a:srgbClr val="0E4C40"/>
                </a:solidFill>
                <a:latin typeface="Futura Bk BT" pitchFamily="34" charset="0"/>
                <a:ea typeface="Glacial Indifference"/>
                <a:cs typeface="Glacial Indifference"/>
                <a:sym typeface="Glacial Indifference"/>
              </a:rPr>
              <a:t>: 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3058412" y="9254709"/>
            <a:ext cx="7307156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02"/>
              </a:lnSpc>
            </a:pPr>
            <a:r>
              <a:rPr lang="en-US" sz="4000" b="1" dirty="0" err="1">
                <a:solidFill>
                  <a:srgbClr val="0E4C40"/>
                </a:solidFill>
                <a:latin typeface="Futura Md BT" pitchFamily="34" charset="0"/>
                <a:ea typeface="Glacial Indifference Bold"/>
                <a:cs typeface="Glacial Indifference Bold"/>
                <a:sym typeface="Glacial Indifference Bold"/>
              </a:rPr>
              <a:t>Rizky</a:t>
            </a:r>
            <a:r>
              <a:rPr lang="en-US" sz="4000" b="1" dirty="0">
                <a:solidFill>
                  <a:srgbClr val="0E4C40"/>
                </a:solidFill>
                <a:latin typeface="Futura Md BT" pitchFamily="34" charset="0"/>
                <a:ea typeface="Glacial Indifference Bold"/>
                <a:cs typeface="Glacial Indifference Bold"/>
                <a:sym typeface="Glacial Indifference Bold"/>
              </a:rPr>
              <a:t> </a:t>
            </a:r>
            <a:r>
              <a:rPr lang="en-US" sz="4000" b="1" dirty="0" err="1">
                <a:solidFill>
                  <a:srgbClr val="0E4C40"/>
                </a:solidFill>
                <a:latin typeface="Futura Md BT" pitchFamily="34" charset="0"/>
                <a:ea typeface="Glacial Indifference Bold"/>
                <a:cs typeface="Glacial Indifference Bold"/>
                <a:sym typeface="Glacial Indifference Bold"/>
              </a:rPr>
              <a:t>amelia</a:t>
            </a:r>
            <a:r>
              <a:rPr lang="en-US" sz="4000" b="1" dirty="0">
                <a:solidFill>
                  <a:srgbClr val="0E4C40"/>
                </a:solidFill>
                <a:latin typeface="Futura Md BT" pitchFamily="34" charset="0"/>
                <a:ea typeface="Glacial Indifference Bold"/>
                <a:cs typeface="Glacial Indifference Bold"/>
                <a:sym typeface="Glacial Indifference Bold"/>
              </a:rPr>
              <a:t> </a:t>
            </a:r>
            <a:r>
              <a:rPr lang="en-US" sz="4000" b="1" dirty="0" err="1">
                <a:solidFill>
                  <a:srgbClr val="0E4C40"/>
                </a:solidFill>
                <a:latin typeface="Futura Md BT" pitchFamily="34" charset="0"/>
                <a:ea typeface="Glacial Indifference Bold"/>
                <a:cs typeface="Glacial Indifference Bold"/>
                <a:sym typeface="Glacial Indifference Bold"/>
              </a:rPr>
              <a:t>paramitah</a:t>
            </a:r>
            <a:endParaRPr lang="en-US" sz="4000" b="1" dirty="0">
              <a:solidFill>
                <a:srgbClr val="0E4C40"/>
              </a:solidFill>
              <a:latin typeface="Futura Md BT" pitchFamily="34" charset="0"/>
              <a:ea typeface="Glacial Indifference Bold"/>
              <a:cs typeface="Glacial Indifference Bold"/>
              <a:sym typeface="Glacial Indifference Bold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283347" y="67535"/>
            <a:ext cx="10744200" cy="27333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197"/>
              </a:lnSpc>
            </a:pPr>
            <a:r>
              <a:rPr lang="en-US" sz="10000" b="1" dirty="0">
                <a:solidFill>
                  <a:srgbClr val="0E4C40"/>
                </a:solidFill>
                <a:latin typeface="Algerian" pitchFamily="82" charset="0"/>
                <a:ea typeface="Baloo"/>
                <a:cs typeface="Baloo"/>
                <a:sym typeface="Baloo"/>
              </a:rPr>
              <a:t>LKPD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515282" y="2913477"/>
            <a:ext cx="10744200" cy="1825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49"/>
              </a:lnSpc>
            </a:pPr>
            <a:r>
              <a:rPr lang="en-US" sz="6000" dirty="0" err="1">
                <a:solidFill>
                  <a:srgbClr val="0E4C40"/>
                </a:solidFill>
                <a:latin typeface="Algerian" pitchFamily="82" charset="0"/>
                <a:ea typeface="Baloo"/>
                <a:cs typeface="Baloo"/>
                <a:sym typeface="Baloo"/>
              </a:rPr>
              <a:t>Ilmu</a:t>
            </a:r>
            <a:r>
              <a:rPr lang="en-US" sz="6000" dirty="0">
                <a:solidFill>
                  <a:srgbClr val="0E4C40"/>
                </a:solidFill>
                <a:latin typeface="Algerian" pitchFamily="82" charset="0"/>
                <a:ea typeface="Baloo"/>
                <a:cs typeface="Baloo"/>
                <a:sym typeface="Baloo"/>
              </a:rPr>
              <a:t> </a:t>
            </a:r>
            <a:r>
              <a:rPr lang="en-US" sz="6000" dirty="0" err="1">
                <a:solidFill>
                  <a:srgbClr val="0E4C40"/>
                </a:solidFill>
                <a:latin typeface="Algerian" pitchFamily="82" charset="0"/>
                <a:ea typeface="Baloo"/>
                <a:cs typeface="Baloo"/>
                <a:sym typeface="Baloo"/>
              </a:rPr>
              <a:t>Pengetahuan</a:t>
            </a:r>
            <a:r>
              <a:rPr lang="en-US" sz="6000" dirty="0">
                <a:solidFill>
                  <a:srgbClr val="0E4C40"/>
                </a:solidFill>
                <a:latin typeface="Algerian" pitchFamily="82" charset="0"/>
                <a:ea typeface="Baloo"/>
                <a:cs typeface="Baloo"/>
                <a:sym typeface="Baloo"/>
              </a:rPr>
              <a:t> </a:t>
            </a:r>
            <a:r>
              <a:rPr lang="en-US" sz="6000" dirty="0" err="1">
                <a:solidFill>
                  <a:srgbClr val="0E4C40"/>
                </a:solidFill>
                <a:latin typeface="Algerian" pitchFamily="82" charset="0"/>
                <a:ea typeface="Baloo"/>
                <a:cs typeface="Baloo"/>
                <a:sym typeface="Baloo"/>
              </a:rPr>
              <a:t>Alam</a:t>
            </a:r>
            <a:r>
              <a:rPr lang="en-US" sz="6000" dirty="0">
                <a:solidFill>
                  <a:srgbClr val="0E4C40"/>
                </a:solidFill>
                <a:latin typeface="Algerian" pitchFamily="82" charset="0"/>
                <a:ea typeface="Baloo"/>
                <a:cs typeface="Baloo"/>
                <a:sym typeface="Baloo"/>
              </a:rPr>
              <a:t> Dan </a:t>
            </a:r>
            <a:r>
              <a:rPr lang="en-US" sz="6000" dirty="0" err="1">
                <a:solidFill>
                  <a:srgbClr val="0E4C40"/>
                </a:solidFill>
                <a:latin typeface="Algerian" pitchFamily="82" charset="0"/>
                <a:ea typeface="Baloo"/>
                <a:cs typeface="Baloo"/>
                <a:sym typeface="Baloo"/>
              </a:rPr>
              <a:t>Sosial</a:t>
            </a:r>
            <a:endParaRPr lang="en-US" sz="6000" dirty="0">
              <a:solidFill>
                <a:srgbClr val="0E4C40"/>
              </a:solidFill>
              <a:latin typeface="Algerian" pitchFamily="82" charset="0"/>
              <a:ea typeface="Baloo"/>
              <a:cs typeface="Baloo"/>
              <a:sym typeface="Baloo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432326" y="6217596"/>
            <a:ext cx="10744200" cy="19380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81"/>
              </a:lnSpc>
            </a:pPr>
            <a:r>
              <a:rPr lang="en-US" sz="4000" dirty="0" smtClean="0">
                <a:solidFill>
                  <a:srgbClr val="0E4C40"/>
                </a:solidFill>
                <a:latin typeface="Times New Roman" pitchFamily="18" charset="0"/>
                <a:ea typeface="Baloo"/>
                <a:cs typeface="Times New Roman" pitchFamily="18" charset="0"/>
                <a:sym typeface="Baloo"/>
              </a:rPr>
              <a:t>MATERI </a:t>
            </a:r>
            <a:r>
              <a:rPr lang="en-US" sz="4000" dirty="0">
                <a:solidFill>
                  <a:srgbClr val="0E4C40"/>
                </a:solidFill>
                <a:latin typeface="Times New Roman" pitchFamily="18" charset="0"/>
                <a:ea typeface="Baloo"/>
                <a:cs typeface="Times New Roman" pitchFamily="18" charset="0"/>
                <a:sym typeface="Baloo"/>
              </a:rPr>
              <a:t>:</a:t>
            </a:r>
          </a:p>
          <a:p>
            <a:pPr algn="ctr">
              <a:lnSpc>
                <a:spcPts val="7281"/>
              </a:lnSpc>
            </a:pPr>
            <a:r>
              <a:rPr lang="en-US" sz="4000" b="1" dirty="0">
                <a:solidFill>
                  <a:srgbClr val="0E4C40"/>
                </a:solidFill>
                <a:latin typeface="Times New Roman" pitchFamily="18" charset="0"/>
                <a:ea typeface="Baloo"/>
                <a:cs typeface="Times New Roman" pitchFamily="18" charset="0"/>
                <a:sym typeface="Baloo"/>
              </a:rPr>
              <a:t>WUJUD BENDA DAN PERUBAHANNYA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990270" y="11096656"/>
            <a:ext cx="5443440" cy="7620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94"/>
              </a:lnSpc>
            </a:pPr>
            <a:r>
              <a:rPr lang="en-US" sz="4000" dirty="0" err="1">
                <a:solidFill>
                  <a:srgbClr val="0E4C40"/>
                </a:solidFill>
                <a:latin typeface="Futura Bk BT" pitchFamily="34" charset="0"/>
                <a:ea typeface="Glacial Indifference"/>
                <a:cs typeface="Glacial Indifference"/>
                <a:sym typeface="Glacial Indifference"/>
              </a:rPr>
              <a:t>Dosen</a:t>
            </a:r>
            <a:r>
              <a:rPr lang="en-US" sz="4000" dirty="0">
                <a:solidFill>
                  <a:srgbClr val="0E4C40"/>
                </a:solidFill>
                <a:latin typeface="Futura Bk BT" pitchFamily="34" charset="0"/>
                <a:ea typeface="Glacial Indifference"/>
                <a:cs typeface="Glacial Indifference"/>
                <a:sym typeface="Glacial Indifference"/>
              </a:rPr>
              <a:t> </a:t>
            </a:r>
            <a:r>
              <a:rPr lang="en-US" sz="4000" dirty="0" err="1">
                <a:solidFill>
                  <a:srgbClr val="0E4C40"/>
                </a:solidFill>
                <a:latin typeface="Futura Bk BT" pitchFamily="34" charset="0"/>
                <a:ea typeface="Glacial Indifference"/>
                <a:cs typeface="Glacial Indifference"/>
                <a:sym typeface="Glacial Indifference"/>
              </a:rPr>
              <a:t>Pembimbing</a:t>
            </a:r>
            <a:r>
              <a:rPr lang="en-US" sz="4000" dirty="0">
                <a:solidFill>
                  <a:srgbClr val="0E4C40"/>
                </a:solidFill>
                <a:latin typeface="Futura Bk BT" pitchFamily="34" charset="0"/>
                <a:ea typeface="Glacial Indifference"/>
                <a:cs typeface="Glacial Indifference"/>
                <a:sym typeface="Glacial Indifference"/>
              </a:rPr>
              <a:t> </a:t>
            </a:r>
            <a:r>
              <a:rPr lang="en-US" sz="4567" dirty="0" smtClean="0">
                <a:solidFill>
                  <a:srgbClr val="0E4C40"/>
                </a:solidFill>
                <a:latin typeface="Glacial Indifference"/>
                <a:ea typeface="Glacial Indifference"/>
                <a:cs typeface="Glacial Indifference"/>
                <a:sym typeface="Glacial Indifference"/>
              </a:rPr>
              <a:t>:</a:t>
            </a:r>
            <a:endParaRPr lang="en-US" sz="4567" dirty="0">
              <a:solidFill>
                <a:srgbClr val="0E4C40"/>
              </a:solidFill>
              <a:latin typeface="Glacial Indifference"/>
              <a:ea typeface="Glacial Indifference"/>
              <a:cs typeface="Glacial Indifference"/>
              <a:sym typeface="Glacial Indifference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2739840" y="11761246"/>
            <a:ext cx="7944300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02"/>
              </a:lnSpc>
            </a:pPr>
            <a:r>
              <a:rPr lang="en-US" sz="4000" b="1" dirty="0">
                <a:solidFill>
                  <a:srgbClr val="0E4C40"/>
                </a:solidFill>
                <a:latin typeface="Futura Md BT" pitchFamily="34" charset="0"/>
                <a:ea typeface="Glacial Indifference Bold"/>
                <a:cs typeface="Glacial Indifference Bold"/>
                <a:sym typeface="Glacial Indifference Bold"/>
              </a:rPr>
              <a:t>Dr. </a:t>
            </a:r>
            <a:r>
              <a:rPr lang="en-US" sz="4000" b="1" dirty="0" err="1">
                <a:solidFill>
                  <a:srgbClr val="0E4C40"/>
                </a:solidFill>
                <a:latin typeface="Futura Md BT" pitchFamily="34" charset="0"/>
                <a:ea typeface="Glacial Indifference Bold"/>
                <a:cs typeface="Glacial Indifference Bold"/>
                <a:sym typeface="Glacial Indifference Bold"/>
              </a:rPr>
              <a:t>Enik</a:t>
            </a:r>
            <a:r>
              <a:rPr lang="en-US" sz="4000" b="1" dirty="0">
                <a:solidFill>
                  <a:srgbClr val="0E4C40"/>
                </a:solidFill>
                <a:latin typeface="Futura Md BT" pitchFamily="34" charset="0"/>
                <a:ea typeface="Glacial Indifference Bold"/>
                <a:cs typeface="Glacial Indifference Bold"/>
                <a:sym typeface="Glacial Indifference Bold"/>
              </a:rPr>
              <a:t> </a:t>
            </a:r>
            <a:r>
              <a:rPr lang="en-US" sz="4000" b="1" dirty="0" err="1">
                <a:solidFill>
                  <a:srgbClr val="0E4C40"/>
                </a:solidFill>
                <a:latin typeface="Futura Md BT" pitchFamily="34" charset="0"/>
                <a:ea typeface="Glacial Indifference Bold"/>
                <a:cs typeface="Glacial Indifference Bold"/>
                <a:sym typeface="Glacial Indifference Bold"/>
              </a:rPr>
              <a:t>Setiyawati</a:t>
            </a:r>
            <a:r>
              <a:rPr lang="en-US" sz="4000" b="1" dirty="0">
                <a:solidFill>
                  <a:srgbClr val="0E4C40"/>
                </a:solidFill>
                <a:latin typeface="Futura Md BT" pitchFamily="34" charset="0"/>
                <a:ea typeface="Glacial Indifference Bold"/>
                <a:cs typeface="Glacial Indifference Bold"/>
                <a:sym typeface="Glacial Indifference Bold"/>
              </a:rPr>
              <a:t>, M. Pd</a:t>
            </a:r>
            <a:r>
              <a:rPr lang="en-US" sz="4858" b="1" dirty="0">
                <a:solidFill>
                  <a:srgbClr val="0E4C40"/>
                </a:solidFill>
                <a:latin typeface="Glacial Indifference Bold"/>
                <a:ea typeface="Glacial Indifference Bold"/>
                <a:cs typeface="Glacial Indifference Bold"/>
                <a:sym typeface="Glacial Indifference Bold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D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72557" y="2505332"/>
            <a:ext cx="11885136" cy="18216176"/>
          </a:xfrm>
          <a:custGeom>
            <a:avLst/>
            <a:gdLst/>
            <a:ahLst/>
            <a:cxnLst/>
            <a:rect l="l" t="t" r="r" b="b"/>
            <a:pathLst>
              <a:path w="11885136" h="18216176">
                <a:moveTo>
                  <a:pt x="0" y="0"/>
                </a:moveTo>
                <a:lnTo>
                  <a:pt x="11885136" y="0"/>
                </a:lnTo>
                <a:lnTo>
                  <a:pt x="11885136" y="18216177"/>
                </a:lnTo>
                <a:lnTo>
                  <a:pt x="0" y="1821617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26634" r="-26634"/>
            </a:stretch>
          </a:blip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939449" y="3703197"/>
            <a:ext cx="4718244" cy="415205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72557" y="4439276"/>
            <a:ext cx="2881609" cy="2679897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772557" y="8177877"/>
            <a:ext cx="11885136" cy="2537748"/>
            <a:chOff x="0" y="0"/>
            <a:chExt cx="1903309" cy="4064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903309" cy="406400"/>
            </a:xfrm>
            <a:custGeom>
              <a:avLst/>
              <a:gdLst/>
              <a:ahLst/>
              <a:cxnLst/>
              <a:rect l="l" t="t" r="r" b="b"/>
              <a:pathLst>
                <a:path w="1903309" h="406400">
                  <a:moveTo>
                    <a:pt x="1700109" y="0"/>
                  </a:moveTo>
                  <a:lnTo>
                    <a:pt x="0" y="0"/>
                  </a:lnTo>
                  <a:lnTo>
                    <a:pt x="0" y="406400"/>
                  </a:lnTo>
                  <a:lnTo>
                    <a:pt x="1700109" y="406400"/>
                  </a:lnTo>
                  <a:lnTo>
                    <a:pt x="1903309" y="203200"/>
                  </a:lnTo>
                  <a:lnTo>
                    <a:pt x="1700109" y="0"/>
                  </a:lnTo>
                  <a:close/>
                </a:path>
              </a:pathLst>
            </a:custGeom>
            <a:solidFill>
              <a:srgbClr val="80D11D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-66675"/>
              <a:ext cx="1789009" cy="473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107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772557" y="495300"/>
            <a:ext cx="11885136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99"/>
              </a:lnSpc>
            </a:pPr>
            <a:r>
              <a:rPr lang="en-US" sz="6000" b="1" dirty="0">
                <a:solidFill>
                  <a:srgbClr val="000000"/>
                </a:solidFill>
                <a:latin typeface="MV Boli" pitchFamily="2" charset="0"/>
                <a:ea typeface="Open Sans Bold"/>
                <a:cs typeface="MV Boli" pitchFamily="2" charset="0"/>
                <a:sym typeface="Open Sans Bold"/>
              </a:rPr>
              <a:t>PETUNJUK KEGIATAN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924957" y="11344275"/>
            <a:ext cx="11732736" cy="2537748"/>
            <a:chOff x="0" y="0"/>
            <a:chExt cx="1878904" cy="4064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878904" cy="406400"/>
            </a:xfrm>
            <a:custGeom>
              <a:avLst/>
              <a:gdLst/>
              <a:ahLst/>
              <a:cxnLst/>
              <a:rect l="l" t="t" r="r" b="b"/>
              <a:pathLst>
                <a:path w="1878904" h="406400">
                  <a:moveTo>
                    <a:pt x="1675704" y="0"/>
                  </a:moveTo>
                  <a:lnTo>
                    <a:pt x="0" y="0"/>
                  </a:lnTo>
                  <a:lnTo>
                    <a:pt x="0" y="406400"/>
                  </a:lnTo>
                  <a:lnTo>
                    <a:pt x="1675704" y="406400"/>
                  </a:lnTo>
                  <a:lnTo>
                    <a:pt x="1878904" y="203200"/>
                  </a:lnTo>
                  <a:lnTo>
                    <a:pt x="1675704" y="0"/>
                  </a:lnTo>
                  <a:close/>
                </a:path>
              </a:pathLst>
            </a:custGeom>
            <a:solidFill>
              <a:srgbClr val="80D11D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66675"/>
              <a:ext cx="1764604" cy="473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107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132782" y="14539248"/>
            <a:ext cx="11732736" cy="2537748"/>
            <a:chOff x="0" y="0"/>
            <a:chExt cx="1878904" cy="4064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878904" cy="406400"/>
            </a:xfrm>
            <a:custGeom>
              <a:avLst/>
              <a:gdLst/>
              <a:ahLst/>
              <a:cxnLst/>
              <a:rect l="l" t="t" r="r" b="b"/>
              <a:pathLst>
                <a:path w="1878904" h="406400">
                  <a:moveTo>
                    <a:pt x="1675704" y="0"/>
                  </a:moveTo>
                  <a:lnTo>
                    <a:pt x="0" y="0"/>
                  </a:lnTo>
                  <a:lnTo>
                    <a:pt x="0" y="406400"/>
                  </a:lnTo>
                  <a:lnTo>
                    <a:pt x="1675704" y="406400"/>
                  </a:lnTo>
                  <a:lnTo>
                    <a:pt x="1878904" y="203200"/>
                  </a:lnTo>
                  <a:lnTo>
                    <a:pt x="1675704" y="0"/>
                  </a:lnTo>
                  <a:close/>
                </a:path>
              </a:pathLst>
            </a:custGeom>
            <a:solidFill>
              <a:srgbClr val="80D11D"/>
            </a:solidFill>
          </p:spPr>
        </p:sp>
        <p:sp>
          <p:nvSpPr>
            <p:cNvPr id="14" name="TextBox 14"/>
            <p:cNvSpPr txBox="1"/>
            <p:nvPr/>
          </p:nvSpPr>
          <p:spPr>
            <a:xfrm>
              <a:off x="0" y="-66675"/>
              <a:ext cx="1764604" cy="473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107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924957" y="17325975"/>
            <a:ext cx="11732736" cy="2537748"/>
            <a:chOff x="0" y="0"/>
            <a:chExt cx="1878904" cy="4064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1878904" cy="406400"/>
            </a:xfrm>
            <a:custGeom>
              <a:avLst/>
              <a:gdLst/>
              <a:ahLst/>
              <a:cxnLst/>
              <a:rect l="l" t="t" r="r" b="b"/>
              <a:pathLst>
                <a:path w="1878904" h="406400">
                  <a:moveTo>
                    <a:pt x="1675704" y="0"/>
                  </a:moveTo>
                  <a:lnTo>
                    <a:pt x="0" y="0"/>
                  </a:lnTo>
                  <a:lnTo>
                    <a:pt x="0" y="406400"/>
                  </a:lnTo>
                  <a:lnTo>
                    <a:pt x="1675704" y="406400"/>
                  </a:lnTo>
                  <a:lnTo>
                    <a:pt x="1878904" y="203200"/>
                  </a:lnTo>
                  <a:lnTo>
                    <a:pt x="1675704" y="0"/>
                  </a:lnTo>
                  <a:close/>
                </a:path>
              </a:pathLst>
            </a:custGeom>
            <a:solidFill>
              <a:srgbClr val="80D11D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0" y="-66675"/>
              <a:ext cx="1764604" cy="473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107"/>
                </a:lnSpc>
              </a:pPr>
              <a:endParaRPr/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734718" y="5772666"/>
            <a:ext cx="778347" cy="37686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874"/>
              </a:lnSpc>
            </a:pPr>
            <a:r>
              <a:rPr lang="en-US" sz="20000" dirty="0">
                <a:solidFill>
                  <a:srgbClr val="000000"/>
                </a:solidFill>
                <a:latin typeface="Century751 SeBd BT" pitchFamily="2" charset="0"/>
                <a:ea typeface="Distillery Display"/>
                <a:cs typeface="Distillery Display"/>
                <a:sym typeface="Distillery Display"/>
              </a:rPr>
              <a:t>1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972775" y="12687060"/>
            <a:ext cx="1080579" cy="42191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874"/>
              </a:lnSpc>
            </a:pPr>
            <a:r>
              <a:rPr lang="en-US" sz="23481" dirty="0">
                <a:solidFill>
                  <a:srgbClr val="000000"/>
                </a:solidFill>
                <a:latin typeface="Century751 SeBd BT" pitchFamily="2" charset="0"/>
                <a:ea typeface="Distillery Display"/>
                <a:cs typeface="Distillery Display"/>
                <a:sym typeface="Distillery Display"/>
              </a:rPr>
              <a:t>3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0894357" y="9718294"/>
            <a:ext cx="1192868" cy="42191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874"/>
              </a:lnSpc>
            </a:pPr>
            <a:r>
              <a:rPr lang="en-US" sz="23481" dirty="0" smtClean="0">
                <a:solidFill>
                  <a:srgbClr val="000000"/>
                </a:solidFill>
                <a:latin typeface="Century751 SeBd BT" pitchFamily="2" charset="0"/>
                <a:ea typeface="Distillery Display"/>
                <a:cs typeface="Distillery Display"/>
                <a:sym typeface="Distillery Display"/>
              </a:rPr>
              <a:t>2</a:t>
            </a:r>
            <a:endParaRPr lang="en-US" sz="23481" dirty="0">
              <a:solidFill>
                <a:srgbClr val="000000"/>
              </a:solidFill>
              <a:latin typeface="Century751 SeBd BT" pitchFamily="2" charset="0"/>
              <a:ea typeface="Distillery Display"/>
              <a:cs typeface="Distillery Display"/>
              <a:sym typeface="Distillery Display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1188373" y="16277122"/>
            <a:ext cx="1370537" cy="42191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874"/>
              </a:lnSpc>
            </a:pPr>
            <a:r>
              <a:rPr lang="en-US" sz="23481" dirty="0">
                <a:solidFill>
                  <a:srgbClr val="000000"/>
                </a:solidFill>
                <a:latin typeface="Century751 SeBd BT" pitchFamily="2" charset="0"/>
                <a:ea typeface="Distillery Display"/>
                <a:cs typeface="Distillery Display"/>
                <a:sym typeface="Distillery Display"/>
              </a:rPr>
              <a:t>4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732198" y="8549069"/>
            <a:ext cx="9648458" cy="17953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44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Tuliskan</a:t>
            </a:r>
            <a:r>
              <a:rPr lang="en-US" sz="44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4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identitas</a:t>
            </a:r>
            <a:r>
              <a:rPr lang="en-US" sz="44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kalian </a:t>
            </a:r>
            <a:r>
              <a:rPr lang="en-US" sz="44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secara</a:t>
            </a:r>
            <a:r>
              <a:rPr lang="en-US" sz="44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 </a:t>
            </a:r>
            <a:r>
              <a:rPr lang="en-US" sz="44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lengkap</a:t>
            </a:r>
            <a:r>
              <a:rPr lang="en-US" sz="44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4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dan</a:t>
            </a:r>
            <a:r>
              <a:rPr lang="en-US" sz="44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4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jelas</a:t>
            </a:r>
            <a:endParaRPr lang="en-US" sz="4400" b="1" dirty="0">
              <a:solidFill>
                <a:srgbClr val="000000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123892" y="11719217"/>
            <a:ext cx="9648458" cy="1641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440"/>
              </a:lnSpc>
            </a:pPr>
            <a:r>
              <a:rPr lang="en-US" sz="44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Baca </a:t>
            </a:r>
            <a:r>
              <a:rPr lang="en-US" sz="44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petunjuk</a:t>
            </a:r>
            <a:r>
              <a:rPr lang="en-US" sz="44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LKPD </a:t>
            </a:r>
            <a:r>
              <a:rPr lang="en-US" sz="44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dan</a:t>
            </a:r>
            <a:r>
              <a:rPr lang="en-US" sz="44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4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langkah</a:t>
            </a:r>
            <a:r>
              <a:rPr lang="en-US" sz="44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- </a:t>
            </a:r>
            <a:r>
              <a:rPr lang="en-US" sz="44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langkah</a:t>
            </a:r>
            <a:r>
              <a:rPr lang="en-US" sz="44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4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kegiatan</a:t>
            </a:r>
            <a:r>
              <a:rPr lang="en-US" sz="44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4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dengan</a:t>
            </a:r>
            <a:r>
              <a:rPr lang="en-US" sz="44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4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teliti</a:t>
            </a:r>
            <a:endParaRPr lang="en-US" sz="4400" b="1" dirty="0">
              <a:solidFill>
                <a:srgbClr val="000000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2090829" y="14864065"/>
            <a:ext cx="9782813" cy="17697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860"/>
              </a:lnSpc>
            </a:pPr>
            <a:r>
              <a:rPr lang="en-US" sz="44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Lakukan</a:t>
            </a:r>
            <a:r>
              <a:rPr lang="en-US" sz="44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4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Kegiatan</a:t>
            </a:r>
            <a:r>
              <a:rPr lang="en-US" sz="44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4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Percobaan</a:t>
            </a:r>
            <a:r>
              <a:rPr lang="en-US" sz="44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4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sesuai</a:t>
            </a:r>
            <a:r>
              <a:rPr lang="en-US" sz="44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4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langklah</a:t>
            </a:r>
            <a:r>
              <a:rPr lang="en-US" sz="44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4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kerja</a:t>
            </a:r>
            <a:r>
              <a:rPr lang="en-US" sz="44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4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pada</a:t>
            </a:r>
            <a:r>
              <a:rPr lang="en-US" sz="44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LKPD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772557" y="17502650"/>
            <a:ext cx="9999793" cy="2154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Diskusikan</a:t>
            </a:r>
            <a:r>
              <a:rPr lang="en-US" sz="4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dan</a:t>
            </a:r>
            <a:r>
              <a:rPr lang="en-US" sz="4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jawablah</a:t>
            </a:r>
            <a:r>
              <a:rPr lang="en-US" sz="4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pertanyaan</a:t>
            </a:r>
            <a:r>
              <a:rPr lang="en-US" sz="4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dengan</a:t>
            </a:r>
            <a:r>
              <a:rPr lang="en-US" sz="4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cermat</a:t>
            </a:r>
            <a:r>
              <a:rPr lang="en-US" sz="4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bersama</a:t>
            </a:r>
            <a:r>
              <a:rPr lang="en-US" sz="4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kelompok</a:t>
            </a:r>
            <a:r>
              <a:rPr lang="en-US" sz="4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, </a:t>
            </a:r>
            <a:r>
              <a:rPr lang="en-US" sz="4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kemudian</a:t>
            </a:r>
            <a:r>
              <a:rPr lang="en-US" sz="4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kumpulkan</a:t>
            </a:r>
            <a:endParaRPr lang="en-US" sz="4000" b="1" dirty="0">
              <a:solidFill>
                <a:srgbClr val="000000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37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82705" y="335756"/>
            <a:ext cx="10744200" cy="2014538"/>
            <a:chOff x="0" y="0"/>
            <a:chExt cx="2167467" cy="4064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167467" cy="406400"/>
            </a:xfrm>
            <a:custGeom>
              <a:avLst/>
              <a:gdLst/>
              <a:ahLst/>
              <a:cxnLst/>
              <a:rect l="l" t="t" r="r" b="b"/>
              <a:pathLst>
                <a:path w="2167467" h="406400">
                  <a:moveTo>
                    <a:pt x="2167467" y="0"/>
                  </a:moveTo>
                  <a:lnTo>
                    <a:pt x="0" y="0"/>
                  </a:lnTo>
                  <a:lnTo>
                    <a:pt x="101600" y="203200"/>
                  </a:lnTo>
                  <a:lnTo>
                    <a:pt x="0" y="406400"/>
                  </a:lnTo>
                  <a:lnTo>
                    <a:pt x="2167467" y="406400"/>
                  </a:lnTo>
                  <a:lnTo>
                    <a:pt x="2065867" y="203200"/>
                  </a:lnTo>
                  <a:lnTo>
                    <a:pt x="2167467" y="0"/>
                  </a:lnTo>
                  <a:close/>
                </a:path>
              </a:pathLst>
            </a:custGeom>
            <a:solidFill>
              <a:srgbClr val="E1F5CC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88900" y="-66675"/>
              <a:ext cx="1989667" cy="473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107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703949" y="2735091"/>
            <a:ext cx="11848585" cy="18277960"/>
            <a:chOff x="0" y="0"/>
            <a:chExt cx="1075740" cy="165946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075740" cy="1659467"/>
            </a:xfrm>
            <a:custGeom>
              <a:avLst/>
              <a:gdLst/>
              <a:ahLst/>
              <a:cxnLst/>
              <a:rect l="l" t="t" r="r" b="b"/>
              <a:pathLst>
                <a:path w="1075740" h="1659467">
                  <a:moveTo>
                    <a:pt x="996322" y="0"/>
                  </a:moveTo>
                  <a:lnTo>
                    <a:pt x="79418" y="0"/>
                  </a:lnTo>
                  <a:cubicBezTo>
                    <a:pt x="79418" y="43699"/>
                    <a:pt x="44079" y="79418"/>
                    <a:pt x="0" y="79418"/>
                  </a:cubicBezTo>
                  <a:lnTo>
                    <a:pt x="0" y="1580049"/>
                  </a:lnTo>
                  <a:cubicBezTo>
                    <a:pt x="43699" y="1580049"/>
                    <a:pt x="79418" y="1615388"/>
                    <a:pt x="79418" y="1659467"/>
                  </a:cubicBezTo>
                  <a:lnTo>
                    <a:pt x="996322" y="1659467"/>
                  </a:lnTo>
                  <a:cubicBezTo>
                    <a:pt x="996322" y="1615767"/>
                    <a:pt x="1031661" y="1580049"/>
                    <a:pt x="1075740" y="1580049"/>
                  </a:cubicBezTo>
                  <a:lnTo>
                    <a:pt x="1075740" y="79418"/>
                  </a:lnTo>
                  <a:cubicBezTo>
                    <a:pt x="1032040" y="79418"/>
                    <a:pt x="996322" y="44079"/>
                    <a:pt x="996322" y="0"/>
                  </a:cubicBezTo>
                  <a:close/>
                </a:path>
              </a:pathLst>
            </a:custGeom>
            <a:solidFill>
              <a:srgbClr val="F5FDE1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38100" y="-28575"/>
              <a:ext cx="999540" cy="16499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107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084034" y="7298254"/>
            <a:ext cx="3259867" cy="1285807"/>
            <a:chOff x="0" y="0"/>
            <a:chExt cx="1374531" cy="54216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374531" cy="542164"/>
            </a:xfrm>
            <a:custGeom>
              <a:avLst/>
              <a:gdLst/>
              <a:ahLst/>
              <a:cxnLst/>
              <a:rect l="l" t="t" r="r" b="b"/>
              <a:pathLst>
                <a:path w="1374531" h="542164">
                  <a:moveTo>
                    <a:pt x="1374531" y="271082"/>
                  </a:moveTo>
                  <a:lnTo>
                    <a:pt x="968131" y="0"/>
                  </a:lnTo>
                  <a:lnTo>
                    <a:pt x="968131" y="203200"/>
                  </a:lnTo>
                  <a:lnTo>
                    <a:pt x="0" y="203200"/>
                  </a:lnTo>
                  <a:lnTo>
                    <a:pt x="0" y="338964"/>
                  </a:lnTo>
                  <a:lnTo>
                    <a:pt x="968131" y="338964"/>
                  </a:lnTo>
                  <a:lnTo>
                    <a:pt x="968131" y="542164"/>
                  </a:lnTo>
                  <a:lnTo>
                    <a:pt x="1374531" y="271082"/>
                  </a:lnTo>
                  <a:close/>
                </a:path>
              </a:pathLst>
            </a:custGeom>
            <a:solidFill>
              <a:srgbClr val="F7BB00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136525"/>
              <a:ext cx="1272931" cy="20243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107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6365165" y="5721317"/>
            <a:ext cx="5290822" cy="4445886"/>
            <a:chOff x="59862" y="53824"/>
            <a:chExt cx="1175031" cy="915163"/>
          </a:xfrm>
        </p:grpSpPr>
        <p:sp>
          <p:nvSpPr>
            <p:cNvPr id="12" name="Freeform 12"/>
            <p:cNvSpPr/>
            <p:nvPr/>
          </p:nvSpPr>
          <p:spPr>
            <a:xfrm>
              <a:off x="59862" y="53824"/>
              <a:ext cx="1175031" cy="915163"/>
            </a:xfrm>
            <a:custGeom>
              <a:avLst/>
              <a:gdLst/>
              <a:ahLst/>
              <a:cxnLst/>
              <a:rect l="l" t="t" r="r" b="b"/>
              <a:pathLst>
                <a:path w="1175031" h="915163">
                  <a:moveTo>
                    <a:pt x="936906" y="0"/>
                  </a:moveTo>
                  <a:lnTo>
                    <a:pt x="1175031" y="238125"/>
                  </a:lnTo>
                  <a:lnTo>
                    <a:pt x="1175031" y="677038"/>
                  </a:lnTo>
                  <a:lnTo>
                    <a:pt x="936906" y="915163"/>
                  </a:lnTo>
                  <a:lnTo>
                    <a:pt x="238125" y="915163"/>
                  </a:lnTo>
                  <a:lnTo>
                    <a:pt x="0" y="677038"/>
                  </a:lnTo>
                  <a:lnTo>
                    <a:pt x="0" y="238125"/>
                  </a:lnTo>
                  <a:lnTo>
                    <a:pt x="238125" y="0"/>
                  </a:lnTo>
                  <a:lnTo>
                    <a:pt x="936906" y="0"/>
                  </a:lnTo>
                  <a:close/>
                </a:path>
              </a:pathLst>
            </a:custGeom>
            <a:solidFill>
              <a:srgbClr val="88D499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59862" y="73823"/>
              <a:ext cx="1048031" cy="87388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927"/>
                </a:lnSpc>
              </a:pPr>
              <a:r>
                <a:rPr lang="en-US" sz="4234" dirty="0" err="1">
                  <a:solidFill>
                    <a:srgbClr val="000000"/>
                  </a:solidFill>
                  <a:latin typeface="Nirmala UI Semilight" pitchFamily="34" charset="0"/>
                  <a:ea typeface="Roboto"/>
                  <a:cs typeface="Nirmala UI Semilight" pitchFamily="34" charset="0"/>
                  <a:sym typeface="Roboto"/>
                </a:rPr>
                <a:t>alat</a:t>
              </a:r>
              <a:r>
                <a:rPr lang="en-US" sz="4234" dirty="0">
                  <a:solidFill>
                    <a:srgbClr val="000000"/>
                  </a:solidFill>
                  <a:latin typeface="Nirmala UI Semilight" pitchFamily="34" charset="0"/>
                  <a:ea typeface="Roboto"/>
                  <a:cs typeface="Nirmala UI Semilight" pitchFamily="34" charset="0"/>
                  <a:sym typeface="Roboto"/>
                </a:rPr>
                <a:t> </a:t>
              </a:r>
              <a:r>
                <a:rPr lang="en-US" sz="4234" dirty="0" err="1">
                  <a:solidFill>
                    <a:srgbClr val="000000"/>
                  </a:solidFill>
                  <a:latin typeface="Nirmala UI Semilight" pitchFamily="34" charset="0"/>
                  <a:ea typeface="Roboto"/>
                  <a:cs typeface="Nirmala UI Semilight" pitchFamily="34" charset="0"/>
                  <a:sym typeface="Roboto"/>
                </a:rPr>
                <a:t>dan</a:t>
              </a:r>
              <a:r>
                <a:rPr lang="en-US" sz="4234" dirty="0">
                  <a:solidFill>
                    <a:srgbClr val="000000"/>
                  </a:solidFill>
                  <a:latin typeface="Nirmala UI Semilight" pitchFamily="34" charset="0"/>
                  <a:ea typeface="Roboto"/>
                  <a:cs typeface="Nirmala UI Semilight" pitchFamily="34" charset="0"/>
                  <a:sym typeface="Roboto"/>
                </a:rPr>
                <a:t> </a:t>
              </a:r>
              <a:r>
                <a:rPr lang="en-US" sz="4234" dirty="0" err="1">
                  <a:solidFill>
                    <a:srgbClr val="000000"/>
                  </a:solidFill>
                  <a:latin typeface="Nirmala UI Semilight" pitchFamily="34" charset="0"/>
                  <a:ea typeface="Roboto"/>
                  <a:cs typeface="Nirmala UI Semilight" pitchFamily="34" charset="0"/>
                  <a:sym typeface="Roboto"/>
                </a:rPr>
                <a:t>bahan</a:t>
              </a:r>
              <a:r>
                <a:rPr lang="en-US" sz="4234" dirty="0">
                  <a:solidFill>
                    <a:srgbClr val="000000"/>
                  </a:solidFill>
                  <a:latin typeface="Nirmala UI Semilight" pitchFamily="34" charset="0"/>
                  <a:ea typeface="Roboto"/>
                  <a:cs typeface="Nirmala UI Semilight" pitchFamily="34" charset="0"/>
                  <a:sym typeface="Roboto"/>
                </a:rPr>
                <a:t>:</a:t>
              </a:r>
            </a:p>
            <a:p>
              <a:pPr algn="ctr">
                <a:lnSpc>
                  <a:spcPts val="5927"/>
                </a:lnSpc>
              </a:pPr>
              <a:r>
                <a:rPr lang="en-US" sz="3600" dirty="0" err="1" smtClean="0">
                  <a:solidFill>
                    <a:srgbClr val="000000"/>
                  </a:solidFill>
                  <a:latin typeface="Nirmala UI Semilight" pitchFamily="34" charset="0"/>
                  <a:ea typeface="Roboto"/>
                  <a:cs typeface="Nirmala UI Semilight" pitchFamily="34" charset="0"/>
                  <a:sym typeface="Roboto"/>
                </a:rPr>
                <a:t>sendok</a:t>
              </a:r>
              <a:r>
                <a:rPr lang="en-US" sz="3600" dirty="0" smtClean="0">
                  <a:solidFill>
                    <a:srgbClr val="000000"/>
                  </a:solidFill>
                  <a:latin typeface="Nirmala UI Semilight" pitchFamily="34" charset="0"/>
                  <a:ea typeface="Roboto"/>
                  <a:cs typeface="Nirmala UI Semilight" pitchFamily="34" charset="0"/>
                  <a:sym typeface="Roboto"/>
                </a:rPr>
                <a:t>, </a:t>
              </a:r>
              <a:r>
                <a:rPr lang="en-US" sz="3600" dirty="0">
                  <a:solidFill>
                    <a:srgbClr val="000000"/>
                  </a:solidFill>
                  <a:latin typeface="Nirmala UI Semilight" pitchFamily="34" charset="0"/>
                  <a:ea typeface="Roboto"/>
                  <a:cs typeface="Nirmala UI Semilight" pitchFamily="34" charset="0"/>
                  <a:sym typeface="Roboto"/>
                </a:rPr>
                <a:t>Air </a:t>
              </a:r>
              <a:r>
                <a:rPr lang="en-US" sz="3600" dirty="0" smtClean="0">
                  <a:solidFill>
                    <a:srgbClr val="000000"/>
                  </a:solidFill>
                  <a:latin typeface="Nirmala UI Semilight" pitchFamily="34" charset="0"/>
                  <a:ea typeface="Roboto"/>
                  <a:cs typeface="Nirmala UI Semilight" pitchFamily="34" charset="0"/>
                  <a:sym typeface="Roboto"/>
                </a:rPr>
                <a:t>,</a:t>
              </a:r>
              <a:r>
                <a:rPr lang="en-US" sz="3600" dirty="0" err="1" smtClean="0">
                  <a:solidFill>
                    <a:srgbClr val="000000"/>
                  </a:solidFill>
                  <a:latin typeface="Nirmala UI Semilight" pitchFamily="34" charset="0"/>
                  <a:ea typeface="Roboto"/>
                  <a:cs typeface="Nirmala UI Semilight" pitchFamily="34" charset="0"/>
                  <a:sym typeface="Roboto"/>
                </a:rPr>
                <a:t>gelas</a:t>
              </a:r>
              <a:r>
                <a:rPr lang="en-US" sz="3600" dirty="0" smtClean="0">
                  <a:solidFill>
                    <a:srgbClr val="000000"/>
                  </a:solidFill>
                  <a:latin typeface="Nirmala UI Semilight" pitchFamily="34" charset="0"/>
                  <a:ea typeface="Roboto"/>
                  <a:cs typeface="Nirmala UI Semilight" pitchFamily="34" charset="0"/>
                  <a:sym typeface="Roboto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latin typeface="Nirmala UI Semilight" pitchFamily="34" charset="0"/>
                  <a:ea typeface="Roboto"/>
                  <a:cs typeface="Nirmala UI Semilight" pitchFamily="34" charset="0"/>
                  <a:sym typeface="Roboto"/>
                </a:rPr>
                <a:t>kosong</a:t>
              </a:r>
              <a:r>
                <a:rPr lang="en-US" sz="3600" dirty="0">
                  <a:solidFill>
                    <a:srgbClr val="000000"/>
                  </a:solidFill>
                  <a:latin typeface="Nirmala UI Semilight" pitchFamily="34" charset="0"/>
                  <a:ea typeface="Roboto"/>
                  <a:cs typeface="Nirmala UI Semilight" pitchFamily="34" charset="0"/>
                  <a:sym typeface="Roboto"/>
                </a:rPr>
                <a:t>, </a:t>
              </a:r>
              <a:r>
                <a:rPr lang="en-US" sz="3600" dirty="0" err="1">
                  <a:solidFill>
                    <a:srgbClr val="000000"/>
                  </a:solidFill>
                  <a:latin typeface="Nirmala UI Semilight" pitchFamily="34" charset="0"/>
                  <a:ea typeface="Roboto"/>
                  <a:cs typeface="Nirmala UI Semilight" pitchFamily="34" charset="0"/>
                  <a:sym typeface="Roboto"/>
                </a:rPr>
                <a:t>Balon</a:t>
              </a:r>
              <a:r>
                <a:rPr lang="en-US" sz="3600" dirty="0">
                  <a:solidFill>
                    <a:srgbClr val="000000"/>
                  </a:solidFill>
                  <a:latin typeface="Nirmala UI Semilight" pitchFamily="34" charset="0"/>
                  <a:ea typeface="Roboto"/>
                  <a:cs typeface="Nirmala UI Semilight" pitchFamily="34" charset="0"/>
                  <a:sym typeface="Roboto"/>
                </a:rPr>
                <a:t> </a:t>
              </a:r>
            </a:p>
            <a:p>
              <a:pPr algn="ctr">
                <a:lnSpc>
                  <a:spcPts val="5927"/>
                </a:lnSpc>
              </a:pPr>
              <a:endParaRPr lang="en-US" sz="4234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877716" y="10063843"/>
            <a:ext cx="11674818" cy="10529561"/>
            <a:chOff x="0" y="-33229"/>
            <a:chExt cx="1232448" cy="117482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232448" cy="1141596"/>
            </a:xfrm>
            <a:custGeom>
              <a:avLst/>
              <a:gdLst/>
              <a:ahLst/>
              <a:cxnLst/>
              <a:rect l="l" t="t" r="r" b="b"/>
              <a:pathLst>
                <a:path w="1232448" h="1141596">
                  <a:moveTo>
                    <a:pt x="1029248" y="0"/>
                  </a:moveTo>
                  <a:cubicBezTo>
                    <a:pt x="1141472" y="0"/>
                    <a:pt x="1232448" y="255555"/>
                    <a:pt x="1232448" y="570798"/>
                  </a:cubicBezTo>
                  <a:cubicBezTo>
                    <a:pt x="1232448" y="886041"/>
                    <a:pt x="1141472" y="1141596"/>
                    <a:pt x="1029248" y="1141596"/>
                  </a:cubicBezTo>
                  <a:lnTo>
                    <a:pt x="203200" y="1141596"/>
                  </a:lnTo>
                  <a:cubicBezTo>
                    <a:pt x="90976" y="1141596"/>
                    <a:pt x="0" y="886041"/>
                    <a:pt x="0" y="570798"/>
                  </a:cubicBezTo>
                  <a:cubicBezTo>
                    <a:pt x="0" y="255555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EE41F"/>
            </a:solidFill>
          </p:spPr>
        </p:sp>
        <p:sp>
          <p:nvSpPr>
            <p:cNvPr id="16" name="TextBox 16"/>
            <p:cNvSpPr txBox="1"/>
            <p:nvPr/>
          </p:nvSpPr>
          <p:spPr>
            <a:xfrm>
              <a:off x="89273" y="-33229"/>
              <a:ext cx="1041167" cy="10820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067"/>
                </a:lnSpc>
              </a:pPr>
              <a:r>
                <a:rPr lang="en-US" sz="40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Petunjuk</a:t>
              </a:r>
              <a:r>
                <a:rPr lang="en-US" sz="40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40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Penggunan</a:t>
              </a:r>
              <a:r>
                <a:rPr lang="en-US" sz="40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:</a:t>
              </a:r>
            </a:p>
            <a:p>
              <a:pPr marL="935753" lvl="1" indent="-467877" algn="just">
                <a:lnSpc>
                  <a:spcPts val="6067"/>
                </a:lnSpc>
                <a:buAutoNum type="arabicPeriod"/>
              </a:pPr>
              <a:r>
                <a:rPr lang="en-US" sz="3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siapakan</a:t>
              </a:r>
              <a:r>
                <a:rPr lang="en-US" sz="3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alat</a:t>
              </a:r>
              <a:r>
                <a:rPr lang="en-US" sz="3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dan</a:t>
              </a:r>
              <a:r>
                <a:rPr lang="en-US" sz="3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bahan</a:t>
              </a:r>
              <a:r>
                <a:rPr lang="en-US" sz="3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3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(</a:t>
              </a:r>
              <a:r>
                <a:rPr lang="en-US" sz="3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sendok</a:t>
              </a:r>
              <a:r>
                <a:rPr lang="en-US" sz="3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, </a:t>
              </a:r>
              <a:r>
                <a:rPr lang="en-US" sz="3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air </a:t>
              </a:r>
              <a:r>
                <a:rPr lang="en-US" sz="3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dan</a:t>
              </a:r>
              <a:r>
                <a:rPr lang="en-US" sz="3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balon</a:t>
              </a:r>
              <a:r>
                <a:rPr lang="en-US" sz="3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)</a:t>
              </a:r>
            </a:p>
            <a:p>
              <a:pPr marL="935753" lvl="1" indent="-467877" algn="just">
                <a:lnSpc>
                  <a:spcPts val="6067"/>
                </a:lnSpc>
                <a:buAutoNum type="arabicPeriod"/>
              </a:pPr>
              <a:r>
                <a:rPr lang="en-US" sz="3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ambillah</a:t>
              </a:r>
              <a:r>
                <a:rPr lang="en-US" sz="3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3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sedok</a:t>
              </a:r>
              <a:r>
                <a:rPr lang="en-US" sz="3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, </a:t>
              </a:r>
              <a:r>
                <a:rPr lang="en-US" sz="3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kemudian</a:t>
              </a:r>
              <a:r>
                <a:rPr lang="en-US" sz="3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pindahkan</a:t>
              </a:r>
              <a:r>
                <a:rPr lang="en-US" sz="3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3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sebdok</a:t>
              </a:r>
              <a:r>
                <a:rPr lang="en-US" sz="3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3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tersebut</a:t>
              </a:r>
              <a:r>
                <a:rPr lang="en-US" sz="3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dari</a:t>
              </a:r>
              <a:r>
                <a:rPr lang="en-US" sz="3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satu</a:t>
              </a:r>
              <a:r>
                <a:rPr lang="en-US" sz="3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tempat</a:t>
              </a:r>
              <a:r>
                <a:rPr lang="en-US" sz="3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ke</a:t>
              </a:r>
              <a:r>
                <a:rPr lang="en-US" sz="3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tempat</a:t>
              </a:r>
              <a:r>
                <a:rPr lang="en-US" sz="3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lainnya</a:t>
              </a:r>
              <a:r>
                <a:rPr lang="en-US" sz="3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, </a:t>
              </a:r>
              <a:r>
                <a:rPr lang="en-US" sz="3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amati</a:t>
              </a:r>
              <a:r>
                <a:rPr lang="en-US" sz="3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apa</a:t>
              </a:r>
              <a:r>
                <a:rPr lang="en-US" sz="3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yang </a:t>
              </a:r>
              <a:r>
                <a:rPr lang="en-US" sz="3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terjadi</a:t>
              </a:r>
              <a:r>
                <a:rPr lang="en-US" sz="3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pada</a:t>
              </a:r>
              <a:r>
                <a:rPr lang="en-US" sz="3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3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bentuk</a:t>
              </a:r>
              <a:r>
                <a:rPr lang="en-US" sz="3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3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sendok</a:t>
              </a:r>
              <a:r>
                <a:rPr lang="en-US" sz="3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3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tersebut</a:t>
              </a:r>
              <a:r>
                <a:rPr lang="en-US" sz="3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.</a:t>
              </a:r>
              <a:endParaRPr lang="en-US" sz="3600" dirty="0">
                <a:solidFill>
                  <a:srgbClr val="000000"/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endParaRPr>
            </a:p>
            <a:p>
              <a:pPr marL="935753" lvl="1" indent="-467877" algn="just">
                <a:lnSpc>
                  <a:spcPts val="6067"/>
                </a:lnSpc>
                <a:buAutoNum type="arabicPeriod"/>
              </a:pPr>
              <a:r>
                <a:rPr lang="en-US" sz="3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tuanglah</a:t>
              </a:r>
              <a:r>
                <a:rPr lang="en-US" sz="3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3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air </a:t>
              </a:r>
              <a:r>
                <a:rPr lang="en-US" sz="3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ke</a:t>
              </a:r>
              <a:r>
                <a:rPr lang="en-US" sz="3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3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dalam</a:t>
              </a:r>
              <a:r>
                <a:rPr lang="en-US" sz="3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3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gelas</a:t>
              </a:r>
              <a:r>
                <a:rPr lang="en-US" sz="3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3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kosong</a:t>
              </a:r>
              <a:r>
                <a:rPr lang="en-US" sz="3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, </a:t>
              </a:r>
              <a:r>
                <a:rPr lang="en-US" sz="3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kemudian</a:t>
              </a:r>
              <a:r>
                <a:rPr lang="en-US" sz="3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amati</a:t>
              </a:r>
              <a:r>
                <a:rPr lang="en-US" sz="3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apa</a:t>
              </a:r>
              <a:r>
                <a:rPr lang="en-US" sz="3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yang </a:t>
              </a:r>
              <a:r>
                <a:rPr lang="en-US" sz="3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terjadi</a:t>
              </a:r>
              <a:r>
                <a:rPr lang="en-US" sz="3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3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pada</a:t>
              </a:r>
              <a:r>
                <a:rPr lang="en-US" sz="3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bentuk</a:t>
              </a:r>
              <a:r>
                <a:rPr lang="en-US" sz="3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air </a:t>
              </a:r>
              <a:r>
                <a:rPr lang="en-US" sz="3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tersebut</a:t>
              </a:r>
              <a:r>
                <a:rPr lang="en-US" sz="3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. </a:t>
              </a:r>
            </a:p>
            <a:p>
              <a:pPr marL="935753" lvl="1" indent="-467877" algn="just">
                <a:lnSpc>
                  <a:spcPts val="6067"/>
                </a:lnSpc>
                <a:buAutoNum type="arabicPeriod"/>
              </a:pPr>
              <a:r>
                <a:rPr lang="en-US" sz="3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tiuplah</a:t>
              </a:r>
              <a:r>
                <a:rPr lang="en-US" sz="3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balon</a:t>
              </a:r>
              <a:r>
                <a:rPr lang="en-US" sz="3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yang </a:t>
              </a:r>
              <a:r>
                <a:rPr lang="en-US" sz="3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telah</a:t>
              </a:r>
              <a:r>
                <a:rPr lang="en-US" sz="3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kalian </a:t>
              </a:r>
              <a:r>
                <a:rPr lang="en-US" sz="3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siapkan</a:t>
              </a:r>
              <a:r>
                <a:rPr lang="en-US" sz="3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, </a:t>
              </a:r>
              <a:r>
                <a:rPr lang="en-US" sz="3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kemudian</a:t>
              </a:r>
              <a:r>
                <a:rPr lang="en-US" sz="3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amati</a:t>
              </a:r>
              <a:r>
                <a:rPr lang="en-US" sz="3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apa</a:t>
              </a:r>
              <a:r>
                <a:rPr lang="en-US" sz="3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yang </a:t>
              </a:r>
              <a:r>
                <a:rPr lang="en-US" sz="3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terjadi</a:t>
              </a:r>
              <a:r>
                <a:rPr lang="en-US" sz="3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pada</a:t>
              </a:r>
              <a:r>
                <a:rPr lang="en-US" sz="3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3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balon</a:t>
              </a:r>
              <a:r>
                <a:rPr lang="en-US" sz="3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3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tersebut</a:t>
              </a:r>
              <a:r>
                <a:rPr lang="en-US" sz="3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.</a:t>
              </a:r>
            </a:p>
          </p:txBody>
        </p:sp>
      </p:grpSp>
      <p:pic>
        <p:nvPicPr>
          <p:cNvPr id="17" name="Picture 1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243768" y="2350294"/>
            <a:ext cx="1308766" cy="3585660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47868" y="2624481"/>
            <a:ext cx="4859214" cy="4543365"/>
          </a:xfrm>
          <a:prstGeom prst="rect">
            <a:avLst/>
          </a:prstGeom>
        </p:spPr>
      </p:pic>
      <p:sp>
        <p:nvSpPr>
          <p:cNvPr id="19" name="TextBox 19"/>
          <p:cNvSpPr txBox="1"/>
          <p:nvPr/>
        </p:nvSpPr>
        <p:spPr>
          <a:xfrm>
            <a:off x="2043804" y="686984"/>
            <a:ext cx="9342642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87"/>
              </a:lnSpc>
            </a:pPr>
            <a:r>
              <a:rPr lang="en-US" sz="7500" b="1" dirty="0" err="1">
                <a:solidFill>
                  <a:srgbClr val="000000"/>
                </a:solidFill>
                <a:latin typeface="Comic Sans MS" pitchFamily="66" charset="0"/>
                <a:ea typeface="Distillery Display"/>
                <a:cs typeface="Distillery Display"/>
                <a:sym typeface="Distillery Display"/>
              </a:rPr>
              <a:t>petunjuk</a:t>
            </a:r>
            <a:r>
              <a:rPr lang="en-US" sz="7500" b="1" dirty="0">
                <a:solidFill>
                  <a:srgbClr val="000000"/>
                </a:solidFill>
                <a:latin typeface="Comic Sans MS" pitchFamily="66" charset="0"/>
                <a:ea typeface="Distillery Display"/>
                <a:cs typeface="Distillery Display"/>
                <a:sym typeface="Distillery Display"/>
              </a:rPr>
              <a:t> </a:t>
            </a:r>
            <a:r>
              <a:rPr lang="en-US" sz="7500" b="1" dirty="0" err="1">
                <a:solidFill>
                  <a:srgbClr val="000000"/>
                </a:solidFill>
                <a:latin typeface="Comic Sans MS" pitchFamily="66" charset="0"/>
                <a:ea typeface="Distillery Display"/>
                <a:cs typeface="Distillery Display"/>
                <a:sym typeface="Distillery Display"/>
              </a:rPr>
              <a:t>kegiatan</a:t>
            </a:r>
            <a:r>
              <a:rPr lang="en-US" sz="7500" b="1" dirty="0">
                <a:solidFill>
                  <a:srgbClr val="000000"/>
                </a:solidFill>
                <a:latin typeface="Comic Sans MS" pitchFamily="66" charset="0"/>
                <a:ea typeface="Distillery Display"/>
                <a:cs typeface="Distillery Display"/>
                <a:sym typeface="Distillery Display"/>
              </a:rPr>
              <a:t> 1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364742" y="2869871"/>
            <a:ext cx="8669809" cy="26930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4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Tujuan</a:t>
            </a:r>
            <a:r>
              <a:rPr lang="en-US" sz="4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: </a:t>
            </a:r>
            <a:r>
              <a:rPr lang="en-US" sz="4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mengetahui</a:t>
            </a:r>
            <a:r>
              <a:rPr lang="en-US" sz="4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wujud</a:t>
            </a:r>
            <a:r>
              <a:rPr lang="en-US" sz="4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benda</a:t>
            </a:r>
            <a:r>
              <a:rPr lang="en-US" sz="4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, </a:t>
            </a:r>
            <a:r>
              <a:rPr lang="en-US" sz="4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sifat</a:t>
            </a:r>
            <a:r>
              <a:rPr lang="en-US" sz="4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dan</a:t>
            </a:r>
            <a:r>
              <a:rPr lang="en-US" sz="4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contoh</a:t>
            </a:r>
            <a:r>
              <a:rPr lang="en-US" sz="4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disekitarnya</a:t>
            </a:r>
            <a:r>
              <a:rPr lang="en-US" sz="4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3C8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82705" y="335756"/>
            <a:ext cx="10744200" cy="2014538"/>
            <a:chOff x="0" y="0"/>
            <a:chExt cx="2167467" cy="4064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167467" cy="406400"/>
            </a:xfrm>
            <a:custGeom>
              <a:avLst/>
              <a:gdLst/>
              <a:ahLst/>
              <a:cxnLst/>
              <a:rect l="l" t="t" r="r" b="b"/>
              <a:pathLst>
                <a:path w="2167467" h="406400">
                  <a:moveTo>
                    <a:pt x="2167467" y="0"/>
                  </a:moveTo>
                  <a:lnTo>
                    <a:pt x="0" y="0"/>
                  </a:lnTo>
                  <a:lnTo>
                    <a:pt x="101600" y="203200"/>
                  </a:lnTo>
                  <a:lnTo>
                    <a:pt x="0" y="406400"/>
                  </a:lnTo>
                  <a:lnTo>
                    <a:pt x="2167467" y="406400"/>
                  </a:lnTo>
                  <a:lnTo>
                    <a:pt x="2065867" y="203200"/>
                  </a:lnTo>
                  <a:lnTo>
                    <a:pt x="2167467" y="0"/>
                  </a:lnTo>
                  <a:close/>
                </a:path>
              </a:pathLst>
            </a:custGeom>
            <a:solidFill>
              <a:srgbClr val="E1F5CC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88900" y="-66675"/>
              <a:ext cx="1989667" cy="473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107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703949" y="2735091"/>
            <a:ext cx="11848585" cy="18277960"/>
            <a:chOff x="0" y="0"/>
            <a:chExt cx="1075740" cy="165946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075740" cy="1659467"/>
            </a:xfrm>
            <a:custGeom>
              <a:avLst/>
              <a:gdLst/>
              <a:ahLst/>
              <a:cxnLst/>
              <a:rect l="l" t="t" r="r" b="b"/>
              <a:pathLst>
                <a:path w="1075740" h="1659467">
                  <a:moveTo>
                    <a:pt x="996322" y="0"/>
                  </a:moveTo>
                  <a:lnTo>
                    <a:pt x="79418" y="0"/>
                  </a:lnTo>
                  <a:cubicBezTo>
                    <a:pt x="79418" y="43699"/>
                    <a:pt x="44079" y="79418"/>
                    <a:pt x="0" y="79418"/>
                  </a:cubicBezTo>
                  <a:lnTo>
                    <a:pt x="0" y="1580049"/>
                  </a:lnTo>
                  <a:cubicBezTo>
                    <a:pt x="43699" y="1580049"/>
                    <a:pt x="79418" y="1615388"/>
                    <a:pt x="79418" y="1659467"/>
                  </a:cubicBezTo>
                  <a:lnTo>
                    <a:pt x="996322" y="1659467"/>
                  </a:lnTo>
                  <a:cubicBezTo>
                    <a:pt x="996322" y="1615767"/>
                    <a:pt x="1031661" y="1580049"/>
                    <a:pt x="1075740" y="1580049"/>
                  </a:cubicBezTo>
                  <a:lnTo>
                    <a:pt x="1075740" y="79418"/>
                  </a:lnTo>
                  <a:cubicBezTo>
                    <a:pt x="1032040" y="79418"/>
                    <a:pt x="996322" y="44079"/>
                    <a:pt x="996322" y="0"/>
                  </a:cubicBezTo>
                  <a:close/>
                </a:path>
              </a:pathLst>
            </a:custGeom>
            <a:solidFill>
              <a:srgbClr val="F5FDE1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38100" y="-28575"/>
              <a:ext cx="999540" cy="16499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107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351010" y="5404114"/>
            <a:ext cx="10043421" cy="3469244"/>
            <a:chOff x="0" y="0"/>
            <a:chExt cx="2179635" cy="763363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179635" cy="763363"/>
            </a:xfrm>
            <a:custGeom>
              <a:avLst/>
              <a:gdLst/>
              <a:ahLst/>
              <a:cxnLst/>
              <a:rect l="l" t="t" r="r" b="b"/>
              <a:pathLst>
                <a:path w="2179635" h="763363">
                  <a:moveTo>
                    <a:pt x="1941510" y="0"/>
                  </a:moveTo>
                  <a:lnTo>
                    <a:pt x="2179635" y="238125"/>
                  </a:lnTo>
                  <a:lnTo>
                    <a:pt x="2179635" y="525238"/>
                  </a:lnTo>
                  <a:lnTo>
                    <a:pt x="1941510" y="763363"/>
                  </a:lnTo>
                  <a:lnTo>
                    <a:pt x="238125" y="763363"/>
                  </a:lnTo>
                  <a:lnTo>
                    <a:pt x="0" y="525238"/>
                  </a:lnTo>
                  <a:lnTo>
                    <a:pt x="0" y="238125"/>
                  </a:lnTo>
                  <a:lnTo>
                    <a:pt x="238125" y="0"/>
                  </a:lnTo>
                  <a:lnTo>
                    <a:pt x="1941510" y="0"/>
                  </a:lnTo>
                  <a:close/>
                </a:path>
              </a:pathLst>
            </a:custGeom>
            <a:solidFill>
              <a:srgbClr val="ACC3CA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63500" y="-22225"/>
              <a:ext cx="2052635" cy="72208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5927"/>
                </a:lnSpc>
              </a:pPr>
              <a:endParaRPr lang="en-US" sz="4400" dirty="0" smtClean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  <a:p>
              <a:pPr algn="ctr">
                <a:lnSpc>
                  <a:spcPts val="5927"/>
                </a:lnSpc>
              </a:pPr>
              <a:r>
                <a:rPr lang="en-US" sz="44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alat</a:t>
              </a:r>
              <a:r>
                <a:rPr lang="en-US" sz="44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44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dan</a:t>
              </a:r>
              <a:r>
                <a:rPr lang="en-US" sz="44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44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bahan</a:t>
              </a:r>
              <a:r>
                <a:rPr lang="en-US" sz="44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:</a:t>
              </a:r>
            </a:p>
            <a:p>
              <a:pPr algn="ctr">
                <a:lnSpc>
                  <a:spcPts val="5927"/>
                </a:lnSpc>
              </a:pPr>
              <a:r>
                <a:rPr lang="en-US" sz="44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Lilin,Korek</a:t>
              </a:r>
              <a:r>
                <a:rPr lang="en-US" sz="44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44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api</a:t>
              </a:r>
              <a:r>
                <a:rPr lang="en-US" sz="44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, </a:t>
              </a:r>
              <a:r>
                <a:rPr lang="en-US" sz="44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gula</a:t>
              </a:r>
              <a:r>
                <a:rPr lang="en-US" sz="44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, air, </a:t>
              </a:r>
              <a:r>
                <a:rPr lang="en-US" sz="44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sendok,wadah</a:t>
              </a:r>
              <a:r>
                <a:rPr lang="en-US" sz="44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, </a:t>
              </a:r>
              <a:r>
                <a:rPr lang="en-US" sz="44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es</a:t>
              </a:r>
              <a:r>
                <a:rPr lang="en-US" sz="44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44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batu</a:t>
              </a:r>
              <a:r>
                <a:rPr lang="en-US" sz="44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44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dan</a:t>
              </a:r>
              <a:r>
                <a:rPr lang="en-US" sz="44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44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gelas</a:t>
              </a:r>
              <a:r>
                <a:rPr lang="en-US" sz="44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</a:p>
            <a:p>
              <a:pPr algn="ctr">
                <a:lnSpc>
                  <a:spcPts val="5927"/>
                </a:lnSpc>
              </a:pPr>
              <a:endParaRPr lang="en-US" sz="4234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703949" y="8477075"/>
            <a:ext cx="11674818" cy="12116330"/>
            <a:chOff x="0" y="-85725"/>
            <a:chExt cx="1232448" cy="1375964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232448" cy="1290239"/>
            </a:xfrm>
            <a:custGeom>
              <a:avLst/>
              <a:gdLst/>
              <a:ahLst/>
              <a:cxnLst/>
              <a:rect l="l" t="t" r="r" b="b"/>
              <a:pathLst>
                <a:path w="1232448" h="1290239">
                  <a:moveTo>
                    <a:pt x="1029248" y="0"/>
                  </a:moveTo>
                  <a:cubicBezTo>
                    <a:pt x="1141472" y="0"/>
                    <a:pt x="1232448" y="288830"/>
                    <a:pt x="1232448" y="645120"/>
                  </a:cubicBezTo>
                  <a:cubicBezTo>
                    <a:pt x="1232448" y="1001410"/>
                    <a:pt x="1141472" y="1290239"/>
                    <a:pt x="1029248" y="1290239"/>
                  </a:cubicBezTo>
                  <a:lnTo>
                    <a:pt x="203200" y="1290239"/>
                  </a:lnTo>
                  <a:cubicBezTo>
                    <a:pt x="90976" y="1290239"/>
                    <a:pt x="0" y="1001410"/>
                    <a:pt x="0" y="645120"/>
                  </a:cubicBezTo>
                  <a:cubicBezTo>
                    <a:pt x="0" y="288830"/>
                    <a:pt x="90976" y="0"/>
                    <a:pt x="203200" y="0"/>
                  </a:cubicBezTo>
                  <a:close/>
                </a:path>
              </a:pathLst>
            </a:custGeom>
            <a:solidFill>
              <a:srgbClr val="FEE41F"/>
            </a:solidFill>
          </p:spPr>
        </p:sp>
        <p:sp>
          <p:nvSpPr>
            <p:cNvPr id="13" name="TextBox 13"/>
            <p:cNvSpPr txBox="1"/>
            <p:nvPr/>
          </p:nvSpPr>
          <p:spPr>
            <a:xfrm>
              <a:off x="44300" y="-85725"/>
              <a:ext cx="1084237" cy="137596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6067"/>
                </a:lnSpc>
              </a:pPr>
              <a:r>
                <a:rPr lang="en-US" sz="3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Petunjuk</a:t>
              </a:r>
              <a:r>
                <a:rPr lang="en-US" sz="3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3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Penggunan</a:t>
              </a:r>
              <a:r>
                <a:rPr lang="en-US" sz="3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:</a:t>
              </a:r>
              <a:endParaRPr lang="en-US" sz="2600" dirty="0">
                <a:solidFill>
                  <a:srgbClr val="000000"/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endParaRPr>
            </a:p>
            <a:p>
              <a:pPr marL="935753" lvl="1" indent="-467877" algn="just">
                <a:lnSpc>
                  <a:spcPts val="6067"/>
                </a:lnSpc>
                <a:buAutoNum type="arabicPeriod"/>
              </a:pPr>
              <a:r>
                <a:rPr lang="en-US" sz="2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letakkan</a:t>
              </a:r>
              <a:r>
                <a:rPr lang="en-US" sz="2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lilin</a:t>
              </a:r>
              <a:r>
                <a:rPr lang="en-US" sz="2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di </a:t>
              </a:r>
              <a:r>
                <a:rPr lang="en-US" sz="2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atas</a:t>
              </a:r>
              <a:r>
                <a:rPr lang="en-US" sz="2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meja</a:t>
              </a:r>
              <a:r>
                <a:rPr lang="en-US" sz="2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, </a:t>
              </a:r>
              <a:r>
                <a:rPr lang="en-US" sz="2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kemudian</a:t>
              </a:r>
              <a:r>
                <a:rPr lang="en-US" sz="2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nyalakan</a:t>
              </a:r>
              <a:r>
                <a:rPr lang="en-US" sz="2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lilin</a:t>
              </a:r>
              <a:r>
                <a:rPr lang="en-US" sz="2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dengan</a:t>
              </a:r>
              <a:r>
                <a:rPr lang="en-US" sz="2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korek</a:t>
              </a:r>
              <a:r>
                <a:rPr lang="en-US" sz="2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api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,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tunggu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beberapa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menit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,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lalu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,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amatilah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perubahan</a:t>
              </a:r>
              <a:r>
                <a:rPr lang="en-US" sz="2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yang </a:t>
              </a:r>
              <a:r>
                <a:rPr lang="en-US" sz="2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terjadi</a:t>
              </a:r>
              <a:r>
                <a:rPr lang="en-US" sz="2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pada</a:t>
              </a:r>
              <a:r>
                <a:rPr lang="en-US" sz="2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lilin</a:t>
              </a:r>
              <a:r>
                <a:rPr lang="en-US" sz="2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tersebut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. </a:t>
              </a:r>
              <a:endParaRPr lang="en-US" sz="2600" dirty="0">
                <a:solidFill>
                  <a:srgbClr val="000000"/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endParaRPr>
            </a:p>
            <a:p>
              <a:pPr marL="935753" lvl="1" indent="-467877" algn="just">
                <a:lnSpc>
                  <a:spcPts val="6067"/>
                </a:lnSpc>
                <a:buAutoNum type="arabicPeriod"/>
              </a:pP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Ambillah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sebdok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,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kemudian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tuanglah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gula</a:t>
              </a:r>
              <a:r>
                <a:rPr lang="en-US" sz="2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secukupnya</a:t>
              </a:r>
              <a:r>
                <a:rPr lang="en-US" sz="2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kedalam</a:t>
              </a:r>
              <a:r>
                <a:rPr lang="en-US" sz="2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sendok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,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lalu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letakkan</a:t>
              </a:r>
              <a:r>
                <a:rPr lang="en-US" sz="2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sendok</a:t>
              </a:r>
              <a:r>
                <a:rPr lang="en-US" sz="2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tersebut</a:t>
              </a:r>
              <a:r>
                <a:rPr lang="en-US" sz="2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diatas</a:t>
              </a:r>
              <a:r>
                <a:rPr lang="en-US" sz="2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api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lilin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tersebut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, </a:t>
              </a:r>
              <a:r>
                <a:rPr lang="en-US" sz="2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kemudian</a:t>
              </a:r>
              <a:r>
                <a:rPr lang="en-US" sz="2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amatilah</a:t>
              </a:r>
              <a:r>
                <a:rPr lang="en-US" sz="2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perubahan</a:t>
              </a:r>
              <a:r>
                <a:rPr lang="en-US" sz="2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wujud</a:t>
              </a:r>
              <a:r>
                <a:rPr lang="en-US" sz="2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benda</a:t>
              </a:r>
              <a:r>
                <a:rPr lang="en-US" sz="2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yang </a:t>
              </a:r>
              <a:r>
                <a:rPr lang="en-US" sz="2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terjadi</a:t>
              </a:r>
              <a:r>
                <a:rPr lang="en-US" sz="2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pada</a:t>
              </a:r>
              <a:r>
                <a:rPr lang="en-US" sz="2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gula</a:t>
              </a:r>
              <a:r>
                <a:rPr lang="en-US" sz="2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tersebut</a:t>
              </a:r>
              <a:r>
                <a:rPr lang="en-US" sz="2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.</a:t>
              </a:r>
            </a:p>
            <a:p>
              <a:pPr marL="935753" lvl="1" indent="-467877" algn="just">
                <a:lnSpc>
                  <a:spcPts val="6067"/>
                </a:lnSpc>
                <a:buAutoNum type="arabicPeriod"/>
              </a:pPr>
              <a:r>
                <a:rPr lang="en-US" sz="2600" dirty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ambillah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sedikit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air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dengan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menggunakan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sendok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,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kemudian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panaskan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sendok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berisi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air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diatas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api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lilin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,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tunggu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hingga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mendidih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,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kemudian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amati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apakah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yang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terjadi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pada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kegiatan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tersebut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.</a:t>
              </a:r>
              <a:endParaRPr lang="en-US" sz="2600" dirty="0">
                <a:solidFill>
                  <a:srgbClr val="000000"/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endParaRPr>
            </a:p>
            <a:p>
              <a:pPr marL="935753" lvl="1" indent="-467877" algn="just">
                <a:lnSpc>
                  <a:spcPts val="6067"/>
                </a:lnSpc>
                <a:buAutoNum type="arabicPeriod"/>
              </a:pP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Matikan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api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lilin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,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kemudian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tunggu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sebentar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,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lalu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amatilah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tetesan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-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tetlilin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yang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jatuh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, di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bawah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,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apakah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yang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terjadi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pada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tetesan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– </a:t>
              </a:r>
              <a:r>
                <a:rPr lang="en-US" sz="2600" dirty="0" err="1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tetesan</a:t>
              </a:r>
              <a:r>
                <a:rPr lang="en-US" sz="2600" dirty="0" smtClean="0">
                  <a:solidFill>
                    <a:srgbClr val="000000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</a:p>
          </p:txBody>
        </p:sp>
      </p:grpSp>
      <p:pic>
        <p:nvPicPr>
          <p:cNvPr id="14" name="Picture 1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253554" y="1539587"/>
            <a:ext cx="4265784" cy="4466790"/>
          </a:xfrm>
          <a:prstGeom prst="rect">
            <a:avLst/>
          </a:prstGeom>
        </p:spPr>
      </p:pic>
      <p:sp>
        <p:nvSpPr>
          <p:cNvPr id="15" name="TextBox 15"/>
          <p:cNvSpPr txBox="1"/>
          <p:nvPr/>
        </p:nvSpPr>
        <p:spPr>
          <a:xfrm>
            <a:off x="2043804" y="686984"/>
            <a:ext cx="9342642" cy="14532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87"/>
              </a:lnSpc>
            </a:pPr>
            <a:r>
              <a:rPr lang="en-US" sz="7500" dirty="0" err="1">
                <a:solidFill>
                  <a:srgbClr val="000000"/>
                </a:solidFill>
                <a:latin typeface="Comic Sans MS" pitchFamily="66" charset="0"/>
                <a:ea typeface="Distillery Display"/>
                <a:cs typeface="Distillery Display"/>
                <a:sym typeface="Distillery Display"/>
              </a:rPr>
              <a:t>petunjuk</a:t>
            </a:r>
            <a:r>
              <a:rPr lang="en-US" sz="7500" dirty="0">
                <a:solidFill>
                  <a:srgbClr val="000000"/>
                </a:solidFill>
                <a:latin typeface="Comic Sans MS" pitchFamily="66" charset="0"/>
                <a:ea typeface="Distillery Display"/>
                <a:cs typeface="Distillery Display"/>
                <a:sym typeface="Distillery Display"/>
              </a:rPr>
              <a:t> </a:t>
            </a:r>
            <a:r>
              <a:rPr lang="en-US" sz="7500" dirty="0" err="1">
                <a:solidFill>
                  <a:srgbClr val="000000"/>
                </a:solidFill>
                <a:latin typeface="Comic Sans MS" pitchFamily="66" charset="0"/>
                <a:ea typeface="Distillery Display"/>
                <a:cs typeface="Distillery Display"/>
                <a:sym typeface="Distillery Display"/>
              </a:rPr>
              <a:t>kegiatan</a:t>
            </a:r>
            <a:r>
              <a:rPr lang="en-US" sz="7500" dirty="0">
                <a:solidFill>
                  <a:srgbClr val="000000"/>
                </a:solidFill>
                <a:latin typeface="Comic Sans MS" pitchFamily="66" charset="0"/>
                <a:ea typeface="Distillery Display"/>
                <a:cs typeface="Distillery Display"/>
                <a:sym typeface="Distillery Display"/>
              </a:rPr>
              <a:t> 2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276863" y="3047115"/>
            <a:ext cx="8669809" cy="17033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4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Tujuan</a:t>
            </a:r>
            <a:r>
              <a:rPr lang="en-US" sz="4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: </a:t>
            </a:r>
            <a:r>
              <a:rPr lang="en-US" sz="4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mengetahui</a:t>
            </a:r>
            <a:r>
              <a:rPr lang="en-US" sz="4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contoh</a:t>
            </a:r>
            <a:r>
              <a:rPr lang="en-US" sz="4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perubahan</a:t>
            </a:r>
            <a:r>
              <a:rPr lang="en-US" sz="4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pada</a:t>
            </a:r>
            <a:r>
              <a:rPr lang="en-US" sz="4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wujud</a:t>
            </a:r>
            <a:r>
              <a:rPr lang="en-US" sz="40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benda</a:t>
            </a:r>
            <a:endParaRPr lang="en-US" sz="4000" b="1" dirty="0">
              <a:solidFill>
                <a:srgbClr val="000000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5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357315" y="13324783"/>
            <a:ext cx="15469298" cy="3375120"/>
          </a:xfrm>
          <a:custGeom>
            <a:avLst/>
            <a:gdLst/>
            <a:ahLst/>
            <a:cxnLst/>
            <a:rect l="l" t="t" r="r" b="b"/>
            <a:pathLst>
              <a:path w="15469298" h="3375120">
                <a:moveTo>
                  <a:pt x="0" y="0"/>
                </a:moveTo>
                <a:lnTo>
                  <a:pt x="15469298" y="0"/>
                </a:lnTo>
                <a:lnTo>
                  <a:pt x="15469298" y="3375119"/>
                </a:lnTo>
                <a:lnTo>
                  <a:pt x="0" y="33751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437766" y="16430360"/>
            <a:ext cx="14549749" cy="7327783"/>
          </a:xfrm>
          <a:custGeom>
            <a:avLst/>
            <a:gdLst/>
            <a:ahLst/>
            <a:cxnLst/>
            <a:rect l="l" t="t" r="r" b="b"/>
            <a:pathLst>
              <a:path w="14549749" h="7327783">
                <a:moveTo>
                  <a:pt x="0" y="0"/>
                </a:moveTo>
                <a:lnTo>
                  <a:pt x="14549749" y="0"/>
                </a:lnTo>
                <a:lnTo>
                  <a:pt x="14549749" y="7327782"/>
                </a:lnTo>
                <a:lnTo>
                  <a:pt x="0" y="732778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72067" y="3022064"/>
            <a:ext cx="3572871" cy="3105150"/>
          </a:xfrm>
          <a:custGeom>
            <a:avLst/>
            <a:gdLst/>
            <a:ahLst/>
            <a:cxnLst/>
            <a:rect l="l" t="t" r="r" b="b"/>
            <a:pathLst>
              <a:path w="3572871" h="3105150">
                <a:moveTo>
                  <a:pt x="0" y="0"/>
                </a:moveTo>
                <a:lnTo>
                  <a:pt x="3572871" y="0"/>
                </a:lnTo>
                <a:lnTo>
                  <a:pt x="3572871" y="3105150"/>
                </a:lnTo>
                <a:lnTo>
                  <a:pt x="0" y="310515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1892749" y="13767338"/>
            <a:ext cx="2413711" cy="3065915"/>
          </a:xfrm>
          <a:custGeom>
            <a:avLst/>
            <a:gdLst/>
            <a:ahLst/>
            <a:cxnLst/>
            <a:rect l="l" t="t" r="r" b="b"/>
            <a:pathLst>
              <a:path w="2413711" h="3065915">
                <a:moveTo>
                  <a:pt x="0" y="0"/>
                </a:moveTo>
                <a:lnTo>
                  <a:pt x="2413711" y="0"/>
                </a:lnTo>
                <a:lnTo>
                  <a:pt x="2413711" y="3065914"/>
                </a:lnTo>
                <a:lnTo>
                  <a:pt x="0" y="306591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7309941" y="16373699"/>
            <a:ext cx="4014889" cy="3000217"/>
          </a:xfrm>
          <a:custGeom>
            <a:avLst/>
            <a:gdLst/>
            <a:ahLst/>
            <a:cxnLst/>
            <a:rect l="l" t="t" r="r" b="b"/>
            <a:pathLst>
              <a:path w="4014889" h="3000217">
                <a:moveTo>
                  <a:pt x="0" y="0"/>
                </a:moveTo>
                <a:lnTo>
                  <a:pt x="4014889" y="0"/>
                </a:lnTo>
                <a:lnTo>
                  <a:pt x="4014889" y="3000218"/>
                </a:lnTo>
                <a:lnTo>
                  <a:pt x="0" y="300021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-632242" y="19548267"/>
            <a:ext cx="7152891" cy="2197888"/>
          </a:xfrm>
          <a:custGeom>
            <a:avLst/>
            <a:gdLst/>
            <a:ahLst/>
            <a:cxnLst/>
            <a:rect l="l" t="t" r="r" b="b"/>
            <a:pathLst>
              <a:path w="7152891" h="2197888">
                <a:moveTo>
                  <a:pt x="0" y="0"/>
                </a:moveTo>
                <a:lnTo>
                  <a:pt x="7152891" y="0"/>
                </a:lnTo>
                <a:lnTo>
                  <a:pt x="7152891" y="2197889"/>
                </a:lnTo>
                <a:lnTo>
                  <a:pt x="0" y="2197889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flipH="1">
            <a:off x="7153569" y="19548267"/>
            <a:ext cx="7152891" cy="2197888"/>
          </a:xfrm>
          <a:custGeom>
            <a:avLst/>
            <a:gdLst/>
            <a:ahLst/>
            <a:cxnLst/>
            <a:rect l="l" t="t" r="r" b="b"/>
            <a:pathLst>
              <a:path w="7152891" h="2197888">
                <a:moveTo>
                  <a:pt x="7152891" y="0"/>
                </a:moveTo>
                <a:lnTo>
                  <a:pt x="0" y="0"/>
                </a:lnTo>
                <a:lnTo>
                  <a:pt x="0" y="2197889"/>
                </a:lnTo>
                <a:lnTo>
                  <a:pt x="7152891" y="2197889"/>
                </a:lnTo>
                <a:lnTo>
                  <a:pt x="7152891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-632242" y="14085225"/>
            <a:ext cx="2490745" cy="3163764"/>
          </a:xfrm>
          <a:custGeom>
            <a:avLst/>
            <a:gdLst/>
            <a:ahLst/>
            <a:cxnLst/>
            <a:rect l="l" t="t" r="r" b="b"/>
            <a:pathLst>
              <a:path w="2490745" h="3163764">
                <a:moveTo>
                  <a:pt x="0" y="0"/>
                </a:moveTo>
                <a:lnTo>
                  <a:pt x="2490745" y="0"/>
                </a:lnTo>
                <a:lnTo>
                  <a:pt x="2490745" y="3163764"/>
                </a:lnTo>
                <a:lnTo>
                  <a:pt x="0" y="316376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8459623" y="4871290"/>
            <a:ext cx="6866252" cy="2983698"/>
          </a:xfrm>
          <a:custGeom>
            <a:avLst/>
            <a:gdLst/>
            <a:ahLst/>
            <a:cxnLst/>
            <a:rect l="l" t="t" r="r" b="b"/>
            <a:pathLst>
              <a:path w="6866252" h="2983698">
                <a:moveTo>
                  <a:pt x="0" y="0"/>
                </a:moveTo>
                <a:lnTo>
                  <a:pt x="6866251" y="0"/>
                </a:lnTo>
                <a:lnTo>
                  <a:pt x="6866251" y="2983698"/>
                </a:lnTo>
                <a:lnTo>
                  <a:pt x="0" y="2983698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xmlns="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613130" y="10588902"/>
            <a:ext cx="2004329" cy="758001"/>
          </a:xfrm>
          <a:custGeom>
            <a:avLst/>
            <a:gdLst/>
            <a:ahLst/>
            <a:cxnLst/>
            <a:rect l="l" t="t" r="r" b="b"/>
            <a:pathLst>
              <a:path w="2004329" h="758001">
                <a:moveTo>
                  <a:pt x="0" y="0"/>
                </a:moveTo>
                <a:lnTo>
                  <a:pt x="2004329" y="0"/>
                </a:lnTo>
                <a:lnTo>
                  <a:pt x="2004329" y="758001"/>
                </a:lnTo>
                <a:lnTo>
                  <a:pt x="0" y="758001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xmlns="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2269230" y="9846108"/>
            <a:ext cx="1621228" cy="613119"/>
          </a:xfrm>
          <a:custGeom>
            <a:avLst/>
            <a:gdLst/>
            <a:ahLst/>
            <a:cxnLst/>
            <a:rect l="l" t="t" r="r" b="b"/>
            <a:pathLst>
              <a:path w="1621228" h="613119">
                <a:moveTo>
                  <a:pt x="0" y="0"/>
                </a:moveTo>
                <a:lnTo>
                  <a:pt x="1621228" y="0"/>
                </a:lnTo>
                <a:lnTo>
                  <a:pt x="1621228" y="613119"/>
                </a:lnTo>
                <a:lnTo>
                  <a:pt x="0" y="613119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xmlns="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9679418" y="4871290"/>
            <a:ext cx="2694650" cy="1427374"/>
          </a:xfrm>
          <a:custGeom>
            <a:avLst/>
            <a:gdLst/>
            <a:ahLst/>
            <a:cxnLst/>
            <a:rect l="l" t="t" r="r" b="b"/>
            <a:pathLst>
              <a:path w="2694650" h="1427374">
                <a:moveTo>
                  <a:pt x="0" y="0"/>
                </a:moveTo>
                <a:lnTo>
                  <a:pt x="2694650" y="0"/>
                </a:lnTo>
                <a:lnTo>
                  <a:pt x="2694650" y="1427374"/>
                </a:lnTo>
                <a:lnTo>
                  <a:pt x="0" y="1427374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xmlns="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613130" y="16430360"/>
            <a:ext cx="5247888" cy="3921603"/>
          </a:xfrm>
          <a:custGeom>
            <a:avLst/>
            <a:gdLst/>
            <a:ahLst/>
            <a:cxnLst/>
            <a:rect l="l" t="t" r="r" b="b"/>
            <a:pathLst>
              <a:path w="5247888" h="3921603">
                <a:moveTo>
                  <a:pt x="0" y="0"/>
                </a:moveTo>
                <a:lnTo>
                  <a:pt x="5247888" y="0"/>
                </a:lnTo>
                <a:lnTo>
                  <a:pt x="5247888" y="3921603"/>
                </a:lnTo>
                <a:lnTo>
                  <a:pt x="0" y="3921603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xmlns="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3073872" y="460669"/>
            <a:ext cx="7850619" cy="4410620"/>
          </a:xfrm>
          <a:custGeom>
            <a:avLst/>
            <a:gdLst/>
            <a:ahLst/>
            <a:cxnLst/>
            <a:rect l="l" t="t" r="r" b="b"/>
            <a:pathLst>
              <a:path w="7850619" h="4410620">
                <a:moveTo>
                  <a:pt x="0" y="0"/>
                </a:moveTo>
                <a:lnTo>
                  <a:pt x="7850619" y="0"/>
                </a:lnTo>
                <a:lnTo>
                  <a:pt x="7850619" y="4410621"/>
                </a:lnTo>
                <a:lnTo>
                  <a:pt x="0" y="4410621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xmlns="" r:embed="rId23"/>
                </a:ext>
              </a:extLst>
            </a:blip>
            <a:stretch>
              <a:fillRect/>
            </a:stretch>
          </a:blipFill>
        </p:spPr>
      </p:sp>
      <p:grpSp>
        <p:nvGrpSpPr>
          <p:cNvPr id="16" name="Group 16"/>
          <p:cNvGrpSpPr/>
          <p:nvPr/>
        </p:nvGrpSpPr>
        <p:grpSpPr>
          <a:xfrm>
            <a:off x="1858503" y="6533377"/>
            <a:ext cx="9709536" cy="9432495"/>
            <a:chOff x="0" y="-123825"/>
            <a:chExt cx="1958740" cy="1902851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958740" cy="1779026"/>
            </a:xfrm>
            <a:custGeom>
              <a:avLst/>
              <a:gdLst/>
              <a:ahLst/>
              <a:cxnLst/>
              <a:rect l="l" t="t" r="r" b="b"/>
              <a:pathLst>
                <a:path w="1958740" h="1779026">
                  <a:moveTo>
                    <a:pt x="52625" y="0"/>
                  </a:moveTo>
                  <a:lnTo>
                    <a:pt x="1906115" y="0"/>
                  </a:lnTo>
                  <a:cubicBezTo>
                    <a:pt x="1920072" y="0"/>
                    <a:pt x="1933457" y="5544"/>
                    <a:pt x="1943327" y="15414"/>
                  </a:cubicBezTo>
                  <a:cubicBezTo>
                    <a:pt x="1953196" y="25283"/>
                    <a:pt x="1958740" y="38668"/>
                    <a:pt x="1958740" y="52625"/>
                  </a:cubicBezTo>
                  <a:lnTo>
                    <a:pt x="1958740" y="1726401"/>
                  </a:lnTo>
                  <a:cubicBezTo>
                    <a:pt x="1958740" y="1740358"/>
                    <a:pt x="1953196" y="1753744"/>
                    <a:pt x="1943327" y="1763613"/>
                  </a:cubicBezTo>
                  <a:cubicBezTo>
                    <a:pt x="1933457" y="1773482"/>
                    <a:pt x="1920072" y="1779026"/>
                    <a:pt x="1906115" y="1779026"/>
                  </a:cubicBezTo>
                  <a:lnTo>
                    <a:pt x="52625" y="1779026"/>
                  </a:lnTo>
                  <a:cubicBezTo>
                    <a:pt x="38668" y="1779026"/>
                    <a:pt x="25283" y="1773482"/>
                    <a:pt x="15414" y="1763613"/>
                  </a:cubicBezTo>
                  <a:cubicBezTo>
                    <a:pt x="5544" y="1753744"/>
                    <a:pt x="0" y="1740358"/>
                    <a:pt x="0" y="1726401"/>
                  </a:cubicBezTo>
                  <a:lnTo>
                    <a:pt x="0" y="52625"/>
                  </a:lnTo>
                  <a:cubicBezTo>
                    <a:pt x="0" y="38668"/>
                    <a:pt x="5544" y="25283"/>
                    <a:pt x="15414" y="15414"/>
                  </a:cubicBezTo>
                  <a:cubicBezTo>
                    <a:pt x="25283" y="5544"/>
                    <a:pt x="38668" y="0"/>
                    <a:pt x="5262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0" y="-123825"/>
              <a:ext cx="1958740" cy="190285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1281185" lvl="1" indent="-640592">
                <a:lnSpc>
                  <a:spcPts val="8307"/>
                </a:lnSpc>
                <a:buAutoNum type="arabicPeriod"/>
              </a:pPr>
              <a:r>
                <a:rPr lang="en-US" sz="5934" dirty="0" smtClean="0">
                  <a:solidFill>
                    <a:srgbClr val="000000"/>
                  </a:solidFill>
                  <a:latin typeface="OCR-A BT" pitchFamily="34" charset="0"/>
                  <a:ea typeface="Roboto"/>
                  <a:cs typeface="Roboto"/>
                  <a:sym typeface="Roboto"/>
                </a:rPr>
                <a:t> </a:t>
              </a:r>
            </a:p>
            <a:p>
              <a:pPr marL="1281185" lvl="1" indent="-640592">
                <a:lnSpc>
                  <a:spcPts val="8307"/>
                </a:lnSpc>
                <a:buAutoNum type="arabicPeriod"/>
              </a:pPr>
              <a:r>
                <a:rPr lang="en-US" sz="5934" dirty="0" smtClean="0">
                  <a:solidFill>
                    <a:srgbClr val="000000"/>
                  </a:solidFill>
                  <a:latin typeface="OCR-A BT" pitchFamily="34" charset="0"/>
                  <a:ea typeface="Roboto"/>
                  <a:cs typeface="Roboto"/>
                  <a:sym typeface="Roboto"/>
                </a:rPr>
                <a:t> </a:t>
              </a:r>
            </a:p>
            <a:p>
              <a:pPr marL="1281185" lvl="1" indent="-640592">
                <a:lnSpc>
                  <a:spcPts val="8307"/>
                </a:lnSpc>
                <a:buAutoNum type="arabicPeriod"/>
              </a:pPr>
              <a:r>
                <a:rPr lang="en-US" sz="5934" dirty="0" smtClean="0">
                  <a:solidFill>
                    <a:srgbClr val="000000"/>
                  </a:solidFill>
                  <a:latin typeface="OCR-A BT" pitchFamily="34" charset="0"/>
                  <a:ea typeface="Roboto"/>
                  <a:cs typeface="Roboto"/>
                  <a:sym typeface="Roboto"/>
                </a:rPr>
                <a:t> </a:t>
              </a:r>
            </a:p>
            <a:p>
              <a:pPr marL="1281185" lvl="1" indent="-640592">
                <a:lnSpc>
                  <a:spcPts val="8307"/>
                </a:lnSpc>
                <a:buAutoNum type="arabicPeriod"/>
              </a:pPr>
              <a:r>
                <a:rPr lang="en-US" sz="5934" dirty="0" smtClean="0">
                  <a:solidFill>
                    <a:srgbClr val="000000"/>
                  </a:solidFill>
                  <a:latin typeface="OCR-A BT" pitchFamily="34" charset="0"/>
                  <a:ea typeface="Roboto"/>
                  <a:cs typeface="Roboto"/>
                  <a:sym typeface="Roboto"/>
                </a:rPr>
                <a:t> </a:t>
              </a:r>
            </a:p>
            <a:p>
              <a:pPr marL="1281185" lvl="1" indent="-640592">
                <a:lnSpc>
                  <a:spcPts val="8307"/>
                </a:lnSpc>
                <a:buAutoNum type="arabicPeriod"/>
              </a:pPr>
              <a:r>
                <a:rPr lang="en-US" sz="5934" dirty="0" smtClean="0">
                  <a:solidFill>
                    <a:srgbClr val="000000"/>
                  </a:solidFill>
                  <a:latin typeface="OCR-A BT" pitchFamily="34" charset="0"/>
                  <a:ea typeface="Roboto"/>
                  <a:cs typeface="Roboto"/>
                  <a:sym typeface="Roboto"/>
                </a:rPr>
                <a:t> </a:t>
              </a:r>
              <a:endParaRPr lang="en-US" sz="5934" dirty="0">
                <a:solidFill>
                  <a:srgbClr val="000000"/>
                </a:solidFill>
                <a:latin typeface="OCR-A BT" pitchFamily="34" charset="0"/>
                <a:ea typeface="Roboto"/>
                <a:cs typeface="Roboto"/>
                <a:sym typeface="Roboto"/>
              </a:endParaRPr>
            </a:p>
            <a:p>
              <a:pPr>
                <a:lnSpc>
                  <a:spcPts val="4107"/>
                </a:lnSpc>
              </a:pPr>
              <a:endParaRPr lang="en-US" sz="5934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20" name="TextBox 20"/>
          <p:cNvSpPr txBox="1"/>
          <p:nvPr/>
        </p:nvSpPr>
        <p:spPr>
          <a:xfrm>
            <a:off x="1148549" y="5734149"/>
            <a:ext cx="10744200" cy="9631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120"/>
              </a:lnSpc>
            </a:pPr>
            <a:r>
              <a:rPr lang="en-US" sz="5800" b="1" smtClean="0">
                <a:solidFill>
                  <a:srgbClr val="062603"/>
                </a:solidFill>
                <a:latin typeface="Roboto Bold"/>
                <a:ea typeface="Roboto Bold"/>
                <a:cs typeface="Roboto Bold"/>
                <a:sym typeface="Roboto Bold"/>
              </a:rPr>
              <a:t>Nama </a:t>
            </a:r>
            <a:r>
              <a:rPr lang="en-US" sz="5800" b="1" smtClean="0">
                <a:solidFill>
                  <a:srgbClr val="062603"/>
                </a:solidFill>
                <a:latin typeface="OCR-A BT" pitchFamily="34" charset="0"/>
                <a:ea typeface="Roboto Bold"/>
                <a:cs typeface="Roboto Bold"/>
                <a:sym typeface="Roboto Bold"/>
              </a:rPr>
              <a:t>Kelompok</a:t>
            </a:r>
            <a:r>
              <a:rPr lang="en-US" sz="5800" b="1" smtClean="0">
                <a:solidFill>
                  <a:srgbClr val="062603"/>
                </a:solidFill>
                <a:latin typeface="Roboto Bold"/>
                <a:ea typeface="Roboto Bold"/>
                <a:cs typeface="Roboto Bold"/>
                <a:sym typeface="Roboto Bold"/>
              </a:rPr>
              <a:t> :</a:t>
            </a:r>
            <a:endParaRPr lang="en-US" sz="5800" b="1" dirty="0">
              <a:solidFill>
                <a:srgbClr val="062603"/>
              </a:solidFill>
              <a:latin typeface="Roboto Bold"/>
              <a:ea typeface="Roboto Bold"/>
              <a:cs typeface="Roboto Bold"/>
              <a:sym typeface="Roboto Bold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3270856" y="1951058"/>
            <a:ext cx="7282506" cy="16158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00"/>
              </a:lnSpc>
            </a:pPr>
            <a:r>
              <a:rPr lang="en-US" sz="8000" b="1" dirty="0">
                <a:solidFill>
                  <a:srgbClr val="062603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KEGIATAN I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5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357315" y="13324783"/>
            <a:ext cx="15469298" cy="3375120"/>
          </a:xfrm>
          <a:custGeom>
            <a:avLst/>
            <a:gdLst/>
            <a:ahLst/>
            <a:cxnLst/>
            <a:rect l="l" t="t" r="r" b="b"/>
            <a:pathLst>
              <a:path w="15469298" h="3375120">
                <a:moveTo>
                  <a:pt x="0" y="0"/>
                </a:moveTo>
                <a:lnTo>
                  <a:pt x="15469298" y="0"/>
                </a:lnTo>
                <a:lnTo>
                  <a:pt x="15469298" y="3375119"/>
                </a:lnTo>
                <a:lnTo>
                  <a:pt x="0" y="33751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-437766" y="16430360"/>
            <a:ext cx="14549749" cy="7327783"/>
          </a:xfrm>
          <a:custGeom>
            <a:avLst/>
            <a:gdLst/>
            <a:ahLst/>
            <a:cxnLst/>
            <a:rect l="l" t="t" r="r" b="b"/>
            <a:pathLst>
              <a:path w="14549749" h="7327783">
                <a:moveTo>
                  <a:pt x="0" y="0"/>
                </a:moveTo>
                <a:lnTo>
                  <a:pt x="14549749" y="0"/>
                </a:lnTo>
                <a:lnTo>
                  <a:pt x="14549749" y="7327782"/>
                </a:lnTo>
                <a:lnTo>
                  <a:pt x="0" y="732778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72067" y="3022064"/>
            <a:ext cx="3572871" cy="3105150"/>
          </a:xfrm>
          <a:custGeom>
            <a:avLst/>
            <a:gdLst/>
            <a:ahLst/>
            <a:cxnLst/>
            <a:rect l="l" t="t" r="r" b="b"/>
            <a:pathLst>
              <a:path w="3572871" h="3105150">
                <a:moveTo>
                  <a:pt x="0" y="0"/>
                </a:moveTo>
                <a:lnTo>
                  <a:pt x="3572871" y="0"/>
                </a:lnTo>
                <a:lnTo>
                  <a:pt x="3572871" y="3105150"/>
                </a:lnTo>
                <a:lnTo>
                  <a:pt x="0" y="310515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1892749" y="13767338"/>
            <a:ext cx="2413711" cy="3065915"/>
          </a:xfrm>
          <a:custGeom>
            <a:avLst/>
            <a:gdLst/>
            <a:ahLst/>
            <a:cxnLst/>
            <a:rect l="l" t="t" r="r" b="b"/>
            <a:pathLst>
              <a:path w="2413711" h="3065915">
                <a:moveTo>
                  <a:pt x="0" y="0"/>
                </a:moveTo>
                <a:lnTo>
                  <a:pt x="2413711" y="0"/>
                </a:lnTo>
                <a:lnTo>
                  <a:pt x="2413711" y="3065914"/>
                </a:lnTo>
                <a:lnTo>
                  <a:pt x="0" y="306591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7309941" y="16373699"/>
            <a:ext cx="4014889" cy="3000217"/>
          </a:xfrm>
          <a:custGeom>
            <a:avLst/>
            <a:gdLst/>
            <a:ahLst/>
            <a:cxnLst/>
            <a:rect l="l" t="t" r="r" b="b"/>
            <a:pathLst>
              <a:path w="4014889" h="3000217">
                <a:moveTo>
                  <a:pt x="0" y="0"/>
                </a:moveTo>
                <a:lnTo>
                  <a:pt x="4014889" y="0"/>
                </a:lnTo>
                <a:lnTo>
                  <a:pt x="4014889" y="3000218"/>
                </a:lnTo>
                <a:lnTo>
                  <a:pt x="0" y="300021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>
            <a:off x="-632242" y="19548267"/>
            <a:ext cx="7152891" cy="2197888"/>
          </a:xfrm>
          <a:custGeom>
            <a:avLst/>
            <a:gdLst/>
            <a:ahLst/>
            <a:cxnLst/>
            <a:rect l="l" t="t" r="r" b="b"/>
            <a:pathLst>
              <a:path w="7152891" h="2197888">
                <a:moveTo>
                  <a:pt x="0" y="0"/>
                </a:moveTo>
                <a:lnTo>
                  <a:pt x="7152891" y="0"/>
                </a:lnTo>
                <a:lnTo>
                  <a:pt x="7152891" y="2197889"/>
                </a:lnTo>
                <a:lnTo>
                  <a:pt x="0" y="2197889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flipH="1">
            <a:off x="7153569" y="19548267"/>
            <a:ext cx="7152891" cy="2197888"/>
          </a:xfrm>
          <a:custGeom>
            <a:avLst/>
            <a:gdLst/>
            <a:ahLst/>
            <a:cxnLst/>
            <a:rect l="l" t="t" r="r" b="b"/>
            <a:pathLst>
              <a:path w="7152891" h="2197888">
                <a:moveTo>
                  <a:pt x="7152891" y="0"/>
                </a:moveTo>
                <a:lnTo>
                  <a:pt x="0" y="0"/>
                </a:lnTo>
                <a:lnTo>
                  <a:pt x="0" y="2197889"/>
                </a:lnTo>
                <a:lnTo>
                  <a:pt x="7152891" y="2197889"/>
                </a:lnTo>
                <a:lnTo>
                  <a:pt x="7152891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xmlns="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-632242" y="14085225"/>
            <a:ext cx="2490745" cy="3163764"/>
          </a:xfrm>
          <a:custGeom>
            <a:avLst/>
            <a:gdLst/>
            <a:ahLst/>
            <a:cxnLst/>
            <a:rect l="l" t="t" r="r" b="b"/>
            <a:pathLst>
              <a:path w="2490745" h="3163764">
                <a:moveTo>
                  <a:pt x="0" y="0"/>
                </a:moveTo>
                <a:lnTo>
                  <a:pt x="2490745" y="0"/>
                </a:lnTo>
                <a:lnTo>
                  <a:pt x="2490745" y="3163764"/>
                </a:lnTo>
                <a:lnTo>
                  <a:pt x="0" y="316376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8459623" y="4871290"/>
            <a:ext cx="6866252" cy="2983698"/>
          </a:xfrm>
          <a:custGeom>
            <a:avLst/>
            <a:gdLst/>
            <a:ahLst/>
            <a:cxnLst/>
            <a:rect l="l" t="t" r="r" b="b"/>
            <a:pathLst>
              <a:path w="6866252" h="2983698">
                <a:moveTo>
                  <a:pt x="0" y="0"/>
                </a:moveTo>
                <a:lnTo>
                  <a:pt x="6866251" y="0"/>
                </a:lnTo>
                <a:lnTo>
                  <a:pt x="6866251" y="2983698"/>
                </a:lnTo>
                <a:lnTo>
                  <a:pt x="0" y="2983698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xmlns="" r:embed="rId15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613130" y="10588902"/>
            <a:ext cx="2004329" cy="758001"/>
          </a:xfrm>
          <a:custGeom>
            <a:avLst/>
            <a:gdLst/>
            <a:ahLst/>
            <a:cxnLst/>
            <a:rect l="l" t="t" r="r" b="b"/>
            <a:pathLst>
              <a:path w="2004329" h="758001">
                <a:moveTo>
                  <a:pt x="0" y="0"/>
                </a:moveTo>
                <a:lnTo>
                  <a:pt x="2004329" y="0"/>
                </a:lnTo>
                <a:lnTo>
                  <a:pt x="2004329" y="758001"/>
                </a:lnTo>
                <a:lnTo>
                  <a:pt x="0" y="758001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xmlns="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2269230" y="9846108"/>
            <a:ext cx="1621228" cy="613119"/>
          </a:xfrm>
          <a:custGeom>
            <a:avLst/>
            <a:gdLst/>
            <a:ahLst/>
            <a:cxnLst/>
            <a:rect l="l" t="t" r="r" b="b"/>
            <a:pathLst>
              <a:path w="1621228" h="613119">
                <a:moveTo>
                  <a:pt x="0" y="0"/>
                </a:moveTo>
                <a:lnTo>
                  <a:pt x="1621228" y="0"/>
                </a:lnTo>
                <a:lnTo>
                  <a:pt x="1621228" y="613119"/>
                </a:lnTo>
                <a:lnTo>
                  <a:pt x="0" y="613119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xmlns="" r:embed="rId17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9679418" y="4871290"/>
            <a:ext cx="2694650" cy="1427374"/>
          </a:xfrm>
          <a:custGeom>
            <a:avLst/>
            <a:gdLst/>
            <a:ahLst/>
            <a:cxnLst/>
            <a:rect l="l" t="t" r="r" b="b"/>
            <a:pathLst>
              <a:path w="2694650" h="1427374">
                <a:moveTo>
                  <a:pt x="0" y="0"/>
                </a:moveTo>
                <a:lnTo>
                  <a:pt x="2694650" y="0"/>
                </a:lnTo>
                <a:lnTo>
                  <a:pt x="2694650" y="1427374"/>
                </a:lnTo>
                <a:lnTo>
                  <a:pt x="0" y="1427374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xmlns="" r:embed="rId19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613130" y="16430360"/>
            <a:ext cx="5247888" cy="3921603"/>
          </a:xfrm>
          <a:custGeom>
            <a:avLst/>
            <a:gdLst/>
            <a:ahLst/>
            <a:cxnLst/>
            <a:rect l="l" t="t" r="r" b="b"/>
            <a:pathLst>
              <a:path w="5247888" h="3921603">
                <a:moveTo>
                  <a:pt x="0" y="0"/>
                </a:moveTo>
                <a:lnTo>
                  <a:pt x="5247888" y="0"/>
                </a:lnTo>
                <a:lnTo>
                  <a:pt x="5247888" y="3921603"/>
                </a:lnTo>
                <a:lnTo>
                  <a:pt x="0" y="3921603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xmlns="" r:embed="rId21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3073872" y="460669"/>
            <a:ext cx="7850619" cy="4410620"/>
          </a:xfrm>
          <a:custGeom>
            <a:avLst/>
            <a:gdLst/>
            <a:ahLst/>
            <a:cxnLst/>
            <a:rect l="l" t="t" r="r" b="b"/>
            <a:pathLst>
              <a:path w="7850619" h="4410620">
                <a:moveTo>
                  <a:pt x="0" y="0"/>
                </a:moveTo>
                <a:lnTo>
                  <a:pt x="7850619" y="0"/>
                </a:lnTo>
                <a:lnTo>
                  <a:pt x="7850619" y="4410621"/>
                </a:lnTo>
                <a:lnTo>
                  <a:pt x="0" y="4410621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xmlns="" r:embed="rId23"/>
                </a:ext>
              </a:extLst>
            </a:blip>
            <a:stretch>
              <a:fillRect/>
            </a:stretch>
          </a:blipFill>
        </p:spPr>
      </p:sp>
      <p:grpSp>
        <p:nvGrpSpPr>
          <p:cNvPr id="16" name="Group 16"/>
          <p:cNvGrpSpPr/>
          <p:nvPr/>
        </p:nvGrpSpPr>
        <p:grpSpPr>
          <a:xfrm>
            <a:off x="1858503" y="7147182"/>
            <a:ext cx="9709536" cy="8818690"/>
            <a:chOff x="0" y="0"/>
            <a:chExt cx="1958740" cy="1779026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958740" cy="1779026"/>
            </a:xfrm>
            <a:custGeom>
              <a:avLst/>
              <a:gdLst/>
              <a:ahLst/>
              <a:cxnLst/>
              <a:rect l="l" t="t" r="r" b="b"/>
              <a:pathLst>
                <a:path w="1958740" h="1779026">
                  <a:moveTo>
                    <a:pt x="52625" y="0"/>
                  </a:moveTo>
                  <a:lnTo>
                    <a:pt x="1906115" y="0"/>
                  </a:lnTo>
                  <a:cubicBezTo>
                    <a:pt x="1920072" y="0"/>
                    <a:pt x="1933457" y="5544"/>
                    <a:pt x="1943327" y="15414"/>
                  </a:cubicBezTo>
                  <a:cubicBezTo>
                    <a:pt x="1953196" y="25283"/>
                    <a:pt x="1958740" y="38668"/>
                    <a:pt x="1958740" y="52625"/>
                  </a:cubicBezTo>
                  <a:lnTo>
                    <a:pt x="1958740" y="1726401"/>
                  </a:lnTo>
                  <a:cubicBezTo>
                    <a:pt x="1958740" y="1740358"/>
                    <a:pt x="1953196" y="1753744"/>
                    <a:pt x="1943327" y="1763613"/>
                  </a:cubicBezTo>
                  <a:cubicBezTo>
                    <a:pt x="1933457" y="1773482"/>
                    <a:pt x="1920072" y="1779026"/>
                    <a:pt x="1906115" y="1779026"/>
                  </a:cubicBezTo>
                  <a:lnTo>
                    <a:pt x="52625" y="1779026"/>
                  </a:lnTo>
                  <a:cubicBezTo>
                    <a:pt x="38668" y="1779026"/>
                    <a:pt x="25283" y="1773482"/>
                    <a:pt x="15414" y="1763613"/>
                  </a:cubicBezTo>
                  <a:cubicBezTo>
                    <a:pt x="5544" y="1753744"/>
                    <a:pt x="0" y="1740358"/>
                    <a:pt x="0" y="1726401"/>
                  </a:cubicBezTo>
                  <a:lnTo>
                    <a:pt x="0" y="52625"/>
                  </a:lnTo>
                  <a:cubicBezTo>
                    <a:pt x="0" y="38668"/>
                    <a:pt x="5544" y="25283"/>
                    <a:pt x="15414" y="15414"/>
                  </a:cubicBezTo>
                  <a:cubicBezTo>
                    <a:pt x="25283" y="5544"/>
                    <a:pt x="38668" y="0"/>
                    <a:pt x="52625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0" y="-123825"/>
              <a:ext cx="1958740" cy="190285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1281185" lvl="1" indent="-640592">
                <a:lnSpc>
                  <a:spcPts val="8307"/>
                </a:lnSpc>
                <a:buAutoNum type="arabicPeriod"/>
              </a:pPr>
              <a:r>
                <a:rPr lang="en-US" sz="5934" dirty="0">
                  <a:solidFill>
                    <a:srgbClr val="000000"/>
                  </a:solidFill>
                  <a:latin typeface="OCR-A BT" pitchFamily="34" charset="0"/>
                  <a:ea typeface="Roboto"/>
                  <a:cs typeface="Roboto"/>
                  <a:sym typeface="Roboto"/>
                </a:rPr>
                <a:t> </a:t>
              </a:r>
            </a:p>
            <a:p>
              <a:pPr marL="1281185" lvl="1" indent="-640592">
                <a:lnSpc>
                  <a:spcPts val="8307"/>
                </a:lnSpc>
                <a:buAutoNum type="arabicPeriod"/>
              </a:pPr>
              <a:r>
                <a:rPr lang="en-US" sz="5934" dirty="0">
                  <a:solidFill>
                    <a:srgbClr val="000000"/>
                  </a:solidFill>
                  <a:latin typeface="OCR-A BT" pitchFamily="34" charset="0"/>
                  <a:ea typeface="Roboto"/>
                  <a:cs typeface="Roboto"/>
                  <a:sym typeface="Roboto"/>
                </a:rPr>
                <a:t> </a:t>
              </a:r>
            </a:p>
            <a:p>
              <a:pPr marL="1281185" lvl="1" indent="-640592">
                <a:lnSpc>
                  <a:spcPts val="8307"/>
                </a:lnSpc>
                <a:buAutoNum type="arabicPeriod"/>
              </a:pPr>
              <a:r>
                <a:rPr lang="en-US" sz="5934" dirty="0">
                  <a:solidFill>
                    <a:srgbClr val="000000"/>
                  </a:solidFill>
                  <a:latin typeface="OCR-A BT" pitchFamily="34" charset="0"/>
                  <a:ea typeface="Roboto"/>
                  <a:cs typeface="Roboto"/>
                  <a:sym typeface="Roboto"/>
                </a:rPr>
                <a:t> </a:t>
              </a:r>
            </a:p>
            <a:p>
              <a:pPr marL="1281185" lvl="1" indent="-640592">
                <a:lnSpc>
                  <a:spcPts val="8307"/>
                </a:lnSpc>
                <a:buAutoNum type="arabicPeriod"/>
              </a:pPr>
              <a:r>
                <a:rPr lang="en-US" sz="5934" dirty="0">
                  <a:solidFill>
                    <a:srgbClr val="000000"/>
                  </a:solidFill>
                  <a:latin typeface="OCR-A BT" pitchFamily="34" charset="0"/>
                  <a:ea typeface="Roboto"/>
                  <a:cs typeface="Roboto"/>
                  <a:sym typeface="Roboto"/>
                </a:rPr>
                <a:t> </a:t>
              </a:r>
            </a:p>
            <a:p>
              <a:pPr marL="1281185" lvl="1" indent="-640592">
                <a:lnSpc>
                  <a:spcPts val="8307"/>
                </a:lnSpc>
                <a:buAutoNum type="arabicPeriod"/>
              </a:pPr>
              <a:r>
                <a:rPr lang="en-US" sz="5934" dirty="0">
                  <a:solidFill>
                    <a:srgbClr val="000000"/>
                  </a:solidFill>
                  <a:latin typeface="OCR-A BT" pitchFamily="34" charset="0"/>
                  <a:ea typeface="Roboto"/>
                  <a:cs typeface="Roboto"/>
                  <a:sym typeface="Roboto"/>
                </a:rPr>
                <a:t> </a:t>
              </a:r>
            </a:p>
            <a:p>
              <a:pPr algn="ctr">
                <a:lnSpc>
                  <a:spcPts val="4107"/>
                </a:lnSpc>
              </a:pPr>
              <a:endParaRPr lang="en-US" sz="5934" dirty="0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20" name="TextBox 20"/>
          <p:cNvSpPr txBox="1"/>
          <p:nvPr/>
        </p:nvSpPr>
        <p:spPr>
          <a:xfrm>
            <a:off x="1148549" y="5734149"/>
            <a:ext cx="10744200" cy="9560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120"/>
              </a:lnSpc>
            </a:pPr>
            <a:r>
              <a:rPr lang="en-US" sz="5800" b="1" dirty="0" err="1">
                <a:solidFill>
                  <a:srgbClr val="062603"/>
                </a:solidFill>
                <a:latin typeface="OCR-A BT" pitchFamily="34" charset="0"/>
                <a:ea typeface="Roboto Bold"/>
                <a:cs typeface="Roboto Bold"/>
                <a:sym typeface="Roboto Bold"/>
              </a:rPr>
              <a:t>Nama</a:t>
            </a:r>
            <a:r>
              <a:rPr lang="en-US" sz="5800" b="1" dirty="0">
                <a:solidFill>
                  <a:srgbClr val="062603"/>
                </a:solidFill>
                <a:latin typeface="OCR-A BT" pitchFamily="34" charset="0"/>
                <a:ea typeface="Roboto Bold"/>
                <a:cs typeface="Roboto Bold"/>
                <a:sym typeface="Roboto Bold"/>
              </a:rPr>
              <a:t> </a:t>
            </a:r>
            <a:r>
              <a:rPr lang="en-US" sz="5800" b="1" dirty="0" err="1">
                <a:solidFill>
                  <a:srgbClr val="062603"/>
                </a:solidFill>
                <a:latin typeface="OCR-A BT" pitchFamily="34" charset="0"/>
                <a:ea typeface="Roboto Bold"/>
                <a:cs typeface="Roboto Bold"/>
                <a:sym typeface="Roboto Bold"/>
              </a:rPr>
              <a:t>Kelompok</a:t>
            </a:r>
            <a:r>
              <a:rPr lang="en-US" sz="5800" b="1" dirty="0">
                <a:solidFill>
                  <a:srgbClr val="062603"/>
                </a:solidFill>
                <a:latin typeface="OCR-A BT" pitchFamily="34" charset="0"/>
                <a:ea typeface="Roboto Bold"/>
                <a:cs typeface="Roboto Bold"/>
                <a:sym typeface="Roboto Bold"/>
              </a:rPr>
              <a:t> :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3357928" y="1927603"/>
            <a:ext cx="7282506" cy="14767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600"/>
              </a:lnSpc>
            </a:pPr>
            <a:r>
              <a:rPr lang="en-US" sz="8000" b="1" dirty="0">
                <a:solidFill>
                  <a:srgbClr val="062603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KEGIATAN 2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5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21082" y="3216903"/>
            <a:ext cx="3511550" cy="3267119"/>
          </a:xfrm>
          <a:prstGeom prst="rect">
            <a:avLst/>
          </a:prstGeom>
        </p:spPr>
      </p:pic>
      <p:sp>
        <p:nvSpPr>
          <p:cNvPr id="3" name="Freeform 3"/>
          <p:cNvSpPr/>
          <p:nvPr/>
        </p:nvSpPr>
        <p:spPr>
          <a:xfrm>
            <a:off x="522758" y="400203"/>
            <a:ext cx="6347294" cy="2816700"/>
          </a:xfrm>
          <a:custGeom>
            <a:avLst/>
            <a:gdLst/>
            <a:ahLst/>
            <a:cxnLst/>
            <a:rect l="l" t="t" r="r" b="b"/>
            <a:pathLst>
              <a:path w="7605397" h="4272850">
                <a:moveTo>
                  <a:pt x="0" y="0"/>
                </a:moveTo>
                <a:lnTo>
                  <a:pt x="7605396" y="0"/>
                </a:lnTo>
                <a:lnTo>
                  <a:pt x="7605396" y="4272851"/>
                </a:lnTo>
                <a:lnTo>
                  <a:pt x="0" y="427285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0" y="5110811"/>
            <a:ext cx="13120396" cy="16320439"/>
          </a:xfrm>
          <a:custGeom>
            <a:avLst/>
            <a:gdLst/>
            <a:ahLst/>
            <a:cxnLst/>
            <a:rect l="l" t="t" r="r" b="b"/>
            <a:pathLst>
              <a:path w="13120396" h="16320439">
                <a:moveTo>
                  <a:pt x="0" y="0"/>
                </a:moveTo>
                <a:lnTo>
                  <a:pt x="13120396" y="0"/>
                </a:lnTo>
                <a:lnTo>
                  <a:pt x="13120396" y="16320439"/>
                </a:lnTo>
                <a:lnTo>
                  <a:pt x="0" y="1632043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0916" r="-13473"/>
            </a:stretch>
          </a:blipFill>
        </p:spPr>
      </p:sp>
      <p:graphicFrame>
        <p:nvGraphicFramePr>
          <p:cNvPr id="5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3104168"/>
              </p:ext>
            </p:extLst>
          </p:nvPr>
        </p:nvGraphicFramePr>
        <p:xfrm>
          <a:off x="261379" y="7609079"/>
          <a:ext cx="12597636" cy="12952716"/>
        </p:xfrm>
        <a:graphic>
          <a:graphicData uri="http://schemas.openxmlformats.org/drawingml/2006/table">
            <a:tbl>
              <a:tblPr/>
              <a:tblGrid>
                <a:gridCol w="4508104"/>
                <a:gridCol w="4044766"/>
                <a:gridCol w="4044766"/>
              </a:tblGrid>
              <a:tr h="3238179"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endParaRPr lang="en-US" sz="1100" dirty="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endParaRPr 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8179"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8179"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8179"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307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6"/>
          <p:cNvSpPr txBox="1"/>
          <p:nvPr/>
        </p:nvSpPr>
        <p:spPr>
          <a:xfrm>
            <a:off x="719065" y="1318038"/>
            <a:ext cx="6073989" cy="11798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240"/>
              </a:lnSpc>
            </a:pPr>
            <a:r>
              <a:rPr lang="en-US" sz="4800" dirty="0" err="1" smtClean="0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Hasil</a:t>
            </a:r>
            <a:r>
              <a:rPr lang="en-US" sz="4800" dirty="0" smtClean="0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 </a:t>
            </a:r>
            <a:r>
              <a:rPr lang="en-US" sz="4800" dirty="0" err="1" smtClean="0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Percobaan</a:t>
            </a:r>
            <a:endParaRPr lang="en-US" sz="4800" dirty="0">
              <a:solidFill>
                <a:srgbClr val="000000"/>
              </a:solidFill>
              <a:latin typeface="League Spartan"/>
              <a:ea typeface="League Spartan"/>
              <a:cs typeface="League Spartan"/>
              <a:sym typeface="League Spartan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22759" y="5998498"/>
            <a:ext cx="12384732" cy="1179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240"/>
              </a:lnSpc>
            </a:pPr>
            <a:r>
              <a:rPr lang="en-US" sz="5400" b="1" dirty="0" err="1" smtClean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Sifat</a:t>
            </a:r>
            <a:r>
              <a:rPr lang="en-US" sz="5400" b="1" dirty="0" smtClean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- </a:t>
            </a:r>
            <a:r>
              <a:rPr lang="en-US" sz="5400" b="1" dirty="0" err="1" smtClean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Sifat</a:t>
            </a:r>
            <a:r>
              <a:rPr lang="en-US" sz="5400" b="1" dirty="0" smtClean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5400" b="1" dirty="0" err="1" smtClean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Pada</a:t>
            </a:r>
            <a:r>
              <a:rPr lang="en-US" sz="5400" b="1" dirty="0" smtClean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5400" b="1" dirty="0" err="1" smtClean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Wujud</a:t>
            </a:r>
            <a:r>
              <a:rPr lang="en-US" sz="5400" b="1" dirty="0" smtClean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Benda</a:t>
            </a:r>
            <a:endParaRPr lang="en-US" sz="5400" b="1" dirty="0">
              <a:solidFill>
                <a:srgbClr val="000000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23316" y="7737495"/>
            <a:ext cx="3670581" cy="3039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05"/>
              </a:lnSpc>
            </a:pPr>
            <a:r>
              <a:rPr lang="en-US" sz="5400" b="1" dirty="0" err="1" smtClean="0">
                <a:solidFill>
                  <a:srgbClr val="000000"/>
                </a:solidFill>
                <a:latin typeface="Times New Roman" pitchFamily="18" charset="0"/>
                <a:ea typeface="Open Sans Bold"/>
                <a:cs typeface="Times New Roman" pitchFamily="18" charset="0"/>
                <a:sym typeface="Open Sans Bold"/>
              </a:rPr>
              <a:t>Sifat</a:t>
            </a:r>
            <a:r>
              <a:rPr lang="en-US" sz="5400" b="1" dirty="0" smtClean="0">
                <a:solidFill>
                  <a:srgbClr val="000000"/>
                </a:solidFill>
                <a:latin typeface="Times New Roman" pitchFamily="18" charset="0"/>
                <a:ea typeface="Open Sans Bold"/>
                <a:cs typeface="Times New Roman" pitchFamily="18" charset="0"/>
                <a:sym typeface="Open Sans Bold"/>
              </a:rPr>
              <a:t> Benda </a:t>
            </a:r>
            <a:r>
              <a:rPr lang="en-US" sz="5400" b="1" dirty="0" err="1" smtClean="0">
                <a:solidFill>
                  <a:srgbClr val="000000"/>
                </a:solidFill>
                <a:latin typeface="Times New Roman" pitchFamily="18" charset="0"/>
                <a:ea typeface="Open Sans Bold"/>
                <a:cs typeface="Times New Roman" pitchFamily="18" charset="0"/>
                <a:sym typeface="Open Sans Bold"/>
              </a:rPr>
              <a:t>Padat</a:t>
            </a:r>
            <a:endParaRPr lang="en-US" sz="5400" b="1" dirty="0" smtClean="0">
              <a:solidFill>
                <a:srgbClr val="000000"/>
              </a:solidFill>
              <a:latin typeface="Times New Roman" pitchFamily="18" charset="0"/>
              <a:ea typeface="Open Sans Bold"/>
              <a:cs typeface="Times New Roman" pitchFamily="18" charset="0"/>
              <a:sym typeface="Open Sans Bold"/>
            </a:endParaRPr>
          </a:p>
          <a:p>
            <a:pPr algn="ctr">
              <a:lnSpc>
                <a:spcPts val="7905"/>
              </a:lnSpc>
            </a:pPr>
            <a:endParaRPr lang="en-US" sz="5647" b="1" dirty="0">
              <a:solidFill>
                <a:srgbClr val="000000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113648" y="7737495"/>
            <a:ext cx="3512809" cy="3039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05"/>
              </a:lnSpc>
            </a:pPr>
            <a:r>
              <a:rPr lang="en-US" sz="5400" b="1" dirty="0" err="1" smtClean="0">
                <a:solidFill>
                  <a:srgbClr val="000000"/>
                </a:solidFill>
                <a:latin typeface="Times New Roman" pitchFamily="18" charset="0"/>
                <a:ea typeface="Open Sans Bold"/>
                <a:cs typeface="Times New Roman" pitchFamily="18" charset="0"/>
                <a:sym typeface="Open Sans Bold"/>
              </a:rPr>
              <a:t>Sifat</a:t>
            </a:r>
            <a:r>
              <a:rPr lang="en-US" sz="5647" b="1" dirty="0" smtClean="0">
                <a:solidFill>
                  <a:srgbClr val="000000"/>
                </a:solidFill>
                <a:latin typeface="Times New Roman" pitchFamily="18" charset="0"/>
                <a:ea typeface="Open Sans Bold"/>
                <a:cs typeface="Times New Roman" pitchFamily="18" charset="0"/>
                <a:sym typeface="Open Sans Bold"/>
              </a:rPr>
              <a:t> Benda </a:t>
            </a:r>
            <a:r>
              <a:rPr lang="en-US" sz="5647" b="1" dirty="0" err="1" smtClean="0">
                <a:solidFill>
                  <a:srgbClr val="000000"/>
                </a:solidFill>
                <a:latin typeface="Times New Roman" pitchFamily="18" charset="0"/>
                <a:ea typeface="Open Sans Bold"/>
                <a:cs typeface="Times New Roman" pitchFamily="18" charset="0"/>
                <a:sym typeface="Open Sans Bold"/>
              </a:rPr>
              <a:t>Cair</a:t>
            </a:r>
            <a:endParaRPr lang="en-US" sz="5647" b="1" dirty="0" smtClean="0">
              <a:solidFill>
                <a:srgbClr val="000000"/>
              </a:solidFill>
              <a:latin typeface="Times New Roman" pitchFamily="18" charset="0"/>
              <a:ea typeface="Open Sans Bold"/>
              <a:cs typeface="Times New Roman" pitchFamily="18" charset="0"/>
              <a:sym typeface="Open Sans Bold"/>
            </a:endParaRPr>
          </a:p>
          <a:p>
            <a:pPr algn="ctr">
              <a:lnSpc>
                <a:spcPts val="7905"/>
              </a:lnSpc>
            </a:pPr>
            <a:endParaRPr lang="en-US" sz="5647" b="1" dirty="0">
              <a:solidFill>
                <a:srgbClr val="000000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8921749" y="7737495"/>
            <a:ext cx="3837225" cy="30392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905"/>
              </a:lnSpc>
            </a:pPr>
            <a:r>
              <a:rPr lang="en-US" sz="5400" b="1" dirty="0" err="1" smtClean="0">
                <a:solidFill>
                  <a:srgbClr val="000000"/>
                </a:solidFill>
                <a:latin typeface="Times New Roman" pitchFamily="18" charset="0"/>
                <a:ea typeface="Open Sans Bold"/>
                <a:cs typeface="Times New Roman" pitchFamily="18" charset="0"/>
                <a:sym typeface="Open Sans Bold"/>
              </a:rPr>
              <a:t>Sifat</a:t>
            </a:r>
            <a:r>
              <a:rPr lang="en-US" sz="5400" b="1" dirty="0" smtClean="0">
                <a:solidFill>
                  <a:srgbClr val="000000"/>
                </a:solidFill>
                <a:latin typeface="Times New Roman" pitchFamily="18" charset="0"/>
                <a:ea typeface="Open Sans Bold"/>
                <a:cs typeface="Times New Roman" pitchFamily="18" charset="0"/>
                <a:sym typeface="Open Sans Bold"/>
              </a:rPr>
              <a:t> Benda Gas</a:t>
            </a:r>
          </a:p>
          <a:p>
            <a:pPr algn="ctr">
              <a:lnSpc>
                <a:spcPts val="7905"/>
              </a:lnSpc>
            </a:pPr>
            <a:endParaRPr lang="en-US" sz="5647" b="1" dirty="0">
              <a:solidFill>
                <a:srgbClr val="000000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259041" y="443253"/>
            <a:ext cx="6301157" cy="11798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240"/>
              </a:lnSpc>
            </a:pPr>
            <a:r>
              <a:rPr lang="en-US" sz="5400" dirty="0" err="1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T</a:t>
            </a:r>
            <a:r>
              <a:rPr lang="en-US" sz="5400" dirty="0" err="1" smtClean="0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ugas</a:t>
            </a:r>
            <a:r>
              <a:rPr lang="en-US" sz="5400" dirty="0" smtClean="0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 </a:t>
            </a:r>
            <a:r>
              <a:rPr lang="en-US" sz="5400" dirty="0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1</a:t>
            </a:r>
          </a:p>
        </p:txBody>
      </p:sp>
      <p:sp>
        <p:nvSpPr>
          <p:cNvPr id="12" name="Down Arrow Callout 11"/>
          <p:cNvSpPr/>
          <p:nvPr/>
        </p:nvSpPr>
        <p:spPr>
          <a:xfrm>
            <a:off x="8083550" y="2497848"/>
            <a:ext cx="5036846" cy="2612963"/>
          </a:xfrm>
          <a:prstGeom prst="downArrowCallou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400" dirty="0" err="1" smtClean="0">
                <a:solidFill>
                  <a:schemeClr val="tx1"/>
                </a:solidFill>
              </a:rPr>
              <a:t>Nama</a:t>
            </a:r>
            <a:r>
              <a:rPr lang="en-US" sz="4400" dirty="0" smtClean="0">
                <a:solidFill>
                  <a:schemeClr val="tx1"/>
                </a:solidFill>
              </a:rPr>
              <a:t> :</a:t>
            </a:r>
          </a:p>
          <a:p>
            <a:r>
              <a:rPr lang="en-US" sz="4400" dirty="0" err="1" smtClean="0">
                <a:solidFill>
                  <a:schemeClr val="tx1"/>
                </a:solidFill>
              </a:rPr>
              <a:t>Kelas</a:t>
            </a:r>
            <a:r>
              <a:rPr lang="en-US" sz="4400" dirty="0" smtClean="0">
                <a:solidFill>
                  <a:schemeClr val="tx1"/>
                </a:solidFill>
              </a:rPr>
              <a:t>  :</a:t>
            </a:r>
          </a:p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5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23316" y="526460"/>
            <a:ext cx="4001230" cy="3722713"/>
          </a:xfrm>
          <a:prstGeom prst="rect">
            <a:avLst/>
          </a:prstGeom>
        </p:spPr>
      </p:pic>
      <p:sp>
        <p:nvSpPr>
          <p:cNvPr id="3" name="Freeform 3"/>
          <p:cNvSpPr/>
          <p:nvPr/>
        </p:nvSpPr>
        <p:spPr>
          <a:xfrm>
            <a:off x="4132518" y="526460"/>
            <a:ext cx="7605397" cy="4272850"/>
          </a:xfrm>
          <a:custGeom>
            <a:avLst/>
            <a:gdLst/>
            <a:ahLst/>
            <a:cxnLst/>
            <a:rect l="l" t="t" r="r" b="b"/>
            <a:pathLst>
              <a:path w="7605397" h="4272850">
                <a:moveTo>
                  <a:pt x="0" y="0"/>
                </a:moveTo>
                <a:lnTo>
                  <a:pt x="7605396" y="0"/>
                </a:lnTo>
                <a:lnTo>
                  <a:pt x="7605396" y="4272851"/>
                </a:lnTo>
                <a:lnTo>
                  <a:pt x="0" y="427285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0" y="5110811"/>
            <a:ext cx="13120396" cy="16320439"/>
          </a:xfrm>
          <a:custGeom>
            <a:avLst/>
            <a:gdLst/>
            <a:ahLst/>
            <a:cxnLst/>
            <a:rect l="l" t="t" r="r" b="b"/>
            <a:pathLst>
              <a:path w="13120396" h="16320439">
                <a:moveTo>
                  <a:pt x="0" y="0"/>
                </a:moveTo>
                <a:lnTo>
                  <a:pt x="13120396" y="0"/>
                </a:lnTo>
                <a:lnTo>
                  <a:pt x="13120396" y="16320439"/>
                </a:lnTo>
                <a:lnTo>
                  <a:pt x="0" y="1632043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10916" r="-13473"/>
            </a:stretch>
          </a:blipFill>
        </p:spPr>
      </p:sp>
      <p:sp>
        <p:nvSpPr>
          <p:cNvPr id="6" name="Freeform 6"/>
          <p:cNvSpPr/>
          <p:nvPr/>
        </p:nvSpPr>
        <p:spPr>
          <a:xfrm>
            <a:off x="250999" y="17813308"/>
            <a:ext cx="3427871" cy="2941736"/>
          </a:xfrm>
          <a:custGeom>
            <a:avLst/>
            <a:gdLst/>
            <a:ahLst/>
            <a:cxnLst/>
            <a:rect l="l" t="t" r="r" b="b"/>
            <a:pathLst>
              <a:path w="3427871" h="2941736">
                <a:moveTo>
                  <a:pt x="0" y="0"/>
                </a:moveTo>
                <a:lnTo>
                  <a:pt x="3427870" y="0"/>
                </a:lnTo>
                <a:lnTo>
                  <a:pt x="3427870" y="2941736"/>
                </a:lnTo>
                <a:lnTo>
                  <a:pt x="0" y="294173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4132518" y="2037093"/>
            <a:ext cx="7605397" cy="1179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240"/>
              </a:lnSpc>
            </a:pPr>
            <a:r>
              <a:rPr lang="en-US" sz="6000" dirty="0" err="1" smtClean="0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Hasil</a:t>
            </a:r>
            <a:r>
              <a:rPr lang="en-US" sz="6000" dirty="0" smtClean="0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 </a:t>
            </a:r>
            <a:r>
              <a:rPr lang="en-US" sz="6000" dirty="0" err="1" smtClean="0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Percobaan</a:t>
            </a:r>
            <a:endParaRPr lang="en-US" sz="6000" dirty="0">
              <a:solidFill>
                <a:srgbClr val="000000"/>
              </a:solidFill>
              <a:latin typeface="League Spartan"/>
              <a:ea typeface="League Spartan"/>
              <a:cs typeface="League Spartan"/>
              <a:sym typeface="League Spartan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441499" y="5998498"/>
            <a:ext cx="12547253" cy="1179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240"/>
              </a:lnSpc>
            </a:pPr>
            <a:r>
              <a:rPr lang="en-US" sz="5400" b="1" dirty="0" err="1" smtClean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Perubahan</a:t>
            </a:r>
            <a:r>
              <a:rPr lang="en-US" sz="5400" b="1" dirty="0" smtClean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5400" b="1" dirty="0" err="1" smtClean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Pada</a:t>
            </a:r>
            <a:r>
              <a:rPr lang="en-US" sz="5400" b="1" dirty="0" smtClean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5400" b="1" dirty="0" err="1" smtClean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Wujud</a:t>
            </a:r>
            <a:r>
              <a:rPr lang="en-US" sz="5400" b="1" dirty="0" smtClean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Benda</a:t>
            </a:r>
            <a:endParaRPr lang="en-US" sz="5400" b="1" dirty="0">
              <a:solidFill>
                <a:srgbClr val="000000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4481828" y="1033158"/>
            <a:ext cx="7605397" cy="1115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240"/>
              </a:lnSpc>
            </a:pPr>
            <a:r>
              <a:rPr lang="en-US" sz="6000" dirty="0" err="1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T</a:t>
            </a:r>
            <a:r>
              <a:rPr lang="en-US" sz="6000" dirty="0" err="1" smtClean="0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ugas</a:t>
            </a:r>
            <a:r>
              <a:rPr lang="en-US" sz="6000" dirty="0" smtClean="0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 </a:t>
            </a:r>
            <a:r>
              <a:rPr lang="en-US" sz="6000" dirty="0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2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1956470"/>
              </p:ext>
            </p:extLst>
          </p:nvPr>
        </p:nvGraphicFramePr>
        <p:xfrm>
          <a:off x="463550" y="7664450"/>
          <a:ext cx="12192000" cy="12649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6477000"/>
                <a:gridCol w="5715000"/>
              </a:tblGrid>
              <a:tr h="1946031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800" dirty="0" smtClean="0">
                          <a:effectLst/>
                        </a:rPr>
                        <a:t>1.</a:t>
                      </a:r>
                      <a:r>
                        <a:rPr lang="en-US" sz="2800" baseline="0" dirty="0" smtClean="0">
                          <a:effectLst/>
                        </a:rPr>
                        <a:t> </a:t>
                      </a:r>
                      <a:r>
                        <a:rPr lang="en-US" sz="2800" dirty="0" err="1" smtClean="0">
                          <a:effectLst/>
                        </a:rPr>
                        <a:t>Adakah</a:t>
                      </a:r>
                      <a:r>
                        <a:rPr lang="en-US" sz="2800" dirty="0" smtClean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perubahan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wujud</a:t>
                      </a:r>
                      <a:r>
                        <a:rPr lang="en-US" sz="2800" dirty="0">
                          <a:effectLst/>
                        </a:rPr>
                        <a:t> yang </a:t>
                      </a:r>
                      <a:r>
                        <a:rPr lang="en-US" sz="2800" dirty="0" err="1">
                          <a:effectLst/>
                        </a:rPr>
                        <a:t>terjadi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pada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lilin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tersebut</a:t>
                      </a:r>
                      <a:r>
                        <a:rPr lang="en-US" sz="2800" dirty="0">
                          <a:effectLst/>
                        </a:rPr>
                        <a:t>? </a:t>
                      </a:r>
                      <a:endParaRPr lang="en-US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946031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800" dirty="0" smtClean="0">
                          <a:effectLst/>
                        </a:rPr>
                        <a:t>2. Di </a:t>
                      </a:r>
                      <a:r>
                        <a:rPr lang="en-US" sz="2800" dirty="0" err="1">
                          <a:effectLst/>
                        </a:rPr>
                        <a:t>sebut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apakah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perubahan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wujud</a:t>
                      </a:r>
                      <a:r>
                        <a:rPr lang="en-US" sz="2800" dirty="0">
                          <a:effectLst/>
                        </a:rPr>
                        <a:t> yang </a:t>
                      </a:r>
                      <a:r>
                        <a:rPr lang="en-US" sz="2800" dirty="0" err="1">
                          <a:effectLst/>
                        </a:rPr>
                        <a:t>terjadi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pada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lilin</a:t>
                      </a:r>
                      <a:r>
                        <a:rPr lang="en-US" sz="2800" dirty="0">
                          <a:effectLst/>
                        </a:rPr>
                        <a:t>? </a:t>
                      </a:r>
                      <a:endParaRPr lang="en-US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19046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800" dirty="0" smtClean="0">
                          <a:effectLst/>
                        </a:rPr>
                        <a:t>3. </a:t>
                      </a:r>
                      <a:r>
                        <a:rPr lang="en-US" sz="2800" dirty="0" err="1" smtClean="0">
                          <a:effectLst/>
                        </a:rPr>
                        <a:t>Perubahan</a:t>
                      </a:r>
                      <a:r>
                        <a:rPr lang="en-US" sz="2800" dirty="0" smtClean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wujud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benda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apakah</a:t>
                      </a:r>
                      <a:r>
                        <a:rPr lang="en-US" sz="2800" dirty="0">
                          <a:effectLst/>
                        </a:rPr>
                        <a:t> yang </a:t>
                      </a:r>
                      <a:r>
                        <a:rPr lang="en-US" sz="2800" dirty="0" err="1">
                          <a:effectLst/>
                        </a:rPr>
                        <a:t>terjadi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pada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gula</a:t>
                      </a:r>
                      <a:r>
                        <a:rPr lang="en-US" sz="2800" dirty="0">
                          <a:effectLst/>
                        </a:rPr>
                        <a:t> yang </a:t>
                      </a:r>
                      <a:r>
                        <a:rPr lang="en-US" sz="2800" dirty="0" err="1">
                          <a:effectLst/>
                        </a:rPr>
                        <a:t>dipanaskan</a:t>
                      </a:r>
                      <a:r>
                        <a:rPr lang="en-US" sz="2800" dirty="0">
                          <a:effectLst/>
                        </a:rPr>
                        <a:t>? Dan </a:t>
                      </a:r>
                      <a:r>
                        <a:rPr lang="en-US" sz="2800" dirty="0" err="1">
                          <a:effectLst/>
                        </a:rPr>
                        <a:t>disebut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apakah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perubahan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wujud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tersebut</a:t>
                      </a:r>
                      <a:r>
                        <a:rPr lang="en-US" sz="2800" dirty="0">
                          <a:effectLst/>
                        </a:rPr>
                        <a:t>?</a:t>
                      </a:r>
                      <a:endParaRPr lang="en-US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19046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800" dirty="0" smtClean="0">
                          <a:effectLst/>
                        </a:rPr>
                        <a:t>4. </a:t>
                      </a:r>
                      <a:r>
                        <a:rPr lang="en-US" sz="2800" dirty="0" err="1" smtClean="0">
                          <a:effectLst/>
                        </a:rPr>
                        <a:t>Perubahan</a:t>
                      </a:r>
                      <a:r>
                        <a:rPr lang="en-US" sz="2800" dirty="0" smtClean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wujud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benda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apakah</a:t>
                      </a:r>
                      <a:r>
                        <a:rPr lang="en-US" sz="2800" dirty="0">
                          <a:effectLst/>
                        </a:rPr>
                        <a:t> yang </a:t>
                      </a:r>
                      <a:r>
                        <a:rPr lang="en-US" sz="2800" dirty="0" err="1">
                          <a:effectLst/>
                        </a:rPr>
                        <a:t>terjadi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pada</a:t>
                      </a:r>
                      <a:r>
                        <a:rPr lang="en-US" sz="2800" dirty="0">
                          <a:effectLst/>
                        </a:rPr>
                        <a:t> air yang </a:t>
                      </a:r>
                      <a:r>
                        <a:rPr lang="en-US" sz="2800" dirty="0" err="1">
                          <a:effectLst/>
                        </a:rPr>
                        <a:t>dipanaskan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hingga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mendidih</a:t>
                      </a:r>
                      <a:r>
                        <a:rPr lang="en-US" sz="2800" dirty="0">
                          <a:effectLst/>
                        </a:rPr>
                        <a:t>? Dan </a:t>
                      </a:r>
                      <a:r>
                        <a:rPr lang="en-US" sz="2800" dirty="0" err="1">
                          <a:effectLst/>
                        </a:rPr>
                        <a:t>disebut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apakah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perubahan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wujud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tersebut</a:t>
                      </a:r>
                      <a:r>
                        <a:rPr lang="en-US" sz="2800" dirty="0">
                          <a:effectLst/>
                        </a:rPr>
                        <a:t>?</a:t>
                      </a:r>
                      <a:endParaRPr lang="en-US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919046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800" dirty="0" smtClean="0">
                          <a:effectLst/>
                        </a:rPr>
                        <a:t>5. </a:t>
                      </a:r>
                      <a:r>
                        <a:rPr lang="en-US" sz="2800" dirty="0" err="1" smtClean="0">
                          <a:effectLst/>
                        </a:rPr>
                        <a:t>Ketika</a:t>
                      </a:r>
                      <a:r>
                        <a:rPr lang="en-US" sz="2800" dirty="0" smtClean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apililin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dimatikan</a:t>
                      </a:r>
                      <a:r>
                        <a:rPr lang="en-US" sz="2800" dirty="0">
                          <a:effectLst/>
                        </a:rPr>
                        <a:t>, </a:t>
                      </a:r>
                      <a:r>
                        <a:rPr lang="en-US" sz="2800" dirty="0" err="1">
                          <a:effectLst/>
                        </a:rPr>
                        <a:t>kemudian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ditunggu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beberapa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saat</a:t>
                      </a:r>
                      <a:r>
                        <a:rPr lang="en-US" sz="2800" dirty="0">
                          <a:effectLst/>
                        </a:rPr>
                        <a:t>, </a:t>
                      </a:r>
                      <a:r>
                        <a:rPr lang="en-US" sz="2800" dirty="0" err="1">
                          <a:effectLst/>
                        </a:rPr>
                        <a:t>apakah</a:t>
                      </a:r>
                      <a:r>
                        <a:rPr lang="en-US" sz="2800" dirty="0">
                          <a:effectLst/>
                        </a:rPr>
                        <a:t> yang </a:t>
                      </a:r>
                      <a:r>
                        <a:rPr lang="en-US" sz="2800" dirty="0" err="1">
                          <a:effectLst/>
                        </a:rPr>
                        <a:t>terjadi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pada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tetesan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lilin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 smtClean="0">
                          <a:effectLst/>
                        </a:rPr>
                        <a:t>tersebut</a:t>
                      </a:r>
                      <a:r>
                        <a:rPr lang="en-US" sz="2800" dirty="0" smtClean="0">
                          <a:effectLst/>
                        </a:rPr>
                        <a:t>?</a:t>
                      </a:r>
                      <a:r>
                        <a:rPr lang="en-US" sz="2800" baseline="0" dirty="0" smtClean="0">
                          <a:effectLst/>
                        </a:rPr>
                        <a:t> </a:t>
                      </a:r>
                      <a:r>
                        <a:rPr lang="en-US" sz="2800" dirty="0" smtClean="0">
                          <a:effectLst/>
                        </a:rPr>
                        <a:t>Dan </a:t>
                      </a:r>
                      <a:r>
                        <a:rPr lang="en-US" sz="2800" dirty="0">
                          <a:effectLst/>
                        </a:rPr>
                        <a:t>di </a:t>
                      </a:r>
                      <a:r>
                        <a:rPr lang="en-US" sz="2800" dirty="0" err="1">
                          <a:effectLst/>
                        </a:rPr>
                        <a:t>sebut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apakah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perubahan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wujud</a:t>
                      </a:r>
                      <a:r>
                        <a:rPr lang="en-US" sz="2800" dirty="0">
                          <a:effectLst/>
                        </a:rPr>
                        <a:t> </a:t>
                      </a:r>
                      <a:r>
                        <a:rPr lang="en-US" sz="2800" dirty="0" err="1">
                          <a:effectLst/>
                        </a:rPr>
                        <a:t>tersebut</a:t>
                      </a:r>
                      <a:r>
                        <a:rPr lang="en-US" sz="2800" dirty="0">
                          <a:effectLst/>
                        </a:rPr>
                        <a:t>?</a:t>
                      </a:r>
                      <a:endParaRPr lang="en-US" sz="28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5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554811" y="18332451"/>
            <a:ext cx="3483173" cy="3098800"/>
          </a:xfrm>
          <a:custGeom>
            <a:avLst/>
            <a:gdLst/>
            <a:ahLst/>
            <a:cxnLst/>
            <a:rect l="l" t="t" r="r" b="b"/>
            <a:pathLst>
              <a:path w="3509075" h="3754847">
                <a:moveTo>
                  <a:pt x="0" y="0"/>
                </a:moveTo>
                <a:lnTo>
                  <a:pt x="3509075" y="0"/>
                </a:lnTo>
                <a:lnTo>
                  <a:pt x="3509075" y="3754847"/>
                </a:lnTo>
                <a:lnTo>
                  <a:pt x="0" y="375484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7691786" y="533655"/>
            <a:ext cx="5372100" cy="3941659"/>
          </a:xfrm>
          <a:custGeom>
            <a:avLst/>
            <a:gdLst/>
            <a:ahLst/>
            <a:cxnLst/>
            <a:rect l="l" t="t" r="r" b="b"/>
            <a:pathLst>
              <a:path w="5372100" h="3941659">
                <a:moveTo>
                  <a:pt x="0" y="0"/>
                </a:moveTo>
                <a:lnTo>
                  <a:pt x="5372100" y="0"/>
                </a:lnTo>
                <a:lnTo>
                  <a:pt x="5372100" y="3941659"/>
                </a:lnTo>
                <a:lnTo>
                  <a:pt x="0" y="394165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0" y="18637249"/>
            <a:ext cx="2444750" cy="2842445"/>
          </a:xfrm>
          <a:custGeom>
            <a:avLst/>
            <a:gdLst/>
            <a:ahLst/>
            <a:cxnLst/>
            <a:rect l="l" t="t" r="r" b="b"/>
            <a:pathLst>
              <a:path w="5372100" h="4928532">
                <a:moveTo>
                  <a:pt x="0" y="0"/>
                </a:moveTo>
                <a:lnTo>
                  <a:pt x="5372100" y="0"/>
                </a:lnTo>
                <a:lnTo>
                  <a:pt x="5372100" y="4928532"/>
                </a:lnTo>
                <a:lnTo>
                  <a:pt x="0" y="492853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Group 5"/>
          <p:cNvGrpSpPr/>
          <p:nvPr/>
        </p:nvGrpSpPr>
        <p:grpSpPr>
          <a:xfrm>
            <a:off x="-116448" y="4152569"/>
            <a:ext cx="8352946" cy="1457904"/>
            <a:chOff x="0" y="0"/>
            <a:chExt cx="2417336" cy="4064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417336" cy="406400"/>
            </a:xfrm>
            <a:custGeom>
              <a:avLst/>
              <a:gdLst/>
              <a:ahLst/>
              <a:cxnLst/>
              <a:rect l="l" t="t" r="r" b="b"/>
              <a:pathLst>
                <a:path w="2417336" h="406400">
                  <a:moveTo>
                    <a:pt x="2417336" y="0"/>
                  </a:moveTo>
                  <a:lnTo>
                    <a:pt x="0" y="0"/>
                  </a:lnTo>
                  <a:lnTo>
                    <a:pt x="101600" y="203200"/>
                  </a:lnTo>
                  <a:lnTo>
                    <a:pt x="0" y="406400"/>
                  </a:lnTo>
                  <a:lnTo>
                    <a:pt x="2417336" y="406400"/>
                  </a:lnTo>
                  <a:lnTo>
                    <a:pt x="2315736" y="203200"/>
                  </a:lnTo>
                  <a:lnTo>
                    <a:pt x="2417336" y="0"/>
                  </a:lnTo>
                  <a:close/>
                </a:path>
              </a:pathLst>
            </a:custGeom>
            <a:solidFill>
              <a:srgbClr val="FFCC00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88900" y="-66675"/>
              <a:ext cx="2239536" cy="473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107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269505" y="1329996"/>
            <a:ext cx="4484593" cy="2519526"/>
          </a:xfrm>
          <a:custGeom>
            <a:avLst/>
            <a:gdLst/>
            <a:ahLst/>
            <a:cxnLst/>
            <a:rect l="l" t="t" r="r" b="b"/>
            <a:pathLst>
              <a:path w="4484593" h="2519526">
                <a:moveTo>
                  <a:pt x="0" y="0"/>
                </a:moveTo>
                <a:lnTo>
                  <a:pt x="4484592" y="0"/>
                </a:lnTo>
                <a:lnTo>
                  <a:pt x="4484592" y="2519526"/>
                </a:lnTo>
                <a:lnTo>
                  <a:pt x="0" y="251952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a:blipFill>
        </p:spPr>
      </p:sp>
      <p:grpSp>
        <p:nvGrpSpPr>
          <p:cNvPr id="9" name="Group 9"/>
          <p:cNvGrpSpPr/>
          <p:nvPr/>
        </p:nvGrpSpPr>
        <p:grpSpPr>
          <a:xfrm>
            <a:off x="207238" y="5624443"/>
            <a:ext cx="12830746" cy="12708006"/>
            <a:chOff x="0" y="-182063"/>
            <a:chExt cx="2588393" cy="2657883"/>
          </a:xfrm>
        </p:grpSpPr>
        <p:sp>
          <p:nvSpPr>
            <p:cNvPr id="10" name="Freeform 10"/>
            <p:cNvSpPr/>
            <p:nvPr/>
          </p:nvSpPr>
          <p:spPr>
            <a:xfrm>
              <a:off x="12561" y="-91032"/>
              <a:ext cx="2540680" cy="2566852"/>
            </a:xfrm>
            <a:custGeom>
              <a:avLst/>
              <a:gdLst/>
              <a:ahLst/>
              <a:cxnLst/>
              <a:rect l="l" t="t" r="r" b="b"/>
              <a:pathLst>
                <a:path w="2551067" h="2331723">
                  <a:moveTo>
                    <a:pt x="40406" y="0"/>
                  </a:moveTo>
                  <a:lnTo>
                    <a:pt x="2510661" y="0"/>
                  </a:lnTo>
                  <a:cubicBezTo>
                    <a:pt x="2532977" y="0"/>
                    <a:pt x="2551067" y="18091"/>
                    <a:pt x="2551067" y="40406"/>
                  </a:cubicBezTo>
                  <a:lnTo>
                    <a:pt x="2551067" y="2291317"/>
                  </a:lnTo>
                  <a:cubicBezTo>
                    <a:pt x="2551067" y="2313633"/>
                    <a:pt x="2532977" y="2331723"/>
                    <a:pt x="2510661" y="2331723"/>
                  </a:cubicBezTo>
                  <a:lnTo>
                    <a:pt x="40406" y="2331723"/>
                  </a:lnTo>
                  <a:cubicBezTo>
                    <a:pt x="29690" y="2331723"/>
                    <a:pt x="19412" y="2327466"/>
                    <a:pt x="11835" y="2319889"/>
                  </a:cubicBezTo>
                  <a:cubicBezTo>
                    <a:pt x="4257" y="2312311"/>
                    <a:pt x="0" y="2302034"/>
                    <a:pt x="0" y="2291317"/>
                  </a:cubicBezTo>
                  <a:lnTo>
                    <a:pt x="0" y="40406"/>
                  </a:lnTo>
                  <a:cubicBezTo>
                    <a:pt x="0" y="18091"/>
                    <a:pt x="18091" y="0"/>
                    <a:pt x="40406" y="0"/>
                  </a:cubicBezTo>
                  <a:close/>
                </a:path>
              </a:pathLst>
            </a:custGeom>
            <a:solidFill>
              <a:srgbClr val="D06E50"/>
            </a:solidFill>
          </p:spPr>
        </p:sp>
        <p:sp>
          <p:nvSpPr>
            <p:cNvPr id="11" name="TextBox 11"/>
            <p:cNvSpPr txBox="1"/>
            <p:nvPr/>
          </p:nvSpPr>
          <p:spPr>
            <a:xfrm>
              <a:off x="0" y="-182063"/>
              <a:ext cx="2588393" cy="251378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l">
                <a:lnSpc>
                  <a:spcPts val="4527"/>
                </a:lnSpc>
              </a:pP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800" dirty="0" smtClean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SOAL 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:</a:t>
              </a:r>
            </a:p>
            <a:p>
              <a:pPr marL="698269" lvl="1" indent="-349135" algn="l">
                <a:lnSpc>
                  <a:spcPts val="4527"/>
                </a:lnSpc>
                <a:buAutoNum type="arabicPeriod"/>
              </a:pP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Apakah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yang di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maksud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perubahan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wujud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pada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benda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?</a:t>
              </a:r>
            </a:p>
            <a:p>
              <a:pPr marL="698269" lvl="1" indent="-349135" algn="l">
                <a:lnSpc>
                  <a:spcPts val="4527"/>
                </a:lnSpc>
                <a:buAutoNum type="arabicPeriod"/>
              </a:pP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Bagaimana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800" dirty="0" smtClean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proses </a:t>
              </a:r>
              <a:r>
                <a:rPr lang="en-US" sz="2800" dirty="0" err="1" smtClean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perubahan</a:t>
              </a:r>
              <a:r>
                <a:rPr lang="en-US" sz="2800" dirty="0" smtClean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800" dirty="0" err="1" smtClean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wujud</a:t>
              </a:r>
              <a:r>
                <a:rPr lang="en-US" sz="2800" dirty="0" smtClean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800" dirty="0" err="1" smtClean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benda</a:t>
              </a:r>
              <a:r>
                <a:rPr lang="en-US" sz="2800" dirty="0" smtClean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 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yang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terjadi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pada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lilin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yang di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panaskan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?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jelaskan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faktor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-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faktor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yang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mempengaruhi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perubahan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tersebut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!</a:t>
              </a:r>
            </a:p>
            <a:p>
              <a:pPr marL="698269" lvl="1" indent="-349135" algn="l">
                <a:lnSpc>
                  <a:spcPts val="4527"/>
                </a:lnSpc>
                <a:buAutoNum type="arabicPeriod"/>
              </a:pP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Apa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saja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contoh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perubahan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wujud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benda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yang kalian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ketahui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?</a:t>
              </a:r>
            </a:p>
            <a:p>
              <a:pPr marL="698269" lvl="1" indent="-349135" algn="l">
                <a:lnSpc>
                  <a:spcPts val="4527"/>
                </a:lnSpc>
                <a:buAutoNum type="arabicPeriod"/>
              </a:pP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Berikan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contoh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peristiwa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dalam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kehidupan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sehari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-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hari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yang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menunjukkan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perubahan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wujud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benda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dari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cair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menjadi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padat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(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membeku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)!</a:t>
              </a:r>
            </a:p>
            <a:p>
              <a:pPr marL="698269" lvl="1" indent="-349135" algn="l">
                <a:lnSpc>
                  <a:spcPts val="4527"/>
                </a:lnSpc>
                <a:buAutoNum type="arabicPeriod"/>
              </a:pP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Berikan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contoh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peristiwa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dalam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kehidupan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sehari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-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hari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yang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menunjukkan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perubahan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wujud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benda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dari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cair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menjadi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 gas (</a:t>
              </a:r>
              <a:r>
                <a:rPr lang="en-US" sz="2800" dirty="0" err="1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menguap</a:t>
              </a: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)!</a:t>
              </a:r>
            </a:p>
            <a:p>
              <a:pPr algn="l">
                <a:lnSpc>
                  <a:spcPts val="4527"/>
                </a:lnSpc>
              </a:pPr>
              <a:r>
                <a:rPr lang="en-US" sz="2800" dirty="0">
                  <a:solidFill>
                    <a:srgbClr val="FFFFFF"/>
                  </a:solidFill>
                  <a:latin typeface="Times New Roman" pitchFamily="18" charset="0"/>
                  <a:ea typeface="Roboto"/>
                  <a:cs typeface="Times New Roman" pitchFamily="18" charset="0"/>
                  <a:sym typeface="Roboto"/>
                </a:rPr>
                <a:t>JAWABAN:</a:t>
              </a:r>
            </a:p>
            <a:p>
              <a:pPr marL="349134" lvl="1" algn="l">
                <a:lnSpc>
                  <a:spcPts val="4527"/>
                </a:lnSpc>
              </a:pPr>
              <a:endParaRPr lang="en-US" sz="2800" dirty="0">
                <a:solidFill>
                  <a:srgbClr val="FFFFFF"/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endParaRPr>
            </a:p>
            <a:p>
              <a:pPr marL="698269" lvl="1" indent="-349135" algn="l">
                <a:lnSpc>
                  <a:spcPts val="4527"/>
                </a:lnSpc>
                <a:buAutoNum type="arabicPeriod"/>
              </a:pPr>
              <a:endParaRPr lang="en-US" sz="2800" dirty="0">
                <a:solidFill>
                  <a:srgbClr val="FFFFFF"/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endParaRPr>
            </a:p>
            <a:p>
              <a:pPr algn="ctr">
                <a:lnSpc>
                  <a:spcPts val="4527"/>
                </a:lnSpc>
              </a:pPr>
              <a:endParaRPr lang="en-US" sz="2800" dirty="0">
                <a:solidFill>
                  <a:srgbClr val="FFFFFF"/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endParaRPr>
            </a:p>
            <a:p>
              <a:pPr algn="ctr">
                <a:lnSpc>
                  <a:spcPts val="4527"/>
                </a:lnSpc>
              </a:pPr>
              <a:endParaRPr lang="en-US" sz="2800" dirty="0">
                <a:solidFill>
                  <a:srgbClr val="FFFFFF"/>
                </a:solidFill>
                <a:latin typeface="Times New Roman" pitchFamily="18" charset="0"/>
                <a:ea typeface="Roboto"/>
                <a:cs typeface="Times New Roman" pitchFamily="18" charset="0"/>
                <a:sym typeface="Roboto"/>
              </a:endParaRP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747180" y="4353417"/>
            <a:ext cx="6944606" cy="12034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63"/>
              </a:lnSpc>
            </a:pPr>
            <a:r>
              <a:rPr lang="en-US" sz="3474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jawablah</a:t>
            </a:r>
            <a:r>
              <a:rPr lang="en-US" sz="3474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3474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pertanyaan</a:t>
            </a:r>
            <a:r>
              <a:rPr lang="en-US" sz="3474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di </a:t>
            </a:r>
            <a:r>
              <a:rPr lang="en-US" sz="3474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bawah</a:t>
            </a:r>
            <a:r>
              <a:rPr lang="en-US" sz="3474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3474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ini</a:t>
            </a:r>
            <a:r>
              <a:rPr lang="en-US" sz="3474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3474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dengan</a:t>
            </a:r>
            <a:r>
              <a:rPr lang="en-US" sz="3474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 </a:t>
            </a:r>
            <a:r>
              <a:rPr lang="en-US" sz="3474" b="1" dirty="0" err="1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rPr>
              <a:t>benar</a:t>
            </a:r>
            <a:endParaRPr lang="en-US" sz="3474" b="1" dirty="0">
              <a:solidFill>
                <a:srgbClr val="000000"/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569303" y="2025879"/>
            <a:ext cx="4093884" cy="11277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240"/>
              </a:lnSpc>
            </a:pPr>
            <a:r>
              <a:rPr lang="en-US" sz="6600" dirty="0" err="1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T</a:t>
            </a:r>
            <a:r>
              <a:rPr lang="en-US" sz="6600" dirty="0" err="1" smtClean="0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ugas</a:t>
            </a:r>
            <a:r>
              <a:rPr lang="en-US" sz="6600" dirty="0" smtClean="0">
                <a:solidFill>
                  <a:srgbClr val="000000"/>
                </a:solidFill>
                <a:latin typeface="League Spartan"/>
                <a:ea typeface="League Spartan"/>
                <a:cs typeface="League Spartan"/>
                <a:sym typeface="League Spartan"/>
              </a:rPr>
              <a:t> 3</a:t>
            </a:r>
            <a:endParaRPr lang="en-US" sz="6600" dirty="0">
              <a:solidFill>
                <a:srgbClr val="000000"/>
              </a:solidFill>
              <a:latin typeface="League Spartan"/>
              <a:ea typeface="League Spartan"/>
              <a:cs typeface="League Spartan"/>
              <a:sym typeface="League Spartan"/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0276017"/>
              </p:ext>
            </p:extLst>
          </p:nvPr>
        </p:nvGraphicFramePr>
        <p:xfrm>
          <a:off x="569303" y="13989050"/>
          <a:ext cx="11908371" cy="3962395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1908371"/>
              </a:tblGrid>
              <a:tr h="79247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47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47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47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247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548</Words>
  <Application>Microsoft Office PowerPoint</Application>
  <PresentationFormat>Custom</PresentationFormat>
  <Paragraphs>82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9" baseType="lpstr">
      <vt:lpstr>Arial</vt:lpstr>
      <vt:lpstr>Futura Bk BT</vt:lpstr>
      <vt:lpstr>League Spartan</vt:lpstr>
      <vt:lpstr>Roboto</vt:lpstr>
      <vt:lpstr>Nirmala UI Semilight</vt:lpstr>
      <vt:lpstr>OCR-A BT</vt:lpstr>
      <vt:lpstr>Times New Roman</vt:lpstr>
      <vt:lpstr>Roboto Bold</vt:lpstr>
      <vt:lpstr>MV Boli</vt:lpstr>
      <vt:lpstr>Distillery Display</vt:lpstr>
      <vt:lpstr>Glacial Indifference Bold</vt:lpstr>
      <vt:lpstr>Calibri</vt:lpstr>
      <vt:lpstr>Comic Sans MS</vt:lpstr>
      <vt:lpstr>Glacial Indifference</vt:lpstr>
      <vt:lpstr>Futura Md BT</vt:lpstr>
      <vt:lpstr>Algerian</vt:lpstr>
      <vt:lpstr>Open Sans Bold</vt:lpstr>
      <vt:lpstr>Baloo</vt:lpstr>
      <vt:lpstr>Century751 SeBd BT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 Ajar Ilmu Pengetahuan Alam Sampul Buku Hijau Ilustrasi</dc:title>
  <dc:creator>Asus</dc:creator>
  <cp:lastModifiedBy>Alayka</cp:lastModifiedBy>
  <cp:revision>17</cp:revision>
  <dcterms:created xsi:type="dcterms:W3CDTF">2006-08-16T00:00:00Z</dcterms:created>
  <dcterms:modified xsi:type="dcterms:W3CDTF">2025-08-19T11:50:44Z</dcterms:modified>
  <dc:identifier>DAGqlEXa1x4</dc:identifier>
</cp:coreProperties>
</file>