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Geist"/>
      <p:regular r:id="rId16"/>
    </p:embeddedFont>
    <p:embeddedFont>
      <p:font typeface="Geist"/>
      <p:regular r:id="rId17"/>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slideLayout" Target="../slideLayouts/slideLayout5.xml"/><Relationship Id="rId6"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760720" cy="8229600"/>
          </a:xfrm>
          <a:prstGeom prst="rect">
            <a:avLst/>
          </a:prstGeom>
        </p:spPr>
      </p:pic>
      <p:sp>
        <p:nvSpPr>
          <p:cNvPr id="3" name="Text 0"/>
          <p:cNvSpPr/>
          <p:nvPr/>
        </p:nvSpPr>
        <p:spPr>
          <a:xfrm>
            <a:off x="6280190" y="2241947"/>
            <a:ext cx="7556421" cy="1860233"/>
          </a:xfrm>
          <a:prstGeom prst="rect">
            <a:avLst/>
          </a:prstGeom>
          <a:noFill/>
          <a:ln/>
        </p:spPr>
        <p:txBody>
          <a:bodyPr wrap="square" lIns="0" tIns="0" rIns="0" bIns="0" rtlCol="0" anchor="t"/>
          <a:lstStyle/>
          <a:p>
            <a:pPr algn="l" indent="0" marL="0">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Etos Kerja Berbasis Religi di MA Muhammadiyah 2 Banjaranyar</a:t>
            </a:r>
            <a:endParaRPr lang="en-US" sz="3900" dirty="0"/>
          </a:p>
        </p:txBody>
      </p:sp>
      <p:sp>
        <p:nvSpPr>
          <p:cNvPr id="4" name="Text 1"/>
          <p:cNvSpPr/>
          <p:nvPr/>
        </p:nvSpPr>
        <p:spPr>
          <a:xfrm>
            <a:off x="6280190" y="4399836"/>
            <a:ext cx="7556421" cy="1587698"/>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Integrasi nilai-nilai Islam ke dalam etos kerja menjadi kebutuhan mendesak bagi madrasah di tengah tantangan disrupsi dan modernisasi pendidikan. Penelitian ini mengeksplorasi bagaimana MA Muhammadiyah 2 Banjaranyar, Bojonegoro, menginstitusionalisasikan nilai religi dalam manajemen sekolah dan budaya kerja kolektif.</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474827"/>
            <a:ext cx="6498907" cy="620078"/>
          </a:xfrm>
          <a:prstGeom prst="rect">
            <a:avLst/>
          </a:prstGeom>
          <a:noFill/>
          <a:ln/>
        </p:spPr>
        <p:txBody>
          <a:bodyPr wrap="none" lIns="0" tIns="0" rIns="0" bIns="0" rtlCol="0" anchor="t"/>
          <a:lstStyle/>
          <a:p>
            <a:pPr algn="l" indent="0" marL="0">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Latar Belakang Penelitian</a:t>
            </a:r>
            <a:endParaRPr lang="en-US" sz="3900" dirty="0"/>
          </a:p>
        </p:txBody>
      </p:sp>
      <p:sp>
        <p:nvSpPr>
          <p:cNvPr id="3" name="Shape 1"/>
          <p:cNvSpPr/>
          <p:nvPr/>
        </p:nvSpPr>
        <p:spPr>
          <a:xfrm>
            <a:off x="793790" y="2491740"/>
            <a:ext cx="4215289" cy="3087053"/>
          </a:xfrm>
          <a:prstGeom prst="roundRect">
            <a:avLst>
              <a:gd name="adj" fmla="val 5786"/>
            </a:avLst>
          </a:prstGeom>
          <a:noFill/>
          <a:ln w="22860">
            <a:solidFill>
              <a:srgbClr val="B7D5CA"/>
            </a:solidFill>
            <a:prstDash val="solid"/>
          </a:ln>
        </p:spPr>
      </p:sp>
      <p:sp>
        <p:nvSpPr>
          <p:cNvPr id="4" name="Text 2"/>
          <p:cNvSpPr/>
          <p:nvPr/>
        </p:nvSpPr>
        <p:spPr>
          <a:xfrm>
            <a:off x="1015008" y="2712958"/>
            <a:ext cx="3772853" cy="620316"/>
          </a:xfrm>
          <a:prstGeom prst="rect">
            <a:avLst/>
          </a:prstGeom>
          <a:noFill/>
          <a:ln/>
        </p:spPr>
        <p:txBody>
          <a:bodyPr wrap="squar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Tantangan Pendidikan Era Disrupsi</a:t>
            </a:r>
            <a:endParaRPr lang="en-US" sz="1950" dirty="0"/>
          </a:p>
        </p:txBody>
      </p:sp>
      <p:sp>
        <p:nvSpPr>
          <p:cNvPr id="5" name="Text 3"/>
          <p:cNvSpPr/>
          <p:nvPr/>
        </p:nvSpPr>
        <p:spPr>
          <a:xfrm>
            <a:off x="1015008" y="3452336"/>
            <a:ext cx="3772853" cy="1905238"/>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Revolusi industri 4.0 dan disrupsi teknologi telah mentransformasi lanskap pendidikan global, menggeser fokus dari transfer pengetahuan konvensional menuju pengembangan kompetensi holistik.</a:t>
            </a:r>
            <a:endParaRPr lang="en-US" sz="1550" dirty="0"/>
          </a:p>
        </p:txBody>
      </p:sp>
      <p:sp>
        <p:nvSpPr>
          <p:cNvPr id="6" name="Shape 4"/>
          <p:cNvSpPr/>
          <p:nvPr/>
        </p:nvSpPr>
        <p:spPr>
          <a:xfrm>
            <a:off x="5207437" y="2491740"/>
            <a:ext cx="4215408" cy="3087053"/>
          </a:xfrm>
          <a:prstGeom prst="roundRect">
            <a:avLst>
              <a:gd name="adj" fmla="val 5786"/>
            </a:avLst>
          </a:prstGeom>
          <a:noFill/>
          <a:ln w="22860">
            <a:solidFill>
              <a:srgbClr val="B7D5CA"/>
            </a:solidFill>
            <a:prstDash val="solid"/>
          </a:ln>
        </p:spPr>
      </p:sp>
      <p:sp>
        <p:nvSpPr>
          <p:cNvPr id="7" name="Text 5"/>
          <p:cNvSpPr/>
          <p:nvPr/>
        </p:nvSpPr>
        <p:spPr>
          <a:xfrm>
            <a:off x="5428655" y="2712958"/>
            <a:ext cx="2726650" cy="310158"/>
          </a:xfrm>
          <a:prstGeom prst="rect">
            <a:avLst/>
          </a:prstGeom>
          <a:noFill/>
          <a:ln/>
        </p:spPr>
        <p:txBody>
          <a:bodyPr wrap="non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Posisi Unik Madrasah</a:t>
            </a:r>
            <a:endParaRPr lang="en-US" sz="1950" dirty="0"/>
          </a:p>
        </p:txBody>
      </p:sp>
      <p:sp>
        <p:nvSpPr>
          <p:cNvPr id="8" name="Text 6"/>
          <p:cNvSpPr/>
          <p:nvPr/>
        </p:nvSpPr>
        <p:spPr>
          <a:xfrm>
            <a:off x="5428655" y="3142178"/>
            <a:ext cx="3772972" cy="127015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Madrasah menghadapi tantangan ganda: memenuhi standar nasional yang kompetitif sekaligus menjaga identitas keislaman sebagai fondasi nilai.</a:t>
            </a:r>
            <a:endParaRPr lang="en-US" sz="1550" dirty="0"/>
          </a:p>
        </p:txBody>
      </p:sp>
      <p:sp>
        <p:nvSpPr>
          <p:cNvPr id="9" name="Shape 7"/>
          <p:cNvSpPr/>
          <p:nvPr/>
        </p:nvSpPr>
        <p:spPr>
          <a:xfrm>
            <a:off x="9621203" y="2491740"/>
            <a:ext cx="4215289" cy="3087053"/>
          </a:xfrm>
          <a:prstGeom prst="roundRect">
            <a:avLst>
              <a:gd name="adj" fmla="val 5786"/>
            </a:avLst>
          </a:prstGeom>
          <a:noFill/>
          <a:ln w="22860">
            <a:solidFill>
              <a:srgbClr val="B7D5CA"/>
            </a:solidFill>
            <a:prstDash val="solid"/>
          </a:ln>
        </p:spPr>
      </p:sp>
      <p:sp>
        <p:nvSpPr>
          <p:cNvPr id="10" name="Text 8"/>
          <p:cNvSpPr/>
          <p:nvPr/>
        </p:nvSpPr>
        <p:spPr>
          <a:xfrm>
            <a:off x="9842421" y="2712958"/>
            <a:ext cx="2588538" cy="310158"/>
          </a:xfrm>
          <a:prstGeom prst="rect">
            <a:avLst/>
          </a:prstGeom>
          <a:noFill/>
          <a:ln/>
        </p:spPr>
        <p:txBody>
          <a:bodyPr wrap="non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Integrasi Nilai Religi</a:t>
            </a:r>
            <a:endParaRPr lang="en-US" sz="1950" dirty="0"/>
          </a:p>
        </p:txBody>
      </p:sp>
      <p:sp>
        <p:nvSpPr>
          <p:cNvPr id="11" name="Text 9"/>
          <p:cNvSpPr/>
          <p:nvPr/>
        </p:nvSpPr>
        <p:spPr>
          <a:xfrm>
            <a:off x="9842421" y="3142178"/>
            <a:ext cx="3772853" cy="1587698"/>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Integrasi nilai-nilai religi ke dalam etos kerja muncul sebagai solusi strategis untuk mempertahankan identitas dan menciptakan lulusan yang unggul secara akademis dan berkarakter kuat.</a:t>
            </a:r>
            <a:endParaRPr lang="en-US" sz="1550" dirty="0"/>
          </a:p>
        </p:txBody>
      </p:sp>
      <p:sp>
        <p:nvSpPr>
          <p:cNvPr id="12" name="Text 10"/>
          <p:cNvSpPr/>
          <p:nvPr/>
        </p:nvSpPr>
        <p:spPr>
          <a:xfrm>
            <a:off x="793790" y="5802035"/>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MA Muhammadiyah 2 Banjaranyar, sebagai bagian dari jaringan Muhammadiyah, mengadopsi filosofi "gerakan pembaruan" yang memadukan prinsip Al-Qur'an, Sunnah, dan manajemen modern dalam model "triple helix" yang mengintegrasikan kurikulum akademik, pendidikan karakter Islami, dan keterampilan vokasional.</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597337" y="410647"/>
            <a:ext cx="3733324" cy="466725"/>
          </a:xfrm>
          <a:prstGeom prst="rect">
            <a:avLst/>
          </a:prstGeom>
          <a:noFill/>
          <a:ln/>
        </p:spPr>
        <p:txBody>
          <a:bodyPr wrap="none" lIns="0" tIns="0" rIns="0" bIns="0" rtlCol="0" anchor="t"/>
          <a:lstStyle/>
          <a:p>
            <a:pPr algn="l" indent="0" marL="0">
              <a:lnSpc>
                <a:spcPts val="3650"/>
              </a:lnSpc>
              <a:buNone/>
            </a:pPr>
            <a:r>
              <a:rPr lang="en-US" sz="2900" b="1" dirty="0">
                <a:solidFill>
                  <a:srgbClr val="006747"/>
                </a:solidFill>
                <a:latin typeface="Noto Serif SC Bold" pitchFamily="34" charset="0"/>
                <a:ea typeface="Noto Serif SC Bold" pitchFamily="34" charset="-122"/>
                <a:cs typeface="Noto Serif SC Bold" pitchFamily="34" charset="-120"/>
              </a:rPr>
              <a:t>Metode Penelitian</a:t>
            </a:r>
            <a:endParaRPr lang="en-US" sz="2900" dirty="0"/>
          </a:p>
        </p:txBody>
      </p:sp>
      <p:sp>
        <p:nvSpPr>
          <p:cNvPr id="3" name="Text 1"/>
          <p:cNvSpPr/>
          <p:nvPr/>
        </p:nvSpPr>
        <p:spPr>
          <a:xfrm>
            <a:off x="597337" y="1235631"/>
            <a:ext cx="6535698" cy="716518"/>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Penelitian ini menggunakan pendekatan kualitatif dengan desain studi kasus etnografis untuk memahami secara mendalam proses internalisasi nilai-nilai religi dalam membentuk etos kerja di MA Muhammadiyah 2 Banjaranyar.</a:t>
            </a:r>
            <a:endParaRPr lang="en-US" sz="1150" dirty="0"/>
          </a:p>
        </p:txBody>
      </p:sp>
      <p:sp>
        <p:nvSpPr>
          <p:cNvPr id="4" name="Text 2"/>
          <p:cNvSpPr/>
          <p:nvPr/>
        </p:nvSpPr>
        <p:spPr>
          <a:xfrm>
            <a:off x="597337" y="2086451"/>
            <a:ext cx="6535698" cy="238839"/>
          </a:xfrm>
          <a:prstGeom prst="rect">
            <a:avLst/>
          </a:prstGeom>
          <a:noFill/>
          <a:ln/>
        </p:spPr>
        <p:txBody>
          <a:bodyPr wrap="non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Pengumpulan data dilakukan melalui triangulasi metode yang meliputi:</a:t>
            </a:r>
            <a:endParaRPr lang="en-US" sz="1150" dirty="0"/>
          </a:p>
        </p:txBody>
      </p:sp>
      <p:sp>
        <p:nvSpPr>
          <p:cNvPr id="5" name="Text 3"/>
          <p:cNvSpPr/>
          <p:nvPr/>
        </p:nvSpPr>
        <p:spPr>
          <a:xfrm>
            <a:off x="597337" y="2459593"/>
            <a:ext cx="6535698" cy="23883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B4A4A"/>
                </a:solidFill>
                <a:latin typeface="Geist" pitchFamily="34" charset="0"/>
                <a:ea typeface="Geist" pitchFamily="34" charset="-122"/>
                <a:cs typeface="Geist" pitchFamily="34" charset="-120"/>
              </a:rPr>
              <a:t>Observasi partisipatif selama enam bulan</a:t>
            </a:r>
            <a:endParaRPr lang="en-US" sz="1150" dirty="0"/>
          </a:p>
        </p:txBody>
      </p:sp>
      <p:sp>
        <p:nvSpPr>
          <p:cNvPr id="6" name="Text 4"/>
          <p:cNvSpPr/>
          <p:nvPr/>
        </p:nvSpPr>
        <p:spPr>
          <a:xfrm>
            <a:off x="597337" y="2750582"/>
            <a:ext cx="6535698" cy="23883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B4A4A"/>
                </a:solidFill>
                <a:latin typeface="Geist" pitchFamily="34" charset="0"/>
                <a:ea typeface="Geist" pitchFamily="34" charset="-122"/>
                <a:cs typeface="Geist" pitchFamily="34" charset="-120"/>
              </a:rPr>
              <a:t>Wawancara mendalam dengan 15 partisipan</a:t>
            </a:r>
            <a:endParaRPr lang="en-US" sz="1150" dirty="0"/>
          </a:p>
        </p:txBody>
      </p:sp>
      <p:sp>
        <p:nvSpPr>
          <p:cNvPr id="7" name="Text 5"/>
          <p:cNvSpPr/>
          <p:nvPr/>
        </p:nvSpPr>
        <p:spPr>
          <a:xfrm>
            <a:off x="597337" y="3041571"/>
            <a:ext cx="6535698" cy="238839"/>
          </a:xfrm>
          <a:prstGeom prst="rect">
            <a:avLst/>
          </a:prstGeom>
          <a:noFill/>
          <a:ln/>
        </p:spPr>
        <p:txBody>
          <a:bodyPr wrap="none" lIns="0" tIns="0" rIns="0" bIns="0" rtlCol="0" anchor="t"/>
          <a:lstStyle/>
          <a:p>
            <a:pPr algn="l" marL="342900" indent="-342900">
              <a:lnSpc>
                <a:spcPts val="1850"/>
              </a:lnSpc>
              <a:buSzPct val="100000"/>
              <a:buChar char="•"/>
            </a:pPr>
            <a:r>
              <a:rPr lang="en-US" sz="1150" dirty="0">
                <a:solidFill>
                  <a:srgbClr val="4B4A4A"/>
                </a:solidFill>
                <a:latin typeface="Geist" pitchFamily="34" charset="0"/>
                <a:ea typeface="Geist" pitchFamily="34" charset="-122"/>
                <a:cs typeface="Geist" pitchFamily="34" charset="-120"/>
              </a:rPr>
              <a:t>Analisis dokumen sekolah</a:t>
            </a:r>
            <a:endParaRPr lang="en-US" sz="1150" dirty="0"/>
          </a:p>
        </p:txBody>
      </p:sp>
      <p:pic>
        <p:nvPicPr>
          <p:cNvPr id="8" name="Image 0" descr="preencoded.png">    </p:cNvPr>
          <p:cNvPicPr>
            <a:picLocks noChangeAspect="1"/>
          </p:cNvPicPr>
          <p:nvPr/>
        </p:nvPicPr>
        <p:blipFill>
          <a:blip r:embed="rId1"/>
          <a:stretch>
            <a:fillRect/>
          </a:stretch>
        </p:blipFill>
        <p:spPr>
          <a:xfrm>
            <a:off x="7504986" y="1269325"/>
            <a:ext cx="6535698" cy="6535698"/>
          </a:xfrm>
          <a:prstGeom prst="rect">
            <a:avLst/>
          </a:prstGeom>
        </p:spPr>
      </p:pic>
      <p:sp>
        <p:nvSpPr>
          <p:cNvPr id="9" name="Text 6"/>
          <p:cNvSpPr/>
          <p:nvPr/>
        </p:nvSpPr>
        <p:spPr>
          <a:xfrm>
            <a:off x="7504986" y="7973020"/>
            <a:ext cx="6535698" cy="716518"/>
          </a:xfrm>
          <a:prstGeom prst="rect">
            <a:avLst/>
          </a:prstGeom>
          <a:noFill/>
          <a:ln/>
        </p:spPr>
        <p:txBody>
          <a:bodyPr wrap="square" lIns="0" tIns="0" rIns="0" bIns="0" rtlCol="0" anchor="t"/>
          <a:lstStyle/>
          <a:p>
            <a:pPr algn="l" indent="0" marL="0">
              <a:lnSpc>
                <a:spcPts val="1850"/>
              </a:lnSpc>
              <a:buNone/>
            </a:pPr>
            <a:r>
              <a:rPr lang="en-US" sz="1150" dirty="0">
                <a:solidFill>
                  <a:srgbClr val="4B4A4A"/>
                </a:solidFill>
                <a:latin typeface="Geist" pitchFamily="34" charset="0"/>
                <a:ea typeface="Geist" pitchFamily="34" charset="-122"/>
                <a:cs typeface="Geist" pitchFamily="34" charset="-120"/>
              </a:rPr>
              <a:t>Analisis data dilakukan dalam tiga tahap: reduksi data, penyajian data, dan penarikan kesimpulan. Validitas data dijaga melalui teknik triangulasi sumber dan member checking untuk memastikan akurasi temuan.</a:t>
            </a:r>
            <a:endParaRPr lang="en-US" sz="11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10089" y="798790"/>
            <a:ext cx="7723823" cy="1109663"/>
          </a:xfrm>
          <a:prstGeom prst="rect">
            <a:avLst/>
          </a:prstGeom>
          <a:noFill/>
          <a:ln/>
        </p:spPr>
        <p:txBody>
          <a:bodyPr wrap="square" lIns="0" tIns="0" rIns="0" bIns="0" rtlCol="0" anchor="t"/>
          <a:lstStyle/>
          <a:p>
            <a:pPr algn="l" indent="0" marL="0">
              <a:lnSpc>
                <a:spcPts val="4350"/>
              </a:lnSpc>
              <a:buNone/>
            </a:pPr>
            <a:r>
              <a:rPr lang="en-US" sz="3450" b="1" dirty="0">
                <a:solidFill>
                  <a:srgbClr val="006747"/>
                </a:solidFill>
                <a:latin typeface="Noto Serif SC Bold" pitchFamily="34" charset="0"/>
                <a:ea typeface="Noto Serif SC Bold" pitchFamily="34" charset="-122"/>
                <a:cs typeface="Noto Serif SC Bold" pitchFamily="34" charset="-120"/>
              </a:rPr>
              <a:t>Institusionalisasi Nilai Religi dalam Sistem Manajemen</a:t>
            </a:r>
            <a:endParaRPr lang="en-US" sz="3450" dirty="0"/>
          </a:p>
        </p:txBody>
      </p:sp>
      <p:pic>
        <p:nvPicPr>
          <p:cNvPr id="4" name="Image 1" descr="preencoded.png">    </p:cNvPr>
          <p:cNvPicPr>
            <a:picLocks noChangeAspect="1"/>
          </p:cNvPicPr>
          <p:nvPr/>
        </p:nvPicPr>
        <p:blipFill>
          <a:blip r:embed="rId2"/>
          <a:stretch>
            <a:fillRect/>
          </a:stretch>
        </p:blipFill>
        <p:spPr>
          <a:xfrm>
            <a:off x="710089" y="2174677"/>
            <a:ext cx="887611" cy="1306830"/>
          </a:xfrm>
          <a:prstGeom prst="rect">
            <a:avLst/>
          </a:prstGeom>
        </p:spPr>
      </p:pic>
      <p:sp>
        <p:nvSpPr>
          <p:cNvPr id="5" name="Text 1"/>
          <p:cNvSpPr/>
          <p:nvPr/>
        </p:nvSpPr>
        <p:spPr>
          <a:xfrm>
            <a:off x="1775222" y="2352199"/>
            <a:ext cx="3104793" cy="277416"/>
          </a:xfrm>
          <a:prstGeom prst="rect">
            <a:avLst/>
          </a:prstGeom>
          <a:noFill/>
          <a:ln/>
        </p:spPr>
        <p:txBody>
          <a:bodyPr wrap="none" lIns="0" tIns="0" rIns="0" bIns="0" rtlCol="0" anchor="t"/>
          <a:lstStyle/>
          <a:p>
            <a:pPr algn="l" indent="0" marL="0">
              <a:lnSpc>
                <a:spcPts val="2150"/>
              </a:lnSpc>
              <a:buNone/>
            </a:pPr>
            <a:r>
              <a:rPr lang="en-US" sz="1700" b="1" dirty="0">
                <a:solidFill>
                  <a:srgbClr val="4B4A4A"/>
                </a:solidFill>
                <a:latin typeface="Noto Serif SC Bold" pitchFamily="34" charset="0"/>
                <a:ea typeface="Noto Serif SC Bold" pitchFamily="34" charset="-122"/>
                <a:cs typeface="Noto Serif SC Bold" pitchFamily="34" charset="-120"/>
              </a:rPr>
              <a:t>Perangkat Kebijakan Resmi</a:t>
            </a:r>
            <a:endParaRPr lang="en-US" sz="1700" dirty="0"/>
          </a:p>
        </p:txBody>
      </p:sp>
      <p:sp>
        <p:nvSpPr>
          <p:cNvPr id="6" name="Text 2"/>
          <p:cNvSpPr/>
          <p:nvPr/>
        </p:nvSpPr>
        <p:spPr>
          <a:xfrm>
            <a:off x="1775222" y="2736056"/>
            <a:ext cx="6658689" cy="567928"/>
          </a:xfrm>
          <a:prstGeom prst="rect">
            <a:avLst/>
          </a:prstGeom>
          <a:noFill/>
          <a:ln/>
        </p:spPr>
        <p:txBody>
          <a:bodyPr wrap="square" lIns="0" tIns="0" rIns="0" bIns="0" rtlCol="0" anchor="t"/>
          <a:lstStyle/>
          <a:p>
            <a:pPr algn="l" indent="0" marL="0">
              <a:lnSpc>
                <a:spcPts val="2200"/>
              </a:lnSpc>
              <a:buNone/>
            </a:pPr>
            <a:r>
              <a:rPr lang="en-US" sz="1350" dirty="0">
                <a:solidFill>
                  <a:srgbClr val="4B4A4A"/>
                </a:solidFill>
                <a:latin typeface="Geist" pitchFamily="34" charset="0"/>
                <a:ea typeface="Geist" pitchFamily="34" charset="-122"/>
                <a:cs typeface="Geist" pitchFamily="34" charset="-120"/>
              </a:rPr>
              <a:t>Dokumen Rencana Kerja Tahunan, SOP, serta visi-misi madrasah memuat secara eksplisit nilai-nilai Islam sebagai basis pengelolaan lembaga.</a:t>
            </a:r>
            <a:endParaRPr lang="en-US" sz="1350" dirty="0"/>
          </a:p>
        </p:txBody>
      </p:sp>
      <p:pic>
        <p:nvPicPr>
          <p:cNvPr id="7" name="Image 2" descr="preencoded.png">    </p:cNvPr>
          <p:cNvPicPr>
            <a:picLocks noChangeAspect="1"/>
          </p:cNvPicPr>
          <p:nvPr/>
        </p:nvPicPr>
        <p:blipFill>
          <a:blip r:embed="rId3"/>
          <a:stretch>
            <a:fillRect/>
          </a:stretch>
        </p:blipFill>
        <p:spPr>
          <a:xfrm>
            <a:off x="710089" y="3481507"/>
            <a:ext cx="887611" cy="1306830"/>
          </a:xfrm>
          <a:prstGeom prst="rect">
            <a:avLst/>
          </a:prstGeom>
        </p:spPr>
      </p:pic>
      <p:sp>
        <p:nvSpPr>
          <p:cNvPr id="8" name="Text 3"/>
          <p:cNvSpPr/>
          <p:nvPr/>
        </p:nvSpPr>
        <p:spPr>
          <a:xfrm>
            <a:off x="1775222" y="3659029"/>
            <a:ext cx="2638782" cy="277416"/>
          </a:xfrm>
          <a:prstGeom prst="rect">
            <a:avLst/>
          </a:prstGeom>
          <a:noFill/>
          <a:ln/>
        </p:spPr>
        <p:txBody>
          <a:bodyPr wrap="none" lIns="0" tIns="0" rIns="0" bIns="0" rtlCol="0" anchor="t"/>
          <a:lstStyle/>
          <a:p>
            <a:pPr algn="l" indent="0" marL="0">
              <a:lnSpc>
                <a:spcPts val="2150"/>
              </a:lnSpc>
              <a:buNone/>
            </a:pPr>
            <a:r>
              <a:rPr lang="en-US" sz="1700" b="1" dirty="0">
                <a:solidFill>
                  <a:srgbClr val="4B4A4A"/>
                </a:solidFill>
                <a:latin typeface="Noto Serif SC Bold" pitchFamily="34" charset="0"/>
                <a:ea typeface="Noto Serif SC Bold" pitchFamily="34" charset="-122"/>
                <a:cs typeface="Noto Serif SC Bold" pitchFamily="34" charset="-120"/>
              </a:rPr>
              <a:t>Praktik Kepemimpinan</a:t>
            </a:r>
            <a:endParaRPr lang="en-US" sz="1700" dirty="0"/>
          </a:p>
        </p:txBody>
      </p:sp>
      <p:sp>
        <p:nvSpPr>
          <p:cNvPr id="9" name="Text 4"/>
          <p:cNvSpPr/>
          <p:nvPr/>
        </p:nvSpPr>
        <p:spPr>
          <a:xfrm>
            <a:off x="1775222" y="4042886"/>
            <a:ext cx="6658689" cy="567928"/>
          </a:xfrm>
          <a:prstGeom prst="rect">
            <a:avLst/>
          </a:prstGeom>
          <a:noFill/>
          <a:ln/>
        </p:spPr>
        <p:txBody>
          <a:bodyPr wrap="square" lIns="0" tIns="0" rIns="0" bIns="0" rtlCol="0" anchor="t"/>
          <a:lstStyle/>
          <a:p>
            <a:pPr algn="l" indent="0" marL="0">
              <a:lnSpc>
                <a:spcPts val="2200"/>
              </a:lnSpc>
              <a:buNone/>
            </a:pPr>
            <a:r>
              <a:rPr lang="en-US" sz="1350" dirty="0">
                <a:solidFill>
                  <a:srgbClr val="4B4A4A"/>
                </a:solidFill>
                <a:latin typeface="Geist" pitchFamily="34" charset="0"/>
                <a:ea typeface="Geist" pitchFamily="34" charset="-122"/>
                <a:cs typeface="Geist" pitchFamily="34" charset="-120"/>
              </a:rPr>
              <a:t>Pimpinan madrasah menerapkan pendekatan value-based management dengan musyawarah dan pertimbangan moral dalam pengambilan keputusan.</a:t>
            </a:r>
            <a:endParaRPr lang="en-US" sz="1350" dirty="0"/>
          </a:p>
        </p:txBody>
      </p:sp>
      <p:pic>
        <p:nvPicPr>
          <p:cNvPr id="10" name="Image 3" descr="preencoded.png">    </p:cNvPr>
          <p:cNvPicPr>
            <a:picLocks noChangeAspect="1"/>
          </p:cNvPicPr>
          <p:nvPr/>
        </p:nvPicPr>
        <p:blipFill>
          <a:blip r:embed="rId4"/>
          <a:stretch>
            <a:fillRect/>
          </a:stretch>
        </p:blipFill>
        <p:spPr>
          <a:xfrm>
            <a:off x="710089" y="4788337"/>
            <a:ext cx="887611" cy="1306830"/>
          </a:xfrm>
          <a:prstGeom prst="rect">
            <a:avLst/>
          </a:prstGeom>
        </p:spPr>
      </p:pic>
      <p:sp>
        <p:nvSpPr>
          <p:cNvPr id="11" name="Text 5"/>
          <p:cNvSpPr/>
          <p:nvPr/>
        </p:nvSpPr>
        <p:spPr>
          <a:xfrm>
            <a:off x="1775222" y="4965859"/>
            <a:ext cx="3522940" cy="277416"/>
          </a:xfrm>
          <a:prstGeom prst="rect">
            <a:avLst/>
          </a:prstGeom>
          <a:noFill/>
          <a:ln/>
        </p:spPr>
        <p:txBody>
          <a:bodyPr wrap="none" lIns="0" tIns="0" rIns="0" bIns="0" rtlCol="0" anchor="t"/>
          <a:lstStyle/>
          <a:p>
            <a:pPr algn="l" indent="0" marL="0">
              <a:lnSpc>
                <a:spcPts val="2150"/>
              </a:lnSpc>
              <a:buNone/>
            </a:pPr>
            <a:r>
              <a:rPr lang="en-US" sz="1700" b="1" dirty="0">
                <a:solidFill>
                  <a:srgbClr val="4B4A4A"/>
                </a:solidFill>
                <a:latin typeface="Noto Serif SC Bold" pitchFamily="34" charset="0"/>
                <a:ea typeface="Noto Serif SC Bold" pitchFamily="34" charset="-122"/>
                <a:cs typeface="Noto Serif SC Bold" pitchFamily="34" charset="-120"/>
              </a:rPr>
              <a:t>Sistem Evaluasi &amp; Penghargaan</a:t>
            </a:r>
            <a:endParaRPr lang="en-US" sz="1700" dirty="0"/>
          </a:p>
        </p:txBody>
      </p:sp>
      <p:sp>
        <p:nvSpPr>
          <p:cNvPr id="12" name="Text 6"/>
          <p:cNvSpPr/>
          <p:nvPr/>
        </p:nvSpPr>
        <p:spPr>
          <a:xfrm>
            <a:off x="1775222" y="5349716"/>
            <a:ext cx="6658689" cy="567928"/>
          </a:xfrm>
          <a:prstGeom prst="rect">
            <a:avLst/>
          </a:prstGeom>
          <a:noFill/>
          <a:ln/>
        </p:spPr>
        <p:txBody>
          <a:bodyPr wrap="square" lIns="0" tIns="0" rIns="0" bIns="0" rtlCol="0" anchor="t"/>
          <a:lstStyle/>
          <a:p>
            <a:pPr algn="l" indent="0" marL="0">
              <a:lnSpc>
                <a:spcPts val="2200"/>
              </a:lnSpc>
              <a:buNone/>
            </a:pPr>
            <a:r>
              <a:rPr lang="en-US" sz="1350" dirty="0">
                <a:solidFill>
                  <a:srgbClr val="4B4A4A"/>
                </a:solidFill>
                <a:latin typeface="Geist" pitchFamily="34" charset="0"/>
                <a:ea typeface="Geist" pitchFamily="34" charset="-122"/>
                <a:cs typeface="Geist" pitchFamily="34" charset="-120"/>
              </a:rPr>
              <a:t>Mekanisme reward dan punishment mengedepankan prinsip syariah, termasuk "bonus amanah" dan pendekatan muhasabah untuk refleksi spiritual.</a:t>
            </a:r>
            <a:endParaRPr lang="en-US" sz="1350" dirty="0"/>
          </a:p>
        </p:txBody>
      </p:sp>
      <p:sp>
        <p:nvSpPr>
          <p:cNvPr id="13" name="Text 7"/>
          <p:cNvSpPr/>
          <p:nvPr/>
        </p:nvSpPr>
        <p:spPr>
          <a:xfrm>
            <a:off x="710089" y="6294834"/>
            <a:ext cx="7723823" cy="1135856"/>
          </a:xfrm>
          <a:prstGeom prst="rect">
            <a:avLst/>
          </a:prstGeom>
          <a:noFill/>
          <a:ln/>
        </p:spPr>
        <p:txBody>
          <a:bodyPr wrap="square" lIns="0" tIns="0" rIns="0" bIns="0" rtlCol="0" anchor="t"/>
          <a:lstStyle/>
          <a:p>
            <a:pPr algn="l" indent="0" marL="0">
              <a:lnSpc>
                <a:spcPts val="2200"/>
              </a:lnSpc>
              <a:buNone/>
            </a:pPr>
            <a:r>
              <a:rPr lang="en-US" sz="1350" dirty="0">
                <a:solidFill>
                  <a:srgbClr val="4B4A4A"/>
                </a:solidFill>
                <a:latin typeface="Geist" pitchFamily="34" charset="0"/>
                <a:ea typeface="Geist" pitchFamily="34" charset="-122"/>
                <a:cs typeface="Geist" pitchFamily="34" charset="-120"/>
              </a:rPr>
              <a:t>Proses institusionalisasi nilai tidak bersifat top-down semata, melainkan dibangun secara kolektif melalui dialog nilai antaranggota komunitas sekolah. Nilai-nilai Islam menjadi modal simbolik yang sah dan mengikat melalui habitus institusi yang tampak dalam praktik harian seperti shalat dhuha berjamaah dan kerja bakti kolektif.</a:t>
            </a:r>
            <a:endParaRPr lang="en-US" sz="13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223486"/>
            <a:ext cx="13042821" cy="1240155"/>
          </a:xfrm>
          <a:prstGeom prst="rect">
            <a:avLst/>
          </a:prstGeom>
          <a:noFill/>
          <a:ln/>
        </p:spPr>
        <p:txBody>
          <a:bodyPr wrap="square" lIns="0" tIns="0" rIns="0" bIns="0" rtlCol="0" anchor="t"/>
          <a:lstStyle/>
          <a:p>
            <a:pPr algn="l" indent="0" marL="0">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Peran Keteladanan Guru dalam Membentuk Etos Kerja</a:t>
            </a:r>
            <a:endParaRPr lang="en-US" sz="3900" dirty="0"/>
          </a:p>
        </p:txBody>
      </p:sp>
      <p:sp>
        <p:nvSpPr>
          <p:cNvPr id="3" name="Text 1"/>
          <p:cNvSpPr/>
          <p:nvPr/>
        </p:nvSpPr>
        <p:spPr>
          <a:xfrm>
            <a:off x="793790" y="2860477"/>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Dalam ekosistem pendidikan Islam, guru tidak hanya berperan sebagai pengajar, tetapi juga sebagai figur moral yang merepresentasikan nilai-nilai keislaman secara konkret. Keteladanan guru merupakan kanal utama internalisasi nilai dalam praktik sehari-hari.</a:t>
            </a:r>
            <a:endParaRPr lang="en-US" sz="1550" dirty="0"/>
          </a:p>
        </p:txBody>
      </p:sp>
      <p:sp>
        <p:nvSpPr>
          <p:cNvPr id="4" name="Shape 2"/>
          <p:cNvSpPr/>
          <p:nvPr/>
        </p:nvSpPr>
        <p:spPr>
          <a:xfrm>
            <a:off x="793790" y="3718798"/>
            <a:ext cx="4215289" cy="2428875"/>
          </a:xfrm>
          <a:prstGeom prst="roundRect">
            <a:avLst>
              <a:gd name="adj" fmla="val 7354"/>
            </a:avLst>
          </a:prstGeom>
          <a:solidFill>
            <a:srgbClr val="D1EFE4"/>
          </a:solidFill>
          <a:ln w="7620">
            <a:solidFill>
              <a:srgbClr val="B7D5CA"/>
            </a:solidFill>
            <a:prstDash val="solid"/>
          </a:ln>
        </p:spPr>
      </p:sp>
      <p:sp>
        <p:nvSpPr>
          <p:cNvPr id="5" name="Text 3"/>
          <p:cNvSpPr/>
          <p:nvPr/>
        </p:nvSpPr>
        <p:spPr>
          <a:xfrm>
            <a:off x="999768" y="392477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Disiplin Spiritual</a:t>
            </a:r>
            <a:endParaRPr lang="en-US" sz="1950" dirty="0"/>
          </a:p>
        </p:txBody>
      </p:sp>
      <p:sp>
        <p:nvSpPr>
          <p:cNvPr id="6" name="Text 4"/>
          <p:cNvSpPr/>
          <p:nvPr/>
        </p:nvSpPr>
        <p:spPr>
          <a:xfrm>
            <a:off x="999768" y="4353997"/>
            <a:ext cx="3803333" cy="1587698"/>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Mayoritas guru melaksanakan shalat berjamaah di musala sekolah sebelum memulai kegiatan mengajar dan menghadiri pengajian internal setiap pekan.</a:t>
            </a:r>
            <a:endParaRPr lang="en-US" sz="1550" dirty="0"/>
          </a:p>
        </p:txBody>
      </p:sp>
      <p:sp>
        <p:nvSpPr>
          <p:cNvPr id="7" name="Shape 5"/>
          <p:cNvSpPr/>
          <p:nvPr/>
        </p:nvSpPr>
        <p:spPr>
          <a:xfrm>
            <a:off x="5207437" y="3718798"/>
            <a:ext cx="4215408" cy="2428875"/>
          </a:xfrm>
          <a:prstGeom prst="roundRect">
            <a:avLst>
              <a:gd name="adj" fmla="val 7354"/>
            </a:avLst>
          </a:prstGeom>
          <a:solidFill>
            <a:srgbClr val="D1EFE4"/>
          </a:solidFill>
          <a:ln w="7620">
            <a:solidFill>
              <a:srgbClr val="B7D5CA"/>
            </a:solidFill>
            <a:prstDash val="solid"/>
          </a:ln>
        </p:spPr>
      </p:sp>
      <p:sp>
        <p:nvSpPr>
          <p:cNvPr id="8" name="Text 6"/>
          <p:cNvSpPr/>
          <p:nvPr/>
        </p:nvSpPr>
        <p:spPr>
          <a:xfrm>
            <a:off x="5413415" y="3924776"/>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Interaksi Edukatif</a:t>
            </a:r>
            <a:endParaRPr lang="en-US" sz="1950" dirty="0"/>
          </a:p>
        </p:txBody>
      </p:sp>
      <p:sp>
        <p:nvSpPr>
          <p:cNvPr id="9" name="Text 7"/>
          <p:cNvSpPr/>
          <p:nvPr/>
        </p:nvSpPr>
        <p:spPr>
          <a:xfrm>
            <a:off x="5413415" y="4353997"/>
            <a:ext cx="3803452" cy="1587698"/>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Guru mengelola kelas, berkomunikasi dengan siswa, dan menjalankan tugas administrasi dengan mengedepankan nilai-nilai Islam seperti kesabaran dan kedisiplinan.</a:t>
            </a:r>
            <a:endParaRPr lang="en-US" sz="1550" dirty="0"/>
          </a:p>
        </p:txBody>
      </p:sp>
      <p:sp>
        <p:nvSpPr>
          <p:cNvPr id="10" name="Shape 8"/>
          <p:cNvSpPr/>
          <p:nvPr/>
        </p:nvSpPr>
        <p:spPr>
          <a:xfrm>
            <a:off x="9621203" y="3718798"/>
            <a:ext cx="4215289" cy="2428875"/>
          </a:xfrm>
          <a:prstGeom prst="roundRect">
            <a:avLst>
              <a:gd name="adj" fmla="val 7354"/>
            </a:avLst>
          </a:prstGeom>
          <a:solidFill>
            <a:srgbClr val="D1EFE4"/>
          </a:solidFill>
          <a:ln w="7620">
            <a:solidFill>
              <a:srgbClr val="B7D5CA"/>
            </a:solidFill>
            <a:prstDash val="solid"/>
          </a:ln>
        </p:spPr>
      </p:sp>
      <p:sp>
        <p:nvSpPr>
          <p:cNvPr id="11" name="Text 9"/>
          <p:cNvSpPr/>
          <p:nvPr/>
        </p:nvSpPr>
        <p:spPr>
          <a:xfrm>
            <a:off x="9827181" y="3924776"/>
            <a:ext cx="3803333" cy="620316"/>
          </a:xfrm>
          <a:prstGeom prst="rect">
            <a:avLst/>
          </a:prstGeom>
          <a:noFill/>
          <a:ln/>
        </p:spPr>
        <p:txBody>
          <a:bodyPr wrap="squar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Integrasi Nilai dalam Pengajaran</a:t>
            </a:r>
            <a:endParaRPr lang="en-US" sz="1950" dirty="0"/>
          </a:p>
        </p:txBody>
      </p:sp>
      <p:sp>
        <p:nvSpPr>
          <p:cNvPr id="12" name="Text 10"/>
          <p:cNvSpPr/>
          <p:nvPr/>
        </p:nvSpPr>
        <p:spPr>
          <a:xfrm>
            <a:off x="9827181" y="4664154"/>
            <a:ext cx="3803333" cy="127015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Guru memulai pelajaran dengan kutipan ayat atau hadis dan mengaitkan konten pelajaran dengan nilai-nilai Islam dalam kehidupan nyata.</a:t>
            </a:r>
            <a:endParaRPr lang="en-US" sz="1550" dirty="0"/>
          </a:p>
        </p:txBody>
      </p:sp>
      <p:sp>
        <p:nvSpPr>
          <p:cNvPr id="13" name="Text 11"/>
          <p:cNvSpPr/>
          <p:nvPr/>
        </p:nvSpPr>
        <p:spPr>
          <a:xfrm>
            <a:off x="793790" y="6370915"/>
            <a:ext cx="13042821" cy="63507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Keteladanan guru di MA Muhammadiyah 2 Banjaranyar tidak dibentuk oleh pelatihan formal atau instruksi struktural semata, melainkan melalui habitus yang dikultivasi selama bertahun-tahun dalam kultur Muhammadiyah yang mengedepankan dakwah bil-hal.</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81489" y="330994"/>
            <a:ext cx="6089094" cy="376238"/>
          </a:xfrm>
          <a:prstGeom prst="rect">
            <a:avLst/>
          </a:prstGeom>
          <a:noFill/>
          <a:ln/>
        </p:spPr>
        <p:txBody>
          <a:bodyPr wrap="none" lIns="0" tIns="0" rIns="0" bIns="0" rtlCol="0" anchor="t"/>
          <a:lstStyle/>
          <a:p>
            <a:pPr algn="l" indent="0" marL="0">
              <a:lnSpc>
                <a:spcPts val="2950"/>
              </a:lnSpc>
              <a:buNone/>
            </a:pPr>
            <a:r>
              <a:rPr lang="en-US" sz="2350" b="1" dirty="0">
                <a:solidFill>
                  <a:srgbClr val="006747"/>
                </a:solidFill>
                <a:latin typeface="Noto Serif SC Bold" pitchFamily="34" charset="0"/>
                <a:ea typeface="Noto Serif SC Bold" pitchFamily="34" charset="-122"/>
                <a:cs typeface="Noto Serif SC Bold" pitchFamily="34" charset="-120"/>
              </a:rPr>
              <a:t>Budaya Sekolah sebagai Ekosistem Nilai</a:t>
            </a:r>
            <a:endParaRPr lang="en-US" sz="2350" dirty="0"/>
          </a:p>
        </p:txBody>
      </p:sp>
      <p:sp>
        <p:nvSpPr>
          <p:cNvPr id="3" name="Text 1"/>
          <p:cNvSpPr/>
          <p:nvPr/>
        </p:nvSpPr>
        <p:spPr>
          <a:xfrm>
            <a:off x="481489" y="996077"/>
            <a:ext cx="6686907" cy="385048"/>
          </a:xfrm>
          <a:prstGeom prst="rect">
            <a:avLst/>
          </a:prstGeom>
          <a:noFill/>
          <a:ln/>
        </p:spPr>
        <p:txBody>
          <a:bodyPr wrap="square" lIns="0" tIns="0" rIns="0" bIns="0" rtlCol="0" anchor="t"/>
          <a:lstStyle/>
          <a:p>
            <a:pPr algn="l" indent="0" marL="0">
              <a:lnSpc>
                <a:spcPts val="1500"/>
              </a:lnSpc>
              <a:buNone/>
            </a:pPr>
            <a:r>
              <a:rPr lang="en-US" sz="900" dirty="0">
                <a:solidFill>
                  <a:srgbClr val="4B4A4A"/>
                </a:solidFill>
                <a:latin typeface="Geist" pitchFamily="34" charset="0"/>
                <a:ea typeface="Geist" pitchFamily="34" charset="-122"/>
                <a:cs typeface="Geist" pitchFamily="34" charset="-120"/>
              </a:rPr>
              <a:t>Budaya sekolah di MA Muhammadiyah 2 Banjaranyar tidak hadir sebagai struktur simbolik belaka, melainkan sebagai ekosistem nilai yang hidup dan tumbuh dari interaksi berkelanjutan antara warga sekolah.</a:t>
            </a:r>
            <a:endParaRPr lang="en-US" sz="900" dirty="0"/>
          </a:p>
        </p:txBody>
      </p:sp>
      <p:sp>
        <p:nvSpPr>
          <p:cNvPr id="4" name="Shape 2"/>
          <p:cNvSpPr/>
          <p:nvPr/>
        </p:nvSpPr>
        <p:spPr>
          <a:xfrm>
            <a:off x="481489" y="1580376"/>
            <a:ext cx="60127" cy="60127"/>
          </a:xfrm>
          <a:prstGeom prst="roundRect">
            <a:avLst>
              <a:gd name="adj" fmla="val 760391"/>
            </a:avLst>
          </a:prstGeom>
          <a:solidFill>
            <a:srgbClr val="006747"/>
          </a:solidFill>
          <a:ln/>
        </p:spPr>
      </p:sp>
      <p:sp>
        <p:nvSpPr>
          <p:cNvPr id="5" name="Text 3"/>
          <p:cNvSpPr/>
          <p:nvPr/>
        </p:nvSpPr>
        <p:spPr>
          <a:xfrm>
            <a:off x="661987" y="1516499"/>
            <a:ext cx="1741408" cy="188119"/>
          </a:xfrm>
          <a:prstGeom prst="rect">
            <a:avLst/>
          </a:prstGeom>
          <a:noFill/>
          <a:ln/>
        </p:spPr>
        <p:txBody>
          <a:bodyPr wrap="none" lIns="0" tIns="0" rIns="0" bIns="0" rtlCol="0" anchor="t"/>
          <a:lstStyle/>
          <a:p>
            <a:pPr algn="l" indent="0" marL="0">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Ritme Spiritual Harian</a:t>
            </a:r>
            <a:endParaRPr lang="en-US" sz="1150" dirty="0"/>
          </a:p>
        </p:txBody>
      </p:sp>
      <p:sp>
        <p:nvSpPr>
          <p:cNvPr id="6" name="Text 4"/>
          <p:cNvSpPr/>
          <p:nvPr/>
        </p:nvSpPr>
        <p:spPr>
          <a:xfrm>
            <a:off x="661987" y="1824990"/>
            <a:ext cx="6506408" cy="385048"/>
          </a:xfrm>
          <a:prstGeom prst="rect">
            <a:avLst/>
          </a:prstGeom>
          <a:noFill/>
          <a:ln/>
        </p:spPr>
        <p:txBody>
          <a:bodyPr wrap="square" lIns="0" tIns="0" rIns="0" bIns="0" rtlCol="0" anchor="t"/>
          <a:lstStyle/>
          <a:p>
            <a:pPr algn="l" indent="0" marL="0">
              <a:lnSpc>
                <a:spcPts val="1500"/>
              </a:lnSpc>
              <a:buNone/>
            </a:pPr>
            <a:r>
              <a:rPr lang="en-US" sz="900" dirty="0">
                <a:solidFill>
                  <a:srgbClr val="4B4A4A"/>
                </a:solidFill>
                <a:latin typeface="Geist" pitchFamily="34" charset="0"/>
                <a:ea typeface="Geist" pitchFamily="34" charset="-122"/>
                <a:cs typeface="Geist" pitchFamily="34" charset="-120"/>
              </a:rPr>
              <a:t>Apel pagi dengan pembacaan Al-Qur'an, kultum, dan doa bersama; shalat dhuha berjamaah; serta pengajian rutin yang diselenggarakan oleh organisasi siswa.</a:t>
            </a:r>
            <a:endParaRPr lang="en-US" sz="900" dirty="0"/>
          </a:p>
        </p:txBody>
      </p:sp>
      <p:sp>
        <p:nvSpPr>
          <p:cNvPr id="7" name="Shape 5"/>
          <p:cNvSpPr/>
          <p:nvPr/>
        </p:nvSpPr>
        <p:spPr>
          <a:xfrm>
            <a:off x="481489" y="2514660"/>
            <a:ext cx="60127" cy="60127"/>
          </a:xfrm>
          <a:prstGeom prst="roundRect">
            <a:avLst>
              <a:gd name="adj" fmla="val 760391"/>
            </a:avLst>
          </a:prstGeom>
          <a:solidFill>
            <a:srgbClr val="006747"/>
          </a:solidFill>
          <a:ln/>
        </p:spPr>
      </p:sp>
      <p:sp>
        <p:nvSpPr>
          <p:cNvPr id="8" name="Text 6"/>
          <p:cNvSpPr/>
          <p:nvPr/>
        </p:nvSpPr>
        <p:spPr>
          <a:xfrm>
            <a:off x="661987" y="2450783"/>
            <a:ext cx="1800701" cy="188119"/>
          </a:xfrm>
          <a:prstGeom prst="rect">
            <a:avLst/>
          </a:prstGeom>
          <a:noFill/>
          <a:ln/>
        </p:spPr>
        <p:txBody>
          <a:bodyPr wrap="none" lIns="0" tIns="0" rIns="0" bIns="0" rtlCol="0" anchor="t"/>
          <a:lstStyle/>
          <a:p>
            <a:pPr algn="l" indent="0" marL="0">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Estetika Ruang Bernilai</a:t>
            </a:r>
            <a:endParaRPr lang="en-US" sz="1150" dirty="0"/>
          </a:p>
        </p:txBody>
      </p:sp>
      <p:sp>
        <p:nvSpPr>
          <p:cNvPr id="9" name="Text 7"/>
          <p:cNvSpPr/>
          <p:nvPr/>
        </p:nvSpPr>
        <p:spPr>
          <a:xfrm>
            <a:off x="661987" y="2759273"/>
            <a:ext cx="6506408" cy="385048"/>
          </a:xfrm>
          <a:prstGeom prst="rect">
            <a:avLst/>
          </a:prstGeom>
          <a:noFill/>
          <a:ln/>
        </p:spPr>
        <p:txBody>
          <a:bodyPr wrap="square" lIns="0" tIns="0" rIns="0" bIns="0" rtlCol="0" anchor="t"/>
          <a:lstStyle/>
          <a:p>
            <a:pPr algn="l" indent="0" marL="0">
              <a:lnSpc>
                <a:spcPts val="1500"/>
              </a:lnSpc>
              <a:buNone/>
            </a:pPr>
            <a:r>
              <a:rPr lang="en-US" sz="900" dirty="0">
                <a:solidFill>
                  <a:srgbClr val="4B4A4A"/>
                </a:solidFill>
                <a:latin typeface="Geist" pitchFamily="34" charset="0"/>
                <a:ea typeface="Geist" pitchFamily="34" charset="-122"/>
                <a:cs typeface="Geist" pitchFamily="34" charset="-120"/>
              </a:rPr>
              <a:t>Lingkungan sekolah dipenuhi dengan elemen simbolik bermuatan nilai seperti kutipan ayat Al-Qur'an dan poster motivasi Islami.</a:t>
            </a:r>
            <a:endParaRPr lang="en-US" sz="900" dirty="0"/>
          </a:p>
        </p:txBody>
      </p:sp>
      <p:pic>
        <p:nvPicPr>
          <p:cNvPr id="10" name="Image 0" descr="preencoded.png">    </p:cNvPr>
          <p:cNvPicPr>
            <a:picLocks noChangeAspect="1"/>
          </p:cNvPicPr>
          <p:nvPr/>
        </p:nvPicPr>
        <p:blipFill>
          <a:blip r:embed="rId1"/>
          <a:stretch>
            <a:fillRect/>
          </a:stretch>
        </p:blipFill>
        <p:spPr>
          <a:xfrm>
            <a:off x="7469624" y="1023104"/>
            <a:ext cx="6686907" cy="6686907"/>
          </a:xfrm>
          <a:prstGeom prst="rect">
            <a:avLst/>
          </a:prstGeom>
        </p:spPr>
      </p:pic>
      <p:sp>
        <p:nvSpPr>
          <p:cNvPr id="11" name="Shape 8"/>
          <p:cNvSpPr/>
          <p:nvPr/>
        </p:nvSpPr>
        <p:spPr>
          <a:xfrm>
            <a:off x="7469624" y="7909262"/>
            <a:ext cx="60127" cy="60127"/>
          </a:xfrm>
          <a:prstGeom prst="roundRect">
            <a:avLst>
              <a:gd name="adj" fmla="val 760391"/>
            </a:avLst>
          </a:prstGeom>
          <a:solidFill>
            <a:srgbClr val="006747"/>
          </a:solidFill>
          <a:ln/>
        </p:spPr>
      </p:sp>
      <p:sp>
        <p:nvSpPr>
          <p:cNvPr id="12" name="Text 9"/>
          <p:cNvSpPr/>
          <p:nvPr/>
        </p:nvSpPr>
        <p:spPr>
          <a:xfrm>
            <a:off x="7650123" y="7845385"/>
            <a:ext cx="1863328" cy="188119"/>
          </a:xfrm>
          <a:prstGeom prst="rect">
            <a:avLst/>
          </a:prstGeom>
          <a:noFill/>
          <a:ln/>
        </p:spPr>
        <p:txBody>
          <a:bodyPr wrap="none" lIns="0" tIns="0" rIns="0" bIns="0" rtlCol="0" anchor="t"/>
          <a:lstStyle/>
          <a:p>
            <a:pPr algn="l" indent="0" marL="0">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Interaksi Sosial Beradab</a:t>
            </a:r>
            <a:endParaRPr lang="en-US" sz="1150" dirty="0"/>
          </a:p>
        </p:txBody>
      </p:sp>
      <p:sp>
        <p:nvSpPr>
          <p:cNvPr id="13" name="Text 10"/>
          <p:cNvSpPr/>
          <p:nvPr/>
        </p:nvSpPr>
        <p:spPr>
          <a:xfrm>
            <a:off x="7650123" y="8153876"/>
            <a:ext cx="6506408" cy="192524"/>
          </a:xfrm>
          <a:prstGeom prst="rect">
            <a:avLst/>
          </a:prstGeom>
          <a:noFill/>
          <a:ln/>
        </p:spPr>
        <p:txBody>
          <a:bodyPr wrap="none" lIns="0" tIns="0" rIns="0" bIns="0" rtlCol="0" anchor="t"/>
          <a:lstStyle/>
          <a:p>
            <a:pPr algn="l" indent="0" marL="0">
              <a:lnSpc>
                <a:spcPts val="1500"/>
              </a:lnSpc>
              <a:buNone/>
            </a:pPr>
            <a:r>
              <a:rPr lang="en-US" sz="900" dirty="0">
                <a:solidFill>
                  <a:srgbClr val="4B4A4A"/>
                </a:solidFill>
                <a:latin typeface="Geist" pitchFamily="34" charset="0"/>
                <a:ea typeface="Geist" pitchFamily="34" charset="-122"/>
                <a:cs typeface="Geist" pitchFamily="34" charset="-120"/>
              </a:rPr>
              <a:t>Relasi guru-siswa dibangun dalam bingkai kasih sayang (rahmah) dan keteladanan (uswah hasanah).</a:t>
            </a:r>
            <a:endParaRPr lang="en-US" sz="900" dirty="0"/>
          </a:p>
        </p:txBody>
      </p:sp>
      <p:sp>
        <p:nvSpPr>
          <p:cNvPr id="14" name="Shape 11"/>
          <p:cNvSpPr/>
          <p:nvPr/>
        </p:nvSpPr>
        <p:spPr>
          <a:xfrm>
            <a:off x="7469624" y="8651022"/>
            <a:ext cx="60127" cy="60127"/>
          </a:xfrm>
          <a:prstGeom prst="roundRect">
            <a:avLst>
              <a:gd name="adj" fmla="val 760391"/>
            </a:avLst>
          </a:prstGeom>
          <a:solidFill>
            <a:srgbClr val="006747"/>
          </a:solidFill>
          <a:ln/>
        </p:spPr>
      </p:sp>
      <p:sp>
        <p:nvSpPr>
          <p:cNvPr id="15" name="Text 12"/>
          <p:cNvSpPr/>
          <p:nvPr/>
        </p:nvSpPr>
        <p:spPr>
          <a:xfrm>
            <a:off x="7650123" y="8587145"/>
            <a:ext cx="1712357" cy="188119"/>
          </a:xfrm>
          <a:prstGeom prst="rect">
            <a:avLst/>
          </a:prstGeom>
          <a:noFill/>
          <a:ln/>
        </p:spPr>
        <p:txBody>
          <a:bodyPr wrap="none" lIns="0" tIns="0" rIns="0" bIns="0" rtlCol="0" anchor="t"/>
          <a:lstStyle/>
          <a:p>
            <a:pPr algn="l" indent="0" marL="0">
              <a:lnSpc>
                <a:spcPts val="1450"/>
              </a:lnSpc>
              <a:buNone/>
            </a:pPr>
            <a:r>
              <a:rPr lang="en-US" sz="1150" b="1" dirty="0">
                <a:solidFill>
                  <a:srgbClr val="4B4A4A"/>
                </a:solidFill>
                <a:latin typeface="Noto Serif SC Bold" pitchFamily="34" charset="0"/>
                <a:ea typeface="Noto Serif SC Bold" pitchFamily="34" charset="-122"/>
                <a:cs typeface="Noto Serif SC Bold" pitchFamily="34" charset="-120"/>
              </a:rPr>
              <a:t>Kerja Kolektif Bernilai</a:t>
            </a:r>
            <a:endParaRPr lang="en-US" sz="1150" dirty="0"/>
          </a:p>
        </p:txBody>
      </p:sp>
      <p:sp>
        <p:nvSpPr>
          <p:cNvPr id="16" name="Text 13"/>
          <p:cNvSpPr/>
          <p:nvPr/>
        </p:nvSpPr>
        <p:spPr>
          <a:xfrm>
            <a:off x="7650123" y="8895636"/>
            <a:ext cx="6506408" cy="385048"/>
          </a:xfrm>
          <a:prstGeom prst="rect">
            <a:avLst/>
          </a:prstGeom>
          <a:noFill/>
          <a:ln/>
        </p:spPr>
        <p:txBody>
          <a:bodyPr wrap="square" lIns="0" tIns="0" rIns="0" bIns="0" rtlCol="0" anchor="t"/>
          <a:lstStyle/>
          <a:p>
            <a:pPr algn="l" indent="0" marL="0">
              <a:lnSpc>
                <a:spcPts val="1500"/>
              </a:lnSpc>
              <a:buNone/>
            </a:pPr>
            <a:r>
              <a:rPr lang="en-US" sz="900" dirty="0">
                <a:solidFill>
                  <a:srgbClr val="4B4A4A"/>
                </a:solidFill>
                <a:latin typeface="Geist" pitchFamily="34" charset="0"/>
                <a:ea typeface="Geist" pitchFamily="34" charset="-122"/>
                <a:cs typeface="Geist" pitchFamily="34" charset="-120"/>
              </a:rPr>
              <a:t>Kegiatan kebersihan, bakti sosial, dan pengelolaan organisasi siswa dilakukan dengan semangat gotong royong dan tabarru' (kerelaan memberi).</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65665"/>
          </a:xfrm>
          <a:prstGeom prst="rect">
            <a:avLst/>
          </a:prstGeom>
        </p:spPr>
      </p:pic>
      <p:sp>
        <p:nvSpPr>
          <p:cNvPr id="3" name="Text 0"/>
          <p:cNvSpPr/>
          <p:nvPr/>
        </p:nvSpPr>
        <p:spPr>
          <a:xfrm>
            <a:off x="751403" y="2864882"/>
            <a:ext cx="9755148" cy="587097"/>
          </a:xfrm>
          <a:prstGeom prst="rect">
            <a:avLst/>
          </a:prstGeom>
          <a:noFill/>
          <a:ln/>
        </p:spPr>
        <p:txBody>
          <a:bodyPr wrap="none" lIns="0" tIns="0" rIns="0" bIns="0" rtlCol="0" anchor="t"/>
          <a:lstStyle/>
          <a:p>
            <a:pPr algn="l" indent="0" marL="0">
              <a:lnSpc>
                <a:spcPts val="4600"/>
              </a:lnSpc>
              <a:buNone/>
            </a:pPr>
            <a:r>
              <a:rPr lang="en-US" sz="3650" b="1" dirty="0">
                <a:solidFill>
                  <a:srgbClr val="006747"/>
                </a:solidFill>
                <a:latin typeface="Noto Serif SC Bold" pitchFamily="34" charset="0"/>
                <a:ea typeface="Noto Serif SC Bold" pitchFamily="34" charset="-122"/>
                <a:cs typeface="Noto Serif SC Bold" pitchFamily="34" charset="-120"/>
              </a:rPr>
              <a:t>Partisipasi Komite dan Masyarakat Lokal</a:t>
            </a:r>
            <a:endParaRPr lang="en-US" sz="3650" dirty="0"/>
          </a:p>
        </p:txBody>
      </p:sp>
      <p:sp>
        <p:nvSpPr>
          <p:cNvPr id="4" name="Shape 1"/>
          <p:cNvSpPr/>
          <p:nvPr/>
        </p:nvSpPr>
        <p:spPr>
          <a:xfrm>
            <a:off x="751403" y="3992523"/>
            <a:ext cx="4250650" cy="91440"/>
          </a:xfrm>
          <a:prstGeom prst="roundRect">
            <a:avLst>
              <a:gd name="adj" fmla="val 184905"/>
            </a:avLst>
          </a:prstGeom>
          <a:solidFill>
            <a:srgbClr val="006747"/>
          </a:solidFill>
          <a:ln/>
        </p:spPr>
      </p:sp>
      <p:sp>
        <p:nvSpPr>
          <p:cNvPr id="5" name="Shape 2"/>
          <p:cNvSpPr/>
          <p:nvPr/>
        </p:nvSpPr>
        <p:spPr>
          <a:xfrm>
            <a:off x="2594908" y="3733681"/>
            <a:ext cx="563523" cy="563523"/>
          </a:xfrm>
          <a:prstGeom prst="roundRect">
            <a:avLst>
              <a:gd name="adj" fmla="val 162265"/>
            </a:avLst>
          </a:prstGeom>
          <a:solidFill>
            <a:srgbClr val="006747"/>
          </a:solidFill>
          <a:ln/>
        </p:spPr>
      </p:sp>
      <p:sp>
        <p:nvSpPr>
          <p:cNvPr id="6" name="Text 3"/>
          <p:cNvSpPr/>
          <p:nvPr/>
        </p:nvSpPr>
        <p:spPr>
          <a:xfrm>
            <a:off x="2763976" y="3874532"/>
            <a:ext cx="225385" cy="281702"/>
          </a:xfrm>
          <a:prstGeom prst="rect">
            <a:avLst/>
          </a:prstGeom>
          <a:noFill/>
          <a:ln/>
        </p:spPr>
        <p:txBody>
          <a:bodyPr wrap="none" lIns="0" tIns="0" rIns="0" bIns="0" rtlCol="0" anchor="t"/>
          <a:lstStyle/>
          <a:p>
            <a:pPr algn="l" indent="0" marL="0">
              <a:lnSpc>
                <a:spcPts val="2800"/>
              </a:lnSpc>
              <a:buNone/>
            </a:pPr>
            <a:r>
              <a:rPr lang="en-US" sz="1750" b="1" dirty="0">
                <a:solidFill>
                  <a:srgbClr val="FFFFFF"/>
                </a:solidFill>
                <a:latin typeface="Noto Serif SC Bold" pitchFamily="34" charset="0"/>
                <a:ea typeface="Noto Serif SC Bold" pitchFamily="34" charset="-122"/>
                <a:cs typeface="Noto Serif SC Bold" pitchFamily="34" charset="-120"/>
              </a:rPr>
              <a:t>1</a:t>
            </a:r>
            <a:endParaRPr lang="en-US" sz="1750" dirty="0"/>
          </a:p>
        </p:txBody>
      </p:sp>
      <p:sp>
        <p:nvSpPr>
          <p:cNvPr id="7" name="Text 4"/>
          <p:cNvSpPr/>
          <p:nvPr/>
        </p:nvSpPr>
        <p:spPr>
          <a:xfrm>
            <a:off x="962025" y="4484965"/>
            <a:ext cx="3438644" cy="293489"/>
          </a:xfrm>
          <a:prstGeom prst="rect">
            <a:avLst/>
          </a:prstGeom>
          <a:noFill/>
          <a:ln/>
        </p:spPr>
        <p:txBody>
          <a:bodyPr wrap="none" lIns="0" tIns="0" rIns="0" bIns="0" rtlCol="0" anchor="t"/>
          <a:lstStyle/>
          <a:p>
            <a:pPr algn="l" indent="0" marL="0">
              <a:lnSpc>
                <a:spcPts val="2300"/>
              </a:lnSpc>
              <a:buNone/>
            </a:pPr>
            <a:r>
              <a:rPr lang="en-US" sz="1800" b="1" dirty="0">
                <a:solidFill>
                  <a:srgbClr val="4B4A4A"/>
                </a:solidFill>
                <a:latin typeface="Noto Serif SC Bold" pitchFamily="34" charset="0"/>
                <a:ea typeface="Noto Serif SC Bold" pitchFamily="34" charset="-122"/>
                <a:cs typeface="Noto Serif SC Bold" pitchFamily="34" charset="-120"/>
              </a:rPr>
              <a:t>Komite sebagai Penjaga Nilai</a:t>
            </a:r>
            <a:endParaRPr lang="en-US" sz="1800" dirty="0"/>
          </a:p>
        </p:txBody>
      </p:sp>
      <p:sp>
        <p:nvSpPr>
          <p:cNvPr id="8" name="Text 5"/>
          <p:cNvSpPr/>
          <p:nvPr/>
        </p:nvSpPr>
        <p:spPr>
          <a:xfrm>
            <a:off x="962025" y="4891088"/>
            <a:ext cx="3829407" cy="1803083"/>
          </a:xfrm>
          <a:prstGeom prst="rect">
            <a:avLst/>
          </a:prstGeom>
          <a:noFill/>
          <a:ln/>
        </p:spPr>
        <p:txBody>
          <a:bodyPr wrap="square" lIns="0" tIns="0" rIns="0" bIns="0" rtlCol="0" anchor="t"/>
          <a:lstStyle/>
          <a:p>
            <a:pPr algn="l" indent="0" marL="0">
              <a:lnSpc>
                <a:spcPts val="2350"/>
              </a:lnSpc>
              <a:buNone/>
            </a:pPr>
            <a:r>
              <a:rPr lang="en-US" sz="1450" dirty="0">
                <a:solidFill>
                  <a:srgbClr val="4B4A4A"/>
                </a:solidFill>
                <a:latin typeface="Geist" pitchFamily="34" charset="0"/>
                <a:ea typeface="Geist" pitchFamily="34" charset="-122"/>
                <a:cs typeface="Geist" pitchFamily="34" charset="-120"/>
              </a:rPr>
              <a:t>Komite madrasah yang terdiri dari perwakilan orang tua, tokoh masyarakat, dan elemen organisasi keislaman lokal menjadi aktor kunci dalam penjaga nilai dan penghubung antara madrasah dan komunitas.</a:t>
            </a:r>
            <a:endParaRPr lang="en-US" sz="1450" dirty="0"/>
          </a:p>
        </p:txBody>
      </p:sp>
      <p:sp>
        <p:nvSpPr>
          <p:cNvPr id="9" name="Shape 6"/>
          <p:cNvSpPr/>
          <p:nvPr/>
        </p:nvSpPr>
        <p:spPr>
          <a:xfrm>
            <a:off x="5189815" y="3992523"/>
            <a:ext cx="4250650" cy="91440"/>
          </a:xfrm>
          <a:prstGeom prst="roundRect">
            <a:avLst>
              <a:gd name="adj" fmla="val 184905"/>
            </a:avLst>
          </a:prstGeom>
          <a:solidFill>
            <a:srgbClr val="006747"/>
          </a:solidFill>
          <a:ln/>
        </p:spPr>
      </p:sp>
      <p:sp>
        <p:nvSpPr>
          <p:cNvPr id="10" name="Shape 7"/>
          <p:cNvSpPr/>
          <p:nvPr/>
        </p:nvSpPr>
        <p:spPr>
          <a:xfrm>
            <a:off x="7033320" y="3733681"/>
            <a:ext cx="563523" cy="563523"/>
          </a:xfrm>
          <a:prstGeom prst="roundRect">
            <a:avLst>
              <a:gd name="adj" fmla="val 162265"/>
            </a:avLst>
          </a:prstGeom>
          <a:solidFill>
            <a:srgbClr val="006747"/>
          </a:solidFill>
          <a:ln/>
        </p:spPr>
      </p:sp>
      <p:sp>
        <p:nvSpPr>
          <p:cNvPr id="11" name="Text 8"/>
          <p:cNvSpPr/>
          <p:nvPr/>
        </p:nvSpPr>
        <p:spPr>
          <a:xfrm>
            <a:off x="7202388" y="3874532"/>
            <a:ext cx="225385" cy="281702"/>
          </a:xfrm>
          <a:prstGeom prst="rect">
            <a:avLst/>
          </a:prstGeom>
          <a:noFill/>
          <a:ln/>
        </p:spPr>
        <p:txBody>
          <a:bodyPr wrap="none" lIns="0" tIns="0" rIns="0" bIns="0" rtlCol="0" anchor="t"/>
          <a:lstStyle/>
          <a:p>
            <a:pPr algn="l" indent="0" marL="0">
              <a:lnSpc>
                <a:spcPts val="2800"/>
              </a:lnSpc>
              <a:buNone/>
            </a:pPr>
            <a:r>
              <a:rPr lang="en-US" sz="1750" b="1" dirty="0">
                <a:solidFill>
                  <a:srgbClr val="FFFFFF"/>
                </a:solidFill>
                <a:latin typeface="Noto Serif SC Bold" pitchFamily="34" charset="0"/>
                <a:ea typeface="Noto Serif SC Bold" pitchFamily="34" charset="-122"/>
                <a:cs typeface="Noto Serif SC Bold" pitchFamily="34" charset="-120"/>
              </a:rPr>
              <a:t>2</a:t>
            </a:r>
            <a:endParaRPr lang="en-US" sz="1750" dirty="0"/>
          </a:p>
        </p:txBody>
      </p:sp>
      <p:sp>
        <p:nvSpPr>
          <p:cNvPr id="12" name="Text 9"/>
          <p:cNvSpPr/>
          <p:nvPr/>
        </p:nvSpPr>
        <p:spPr>
          <a:xfrm>
            <a:off x="5400437" y="4484965"/>
            <a:ext cx="2482929" cy="293489"/>
          </a:xfrm>
          <a:prstGeom prst="rect">
            <a:avLst/>
          </a:prstGeom>
          <a:noFill/>
          <a:ln/>
        </p:spPr>
        <p:txBody>
          <a:bodyPr wrap="none" lIns="0" tIns="0" rIns="0" bIns="0" rtlCol="0" anchor="t"/>
          <a:lstStyle/>
          <a:p>
            <a:pPr algn="l" indent="0" marL="0">
              <a:lnSpc>
                <a:spcPts val="2300"/>
              </a:lnSpc>
              <a:buNone/>
            </a:pPr>
            <a:r>
              <a:rPr lang="en-US" sz="1800" b="1" dirty="0">
                <a:solidFill>
                  <a:srgbClr val="4B4A4A"/>
                </a:solidFill>
                <a:latin typeface="Noto Serif SC Bold" pitchFamily="34" charset="0"/>
                <a:ea typeface="Noto Serif SC Bold" pitchFamily="34" charset="-122"/>
                <a:cs typeface="Noto Serif SC Bold" pitchFamily="34" charset="-120"/>
              </a:rPr>
              <a:t>Aktivitas Kolaboratif</a:t>
            </a:r>
            <a:endParaRPr lang="en-US" sz="1800" dirty="0"/>
          </a:p>
        </p:txBody>
      </p:sp>
      <p:sp>
        <p:nvSpPr>
          <p:cNvPr id="13" name="Text 10"/>
          <p:cNvSpPr/>
          <p:nvPr/>
        </p:nvSpPr>
        <p:spPr>
          <a:xfrm>
            <a:off x="5400437" y="4891088"/>
            <a:ext cx="3829407" cy="1502569"/>
          </a:xfrm>
          <a:prstGeom prst="rect">
            <a:avLst/>
          </a:prstGeom>
          <a:noFill/>
          <a:ln/>
        </p:spPr>
        <p:txBody>
          <a:bodyPr wrap="square" lIns="0" tIns="0" rIns="0" bIns="0" rtlCol="0" anchor="t"/>
          <a:lstStyle/>
          <a:p>
            <a:pPr algn="l" indent="0" marL="0">
              <a:lnSpc>
                <a:spcPts val="2350"/>
              </a:lnSpc>
              <a:buNone/>
            </a:pPr>
            <a:r>
              <a:rPr lang="en-US" sz="1450" dirty="0">
                <a:solidFill>
                  <a:srgbClr val="4B4A4A"/>
                </a:solidFill>
                <a:latin typeface="Geist" pitchFamily="34" charset="0"/>
                <a:ea typeface="Geist" pitchFamily="34" charset="-122"/>
                <a:cs typeface="Geist" pitchFamily="34" charset="-120"/>
              </a:rPr>
              <a:t>Masyarakat sekitar terlibat dalam kegiatan keagamaan seperti peringatan Maulid Nabi atau pengajian rutin dengan menyediakan logistik, menjadi panitia, dan hadir sebagai peserta aktif.</a:t>
            </a:r>
            <a:endParaRPr lang="en-US" sz="1450" dirty="0"/>
          </a:p>
        </p:txBody>
      </p:sp>
      <p:sp>
        <p:nvSpPr>
          <p:cNvPr id="14" name="Shape 11"/>
          <p:cNvSpPr/>
          <p:nvPr/>
        </p:nvSpPr>
        <p:spPr>
          <a:xfrm>
            <a:off x="9628227" y="3992523"/>
            <a:ext cx="4250769" cy="91440"/>
          </a:xfrm>
          <a:prstGeom prst="roundRect">
            <a:avLst>
              <a:gd name="adj" fmla="val 184905"/>
            </a:avLst>
          </a:prstGeom>
          <a:solidFill>
            <a:srgbClr val="006747"/>
          </a:solidFill>
          <a:ln/>
        </p:spPr>
      </p:sp>
      <p:sp>
        <p:nvSpPr>
          <p:cNvPr id="15" name="Shape 12"/>
          <p:cNvSpPr/>
          <p:nvPr/>
        </p:nvSpPr>
        <p:spPr>
          <a:xfrm>
            <a:off x="11471850" y="3733681"/>
            <a:ext cx="563523" cy="563523"/>
          </a:xfrm>
          <a:prstGeom prst="roundRect">
            <a:avLst>
              <a:gd name="adj" fmla="val 162265"/>
            </a:avLst>
          </a:prstGeom>
          <a:solidFill>
            <a:srgbClr val="006747"/>
          </a:solidFill>
          <a:ln/>
        </p:spPr>
      </p:sp>
      <p:sp>
        <p:nvSpPr>
          <p:cNvPr id="16" name="Text 13"/>
          <p:cNvSpPr/>
          <p:nvPr/>
        </p:nvSpPr>
        <p:spPr>
          <a:xfrm>
            <a:off x="11640919" y="3874532"/>
            <a:ext cx="225385" cy="281702"/>
          </a:xfrm>
          <a:prstGeom prst="rect">
            <a:avLst/>
          </a:prstGeom>
          <a:noFill/>
          <a:ln/>
        </p:spPr>
        <p:txBody>
          <a:bodyPr wrap="none" lIns="0" tIns="0" rIns="0" bIns="0" rtlCol="0" anchor="t"/>
          <a:lstStyle/>
          <a:p>
            <a:pPr algn="l" indent="0" marL="0">
              <a:lnSpc>
                <a:spcPts val="2800"/>
              </a:lnSpc>
              <a:buNone/>
            </a:pPr>
            <a:r>
              <a:rPr lang="en-US" sz="1750" b="1" dirty="0">
                <a:solidFill>
                  <a:srgbClr val="FFFFFF"/>
                </a:solidFill>
                <a:latin typeface="Noto Serif SC Bold" pitchFamily="34" charset="0"/>
                <a:ea typeface="Noto Serif SC Bold" pitchFamily="34" charset="-122"/>
                <a:cs typeface="Noto Serif SC Bold" pitchFamily="34" charset="-120"/>
              </a:rPr>
              <a:t>3</a:t>
            </a:r>
            <a:endParaRPr lang="en-US" sz="1750" dirty="0"/>
          </a:p>
        </p:txBody>
      </p:sp>
      <p:sp>
        <p:nvSpPr>
          <p:cNvPr id="17" name="Text 14"/>
          <p:cNvSpPr/>
          <p:nvPr/>
        </p:nvSpPr>
        <p:spPr>
          <a:xfrm>
            <a:off x="9838849" y="4484965"/>
            <a:ext cx="2771299" cy="293489"/>
          </a:xfrm>
          <a:prstGeom prst="rect">
            <a:avLst/>
          </a:prstGeom>
          <a:noFill/>
          <a:ln/>
        </p:spPr>
        <p:txBody>
          <a:bodyPr wrap="none" lIns="0" tIns="0" rIns="0" bIns="0" rtlCol="0" anchor="t"/>
          <a:lstStyle/>
          <a:p>
            <a:pPr algn="l" indent="0" marL="0">
              <a:lnSpc>
                <a:spcPts val="2300"/>
              </a:lnSpc>
              <a:buNone/>
            </a:pPr>
            <a:r>
              <a:rPr lang="en-US" sz="1800" b="1" dirty="0">
                <a:solidFill>
                  <a:srgbClr val="4B4A4A"/>
                </a:solidFill>
                <a:latin typeface="Noto Serif SC Bold" pitchFamily="34" charset="0"/>
                <a:ea typeface="Noto Serif SC Bold" pitchFamily="34" charset="-122"/>
                <a:cs typeface="Noto Serif SC Bold" pitchFamily="34" charset="-120"/>
              </a:rPr>
              <a:t>Program Nilai Bersama</a:t>
            </a:r>
            <a:endParaRPr lang="en-US" sz="1800" dirty="0"/>
          </a:p>
        </p:txBody>
      </p:sp>
      <p:sp>
        <p:nvSpPr>
          <p:cNvPr id="18" name="Text 15"/>
          <p:cNvSpPr/>
          <p:nvPr/>
        </p:nvSpPr>
        <p:spPr>
          <a:xfrm>
            <a:off x="9838849" y="4891088"/>
            <a:ext cx="3829526" cy="1502569"/>
          </a:xfrm>
          <a:prstGeom prst="rect">
            <a:avLst/>
          </a:prstGeom>
          <a:noFill/>
          <a:ln/>
        </p:spPr>
        <p:txBody>
          <a:bodyPr wrap="square" lIns="0" tIns="0" rIns="0" bIns="0" rtlCol="0" anchor="t"/>
          <a:lstStyle/>
          <a:p>
            <a:pPr algn="l" indent="0" marL="0">
              <a:lnSpc>
                <a:spcPts val="2350"/>
              </a:lnSpc>
              <a:buNone/>
            </a:pPr>
            <a:r>
              <a:rPr lang="en-US" sz="1450" dirty="0">
                <a:solidFill>
                  <a:srgbClr val="4B4A4A"/>
                </a:solidFill>
                <a:latin typeface="Geist" pitchFamily="34" charset="0"/>
                <a:ea typeface="Geist" pitchFamily="34" charset="-122"/>
                <a:cs typeface="Geist" pitchFamily="34" charset="-120"/>
              </a:rPr>
              <a:t>Program "Tebar Qurban Kolektif" dan penyediaan lahan pertanian untuk pembelajaran kewirausahaan halal menjadi sarana edukatif tentang kerja sama, keikhlasan, dan tanggung jawab sosial.</a:t>
            </a:r>
            <a:endParaRPr lang="en-US" sz="1450" dirty="0"/>
          </a:p>
        </p:txBody>
      </p:sp>
      <p:sp>
        <p:nvSpPr>
          <p:cNvPr id="19" name="Text 16"/>
          <p:cNvSpPr/>
          <p:nvPr/>
        </p:nvSpPr>
        <p:spPr>
          <a:xfrm>
            <a:off x="751403" y="7116128"/>
            <a:ext cx="13127593" cy="601028"/>
          </a:xfrm>
          <a:prstGeom prst="rect">
            <a:avLst/>
          </a:prstGeom>
          <a:noFill/>
          <a:ln/>
        </p:spPr>
        <p:txBody>
          <a:bodyPr wrap="square" lIns="0" tIns="0" rIns="0" bIns="0" rtlCol="0" anchor="t"/>
          <a:lstStyle/>
          <a:p>
            <a:pPr algn="l" indent="0" marL="0">
              <a:lnSpc>
                <a:spcPts val="2350"/>
              </a:lnSpc>
              <a:buNone/>
            </a:pPr>
            <a:r>
              <a:rPr lang="en-US" sz="1450" dirty="0">
                <a:solidFill>
                  <a:srgbClr val="4B4A4A"/>
                </a:solidFill>
                <a:latin typeface="Geist" pitchFamily="34" charset="0"/>
                <a:ea typeface="Geist" pitchFamily="34" charset="-122"/>
                <a:cs typeface="Geist" pitchFamily="34" charset="-120"/>
              </a:rPr>
              <a:t>Partisipasi masyarakat tidak bersifat vertikal atau patronase, melainkan setara dan berbasis saling percaya melalui forum-forum informal seperti "ngopi bareng komite" atau pengajian lintas RT yang memperkuat community-based governance dalam pendidikan.</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88670" y="542925"/>
            <a:ext cx="7566660" cy="1232535"/>
          </a:xfrm>
          <a:prstGeom prst="rect">
            <a:avLst/>
          </a:prstGeom>
          <a:noFill/>
          <a:ln/>
        </p:spPr>
        <p:txBody>
          <a:bodyPr wrap="square" lIns="0" tIns="0" rIns="0" bIns="0" rtlCol="0" anchor="t"/>
          <a:lstStyle/>
          <a:p>
            <a:pPr algn="l" indent="0" marL="0">
              <a:lnSpc>
                <a:spcPts val="4850"/>
              </a:lnSpc>
              <a:buNone/>
            </a:pPr>
            <a:r>
              <a:rPr lang="en-US" sz="3850" b="1" dirty="0">
                <a:solidFill>
                  <a:srgbClr val="006747"/>
                </a:solidFill>
                <a:latin typeface="Noto Serif SC Bold" pitchFamily="34" charset="0"/>
                <a:ea typeface="Noto Serif SC Bold" pitchFamily="34" charset="-122"/>
                <a:cs typeface="Noto Serif SC Bold" pitchFamily="34" charset="-120"/>
              </a:rPr>
              <a:t>Tantangan Implementasi Etos Kerja Berbasis Religi</a:t>
            </a:r>
            <a:endParaRPr lang="en-US" sz="3850" dirty="0"/>
          </a:p>
        </p:txBody>
      </p:sp>
      <p:sp>
        <p:nvSpPr>
          <p:cNvPr id="4" name="Text 1"/>
          <p:cNvSpPr/>
          <p:nvPr/>
        </p:nvSpPr>
        <p:spPr>
          <a:xfrm>
            <a:off x="788670" y="2268379"/>
            <a:ext cx="2697718" cy="308015"/>
          </a:xfrm>
          <a:prstGeom prst="rect">
            <a:avLst/>
          </a:prstGeom>
          <a:noFill/>
          <a:ln/>
        </p:spPr>
        <p:txBody>
          <a:bodyPr wrap="none" lIns="0" tIns="0" rIns="0" bIns="0" rtlCol="0" anchor="t"/>
          <a:lstStyle/>
          <a:p>
            <a:pPr algn="l" indent="0" marL="0">
              <a:lnSpc>
                <a:spcPts val="2400"/>
              </a:lnSpc>
              <a:buNone/>
            </a:pPr>
            <a:r>
              <a:rPr lang="en-US" sz="1900" b="1" dirty="0">
                <a:solidFill>
                  <a:srgbClr val="006747"/>
                </a:solidFill>
                <a:latin typeface="Noto Serif SC Bold" pitchFamily="34" charset="0"/>
                <a:ea typeface="Noto Serif SC Bold" pitchFamily="34" charset="-122"/>
                <a:cs typeface="Noto Serif SC Bold" pitchFamily="34" charset="-120"/>
              </a:rPr>
              <a:t>Tantangan Struktural</a:t>
            </a:r>
            <a:endParaRPr lang="en-US" sz="1900" dirty="0"/>
          </a:p>
        </p:txBody>
      </p:sp>
      <p:sp>
        <p:nvSpPr>
          <p:cNvPr id="5" name="Text 2"/>
          <p:cNvSpPr/>
          <p:nvPr/>
        </p:nvSpPr>
        <p:spPr>
          <a:xfrm>
            <a:off x="788670" y="2773561"/>
            <a:ext cx="3542824" cy="630793"/>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Keterbatasan infrastruktur dan akses internet di kawasan rural</a:t>
            </a:r>
            <a:endParaRPr lang="en-US" sz="1550" dirty="0"/>
          </a:p>
        </p:txBody>
      </p:sp>
      <p:sp>
        <p:nvSpPr>
          <p:cNvPr id="6" name="Text 3"/>
          <p:cNvSpPr/>
          <p:nvPr/>
        </p:nvSpPr>
        <p:spPr>
          <a:xfrm>
            <a:off x="788670" y="3473291"/>
            <a:ext cx="3542824" cy="630793"/>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Beban kerja administratif yang tidak proporsional</a:t>
            </a:r>
            <a:endParaRPr lang="en-US" sz="1550" dirty="0"/>
          </a:p>
        </p:txBody>
      </p:sp>
      <p:sp>
        <p:nvSpPr>
          <p:cNvPr id="7" name="Text 4"/>
          <p:cNvSpPr/>
          <p:nvPr/>
        </p:nvSpPr>
        <p:spPr>
          <a:xfrm>
            <a:off x="788670" y="4173022"/>
            <a:ext cx="3542824" cy="946190"/>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Ketimpangan pendanaan yang memengaruhi keberlanjutan program nilai</a:t>
            </a:r>
            <a:endParaRPr lang="en-US" sz="1550" dirty="0"/>
          </a:p>
        </p:txBody>
      </p:sp>
      <p:sp>
        <p:nvSpPr>
          <p:cNvPr id="8" name="Text 5"/>
          <p:cNvSpPr/>
          <p:nvPr/>
        </p:nvSpPr>
        <p:spPr>
          <a:xfrm>
            <a:off x="788670" y="5188148"/>
            <a:ext cx="3542824" cy="630793"/>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Ketergantungan pada partisipasi masyarakat yang fluktuatif</a:t>
            </a:r>
            <a:endParaRPr lang="en-US" sz="1550" dirty="0"/>
          </a:p>
        </p:txBody>
      </p:sp>
      <p:sp>
        <p:nvSpPr>
          <p:cNvPr id="9" name="Text 6"/>
          <p:cNvSpPr/>
          <p:nvPr/>
        </p:nvSpPr>
        <p:spPr>
          <a:xfrm>
            <a:off x="4820126" y="2268379"/>
            <a:ext cx="2464951" cy="308015"/>
          </a:xfrm>
          <a:prstGeom prst="rect">
            <a:avLst/>
          </a:prstGeom>
          <a:noFill/>
          <a:ln/>
        </p:spPr>
        <p:txBody>
          <a:bodyPr wrap="none" lIns="0" tIns="0" rIns="0" bIns="0" rtlCol="0" anchor="t"/>
          <a:lstStyle/>
          <a:p>
            <a:pPr algn="l" indent="0" marL="0">
              <a:lnSpc>
                <a:spcPts val="2400"/>
              </a:lnSpc>
              <a:buNone/>
            </a:pPr>
            <a:r>
              <a:rPr lang="en-US" sz="1900" b="1" dirty="0">
                <a:solidFill>
                  <a:srgbClr val="006747"/>
                </a:solidFill>
                <a:latin typeface="Noto Serif SC Bold" pitchFamily="34" charset="0"/>
                <a:ea typeface="Noto Serif SC Bold" pitchFamily="34" charset="-122"/>
                <a:cs typeface="Noto Serif SC Bold" pitchFamily="34" charset="-120"/>
              </a:rPr>
              <a:t>Tantangan Kultural</a:t>
            </a:r>
            <a:endParaRPr lang="en-US" sz="1900" dirty="0"/>
          </a:p>
        </p:txBody>
      </p:sp>
      <p:sp>
        <p:nvSpPr>
          <p:cNvPr id="10" name="Text 7"/>
          <p:cNvSpPr/>
          <p:nvPr/>
        </p:nvSpPr>
        <p:spPr>
          <a:xfrm>
            <a:off x="4820126" y="2773561"/>
            <a:ext cx="3542824" cy="946190"/>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Resistensi nilai dan disparitas generasi dalam interpretasi etos kerja Islami</a:t>
            </a:r>
            <a:endParaRPr lang="en-US" sz="1550" dirty="0"/>
          </a:p>
        </p:txBody>
      </p:sp>
      <p:sp>
        <p:nvSpPr>
          <p:cNvPr id="11" name="Text 8"/>
          <p:cNvSpPr/>
          <p:nvPr/>
        </p:nvSpPr>
        <p:spPr>
          <a:xfrm>
            <a:off x="4820126" y="3788688"/>
            <a:ext cx="3542824" cy="946190"/>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Perbedaan nilai antara pihak madrasah dan sebagian orang tua murid</a:t>
            </a:r>
            <a:endParaRPr lang="en-US" sz="1550" dirty="0"/>
          </a:p>
        </p:txBody>
      </p:sp>
      <p:sp>
        <p:nvSpPr>
          <p:cNvPr id="12" name="Text 9"/>
          <p:cNvSpPr/>
          <p:nvPr/>
        </p:nvSpPr>
        <p:spPr>
          <a:xfrm>
            <a:off x="4820126" y="4803815"/>
            <a:ext cx="3542824" cy="946190"/>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Ekspektasi spiritual tinggi yang kadang tidak dibarengi dengan ruang dialog</a:t>
            </a:r>
            <a:endParaRPr lang="en-US" sz="1550" dirty="0"/>
          </a:p>
        </p:txBody>
      </p:sp>
      <p:sp>
        <p:nvSpPr>
          <p:cNvPr id="13" name="Text 10"/>
          <p:cNvSpPr/>
          <p:nvPr/>
        </p:nvSpPr>
        <p:spPr>
          <a:xfrm>
            <a:off x="4820126" y="5818942"/>
            <a:ext cx="3542824" cy="630793"/>
          </a:xfrm>
          <a:prstGeom prst="rect">
            <a:avLst/>
          </a:prstGeom>
          <a:noFill/>
          <a:ln/>
        </p:spPr>
        <p:txBody>
          <a:bodyPr wrap="square" lIns="0" tIns="0" rIns="0" bIns="0" rtlCol="0" anchor="t"/>
          <a:lstStyle/>
          <a:p>
            <a:pPr algn="l" marL="342900" indent="-342900">
              <a:lnSpc>
                <a:spcPts val="2450"/>
              </a:lnSpc>
              <a:buSzPct val="100000"/>
              <a:buChar char="•"/>
            </a:pPr>
            <a:r>
              <a:rPr lang="en-US" sz="1550" dirty="0">
                <a:solidFill>
                  <a:srgbClr val="4B4A4A"/>
                </a:solidFill>
                <a:latin typeface="Geist" pitchFamily="34" charset="0"/>
                <a:ea typeface="Geist" pitchFamily="34" charset="-122"/>
                <a:cs typeface="Geist" pitchFamily="34" charset="-120"/>
              </a:rPr>
              <a:t>Kesenjangan antara nilai-nilai sekolah dan nilai-nilai keluarga</a:t>
            </a:r>
            <a:endParaRPr lang="en-US" sz="1550" dirty="0"/>
          </a:p>
        </p:txBody>
      </p:sp>
      <p:sp>
        <p:nvSpPr>
          <p:cNvPr id="14" name="Text 11"/>
          <p:cNvSpPr/>
          <p:nvPr/>
        </p:nvSpPr>
        <p:spPr>
          <a:xfrm>
            <a:off x="788670" y="6740485"/>
            <a:ext cx="7566660" cy="946190"/>
          </a:xfrm>
          <a:prstGeom prst="rect">
            <a:avLst/>
          </a:prstGeom>
          <a:noFill/>
          <a:ln/>
        </p:spPr>
        <p:txBody>
          <a:bodyPr wrap="square" lIns="0" tIns="0" rIns="0" bIns="0" rtlCol="0" anchor="t"/>
          <a:lstStyle/>
          <a:p>
            <a:pPr algn="l" indent="0" marL="0">
              <a:lnSpc>
                <a:spcPts val="2450"/>
              </a:lnSpc>
              <a:buNone/>
            </a:pPr>
            <a:r>
              <a:rPr lang="en-US" sz="1550" dirty="0">
                <a:solidFill>
                  <a:srgbClr val="4B4A4A"/>
                </a:solidFill>
                <a:latin typeface="Geist" pitchFamily="34" charset="0"/>
                <a:ea typeface="Geist" pitchFamily="34" charset="-122"/>
                <a:cs typeface="Geist" pitchFamily="34" charset="-120"/>
              </a:rPr>
              <a:t>Implementasi nilai-nilai Islam dalam etos kerja madrasah memerlukan bukan hanya keteguhan moral, tetapi juga kecermatan strategi dalam mengelola dinamika sosial, ekonomi, dan budaya yang melingkupi lembaga.</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735925"/>
            <a:ext cx="7653457" cy="620078"/>
          </a:xfrm>
          <a:prstGeom prst="rect">
            <a:avLst/>
          </a:prstGeom>
          <a:noFill/>
          <a:ln/>
        </p:spPr>
        <p:txBody>
          <a:bodyPr wrap="none" lIns="0" tIns="0" rIns="0" bIns="0" rtlCol="0" anchor="t"/>
          <a:lstStyle/>
          <a:p>
            <a:pPr algn="l" indent="0" marL="0">
              <a:lnSpc>
                <a:spcPts val="4850"/>
              </a:lnSpc>
              <a:buNone/>
            </a:pPr>
            <a:r>
              <a:rPr lang="en-US" sz="3900" b="1" dirty="0">
                <a:solidFill>
                  <a:srgbClr val="006747"/>
                </a:solidFill>
                <a:latin typeface="Noto Serif SC Bold" pitchFamily="34" charset="0"/>
                <a:ea typeface="Noto Serif SC Bold" pitchFamily="34" charset="-122"/>
                <a:cs typeface="Noto Serif SC Bold" pitchFamily="34" charset="-120"/>
              </a:rPr>
              <a:t>Kesimpulan dan Rekomendasi</a:t>
            </a:r>
            <a:endParaRPr lang="en-US" sz="3900" dirty="0"/>
          </a:p>
        </p:txBody>
      </p:sp>
      <p:sp>
        <p:nvSpPr>
          <p:cNvPr id="3" name="Text 1"/>
          <p:cNvSpPr/>
          <p:nvPr/>
        </p:nvSpPr>
        <p:spPr>
          <a:xfrm>
            <a:off x="2254091" y="1811179"/>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Sinergi Struktural</a:t>
            </a:r>
            <a:endParaRPr lang="en-US" sz="1950" dirty="0"/>
          </a:p>
        </p:txBody>
      </p:sp>
      <p:sp>
        <p:nvSpPr>
          <p:cNvPr id="4" name="Text 2"/>
          <p:cNvSpPr/>
          <p:nvPr/>
        </p:nvSpPr>
        <p:spPr>
          <a:xfrm>
            <a:off x="793790" y="2240399"/>
            <a:ext cx="3941207" cy="1587698"/>
          </a:xfrm>
          <a:prstGeom prst="rect">
            <a:avLst/>
          </a:prstGeom>
          <a:noFill/>
          <a:ln/>
        </p:spPr>
        <p:txBody>
          <a:bodyPr wrap="square" lIns="0" tIns="0" rIns="0" bIns="0" rtlCol="0" anchor="t"/>
          <a:lstStyle/>
          <a:p>
            <a:pPr algn="r" indent="0" marL="0">
              <a:lnSpc>
                <a:spcPts val="2500"/>
              </a:lnSpc>
              <a:buNone/>
            </a:pPr>
            <a:r>
              <a:rPr lang="en-US" sz="1550" dirty="0">
                <a:solidFill>
                  <a:srgbClr val="4B4A4A"/>
                </a:solidFill>
                <a:latin typeface="Geist" pitchFamily="34" charset="0"/>
                <a:ea typeface="Geist" pitchFamily="34" charset="-122"/>
                <a:cs typeface="Geist" pitchFamily="34" charset="-120"/>
              </a:rPr>
              <a:t>Internalisasi etos kerja berbasis religi merupakan hasil dari sinergi antara struktur manajemen sekolah, budaya kelembagaan, peran keteladanan guru, serta keterlibatan masyarakat.</a:t>
            </a:r>
            <a:endParaRPr lang="en-US" sz="1550" dirty="0"/>
          </a:p>
        </p:txBody>
      </p:sp>
      <p:pic>
        <p:nvPicPr>
          <p:cNvPr id="5" name="Image 0" descr="preencoded.png">    </p:cNvPr>
          <p:cNvPicPr>
            <a:picLocks noChangeAspect="1"/>
          </p:cNvPicPr>
          <p:nvPr/>
        </p:nvPicPr>
        <p:blipFill>
          <a:blip r:embed="rId1"/>
          <a:stretch>
            <a:fillRect/>
          </a:stretch>
        </p:blipFill>
        <p:spPr>
          <a:xfrm>
            <a:off x="5032653" y="1752838"/>
            <a:ext cx="4564975" cy="4564975"/>
          </a:xfrm>
          <a:prstGeom prst="rect">
            <a:avLst/>
          </a:prstGeom>
        </p:spPr>
      </p:pic>
      <p:sp>
        <p:nvSpPr>
          <p:cNvPr id="6" name="Text 3"/>
          <p:cNvSpPr/>
          <p:nvPr/>
        </p:nvSpPr>
        <p:spPr>
          <a:xfrm>
            <a:off x="6036766" y="2719923"/>
            <a:ext cx="296942" cy="371118"/>
          </a:xfrm>
          <a:prstGeom prst="rect">
            <a:avLst/>
          </a:prstGeom>
          <a:noFill/>
          <a:ln/>
        </p:spPr>
        <p:txBody>
          <a:bodyPr wrap="none" lIns="0" tIns="0" rIns="0" bIns="0" rtlCol="0" anchor="t"/>
          <a:lstStyle/>
          <a:p>
            <a:pPr algn="l" indent="0" marL="0">
              <a:lnSpc>
                <a:spcPts val="3700"/>
              </a:lnSpc>
              <a:buNone/>
            </a:pPr>
            <a:r>
              <a:rPr lang="en-US" sz="2300" b="1" dirty="0">
                <a:solidFill>
                  <a:srgbClr val="4B4A4A"/>
                </a:solidFill>
                <a:latin typeface="Noto Serif SC Bold" pitchFamily="34" charset="0"/>
                <a:ea typeface="Noto Serif SC Bold" pitchFamily="34" charset="-122"/>
                <a:cs typeface="Noto Serif SC Bold" pitchFamily="34" charset="-120"/>
              </a:rPr>
              <a:t>1</a:t>
            </a:r>
            <a:endParaRPr lang="en-US" sz="2300" dirty="0"/>
          </a:p>
        </p:txBody>
      </p:sp>
      <p:sp>
        <p:nvSpPr>
          <p:cNvPr id="7" name="Text 4"/>
          <p:cNvSpPr/>
          <p:nvPr/>
        </p:nvSpPr>
        <p:spPr>
          <a:xfrm>
            <a:off x="9895284" y="1969889"/>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Keteladanan Kunci</a:t>
            </a:r>
            <a:endParaRPr lang="en-US" sz="1950" dirty="0"/>
          </a:p>
        </p:txBody>
      </p:sp>
      <p:sp>
        <p:nvSpPr>
          <p:cNvPr id="8" name="Text 5"/>
          <p:cNvSpPr/>
          <p:nvPr/>
        </p:nvSpPr>
        <p:spPr>
          <a:xfrm>
            <a:off x="9895284" y="2399109"/>
            <a:ext cx="3941326" cy="127015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Keteladanan guru menjadi kanal utama dalam penanaman etos kerja Islami, di mana nilai-nilai transendental dihidupkan dalam interaksi sehari-hari.</a:t>
            </a:r>
            <a:endParaRPr lang="en-US" sz="1550" dirty="0"/>
          </a:p>
        </p:txBody>
      </p:sp>
      <p:pic>
        <p:nvPicPr>
          <p:cNvPr id="9" name="Image 1" descr="preencoded.png">    </p:cNvPr>
          <p:cNvPicPr>
            <a:picLocks noChangeAspect="1"/>
          </p:cNvPicPr>
          <p:nvPr/>
        </p:nvPicPr>
        <p:blipFill>
          <a:blip r:embed="rId2"/>
          <a:stretch>
            <a:fillRect/>
          </a:stretch>
        </p:blipFill>
        <p:spPr>
          <a:xfrm>
            <a:off x="5032653" y="1752838"/>
            <a:ext cx="4564975" cy="4564975"/>
          </a:xfrm>
          <a:prstGeom prst="rect">
            <a:avLst/>
          </a:prstGeom>
        </p:spPr>
      </p:pic>
      <p:sp>
        <p:nvSpPr>
          <p:cNvPr id="10" name="Text 6"/>
          <p:cNvSpPr/>
          <p:nvPr/>
        </p:nvSpPr>
        <p:spPr>
          <a:xfrm>
            <a:off x="8296335" y="2719923"/>
            <a:ext cx="296942" cy="371118"/>
          </a:xfrm>
          <a:prstGeom prst="rect">
            <a:avLst/>
          </a:prstGeom>
          <a:noFill/>
          <a:ln/>
        </p:spPr>
        <p:txBody>
          <a:bodyPr wrap="none" lIns="0" tIns="0" rIns="0" bIns="0" rtlCol="0" anchor="t"/>
          <a:lstStyle/>
          <a:p>
            <a:pPr algn="l" indent="0" marL="0">
              <a:lnSpc>
                <a:spcPts val="3700"/>
              </a:lnSpc>
              <a:buNone/>
            </a:pPr>
            <a:r>
              <a:rPr lang="en-US" sz="2300" b="1" dirty="0">
                <a:solidFill>
                  <a:srgbClr val="4B4A4A"/>
                </a:solidFill>
                <a:latin typeface="Noto Serif SC Bold" pitchFamily="34" charset="0"/>
                <a:ea typeface="Noto Serif SC Bold" pitchFamily="34" charset="-122"/>
                <a:cs typeface="Noto Serif SC Bold" pitchFamily="34" charset="-120"/>
              </a:rPr>
              <a:t>2</a:t>
            </a:r>
            <a:endParaRPr lang="en-US" sz="2300" dirty="0"/>
          </a:p>
        </p:txBody>
      </p:sp>
      <p:sp>
        <p:nvSpPr>
          <p:cNvPr id="11" name="Text 7"/>
          <p:cNvSpPr/>
          <p:nvPr/>
        </p:nvSpPr>
        <p:spPr>
          <a:xfrm>
            <a:off x="9895284" y="4401264"/>
            <a:ext cx="2480905" cy="310158"/>
          </a:xfrm>
          <a:prstGeom prst="rect">
            <a:avLst/>
          </a:prstGeom>
          <a:noFill/>
          <a:ln/>
        </p:spPr>
        <p:txBody>
          <a:bodyPr wrap="none" lIns="0" tIns="0" rIns="0" bIns="0" rtlCol="0" anchor="t"/>
          <a:lstStyle/>
          <a:p>
            <a:pPr algn="l"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Ekosistem Nilai</a:t>
            </a:r>
            <a:endParaRPr lang="en-US" sz="1950" dirty="0"/>
          </a:p>
        </p:txBody>
      </p:sp>
      <p:sp>
        <p:nvSpPr>
          <p:cNvPr id="12" name="Text 8"/>
          <p:cNvSpPr/>
          <p:nvPr/>
        </p:nvSpPr>
        <p:spPr>
          <a:xfrm>
            <a:off x="9895284" y="4830485"/>
            <a:ext cx="3941326" cy="127015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Budaya sekolah yang mengakar pada spiritualitas kolektif menjadi sarana pelestarian nilai-nilai Muhammadiyah dan pembentukan etos kerja.</a:t>
            </a:r>
            <a:endParaRPr lang="en-US" sz="1550" dirty="0"/>
          </a:p>
        </p:txBody>
      </p:sp>
      <p:pic>
        <p:nvPicPr>
          <p:cNvPr id="13" name="Image 2" descr="preencoded.png">    </p:cNvPr>
          <p:cNvPicPr>
            <a:picLocks noChangeAspect="1"/>
          </p:cNvPicPr>
          <p:nvPr/>
        </p:nvPicPr>
        <p:blipFill>
          <a:blip r:embed="rId3"/>
          <a:stretch>
            <a:fillRect/>
          </a:stretch>
        </p:blipFill>
        <p:spPr>
          <a:xfrm>
            <a:off x="5032653" y="1752838"/>
            <a:ext cx="4564975" cy="4564975"/>
          </a:xfrm>
          <a:prstGeom prst="rect">
            <a:avLst/>
          </a:prstGeom>
        </p:spPr>
      </p:pic>
      <p:sp>
        <p:nvSpPr>
          <p:cNvPr id="14" name="Text 9"/>
          <p:cNvSpPr/>
          <p:nvPr/>
        </p:nvSpPr>
        <p:spPr>
          <a:xfrm>
            <a:off x="8296335" y="4979491"/>
            <a:ext cx="296942" cy="371118"/>
          </a:xfrm>
          <a:prstGeom prst="rect">
            <a:avLst/>
          </a:prstGeom>
          <a:noFill/>
          <a:ln/>
        </p:spPr>
        <p:txBody>
          <a:bodyPr wrap="none" lIns="0" tIns="0" rIns="0" bIns="0" rtlCol="0" anchor="t"/>
          <a:lstStyle/>
          <a:p>
            <a:pPr algn="l" indent="0" marL="0">
              <a:lnSpc>
                <a:spcPts val="3700"/>
              </a:lnSpc>
              <a:buNone/>
            </a:pPr>
            <a:r>
              <a:rPr lang="en-US" sz="2300" b="1" dirty="0">
                <a:solidFill>
                  <a:srgbClr val="4B4A4A"/>
                </a:solidFill>
                <a:latin typeface="Noto Serif SC Bold" pitchFamily="34" charset="0"/>
                <a:ea typeface="Noto Serif SC Bold" pitchFamily="34" charset="-122"/>
                <a:cs typeface="Noto Serif SC Bold" pitchFamily="34" charset="-120"/>
              </a:rPr>
              <a:t>3</a:t>
            </a:r>
            <a:endParaRPr lang="en-US" sz="2300" dirty="0"/>
          </a:p>
        </p:txBody>
      </p:sp>
      <p:sp>
        <p:nvSpPr>
          <p:cNvPr id="15" name="Text 10"/>
          <p:cNvSpPr/>
          <p:nvPr/>
        </p:nvSpPr>
        <p:spPr>
          <a:xfrm>
            <a:off x="2254091" y="4242435"/>
            <a:ext cx="2480905" cy="310158"/>
          </a:xfrm>
          <a:prstGeom prst="rect">
            <a:avLst/>
          </a:prstGeom>
          <a:noFill/>
          <a:ln/>
        </p:spPr>
        <p:txBody>
          <a:bodyPr wrap="none" lIns="0" tIns="0" rIns="0" bIns="0" rtlCol="0" anchor="t"/>
          <a:lstStyle/>
          <a:p>
            <a:pPr algn="r" indent="0" marL="0">
              <a:lnSpc>
                <a:spcPts val="2400"/>
              </a:lnSpc>
              <a:buNone/>
            </a:pPr>
            <a:r>
              <a:rPr lang="en-US" sz="1950" b="1" dirty="0">
                <a:solidFill>
                  <a:srgbClr val="4B4A4A"/>
                </a:solidFill>
                <a:latin typeface="Noto Serif SC Bold" pitchFamily="34" charset="0"/>
                <a:ea typeface="Noto Serif SC Bold" pitchFamily="34" charset="-122"/>
                <a:cs typeface="Noto Serif SC Bold" pitchFamily="34" charset="-120"/>
              </a:rPr>
              <a:t>Rekomendasi</a:t>
            </a:r>
            <a:endParaRPr lang="en-US" sz="1950" dirty="0"/>
          </a:p>
        </p:txBody>
      </p:sp>
      <p:sp>
        <p:nvSpPr>
          <p:cNvPr id="16" name="Text 11"/>
          <p:cNvSpPr/>
          <p:nvPr/>
        </p:nvSpPr>
        <p:spPr>
          <a:xfrm>
            <a:off x="793790" y="4671655"/>
            <a:ext cx="3941207" cy="1587698"/>
          </a:xfrm>
          <a:prstGeom prst="rect">
            <a:avLst/>
          </a:prstGeom>
          <a:noFill/>
          <a:ln/>
        </p:spPr>
        <p:txBody>
          <a:bodyPr wrap="square" lIns="0" tIns="0" rIns="0" bIns="0" rtlCol="0" anchor="t"/>
          <a:lstStyle/>
          <a:p>
            <a:pPr algn="r" indent="0" marL="0">
              <a:lnSpc>
                <a:spcPts val="2500"/>
              </a:lnSpc>
              <a:buNone/>
            </a:pPr>
            <a:r>
              <a:rPr lang="en-US" sz="1550" dirty="0">
                <a:solidFill>
                  <a:srgbClr val="4B4A4A"/>
                </a:solidFill>
                <a:latin typeface="Geist" pitchFamily="34" charset="0"/>
                <a:ea typeface="Geist" pitchFamily="34" charset="-122"/>
                <a:cs typeface="Geist" pitchFamily="34" charset="-120"/>
              </a:rPr>
              <a:t>Penguatan kapasitas manajerial kepala sekolah, sistem pembelajaran nilai berbasis pengalaman, transformasi partisipasi masyarakat, dan pengembangan teori manajemen pendidikan Islam kontekstual.</a:t>
            </a:r>
            <a:endParaRPr lang="en-US" sz="1550" dirty="0"/>
          </a:p>
        </p:txBody>
      </p:sp>
      <p:pic>
        <p:nvPicPr>
          <p:cNvPr id="17" name="Image 3" descr="preencoded.png">    </p:cNvPr>
          <p:cNvPicPr>
            <a:picLocks noChangeAspect="1"/>
          </p:cNvPicPr>
          <p:nvPr/>
        </p:nvPicPr>
        <p:blipFill>
          <a:blip r:embed="rId4"/>
          <a:stretch>
            <a:fillRect/>
          </a:stretch>
        </p:blipFill>
        <p:spPr>
          <a:xfrm>
            <a:off x="5032653" y="1752838"/>
            <a:ext cx="4564975" cy="4564975"/>
          </a:xfrm>
          <a:prstGeom prst="rect">
            <a:avLst/>
          </a:prstGeom>
        </p:spPr>
      </p:pic>
      <p:sp>
        <p:nvSpPr>
          <p:cNvPr id="18" name="Text 12"/>
          <p:cNvSpPr/>
          <p:nvPr/>
        </p:nvSpPr>
        <p:spPr>
          <a:xfrm>
            <a:off x="6036766" y="4979491"/>
            <a:ext cx="296942" cy="371118"/>
          </a:xfrm>
          <a:prstGeom prst="rect">
            <a:avLst/>
          </a:prstGeom>
          <a:noFill/>
          <a:ln/>
        </p:spPr>
        <p:txBody>
          <a:bodyPr wrap="none" lIns="0" tIns="0" rIns="0" bIns="0" rtlCol="0" anchor="t"/>
          <a:lstStyle/>
          <a:p>
            <a:pPr algn="l" indent="0" marL="0">
              <a:lnSpc>
                <a:spcPts val="3700"/>
              </a:lnSpc>
              <a:buNone/>
            </a:pPr>
            <a:r>
              <a:rPr lang="en-US" sz="2300" b="1" dirty="0">
                <a:solidFill>
                  <a:srgbClr val="4B4A4A"/>
                </a:solidFill>
                <a:latin typeface="Noto Serif SC Bold" pitchFamily="34" charset="0"/>
                <a:ea typeface="Noto Serif SC Bold" pitchFamily="34" charset="-122"/>
                <a:cs typeface="Noto Serif SC Bold" pitchFamily="34" charset="-120"/>
              </a:rPr>
              <a:t>4</a:t>
            </a:r>
            <a:endParaRPr lang="en-US" sz="2300" dirty="0"/>
          </a:p>
        </p:txBody>
      </p:sp>
      <p:sp>
        <p:nvSpPr>
          <p:cNvPr id="19" name="Text 13"/>
          <p:cNvSpPr/>
          <p:nvPr/>
        </p:nvSpPr>
        <p:spPr>
          <a:xfrm>
            <a:off x="793790" y="6541056"/>
            <a:ext cx="13042821" cy="952619"/>
          </a:xfrm>
          <a:prstGeom prst="rect">
            <a:avLst/>
          </a:prstGeom>
          <a:noFill/>
          <a:ln/>
        </p:spPr>
        <p:txBody>
          <a:bodyPr wrap="square" lIns="0" tIns="0" rIns="0" bIns="0" rtlCol="0" anchor="t"/>
          <a:lstStyle/>
          <a:p>
            <a:pPr algn="l" indent="0" marL="0">
              <a:lnSpc>
                <a:spcPts val="2500"/>
              </a:lnSpc>
              <a:buNone/>
            </a:pPr>
            <a:r>
              <a:rPr lang="en-US" sz="1550" dirty="0">
                <a:solidFill>
                  <a:srgbClr val="4B4A4A"/>
                </a:solidFill>
                <a:latin typeface="Geist" pitchFamily="34" charset="0"/>
                <a:ea typeface="Geist" pitchFamily="34" charset="-122"/>
                <a:cs typeface="Geist" pitchFamily="34" charset="-120"/>
              </a:rPr>
              <a:t>Penelitian ini menunjukkan bahwa nilai-nilai Islam seperti amanah, ikhlas, jujur, dan disiplin tidak sekadar diintegrasikan dalam dokumen formal atau kurikulum, tetapi dilembagakan melalui praktik harian yang konsisten dan penuh makna dalam konteks pendidikan madrasah di daerah rural.</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2025-07-16T08:27:05Z</dcterms:created>
  <dcterms:modified xsi:type="dcterms:W3CDTF">2025-07-16T08:27:05Z</dcterms:modified>
</cp:coreProperties>
</file>