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63" r:id="rId3"/>
    <p:sldId id="264" r:id="rId4"/>
    <p:sldId id="265" r:id="rId5"/>
    <p:sldId id="266" r:id="rId6"/>
    <p:sldId id="269" r:id="rId7"/>
    <p:sldId id="267" r:id="rId8"/>
    <p:sldId id="268" r:id="rId9"/>
    <p:sldId id="272" r:id="rId10"/>
    <p:sldId id="270" r:id="rId11"/>
    <p:sldId id="271" r:id="rId1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46B"/>
    <a:srgbClr val="1B4685"/>
    <a:srgbClr val="1C476E"/>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1500" y="72"/>
      </p:cViewPr>
      <p:guideLst/>
    </p:cSldViewPr>
  </p:slideViewPr>
  <p:notesTextViewPr>
    <p:cViewPr>
      <p:scale>
        <a:sx n="1" d="1"/>
        <a:sy n="1" d="1"/>
      </p:scale>
      <p:origin x="0" y="0"/>
    </p:cViewPr>
  </p:notesTextViewPr>
  <p:notesViewPr>
    <p:cSldViewPr snapToGrid="0">
      <p:cViewPr varScale="1">
        <p:scale>
          <a:sx n="72" d="100"/>
          <a:sy n="72" d="100"/>
        </p:scale>
        <p:origin x="189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C96427F3-134A-4FFB-858F-CE24B0CB3519}" type="datetimeFigureOut">
              <a:rPr lang="en-US" smtClean="0"/>
              <a:t>4/17/2023</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F521B7ED-EBE3-41CC-B0F5-B226B3FBC1FD}" type="slidenum">
              <a:rPr lang="en-US" smtClean="0"/>
              <a:t>‹#›</a:t>
            </a:fld>
            <a:endParaRPr lang="en-US"/>
          </a:p>
        </p:txBody>
      </p:sp>
    </p:spTree>
    <p:extLst>
      <p:ext uri="{BB962C8B-B14F-4D97-AF65-F5344CB8AC3E}">
        <p14:creationId xmlns:p14="http://schemas.microsoft.com/office/powerpoint/2010/main" val="26739221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799E53E9-0DC6-48A1-AD43-315F7B10A02A}" type="datetimeFigureOut">
              <a:rPr lang="en-US" smtClean="0"/>
              <a:t>4/17/2023</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2D9E804C-E1BB-4E1F-96D4-238CD75362DB}" type="slidenum">
              <a:rPr lang="en-US" smtClean="0"/>
              <a:t>‹#›</a:t>
            </a:fld>
            <a:endParaRPr lang="en-US"/>
          </a:p>
        </p:txBody>
      </p:sp>
    </p:spTree>
    <p:extLst>
      <p:ext uri="{BB962C8B-B14F-4D97-AF65-F5344CB8AC3E}">
        <p14:creationId xmlns:p14="http://schemas.microsoft.com/office/powerpoint/2010/main" val="3270845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52" y="-9938"/>
            <a:ext cx="9157251" cy="6867938"/>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252" y="-9938"/>
            <a:ext cx="2174465" cy="1537250"/>
          </a:xfrm>
          <a:prstGeom prst="rect">
            <a:avLst/>
          </a:prstGeom>
        </p:spPr>
      </p:pic>
      <p:sp>
        <p:nvSpPr>
          <p:cNvPr id="2" name="Title 1"/>
          <p:cNvSpPr>
            <a:spLocks noGrp="1"/>
          </p:cNvSpPr>
          <p:nvPr>
            <p:ph type="ctrTitle"/>
          </p:nvPr>
        </p:nvSpPr>
        <p:spPr>
          <a:xfrm>
            <a:off x="685800" y="1537251"/>
            <a:ext cx="7772400" cy="1972711"/>
          </a:xfrm>
        </p:spPr>
        <p:txBody>
          <a:bodyPr anchor="b">
            <a:normAutofit/>
          </a:bodyPr>
          <a:lstStyle>
            <a:lvl1pPr algn="ctr">
              <a:defRPr sz="6000">
                <a:solidFill>
                  <a:schemeClr val="bg1"/>
                </a:solidFill>
                <a:latin typeface="Alexon RR" panose="02000300000000000000" pitchFamily="50" charset="0"/>
              </a:defRPr>
            </a:lvl1pPr>
          </a:lstStyle>
          <a:p>
            <a:r>
              <a:rPr lang="en-US" dirty="0"/>
              <a:t>Click to edit Master title style</a:t>
            </a:r>
          </a:p>
        </p:txBody>
      </p:sp>
      <p:sp>
        <p:nvSpPr>
          <p:cNvPr id="3" name="Subtitle 2"/>
          <p:cNvSpPr>
            <a:spLocks noGrp="1"/>
          </p:cNvSpPr>
          <p:nvPr>
            <p:ph type="subTitle" idx="1"/>
          </p:nvPr>
        </p:nvSpPr>
        <p:spPr>
          <a:xfrm>
            <a:off x="1143000" y="3750364"/>
            <a:ext cx="6858000" cy="1507435"/>
          </a:xfrm>
        </p:spPr>
        <p:txBody>
          <a:bodyPr/>
          <a:lstStyle>
            <a:lvl1pPr marL="0" indent="0" algn="ctr">
              <a:buNone/>
              <a:defRPr sz="2400">
                <a:solidFill>
                  <a:schemeClr val="bg1"/>
                </a:solidFill>
                <a:latin typeface="Alexon RR" panose="020003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575642" y="5653018"/>
            <a:ext cx="2057400" cy="365125"/>
          </a:xfrm>
        </p:spPr>
        <p:txBody>
          <a:bodyPr/>
          <a:lstStyle/>
          <a:p>
            <a:fld id="{7287147D-8531-4EF9-A41A-7503F0AF64C4}" type="datetimeFigureOut">
              <a:rPr lang="en-US" smtClean="0"/>
              <a:t>4/17/2023</a:t>
            </a:fld>
            <a:endParaRPr lang="en-US"/>
          </a:p>
        </p:txBody>
      </p:sp>
      <p:sp>
        <p:nvSpPr>
          <p:cNvPr id="5" name="Footer Placeholder 4"/>
          <p:cNvSpPr>
            <a:spLocks noGrp="1"/>
          </p:cNvSpPr>
          <p:nvPr>
            <p:ph type="ftr" sz="quarter" idx="11"/>
          </p:nvPr>
        </p:nvSpPr>
        <p:spPr>
          <a:xfrm>
            <a:off x="3028950" y="5653018"/>
            <a:ext cx="3086100" cy="365125"/>
          </a:xfrm>
        </p:spPr>
        <p:txBody>
          <a:bodyPr/>
          <a:lstStyle/>
          <a:p>
            <a:endParaRPr lang="en-US" dirty="0"/>
          </a:p>
        </p:txBody>
      </p:sp>
      <p:sp>
        <p:nvSpPr>
          <p:cNvPr id="6" name="Slide Number Placeholder 5"/>
          <p:cNvSpPr>
            <a:spLocks noGrp="1"/>
          </p:cNvSpPr>
          <p:nvPr>
            <p:ph type="sldNum" sz="quarter" idx="12"/>
          </p:nvPr>
        </p:nvSpPr>
        <p:spPr>
          <a:xfrm>
            <a:off x="6510958" y="5653018"/>
            <a:ext cx="2057400" cy="365125"/>
          </a:xfrm>
        </p:spPr>
        <p:txBody>
          <a:bodyPr/>
          <a:lstStyle/>
          <a:p>
            <a:fld id="{80FA636C-79B5-490E-A768-D9BE77AF68C9}" type="slidenum">
              <a:rPr lang="en-US" smtClean="0"/>
              <a:t>‹#›</a:t>
            </a:fld>
            <a:endParaRPr lang="en-US"/>
          </a:p>
        </p:txBody>
      </p:sp>
      <p:sp>
        <p:nvSpPr>
          <p:cNvPr id="12" name="TextBox 11"/>
          <p:cNvSpPr txBox="1"/>
          <p:nvPr userDrawn="1"/>
        </p:nvSpPr>
        <p:spPr>
          <a:xfrm>
            <a:off x="1948899" y="401018"/>
            <a:ext cx="1814720" cy="830997"/>
          </a:xfrm>
          <a:prstGeom prst="rect">
            <a:avLst/>
          </a:prstGeom>
          <a:noFill/>
        </p:spPr>
        <p:txBody>
          <a:bodyPr wrap="square" rtlCol="0">
            <a:spAutoFit/>
          </a:bodyPr>
          <a:lstStyle/>
          <a:p>
            <a:r>
              <a:rPr lang="en-US" sz="1600" dirty="0" err="1">
                <a:solidFill>
                  <a:schemeClr val="accent4"/>
                </a:solidFill>
                <a:latin typeface="Alexon RR" panose="02000300000000000000" pitchFamily="50" charset="0"/>
              </a:rPr>
              <a:t>Universitas</a:t>
            </a:r>
            <a:r>
              <a:rPr lang="en-US" sz="1600" dirty="0">
                <a:solidFill>
                  <a:schemeClr val="accent4"/>
                </a:solidFill>
                <a:latin typeface="Alexon RR" panose="02000300000000000000" pitchFamily="50" charset="0"/>
              </a:rPr>
              <a:t> </a:t>
            </a:r>
            <a:r>
              <a:rPr lang="en-US" sz="1600" dirty="0" err="1">
                <a:solidFill>
                  <a:schemeClr val="accent4"/>
                </a:solidFill>
                <a:latin typeface="Alexon RR" panose="02000300000000000000" pitchFamily="50" charset="0"/>
              </a:rPr>
              <a:t>Muhammadiyah</a:t>
            </a:r>
            <a:r>
              <a:rPr lang="en-US" sz="1600" dirty="0">
                <a:solidFill>
                  <a:schemeClr val="accent4"/>
                </a:solidFill>
                <a:latin typeface="Alexon RR" panose="02000300000000000000" pitchFamily="50" charset="0"/>
              </a:rPr>
              <a:t> </a:t>
            </a:r>
            <a:r>
              <a:rPr lang="en-US" sz="1600" dirty="0" err="1">
                <a:solidFill>
                  <a:schemeClr val="accent4"/>
                </a:solidFill>
                <a:latin typeface="Alexon RR" panose="02000300000000000000" pitchFamily="50" charset="0"/>
              </a:rPr>
              <a:t>Sidoarjo</a:t>
            </a:r>
            <a:endParaRPr lang="en-US" sz="1600" dirty="0">
              <a:solidFill>
                <a:schemeClr val="accent4"/>
              </a:solidFill>
              <a:latin typeface="Alexon RR" panose="02000300000000000000" pitchFamily="50" charset="0"/>
            </a:endParaRPr>
          </a:p>
        </p:txBody>
      </p:sp>
      <p:sp>
        <p:nvSpPr>
          <p:cNvPr id="13" name="TextBox 12"/>
          <p:cNvSpPr txBox="1"/>
          <p:nvPr userDrawn="1"/>
        </p:nvSpPr>
        <p:spPr>
          <a:xfrm>
            <a:off x="7539658" y="6122504"/>
            <a:ext cx="1458568" cy="735496"/>
          </a:xfrm>
          <a:prstGeom prst="rect">
            <a:avLst/>
          </a:prstGeom>
          <a:solidFill>
            <a:srgbClr val="1B4685"/>
          </a:solidFill>
        </p:spPr>
        <p:txBody>
          <a:bodyPr wrap="square" rtlCol="0">
            <a:spAutoFit/>
          </a:bodyPr>
          <a:lstStyle/>
          <a:p>
            <a:endParaRPr lang="en-US" dirty="0"/>
          </a:p>
        </p:txBody>
      </p:sp>
    </p:spTree>
    <p:extLst>
      <p:ext uri="{BB962C8B-B14F-4D97-AF65-F5344CB8AC3E}">
        <p14:creationId xmlns:p14="http://schemas.microsoft.com/office/powerpoint/2010/main" val="330197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287147D-8531-4EF9-A41A-7503F0AF64C4}"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A636C-79B5-490E-A768-D9BE77AF68C9}" type="slidenum">
              <a:rPr lang="en-US" smtClean="0"/>
              <a:t>‹#›</a:t>
            </a:fld>
            <a:endParaRPr lang="en-US"/>
          </a:p>
        </p:txBody>
      </p:sp>
      <p:pic>
        <p:nvPicPr>
          <p:cNvPr id="6" name="Picture 5"/>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6000"/>
                    </a14:imgEffect>
                  </a14:imgLayer>
                </a14:imgProps>
              </a:ext>
              <a:ext uri="{28A0092B-C50C-407E-A947-70E740481C1C}">
                <a14:useLocalDpi xmlns:a14="http://schemas.microsoft.com/office/drawing/2010/main" val="0"/>
              </a:ext>
            </a:extLst>
          </a:blip>
          <a:stretch>
            <a:fillRect/>
          </a:stretch>
        </p:blipFill>
        <p:spPr>
          <a:xfrm>
            <a:off x="5715000" y="4879075"/>
            <a:ext cx="3810000" cy="1978925"/>
          </a:xfrm>
          <a:prstGeom prst="rect">
            <a:avLst/>
          </a:prstGeom>
          <a:noFill/>
        </p:spPr>
      </p:pic>
      <p:sp>
        <p:nvSpPr>
          <p:cNvPr id="10" name="Text Placeholder 2"/>
          <p:cNvSpPr>
            <a:spLocks noGrp="1"/>
          </p:cNvSpPr>
          <p:nvPr>
            <p:ph idx="1"/>
          </p:nvPr>
        </p:nvSpPr>
        <p:spPr>
          <a:xfrm>
            <a:off x="108505" y="1232452"/>
            <a:ext cx="8889721" cy="5221357"/>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108505" y="113336"/>
            <a:ext cx="8853691" cy="999848"/>
          </a:xfr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86772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Custom Layout">
    <p:bg>
      <p:bgPr>
        <a:gradFill>
          <a:gsLst>
            <a:gs pos="0">
              <a:schemeClr val="tx2">
                <a:lumMod val="60000"/>
                <a:lumOff val="40000"/>
              </a:schemeClr>
            </a:gs>
            <a:gs pos="100000">
              <a:schemeClr val="tx2">
                <a:lumMod val="75000"/>
              </a:schemeClr>
            </a:gs>
            <a:gs pos="11000">
              <a:srgbClr val="0087E6"/>
            </a:gs>
            <a:gs pos="60000">
              <a:srgbClr val="005CBF"/>
            </a:gs>
          </a:gsLst>
          <a:path path="rect">
            <a:fillToRect l="100000" t="100000"/>
          </a:path>
        </a:gradFill>
        <a:effectLst/>
      </p:bgPr>
    </p:bg>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BEBA8EAE-BF5A-486C-A8C5-ECC9F3942E4B}">
                <a14:imgProps xmlns:a14="http://schemas.microsoft.com/office/drawing/2010/main">
                  <a14:imgLayer r:embed="rId3">
                    <a14:imgEffect>
                      <a14:artisticGlowDiffused/>
                    </a14:imgEffect>
                    <a14:imgEffect>
                      <a14:brightnessContrast bright="59000" contrast="68000"/>
                    </a14:imgEffect>
                  </a14:imgLayer>
                </a14:imgProps>
              </a:ext>
              <a:ext uri="{28A0092B-C50C-407E-A947-70E740481C1C}">
                <a14:useLocalDpi xmlns:a14="http://schemas.microsoft.com/office/drawing/2010/main" val="0"/>
              </a:ext>
            </a:extLst>
          </a:blip>
          <a:stretch>
            <a:fillRect/>
          </a:stretch>
        </p:blipFill>
        <p:spPr>
          <a:xfrm>
            <a:off x="5547897" y="4776523"/>
            <a:ext cx="4083983" cy="2121233"/>
          </a:xfrm>
          <a:prstGeom prst="rect">
            <a:avLst/>
          </a:prstGeom>
        </p:spPr>
      </p:pic>
      <p:sp>
        <p:nvSpPr>
          <p:cNvPr id="3" name="Date Placeholder 2"/>
          <p:cNvSpPr>
            <a:spLocks noGrp="1"/>
          </p:cNvSpPr>
          <p:nvPr>
            <p:ph type="dt" sz="half" idx="10"/>
          </p:nvPr>
        </p:nvSpPr>
        <p:spPr/>
        <p:txBody>
          <a:bodyPr/>
          <a:lstStyle>
            <a:lvl1pPr>
              <a:defRPr>
                <a:solidFill>
                  <a:schemeClr val="bg1"/>
                </a:solidFill>
              </a:defRPr>
            </a:lvl1pPr>
          </a:lstStyle>
          <a:p>
            <a:fld id="{7287147D-8531-4EF9-A41A-7503F0AF64C4}" type="datetimeFigureOut">
              <a:rPr lang="en-US" smtClean="0"/>
              <a:pPr/>
              <a:t>4/17/2023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80FA636C-79B5-490E-A768-D9BE77AF68C9}" type="slidenum">
              <a:rPr lang="en-US" smtClean="0"/>
              <a:pPr/>
              <a:t>‹#›</a:t>
            </a:fld>
            <a:endParaRPr lang="en-US"/>
          </a:p>
        </p:txBody>
      </p:sp>
      <p:sp>
        <p:nvSpPr>
          <p:cNvPr id="12" name="Title 1"/>
          <p:cNvSpPr>
            <a:spLocks noGrp="1"/>
          </p:cNvSpPr>
          <p:nvPr>
            <p:ph type="title"/>
          </p:nvPr>
        </p:nvSpPr>
        <p:spPr>
          <a:xfrm>
            <a:off x="2093843" y="113335"/>
            <a:ext cx="6868352" cy="891207"/>
          </a:xfrm>
        </p:spPr>
        <p:txBody>
          <a:bodyPr/>
          <a:lstStyle>
            <a:lvl1pPr>
              <a:defRPr>
                <a:solidFill>
                  <a:schemeClr val="bg1"/>
                </a:solidFill>
              </a:defRPr>
            </a:lvl1pPr>
          </a:lstStyle>
          <a:p>
            <a:r>
              <a:rPr lang="en-US" dirty="0"/>
              <a:t>Click to edit Master title style</a:t>
            </a:r>
          </a:p>
        </p:txBody>
      </p:sp>
      <p:sp>
        <p:nvSpPr>
          <p:cNvPr id="13" name="Text Placeholder 2"/>
          <p:cNvSpPr>
            <a:spLocks noGrp="1"/>
          </p:cNvSpPr>
          <p:nvPr>
            <p:ph idx="1"/>
          </p:nvPr>
        </p:nvSpPr>
        <p:spPr>
          <a:xfrm>
            <a:off x="145775" y="1126435"/>
            <a:ext cx="8852452" cy="5327374"/>
          </a:xfrm>
          <a:prstGeom prst="rect">
            <a:avLst/>
          </a:prstGeom>
        </p:spPr>
        <p:txBody>
          <a:bodyPr vert="horz" lIns="91440" tIns="45720" rIns="91440" bIns="45720" rtlCol="0">
            <a:normAutofit/>
          </a:bodyPr>
          <a:lstStyle>
            <a:lvl1pPr>
              <a:defRPr>
                <a:solidFill>
                  <a:schemeClr val="bg1"/>
                </a:solidFill>
                <a:latin typeface="Alexon RR" panose="02000300000000000000" pitchFamily="50" charset="0"/>
              </a:defRPr>
            </a:lvl1pPr>
            <a:lvl2pPr>
              <a:defRPr>
                <a:solidFill>
                  <a:schemeClr val="bg1"/>
                </a:solidFill>
                <a:latin typeface="Alexon RR" panose="02000300000000000000" pitchFamily="50" charset="0"/>
              </a:defRPr>
            </a:lvl2pPr>
            <a:lvl3pPr>
              <a:defRPr>
                <a:solidFill>
                  <a:schemeClr val="bg1"/>
                </a:solidFill>
                <a:latin typeface="Alexon RR" panose="02000300000000000000" pitchFamily="50" charset="0"/>
              </a:defRPr>
            </a:lvl3pPr>
            <a:lvl4pPr>
              <a:defRPr>
                <a:solidFill>
                  <a:schemeClr val="bg1"/>
                </a:solidFill>
                <a:latin typeface="Alexon RR" panose="02000300000000000000" pitchFamily="50" charset="0"/>
              </a:defRPr>
            </a:lvl4pPr>
            <a:lvl5pPr>
              <a:defRPr>
                <a:solidFill>
                  <a:schemeClr val="bg1"/>
                </a:solidFill>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51791" y="128927"/>
            <a:ext cx="1616765" cy="767065"/>
          </a:xfrm>
          <a:prstGeom prst="rect">
            <a:avLst/>
          </a:prstGeom>
        </p:spPr>
      </p:pic>
    </p:spTree>
    <p:extLst>
      <p:ext uri="{BB962C8B-B14F-4D97-AF65-F5344CB8AC3E}">
        <p14:creationId xmlns:p14="http://schemas.microsoft.com/office/powerpoint/2010/main" val="3644732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Custom Layout">
    <p:bg>
      <p:bgPr>
        <a:gradFill>
          <a:gsLst>
            <a:gs pos="0">
              <a:schemeClr val="tx2">
                <a:lumMod val="60000"/>
                <a:lumOff val="40000"/>
              </a:schemeClr>
            </a:gs>
            <a:gs pos="100000">
              <a:schemeClr val="tx2">
                <a:lumMod val="75000"/>
              </a:schemeClr>
            </a:gs>
            <a:gs pos="11000">
              <a:srgbClr val="0087E6"/>
            </a:gs>
            <a:gs pos="60000">
              <a:srgbClr val="005CBF"/>
            </a:gs>
          </a:gsLst>
          <a:path path="rect">
            <a:fillToRect l="100000" t="100000"/>
          </a:path>
        </a:gra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7287147D-8531-4EF9-A41A-7503F0AF64C4}" type="datetimeFigureOut">
              <a:rPr lang="en-US" smtClean="0"/>
              <a:pPr/>
              <a:t>4/17/2023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80FA636C-79B5-490E-A768-D9BE77AF68C9}" type="slidenum">
              <a:rPr lang="en-US" smtClean="0"/>
              <a:pPr/>
              <a:t>‹#›</a:t>
            </a:fld>
            <a:endParaRPr lang="en-US"/>
          </a:p>
        </p:txBody>
      </p:sp>
      <p:sp>
        <p:nvSpPr>
          <p:cNvPr id="12" name="Title 1"/>
          <p:cNvSpPr>
            <a:spLocks noGrp="1"/>
          </p:cNvSpPr>
          <p:nvPr>
            <p:ph type="title"/>
          </p:nvPr>
        </p:nvSpPr>
        <p:spPr>
          <a:xfrm>
            <a:off x="2093843" y="113335"/>
            <a:ext cx="6868352" cy="891207"/>
          </a:xfrm>
        </p:spPr>
        <p:txBody>
          <a:bodyPr/>
          <a:lstStyle>
            <a:lvl1pPr>
              <a:defRPr>
                <a:solidFill>
                  <a:schemeClr val="bg1"/>
                </a:solidFill>
              </a:defRPr>
            </a:lvl1pPr>
          </a:lstStyle>
          <a:p>
            <a:r>
              <a:rPr lang="en-US" dirty="0"/>
              <a:t>Click to edit Master title style</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791" y="128927"/>
            <a:ext cx="1616765" cy="767065"/>
          </a:xfrm>
          <a:prstGeom prst="rect">
            <a:avLst/>
          </a:prstGeom>
        </p:spPr>
      </p:pic>
      <p:sp>
        <p:nvSpPr>
          <p:cNvPr id="9" name="Text Placeholder 2"/>
          <p:cNvSpPr>
            <a:spLocks noGrp="1"/>
          </p:cNvSpPr>
          <p:nvPr>
            <p:ph idx="1"/>
          </p:nvPr>
        </p:nvSpPr>
        <p:spPr>
          <a:xfrm>
            <a:off x="159026" y="1139687"/>
            <a:ext cx="8803169" cy="5399226"/>
          </a:xfrm>
          <a:prstGeom prst="rect">
            <a:avLst/>
          </a:prstGeom>
        </p:spPr>
        <p:txBody>
          <a:bodyPr vert="horz" lIns="91440" tIns="45720" rIns="91440" bIns="45720" rtlCol="0">
            <a:normAutofit/>
          </a:bodyPr>
          <a:lstStyle>
            <a:lvl1pPr>
              <a:defRPr>
                <a:solidFill>
                  <a:schemeClr val="bg1"/>
                </a:solidFill>
                <a:latin typeface="Alexon RR" panose="02000300000000000000" pitchFamily="50" charset="0"/>
              </a:defRPr>
            </a:lvl1pPr>
            <a:lvl2pPr>
              <a:defRPr>
                <a:solidFill>
                  <a:schemeClr val="bg1"/>
                </a:solidFill>
                <a:latin typeface="Alexon RR" panose="02000300000000000000" pitchFamily="50" charset="0"/>
              </a:defRPr>
            </a:lvl2pPr>
            <a:lvl3pPr>
              <a:defRPr>
                <a:solidFill>
                  <a:schemeClr val="bg1"/>
                </a:solidFill>
                <a:latin typeface="Alexon RR" panose="02000300000000000000" pitchFamily="50" charset="0"/>
              </a:defRPr>
            </a:lvl3pPr>
            <a:lvl4pPr>
              <a:defRPr>
                <a:solidFill>
                  <a:schemeClr val="bg1"/>
                </a:solidFill>
                <a:latin typeface="Alexon RR" panose="02000300000000000000" pitchFamily="50" charset="0"/>
              </a:defRPr>
            </a:lvl4pPr>
            <a:lvl5pPr>
              <a:defRPr>
                <a:solidFill>
                  <a:schemeClr val="bg1"/>
                </a:solidFill>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1776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Custom Layout">
    <p:bg>
      <p:bgPr>
        <a:gradFill>
          <a:gsLst>
            <a:gs pos="0">
              <a:schemeClr val="tx2">
                <a:lumMod val="60000"/>
                <a:lumOff val="40000"/>
              </a:schemeClr>
            </a:gs>
            <a:gs pos="100000">
              <a:schemeClr val="tx2">
                <a:lumMod val="75000"/>
              </a:schemeClr>
            </a:gs>
            <a:gs pos="11000">
              <a:srgbClr val="0087E6"/>
            </a:gs>
            <a:gs pos="60000">
              <a:srgbClr val="005CBF"/>
            </a:gs>
          </a:gsLst>
          <a:path path="rect">
            <a:fillToRect l="100000" t="100000"/>
          </a:path>
        </a:gradFill>
        <a:effectLst/>
      </p:bgPr>
    </p:bg>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BEBA8EAE-BF5A-486C-A8C5-ECC9F3942E4B}">
                <a14:imgProps xmlns:a14="http://schemas.microsoft.com/office/drawing/2010/main">
                  <a14:imgLayer r:embed="rId3">
                    <a14:imgEffect>
                      <a14:artisticGlowDiffused/>
                    </a14:imgEffect>
                    <a14:imgEffect>
                      <a14:brightnessContrast bright="59000" contrast="68000"/>
                    </a14:imgEffect>
                  </a14:imgLayer>
                </a14:imgProps>
              </a:ext>
              <a:ext uri="{28A0092B-C50C-407E-A947-70E740481C1C}">
                <a14:useLocalDpi xmlns:a14="http://schemas.microsoft.com/office/drawing/2010/main" val="0"/>
              </a:ext>
            </a:extLst>
          </a:blip>
          <a:stretch>
            <a:fillRect/>
          </a:stretch>
        </p:blipFill>
        <p:spPr>
          <a:xfrm>
            <a:off x="5547897" y="4776523"/>
            <a:ext cx="4083983" cy="2121233"/>
          </a:xfrm>
          <a:prstGeom prst="rect">
            <a:avLst/>
          </a:prstGeom>
        </p:spPr>
      </p:pic>
      <p:sp>
        <p:nvSpPr>
          <p:cNvPr id="3" name="Date Placeholder 2"/>
          <p:cNvSpPr>
            <a:spLocks noGrp="1"/>
          </p:cNvSpPr>
          <p:nvPr>
            <p:ph type="dt" sz="half" idx="10"/>
          </p:nvPr>
        </p:nvSpPr>
        <p:spPr/>
        <p:txBody>
          <a:bodyPr/>
          <a:lstStyle>
            <a:lvl1pPr>
              <a:defRPr>
                <a:solidFill>
                  <a:schemeClr val="bg1"/>
                </a:solidFill>
              </a:defRPr>
            </a:lvl1pPr>
          </a:lstStyle>
          <a:p>
            <a:fld id="{7287147D-8531-4EF9-A41A-7503F0AF64C4}" type="datetimeFigureOut">
              <a:rPr lang="en-US" smtClean="0"/>
              <a:pPr/>
              <a:t>4/17/2023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lstStyle>
          <a:p>
            <a:fld id="{80FA636C-79B5-490E-A768-D9BE77AF68C9}" type="slidenum">
              <a:rPr lang="en-US" smtClean="0"/>
              <a:pPr/>
              <a:t>‹#›</a:t>
            </a:fld>
            <a:endParaRPr lang="en-US"/>
          </a:p>
        </p:txBody>
      </p:sp>
      <p:sp>
        <p:nvSpPr>
          <p:cNvPr id="12" name="Title 1"/>
          <p:cNvSpPr>
            <a:spLocks noGrp="1"/>
          </p:cNvSpPr>
          <p:nvPr>
            <p:ph type="title"/>
          </p:nvPr>
        </p:nvSpPr>
        <p:spPr>
          <a:xfrm>
            <a:off x="159026" y="113335"/>
            <a:ext cx="8803169" cy="891207"/>
          </a:xfrm>
        </p:spPr>
        <p:txBody>
          <a:bodyPr/>
          <a:lstStyle>
            <a:lvl1pPr>
              <a:defRPr>
                <a:solidFill>
                  <a:schemeClr val="bg1"/>
                </a:solidFill>
              </a:defRPr>
            </a:lvl1pPr>
          </a:lstStyle>
          <a:p>
            <a:r>
              <a:rPr lang="en-US" dirty="0"/>
              <a:t>Click to edit Master title style</a:t>
            </a:r>
          </a:p>
        </p:txBody>
      </p:sp>
      <p:sp>
        <p:nvSpPr>
          <p:cNvPr id="13" name="Text Placeholder 2"/>
          <p:cNvSpPr>
            <a:spLocks noGrp="1"/>
          </p:cNvSpPr>
          <p:nvPr>
            <p:ph idx="1"/>
          </p:nvPr>
        </p:nvSpPr>
        <p:spPr>
          <a:xfrm>
            <a:off x="159026" y="1139687"/>
            <a:ext cx="8803169" cy="5399226"/>
          </a:xfrm>
          <a:prstGeom prst="rect">
            <a:avLst/>
          </a:prstGeom>
        </p:spPr>
        <p:txBody>
          <a:bodyPr vert="horz" lIns="91440" tIns="45720" rIns="91440" bIns="45720" rtlCol="0">
            <a:normAutofit/>
          </a:bodyPr>
          <a:lstStyle>
            <a:lvl1pPr>
              <a:defRPr>
                <a:solidFill>
                  <a:schemeClr val="bg1"/>
                </a:solidFill>
                <a:latin typeface="Alexon RR" panose="02000300000000000000" pitchFamily="50" charset="0"/>
              </a:defRPr>
            </a:lvl1pPr>
            <a:lvl2pPr>
              <a:defRPr>
                <a:solidFill>
                  <a:schemeClr val="bg1"/>
                </a:solidFill>
                <a:latin typeface="Alexon RR" panose="02000300000000000000" pitchFamily="50" charset="0"/>
              </a:defRPr>
            </a:lvl2pPr>
            <a:lvl3pPr>
              <a:defRPr>
                <a:solidFill>
                  <a:schemeClr val="bg1"/>
                </a:solidFill>
                <a:latin typeface="Alexon RR" panose="02000300000000000000" pitchFamily="50" charset="0"/>
              </a:defRPr>
            </a:lvl3pPr>
            <a:lvl4pPr>
              <a:defRPr>
                <a:solidFill>
                  <a:schemeClr val="bg1"/>
                </a:solidFill>
                <a:latin typeface="Alexon RR" panose="02000300000000000000" pitchFamily="50" charset="0"/>
              </a:defRPr>
            </a:lvl4pPr>
            <a:lvl5pPr>
              <a:defRPr>
                <a:solidFill>
                  <a:schemeClr val="bg1"/>
                </a:solidFill>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5289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9"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3"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3" name="Content Placeholder 2"/>
          <p:cNvSpPr>
            <a:spLocks noGrp="1"/>
          </p:cNvSpPr>
          <p:nvPr>
            <p:ph sz="half" idx="1"/>
          </p:nvPr>
        </p:nvSpPr>
        <p:spPr>
          <a:xfrm>
            <a:off x="176007" y="1285462"/>
            <a:ext cx="4338843" cy="489150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285462"/>
            <a:ext cx="4369076" cy="48915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125068" y="113335"/>
            <a:ext cx="8873158" cy="1035601"/>
          </a:xfrm>
          <a:solidFill>
            <a:srgbClr val="1B4685"/>
          </a:solidFill>
        </p:spPr>
        <p:txBody>
          <a:bodyPr/>
          <a:lstStyle>
            <a:lvl1pPr algn="ctr">
              <a:defRPr>
                <a:solidFill>
                  <a:schemeClr val="bg1"/>
                </a:solidFill>
                <a:latin typeface="Alexon RR" panose="02000300000000000000" pitchFamily="50" charset="0"/>
              </a:defRPr>
            </a:lvl1pPr>
          </a:lstStyle>
          <a:p>
            <a:r>
              <a:rPr lang="en-US" dirty="0"/>
              <a:t>Click to edit Master title style</a:t>
            </a:r>
          </a:p>
        </p:txBody>
      </p:sp>
    </p:spTree>
    <p:extLst>
      <p:ext uri="{BB962C8B-B14F-4D97-AF65-F5344CB8AC3E}">
        <p14:creationId xmlns:p14="http://schemas.microsoft.com/office/powerpoint/2010/main" val="3046952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3"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4"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3" name="Text Placeholder 2"/>
          <p:cNvSpPr>
            <a:spLocks noGrp="1"/>
          </p:cNvSpPr>
          <p:nvPr>
            <p:ph type="body" idx="1"/>
          </p:nvPr>
        </p:nvSpPr>
        <p:spPr>
          <a:xfrm>
            <a:off x="125068" y="1269207"/>
            <a:ext cx="4373114" cy="823912"/>
          </a:xfrm>
          <a:solidFill>
            <a:srgbClr val="FFC000"/>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068" y="2213390"/>
            <a:ext cx="4373114" cy="39762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269207"/>
            <a:ext cx="4369076" cy="823912"/>
          </a:xfrm>
          <a:solidFill>
            <a:srgbClr val="FFC000"/>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213390"/>
            <a:ext cx="4369076" cy="39762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25068" y="113335"/>
            <a:ext cx="8873158" cy="1035601"/>
          </a:xfrm>
          <a:solidFill>
            <a:srgbClr val="1B4685"/>
          </a:solidFill>
        </p:spPr>
        <p:txBody>
          <a:bodyPr/>
          <a:lstStyle>
            <a:lvl1pPr algn="ctr">
              <a:defRPr>
                <a:solidFill>
                  <a:schemeClr val="bg1"/>
                </a:solidFill>
                <a:latin typeface="Alexon RR" panose="02000300000000000000" pitchFamily="50" charset="0"/>
              </a:defRPr>
            </a:lvl1pPr>
          </a:lstStyle>
          <a:p>
            <a:r>
              <a:rPr lang="en-US" dirty="0"/>
              <a:t>Click to edit Master title style</a:t>
            </a:r>
          </a:p>
        </p:txBody>
      </p:sp>
    </p:spTree>
    <p:extLst>
      <p:ext uri="{BB962C8B-B14F-4D97-AF65-F5344CB8AC3E}">
        <p14:creationId xmlns:p14="http://schemas.microsoft.com/office/powerpoint/2010/main" val="2438674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2"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3"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2" name="Title 1"/>
          <p:cNvSpPr>
            <a:spLocks noGrp="1"/>
          </p:cNvSpPr>
          <p:nvPr>
            <p:ph type="title"/>
          </p:nvPr>
        </p:nvSpPr>
        <p:spPr>
          <a:xfrm>
            <a:off x="629841" y="457200"/>
            <a:ext cx="2949178" cy="1600200"/>
          </a:xfrm>
          <a:solidFill>
            <a:srgbClr val="1B4685"/>
          </a:solidFill>
        </p:spPr>
        <p:txBody>
          <a:bodyPr anchor="b"/>
          <a:lstStyle>
            <a:lvl1pPr>
              <a:defRPr sz="32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solidFill>
            <a:srgbClr val="FFC000"/>
          </a:solidFill>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907989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0"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1"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2" name="Title 1"/>
          <p:cNvSpPr>
            <a:spLocks noGrp="1"/>
          </p:cNvSpPr>
          <p:nvPr>
            <p:ph type="title"/>
          </p:nvPr>
        </p:nvSpPr>
        <p:spPr>
          <a:xfrm>
            <a:off x="629841" y="457200"/>
            <a:ext cx="2949178" cy="1600200"/>
          </a:xfrm>
          <a:solidFill>
            <a:srgbClr val="1B4685"/>
          </a:solidFill>
        </p:spPr>
        <p:txBody>
          <a:bodyPr anchor="b"/>
          <a:lstStyle>
            <a:lvl1pPr>
              <a:defRPr sz="3200">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solidFill>
            <a:srgbClr val="FFC000"/>
          </a:solidFill>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2404469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2"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3"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3" name="Vertical Text Placeholder 2"/>
          <p:cNvSpPr>
            <a:spLocks noGrp="1"/>
          </p:cNvSpPr>
          <p:nvPr>
            <p:ph type="body" orient="vert" idx="1"/>
          </p:nvPr>
        </p:nvSpPr>
        <p:spPr>
          <a:xfrm>
            <a:off x="125068" y="1298713"/>
            <a:ext cx="8873158" cy="4878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125068" y="113335"/>
            <a:ext cx="8873158" cy="1035601"/>
          </a:xfrm>
          <a:solidFill>
            <a:srgbClr val="1B4685"/>
          </a:solidFill>
        </p:spPr>
        <p:txBody>
          <a:bodyPr/>
          <a:lstStyle>
            <a:lvl1pPr algn="ctr">
              <a:defRPr>
                <a:solidFill>
                  <a:schemeClr val="bg1"/>
                </a:solidFill>
                <a:latin typeface="Alexon RR" panose="02000300000000000000" pitchFamily="50" charset="0"/>
              </a:defRPr>
            </a:lvl1pPr>
          </a:lstStyle>
          <a:p>
            <a:r>
              <a:rPr lang="en-US" dirty="0"/>
              <a:t>Click to edit Master title style</a:t>
            </a:r>
          </a:p>
        </p:txBody>
      </p:sp>
    </p:spTree>
    <p:extLst>
      <p:ext uri="{BB962C8B-B14F-4D97-AF65-F5344CB8AC3E}">
        <p14:creationId xmlns:p14="http://schemas.microsoft.com/office/powerpoint/2010/main" val="2005780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1"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2"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2" name="Vertical Title 1"/>
          <p:cNvSpPr>
            <a:spLocks noGrp="1"/>
          </p:cNvSpPr>
          <p:nvPr>
            <p:ph type="title" orient="vert"/>
          </p:nvPr>
        </p:nvSpPr>
        <p:spPr>
          <a:xfrm>
            <a:off x="7020753" y="365124"/>
            <a:ext cx="1971675" cy="5571849"/>
          </a:xfrm>
          <a:solidFill>
            <a:srgbClr val="1B4685"/>
          </a:solidFill>
        </p:spPr>
        <p:txBody>
          <a:bodyPr vert="eaVert"/>
          <a:lstStyle>
            <a:lvl1pPr>
              <a:defRPr>
                <a:solidFill>
                  <a:schemeClr val="bg1"/>
                </a:solidFill>
              </a:defRPr>
            </a:lvl1pPr>
          </a:lstStyle>
          <a:p>
            <a:r>
              <a:rPr lang="en-US" dirty="0"/>
              <a:t>Click to edit Master title style</a:t>
            </a:r>
          </a:p>
        </p:txBody>
      </p:sp>
      <p:sp>
        <p:nvSpPr>
          <p:cNvPr id="3" name="Vertical Text Placeholder 2"/>
          <p:cNvSpPr>
            <a:spLocks noGrp="1"/>
          </p:cNvSpPr>
          <p:nvPr>
            <p:ph type="body" orient="vert" idx="1"/>
          </p:nvPr>
        </p:nvSpPr>
        <p:spPr>
          <a:xfrm>
            <a:off x="125068" y="365125"/>
            <a:ext cx="6739558" cy="557184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169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2" name="Title 1"/>
          <p:cNvSpPr>
            <a:spLocks noGrp="1"/>
          </p:cNvSpPr>
          <p:nvPr>
            <p:ph type="title"/>
          </p:nvPr>
        </p:nvSpPr>
        <p:spPr>
          <a:xfrm>
            <a:off x="125068" y="113335"/>
            <a:ext cx="8873158" cy="1042123"/>
          </a:xfrm>
          <a:solidFill>
            <a:srgbClr val="1B4685"/>
          </a:solidFill>
        </p:spPr>
        <p:txBody>
          <a:bodyPr/>
          <a:lstStyle>
            <a:lvl1pPr algn="ctr">
              <a:defRPr>
                <a:solidFill>
                  <a:schemeClr val="bg1"/>
                </a:solidFill>
                <a:latin typeface="Alexon RR" panose="02000300000000000000" pitchFamily="50" charset="0"/>
              </a:defRPr>
            </a:lvl1pPr>
          </a:lstStyle>
          <a:p>
            <a:r>
              <a:rPr lang="en-US" dirty="0"/>
              <a:t>Click to edit Master title style</a:t>
            </a:r>
          </a:p>
        </p:txBody>
      </p:sp>
      <p:sp>
        <p:nvSpPr>
          <p:cNvPr id="4"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5" name="Footer Placeholder 4"/>
          <p:cNvSpPr>
            <a:spLocks noGrp="1"/>
          </p:cNvSpPr>
          <p:nvPr>
            <p:ph type="ftr" sz="quarter" idx="11"/>
          </p:nvPr>
        </p:nvSpPr>
        <p:spPr>
          <a:xfrm>
            <a:off x="3018597" y="5963341"/>
            <a:ext cx="3086100" cy="365125"/>
          </a:xfrm>
        </p:spPr>
        <p:txBody>
          <a:bodyPr/>
          <a:lstStyle/>
          <a:p>
            <a:endParaRPr lang="en-US" dirty="0"/>
          </a:p>
        </p:txBody>
      </p:sp>
      <p:sp>
        <p:nvSpPr>
          <p:cNvPr id="8" name="Text Placeholder 2"/>
          <p:cNvSpPr>
            <a:spLocks noGrp="1"/>
          </p:cNvSpPr>
          <p:nvPr>
            <p:ph idx="1"/>
          </p:nvPr>
        </p:nvSpPr>
        <p:spPr>
          <a:xfrm>
            <a:off x="125068" y="1238732"/>
            <a:ext cx="8873158" cy="5089734"/>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Tree>
    <p:extLst>
      <p:ext uri="{BB962C8B-B14F-4D97-AF65-F5344CB8AC3E}">
        <p14:creationId xmlns:p14="http://schemas.microsoft.com/office/powerpoint/2010/main" val="177734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628650" y="6356351"/>
            <a:ext cx="908602" cy="365125"/>
          </a:xfrm>
        </p:spPr>
        <p:txBody>
          <a:bodyPr/>
          <a:lstStyle/>
          <a:p>
            <a:fld id="{7287147D-8531-4EF9-A41A-7503F0AF64C4}" type="datetimeFigureOut">
              <a:rPr lang="en-US" smtClean="0"/>
              <a:t>4/17/2023</a:t>
            </a:fld>
            <a:endParaRPr lang="en-US" dirty="0"/>
          </a:p>
        </p:txBody>
      </p:sp>
      <p:sp>
        <p:nvSpPr>
          <p:cNvPr id="6" name="Slide Number Placeholder 5"/>
          <p:cNvSpPr>
            <a:spLocks noGrp="1"/>
          </p:cNvSpPr>
          <p:nvPr>
            <p:ph type="sldNum" sz="quarter" idx="12"/>
          </p:nvPr>
        </p:nvSpPr>
        <p:spPr>
          <a:xfrm>
            <a:off x="1619457" y="6356351"/>
            <a:ext cx="378515" cy="365125"/>
          </a:xfrm>
        </p:spPr>
        <p:txBody>
          <a:bodyPr/>
          <a:lstStyle/>
          <a:p>
            <a:fld id="{80FA636C-79B5-490E-A768-D9BE77AF68C9}" type="slidenum">
              <a:rPr lang="en-US" smtClean="0"/>
              <a:t>‹#›</a:t>
            </a:fld>
            <a:endParaRPr lang="en-US"/>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252" y="-9938"/>
            <a:ext cx="2174465" cy="1537250"/>
          </a:xfrm>
          <a:prstGeom prst="rect">
            <a:avLst/>
          </a:prstGeom>
        </p:spPr>
      </p:pic>
      <p:sp>
        <p:nvSpPr>
          <p:cNvPr id="13" name="TextBox 12"/>
          <p:cNvSpPr txBox="1"/>
          <p:nvPr userDrawn="1"/>
        </p:nvSpPr>
        <p:spPr>
          <a:xfrm>
            <a:off x="1895890" y="350030"/>
            <a:ext cx="1814720" cy="923330"/>
          </a:xfrm>
          <a:prstGeom prst="rect">
            <a:avLst/>
          </a:prstGeom>
          <a:noFill/>
        </p:spPr>
        <p:txBody>
          <a:bodyPr wrap="square" rtlCol="0">
            <a:spAutoFit/>
          </a:bodyPr>
          <a:lstStyle/>
          <a:p>
            <a:r>
              <a:rPr lang="en-US" sz="1800" dirty="0" err="1">
                <a:solidFill>
                  <a:schemeClr val="accent4"/>
                </a:solidFill>
                <a:latin typeface="Alexon RR" panose="02000300000000000000" pitchFamily="50" charset="0"/>
              </a:rPr>
              <a:t>Universitas</a:t>
            </a:r>
            <a:r>
              <a:rPr lang="en-US" sz="1800" dirty="0">
                <a:solidFill>
                  <a:schemeClr val="accent4"/>
                </a:solidFill>
                <a:latin typeface="Alexon RR" panose="02000300000000000000" pitchFamily="50" charset="0"/>
              </a:rPr>
              <a:t> </a:t>
            </a:r>
            <a:r>
              <a:rPr lang="en-US" sz="1800" dirty="0" err="1">
                <a:solidFill>
                  <a:schemeClr val="accent4"/>
                </a:solidFill>
                <a:latin typeface="Alexon RR" panose="02000300000000000000" pitchFamily="50" charset="0"/>
              </a:rPr>
              <a:t>Muhammadiyah</a:t>
            </a:r>
            <a:r>
              <a:rPr lang="en-US" sz="1800" dirty="0">
                <a:solidFill>
                  <a:schemeClr val="accent4"/>
                </a:solidFill>
                <a:latin typeface="Alexon RR" panose="02000300000000000000" pitchFamily="50" charset="0"/>
              </a:rPr>
              <a:t> </a:t>
            </a:r>
            <a:r>
              <a:rPr lang="en-US" sz="1800" dirty="0" err="1">
                <a:solidFill>
                  <a:schemeClr val="accent4"/>
                </a:solidFill>
                <a:latin typeface="Alexon RR" panose="02000300000000000000" pitchFamily="50" charset="0"/>
              </a:rPr>
              <a:t>Sidoarjo</a:t>
            </a:r>
            <a:endParaRPr lang="en-US" sz="1800" dirty="0">
              <a:solidFill>
                <a:schemeClr val="accent4"/>
              </a:solidFill>
              <a:latin typeface="Alexon RR" panose="02000300000000000000" pitchFamily="50" charset="0"/>
            </a:endParaRPr>
          </a:p>
        </p:txBody>
      </p:sp>
    </p:spTree>
    <p:extLst>
      <p:ext uri="{BB962C8B-B14F-4D97-AF65-F5344CB8AC3E}">
        <p14:creationId xmlns:p14="http://schemas.microsoft.com/office/powerpoint/2010/main" val="3216016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52" y="-9938"/>
            <a:ext cx="9157251" cy="6867938"/>
          </a:xfrm>
          <a:prstGeom prst="rect">
            <a:avLst/>
          </a:prstGeom>
        </p:spPr>
      </p:pic>
      <p:sp>
        <p:nvSpPr>
          <p:cNvPr id="2" name="Title 1"/>
          <p:cNvSpPr>
            <a:spLocks noGrp="1"/>
          </p:cNvSpPr>
          <p:nvPr>
            <p:ph type="title"/>
          </p:nvPr>
        </p:nvSpPr>
        <p:spPr>
          <a:xfrm>
            <a:off x="125068" y="17876"/>
            <a:ext cx="8873158" cy="1325563"/>
          </a:xfrm>
        </p:spPr>
        <p:txBody>
          <a:bodyPr/>
          <a:lstStyle>
            <a:lvl1pP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7287147D-8531-4EF9-A41A-7503F0AF64C4}"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A636C-79B5-490E-A768-D9BE77AF68C9}" type="slidenum">
              <a:rPr lang="en-US" smtClean="0"/>
              <a:t>‹#›</a:t>
            </a:fld>
            <a:endParaRPr lang="en-US"/>
          </a:p>
        </p:txBody>
      </p:sp>
      <p:sp>
        <p:nvSpPr>
          <p:cNvPr id="7" name="Text Placeholder 2"/>
          <p:cNvSpPr>
            <a:spLocks noGrp="1"/>
          </p:cNvSpPr>
          <p:nvPr>
            <p:ph idx="1"/>
          </p:nvPr>
        </p:nvSpPr>
        <p:spPr>
          <a:xfrm>
            <a:off x="125068" y="1417982"/>
            <a:ext cx="8873158" cy="4910483"/>
          </a:xfrm>
          <a:prstGeom prst="rect">
            <a:avLst/>
          </a:prstGeom>
        </p:spPr>
        <p:txBody>
          <a:bodyPr vert="horz" lIns="91440" tIns="45720" rIns="91440" bIns="45720" rtlCol="0">
            <a:normAutofit/>
          </a:bodyPr>
          <a:lstStyle>
            <a:lvl1pPr>
              <a:defRPr>
                <a:solidFill>
                  <a:schemeClr val="bg1"/>
                </a:solidFill>
                <a:latin typeface="Alexon RR" panose="02000300000000000000" pitchFamily="50" charset="0"/>
              </a:defRPr>
            </a:lvl1pPr>
            <a:lvl2pPr>
              <a:defRPr>
                <a:solidFill>
                  <a:schemeClr val="bg1"/>
                </a:solidFill>
                <a:latin typeface="Alexon RR" panose="02000300000000000000" pitchFamily="50" charset="0"/>
              </a:defRPr>
            </a:lvl2pPr>
            <a:lvl3pPr>
              <a:defRPr>
                <a:solidFill>
                  <a:schemeClr val="bg1"/>
                </a:solidFill>
                <a:latin typeface="Alexon RR" panose="02000300000000000000" pitchFamily="50" charset="0"/>
              </a:defRPr>
            </a:lvl3pPr>
            <a:lvl4pPr>
              <a:defRPr>
                <a:solidFill>
                  <a:schemeClr val="bg1"/>
                </a:solidFill>
                <a:latin typeface="Alexon RR" panose="02000300000000000000" pitchFamily="50" charset="0"/>
              </a:defRPr>
            </a:lvl4pPr>
            <a:lvl5pPr>
              <a:defRPr>
                <a:solidFill>
                  <a:schemeClr val="bg1"/>
                </a:solidFill>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843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62" y="0"/>
            <a:ext cx="9144000" cy="6858000"/>
          </a:xfrm>
          <a:prstGeom prst="rect">
            <a:avLst/>
          </a:prstGeom>
        </p:spPr>
      </p:pic>
      <p:sp>
        <p:nvSpPr>
          <p:cNvPr id="3" name="Date Placeholder 2"/>
          <p:cNvSpPr>
            <a:spLocks noGrp="1"/>
          </p:cNvSpPr>
          <p:nvPr>
            <p:ph type="dt" sz="half" idx="10"/>
          </p:nvPr>
        </p:nvSpPr>
        <p:spPr/>
        <p:txBody>
          <a:bodyPr/>
          <a:lstStyle/>
          <a:p>
            <a:fld id="{7287147D-8531-4EF9-A41A-7503F0AF64C4}"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429250" y="6432205"/>
            <a:ext cx="2057400" cy="365125"/>
          </a:xfrm>
        </p:spPr>
        <p:txBody>
          <a:bodyPr/>
          <a:lstStyle/>
          <a:p>
            <a:fld id="{80FA636C-79B5-490E-A768-D9BE77AF68C9}" type="slidenum">
              <a:rPr lang="en-US" smtClean="0"/>
              <a:t>‹#›</a:t>
            </a:fld>
            <a:endParaRPr lang="en-US"/>
          </a:p>
        </p:txBody>
      </p:sp>
      <p:sp>
        <p:nvSpPr>
          <p:cNvPr id="8" name="Title 1"/>
          <p:cNvSpPr>
            <a:spLocks noGrp="1"/>
          </p:cNvSpPr>
          <p:nvPr>
            <p:ph type="title"/>
          </p:nvPr>
        </p:nvSpPr>
        <p:spPr>
          <a:xfrm>
            <a:off x="185530" y="113336"/>
            <a:ext cx="8776665" cy="999848"/>
          </a:xfrm>
        </p:spPr>
        <p:txBody>
          <a:bodyPr/>
          <a:lstStyle>
            <a:lvl1pPr algn="ctr">
              <a:defRPr>
                <a:solidFill>
                  <a:schemeClr val="bg1"/>
                </a:solidFill>
              </a:defRPr>
            </a:lvl1pPr>
          </a:lstStyle>
          <a:p>
            <a:r>
              <a:rPr lang="en-US" dirty="0"/>
              <a:t>Click to edit Master title style</a:t>
            </a:r>
          </a:p>
        </p:txBody>
      </p:sp>
      <p:sp>
        <p:nvSpPr>
          <p:cNvPr id="9" name="Text Placeholder 2"/>
          <p:cNvSpPr>
            <a:spLocks noGrp="1"/>
          </p:cNvSpPr>
          <p:nvPr>
            <p:ph idx="1"/>
          </p:nvPr>
        </p:nvSpPr>
        <p:spPr>
          <a:xfrm>
            <a:off x="172279" y="1232452"/>
            <a:ext cx="8789917" cy="5221357"/>
          </a:xfrm>
          <a:prstGeom prst="rect">
            <a:avLst/>
          </a:prstGeom>
        </p:spPr>
        <p:txBody>
          <a:bodyPr vert="horz" lIns="91440" tIns="45720" rIns="91440" bIns="45720" rtlCol="0">
            <a:normAutofit/>
          </a:bodyPr>
          <a:lstStyle>
            <a:lvl1pPr>
              <a:defRPr>
                <a:solidFill>
                  <a:schemeClr val="bg1"/>
                </a:solidFill>
                <a:latin typeface="Alexon RR" panose="02000300000000000000" pitchFamily="50" charset="0"/>
              </a:defRPr>
            </a:lvl1pPr>
            <a:lvl2pPr>
              <a:defRPr>
                <a:solidFill>
                  <a:schemeClr val="bg1"/>
                </a:solidFill>
                <a:latin typeface="Alexon RR" panose="02000300000000000000" pitchFamily="50" charset="0"/>
              </a:defRPr>
            </a:lvl2pPr>
            <a:lvl3pPr>
              <a:defRPr>
                <a:solidFill>
                  <a:schemeClr val="bg1"/>
                </a:solidFill>
                <a:latin typeface="Alexon RR" panose="02000300000000000000" pitchFamily="50" charset="0"/>
              </a:defRPr>
            </a:lvl3pPr>
            <a:lvl4pPr>
              <a:defRPr>
                <a:solidFill>
                  <a:schemeClr val="bg1"/>
                </a:solidFill>
                <a:latin typeface="Alexon RR" panose="02000300000000000000" pitchFamily="50" charset="0"/>
              </a:defRPr>
            </a:lvl4pPr>
            <a:lvl5pPr>
              <a:defRPr>
                <a:solidFill>
                  <a:schemeClr val="bg1"/>
                </a:solidFill>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0428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10"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1"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7" name="Title 1"/>
          <p:cNvSpPr>
            <a:spLocks noGrp="1"/>
          </p:cNvSpPr>
          <p:nvPr>
            <p:ph type="title"/>
          </p:nvPr>
        </p:nvSpPr>
        <p:spPr>
          <a:xfrm>
            <a:off x="185530" y="113336"/>
            <a:ext cx="8776665" cy="999848"/>
          </a:xfrm>
        </p:spPr>
        <p:txBody>
          <a:bodyPr/>
          <a:lstStyle>
            <a:lvl1pPr algn="ctr">
              <a:defRPr/>
            </a:lvl1pPr>
          </a:lstStyle>
          <a:p>
            <a:r>
              <a:rPr lang="en-US" dirty="0"/>
              <a:t>Click to edit Master title style</a:t>
            </a:r>
          </a:p>
        </p:txBody>
      </p:sp>
      <p:sp>
        <p:nvSpPr>
          <p:cNvPr id="8" name="Text Placeholder 2"/>
          <p:cNvSpPr>
            <a:spLocks noGrp="1"/>
          </p:cNvSpPr>
          <p:nvPr>
            <p:ph idx="1"/>
          </p:nvPr>
        </p:nvSpPr>
        <p:spPr>
          <a:xfrm>
            <a:off x="172279" y="1232452"/>
            <a:ext cx="8789917" cy="5221357"/>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278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505" y="113335"/>
            <a:ext cx="8889721" cy="6667291"/>
          </a:xfrm>
          <a:prstGeom prst="rect">
            <a:avLst/>
          </a:prstGeom>
        </p:spPr>
      </p:pic>
      <p:sp>
        <p:nvSpPr>
          <p:cNvPr id="9" name="Date Placeholder 3"/>
          <p:cNvSpPr>
            <a:spLocks noGrp="1"/>
          </p:cNvSpPr>
          <p:nvPr>
            <p:ph type="dt" sz="half" idx="10"/>
          </p:nvPr>
        </p:nvSpPr>
        <p:spPr>
          <a:xfrm>
            <a:off x="7742633" y="6341718"/>
            <a:ext cx="884531" cy="365125"/>
          </a:xfrm>
        </p:spPr>
        <p:txBody>
          <a:bodyPr/>
          <a:lstStyle/>
          <a:p>
            <a:fld id="{7287147D-8531-4EF9-A41A-7503F0AF64C4}" type="datetimeFigureOut">
              <a:rPr lang="en-US" smtClean="0"/>
              <a:t>4/17/2023</a:t>
            </a:fld>
            <a:endParaRPr lang="en-US" dirty="0"/>
          </a:p>
        </p:txBody>
      </p:sp>
      <p:sp>
        <p:nvSpPr>
          <p:cNvPr id="10" name="Slide Number Placeholder 8"/>
          <p:cNvSpPr txBox="1">
            <a:spLocks/>
          </p:cNvSpPr>
          <p:nvPr userDrawn="1"/>
        </p:nvSpPr>
        <p:spPr>
          <a:xfrm>
            <a:off x="8570429" y="6332227"/>
            <a:ext cx="3917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FA636C-79B5-490E-A768-D9BE77AF68C9}" type="slidenum">
              <a:rPr lang="en-US" smtClean="0"/>
              <a:pPr/>
              <a:t>‹#›</a:t>
            </a:fld>
            <a:endParaRPr lang="en-US" dirty="0"/>
          </a:p>
        </p:txBody>
      </p:sp>
      <p:sp>
        <p:nvSpPr>
          <p:cNvPr id="7" name="Title 1"/>
          <p:cNvSpPr>
            <a:spLocks noGrp="1"/>
          </p:cNvSpPr>
          <p:nvPr>
            <p:ph type="title"/>
          </p:nvPr>
        </p:nvSpPr>
        <p:spPr>
          <a:xfrm>
            <a:off x="185530" y="113336"/>
            <a:ext cx="8776665" cy="999848"/>
          </a:xfrm>
        </p:spPr>
        <p:txBody>
          <a:bodyPr/>
          <a:lstStyle>
            <a:lvl1pPr algn="ctr">
              <a:defRPr/>
            </a:lvl1pPr>
          </a:lstStyle>
          <a:p>
            <a:r>
              <a:rPr lang="en-US" dirty="0"/>
              <a:t>Click to edit Master title style</a:t>
            </a:r>
          </a:p>
        </p:txBody>
      </p:sp>
      <p:sp>
        <p:nvSpPr>
          <p:cNvPr id="11" name="Text Placeholder 2"/>
          <p:cNvSpPr>
            <a:spLocks noGrp="1"/>
          </p:cNvSpPr>
          <p:nvPr>
            <p:ph idx="1"/>
          </p:nvPr>
        </p:nvSpPr>
        <p:spPr>
          <a:xfrm>
            <a:off x="172279" y="1232452"/>
            <a:ext cx="8789917" cy="5221357"/>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2764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6000"/>
                    </a14:imgEffect>
                  </a14:imgLayer>
                </a14:imgProps>
              </a:ext>
              <a:ext uri="{28A0092B-C50C-407E-A947-70E740481C1C}">
                <a14:useLocalDpi xmlns:a14="http://schemas.microsoft.com/office/drawing/2010/main" val="0"/>
              </a:ext>
            </a:extLst>
          </a:blip>
          <a:stretch>
            <a:fillRect/>
          </a:stretch>
        </p:blipFill>
        <p:spPr>
          <a:xfrm>
            <a:off x="5715000" y="4879075"/>
            <a:ext cx="3810000" cy="1978925"/>
          </a:xfrm>
          <a:prstGeom prst="rect">
            <a:avLst/>
          </a:prstGeom>
          <a:noFill/>
        </p:spPr>
      </p:pic>
      <p:sp>
        <p:nvSpPr>
          <p:cNvPr id="3" name="Date Placeholder 2"/>
          <p:cNvSpPr>
            <a:spLocks noGrp="1"/>
          </p:cNvSpPr>
          <p:nvPr>
            <p:ph type="dt" sz="half" idx="10"/>
          </p:nvPr>
        </p:nvSpPr>
        <p:spPr/>
        <p:txBody>
          <a:bodyPr/>
          <a:lstStyle/>
          <a:p>
            <a:fld id="{7287147D-8531-4EF9-A41A-7503F0AF64C4}"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A636C-79B5-490E-A768-D9BE77AF68C9}" type="slidenum">
              <a:rPr lang="en-US" smtClean="0"/>
              <a:t>‹#›</a:t>
            </a:fld>
            <a:endParaRPr lang="en-US"/>
          </a:p>
        </p:txBody>
      </p:sp>
      <p:sp>
        <p:nvSpPr>
          <p:cNvPr id="8" name="Title 1"/>
          <p:cNvSpPr>
            <a:spLocks noGrp="1"/>
          </p:cNvSpPr>
          <p:nvPr>
            <p:ph type="title"/>
          </p:nvPr>
        </p:nvSpPr>
        <p:spPr>
          <a:xfrm>
            <a:off x="1868556" y="113335"/>
            <a:ext cx="7093639" cy="891207"/>
          </a:xfrm>
        </p:spPr>
        <p:txBody>
          <a:bodyPr/>
          <a:lstStyle/>
          <a:p>
            <a:r>
              <a:rPr lang="en-US"/>
              <a:t>Click to edit Master title style</a:t>
            </a:r>
            <a:endParaRPr lang="en-US" dirty="0"/>
          </a:p>
        </p:txBody>
      </p:sp>
      <p:sp>
        <p:nvSpPr>
          <p:cNvPr id="9" name="Text Placeholder 2"/>
          <p:cNvSpPr>
            <a:spLocks noGrp="1"/>
          </p:cNvSpPr>
          <p:nvPr>
            <p:ph idx="1"/>
          </p:nvPr>
        </p:nvSpPr>
        <p:spPr>
          <a:xfrm>
            <a:off x="251791" y="1126435"/>
            <a:ext cx="8746435" cy="5327374"/>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0863" y="76200"/>
            <a:ext cx="1701737" cy="762000"/>
          </a:xfrm>
          <a:prstGeom prst="rect">
            <a:avLst/>
          </a:prstGeom>
        </p:spPr>
      </p:pic>
    </p:spTree>
    <p:extLst>
      <p:ext uri="{BB962C8B-B14F-4D97-AF65-F5344CB8AC3E}">
        <p14:creationId xmlns:p14="http://schemas.microsoft.com/office/powerpoint/2010/main" val="306754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287147D-8531-4EF9-A41A-7503F0AF64C4}"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A636C-79B5-490E-A768-D9BE77AF68C9}"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863" y="76200"/>
            <a:ext cx="1701737" cy="762000"/>
          </a:xfrm>
          <a:prstGeom prst="rect">
            <a:avLst/>
          </a:prstGeom>
        </p:spPr>
      </p:pic>
      <p:sp>
        <p:nvSpPr>
          <p:cNvPr id="9" name="Title 1"/>
          <p:cNvSpPr>
            <a:spLocks noGrp="1"/>
          </p:cNvSpPr>
          <p:nvPr>
            <p:ph type="title"/>
          </p:nvPr>
        </p:nvSpPr>
        <p:spPr>
          <a:xfrm>
            <a:off x="1868556" y="113335"/>
            <a:ext cx="7093639" cy="891207"/>
          </a:xfrm>
        </p:spPr>
        <p:txBody>
          <a:bodyPr/>
          <a:lstStyle/>
          <a:p>
            <a:r>
              <a:rPr lang="en-US"/>
              <a:t>Click to edit Master title style</a:t>
            </a:r>
            <a:endParaRPr lang="en-US" dirty="0"/>
          </a:p>
        </p:txBody>
      </p:sp>
      <p:sp>
        <p:nvSpPr>
          <p:cNvPr id="10" name="Text Placeholder 2"/>
          <p:cNvSpPr>
            <a:spLocks noGrp="1"/>
          </p:cNvSpPr>
          <p:nvPr>
            <p:ph idx="1"/>
          </p:nvPr>
        </p:nvSpPr>
        <p:spPr>
          <a:xfrm>
            <a:off x="251791" y="1126435"/>
            <a:ext cx="8746435" cy="5327374"/>
          </a:xfrm>
          <a:prstGeom prst="rect">
            <a:avLst/>
          </a:prstGeom>
        </p:spPr>
        <p:txBody>
          <a:bodyPr vert="horz" lIns="91440" tIns="45720" rIns="91440" bIns="45720" rtlCol="0">
            <a:normAutofit/>
          </a:bodyPr>
          <a:lstStyle>
            <a:lvl1pPr>
              <a:defRPr>
                <a:latin typeface="Alexon RR" panose="02000300000000000000" pitchFamily="50" charset="0"/>
              </a:defRPr>
            </a:lvl1pPr>
            <a:lvl2pPr>
              <a:defRPr>
                <a:latin typeface="Alexon RR" panose="02000300000000000000" pitchFamily="50" charset="0"/>
              </a:defRPr>
            </a:lvl2pPr>
            <a:lvl3pPr>
              <a:defRPr>
                <a:latin typeface="Alexon RR" panose="02000300000000000000" pitchFamily="50" charset="0"/>
              </a:defRPr>
            </a:lvl3pPr>
            <a:lvl4pPr>
              <a:defRPr>
                <a:latin typeface="Alexon RR" panose="02000300000000000000" pitchFamily="50" charset="0"/>
              </a:defRPr>
            </a:lvl4pPr>
            <a:lvl5pPr>
              <a:defRPr>
                <a:latin typeface="Alexon RR" panose="02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99669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7147D-8531-4EF9-A41A-7503F0AF64C4}" type="datetimeFigureOut">
              <a:rPr lang="en-US" smtClean="0"/>
              <a:t>4/17/2023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A636C-79B5-490E-A768-D9BE77AF68C9}" type="slidenum">
              <a:rPr lang="en-US" smtClean="0"/>
              <a:t>‹#›</a:t>
            </a:fld>
            <a:endParaRPr lang="en-US"/>
          </a:p>
        </p:txBody>
      </p:sp>
    </p:spTree>
    <p:extLst>
      <p:ext uri="{BB962C8B-B14F-4D97-AF65-F5344CB8AC3E}">
        <p14:creationId xmlns:p14="http://schemas.microsoft.com/office/powerpoint/2010/main" val="2108198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9" r:id="rId3"/>
    <p:sldLayoutId id="2147483680" r:id="rId4"/>
    <p:sldLayoutId id="2147483681" r:id="rId5"/>
    <p:sldLayoutId id="2147483666" r:id="rId6"/>
    <p:sldLayoutId id="2147483667" r:id="rId7"/>
    <p:sldLayoutId id="2147483672" r:id="rId8"/>
    <p:sldLayoutId id="2147483673" r:id="rId9"/>
    <p:sldLayoutId id="2147483674" r:id="rId10"/>
    <p:sldLayoutId id="2147483683" r:id="rId11"/>
    <p:sldLayoutId id="2147483685" r:id="rId12"/>
    <p:sldLayoutId id="2147483686" r:id="rId13"/>
    <p:sldLayoutId id="2147483682" r:id="rId14"/>
    <p:sldLayoutId id="2147483678" r:id="rId15"/>
    <p:sldLayoutId id="2147483668" r:id="rId16"/>
    <p:sldLayoutId id="2147483669" r:id="rId17"/>
    <p:sldLayoutId id="2147483670" r:id="rId18"/>
    <p:sldLayoutId id="2147483671" r:id="rId19"/>
  </p:sldLayoutIdLst>
  <p:txStyles>
    <p:titleStyle>
      <a:lvl1pPr algn="l" defTabSz="914400" rtl="0" eaLnBrk="1" latinLnBrk="0" hangingPunct="1">
        <a:lnSpc>
          <a:spcPct val="90000"/>
        </a:lnSpc>
        <a:spcBef>
          <a:spcPct val="0"/>
        </a:spcBef>
        <a:buNone/>
        <a:defRPr sz="4400" kern="1200">
          <a:solidFill>
            <a:schemeClr val="tx1"/>
          </a:solidFill>
          <a:latin typeface="Alexon RR" panose="020003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lexon RR" panose="020003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lexon RR" panose="020003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lexon RR" panose="020003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lexon RR" panose="020003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lexon RR" panose="020003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9247" y="1577592"/>
            <a:ext cx="7772400" cy="1972711"/>
          </a:xfrm>
        </p:spPr>
        <p:txBody>
          <a:bodyPr>
            <a:noAutofit/>
          </a:bodyPr>
          <a:lstStyle/>
          <a:p>
            <a:r>
              <a:rPr lang="en-US" sz="2000" b="1" dirty="0">
                <a:latin typeface="Alexon RR" panose="02000300000000000000"/>
              </a:rPr>
              <a:t>MARKETING MIX HIJAB MUSLIMAH CANTIX</a:t>
            </a:r>
            <a:br>
              <a:rPr lang="en-US" sz="2000" b="1" dirty="0">
                <a:latin typeface="Alexon RR" panose="02000300000000000000"/>
              </a:rPr>
            </a:br>
            <a:r>
              <a:rPr lang="en-US" sz="2000" b="1" dirty="0">
                <a:latin typeface="Alexon RR" panose="02000300000000000000"/>
              </a:rPr>
              <a:t>DI MEDIA SOSIAL INSTAGRAM</a:t>
            </a:r>
            <a:br>
              <a:rPr lang="en-US" sz="2000" dirty="0">
                <a:latin typeface="Alexon RR" panose="02000300000000000000"/>
              </a:rPr>
            </a:br>
            <a:br>
              <a:rPr lang="en-US" sz="2000" dirty="0">
                <a:latin typeface="Alexon RR" panose="02000300000000000000"/>
              </a:rPr>
            </a:br>
            <a:r>
              <a:rPr lang="en-US" sz="2000" dirty="0">
                <a:latin typeface="Alexon RR" panose="02000300000000000000"/>
              </a:rPr>
              <a:t>Oleh : </a:t>
            </a:r>
            <a:br>
              <a:rPr lang="en-US" sz="2000" dirty="0">
                <a:latin typeface="Alexon RR" panose="02000300000000000000"/>
              </a:rPr>
            </a:br>
            <a:r>
              <a:rPr lang="en-US" sz="2000" dirty="0">
                <a:latin typeface="Alexon RR" panose="02000300000000000000"/>
              </a:rPr>
              <a:t>Liza </a:t>
            </a:r>
            <a:r>
              <a:rPr lang="en-US" sz="2000" dirty="0" err="1">
                <a:latin typeface="Alexon RR" panose="02000300000000000000"/>
              </a:rPr>
              <a:t>Agustine</a:t>
            </a:r>
            <a:br>
              <a:rPr lang="en-US" sz="2000" dirty="0">
                <a:latin typeface="Alexon RR" panose="02000300000000000000"/>
              </a:rPr>
            </a:br>
            <a:r>
              <a:rPr lang="en-US" sz="2000" dirty="0" err="1">
                <a:latin typeface="Alexon RR" panose="02000300000000000000"/>
              </a:rPr>
              <a:t>Kukuh</a:t>
            </a:r>
            <a:r>
              <a:rPr lang="en-US" sz="2000" dirty="0">
                <a:latin typeface="Alexon RR" panose="02000300000000000000"/>
              </a:rPr>
              <a:t> </a:t>
            </a:r>
            <a:r>
              <a:rPr lang="en-US" sz="2000" dirty="0" err="1">
                <a:latin typeface="Alexon RR" panose="02000300000000000000"/>
              </a:rPr>
              <a:t>Sinduwiatmo,M.Si</a:t>
            </a:r>
            <a:r>
              <a:rPr lang="en-US" sz="2000" dirty="0">
                <a:latin typeface="Alexon RR" panose="02000300000000000000"/>
              </a:rPr>
              <a:t>  </a:t>
            </a:r>
            <a:br>
              <a:rPr lang="en-US" sz="2000" dirty="0">
                <a:latin typeface="Alexon RR" panose="02000300000000000000"/>
              </a:rPr>
            </a:br>
            <a:r>
              <a:rPr lang="en-US" sz="2000" dirty="0" err="1">
                <a:latin typeface="Alexon RR" panose="02000300000000000000"/>
              </a:rPr>
              <a:t>llmu</a:t>
            </a:r>
            <a:r>
              <a:rPr lang="en-US" sz="2000" dirty="0">
                <a:latin typeface="Alexon RR" panose="02000300000000000000"/>
              </a:rPr>
              <a:t> </a:t>
            </a:r>
            <a:r>
              <a:rPr lang="en-US" sz="2000" dirty="0" err="1">
                <a:latin typeface="Alexon RR" panose="02000300000000000000"/>
              </a:rPr>
              <a:t>Komunikasi</a:t>
            </a:r>
            <a:endParaRPr lang="en-US" sz="2000" dirty="0">
              <a:latin typeface="Alexon RR" panose="02000300000000000000"/>
            </a:endParaRPr>
          </a:p>
        </p:txBody>
      </p:sp>
      <p:sp>
        <p:nvSpPr>
          <p:cNvPr id="3" name="Subtitle 2"/>
          <p:cNvSpPr>
            <a:spLocks noGrp="1"/>
          </p:cNvSpPr>
          <p:nvPr>
            <p:ph type="subTitle" idx="1"/>
          </p:nvPr>
        </p:nvSpPr>
        <p:spPr/>
        <p:txBody>
          <a:bodyPr>
            <a:normAutofit/>
          </a:bodyPr>
          <a:lstStyle/>
          <a:p>
            <a:r>
              <a:rPr lang="en-US" sz="2000" dirty="0" err="1">
                <a:latin typeface="Alexon RR" panose="02000300000000000000"/>
              </a:rPr>
              <a:t>Universitas</a:t>
            </a:r>
            <a:r>
              <a:rPr lang="en-US" sz="2000" dirty="0">
                <a:latin typeface="Alexon RR" panose="02000300000000000000"/>
              </a:rPr>
              <a:t> Muhammadiyah </a:t>
            </a:r>
            <a:r>
              <a:rPr lang="en-US" sz="2000" dirty="0" err="1">
                <a:latin typeface="Alexon RR" panose="02000300000000000000"/>
              </a:rPr>
              <a:t>Sidoarjo</a:t>
            </a:r>
            <a:endParaRPr lang="en-US" sz="2000" dirty="0">
              <a:latin typeface="Alexon RR" panose="02000300000000000000"/>
            </a:endParaRPr>
          </a:p>
          <a:p>
            <a:r>
              <a:rPr lang="en-US" sz="2000" dirty="0">
                <a:latin typeface="Alexon RR" panose="02000300000000000000"/>
              </a:rPr>
              <a:t>April,2023</a:t>
            </a:r>
          </a:p>
        </p:txBody>
      </p:sp>
    </p:spTree>
    <p:extLst>
      <p:ext uri="{BB962C8B-B14F-4D97-AF65-F5344CB8AC3E}">
        <p14:creationId xmlns:p14="http://schemas.microsoft.com/office/powerpoint/2010/main" val="1183812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a:t>Referensi</a:t>
            </a:r>
            <a:endParaRPr lang="en-US" dirty="0"/>
          </a:p>
        </p:txBody>
      </p:sp>
      <p:sp>
        <p:nvSpPr>
          <p:cNvPr id="3" name="Content Placeholder 2"/>
          <p:cNvSpPr>
            <a:spLocks noGrp="1"/>
          </p:cNvSpPr>
          <p:nvPr>
            <p:ph idx="1"/>
          </p:nvPr>
        </p:nvSpPr>
        <p:spPr/>
        <p:txBody>
          <a:bodyPr>
            <a:normAutofit/>
          </a:bodyPr>
          <a:lstStyle/>
          <a:p>
            <a:pPr marL="0" indent="0" algn="just">
              <a:lnSpc>
                <a:spcPct val="110000"/>
              </a:lnSpc>
              <a:buNone/>
            </a:pPr>
            <a:r>
              <a:rPr lang="en-US" sz="1400" dirty="0" err="1"/>
              <a:t>Nurudin</a:t>
            </a:r>
            <a:r>
              <a:rPr lang="en-US" sz="1400" dirty="0"/>
              <a:t>. Media </a:t>
            </a:r>
            <a:r>
              <a:rPr lang="en-US" sz="1400" dirty="0" err="1"/>
              <a:t>Sosial</a:t>
            </a:r>
            <a:r>
              <a:rPr lang="en-US" sz="1400" dirty="0"/>
              <a:t> </a:t>
            </a:r>
            <a:r>
              <a:rPr lang="en-US" sz="1400" dirty="0" err="1"/>
              <a:t>Baru</a:t>
            </a:r>
            <a:r>
              <a:rPr lang="en-US" sz="1400" dirty="0"/>
              <a:t> dan </a:t>
            </a:r>
            <a:r>
              <a:rPr lang="en-US" sz="1400" dirty="0" err="1"/>
              <a:t>Munculnya</a:t>
            </a:r>
            <a:r>
              <a:rPr lang="en-US" sz="1400" dirty="0"/>
              <a:t> </a:t>
            </a:r>
            <a:r>
              <a:rPr lang="en-US" sz="1400" dirty="0" err="1"/>
              <a:t>Revolusi</a:t>
            </a:r>
            <a:r>
              <a:rPr lang="en-US" sz="1400" dirty="0"/>
              <a:t> Proses </a:t>
            </a:r>
            <a:r>
              <a:rPr lang="en-US" sz="1400" dirty="0" err="1"/>
              <a:t>Komuniasi</a:t>
            </a:r>
            <a:r>
              <a:rPr lang="en-US" sz="1400" dirty="0"/>
              <a:t> . </a:t>
            </a:r>
            <a:r>
              <a:rPr lang="en-US" sz="1400" dirty="0" err="1"/>
              <a:t>Jurnal</a:t>
            </a:r>
            <a:r>
              <a:rPr lang="en-US" sz="1400" dirty="0"/>
              <a:t> </a:t>
            </a:r>
            <a:r>
              <a:rPr lang="en-US" sz="1400" dirty="0" err="1"/>
              <a:t>Komunikator</a:t>
            </a:r>
            <a:r>
              <a:rPr lang="en-US" sz="1400" dirty="0"/>
              <a:t>, Vol.5,2010</a:t>
            </a:r>
          </a:p>
          <a:p>
            <a:pPr marL="0" indent="0" algn="just">
              <a:lnSpc>
                <a:spcPct val="110000"/>
              </a:lnSpc>
              <a:buNone/>
            </a:pPr>
            <a:r>
              <a:rPr lang="en-US" sz="1400" dirty="0"/>
              <a:t>Pawito.2008. </a:t>
            </a:r>
            <a:r>
              <a:rPr lang="en-US" sz="1400" dirty="0" err="1"/>
              <a:t>Penelitian</a:t>
            </a:r>
            <a:r>
              <a:rPr lang="en-US" sz="1400" dirty="0"/>
              <a:t> </a:t>
            </a:r>
            <a:r>
              <a:rPr lang="en-US" sz="1400" dirty="0" err="1"/>
              <a:t>Kualitatip</a:t>
            </a:r>
            <a:r>
              <a:rPr lang="en-US" sz="1400" dirty="0"/>
              <a:t>. </a:t>
            </a:r>
            <a:r>
              <a:rPr lang="en-US" sz="1400" dirty="0" err="1"/>
              <a:t>Yoyakarta</a:t>
            </a:r>
            <a:r>
              <a:rPr lang="en-US" sz="1400" dirty="0"/>
              <a:t>. Pelangi </a:t>
            </a:r>
            <a:r>
              <a:rPr lang="en-US" sz="1400" dirty="0" err="1"/>
              <a:t>aksara</a:t>
            </a:r>
            <a:endParaRPr lang="en-US" sz="1400" dirty="0"/>
          </a:p>
          <a:p>
            <a:pPr marL="0" indent="0" algn="just">
              <a:lnSpc>
                <a:spcPct val="110000"/>
              </a:lnSpc>
              <a:buNone/>
            </a:pPr>
            <a:r>
              <a:rPr lang="en-US" sz="1400" dirty="0" err="1"/>
              <a:t>Prisgunanto</a:t>
            </a:r>
            <a:r>
              <a:rPr lang="en-US" sz="1400" dirty="0"/>
              <a:t>, Ilham. 2006. </a:t>
            </a:r>
            <a:r>
              <a:rPr lang="en-US" sz="1400" dirty="0" err="1"/>
              <a:t>Komunikasi</a:t>
            </a:r>
            <a:r>
              <a:rPr lang="en-US" sz="1400" dirty="0"/>
              <a:t> </a:t>
            </a:r>
            <a:r>
              <a:rPr lang="en-US" sz="1400" dirty="0" err="1"/>
              <a:t>Pemasaran</a:t>
            </a:r>
            <a:r>
              <a:rPr lang="en-US" sz="1400" dirty="0"/>
              <a:t> </a:t>
            </a:r>
            <a:r>
              <a:rPr lang="en-US" sz="1400" dirty="0" err="1"/>
              <a:t>Strategi</a:t>
            </a:r>
            <a:r>
              <a:rPr lang="en-US" sz="1400" dirty="0"/>
              <a:t> dan </a:t>
            </a:r>
            <a:r>
              <a:rPr lang="en-US" sz="1400" dirty="0" err="1"/>
              <a:t>Takik</a:t>
            </a:r>
            <a:r>
              <a:rPr lang="en-US" sz="1400" dirty="0"/>
              <a:t>. Bogor: </a:t>
            </a:r>
            <a:r>
              <a:rPr lang="en-US" sz="1400" dirty="0" err="1"/>
              <a:t>Ghalia</a:t>
            </a:r>
            <a:r>
              <a:rPr lang="en-US" sz="1400" dirty="0"/>
              <a:t> Indonesia.</a:t>
            </a:r>
          </a:p>
          <a:p>
            <a:pPr marL="0" indent="0" algn="just">
              <a:lnSpc>
                <a:spcPct val="110000"/>
              </a:lnSpc>
              <a:buNone/>
            </a:pPr>
            <a:r>
              <a:rPr lang="en-US" sz="1400" dirty="0" err="1"/>
              <a:t>Prisgunanto</a:t>
            </a:r>
            <a:r>
              <a:rPr lang="en-US" sz="1400" dirty="0"/>
              <a:t>, Ilham. 2014. </a:t>
            </a:r>
            <a:r>
              <a:rPr lang="en-US" sz="1400" dirty="0" err="1"/>
              <a:t>Komunikasi</a:t>
            </a:r>
            <a:r>
              <a:rPr lang="en-US" sz="1400" dirty="0"/>
              <a:t> </a:t>
            </a:r>
            <a:r>
              <a:rPr lang="en-US" sz="1400" dirty="0" err="1"/>
              <a:t>Pemasaran</a:t>
            </a:r>
            <a:r>
              <a:rPr lang="en-US" sz="1400" dirty="0"/>
              <a:t> Era Digital. Jakarta: </a:t>
            </a:r>
            <a:r>
              <a:rPr lang="en-US" sz="1400" dirty="0" err="1"/>
              <a:t>Prisani</a:t>
            </a:r>
            <a:r>
              <a:rPr lang="en-US" sz="1400" dirty="0"/>
              <a:t> </a:t>
            </a:r>
            <a:r>
              <a:rPr lang="en-US" sz="1400" dirty="0" err="1"/>
              <a:t>Cendikia</a:t>
            </a:r>
            <a:r>
              <a:rPr lang="en-US" sz="1400" dirty="0"/>
              <a:t>.</a:t>
            </a:r>
          </a:p>
          <a:p>
            <a:pPr marL="0" indent="0" algn="just">
              <a:lnSpc>
                <a:spcPct val="110000"/>
              </a:lnSpc>
              <a:buNone/>
            </a:pPr>
            <a:r>
              <a:rPr lang="en-US" sz="1400" dirty="0"/>
              <a:t>repository.stei.ac.id </a:t>
            </a:r>
            <a:r>
              <a:rPr lang="en-US" sz="1400" dirty="0" err="1"/>
              <a:t>pertama</a:t>
            </a:r>
            <a:r>
              <a:rPr lang="en-US" sz="1400" dirty="0"/>
              <a:t> kali </a:t>
            </a:r>
            <a:r>
              <a:rPr lang="en-US" sz="1400" dirty="0" err="1"/>
              <a:t>diindeks</a:t>
            </a:r>
            <a:r>
              <a:rPr lang="en-US" sz="1400" dirty="0"/>
              <a:t> oleh Google pada July 2020</a:t>
            </a:r>
          </a:p>
          <a:p>
            <a:pPr marL="0" indent="0" algn="just">
              <a:lnSpc>
                <a:spcPct val="110000"/>
              </a:lnSpc>
              <a:buNone/>
            </a:pPr>
            <a:r>
              <a:rPr lang="en-US" sz="1400" dirty="0" err="1"/>
              <a:t>Sutisna</a:t>
            </a:r>
            <a:r>
              <a:rPr lang="en-US" sz="1400" dirty="0"/>
              <a:t>. (2001). </a:t>
            </a:r>
            <a:r>
              <a:rPr lang="en-US" sz="1400" dirty="0" err="1"/>
              <a:t>Perilaku</a:t>
            </a:r>
            <a:r>
              <a:rPr lang="en-US" sz="1400" dirty="0"/>
              <a:t> </a:t>
            </a:r>
            <a:r>
              <a:rPr lang="en-US" sz="1400" dirty="0" err="1"/>
              <a:t>Konsumen</a:t>
            </a:r>
            <a:r>
              <a:rPr lang="en-US" sz="1400" dirty="0"/>
              <a:t> dan </a:t>
            </a:r>
            <a:r>
              <a:rPr lang="en-US" sz="1400" dirty="0" err="1"/>
              <a:t>Komunikasi</a:t>
            </a:r>
            <a:r>
              <a:rPr lang="en-US" sz="1400" dirty="0"/>
              <a:t> </a:t>
            </a:r>
            <a:r>
              <a:rPr lang="en-US" sz="1400" dirty="0" err="1"/>
              <a:t>Pemasaran</a:t>
            </a:r>
            <a:r>
              <a:rPr lang="en-US" sz="1400" dirty="0"/>
              <a:t>. PT. </a:t>
            </a:r>
            <a:r>
              <a:rPr lang="en-US" sz="1400" dirty="0" err="1"/>
              <a:t>Remaja</a:t>
            </a:r>
            <a:r>
              <a:rPr lang="en-US" sz="1400" dirty="0"/>
              <a:t> </a:t>
            </a:r>
            <a:r>
              <a:rPr lang="en-US" sz="1400" dirty="0" err="1"/>
              <a:t>Rosdakarya</a:t>
            </a:r>
            <a:r>
              <a:rPr lang="en-US" sz="1400" dirty="0"/>
              <a:t>, Bandung.</a:t>
            </a:r>
          </a:p>
          <a:p>
            <a:pPr marL="0" indent="0" algn="just">
              <a:lnSpc>
                <a:spcPct val="110000"/>
              </a:lnSpc>
              <a:buNone/>
            </a:pPr>
            <a:r>
              <a:rPr lang="en-US" sz="1400" dirty="0" err="1"/>
              <a:t>Uyung</a:t>
            </a:r>
            <a:r>
              <a:rPr lang="en-US" sz="1400" dirty="0"/>
              <a:t> </a:t>
            </a:r>
            <a:r>
              <a:rPr lang="en-US" sz="1400" dirty="0" err="1"/>
              <a:t>Sulaksana</a:t>
            </a:r>
            <a:r>
              <a:rPr lang="en-US" sz="1400" dirty="0"/>
              <a:t> (2005), Integrated Marketing Communication Yogyakarta : Pustaka </a:t>
            </a:r>
            <a:r>
              <a:rPr lang="en-US" sz="1400" dirty="0" err="1"/>
              <a:t>Pelajar</a:t>
            </a:r>
            <a:r>
              <a:rPr lang="en-US" sz="1400" dirty="0"/>
              <a:t>.</a:t>
            </a:r>
          </a:p>
          <a:p>
            <a:pPr marL="0" indent="0" algn="just">
              <a:lnSpc>
                <a:spcPct val="110000"/>
              </a:lnSpc>
              <a:buNone/>
            </a:pPr>
            <a:r>
              <a:rPr lang="en-US" sz="1400" dirty="0"/>
              <a:t>Warren J. Keegan, </a:t>
            </a:r>
            <a:r>
              <a:rPr lang="en-US" sz="1400" dirty="0" err="1"/>
              <a:t>Manajemen</a:t>
            </a:r>
            <a:r>
              <a:rPr lang="en-US" sz="1400" dirty="0"/>
              <a:t> </a:t>
            </a:r>
            <a:r>
              <a:rPr lang="en-US" sz="1400" dirty="0" err="1"/>
              <a:t>Pemasaran</a:t>
            </a:r>
            <a:r>
              <a:rPr lang="en-US" sz="1400" dirty="0"/>
              <a:t> Global, Jakarta : PT </a:t>
            </a:r>
            <a:r>
              <a:rPr lang="en-US" sz="1400" dirty="0" err="1"/>
              <a:t>Indeks</a:t>
            </a:r>
            <a:r>
              <a:rPr lang="en-US" sz="1400" dirty="0"/>
              <a:t>. Gramedia, 2003.</a:t>
            </a:r>
          </a:p>
          <a:p>
            <a:pPr marL="0" indent="0" algn="just">
              <a:lnSpc>
                <a:spcPct val="110000"/>
              </a:lnSpc>
              <a:buNone/>
            </a:pPr>
            <a:r>
              <a:rPr lang="en-US" sz="1400" dirty="0"/>
              <a:t>repository.stei.ac.id </a:t>
            </a:r>
            <a:r>
              <a:rPr lang="en-US" sz="1400" dirty="0" err="1"/>
              <a:t>pertama</a:t>
            </a:r>
            <a:r>
              <a:rPr lang="en-US" sz="1400" dirty="0"/>
              <a:t> kali </a:t>
            </a:r>
            <a:r>
              <a:rPr lang="en-US" sz="1400" dirty="0" err="1"/>
              <a:t>diindeks</a:t>
            </a:r>
            <a:r>
              <a:rPr lang="en-US" sz="1400" dirty="0"/>
              <a:t> oleh Google pada July 2020</a:t>
            </a:r>
          </a:p>
          <a:p>
            <a:pPr marL="0" indent="0" algn="just">
              <a:lnSpc>
                <a:spcPct val="110000"/>
              </a:lnSpc>
              <a:buNone/>
            </a:pPr>
            <a:r>
              <a:rPr lang="en-US" sz="1400" dirty="0">
                <a:solidFill>
                  <a:schemeClr val="accent1"/>
                </a:solidFill>
              </a:rPr>
              <a:t>Http://id.scribd.com/Dokument/ 380329796 /</a:t>
            </a:r>
            <a:r>
              <a:rPr lang="en-US" sz="1400" dirty="0" err="1">
                <a:solidFill>
                  <a:schemeClr val="accent1"/>
                </a:solidFill>
              </a:rPr>
              <a:t>sejarah</a:t>
            </a:r>
            <a:r>
              <a:rPr lang="en-US" sz="1400" dirty="0">
                <a:solidFill>
                  <a:schemeClr val="accent1"/>
                </a:solidFill>
              </a:rPr>
              <a:t> dan </a:t>
            </a:r>
            <a:r>
              <a:rPr lang="en-US" sz="1400" dirty="0" err="1">
                <a:solidFill>
                  <a:schemeClr val="accent1"/>
                </a:solidFill>
              </a:rPr>
              <a:t>perkembangan</a:t>
            </a:r>
            <a:r>
              <a:rPr lang="en-US" sz="1400" dirty="0">
                <a:solidFill>
                  <a:schemeClr val="accent1"/>
                </a:solidFill>
              </a:rPr>
              <a:t> </a:t>
            </a:r>
            <a:r>
              <a:rPr lang="en-US" sz="1400" dirty="0" err="1">
                <a:solidFill>
                  <a:schemeClr val="accent1"/>
                </a:solidFill>
              </a:rPr>
              <a:t>instragram</a:t>
            </a:r>
            <a:endParaRPr lang="en-US" sz="1400" dirty="0">
              <a:solidFill>
                <a:schemeClr val="accent1"/>
              </a:solidFill>
            </a:endParaRPr>
          </a:p>
          <a:p>
            <a:pPr marL="0" indent="0" algn="just">
              <a:lnSpc>
                <a:spcPct val="110000"/>
              </a:lnSpc>
              <a:buNone/>
            </a:pPr>
            <a:r>
              <a:rPr lang="en-US" sz="1400" dirty="0">
                <a:solidFill>
                  <a:schemeClr val="accent1"/>
                </a:solidFill>
              </a:rPr>
              <a:t>Http://jurnal.untidar.ac.id</a:t>
            </a:r>
          </a:p>
          <a:p>
            <a:pPr marL="0" indent="0" algn="just">
              <a:lnSpc>
                <a:spcPct val="110000"/>
              </a:lnSpc>
              <a:buNone/>
            </a:pPr>
            <a:r>
              <a:rPr lang="en-US" sz="1400" dirty="0">
                <a:solidFill>
                  <a:schemeClr val="accent1"/>
                </a:solidFill>
              </a:rPr>
              <a:t>https://dataindonesia.id/digital/detail/indonesia-miliki-9738-juta-pengguna-instagram-pada-oktober-2022.</a:t>
            </a:r>
          </a:p>
          <a:p>
            <a:pPr marL="0" indent="0" algn="just">
              <a:lnSpc>
                <a:spcPct val="110000"/>
              </a:lnSpc>
              <a:buNone/>
            </a:pPr>
            <a:endParaRPr lang="en-US" sz="1400" dirty="0"/>
          </a:p>
          <a:p>
            <a:pPr marL="0" indent="0" algn="just">
              <a:lnSpc>
                <a:spcPct val="110000"/>
              </a:lnSpc>
              <a:buNone/>
            </a:pPr>
            <a:endParaRPr lang="en-US" sz="1400" dirty="0"/>
          </a:p>
        </p:txBody>
      </p:sp>
    </p:spTree>
    <p:extLst>
      <p:ext uri="{BB962C8B-B14F-4D97-AF65-F5344CB8AC3E}">
        <p14:creationId xmlns:p14="http://schemas.microsoft.com/office/powerpoint/2010/main" val="3596330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9210" y="1320417"/>
            <a:ext cx="7772400" cy="1972711"/>
          </a:xfrm>
        </p:spPr>
        <p:txBody>
          <a:bodyPr>
            <a:noAutofit/>
          </a:bodyPr>
          <a:lstStyle/>
          <a:p>
            <a:endParaRPr lang="en-US" sz="2000" dirty="0">
              <a:latin typeface="Alexon RR" panose="02000300000000000000"/>
            </a:endParaRPr>
          </a:p>
        </p:txBody>
      </p:sp>
      <p:sp>
        <p:nvSpPr>
          <p:cNvPr id="3" name="Subtitle 2"/>
          <p:cNvSpPr>
            <a:spLocks noGrp="1"/>
          </p:cNvSpPr>
          <p:nvPr>
            <p:ph type="subTitle" idx="1"/>
          </p:nvPr>
        </p:nvSpPr>
        <p:spPr>
          <a:xfrm>
            <a:off x="1143000" y="3429000"/>
            <a:ext cx="6858000" cy="1828799"/>
          </a:xfrm>
        </p:spPr>
        <p:txBody>
          <a:bodyPr>
            <a:normAutofit/>
          </a:bodyPr>
          <a:lstStyle/>
          <a:p>
            <a:r>
              <a:rPr lang="en-US" sz="3600" b="1" dirty="0" err="1">
                <a:latin typeface="Alexon RR" panose="02000300000000000000"/>
              </a:rPr>
              <a:t>Terimakasih</a:t>
            </a:r>
            <a:r>
              <a:rPr lang="en-US" sz="3600" b="1" dirty="0">
                <a:latin typeface="Alexon RR" panose="02000300000000000000"/>
              </a:rPr>
              <a:t> </a:t>
            </a:r>
          </a:p>
        </p:txBody>
      </p:sp>
    </p:spTree>
    <p:extLst>
      <p:ext uri="{BB962C8B-B14F-4D97-AF65-F5344CB8AC3E}">
        <p14:creationId xmlns:p14="http://schemas.microsoft.com/office/powerpoint/2010/main" val="13183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25068" y="70472"/>
            <a:ext cx="8873158" cy="1042123"/>
          </a:xfrm>
        </p:spPr>
        <p:txBody>
          <a:bodyPr/>
          <a:lstStyle/>
          <a:p>
            <a:r>
              <a:rPr lang="en-US" dirty="0" err="1"/>
              <a:t>pendahuluan</a:t>
            </a:r>
            <a:endParaRPr lang="en-US" dirty="0"/>
          </a:p>
        </p:txBody>
      </p:sp>
      <p:sp>
        <p:nvSpPr>
          <p:cNvPr id="3" name="Content Placeholder 2"/>
          <p:cNvSpPr>
            <a:spLocks noGrp="1"/>
          </p:cNvSpPr>
          <p:nvPr>
            <p:ph idx="1"/>
          </p:nvPr>
        </p:nvSpPr>
        <p:spPr/>
        <p:txBody>
          <a:bodyPr>
            <a:normAutofit/>
          </a:bodyPr>
          <a:lstStyle/>
          <a:p>
            <a:pPr marL="0" indent="0" algn="just">
              <a:buNone/>
            </a:pPr>
            <a:r>
              <a:rPr lang="en-US" dirty="0"/>
              <a:t>	</a:t>
            </a:r>
            <a:r>
              <a:rPr lang="en-US" sz="1800" dirty="0">
                <a:latin typeface="Alexon RR" panose="02000300000000000000"/>
              </a:rPr>
              <a:t>marketing Mix </a:t>
            </a:r>
            <a:r>
              <a:rPr lang="en-US" sz="1800" dirty="0" err="1">
                <a:latin typeface="Alexon RR" panose="02000300000000000000"/>
              </a:rPr>
              <a:t>ialah</a:t>
            </a:r>
            <a:r>
              <a:rPr lang="en-US" sz="1800" dirty="0">
                <a:latin typeface="Alexon RR" panose="02000300000000000000"/>
              </a:rPr>
              <a:t> </a:t>
            </a:r>
            <a:r>
              <a:rPr lang="en-US" sz="1800" dirty="0" err="1">
                <a:latin typeface="Alexon RR" panose="02000300000000000000"/>
              </a:rPr>
              <a:t>sebagai</a:t>
            </a:r>
            <a:r>
              <a:rPr lang="en-ID" sz="1800" dirty="0">
                <a:solidFill>
                  <a:srgbClr val="444444"/>
                </a:solidFill>
                <a:latin typeface="Alexon RR" panose="02000300000000000000"/>
              </a:rPr>
              <a:t> </a:t>
            </a:r>
            <a:r>
              <a:rPr lang="en-ID" sz="1800" b="0" i="0" dirty="0" err="1">
                <a:solidFill>
                  <a:srgbClr val="444444"/>
                </a:solidFill>
                <a:effectLst/>
                <a:latin typeface="Alexon RR" panose="02000300000000000000"/>
              </a:rPr>
              <a:t>suatu</a:t>
            </a:r>
            <a:r>
              <a:rPr lang="en-ID" sz="1800" b="0" i="0" dirty="0">
                <a:solidFill>
                  <a:srgbClr val="444444"/>
                </a:solidFill>
                <a:effectLst/>
                <a:latin typeface="Alexon RR" panose="02000300000000000000"/>
              </a:rPr>
              <a:t> </a:t>
            </a:r>
            <a:r>
              <a:rPr lang="en-ID" sz="1800" b="0" i="0" dirty="0" err="1">
                <a:solidFill>
                  <a:srgbClr val="444444"/>
                </a:solidFill>
                <a:effectLst/>
                <a:latin typeface="Alexon RR" panose="02000300000000000000"/>
              </a:rPr>
              <a:t>strategi</a:t>
            </a:r>
            <a:r>
              <a:rPr lang="en-ID" sz="1800" b="0" i="0" dirty="0">
                <a:solidFill>
                  <a:srgbClr val="444444"/>
                </a:solidFill>
                <a:effectLst/>
                <a:latin typeface="Alexon RR" panose="02000300000000000000"/>
              </a:rPr>
              <a:t> </a:t>
            </a:r>
            <a:r>
              <a:rPr lang="en-ID" sz="1800" b="0" i="0" dirty="0" err="1">
                <a:solidFill>
                  <a:srgbClr val="444444"/>
                </a:solidFill>
                <a:effectLst/>
                <a:latin typeface="Alexon RR" panose="02000300000000000000"/>
              </a:rPr>
              <a:t>pemasaran</a:t>
            </a:r>
            <a:r>
              <a:rPr lang="en-ID" sz="1800" b="0" i="0" dirty="0">
                <a:solidFill>
                  <a:srgbClr val="444444"/>
                </a:solidFill>
                <a:effectLst/>
                <a:latin typeface="Alexon RR" panose="02000300000000000000"/>
              </a:rPr>
              <a:t> yang </a:t>
            </a:r>
            <a:r>
              <a:rPr lang="en-ID" sz="1800" b="0" i="0" dirty="0" err="1">
                <a:solidFill>
                  <a:srgbClr val="444444"/>
                </a:solidFill>
                <a:effectLst/>
                <a:latin typeface="Alexon RR" panose="02000300000000000000"/>
              </a:rPr>
              <a:t>menggabungkan</a:t>
            </a:r>
            <a:r>
              <a:rPr lang="en-ID" sz="1800" b="0" i="0" dirty="0">
                <a:solidFill>
                  <a:srgbClr val="444444"/>
                </a:solidFill>
                <a:effectLst/>
                <a:latin typeface="Alexon RR" panose="02000300000000000000"/>
              </a:rPr>
              <a:t> </a:t>
            </a:r>
            <a:r>
              <a:rPr lang="en-ID" sz="1800" b="0" i="0" dirty="0" err="1">
                <a:solidFill>
                  <a:srgbClr val="444444"/>
                </a:solidFill>
                <a:effectLst/>
                <a:latin typeface="Alexon RR" panose="02000300000000000000"/>
              </a:rPr>
              <a:t>beberapa</a:t>
            </a:r>
            <a:r>
              <a:rPr lang="en-ID" sz="1800" b="0" i="0" dirty="0">
                <a:solidFill>
                  <a:srgbClr val="444444"/>
                </a:solidFill>
                <a:effectLst/>
                <a:latin typeface="Alexon RR" panose="02000300000000000000"/>
              </a:rPr>
              <a:t> </a:t>
            </a:r>
            <a:r>
              <a:rPr lang="en-ID" sz="1800" b="0" i="0" dirty="0" err="1">
                <a:solidFill>
                  <a:srgbClr val="444444"/>
                </a:solidFill>
                <a:effectLst/>
                <a:latin typeface="Alexon RR" panose="02000300000000000000"/>
              </a:rPr>
              <a:t>elemen</a:t>
            </a:r>
            <a:r>
              <a:rPr lang="en-ID" sz="1800" b="0" i="0" dirty="0">
                <a:solidFill>
                  <a:srgbClr val="444444"/>
                </a:solidFill>
                <a:effectLst/>
                <a:latin typeface="Alexon RR" panose="02000300000000000000"/>
              </a:rPr>
              <a:t> </a:t>
            </a:r>
            <a:r>
              <a:rPr lang="en-ID" sz="1800" b="0" i="0" dirty="0">
                <a:solidFill>
                  <a:srgbClr val="242429"/>
                </a:solidFill>
                <a:effectLst/>
                <a:latin typeface="Alexon RR" panose="02000300000000000000"/>
              </a:rPr>
              <a:t>yang </a:t>
            </a:r>
            <a:r>
              <a:rPr lang="en-ID" sz="1800" b="0" i="0" dirty="0" err="1">
                <a:solidFill>
                  <a:srgbClr val="242429"/>
                </a:solidFill>
                <a:effectLst/>
                <a:latin typeface="Alexon RR" panose="02000300000000000000"/>
              </a:rPr>
              <a:t>dikenal</a:t>
            </a:r>
            <a:r>
              <a:rPr lang="en-ID" sz="1800" b="0" i="0" dirty="0">
                <a:solidFill>
                  <a:srgbClr val="242429"/>
                </a:solidFill>
                <a:effectLst/>
                <a:latin typeface="Alexon RR" panose="02000300000000000000"/>
              </a:rPr>
              <a:t> </a:t>
            </a:r>
            <a:r>
              <a:rPr lang="en-ID" sz="1800" b="0" i="0" dirty="0" err="1">
                <a:solidFill>
                  <a:srgbClr val="242429"/>
                </a:solidFill>
                <a:effectLst/>
                <a:latin typeface="Alexon RR" panose="02000300000000000000"/>
              </a:rPr>
              <a:t>dengan</a:t>
            </a:r>
            <a:r>
              <a:rPr lang="en-ID" sz="1800" b="0" i="0" dirty="0">
                <a:solidFill>
                  <a:srgbClr val="242429"/>
                </a:solidFill>
                <a:effectLst/>
                <a:latin typeface="Alexon RR" panose="02000300000000000000"/>
              </a:rPr>
              <a:t> </a:t>
            </a:r>
            <a:r>
              <a:rPr lang="en-ID" sz="1800" b="0" i="0" dirty="0" err="1">
                <a:solidFill>
                  <a:srgbClr val="242429"/>
                </a:solidFill>
                <a:effectLst/>
                <a:latin typeface="Alexon RR" panose="02000300000000000000"/>
              </a:rPr>
              <a:t>istilah</a:t>
            </a:r>
            <a:r>
              <a:rPr lang="en-ID" sz="1800" b="0" i="0" dirty="0">
                <a:solidFill>
                  <a:srgbClr val="242429"/>
                </a:solidFill>
                <a:effectLst/>
                <a:latin typeface="Alexon RR" panose="02000300000000000000"/>
              </a:rPr>
              <a:t> </a:t>
            </a:r>
            <a:r>
              <a:rPr lang="en-ID" sz="1800" b="0" i="0" dirty="0" err="1">
                <a:solidFill>
                  <a:srgbClr val="242429"/>
                </a:solidFill>
                <a:effectLst/>
                <a:latin typeface="Alexon RR" panose="02000300000000000000"/>
              </a:rPr>
              <a:t>konsep</a:t>
            </a:r>
            <a:r>
              <a:rPr lang="en-ID" sz="1800" b="0" i="0" dirty="0">
                <a:solidFill>
                  <a:srgbClr val="242429"/>
                </a:solidFill>
                <a:effectLst/>
                <a:latin typeface="Alexon RR" panose="02000300000000000000"/>
              </a:rPr>
              <a:t> marketing 4P </a:t>
            </a:r>
            <a:r>
              <a:rPr lang="en-ID" sz="1800" b="0" i="0" dirty="0" err="1">
                <a:solidFill>
                  <a:srgbClr val="242429"/>
                </a:solidFill>
                <a:effectLst/>
                <a:latin typeface="Alexon RR" panose="02000300000000000000"/>
              </a:rPr>
              <a:t>yaitu</a:t>
            </a:r>
            <a:r>
              <a:rPr lang="en-ID" sz="1800" b="0" i="0" dirty="0">
                <a:solidFill>
                  <a:srgbClr val="242429"/>
                </a:solidFill>
                <a:effectLst/>
                <a:latin typeface="Alexon RR" panose="02000300000000000000"/>
              </a:rPr>
              <a:t> Product, Price, Place, dan Promotion.</a:t>
            </a:r>
            <a:r>
              <a:rPr lang="sv-SE" sz="1800" b="0" i="0" dirty="0">
                <a:solidFill>
                  <a:srgbClr val="242429"/>
                </a:solidFill>
                <a:effectLst/>
                <a:latin typeface="Alexon RR" panose="02000300000000000000"/>
              </a:rPr>
              <a:t> Dimana sebuah pasar membutuhkan stategi untuk memperluas jangkauan konsumennya melalui internet, Salah satunya dengan menggunakan media sosial instagram.</a:t>
            </a:r>
          </a:p>
          <a:p>
            <a:pPr marL="0" indent="0" algn="just">
              <a:buNone/>
            </a:pPr>
            <a:r>
              <a:rPr lang="sv-SE" sz="1800" dirty="0">
                <a:solidFill>
                  <a:srgbClr val="242429"/>
                </a:solidFill>
                <a:latin typeface="Alexon RR" panose="02000300000000000000"/>
              </a:rPr>
              <a:t>	Berdasarkan data Napoleon Cat , ada 97,38 juta pengguna Instagram di Indonesia per Oktober 2022.  Jumlah tersebut meningkat 7% dibandingkan setahun sebelumnya yang sebanyak 91,01 juta pengguna. Walau demikian, pengguna Instagram di Indonesia menurun 3,89% dari bulan sebelumnya yang sebanyak 101,3 juta akun. </a:t>
            </a:r>
          </a:p>
          <a:p>
            <a:pPr marL="0" indent="0" algn="just">
              <a:buNone/>
            </a:pPr>
            <a:r>
              <a:rPr lang="sv-SE" sz="1800" dirty="0">
                <a:solidFill>
                  <a:srgbClr val="242429"/>
                </a:solidFill>
                <a:latin typeface="Alexon RR" panose="02000300000000000000"/>
              </a:rPr>
              <a:t>	Penelitian ini dilakukan berdasarkan fenomena yang dimana akun instagram @hijabmuslimahcantix sebagai salah satu media Marketing mix dalam meningkatkan penjualan melalui aktivitas promosi. Instagram @hijabmuslimahcantix sebuah tokoh yang menjual berbagai macam hijab yang lagi trend saat ini dan menjual brand lokal yang berkhualitas dan harga yang sangat mudah dijangkau oleh konsumen. Yang dimana brand lokal  @hijabmuslimahcantix yang berani mengangkat salah satu kebudayaan Indonesia yaitu menjadikan hijab sebagai produk fashion dan style yang berguna dan trandi dikalangan masyarakat. 	</a:t>
            </a:r>
            <a:endParaRPr lang="en-US" sz="1800" dirty="0">
              <a:latin typeface="Alexon RR" panose="02000300000000000000"/>
            </a:endParaRPr>
          </a:p>
        </p:txBody>
      </p:sp>
    </p:spTree>
    <p:extLst>
      <p:ext uri="{BB962C8B-B14F-4D97-AF65-F5344CB8AC3E}">
        <p14:creationId xmlns:p14="http://schemas.microsoft.com/office/powerpoint/2010/main" val="1990361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a:t>Penelitian</a:t>
            </a:r>
            <a:r>
              <a:rPr lang="en-US" dirty="0"/>
              <a:t> </a:t>
            </a:r>
            <a:r>
              <a:rPr lang="en-US" dirty="0" err="1"/>
              <a:t>terdahulu</a:t>
            </a:r>
            <a:endParaRPr lang="en-US" dirty="0"/>
          </a:p>
        </p:txBody>
      </p:sp>
      <p:sp>
        <p:nvSpPr>
          <p:cNvPr id="3" name="Content Placeholder 2"/>
          <p:cNvSpPr>
            <a:spLocks noGrp="1"/>
          </p:cNvSpPr>
          <p:nvPr>
            <p:ph idx="1"/>
          </p:nvPr>
        </p:nvSpPr>
        <p:spPr/>
        <p:txBody>
          <a:bodyPr>
            <a:noAutofit/>
          </a:bodyPr>
          <a:lstStyle/>
          <a:p>
            <a:pPr marL="0" indent="0" algn="just">
              <a:lnSpc>
                <a:spcPct val="100000"/>
              </a:lnSpc>
              <a:buNone/>
            </a:pPr>
            <a:r>
              <a:rPr lang="en-US" sz="1600" dirty="0" err="1">
                <a:latin typeface="Alexon RR" panose="02000300000000000000"/>
                <a:cs typeface="Times New Roman" panose="02020603050405020304" pitchFamily="18" charset="0"/>
              </a:rPr>
              <a:t>Dewi</a:t>
            </a:r>
            <a:r>
              <a:rPr lang="en-US" sz="1600" dirty="0">
                <a:latin typeface="Alexon RR" panose="02000300000000000000"/>
                <a:cs typeface="Times New Roman" panose="02020603050405020304" pitchFamily="18" charset="0"/>
              </a:rPr>
              <a:t> </a:t>
            </a:r>
            <a:r>
              <a:rPr lang="en-US" sz="1600" dirty="0" err="1">
                <a:latin typeface="Alexon RR" panose="02000300000000000000"/>
                <a:cs typeface="Times New Roman" panose="02020603050405020304" pitchFamily="18" charset="0"/>
              </a:rPr>
              <a:t>Rahmawati</a:t>
            </a:r>
            <a:r>
              <a:rPr lang="en-US" sz="1600" dirty="0">
                <a:latin typeface="Alexon RR" panose="02000300000000000000"/>
                <a:cs typeface="Times New Roman" panose="02020603050405020304" pitchFamily="18" charset="0"/>
              </a:rPr>
              <a:t> (2016) “ </a:t>
            </a:r>
            <a:r>
              <a:rPr lang="en-US" sz="1600" dirty="0" err="1">
                <a:latin typeface="Alexon RR" panose="02000300000000000000"/>
                <a:cs typeface="Times New Roman" panose="02020603050405020304" pitchFamily="18" charset="0"/>
              </a:rPr>
              <a:t>Pemilihan</a:t>
            </a:r>
            <a:r>
              <a:rPr lang="en-US" sz="1600" dirty="0">
                <a:latin typeface="Alexon RR" panose="02000300000000000000"/>
                <a:cs typeface="Times New Roman" panose="02020603050405020304" pitchFamily="18" charset="0"/>
              </a:rPr>
              <a:t> Dan </a:t>
            </a:r>
            <a:r>
              <a:rPr lang="en-US" sz="1600" dirty="0" err="1">
                <a:latin typeface="Alexon RR" panose="02000300000000000000"/>
                <a:cs typeface="Times New Roman" panose="02020603050405020304" pitchFamily="18" charset="0"/>
              </a:rPr>
              <a:t>Pemanfaatan</a:t>
            </a:r>
            <a:r>
              <a:rPr lang="en-US" sz="1600" dirty="0">
                <a:latin typeface="Alexon RR" panose="02000300000000000000"/>
                <a:cs typeface="Times New Roman" panose="02020603050405020304" pitchFamily="18" charset="0"/>
              </a:rPr>
              <a:t> Instagram </a:t>
            </a:r>
            <a:r>
              <a:rPr lang="en-US" sz="1600" dirty="0" err="1">
                <a:latin typeface="Alexon RR" panose="02000300000000000000"/>
                <a:cs typeface="Times New Roman" panose="02020603050405020304" pitchFamily="18" charset="0"/>
              </a:rPr>
              <a:t>Sebagai</a:t>
            </a:r>
            <a:r>
              <a:rPr lang="en-US" sz="1600" dirty="0">
                <a:latin typeface="Alexon RR" panose="02000300000000000000"/>
                <a:cs typeface="Times New Roman" panose="02020603050405020304" pitchFamily="18" charset="0"/>
              </a:rPr>
              <a:t> Media </a:t>
            </a:r>
            <a:r>
              <a:rPr lang="en-US" sz="1600" dirty="0" err="1">
                <a:latin typeface="Alexon RR" panose="02000300000000000000"/>
                <a:cs typeface="Times New Roman" panose="02020603050405020304" pitchFamily="18" charset="0"/>
              </a:rPr>
              <a:t>Komunikasi</a:t>
            </a:r>
            <a:r>
              <a:rPr lang="en-US" sz="1600" dirty="0">
                <a:latin typeface="Alexon RR" panose="02000300000000000000"/>
                <a:cs typeface="Times New Roman" panose="02020603050405020304" pitchFamily="18" charset="0"/>
              </a:rPr>
              <a:t> </a:t>
            </a:r>
            <a:r>
              <a:rPr lang="en-US" sz="1600" dirty="0" err="1">
                <a:latin typeface="Alexon RR" panose="02000300000000000000"/>
                <a:cs typeface="Times New Roman" panose="02020603050405020304" pitchFamily="18" charset="0"/>
              </a:rPr>
              <a:t>Pemasaran</a:t>
            </a:r>
            <a:r>
              <a:rPr lang="en-US" sz="1600" dirty="0">
                <a:latin typeface="Alexon RR" panose="02000300000000000000"/>
                <a:cs typeface="Times New Roman" panose="02020603050405020304" pitchFamily="18" charset="0"/>
              </a:rPr>
              <a:t> Online (</a:t>
            </a:r>
            <a:r>
              <a:rPr lang="en-US" sz="1600" dirty="0" err="1">
                <a:latin typeface="Alexon RR" panose="02000300000000000000"/>
                <a:cs typeface="Times New Roman" panose="02020603050405020304" pitchFamily="18" charset="0"/>
              </a:rPr>
              <a:t>Studi</a:t>
            </a:r>
            <a:r>
              <a:rPr lang="en-US" sz="1600" dirty="0">
                <a:latin typeface="Alexon RR" panose="02000300000000000000"/>
                <a:cs typeface="Times New Roman" panose="02020603050405020304" pitchFamily="18" charset="0"/>
              </a:rPr>
              <a:t> </a:t>
            </a:r>
            <a:r>
              <a:rPr lang="en-US" sz="1600" dirty="0" err="1">
                <a:latin typeface="Alexon RR" panose="02000300000000000000"/>
                <a:cs typeface="Times New Roman" panose="02020603050405020304" pitchFamily="18" charset="0"/>
              </a:rPr>
              <a:t>Deskriptif</a:t>
            </a:r>
            <a:r>
              <a:rPr lang="en-US" sz="1600" dirty="0">
                <a:latin typeface="Alexon RR" panose="02000300000000000000"/>
                <a:cs typeface="Times New Roman" panose="02020603050405020304" pitchFamily="18" charset="0"/>
              </a:rPr>
              <a:t> </a:t>
            </a:r>
            <a:r>
              <a:rPr lang="en-US" sz="1600" dirty="0" err="1">
                <a:latin typeface="Alexon RR" panose="02000300000000000000"/>
                <a:cs typeface="Times New Roman" panose="02020603050405020304" pitchFamily="18" charset="0"/>
              </a:rPr>
              <a:t>Kualitatif</a:t>
            </a:r>
            <a:r>
              <a:rPr lang="en-US" sz="1600" dirty="0">
                <a:latin typeface="Alexon RR" panose="02000300000000000000"/>
                <a:cs typeface="Times New Roman" panose="02020603050405020304" pitchFamily="18" charset="0"/>
              </a:rPr>
              <a:t> Pada </a:t>
            </a:r>
            <a:r>
              <a:rPr lang="en-US" sz="1600" dirty="0" err="1">
                <a:latin typeface="Alexon RR" panose="02000300000000000000"/>
                <a:cs typeface="Times New Roman" panose="02020603050405020304" pitchFamily="18" charset="0"/>
              </a:rPr>
              <a:t>Akun</a:t>
            </a:r>
            <a:r>
              <a:rPr lang="en-US" sz="1600" dirty="0">
                <a:latin typeface="Alexon RR" panose="02000300000000000000"/>
                <a:cs typeface="Times New Roman" panose="02020603050405020304" pitchFamily="18" charset="0"/>
              </a:rPr>
              <a:t> Instagram @Freezybrowniez” </a:t>
            </a:r>
            <a:r>
              <a:rPr lang="en-US" sz="1600" dirty="0" err="1">
                <a:latin typeface="Alexon RR" panose="02000300000000000000"/>
                <a:cs typeface="Times New Roman" panose="02020603050405020304" pitchFamily="18" charset="0"/>
              </a:rPr>
              <a:t>menyimpulkan</a:t>
            </a:r>
            <a:r>
              <a:rPr lang="en-US" sz="1600" dirty="0">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instagram sebagai media pemasaran  onlinenya dengan faktor-faktor  pemasaran melalui model pemasaran modern,</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memanfaatkan fitur yang ada </a:t>
            </a:r>
            <a:r>
              <a:rPr lang="en-US" sz="1600" dirty="0">
                <a:solidFill>
                  <a:schemeClr val="tx1"/>
                </a:solidFill>
                <a:latin typeface="Alexon RR" panose="02000300000000000000"/>
                <a:cs typeface="Times New Roman" panose="02020603050405020304" pitchFamily="18" charset="0"/>
              </a:rPr>
              <a:t>d</a:t>
            </a:r>
            <a:r>
              <a:rPr lang="id-ID" sz="1600" dirty="0">
                <a:solidFill>
                  <a:schemeClr val="tx1"/>
                </a:solidFill>
                <a:latin typeface="Alexon RR" panose="02000300000000000000"/>
                <a:cs typeface="Times New Roman" panose="02020603050405020304" pitchFamily="18" charset="0"/>
              </a:rPr>
              <a:t>alam</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instagram,</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mengenali sifat konsumen untuk pemilihan media pemasaran yang tepat.</a:t>
            </a:r>
            <a:endParaRPr lang="en-US" sz="1600" dirty="0">
              <a:latin typeface="Alexon RR" panose="02000300000000000000"/>
              <a:cs typeface="Times New Roman" panose="02020603050405020304" pitchFamily="18" charset="0"/>
            </a:endParaRPr>
          </a:p>
          <a:p>
            <a:pPr marL="0" indent="0" algn="just">
              <a:lnSpc>
                <a:spcPct val="100000"/>
              </a:lnSpc>
              <a:buNone/>
            </a:pPr>
            <a:r>
              <a:rPr lang="id-ID" sz="1600" dirty="0">
                <a:solidFill>
                  <a:schemeClr val="tx1"/>
                </a:solidFill>
                <a:latin typeface="Alexon RR" panose="02000300000000000000"/>
                <a:cs typeface="Times New Roman" panose="02020603050405020304" pitchFamily="18" charset="0"/>
              </a:rPr>
              <a:t>Puji Rismayanti (2017) “Strategi Komunikasi Pemasaran Dalam</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Meningkatkan Penjualan (Studi Deskriptif</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Kualitatif Akvitas Promosi Pada Akun Instagram</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@Kedai_Digital)” </a:t>
            </a:r>
            <a:r>
              <a:rPr lang="en-US" sz="1600" dirty="0" err="1">
                <a:solidFill>
                  <a:schemeClr val="tx1"/>
                </a:solidFill>
                <a:latin typeface="Alexon RR" panose="02000300000000000000"/>
                <a:cs typeface="Times New Roman" panose="02020603050405020304" pitchFamily="18" charset="0"/>
              </a:rPr>
              <a:t>menyimpulkan</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Promosi yang dilakukan </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pada akun Instagram toko digital menggunakan </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berbagai fungsi dimana biasanya tersedia di </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Instagram, mengunggah foto, video, tagar, </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mention dan komentar, dan aspek lain seperti </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distribusi produk, kualitas dan harga jual, seperti</a:t>
            </a:r>
            <a:r>
              <a:rPr lang="en-US" sz="1600" dirty="0">
                <a:solidFill>
                  <a:schemeClr val="tx1"/>
                </a:solidFill>
                <a:latin typeface="Alexon RR" panose="02000300000000000000"/>
                <a:cs typeface="Times New Roman" panose="02020603050405020304" pitchFamily="18" charset="0"/>
              </a:rPr>
              <a:t> </a:t>
            </a:r>
            <a:r>
              <a:rPr lang="id-ID" sz="1600" dirty="0">
                <a:solidFill>
                  <a:schemeClr val="tx1"/>
                </a:solidFill>
                <a:latin typeface="Alexon RR" panose="02000300000000000000"/>
                <a:cs typeface="Times New Roman" panose="02020603050405020304" pitchFamily="18" charset="0"/>
              </a:rPr>
              <a:t>Kupon dan potongan harga. </a:t>
            </a:r>
          </a:p>
          <a:p>
            <a:pPr marL="0" indent="0" algn="just">
              <a:lnSpc>
                <a:spcPct val="100000"/>
              </a:lnSpc>
              <a:buNone/>
            </a:pPr>
            <a:r>
              <a:rPr lang="fi-FI" sz="1600" dirty="0">
                <a:solidFill>
                  <a:schemeClr val="tx1"/>
                </a:solidFill>
                <a:latin typeface="Alexon RR" panose="02000300000000000000"/>
                <a:cs typeface="Times New Roman" panose="02020603050405020304" pitchFamily="18" charset="0"/>
              </a:rPr>
              <a:t>Faisa Tunnisa Shohilul Abadin (2008) “Strategi Komunikasi Pemasaran Batamliciouz  Melalui Akun Instagram Dalam Memasarkan   Usaha Di Kota Batam. (Studi Analisis Deskriptif Kualitatif Strategi Komunikasi Pemasaran)” menyimpulkanStrategi komunikasi  pemasaran yang diterapkan Batamliciouz untuk menarik perhatian calon pembeli adalah:  1) beriklan di media sosial; 2) gunakan hashtag  yang sesuai; 3) Mencarixpelanggan potensial; 4)  Menjadi pengikut di media sosial; 5) dan  bermaksud untuk menggunakan system referensi.</a:t>
            </a:r>
          </a:p>
          <a:p>
            <a:pPr marL="0" indent="0" algn="just">
              <a:lnSpc>
                <a:spcPct val="170000"/>
              </a:lnSpc>
              <a:buNone/>
            </a:pPr>
            <a:endParaRPr lang="fi-FI" sz="1600" dirty="0">
              <a:solidFill>
                <a:schemeClr val="tx1"/>
              </a:solidFill>
              <a:latin typeface="Alexon RR" panose="02000300000000000000"/>
              <a:cs typeface="Times New Roman" panose="02020603050405020304" pitchFamily="18" charset="0"/>
            </a:endParaRPr>
          </a:p>
          <a:p>
            <a:pPr marL="0" indent="0" algn="just">
              <a:buNone/>
            </a:pPr>
            <a:endParaRPr lang="id-ID" sz="1600" dirty="0">
              <a:solidFill>
                <a:schemeClr val="tx1"/>
              </a:solidFill>
              <a:latin typeface="Alexon RR" panose="02000300000000000000"/>
              <a:cs typeface="Times New Roman" panose="02020603050405020304" pitchFamily="18" charset="0"/>
            </a:endParaRPr>
          </a:p>
          <a:p>
            <a:pPr marL="0" indent="0" algn="just">
              <a:buNone/>
            </a:pPr>
            <a:endParaRPr lang="id-ID" sz="1600" dirty="0">
              <a:solidFill>
                <a:schemeClr val="tx1"/>
              </a:solidFill>
              <a:latin typeface="Alexon RR" panose="02000300000000000000"/>
              <a:cs typeface="Times New Roman" panose="02020603050405020304" pitchFamily="18" charset="0"/>
            </a:endParaRPr>
          </a:p>
          <a:p>
            <a:pPr marL="0" indent="0" algn="just">
              <a:buNone/>
            </a:pPr>
            <a:endParaRPr lang="id-ID" sz="1600" dirty="0">
              <a:solidFill>
                <a:schemeClr val="tx1"/>
              </a:solidFill>
              <a:latin typeface="Alexon RR" panose="02000300000000000000"/>
              <a:cs typeface="Times New Roman" panose="02020603050405020304" pitchFamily="18" charset="0"/>
            </a:endParaRPr>
          </a:p>
          <a:p>
            <a:pPr marL="0" indent="0">
              <a:buNone/>
            </a:pPr>
            <a:endParaRPr lang="id-ID" sz="1600" dirty="0">
              <a:solidFill>
                <a:schemeClr val="tx1"/>
              </a:solidFill>
              <a:latin typeface="Alexon RR" panose="02000300000000000000"/>
              <a:cs typeface="Times New Roman" panose="02020603050405020304" pitchFamily="18" charset="0"/>
            </a:endParaRPr>
          </a:p>
          <a:p>
            <a:pPr marL="0" indent="0">
              <a:buNone/>
            </a:pPr>
            <a:endParaRPr lang="id-ID" sz="1600" dirty="0">
              <a:solidFill>
                <a:schemeClr val="tx1"/>
              </a:solidFill>
              <a:latin typeface="Alexon RR" panose="02000300000000000000"/>
              <a:cs typeface="Times New Roman" panose="02020603050405020304" pitchFamily="18" charset="0"/>
            </a:endParaRPr>
          </a:p>
          <a:p>
            <a:pPr marL="0" indent="0">
              <a:buNone/>
            </a:pPr>
            <a:endParaRPr lang="en-US" sz="1600" dirty="0">
              <a:latin typeface="Alexon RR" panose="02000300000000000000"/>
              <a:cs typeface="Times New Roman" panose="02020603050405020304" pitchFamily="18" charset="0"/>
            </a:endParaRPr>
          </a:p>
          <a:p>
            <a:pPr marL="0" indent="0">
              <a:buNone/>
            </a:pPr>
            <a:r>
              <a:rPr lang="en-US" sz="1600" dirty="0">
                <a:latin typeface="Alexon RR" panose="02000300000000000000"/>
              </a:rPr>
              <a:t>	</a:t>
            </a:r>
          </a:p>
        </p:txBody>
      </p:sp>
    </p:spTree>
    <p:extLst>
      <p:ext uri="{BB962C8B-B14F-4D97-AF65-F5344CB8AC3E}">
        <p14:creationId xmlns:p14="http://schemas.microsoft.com/office/powerpoint/2010/main" val="735402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a:t>Landasan</a:t>
            </a:r>
            <a:r>
              <a:rPr lang="en-US" dirty="0"/>
              <a:t> </a:t>
            </a:r>
            <a:r>
              <a:rPr lang="en-US" dirty="0" err="1"/>
              <a:t>Teori</a:t>
            </a:r>
            <a:endParaRPr lang="en-US" dirty="0"/>
          </a:p>
        </p:txBody>
      </p:sp>
      <p:sp>
        <p:nvSpPr>
          <p:cNvPr id="3" name="Content Placeholder 2"/>
          <p:cNvSpPr>
            <a:spLocks noGrp="1"/>
          </p:cNvSpPr>
          <p:nvPr>
            <p:ph idx="1"/>
          </p:nvPr>
        </p:nvSpPr>
        <p:spPr>
          <a:xfrm>
            <a:off x="178698" y="1267307"/>
            <a:ext cx="8873158" cy="5089734"/>
          </a:xfrm>
        </p:spPr>
        <p:txBody>
          <a:bodyPr/>
          <a:lstStyle/>
          <a:p>
            <a:pPr marL="0" indent="0" algn="just">
              <a:buNone/>
            </a:pPr>
            <a:r>
              <a:rPr lang="en-US" sz="2000" dirty="0">
                <a:latin typeface="Alexon RR" panose="02000300000000000000"/>
              </a:rPr>
              <a:t>	</a:t>
            </a:r>
            <a:r>
              <a:rPr lang="en-US" sz="2000" dirty="0" err="1">
                <a:latin typeface="Alexon RR" panose="02000300000000000000"/>
              </a:rPr>
              <a:t>Landasan</a:t>
            </a:r>
            <a:r>
              <a:rPr lang="en-US" sz="2000" dirty="0">
                <a:latin typeface="Alexon RR" panose="02000300000000000000"/>
              </a:rPr>
              <a:t> </a:t>
            </a:r>
            <a:r>
              <a:rPr lang="en-US" sz="2000" dirty="0" err="1">
                <a:latin typeface="Alexon RR" panose="02000300000000000000"/>
              </a:rPr>
              <a:t>teori</a:t>
            </a:r>
            <a:r>
              <a:rPr lang="en-US" sz="2000" dirty="0">
                <a:latin typeface="Alexon RR" panose="02000300000000000000"/>
              </a:rPr>
              <a:t> </a:t>
            </a:r>
            <a:r>
              <a:rPr lang="en-US" sz="2000" dirty="0" err="1">
                <a:latin typeface="Alexon RR" panose="02000300000000000000"/>
              </a:rPr>
              <a:t>dalam</a:t>
            </a:r>
            <a:r>
              <a:rPr lang="en-US" sz="2000" dirty="0">
                <a:latin typeface="Alexon RR" panose="02000300000000000000"/>
              </a:rPr>
              <a:t> </a:t>
            </a:r>
            <a:r>
              <a:rPr lang="en-US" sz="2000" dirty="0" err="1">
                <a:latin typeface="Alexon RR" panose="02000300000000000000"/>
              </a:rPr>
              <a:t>penelitian</a:t>
            </a:r>
            <a:r>
              <a:rPr lang="en-US" sz="2000" dirty="0">
                <a:latin typeface="Alexon RR" panose="02000300000000000000"/>
              </a:rPr>
              <a:t> </a:t>
            </a:r>
            <a:r>
              <a:rPr lang="en-US" sz="2000" dirty="0" err="1">
                <a:latin typeface="Alexon RR" panose="02000300000000000000"/>
              </a:rPr>
              <a:t>ini</a:t>
            </a:r>
            <a:r>
              <a:rPr lang="en-US" sz="2000" dirty="0">
                <a:latin typeface="Alexon RR" panose="02000300000000000000"/>
              </a:rPr>
              <a:t> </a:t>
            </a:r>
            <a:r>
              <a:rPr lang="en-US" sz="2000" dirty="0" err="1">
                <a:latin typeface="Alexon RR" panose="02000300000000000000"/>
              </a:rPr>
              <a:t>adalah</a:t>
            </a:r>
            <a:r>
              <a:rPr lang="en-US" sz="2000" dirty="0">
                <a:latin typeface="Alexon RR" panose="02000300000000000000"/>
              </a:rPr>
              <a:t> </a:t>
            </a:r>
            <a:r>
              <a:rPr lang="en-US" sz="2000" dirty="0" err="1">
                <a:latin typeface="Alexon RR" panose="02000300000000000000"/>
              </a:rPr>
              <a:t>teori</a:t>
            </a:r>
            <a:r>
              <a:rPr lang="en-US" sz="2000" dirty="0">
                <a:latin typeface="Alexon RR" panose="02000300000000000000"/>
              </a:rPr>
              <a:t> </a:t>
            </a:r>
            <a:r>
              <a:rPr lang="en-ID" sz="2000" dirty="0">
                <a:effectLst/>
                <a:latin typeface="Alexon RR" panose="02000300000000000000"/>
                <a:ea typeface="Times New Roman" panose="02020603050405020304" pitchFamily="18" charset="0"/>
              </a:rPr>
              <a:t>Kotler dan Armstrong (2016: 47) </a:t>
            </a:r>
            <a:r>
              <a:rPr lang="en-ID" sz="2000" dirty="0" err="1">
                <a:effectLst/>
                <a:latin typeface="Alexon RR" panose="02000300000000000000"/>
                <a:ea typeface="Times New Roman" panose="02020603050405020304" pitchFamily="18" charset="0"/>
              </a:rPr>
              <a:t>Bauran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pemasaran</a:t>
            </a:r>
            <a:r>
              <a:rPr lang="en-ID" sz="2000" dirty="0">
                <a:effectLst/>
                <a:latin typeface="Alexon RR" panose="02000300000000000000"/>
                <a:ea typeface="Times New Roman" panose="02020603050405020304" pitchFamily="18" charset="0"/>
              </a:rPr>
              <a:t> (marketing mix)</a:t>
            </a:r>
            <a:r>
              <a:rPr lang="en-ID" sz="2000" dirty="0" err="1">
                <a:effectLst/>
                <a:latin typeface="Alexon RR" panose="02000300000000000000"/>
                <a:ea typeface="Times New Roman" panose="02020603050405020304" pitchFamily="18" charset="0"/>
              </a:rPr>
              <a:t>mencakup</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empat</a:t>
            </a:r>
            <a:r>
              <a:rPr lang="en-ID" sz="2000" dirty="0">
                <a:effectLst/>
                <a:latin typeface="Alexon RR" panose="02000300000000000000"/>
                <a:ea typeface="Times New Roman" panose="02020603050405020304" pitchFamily="18" charset="0"/>
              </a:rPr>
              <a:t> (4) </a:t>
            </a:r>
            <a:r>
              <a:rPr lang="en-ID" sz="2000" dirty="0" err="1">
                <a:effectLst/>
                <a:latin typeface="Alexon RR" panose="02000300000000000000"/>
                <a:ea typeface="Times New Roman" panose="02020603050405020304" pitchFamily="18" charset="0"/>
              </a:rPr>
              <a:t>hal</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pokok</a:t>
            </a:r>
            <a:r>
              <a:rPr lang="en-ID" sz="2000" dirty="0">
                <a:effectLst/>
                <a:latin typeface="Alexon RR" panose="02000300000000000000"/>
                <a:ea typeface="Times New Roman" panose="02020603050405020304" pitchFamily="18" charset="0"/>
              </a:rPr>
              <a:t> dan </a:t>
            </a:r>
            <a:r>
              <a:rPr lang="en-ID" sz="2000" dirty="0" err="1">
                <a:effectLst/>
                <a:latin typeface="Alexon RR" panose="02000300000000000000"/>
                <a:ea typeface="Times New Roman" panose="02020603050405020304" pitchFamily="18" charset="0"/>
              </a:rPr>
              <a:t>dapat</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dikontrol</a:t>
            </a:r>
            <a:r>
              <a:rPr lang="en-ID" sz="2000" dirty="0">
                <a:effectLst/>
                <a:latin typeface="Alexon RR" panose="02000300000000000000"/>
                <a:ea typeface="Times New Roman" panose="02020603050405020304" pitchFamily="18" charset="0"/>
              </a:rPr>
              <a:t> oleh </a:t>
            </a:r>
            <a:r>
              <a:rPr lang="en-ID" sz="2000" dirty="0" err="1">
                <a:effectLst/>
                <a:latin typeface="Alexon RR" panose="02000300000000000000"/>
                <a:ea typeface="Times New Roman" panose="02020603050405020304" pitchFamily="18" charset="0"/>
              </a:rPr>
              <a:t>perusahaan</a:t>
            </a:r>
            <a:r>
              <a:rPr lang="en-ID" sz="2000" dirty="0">
                <a:effectLst/>
                <a:latin typeface="Alexon RR" panose="02000300000000000000"/>
                <a:ea typeface="Times New Roman" panose="02020603050405020304" pitchFamily="18" charset="0"/>
              </a:rPr>
              <a:t> yang </a:t>
            </a:r>
            <a:r>
              <a:rPr lang="en-ID" sz="2000" dirty="0" err="1">
                <a:effectLst/>
                <a:latin typeface="Alexon RR" panose="02000300000000000000"/>
                <a:ea typeface="Times New Roman" panose="02020603050405020304" pitchFamily="18" charset="0"/>
              </a:rPr>
              <a:t>meliputiproduk</a:t>
            </a:r>
            <a:r>
              <a:rPr lang="en-ID" sz="2000" dirty="0">
                <a:effectLst/>
                <a:latin typeface="Alexon RR" panose="02000300000000000000"/>
                <a:ea typeface="Times New Roman" panose="02020603050405020304" pitchFamily="18" charset="0"/>
              </a:rPr>
              <a:t> (product), </a:t>
            </a:r>
            <a:r>
              <a:rPr lang="en-ID" sz="2000" dirty="0" err="1">
                <a:effectLst/>
                <a:latin typeface="Alexon RR" panose="02000300000000000000"/>
                <a:ea typeface="Times New Roman" panose="02020603050405020304" pitchFamily="18" charset="0"/>
              </a:rPr>
              <a:t>harga</a:t>
            </a:r>
            <a:r>
              <a:rPr lang="en-ID" sz="2000" dirty="0">
                <a:effectLst/>
                <a:latin typeface="Alexon RR" panose="02000300000000000000"/>
                <a:ea typeface="Times New Roman" panose="02020603050405020304" pitchFamily="18" charset="0"/>
              </a:rPr>
              <a:t> (price), </a:t>
            </a:r>
            <a:r>
              <a:rPr lang="en-ID" sz="2000" dirty="0" err="1">
                <a:effectLst/>
                <a:latin typeface="Alexon RR" panose="02000300000000000000"/>
                <a:ea typeface="Times New Roman" panose="02020603050405020304" pitchFamily="18" charset="0"/>
              </a:rPr>
              <a:t>tempat</a:t>
            </a:r>
            <a:r>
              <a:rPr lang="en-ID" sz="2000" dirty="0">
                <a:effectLst/>
                <a:latin typeface="Alexon RR" panose="02000300000000000000"/>
                <a:ea typeface="Times New Roman" panose="02020603050405020304" pitchFamily="18" charset="0"/>
              </a:rPr>
              <a:t> (place) dan </a:t>
            </a:r>
            <a:r>
              <a:rPr lang="en-ID" sz="2000" dirty="0" err="1">
                <a:effectLst/>
                <a:latin typeface="Alexon RR" panose="02000300000000000000"/>
                <a:ea typeface="Times New Roman" panose="02020603050405020304" pitchFamily="18" charset="0"/>
              </a:rPr>
              <a:t>promosi</a:t>
            </a:r>
            <a:r>
              <a:rPr lang="en-ID" sz="2000" dirty="0">
                <a:effectLst/>
                <a:latin typeface="Alexon RR" panose="02000300000000000000"/>
                <a:ea typeface="Times New Roman" panose="02020603050405020304" pitchFamily="18" charset="0"/>
              </a:rPr>
              <a:t> (promotion). Yang </a:t>
            </a:r>
            <a:r>
              <a:rPr lang="en-ID" sz="2000" dirty="0" err="1">
                <a:effectLst/>
                <a:latin typeface="Alexon RR" panose="02000300000000000000"/>
                <a:ea typeface="Times New Roman" panose="02020603050405020304" pitchFamily="18" charset="0"/>
              </a:rPr>
              <a:t>dimana</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Bauran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Pemasaran</a:t>
            </a:r>
            <a:r>
              <a:rPr lang="en-ID" sz="2000" dirty="0">
                <a:effectLst/>
                <a:latin typeface="Alexon RR" panose="02000300000000000000"/>
                <a:ea typeface="Times New Roman" panose="02020603050405020304" pitchFamily="18" charset="0"/>
              </a:rPr>
              <a:t> (marketing mix) </a:t>
            </a:r>
            <a:r>
              <a:rPr lang="en-ID" sz="2000" dirty="0" err="1">
                <a:effectLst/>
                <a:latin typeface="Alexon RR" panose="02000300000000000000"/>
                <a:ea typeface="Times New Roman" panose="02020603050405020304" pitchFamily="18" charset="0"/>
              </a:rPr>
              <a:t>adalah</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seperangkat</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alat</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pemasaran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taktis</a:t>
            </a:r>
            <a:r>
              <a:rPr lang="en-ID" sz="2000" dirty="0">
                <a:effectLst/>
                <a:latin typeface="Alexon RR" panose="02000300000000000000"/>
                <a:ea typeface="Times New Roman" panose="02020603050405020304" pitchFamily="18" charset="0"/>
              </a:rPr>
              <a:t> yang </a:t>
            </a:r>
            <a:r>
              <a:rPr lang="en-ID" sz="2000" dirty="0" err="1">
                <a:effectLst/>
                <a:latin typeface="Alexon RR" panose="02000300000000000000"/>
                <a:ea typeface="Times New Roman" panose="02020603050405020304" pitchFamily="18" charset="0"/>
              </a:rPr>
              <a:t>dipadukan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perusahaan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untuk</a:t>
            </a:r>
            <a:r>
              <a:rPr lang="en-ID" sz="2000" dirty="0">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menghasilkan</a:t>
            </a:r>
            <a:r>
              <a:rPr lang="en-ID" sz="2000" dirty="0">
                <a:effectLst/>
                <a:latin typeface="Alexon RR" panose="02000300000000000000"/>
                <a:ea typeface="Times New Roman" panose="02020603050405020304" pitchFamily="18" charset="0"/>
              </a:rPr>
              <a:t> </a:t>
            </a:r>
            <a:r>
              <a:rPr lang="en-ID" sz="2000" dirty="0" err="1">
                <a:effectLst/>
                <a:latin typeface="Alexon RR" panose="02000300000000000000"/>
                <a:ea typeface="Times New Roman" panose="02020603050405020304" pitchFamily="18" charset="0"/>
              </a:rPr>
              <a:t>respons</a:t>
            </a:r>
            <a:r>
              <a:rPr lang="en-ID" sz="2000" dirty="0">
                <a:effectLst/>
                <a:latin typeface="Alexon RR" panose="02000300000000000000"/>
                <a:ea typeface="Times New Roman" panose="02020603050405020304" pitchFamily="18" charset="0"/>
              </a:rPr>
              <a:t> yang </a:t>
            </a:r>
            <a:r>
              <a:rPr lang="en-ID" sz="2000" dirty="0" err="1">
                <a:effectLst/>
                <a:latin typeface="Alexon RR" panose="02000300000000000000"/>
                <a:ea typeface="Times New Roman" panose="02020603050405020304" pitchFamily="18" charset="0"/>
              </a:rPr>
              <a:t>diinginkannya</a:t>
            </a:r>
            <a:r>
              <a:rPr lang="en-ID" sz="2000" dirty="0">
                <a:effectLst/>
                <a:latin typeface="Alexon RR" panose="02000300000000000000"/>
                <a:ea typeface="Times New Roman" panose="02020603050405020304" pitchFamily="18" charset="0"/>
              </a:rPr>
              <a:t> di pasar </a:t>
            </a:r>
            <a:r>
              <a:rPr lang="en-ID" sz="2000" dirty="0" err="1">
                <a:effectLst/>
                <a:latin typeface="Alexon RR" panose="02000300000000000000"/>
                <a:ea typeface="Times New Roman" panose="02020603050405020304" pitchFamily="18" charset="0"/>
              </a:rPr>
              <a:t>sasaran</a:t>
            </a:r>
            <a:r>
              <a:rPr lang="en-ID" sz="2000" dirty="0">
                <a:effectLst/>
                <a:latin typeface="Alexon RR" panose="02000300000000000000"/>
                <a:ea typeface="Times New Roman" panose="02020603050405020304" pitchFamily="18" charset="0"/>
              </a:rPr>
              <a:t>.</a:t>
            </a:r>
          </a:p>
          <a:p>
            <a:pPr marL="0" indent="0">
              <a:buNone/>
            </a:pPr>
            <a:endParaRPr lang="en-US" dirty="0"/>
          </a:p>
        </p:txBody>
      </p:sp>
    </p:spTree>
    <p:extLst>
      <p:ext uri="{BB962C8B-B14F-4D97-AF65-F5344CB8AC3E}">
        <p14:creationId xmlns:p14="http://schemas.microsoft.com/office/powerpoint/2010/main" val="18721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a:t>Metode</a:t>
            </a:r>
            <a:r>
              <a:rPr lang="en-US" dirty="0"/>
              <a:t> </a:t>
            </a:r>
            <a:r>
              <a:rPr lang="en-US" dirty="0" err="1"/>
              <a:t>penelitian</a:t>
            </a:r>
            <a:endParaRPr lang="en-US" dirty="0"/>
          </a:p>
        </p:txBody>
      </p:sp>
      <p:sp>
        <p:nvSpPr>
          <p:cNvPr id="3" name="Content Placeholder 2"/>
          <p:cNvSpPr>
            <a:spLocks noGrp="1"/>
          </p:cNvSpPr>
          <p:nvPr>
            <p:ph idx="1"/>
          </p:nvPr>
        </p:nvSpPr>
        <p:spPr/>
        <p:txBody>
          <a:bodyPr>
            <a:normAutofit/>
          </a:bodyPr>
          <a:lstStyle/>
          <a:p>
            <a:pPr algn="just">
              <a:lnSpc>
                <a:spcPct val="110000"/>
              </a:lnSpc>
            </a:pPr>
            <a:r>
              <a:rPr lang="en-US" sz="2400" dirty="0" err="1"/>
              <a:t>Metode</a:t>
            </a:r>
            <a:r>
              <a:rPr lang="en-US" sz="2400" dirty="0"/>
              <a:t> </a:t>
            </a:r>
            <a:r>
              <a:rPr lang="en-US" sz="2400" dirty="0" err="1"/>
              <a:t>kualitatif</a:t>
            </a:r>
            <a:endParaRPr lang="en-US" sz="2400" dirty="0"/>
          </a:p>
          <a:p>
            <a:pPr algn="just">
              <a:lnSpc>
                <a:spcPct val="110000"/>
              </a:lnSpc>
            </a:pPr>
            <a:r>
              <a:rPr lang="en-US" sz="2400" dirty="0"/>
              <a:t>Lokasi </a:t>
            </a:r>
            <a:r>
              <a:rPr lang="en-US" sz="2400" dirty="0" err="1"/>
              <a:t>penelitian</a:t>
            </a:r>
            <a:r>
              <a:rPr lang="en-US" sz="2400" dirty="0"/>
              <a:t> </a:t>
            </a:r>
            <a:r>
              <a:rPr lang="en-US" sz="2400" dirty="0" err="1"/>
              <a:t>ini</a:t>
            </a:r>
            <a:r>
              <a:rPr lang="en-US" sz="2400" dirty="0"/>
              <a:t> </a:t>
            </a:r>
            <a:r>
              <a:rPr lang="en-US" sz="2400" dirty="0" err="1"/>
              <a:t>adalah</a:t>
            </a:r>
            <a:r>
              <a:rPr lang="en-US" sz="2400" dirty="0"/>
              <a:t> </a:t>
            </a:r>
            <a:r>
              <a:rPr lang="en-US" sz="2400" dirty="0" err="1"/>
              <a:t>lnstagram</a:t>
            </a:r>
            <a:r>
              <a:rPr lang="en-US" sz="2400" dirty="0"/>
              <a:t> @hijabmuslimahcantix. </a:t>
            </a:r>
            <a:r>
              <a:rPr lang="en-US" sz="2400" dirty="0" err="1"/>
              <a:t>sumber</a:t>
            </a:r>
            <a:r>
              <a:rPr lang="en-US" sz="2400" dirty="0"/>
              <a:t> data yang </a:t>
            </a:r>
            <a:r>
              <a:rPr lang="en-US" sz="2400" dirty="0" err="1"/>
              <a:t>digunakan</a:t>
            </a:r>
            <a:r>
              <a:rPr lang="en-US" sz="2400" dirty="0"/>
              <a:t> </a:t>
            </a:r>
            <a:r>
              <a:rPr lang="en-US" sz="2400" dirty="0" err="1"/>
              <a:t>dalam</a:t>
            </a:r>
            <a:r>
              <a:rPr lang="en-US" sz="2400" dirty="0"/>
              <a:t> </a:t>
            </a:r>
            <a:r>
              <a:rPr lang="en-US" sz="2400" dirty="0" err="1"/>
              <a:t>penelitian</a:t>
            </a:r>
            <a:r>
              <a:rPr lang="en-US" sz="2400" dirty="0"/>
              <a:t> </a:t>
            </a:r>
            <a:r>
              <a:rPr lang="en-US" sz="2400" dirty="0" err="1"/>
              <a:t>ini</a:t>
            </a:r>
            <a:r>
              <a:rPr lang="en-US" sz="2400" dirty="0"/>
              <a:t> </a:t>
            </a:r>
            <a:r>
              <a:rPr lang="en-US" sz="2400" dirty="0" err="1"/>
              <a:t>menggunakan</a:t>
            </a:r>
            <a:r>
              <a:rPr lang="en-US" sz="2400" dirty="0"/>
              <a:t> </a:t>
            </a:r>
            <a:r>
              <a:rPr lang="en-US" sz="2400" dirty="0" err="1"/>
              <a:t>teknik</a:t>
            </a:r>
            <a:r>
              <a:rPr lang="en-US" sz="2400" dirty="0"/>
              <a:t> purposive sampling </a:t>
            </a:r>
            <a:r>
              <a:rPr lang="en-US" sz="2400" dirty="0" err="1"/>
              <a:t>dimana</a:t>
            </a:r>
            <a:r>
              <a:rPr lang="en-US" sz="2400" dirty="0"/>
              <a:t> yang </a:t>
            </a:r>
            <a:r>
              <a:rPr lang="en-US" sz="2400" dirty="0" err="1"/>
              <a:t>menjadikan</a:t>
            </a:r>
            <a:r>
              <a:rPr lang="en-US" sz="2400" dirty="0"/>
              <a:t> </a:t>
            </a:r>
            <a:r>
              <a:rPr lang="en-US" sz="2400" dirty="0" err="1"/>
              <a:t>informan</a:t>
            </a:r>
            <a:r>
              <a:rPr lang="en-US" sz="2400" dirty="0"/>
              <a:t> </a:t>
            </a:r>
            <a:r>
              <a:rPr lang="en-US" sz="2400" dirty="0" err="1"/>
              <a:t>dalam</a:t>
            </a:r>
            <a:r>
              <a:rPr lang="en-US" sz="2400" dirty="0"/>
              <a:t> </a:t>
            </a:r>
            <a:r>
              <a:rPr lang="en-US" sz="2400" dirty="0" err="1"/>
              <a:t>penelitian</a:t>
            </a:r>
            <a:r>
              <a:rPr lang="en-US" sz="2400" dirty="0"/>
              <a:t> </a:t>
            </a:r>
            <a:r>
              <a:rPr lang="en-US" sz="2400" dirty="0" err="1"/>
              <a:t>ini</a:t>
            </a:r>
            <a:r>
              <a:rPr lang="en-US" sz="2400" dirty="0"/>
              <a:t> </a:t>
            </a:r>
            <a:r>
              <a:rPr lang="en-US" sz="2400" dirty="0" err="1"/>
              <a:t>terlibat</a:t>
            </a:r>
            <a:r>
              <a:rPr lang="en-US" sz="2400" dirty="0"/>
              <a:t> </a:t>
            </a:r>
            <a:r>
              <a:rPr lang="en-US" sz="2400" dirty="0" err="1"/>
              <a:t>lansung</a:t>
            </a:r>
            <a:r>
              <a:rPr lang="en-US" sz="2400" dirty="0"/>
              <a:t> </a:t>
            </a:r>
            <a:r>
              <a:rPr lang="en-US" sz="2400" dirty="0" err="1"/>
              <a:t>dalam</a:t>
            </a:r>
            <a:r>
              <a:rPr lang="en-US" sz="2400" dirty="0"/>
              <a:t> </a:t>
            </a:r>
            <a:r>
              <a:rPr lang="en-US" sz="2400" dirty="0" err="1"/>
              <a:t>penelitian</a:t>
            </a:r>
            <a:r>
              <a:rPr lang="en-US" sz="2400" dirty="0"/>
              <a:t> </a:t>
            </a:r>
            <a:r>
              <a:rPr lang="en-US" sz="2400" dirty="0" err="1"/>
              <a:t>ini</a:t>
            </a:r>
            <a:r>
              <a:rPr lang="en-US" sz="2400" dirty="0"/>
              <a:t> </a:t>
            </a:r>
            <a:r>
              <a:rPr lang="en-US" sz="2400" dirty="0" err="1"/>
              <a:t>adalah</a:t>
            </a:r>
            <a:r>
              <a:rPr lang="en-US" sz="2400" dirty="0"/>
              <a:t> Owner , Manager operator media </a:t>
            </a:r>
            <a:r>
              <a:rPr lang="en-US" sz="2400" dirty="0" err="1"/>
              <a:t>sosial</a:t>
            </a:r>
            <a:r>
              <a:rPr lang="en-US" sz="2400" dirty="0"/>
              <a:t> dan </a:t>
            </a:r>
            <a:r>
              <a:rPr lang="en-US" sz="2400" dirty="0" err="1"/>
              <a:t>konsumen</a:t>
            </a:r>
            <a:r>
              <a:rPr lang="en-US" sz="2400" dirty="0"/>
              <a:t> hijab </a:t>
            </a:r>
            <a:r>
              <a:rPr lang="en-US" sz="2400" dirty="0" err="1"/>
              <a:t>muslimah</a:t>
            </a:r>
            <a:r>
              <a:rPr lang="en-US" sz="2400" dirty="0"/>
              <a:t> </a:t>
            </a:r>
            <a:r>
              <a:rPr lang="en-US" sz="2400" dirty="0" err="1"/>
              <a:t>cantix</a:t>
            </a:r>
            <a:r>
              <a:rPr lang="en-US" sz="2400" dirty="0"/>
              <a:t>. </a:t>
            </a:r>
          </a:p>
          <a:p>
            <a:pPr algn="just">
              <a:lnSpc>
                <a:spcPct val="110000"/>
              </a:lnSpc>
            </a:pPr>
            <a:r>
              <a:rPr lang="en-US" sz="2400" dirty="0"/>
              <a:t>Teknik </a:t>
            </a:r>
            <a:r>
              <a:rPr lang="sv-SE" sz="2400" dirty="0"/>
              <a:t>analisis data menggunakan wawancara, pengamatan / observasi dan penarikan kesimpulan. </a:t>
            </a:r>
            <a:endParaRPr lang="en-US" sz="2400" dirty="0"/>
          </a:p>
        </p:txBody>
      </p:sp>
    </p:spTree>
    <p:extLst>
      <p:ext uri="{BB962C8B-B14F-4D97-AF65-F5344CB8AC3E}">
        <p14:creationId xmlns:p14="http://schemas.microsoft.com/office/powerpoint/2010/main" val="3704292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just">
              <a:lnSpc>
                <a:spcPct val="110000"/>
              </a:lnSpc>
              <a:buNone/>
            </a:pPr>
            <a:r>
              <a:rPr lang="en-US" sz="1600" dirty="0" err="1"/>
              <a:t>Melalui</a:t>
            </a:r>
            <a:r>
              <a:rPr lang="en-US" sz="1600" dirty="0"/>
              <a:t> </a:t>
            </a:r>
            <a:r>
              <a:rPr lang="en-US" sz="1600" dirty="0" err="1"/>
              <a:t>wawancara</a:t>
            </a:r>
            <a:r>
              <a:rPr lang="en-US" sz="1600" dirty="0"/>
              <a:t> yang </a:t>
            </a:r>
            <a:r>
              <a:rPr lang="en-US" sz="1600" dirty="0" err="1"/>
              <a:t>penulis</a:t>
            </a:r>
            <a:r>
              <a:rPr lang="en-US" sz="1600" dirty="0"/>
              <a:t> </a:t>
            </a:r>
            <a:r>
              <a:rPr lang="en-US" sz="1600" dirty="0" err="1"/>
              <a:t>lakukan</a:t>
            </a:r>
            <a:r>
              <a:rPr lang="en-US" sz="1600" dirty="0"/>
              <a:t>, </a:t>
            </a:r>
            <a:r>
              <a:rPr lang="en-US" sz="1600" dirty="0" err="1"/>
              <a:t>maka</a:t>
            </a:r>
            <a:r>
              <a:rPr lang="en-US" sz="1600" dirty="0"/>
              <a:t> </a:t>
            </a:r>
            <a:r>
              <a:rPr lang="en-US" sz="1600" dirty="0" err="1"/>
              <a:t>didapatkan</a:t>
            </a:r>
            <a:r>
              <a:rPr lang="en-US" sz="1600" dirty="0"/>
              <a:t> </a:t>
            </a:r>
            <a:r>
              <a:rPr lang="en-US" sz="1600" dirty="0" err="1"/>
              <a:t>bahwa</a:t>
            </a:r>
            <a:r>
              <a:rPr lang="en-US" sz="1600" dirty="0"/>
              <a:t> Marketing Mix yang </a:t>
            </a:r>
            <a:r>
              <a:rPr lang="en-US" sz="1600" dirty="0" err="1"/>
              <a:t>dilakukan</a:t>
            </a:r>
            <a:r>
              <a:rPr lang="en-US" sz="1600" dirty="0"/>
              <a:t> </a:t>
            </a:r>
            <a:r>
              <a:rPr lang="en-US" sz="1600" dirty="0" err="1"/>
              <a:t>menggunakan</a:t>
            </a:r>
            <a:r>
              <a:rPr lang="en-US" sz="1600" dirty="0"/>
              <a:t> </a:t>
            </a:r>
            <a:r>
              <a:rPr lang="en-US" sz="1600" dirty="0" err="1"/>
              <a:t>akun</a:t>
            </a:r>
            <a:r>
              <a:rPr lang="en-US" sz="1600" dirty="0"/>
              <a:t> Instagram @hijabmuslimahcantix  </a:t>
            </a:r>
            <a:r>
              <a:rPr lang="en-US" sz="1600" dirty="0" err="1"/>
              <a:t>Konsep</a:t>
            </a:r>
            <a:r>
              <a:rPr lang="en-US" sz="1600" dirty="0"/>
              <a:t> </a:t>
            </a:r>
            <a:r>
              <a:rPr lang="en-US" sz="1600" dirty="0" err="1"/>
              <a:t>bauran</a:t>
            </a:r>
            <a:r>
              <a:rPr lang="en-US" sz="1600" dirty="0"/>
              <a:t> </a:t>
            </a:r>
            <a:r>
              <a:rPr lang="en-US" sz="1600" dirty="0" err="1"/>
              <a:t>pemasaran</a:t>
            </a:r>
            <a:r>
              <a:rPr lang="en-US" sz="1600" dirty="0"/>
              <a:t> </a:t>
            </a:r>
            <a:r>
              <a:rPr lang="en-US" sz="1600" dirty="0" err="1"/>
              <a:t>menurut</a:t>
            </a:r>
            <a:r>
              <a:rPr lang="en-US" sz="1600" dirty="0"/>
              <a:t> Kotler dan Keller (2012:25) </a:t>
            </a:r>
            <a:r>
              <a:rPr lang="en-US" sz="1600" dirty="0" err="1"/>
              <a:t>terdiri</a:t>
            </a:r>
            <a:r>
              <a:rPr lang="en-US" sz="1600" dirty="0"/>
              <a:t> </a:t>
            </a:r>
            <a:r>
              <a:rPr lang="en-US" sz="1600" dirty="0" err="1"/>
              <a:t>dari</a:t>
            </a:r>
            <a:r>
              <a:rPr lang="en-US" sz="1600" dirty="0"/>
              <a:t>  4P,  </a:t>
            </a:r>
            <a:r>
              <a:rPr lang="en-US" sz="1600" dirty="0" err="1"/>
              <a:t>yaitu</a:t>
            </a:r>
            <a:r>
              <a:rPr lang="en-US" sz="1600" dirty="0"/>
              <a:t> </a:t>
            </a:r>
            <a:r>
              <a:rPr lang="en-US" sz="1600" dirty="0" err="1"/>
              <a:t>sebagai</a:t>
            </a:r>
            <a:r>
              <a:rPr lang="en-US" sz="1600" dirty="0"/>
              <a:t> </a:t>
            </a:r>
            <a:r>
              <a:rPr lang="en-US" sz="1600" dirty="0" err="1"/>
              <a:t>berikut</a:t>
            </a:r>
            <a:r>
              <a:rPr lang="en-US" sz="1600" dirty="0"/>
              <a:t>:</a:t>
            </a:r>
          </a:p>
          <a:p>
            <a:pPr marL="457200" indent="-457200" algn="just">
              <a:lnSpc>
                <a:spcPct val="110000"/>
              </a:lnSpc>
              <a:buAutoNum type="arabicPeriod"/>
            </a:pPr>
            <a:r>
              <a:rPr lang="en-US" sz="1600" b="1" dirty="0" err="1"/>
              <a:t>Produk</a:t>
            </a:r>
            <a:r>
              <a:rPr lang="en-US" sz="1600" b="1" dirty="0"/>
              <a:t> </a:t>
            </a:r>
            <a:r>
              <a:rPr lang="en-US" sz="1600" b="1" i="1" dirty="0"/>
              <a:t>(product) </a:t>
            </a:r>
          </a:p>
          <a:p>
            <a:pPr marL="0" indent="0" algn="just">
              <a:lnSpc>
                <a:spcPct val="110000"/>
              </a:lnSpc>
              <a:buNone/>
            </a:pPr>
            <a:r>
              <a:rPr lang="en-US" sz="1600" dirty="0"/>
              <a:t>	</a:t>
            </a:r>
            <a:r>
              <a:rPr lang="en-US" sz="1600" dirty="0" err="1"/>
              <a:t>Strategi</a:t>
            </a:r>
            <a:r>
              <a:rPr lang="en-US" sz="1600" dirty="0"/>
              <a:t> </a:t>
            </a:r>
            <a:r>
              <a:rPr lang="en-US" sz="1600" dirty="0" err="1"/>
              <a:t>pemasaran</a:t>
            </a:r>
            <a:r>
              <a:rPr lang="en-US" sz="1600" dirty="0"/>
              <a:t> </a:t>
            </a:r>
            <a:r>
              <a:rPr lang="en-US" sz="1600" dirty="0" err="1"/>
              <a:t>produk</a:t>
            </a:r>
            <a:r>
              <a:rPr lang="en-US" sz="1600" dirty="0"/>
              <a:t>, @hijabmuslimahcantix </a:t>
            </a:r>
            <a:r>
              <a:rPr lang="en-US" sz="1600" dirty="0" err="1"/>
              <a:t>ialah</a:t>
            </a:r>
            <a:r>
              <a:rPr lang="en-US" sz="1600" dirty="0"/>
              <a:t>  </a:t>
            </a:r>
            <a:r>
              <a:rPr lang="en-US" sz="1600" dirty="0" err="1"/>
              <a:t>mempromosikan</a:t>
            </a:r>
            <a:r>
              <a:rPr lang="en-US" sz="1600" dirty="0"/>
              <a:t> </a:t>
            </a:r>
            <a:r>
              <a:rPr lang="en-US" sz="1600" dirty="0" err="1"/>
              <a:t>produk</a:t>
            </a:r>
            <a:r>
              <a:rPr lang="en-US" sz="1600" dirty="0"/>
              <a:t> </a:t>
            </a:r>
            <a:r>
              <a:rPr lang="en-US" sz="1600" dirty="0" err="1"/>
              <a:t>hijabnya</a:t>
            </a:r>
            <a:r>
              <a:rPr lang="en-US" sz="1600" dirty="0"/>
              <a:t>  </a:t>
            </a:r>
            <a:r>
              <a:rPr lang="en-US" sz="1600" dirty="0" err="1"/>
              <a:t>dengan</a:t>
            </a:r>
            <a:r>
              <a:rPr lang="en-US" sz="1600" dirty="0"/>
              <a:t> </a:t>
            </a:r>
            <a:r>
              <a:rPr lang="en-US" sz="1600" dirty="0" err="1"/>
              <a:t>mengambil</a:t>
            </a:r>
            <a:r>
              <a:rPr lang="en-US" sz="1600" dirty="0"/>
              <a:t> </a:t>
            </a:r>
            <a:r>
              <a:rPr lang="en-US" sz="1600" dirty="0" err="1"/>
              <a:t>gambar</a:t>
            </a:r>
            <a:r>
              <a:rPr lang="en-US" sz="1600" dirty="0"/>
              <a:t>, </a:t>
            </a:r>
            <a:r>
              <a:rPr lang="en-US" sz="1600" dirty="0" err="1"/>
              <a:t>vidio</a:t>
            </a:r>
            <a:r>
              <a:rPr lang="en-US" sz="1600" dirty="0"/>
              <a:t> </a:t>
            </a:r>
            <a:r>
              <a:rPr lang="en-US" sz="1600" dirty="0" err="1"/>
              <a:t>membagikan</a:t>
            </a:r>
            <a:r>
              <a:rPr lang="en-US" sz="1600" dirty="0"/>
              <a:t> </a:t>
            </a:r>
            <a:r>
              <a:rPr lang="en-US" sz="1600" dirty="0" err="1"/>
              <a:t>informasi</a:t>
            </a:r>
            <a:r>
              <a:rPr lang="en-US" sz="1600" dirty="0"/>
              <a:t> </a:t>
            </a:r>
            <a:r>
              <a:rPr lang="en-US" sz="1600" dirty="0" err="1"/>
              <a:t>perihal</a:t>
            </a:r>
            <a:r>
              <a:rPr lang="en-US" sz="1600" dirty="0"/>
              <a:t> tutorial dan </a:t>
            </a:r>
            <a:r>
              <a:rPr lang="en-US" sz="1600" dirty="0" err="1"/>
              <a:t>bahan</a:t>
            </a:r>
            <a:r>
              <a:rPr lang="en-US" sz="1600" dirty="0"/>
              <a:t> hijab </a:t>
            </a:r>
            <a:r>
              <a:rPr lang="en-US" sz="1600" dirty="0" err="1"/>
              <a:t>tertera</a:t>
            </a:r>
            <a:r>
              <a:rPr lang="en-US" sz="1600" dirty="0"/>
              <a:t> pada </a:t>
            </a:r>
            <a:r>
              <a:rPr lang="en-US" sz="1600" dirty="0" err="1"/>
              <a:t>pelanggan</a:t>
            </a:r>
            <a:r>
              <a:rPr lang="en-US" sz="1600" dirty="0"/>
              <a:t> </a:t>
            </a:r>
            <a:r>
              <a:rPr lang="en-US" sz="1600" dirty="0" err="1"/>
              <a:t>melalui</a:t>
            </a:r>
            <a:r>
              <a:rPr lang="en-US" sz="1600" dirty="0"/>
              <a:t> </a:t>
            </a:r>
            <a:r>
              <a:rPr lang="en-US" sz="1600" dirty="0" err="1"/>
              <a:t>akun</a:t>
            </a:r>
            <a:r>
              <a:rPr lang="en-US" sz="1600" dirty="0"/>
              <a:t> </a:t>
            </a:r>
            <a:r>
              <a:rPr lang="en-US" sz="1600" dirty="0" err="1"/>
              <a:t>instagramnya</a:t>
            </a:r>
            <a:r>
              <a:rPr lang="en-US" sz="1600" dirty="0"/>
              <a:t>. @hijabmuslimahcantix </a:t>
            </a:r>
            <a:r>
              <a:rPr lang="en-US" sz="1600" dirty="0" err="1"/>
              <a:t>memasarkan</a:t>
            </a:r>
            <a:r>
              <a:rPr lang="en-US" sz="1600" dirty="0"/>
              <a:t> </a:t>
            </a:r>
            <a:r>
              <a:rPr lang="en-US" sz="1600" dirty="0" err="1"/>
              <a:t>produknya</a:t>
            </a:r>
            <a:r>
              <a:rPr lang="en-US" sz="1600" dirty="0"/>
              <a:t> </a:t>
            </a:r>
            <a:r>
              <a:rPr lang="en-US" sz="1600" dirty="0" err="1"/>
              <a:t>yaitu</a:t>
            </a:r>
            <a:r>
              <a:rPr lang="en-US" sz="1600" dirty="0"/>
              <a:t> </a:t>
            </a:r>
            <a:r>
              <a:rPr lang="en-US" sz="1600" dirty="0" err="1"/>
              <a:t>dengan</a:t>
            </a:r>
            <a:r>
              <a:rPr lang="en-US" sz="1600" dirty="0"/>
              <a:t> </a:t>
            </a:r>
            <a:r>
              <a:rPr lang="en-US" sz="1600" dirty="0" err="1"/>
              <a:t>cara</a:t>
            </a:r>
            <a:r>
              <a:rPr lang="en-US" sz="1600" dirty="0"/>
              <a:t> yang </a:t>
            </a:r>
            <a:r>
              <a:rPr lang="en-US" sz="1600" dirty="0" err="1"/>
              <a:t>pertama</a:t>
            </a:r>
            <a:r>
              <a:rPr lang="en-US" sz="1600" dirty="0"/>
              <a:t> </a:t>
            </a:r>
            <a:r>
              <a:rPr lang="en-US" sz="1600" dirty="0" err="1"/>
              <a:t>mempertahankan</a:t>
            </a:r>
            <a:r>
              <a:rPr lang="en-US" sz="1600" dirty="0"/>
              <a:t> </a:t>
            </a:r>
            <a:r>
              <a:rPr lang="en-US" sz="1600" dirty="0" err="1"/>
              <a:t>kualitas</a:t>
            </a:r>
            <a:r>
              <a:rPr lang="en-US" sz="1600" dirty="0"/>
              <a:t> yang </a:t>
            </a:r>
            <a:r>
              <a:rPr lang="en-US" sz="1600" dirty="0" err="1"/>
              <a:t>kedua</a:t>
            </a:r>
            <a:r>
              <a:rPr lang="en-US" sz="1600" dirty="0"/>
              <a:t> </a:t>
            </a:r>
            <a:r>
              <a:rPr lang="en-US" sz="1600" dirty="0" err="1"/>
              <a:t>produk</a:t>
            </a:r>
            <a:r>
              <a:rPr lang="en-US" sz="1600" dirty="0"/>
              <a:t> </a:t>
            </a:r>
            <a:r>
              <a:rPr lang="en-US" sz="1600" dirty="0" err="1"/>
              <a:t>itu</a:t>
            </a:r>
            <a:r>
              <a:rPr lang="en-US" sz="1600" dirty="0"/>
              <a:t> </a:t>
            </a:r>
            <a:r>
              <a:rPr lang="en-US" sz="1600" dirty="0" err="1"/>
              <a:t>dibuat</a:t>
            </a:r>
            <a:r>
              <a:rPr lang="en-US" sz="1600" dirty="0"/>
              <a:t> </a:t>
            </a:r>
            <a:r>
              <a:rPr lang="en-US" sz="1600" dirty="0" err="1"/>
              <a:t>dengan</a:t>
            </a:r>
            <a:r>
              <a:rPr lang="en-US" sz="1600" dirty="0"/>
              <a:t> </a:t>
            </a:r>
            <a:r>
              <a:rPr lang="en-US" sz="1600" dirty="0" err="1"/>
              <a:t>berbagai</a:t>
            </a:r>
            <a:r>
              <a:rPr lang="en-US" sz="1600" dirty="0"/>
              <a:t> </a:t>
            </a:r>
            <a:r>
              <a:rPr lang="en-US" sz="1600" dirty="0" err="1"/>
              <a:t>merek</a:t>
            </a:r>
            <a:r>
              <a:rPr lang="en-US" sz="1600" dirty="0"/>
              <a:t> yang </a:t>
            </a:r>
            <a:r>
              <a:rPr lang="en-US" sz="1600" dirty="0" err="1"/>
              <a:t>berbeda</a:t>
            </a:r>
            <a:r>
              <a:rPr lang="en-US" sz="1600" dirty="0"/>
              <a:t> </a:t>
            </a:r>
            <a:r>
              <a:rPr lang="en-US" sz="1600" dirty="0" err="1"/>
              <a:t>hal</a:t>
            </a:r>
            <a:r>
              <a:rPr lang="en-US" sz="1600" dirty="0"/>
              <a:t> </a:t>
            </a:r>
            <a:r>
              <a:rPr lang="en-US" sz="1600" dirty="0" err="1"/>
              <a:t>ini</a:t>
            </a:r>
            <a:r>
              <a:rPr lang="en-US" sz="1600" dirty="0"/>
              <a:t> </a:t>
            </a:r>
            <a:r>
              <a:rPr lang="en-US" sz="1600" dirty="0" err="1"/>
              <a:t>dilakukan</a:t>
            </a:r>
            <a:r>
              <a:rPr lang="en-US" sz="1600" dirty="0"/>
              <a:t> </a:t>
            </a:r>
            <a:r>
              <a:rPr lang="en-US" sz="1600" dirty="0" err="1"/>
              <a:t>dengan</a:t>
            </a:r>
            <a:r>
              <a:rPr lang="en-US" sz="1600" dirty="0"/>
              <a:t> </a:t>
            </a:r>
            <a:r>
              <a:rPr lang="en-US" sz="1600" dirty="0" err="1"/>
              <a:t>tujuan</a:t>
            </a:r>
            <a:r>
              <a:rPr lang="en-US" sz="1600" dirty="0"/>
              <a:t> agar para </a:t>
            </a:r>
            <a:r>
              <a:rPr lang="en-US" sz="1600" dirty="0" err="1"/>
              <a:t>konsumen</a:t>
            </a:r>
            <a:r>
              <a:rPr lang="en-US" sz="1600" dirty="0"/>
              <a:t> </a:t>
            </a:r>
            <a:r>
              <a:rPr lang="en-US" sz="1600" dirty="0" err="1"/>
              <a:t>dapat</a:t>
            </a:r>
            <a:r>
              <a:rPr lang="en-US" sz="1600" dirty="0"/>
              <a:t> </a:t>
            </a:r>
            <a:r>
              <a:rPr lang="en-US" sz="1600" dirty="0" err="1"/>
              <a:t>memiliki</a:t>
            </a:r>
            <a:r>
              <a:rPr lang="en-US" sz="1600" dirty="0"/>
              <a:t> </a:t>
            </a:r>
            <a:r>
              <a:rPr lang="en-US" sz="1600" dirty="0" err="1"/>
              <a:t>produk</a:t>
            </a:r>
            <a:r>
              <a:rPr lang="en-US" sz="1600" dirty="0"/>
              <a:t> </a:t>
            </a:r>
            <a:r>
              <a:rPr lang="en-US" sz="1600" dirty="0" err="1"/>
              <a:t>dengan</a:t>
            </a:r>
            <a:r>
              <a:rPr lang="en-US" sz="1600" dirty="0"/>
              <a:t> </a:t>
            </a:r>
            <a:r>
              <a:rPr lang="en-US" sz="1600" dirty="0" err="1"/>
              <a:t>banyak</a:t>
            </a:r>
            <a:r>
              <a:rPr lang="en-US" sz="1600" dirty="0"/>
              <a:t> </a:t>
            </a:r>
            <a:r>
              <a:rPr lang="en-US" sz="1600" dirty="0" err="1"/>
              <a:t>pilihan</a:t>
            </a:r>
            <a:r>
              <a:rPr lang="en-US" sz="1600" dirty="0"/>
              <a:t> </a:t>
            </a:r>
            <a:r>
              <a:rPr lang="en-US" sz="1600" dirty="0" err="1"/>
              <a:t>sesuai</a:t>
            </a:r>
            <a:r>
              <a:rPr lang="en-US" sz="1600" dirty="0"/>
              <a:t> </a:t>
            </a:r>
            <a:r>
              <a:rPr lang="en-US" sz="1600" dirty="0" err="1"/>
              <a:t>dengan</a:t>
            </a:r>
            <a:r>
              <a:rPr lang="en-US" sz="1600" dirty="0"/>
              <a:t> </a:t>
            </a:r>
            <a:r>
              <a:rPr lang="en-US" sz="1600" dirty="0" err="1"/>
              <a:t>keinginan</a:t>
            </a:r>
            <a:r>
              <a:rPr lang="en-US" sz="1600" dirty="0"/>
              <a:t> </a:t>
            </a:r>
            <a:r>
              <a:rPr lang="en-US" sz="1600" dirty="0" err="1"/>
              <a:t>mereka</a:t>
            </a:r>
            <a:r>
              <a:rPr lang="en-US" sz="1600" dirty="0"/>
              <a:t>.</a:t>
            </a:r>
          </a:p>
          <a:p>
            <a:pPr marL="0" indent="0" algn="just">
              <a:lnSpc>
                <a:spcPct val="110000"/>
              </a:lnSpc>
              <a:buNone/>
            </a:pPr>
            <a:r>
              <a:rPr lang="en-US" sz="1600" b="1" dirty="0"/>
              <a:t>2. Harga </a:t>
            </a:r>
            <a:r>
              <a:rPr lang="en-US" sz="1600" b="1" i="1" dirty="0"/>
              <a:t>(price)</a:t>
            </a:r>
          </a:p>
          <a:p>
            <a:pPr marL="0" indent="0" algn="just">
              <a:lnSpc>
                <a:spcPct val="110000"/>
              </a:lnSpc>
              <a:buNone/>
            </a:pPr>
            <a:r>
              <a:rPr lang="en-US" sz="1600" dirty="0"/>
              <a:t>	@hijabmuslimahcantix </a:t>
            </a:r>
            <a:r>
              <a:rPr lang="en-US" sz="1600" dirty="0" err="1"/>
              <a:t>memasarkan</a:t>
            </a:r>
            <a:r>
              <a:rPr lang="en-US" sz="1600" dirty="0"/>
              <a:t> </a:t>
            </a:r>
            <a:r>
              <a:rPr lang="en-US" sz="1600" dirty="0" err="1"/>
              <a:t>produk</a:t>
            </a:r>
            <a:r>
              <a:rPr lang="en-US" sz="1600" dirty="0"/>
              <a:t> </a:t>
            </a:r>
            <a:r>
              <a:rPr lang="en-US" sz="1600" dirty="0" err="1"/>
              <a:t>hijabnya</a:t>
            </a:r>
            <a:r>
              <a:rPr lang="en-US" sz="1600" dirty="0"/>
              <a:t> </a:t>
            </a:r>
            <a:r>
              <a:rPr lang="en-US" sz="1600" dirty="0" err="1"/>
              <a:t>dengan</a:t>
            </a:r>
            <a:r>
              <a:rPr lang="en-US" sz="1600" dirty="0"/>
              <a:t> </a:t>
            </a:r>
            <a:r>
              <a:rPr lang="en-US" sz="1600" dirty="0" err="1"/>
              <a:t>cara</a:t>
            </a:r>
            <a:r>
              <a:rPr lang="en-US" sz="1600" dirty="0"/>
              <a:t> </a:t>
            </a:r>
            <a:r>
              <a:rPr lang="en-US" sz="1600" dirty="0" err="1"/>
              <a:t>memposting</a:t>
            </a:r>
            <a:r>
              <a:rPr lang="en-US" sz="1600" dirty="0"/>
              <a:t> </a:t>
            </a:r>
            <a:r>
              <a:rPr lang="en-US" sz="1600" dirty="0" err="1"/>
              <a:t>foto</a:t>
            </a:r>
            <a:r>
              <a:rPr lang="en-US" sz="1600" dirty="0"/>
              <a:t> dan </a:t>
            </a:r>
            <a:r>
              <a:rPr lang="en-US" sz="1600" dirty="0" err="1"/>
              <a:t>vidio</a:t>
            </a:r>
            <a:r>
              <a:rPr lang="en-US" sz="1600" dirty="0"/>
              <a:t> </a:t>
            </a:r>
            <a:r>
              <a:rPr lang="en-US" sz="1600" dirty="0" err="1"/>
              <a:t>produknya</a:t>
            </a:r>
            <a:r>
              <a:rPr lang="en-US" sz="1600" dirty="0"/>
              <a:t>, </a:t>
            </a:r>
            <a:r>
              <a:rPr lang="en-US" sz="1600" dirty="0" err="1"/>
              <a:t>sehingga</a:t>
            </a:r>
            <a:r>
              <a:rPr lang="en-US" sz="1600" dirty="0"/>
              <a:t> </a:t>
            </a:r>
            <a:r>
              <a:rPr lang="en-US" sz="1600" dirty="0" err="1"/>
              <a:t>memberikan</a:t>
            </a:r>
            <a:r>
              <a:rPr lang="en-US" sz="1600" dirty="0"/>
              <a:t> </a:t>
            </a:r>
            <a:r>
              <a:rPr lang="en-US" sz="1600" dirty="0" err="1"/>
              <a:t>penjelasan</a:t>
            </a:r>
            <a:r>
              <a:rPr lang="en-US" sz="1600" dirty="0"/>
              <a:t> </a:t>
            </a:r>
            <a:r>
              <a:rPr lang="en-US" sz="1600" dirty="0" err="1"/>
              <a:t>tentang</a:t>
            </a:r>
            <a:r>
              <a:rPr lang="en-US" sz="1600" dirty="0"/>
              <a:t> </a:t>
            </a:r>
            <a:r>
              <a:rPr lang="en-US" sz="1600" dirty="0" err="1"/>
              <a:t>produk</a:t>
            </a:r>
            <a:r>
              <a:rPr lang="en-US" sz="1600" dirty="0"/>
              <a:t> hijab </a:t>
            </a:r>
            <a:r>
              <a:rPr lang="en-US" sz="1600" dirty="0" err="1"/>
              <a:t>kepada</a:t>
            </a:r>
            <a:r>
              <a:rPr lang="en-US" sz="1600" dirty="0"/>
              <a:t> </a:t>
            </a:r>
            <a:r>
              <a:rPr lang="en-US" sz="1600" dirty="0" err="1"/>
              <a:t>konsumen</a:t>
            </a:r>
            <a:r>
              <a:rPr lang="en-US" sz="1600" dirty="0"/>
              <a:t>. </a:t>
            </a:r>
            <a:r>
              <a:rPr lang="en-US" sz="1600" dirty="0" err="1"/>
              <a:t>melalui</a:t>
            </a:r>
            <a:r>
              <a:rPr lang="en-US" sz="1600" dirty="0"/>
              <a:t> </a:t>
            </a:r>
            <a:r>
              <a:rPr lang="en-US" sz="1600" dirty="0" err="1"/>
              <a:t>akun</a:t>
            </a:r>
            <a:r>
              <a:rPr lang="en-US" sz="1600" dirty="0"/>
              <a:t> </a:t>
            </a:r>
            <a:r>
              <a:rPr lang="en-US" sz="1600" dirty="0" err="1"/>
              <a:t>instagramnya</a:t>
            </a:r>
            <a:r>
              <a:rPr lang="en-US" sz="1600" dirty="0"/>
              <a:t>. Dan </a:t>
            </a:r>
            <a:r>
              <a:rPr lang="en-US" sz="1600" dirty="0" err="1"/>
              <a:t>penentuan</a:t>
            </a:r>
            <a:r>
              <a:rPr lang="en-US" sz="1600" dirty="0"/>
              <a:t> </a:t>
            </a:r>
            <a:r>
              <a:rPr lang="en-US" sz="1600" dirty="0" err="1"/>
              <a:t>harga</a:t>
            </a:r>
            <a:r>
              <a:rPr lang="en-US" sz="1600" dirty="0"/>
              <a:t> </a:t>
            </a:r>
            <a:r>
              <a:rPr lang="en-US" sz="1600" dirty="0" err="1"/>
              <a:t>hijabnya</a:t>
            </a:r>
            <a:r>
              <a:rPr lang="en-US" sz="1600" dirty="0"/>
              <a:t> </a:t>
            </a:r>
            <a:r>
              <a:rPr lang="en-US" sz="1600" dirty="0" err="1"/>
              <a:t>dimulai</a:t>
            </a:r>
            <a:r>
              <a:rPr lang="en-US" sz="1600" dirty="0"/>
              <a:t> </a:t>
            </a:r>
            <a:r>
              <a:rPr lang="en-US" sz="1600" dirty="0" err="1"/>
              <a:t>dari</a:t>
            </a:r>
            <a:r>
              <a:rPr lang="en-US" sz="1600" dirty="0"/>
              <a:t> 9,900 </a:t>
            </a:r>
            <a:r>
              <a:rPr lang="en-US" sz="1600" dirty="0" err="1"/>
              <a:t>aja</a:t>
            </a:r>
            <a:r>
              <a:rPr lang="en-US" sz="1600" dirty="0"/>
              <a:t>. </a:t>
            </a:r>
            <a:r>
              <a:rPr lang="en-US" sz="1600" dirty="0" err="1"/>
              <a:t>Sedangkan</a:t>
            </a:r>
            <a:r>
              <a:rPr lang="en-US" sz="1600" dirty="0"/>
              <a:t> </a:t>
            </a:r>
            <a:r>
              <a:rPr lang="en-US" sz="1600" dirty="0" err="1"/>
              <a:t>dari</a:t>
            </a:r>
            <a:r>
              <a:rPr lang="en-US" sz="1600" dirty="0"/>
              <a:t> </a:t>
            </a:r>
            <a:r>
              <a:rPr lang="en-US" sz="1600" dirty="0" err="1"/>
              <a:t>hasil</a:t>
            </a:r>
            <a:r>
              <a:rPr lang="en-US" sz="1600" dirty="0"/>
              <a:t> </a:t>
            </a:r>
            <a:r>
              <a:rPr lang="en-US" sz="1600" dirty="0" err="1"/>
              <a:t>wawancara</a:t>
            </a:r>
            <a:r>
              <a:rPr lang="en-US" sz="1600" dirty="0"/>
              <a:t> </a:t>
            </a:r>
            <a:r>
              <a:rPr lang="en-US" sz="1600" dirty="0" err="1"/>
              <a:t>bersama</a:t>
            </a:r>
            <a:r>
              <a:rPr lang="en-US" sz="1600" dirty="0"/>
              <a:t> </a:t>
            </a:r>
            <a:r>
              <a:rPr lang="en-US" sz="1600" dirty="0" err="1"/>
              <a:t>konsumen</a:t>
            </a:r>
            <a:r>
              <a:rPr lang="en-US" sz="1600" dirty="0"/>
              <a:t> @hijabmuslimahcantix Harga yang </a:t>
            </a:r>
            <a:r>
              <a:rPr lang="en-US" sz="1600" dirty="0" err="1"/>
              <a:t>mereka</a:t>
            </a:r>
            <a:r>
              <a:rPr lang="en-US" sz="1600" dirty="0"/>
              <a:t> </a:t>
            </a:r>
            <a:r>
              <a:rPr lang="en-US" sz="1600" dirty="0" err="1"/>
              <a:t>berikan</a:t>
            </a:r>
            <a:r>
              <a:rPr lang="en-US" sz="1600" dirty="0"/>
              <a:t> 1pcs </a:t>
            </a:r>
            <a:r>
              <a:rPr lang="en-US" sz="1600" dirty="0" err="1"/>
              <a:t>sudah</a:t>
            </a:r>
            <a:r>
              <a:rPr lang="en-US" sz="1600" dirty="0"/>
              <a:t> </a:t>
            </a:r>
            <a:r>
              <a:rPr lang="en-US" sz="1600" dirty="0" err="1"/>
              <a:t>lebih</a:t>
            </a:r>
            <a:r>
              <a:rPr lang="en-US" sz="1600" dirty="0"/>
              <a:t> </a:t>
            </a:r>
            <a:r>
              <a:rPr lang="en-US" sz="1600" dirty="0" err="1"/>
              <a:t>murah</a:t>
            </a:r>
            <a:r>
              <a:rPr lang="en-US" sz="1600" dirty="0"/>
              <a:t> </a:t>
            </a:r>
            <a:r>
              <a:rPr lang="en-US" sz="1600" dirty="0" err="1"/>
              <a:t>dibanding</a:t>
            </a:r>
            <a:r>
              <a:rPr lang="en-US" sz="1600" dirty="0"/>
              <a:t> </a:t>
            </a:r>
            <a:r>
              <a:rPr lang="en-US" sz="1600" dirty="0" err="1"/>
              <a:t>toko</a:t>
            </a:r>
            <a:r>
              <a:rPr lang="en-US" sz="1600" dirty="0"/>
              <a:t> lain, </a:t>
            </a:r>
            <a:r>
              <a:rPr lang="en-US" sz="1600" dirty="0" err="1"/>
              <a:t>namun</a:t>
            </a:r>
            <a:r>
              <a:rPr lang="en-US" sz="1600" dirty="0"/>
              <a:t> </a:t>
            </a:r>
            <a:r>
              <a:rPr lang="en-US" sz="1600" dirty="0" err="1"/>
              <a:t>mereka</a:t>
            </a:r>
            <a:r>
              <a:rPr lang="en-US" sz="1600" dirty="0"/>
              <a:t> </a:t>
            </a:r>
            <a:r>
              <a:rPr lang="en-US" sz="1600" dirty="0" err="1"/>
              <a:t>tetap</a:t>
            </a:r>
            <a:r>
              <a:rPr lang="en-US" sz="1600" dirty="0"/>
              <a:t> </a:t>
            </a:r>
            <a:r>
              <a:rPr lang="en-US" sz="1600" dirty="0" err="1"/>
              <a:t>memberikan</a:t>
            </a:r>
            <a:r>
              <a:rPr lang="en-US" sz="1600" dirty="0"/>
              <a:t> </a:t>
            </a:r>
            <a:r>
              <a:rPr lang="en-US" sz="1600" dirty="0" err="1"/>
              <a:t>diskon</a:t>
            </a:r>
            <a:r>
              <a:rPr lang="en-US" sz="1600" dirty="0"/>
              <a:t> </a:t>
            </a:r>
            <a:r>
              <a:rPr lang="en-US" sz="1600" dirty="0" err="1"/>
              <a:t>sehingga</a:t>
            </a:r>
            <a:r>
              <a:rPr lang="en-US" sz="1600" dirty="0"/>
              <a:t> </a:t>
            </a:r>
            <a:r>
              <a:rPr lang="en-US" sz="1600" dirty="0" err="1"/>
              <a:t>jauh</a:t>
            </a:r>
            <a:r>
              <a:rPr lang="en-US" sz="1600" dirty="0"/>
              <a:t> </a:t>
            </a:r>
            <a:r>
              <a:rPr lang="en-US" sz="1600" dirty="0" err="1"/>
              <a:t>lebih</a:t>
            </a:r>
            <a:r>
              <a:rPr lang="en-US" sz="1600" dirty="0"/>
              <a:t> </a:t>
            </a:r>
            <a:r>
              <a:rPr lang="en-US" sz="1600" dirty="0" err="1"/>
              <a:t>murah</a:t>
            </a:r>
            <a:r>
              <a:rPr lang="en-US" sz="1600" dirty="0"/>
              <a:t> </a:t>
            </a:r>
            <a:r>
              <a:rPr lang="en-US" sz="1600" dirty="0" err="1"/>
              <a:t>dari</a:t>
            </a:r>
            <a:r>
              <a:rPr lang="en-US" sz="1600" dirty="0"/>
              <a:t> </a:t>
            </a:r>
            <a:r>
              <a:rPr lang="en-US" sz="1600" dirty="0" err="1"/>
              <a:t>toko</a:t>
            </a:r>
            <a:r>
              <a:rPr lang="en-US" sz="1600" dirty="0"/>
              <a:t> </a:t>
            </a:r>
            <a:r>
              <a:rPr lang="en-US" sz="1600" dirty="0" err="1"/>
              <a:t>lainnya</a:t>
            </a:r>
            <a:r>
              <a:rPr lang="en-US" sz="1600" dirty="0"/>
              <a:t>. </a:t>
            </a:r>
            <a:r>
              <a:rPr lang="en-US" sz="1600" dirty="0" err="1"/>
              <a:t>Penetapan</a:t>
            </a:r>
            <a:r>
              <a:rPr lang="en-US" sz="1600" dirty="0"/>
              <a:t> </a:t>
            </a:r>
            <a:r>
              <a:rPr lang="en-US" sz="1600" dirty="0" err="1"/>
              <a:t>harga</a:t>
            </a:r>
            <a:r>
              <a:rPr lang="en-US" sz="1600" dirty="0"/>
              <a:t> </a:t>
            </a:r>
            <a:r>
              <a:rPr lang="en-US" sz="1600" dirty="0" err="1"/>
              <a:t>sepadan</a:t>
            </a:r>
            <a:r>
              <a:rPr lang="en-US" sz="1600" dirty="0"/>
              <a:t> </a:t>
            </a:r>
            <a:r>
              <a:rPr lang="en-US" sz="1600" dirty="0" err="1"/>
              <a:t>dengan</a:t>
            </a:r>
            <a:r>
              <a:rPr lang="en-US" sz="1600" dirty="0"/>
              <a:t> </a:t>
            </a:r>
            <a:r>
              <a:rPr lang="en-US" sz="1600" dirty="0" err="1"/>
              <a:t>kualitas</a:t>
            </a:r>
            <a:r>
              <a:rPr lang="en-US" sz="1600" dirty="0"/>
              <a:t> </a:t>
            </a:r>
            <a:r>
              <a:rPr lang="en-US" sz="1600" dirty="0" err="1"/>
              <a:t>produk</a:t>
            </a:r>
            <a:r>
              <a:rPr lang="en-US" sz="1600" dirty="0"/>
              <a:t> yang </a:t>
            </a:r>
            <a:r>
              <a:rPr lang="en-US" sz="1600" dirty="0" err="1"/>
              <a:t>ada</a:t>
            </a:r>
            <a:r>
              <a:rPr lang="en-US" sz="1600" dirty="0"/>
              <a:t> </a:t>
            </a:r>
            <a:r>
              <a:rPr lang="en-US" sz="1600" dirty="0" err="1"/>
              <a:t>sehingga</a:t>
            </a:r>
            <a:r>
              <a:rPr lang="en-US" sz="1600" dirty="0"/>
              <a:t> </a:t>
            </a:r>
            <a:r>
              <a:rPr lang="en-US" sz="1600" dirty="0" err="1"/>
              <a:t>konsumen</a:t>
            </a:r>
            <a:r>
              <a:rPr lang="en-US" sz="1600" dirty="0"/>
              <a:t> </a:t>
            </a:r>
            <a:r>
              <a:rPr lang="en-US" sz="1600" dirty="0" err="1"/>
              <a:t>tidak</a:t>
            </a:r>
            <a:r>
              <a:rPr lang="en-US" sz="1600" dirty="0"/>
              <a:t> </a:t>
            </a:r>
            <a:r>
              <a:rPr lang="en-US" sz="1600" dirty="0" err="1"/>
              <a:t>merasa</a:t>
            </a:r>
            <a:r>
              <a:rPr lang="en-US" sz="1600" dirty="0"/>
              <a:t> </a:t>
            </a:r>
            <a:r>
              <a:rPr lang="en-US" sz="1600" dirty="0" err="1"/>
              <a:t>dirugikan</a:t>
            </a:r>
            <a:r>
              <a:rPr lang="en-US" sz="1600" dirty="0"/>
              <a:t> </a:t>
            </a:r>
            <a:r>
              <a:rPr lang="en-US" sz="1600" dirty="0" err="1"/>
              <a:t>karena</a:t>
            </a:r>
            <a:r>
              <a:rPr lang="en-US" sz="1600" dirty="0"/>
              <a:t> </a:t>
            </a:r>
            <a:r>
              <a:rPr lang="en-US" sz="1600" dirty="0" err="1"/>
              <a:t>mengeluarkan</a:t>
            </a:r>
            <a:r>
              <a:rPr lang="en-US" sz="1600" dirty="0"/>
              <a:t> </a:t>
            </a:r>
            <a:r>
              <a:rPr lang="en-US" sz="1600" dirty="0" err="1"/>
              <a:t>uang</a:t>
            </a:r>
            <a:r>
              <a:rPr lang="en-US" sz="1600" dirty="0"/>
              <a:t> </a:t>
            </a:r>
            <a:r>
              <a:rPr lang="en-US" sz="1600" dirty="0" err="1"/>
              <a:t>untuk</a:t>
            </a:r>
            <a:r>
              <a:rPr lang="en-US" sz="1600" dirty="0"/>
              <a:t> </a:t>
            </a:r>
            <a:r>
              <a:rPr lang="en-US" sz="1600" dirty="0" err="1"/>
              <a:t>produk</a:t>
            </a:r>
            <a:r>
              <a:rPr lang="en-US" sz="1600" dirty="0"/>
              <a:t> yang </a:t>
            </a:r>
            <a:r>
              <a:rPr lang="en-US" sz="1600" dirty="0" err="1"/>
              <a:t>sesuai</a:t>
            </a:r>
            <a:r>
              <a:rPr lang="en-US" sz="1600" dirty="0"/>
              <a:t> </a:t>
            </a:r>
            <a:r>
              <a:rPr lang="en-US" sz="1600" dirty="0" err="1"/>
              <a:t>dengan</a:t>
            </a:r>
            <a:r>
              <a:rPr lang="en-US" sz="1600" dirty="0"/>
              <a:t> </a:t>
            </a:r>
            <a:r>
              <a:rPr lang="en-US" sz="1600" dirty="0" err="1"/>
              <a:t>kualitasnya</a:t>
            </a:r>
            <a:endParaRPr lang="en-US" sz="1600" dirty="0"/>
          </a:p>
          <a:p>
            <a:pPr marL="0" indent="0" algn="just">
              <a:lnSpc>
                <a:spcPct val="110000"/>
              </a:lnSpc>
              <a:buNone/>
            </a:pPr>
            <a:endParaRPr lang="en-US" sz="1600" dirty="0"/>
          </a:p>
        </p:txBody>
      </p:sp>
      <p:sp>
        <p:nvSpPr>
          <p:cNvPr id="4" name="Title 3">
            <a:extLst>
              <a:ext uri="{FF2B5EF4-FFF2-40B4-BE49-F238E27FC236}">
                <a16:creationId xmlns:a16="http://schemas.microsoft.com/office/drawing/2014/main" id="{D7453620-E043-40DE-B082-8EA38CDEE3E6}"/>
              </a:ext>
            </a:extLst>
          </p:cNvPr>
          <p:cNvSpPr>
            <a:spLocks noGrp="1"/>
          </p:cNvSpPr>
          <p:nvPr>
            <p:ph type="title"/>
          </p:nvPr>
        </p:nvSpPr>
        <p:spPr/>
        <p:txBody>
          <a:bodyPr/>
          <a:lstStyle/>
          <a:p>
            <a:r>
              <a:rPr lang="en-US" dirty="0"/>
              <a:t>Hasil dan </a:t>
            </a:r>
            <a:r>
              <a:rPr lang="en-US" dirty="0" err="1"/>
              <a:t>pembahasan</a:t>
            </a:r>
            <a:endParaRPr lang="en-ID" dirty="0"/>
          </a:p>
        </p:txBody>
      </p:sp>
    </p:spTree>
    <p:extLst>
      <p:ext uri="{BB962C8B-B14F-4D97-AF65-F5344CB8AC3E}">
        <p14:creationId xmlns:p14="http://schemas.microsoft.com/office/powerpoint/2010/main" val="2276377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25068" y="113335"/>
            <a:ext cx="8748090" cy="1042123"/>
          </a:xfrm>
        </p:spPr>
        <p:txBody>
          <a:bodyPr/>
          <a:lstStyle/>
          <a:p>
            <a:endParaRPr lang="en-US" dirty="0"/>
          </a:p>
        </p:txBody>
      </p:sp>
      <p:sp>
        <p:nvSpPr>
          <p:cNvPr id="3" name="Content Placeholder 2"/>
          <p:cNvSpPr>
            <a:spLocks noGrp="1"/>
          </p:cNvSpPr>
          <p:nvPr>
            <p:ph idx="1"/>
          </p:nvPr>
        </p:nvSpPr>
        <p:spPr>
          <a:xfrm>
            <a:off x="0" y="1155458"/>
            <a:ext cx="8873158" cy="8931875"/>
          </a:xfrm>
        </p:spPr>
        <p:txBody>
          <a:bodyPr>
            <a:normAutofit/>
          </a:bodyPr>
          <a:lstStyle/>
          <a:p>
            <a:pPr marL="0" indent="0" algn="just">
              <a:lnSpc>
                <a:spcPct val="110000"/>
              </a:lnSpc>
              <a:buNone/>
            </a:pPr>
            <a:r>
              <a:rPr lang="en-US" sz="1600" b="1" dirty="0"/>
              <a:t>3. </a:t>
            </a:r>
            <a:r>
              <a:rPr lang="en-US" sz="1600" b="1" dirty="0" err="1"/>
              <a:t>Tempat</a:t>
            </a:r>
            <a:r>
              <a:rPr lang="en-US" sz="1600" b="1" dirty="0"/>
              <a:t> / </a:t>
            </a:r>
            <a:r>
              <a:rPr lang="en-US" sz="1600" b="1" dirty="0" err="1"/>
              <a:t>distribusi</a:t>
            </a:r>
            <a:r>
              <a:rPr lang="en-US" sz="1600" b="1" dirty="0"/>
              <a:t> </a:t>
            </a:r>
            <a:r>
              <a:rPr lang="en-US" sz="1600" b="1" i="1" dirty="0"/>
              <a:t>(place)</a:t>
            </a:r>
          </a:p>
          <a:p>
            <a:pPr marL="0" indent="0" algn="just">
              <a:lnSpc>
                <a:spcPct val="110000"/>
              </a:lnSpc>
              <a:buNone/>
            </a:pPr>
            <a:r>
              <a:rPr lang="en-US" sz="1600" b="1" dirty="0"/>
              <a:t>	</a:t>
            </a:r>
            <a:r>
              <a:rPr lang="en-US" sz="1600" dirty="0"/>
              <a:t>@hijabmuslimahcantix </a:t>
            </a:r>
            <a:r>
              <a:rPr lang="en-US" sz="1600" dirty="0" err="1"/>
              <a:t>memilih</a:t>
            </a:r>
            <a:r>
              <a:rPr lang="en-US" sz="1600" dirty="0"/>
              <a:t> Instagram </a:t>
            </a:r>
            <a:r>
              <a:rPr lang="en-US" sz="1600" dirty="0" err="1"/>
              <a:t>sebagai</a:t>
            </a:r>
            <a:r>
              <a:rPr lang="en-US" sz="1600" dirty="0"/>
              <a:t> media </a:t>
            </a:r>
            <a:r>
              <a:rPr lang="en-US" sz="1600" dirty="0" err="1"/>
              <a:t>pemasaran</a:t>
            </a:r>
            <a:r>
              <a:rPr lang="en-US" sz="1600" dirty="0"/>
              <a:t> dan </a:t>
            </a:r>
            <a:r>
              <a:rPr lang="en-US" sz="1600" dirty="0" err="1"/>
              <a:t>aspek</a:t>
            </a:r>
            <a:r>
              <a:rPr lang="en-US" sz="1600" dirty="0"/>
              <a:t> online </a:t>
            </a:r>
            <a:r>
              <a:rPr lang="en-US" sz="1600" dirty="0" err="1"/>
              <a:t>dari</a:t>
            </a:r>
            <a:r>
              <a:rPr lang="en-US" sz="1600" dirty="0"/>
              <a:t> </a:t>
            </a:r>
            <a:r>
              <a:rPr lang="en-US" sz="1600" dirty="0" err="1"/>
              <a:t>tempat</a:t>
            </a:r>
            <a:r>
              <a:rPr lang="en-US" sz="1600" dirty="0"/>
              <a:t> </a:t>
            </a:r>
            <a:r>
              <a:rPr lang="en-US" sz="1600" dirty="0" err="1"/>
              <a:t>ini</a:t>
            </a:r>
            <a:r>
              <a:rPr lang="en-US" sz="1600" dirty="0"/>
              <a:t>. Performa visual </a:t>
            </a:r>
            <a:r>
              <a:rPr lang="en-US" sz="1600" dirty="0" err="1"/>
              <a:t>dipandang</a:t>
            </a:r>
            <a:r>
              <a:rPr lang="en-US" sz="1600" dirty="0"/>
              <a:t> </a:t>
            </a:r>
            <a:r>
              <a:rPr lang="en-US" sz="1600" dirty="0" err="1"/>
              <a:t>lebih</a:t>
            </a:r>
            <a:r>
              <a:rPr lang="en-US" sz="1600" dirty="0"/>
              <a:t> </a:t>
            </a:r>
            <a:r>
              <a:rPr lang="en-US" sz="1600" dirty="0" err="1"/>
              <a:t>menarik</a:t>
            </a:r>
            <a:r>
              <a:rPr lang="en-US" sz="1600" dirty="0"/>
              <a:t> </a:t>
            </a:r>
            <a:r>
              <a:rPr lang="en-US" sz="1600" dirty="0" err="1"/>
              <a:t>untuk</a:t>
            </a:r>
            <a:r>
              <a:rPr lang="en-US" sz="1600" dirty="0"/>
              <a:t> </a:t>
            </a:r>
            <a:r>
              <a:rPr lang="en-US" sz="1600" dirty="0" err="1"/>
              <a:t>konversi</a:t>
            </a:r>
            <a:r>
              <a:rPr lang="en-US" sz="1600" dirty="0"/>
              <a:t> </a:t>
            </a:r>
            <a:r>
              <a:rPr lang="en-US" sz="1600" dirty="0" err="1"/>
              <a:t>konsumen</a:t>
            </a:r>
            <a:r>
              <a:rPr lang="en-US" sz="1600" dirty="0"/>
              <a:t> </a:t>
            </a:r>
            <a:r>
              <a:rPr lang="en-US" sz="1600" dirty="0" err="1"/>
              <a:t>dibandingkan</a:t>
            </a:r>
            <a:r>
              <a:rPr lang="en-US" sz="1600" dirty="0"/>
              <a:t> </a:t>
            </a:r>
            <a:r>
              <a:rPr lang="en-US" sz="1600" dirty="0" err="1"/>
              <a:t>cara</a:t>
            </a:r>
            <a:r>
              <a:rPr lang="en-US" sz="1600" dirty="0"/>
              <a:t> lain. @hijabmuslimahcantix </a:t>
            </a:r>
            <a:r>
              <a:rPr lang="en-US" sz="1600" dirty="0" err="1"/>
              <a:t>membuat</a:t>
            </a:r>
            <a:r>
              <a:rPr lang="en-US" sz="1600" dirty="0"/>
              <a:t> </a:t>
            </a:r>
            <a:r>
              <a:rPr lang="en-US" sz="1600" dirty="0" err="1"/>
              <a:t>konten</a:t>
            </a:r>
            <a:r>
              <a:rPr lang="en-US" sz="1600" dirty="0"/>
              <a:t> </a:t>
            </a:r>
            <a:r>
              <a:rPr lang="en-US" sz="1600" dirty="0" err="1"/>
              <a:t>berupa</a:t>
            </a:r>
            <a:r>
              <a:rPr lang="en-US" sz="1600" dirty="0"/>
              <a:t> video </a:t>
            </a:r>
            <a:r>
              <a:rPr lang="en-US" sz="1600" dirty="0" err="1"/>
              <a:t>kreatif</a:t>
            </a:r>
            <a:r>
              <a:rPr lang="en-US" sz="1600" dirty="0"/>
              <a:t> </a:t>
            </a:r>
            <a:r>
              <a:rPr lang="en-US" sz="1600" dirty="0" err="1"/>
              <a:t>untuk</a:t>
            </a:r>
            <a:r>
              <a:rPr lang="en-US" sz="1600" dirty="0"/>
              <a:t> </a:t>
            </a:r>
            <a:r>
              <a:rPr lang="en-US" sz="1600" dirty="0" err="1"/>
              <a:t>melibatkan</a:t>
            </a:r>
            <a:r>
              <a:rPr lang="en-US" sz="1600" dirty="0"/>
              <a:t> </a:t>
            </a:r>
            <a:r>
              <a:rPr lang="en-US" sz="1600" dirty="0" err="1"/>
              <a:t>konsumen</a:t>
            </a:r>
            <a:r>
              <a:rPr lang="en-US" sz="1600" dirty="0"/>
              <a:t>. </a:t>
            </a:r>
            <a:r>
              <a:rPr lang="en-US" sz="1600" dirty="0" err="1"/>
              <a:t>Konten</a:t>
            </a:r>
            <a:r>
              <a:rPr lang="en-US" sz="1600" dirty="0"/>
              <a:t> </a:t>
            </a:r>
            <a:r>
              <a:rPr lang="en-US" sz="1600" dirty="0" err="1"/>
              <a:t>tersebut</a:t>
            </a:r>
            <a:r>
              <a:rPr lang="en-US" sz="1600" dirty="0"/>
              <a:t> </a:t>
            </a:r>
            <a:r>
              <a:rPr lang="en-US" sz="1600" dirty="0" err="1"/>
              <a:t>kemudian</a:t>
            </a:r>
            <a:r>
              <a:rPr lang="en-US" sz="1600" dirty="0"/>
              <a:t> </a:t>
            </a:r>
            <a:r>
              <a:rPr lang="en-US" sz="1600" dirty="0" err="1"/>
              <a:t>dipublikasikan</a:t>
            </a:r>
            <a:r>
              <a:rPr lang="en-US" sz="1600" dirty="0"/>
              <a:t> di Instagram @hijabmuslimahcantix </a:t>
            </a:r>
            <a:r>
              <a:rPr lang="en-US" sz="1600" dirty="0" err="1"/>
              <a:t>miliknya</a:t>
            </a:r>
            <a:r>
              <a:rPr lang="en-US" sz="1600" dirty="0"/>
              <a:t> </a:t>
            </a:r>
            <a:r>
              <a:rPr lang="en-US" sz="1600" dirty="0" err="1"/>
              <a:t>untuk</a:t>
            </a:r>
            <a:r>
              <a:rPr lang="en-US" sz="1600" dirty="0"/>
              <a:t> </a:t>
            </a:r>
            <a:r>
              <a:rPr lang="en-US" sz="1600" dirty="0" err="1"/>
              <a:t>dilihat</a:t>
            </a:r>
            <a:r>
              <a:rPr lang="en-US" sz="1600" dirty="0"/>
              <a:t> oleh </a:t>
            </a:r>
            <a:r>
              <a:rPr lang="en-US" sz="1600" dirty="0" err="1"/>
              <a:t>pelanggan</a:t>
            </a:r>
            <a:r>
              <a:rPr lang="en-US" sz="1600" dirty="0"/>
              <a:t>. </a:t>
            </a:r>
            <a:r>
              <a:rPr lang="en-US" sz="1600" dirty="0" err="1"/>
              <a:t>Membuat</a:t>
            </a:r>
            <a:r>
              <a:rPr lang="en-US" sz="1600" dirty="0"/>
              <a:t> </a:t>
            </a:r>
            <a:r>
              <a:rPr lang="en-US" sz="1600" dirty="0" err="1"/>
              <a:t>konten</a:t>
            </a:r>
            <a:r>
              <a:rPr lang="en-US" sz="1600" dirty="0"/>
              <a:t> </a:t>
            </a:r>
            <a:r>
              <a:rPr lang="en-US" sz="1600" dirty="0" err="1"/>
              <a:t>kreatif</a:t>
            </a:r>
            <a:r>
              <a:rPr lang="en-US" sz="1600" dirty="0"/>
              <a:t> yang </a:t>
            </a:r>
            <a:r>
              <a:rPr lang="en-US" sz="1600" dirty="0" err="1"/>
              <a:t>berkualitas</a:t>
            </a:r>
            <a:r>
              <a:rPr lang="en-US" sz="1600" dirty="0"/>
              <a:t> </a:t>
            </a:r>
            <a:r>
              <a:rPr lang="en-US" sz="1600" dirty="0" err="1"/>
              <a:t>sangat</a:t>
            </a:r>
            <a:r>
              <a:rPr lang="en-US" sz="1600" dirty="0"/>
              <a:t> </a:t>
            </a:r>
            <a:r>
              <a:rPr lang="en-US" sz="1600" dirty="0" err="1"/>
              <a:t>penting</a:t>
            </a:r>
            <a:r>
              <a:rPr lang="en-US" sz="1600" dirty="0"/>
              <a:t>. </a:t>
            </a:r>
            <a:r>
              <a:rPr lang="en-US" sz="1600" dirty="0" err="1"/>
              <a:t>Tujuannya</a:t>
            </a:r>
            <a:r>
              <a:rPr lang="en-US" sz="1600" dirty="0"/>
              <a:t> </a:t>
            </a:r>
            <a:r>
              <a:rPr lang="en-US" sz="1600" dirty="0" err="1"/>
              <a:t>adalah</a:t>
            </a:r>
            <a:r>
              <a:rPr lang="en-US" sz="1600" dirty="0"/>
              <a:t> </a:t>
            </a:r>
            <a:r>
              <a:rPr lang="en-US" sz="1600" dirty="0" err="1"/>
              <a:t>untuk</a:t>
            </a:r>
            <a:r>
              <a:rPr lang="en-US" sz="1600" dirty="0"/>
              <a:t> </a:t>
            </a:r>
            <a:r>
              <a:rPr lang="en-US" sz="1600" dirty="0" err="1"/>
              <a:t>membantu</a:t>
            </a:r>
            <a:r>
              <a:rPr lang="en-US" sz="1600" dirty="0"/>
              <a:t> </a:t>
            </a:r>
            <a:r>
              <a:rPr lang="en-US" sz="1600" dirty="0" err="1"/>
              <a:t>toko</a:t>
            </a:r>
            <a:r>
              <a:rPr lang="en-US" sz="1600" dirty="0"/>
              <a:t> online Instagram @hijabmuslimahcantix </a:t>
            </a:r>
            <a:r>
              <a:rPr lang="en-US" sz="1600" dirty="0" err="1"/>
              <a:t>dikenal</a:t>
            </a:r>
            <a:r>
              <a:rPr lang="en-US" sz="1600" dirty="0"/>
              <a:t> </a:t>
            </a:r>
            <a:r>
              <a:rPr lang="en-US" sz="1600" dirty="0" err="1"/>
              <a:t>lebih</a:t>
            </a:r>
            <a:r>
              <a:rPr lang="en-US" sz="1600" dirty="0"/>
              <a:t> </a:t>
            </a:r>
            <a:r>
              <a:rPr lang="en-US" sz="1600" dirty="0" err="1"/>
              <a:t>banyak</a:t>
            </a:r>
            <a:r>
              <a:rPr lang="en-US" sz="1600" dirty="0"/>
              <a:t> orang. </a:t>
            </a:r>
            <a:r>
              <a:rPr lang="en-US" sz="1600" dirty="0" err="1"/>
              <a:t>Akun</a:t>
            </a:r>
            <a:r>
              <a:rPr lang="en-US" sz="1600" dirty="0"/>
              <a:t> </a:t>
            </a:r>
            <a:r>
              <a:rPr lang="en-US" sz="1600" dirty="0" err="1"/>
              <a:t>instagram</a:t>
            </a:r>
            <a:r>
              <a:rPr lang="en-US" sz="1600" dirty="0"/>
              <a:t> @hijabmuslimahcantix </a:t>
            </a:r>
            <a:r>
              <a:rPr lang="en-US" sz="1600" dirty="0" err="1"/>
              <a:t>menggunakan</a:t>
            </a:r>
            <a:r>
              <a:rPr lang="en-US" sz="1600" dirty="0"/>
              <a:t> </a:t>
            </a:r>
            <a:r>
              <a:rPr lang="en-US" sz="1600" dirty="0" err="1"/>
              <a:t>fitur-fitur</a:t>
            </a:r>
            <a:r>
              <a:rPr lang="en-US" sz="1600" dirty="0"/>
              <a:t> yang </a:t>
            </a:r>
            <a:r>
              <a:rPr lang="en-US" sz="1600" dirty="0" err="1"/>
              <a:t>sering</a:t>
            </a:r>
            <a:r>
              <a:rPr lang="en-US" sz="1600" dirty="0"/>
              <a:t> </a:t>
            </a:r>
            <a:r>
              <a:rPr lang="en-US" sz="1600" dirty="0" err="1"/>
              <a:t>digunakan</a:t>
            </a:r>
            <a:r>
              <a:rPr lang="en-US" sz="1600" dirty="0"/>
              <a:t> </a:t>
            </a:r>
            <a:r>
              <a:rPr lang="en-US" sz="1600" dirty="0" err="1"/>
              <a:t>disetiap</a:t>
            </a:r>
            <a:r>
              <a:rPr lang="en-US" sz="1600" dirty="0"/>
              <a:t> </a:t>
            </a:r>
            <a:r>
              <a:rPr lang="en-US" sz="1600" dirty="0" err="1"/>
              <a:t>postingannya</a:t>
            </a:r>
            <a:r>
              <a:rPr lang="en-US" sz="1600" dirty="0"/>
              <a:t> </a:t>
            </a:r>
            <a:r>
              <a:rPr lang="en-US" sz="1600" dirty="0" err="1"/>
              <a:t>antara</a:t>
            </a:r>
            <a:r>
              <a:rPr lang="en-US" sz="1600" dirty="0"/>
              <a:t> lain:</a:t>
            </a:r>
          </a:p>
          <a:p>
            <a:pPr algn="ctr">
              <a:lnSpc>
                <a:spcPct val="110000"/>
              </a:lnSpc>
              <a:buFont typeface="Wingdings" panose="05000000000000000000" pitchFamily="2" charset="2"/>
              <a:buChar char="Ø"/>
            </a:pPr>
            <a:r>
              <a:rPr lang="en-US" sz="1600" dirty="0" err="1"/>
              <a:t>Judul</a:t>
            </a:r>
            <a:r>
              <a:rPr lang="en-US" sz="1600" dirty="0"/>
              <a:t> </a:t>
            </a:r>
            <a:r>
              <a:rPr lang="en-US" sz="1600" dirty="0" err="1"/>
              <a:t>foto</a:t>
            </a:r>
            <a:endParaRPr lang="en-US" sz="1600" dirty="0"/>
          </a:p>
          <a:p>
            <a:pPr algn="ctr">
              <a:lnSpc>
                <a:spcPct val="110000"/>
              </a:lnSpc>
              <a:buFont typeface="Wingdings" panose="05000000000000000000" pitchFamily="2" charset="2"/>
              <a:buChar char="Ø"/>
            </a:pPr>
            <a:r>
              <a:rPr lang="it-IT" sz="1600" dirty="0"/>
              <a:t>Label foto atau Hashtag (#)</a:t>
            </a:r>
            <a:endParaRPr lang="en-US" sz="1600" dirty="0"/>
          </a:p>
          <a:p>
            <a:pPr algn="ctr">
              <a:lnSpc>
                <a:spcPct val="110000"/>
              </a:lnSpc>
              <a:buFont typeface="Wingdings" panose="05000000000000000000" pitchFamily="2" charset="2"/>
              <a:buChar char="Ø"/>
            </a:pPr>
            <a:r>
              <a:rPr lang="en-US" sz="1600" dirty="0"/>
              <a:t>  </a:t>
            </a:r>
            <a:r>
              <a:rPr lang="en-US" sz="1600" dirty="0" err="1"/>
              <a:t>Testimoni</a:t>
            </a:r>
            <a:r>
              <a:rPr lang="en-US" sz="1600" dirty="0"/>
              <a:t> </a:t>
            </a:r>
            <a:r>
              <a:rPr lang="en-US" sz="1600" dirty="0" err="1"/>
              <a:t>dari</a:t>
            </a:r>
            <a:r>
              <a:rPr lang="en-US" sz="1600" dirty="0"/>
              <a:t> </a:t>
            </a:r>
            <a:r>
              <a:rPr lang="en-US" sz="1600" dirty="0" err="1"/>
              <a:t>konsumen</a:t>
            </a:r>
            <a:endParaRPr lang="en-US" sz="1600" dirty="0"/>
          </a:p>
          <a:p>
            <a:pPr marL="0" indent="0">
              <a:lnSpc>
                <a:spcPct val="110000"/>
              </a:lnSpc>
              <a:buNone/>
            </a:pPr>
            <a:r>
              <a:rPr lang="en-US" sz="1600" b="1" dirty="0"/>
              <a:t>4. </a:t>
            </a:r>
            <a:r>
              <a:rPr lang="en-US" sz="1600" b="1" dirty="0" err="1"/>
              <a:t>Promosi</a:t>
            </a:r>
            <a:r>
              <a:rPr lang="en-US" sz="1600" b="1" dirty="0"/>
              <a:t> </a:t>
            </a:r>
            <a:r>
              <a:rPr lang="en-US" sz="1600" b="1" i="1" dirty="0"/>
              <a:t>(Promotion)</a:t>
            </a:r>
          </a:p>
          <a:p>
            <a:pPr marL="0" indent="0">
              <a:lnSpc>
                <a:spcPct val="110000"/>
              </a:lnSpc>
              <a:buNone/>
            </a:pPr>
            <a:r>
              <a:rPr lang="en-US" sz="1600" b="1" i="1" dirty="0"/>
              <a:t>	</a:t>
            </a:r>
            <a:r>
              <a:rPr lang="en-US" sz="1600" dirty="0" err="1"/>
              <a:t>dari</a:t>
            </a:r>
            <a:r>
              <a:rPr lang="en-US" sz="1600" dirty="0"/>
              <a:t> </a:t>
            </a:r>
            <a:r>
              <a:rPr lang="en-US" sz="1600" dirty="0" err="1"/>
              <a:t>segi</a:t>
            </a:r>
            <a:r>
              <a:rPr lang="en-US" sz="1600" dirty="0"/>
              <a:t> </a:t>
            </a:r>
            <a:r>
              <a:rPr lang="en-US" sz="1600" dirty="0" err="1"/>
              <a:t>promosi</a:t>
            </a:r>
            <a:r>
              <a:rPr lang="en-US" sz="1600" dirty="0"/>
              <a:t> @hijab </a:t>
            </a:r>
            <a:r>
              <a:rPr lang="en-US" sz="1600" dirty="0" err="1"/>
              <a:t>muslimahcantix</a:t>
            </a:r>
            <a:r>
              <a:rPr lang="en-US" sz="1600" dirty="0"/>
              <a:t> </a:t>
            </a:r>
            <a:r>
              <a:rPr lang="en-US" sz="1600" dirty="0" err="1"/>
              <a:t>menerapkan</a:t>
            </a:r>
            <a:r>
              <a:rPr lang="en-US" sz="1600" dirty="0"/>
              <a:t> </a:t>
            </a:r>
            <a:r>
              <a:rPr lang="en-US" sz="1600" dirty="0" err="1"/>
              <a:t>dengan</a:t>
            </a:r>
            <a:r>
              <a:rPr lang="en-US" sz="1600" dirty="0"/>
              <a:t> </a:t>
            </a:r>
            <a:r>
              <a:rPr lang="en-US" sz="1600" dirty="0" err="1"/>
              <a:t>memberikan</a:t>
            </a:r>
            <a:r>
              <a:rPr lang="en-US" sz="1600" dirty="0"/>
              <a:t> </a:t>
            </a:r>
            <a:r>
              <a:rPr lang="en-US" sz="1600" dirty="0" err="1"/>
              <a:t>diskon</a:t>
            </a:r>
            <a:r>
              <a:rPr lang="en-US" sz="1600" dirty="0"/>
              <a:t> </a:t>
            </a:r>
            <a:r>
              <a:rPr lang="en-US" sz="1600" dirty="0" err="1"/>
              <a:t>beli</a:t>
            </a:r>
            <a:r>
              <a:rPr lang="en-US" sz="1600" dirty="0"/>
              <a:t> </a:t>
            </a:r>
            <a:r>
              <a:rPr lang="en-US" sz="1600" dirty="0" err="1"/>
              <a:t>satu</a:t>
            </a:r>
            <a:r>
              <a:rPr lang="en-US" sz="1600" dirty="0"/>
              <a:t> gratis </a:t>
            </a:r>
            <a:r>
              <a:rPr lang="en-US" sz="1600" dirty="0" err="1"/>
              <a:t>satu</a:t>
            </a:r>
            <a:r>
              <a:rPr lang="en-US" sz="1600" dirty="0"/>
              <a:t>.</a:t>
            </a:r>
          </a:p>
          <a:p>
            <a:pPr marL="0" indent="0">
              <a:lnSpc>
                <a:spcPct val="110000"/>
              </a:lnSpc>
              <a:buNone/>
            </a:pPr>
            <a:endParaRPr lang="en-US" sz="1600" dirty="0"/>
          </a:p>
          <a:p>
            <a:pPr marL="0" indent="0" algn="just">
              <a:lnSpc>
                <a:spcPct val="110000"/>
              </a:lnSpc>
              <a:buNone/>
            </a:pPr>
            <a:endParaRPr lang="en-US" sz="1600" i="1" dirty="0"/>
          </a:p>
          <a:p>
            <a:pPr marL="0" indent="0" algn="just">
              <a:lnSpc>
                <a:spcPct val="110000"/>
              </a:lnSpc>
              <a:buNone/>
            </a:pPr>
            <a:endParaRPr lang="en-US" sz="1600" b="1" i="1" dirty="0"/>
          </a:p>
        </p:txBody>
      </p:sp>
    </p:spTree>
    <p:extLst>
      <p:ext uri="{BB962C8B-B14F-4D97-AF65-F5344CB8AC3E}">
        <p14:creationId xmlns:p14="http://schemas.microsoft.com/office/powerpoint/2010/main" val="3414047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a:t>kesimpulan</a:t>
            </a:r>
            <a:endParaRPr lang="en-US" dirty="0"/>
          </a:p>
        </p:txBody>
      </p:sp>
      <p:sp>
        <p:nvSpPr>
          <p:cNvPr id="4" name="Content Placeholder 3">
            <a:extLst>
              <a:ext uri="{FF2B5EF4-FFF2-40B4-BE49-F238E27FC236}">
                <a16:creationId xmlns:a16="http://schemas.microsoft.com/office/drawing/2014/main" id="{60AC762B-D60D-4B0C-9BB7-3A67A84BCB7F}"/>
              </a:ext>
            </a:extLst>
          </p:cNvPr>
          <p:cNvSpPr>
            <a:spLocks noGrp="1"/>
          </p:cNvSpPr>
          <p:nvPr>
            <p:ph idx="1"/>
          </p:nvPr>
        </p:nvSpPr>
        <p:spPr/>
        <p:txBody>
          <a:bodyPr>
            <a:normAutofit fontScale="85000" lnSpcReduction="20000"/>
          </a:bodyPr>
          <a:lstStyle/>
          <a:p>
            <a:pPr marL="0" indent="0" algn="just">
              <a:lnSpc>
                <a:spcPct val="120000"/>
              </a:lnSpc>
              <a:buNone/>
            </a:pPr>
            <a:r>
              <a:rPr lang="en-ID" dirty="0"/>
              <a:t>	</a:t>
            </a:r>
            <a:r>
              <a:rPr lang="en-ID" sz="2100" dirty="0" err="1"/>
              <a:t>Berdasarkan</a:t>
            </a:r>
            <a:r>
              <a:rPr lang="en-ID" sz="2100" dirty="0"/>
              <a:t> </a:t>
            </a:r>
            <a:r>
              <a:rPr lang="en-ID" sz="2100" dirty="0" err="1"/>
              <a:t>hasil</a:t>
            </a:r>
            <a:r>
              <a:rPr lang="en-ID" sz="2100" dirty="0"/>
              <a:t> </a:t>
            </a:r>
            <a:r>
              <a:rPr lang="en-ID" sz="2100" dirty="0" err="1"/>
              <a:t>penelitian</a:t>
            </a:r>
            <a:r>
              <a:rPr lang="en-ID" sz="2100" dirty="0"/>
              <a:t> yang </a:t>
            </a:r>
            <a:r>
              <a:rPr lang="en-ID" sz="2100" dirty="0" err="1"/>
              <a:t>ada</a:t>
            </a:r>
            <a:r>
              <a:rPr lang="en-ID" sz="2100" dirty="0"/>
              <a:t> </a:t>
            </a:r>
            <a:r>
              <a:rPr lang="en-ID" sz="2100" dirty="0" err="1"/>
              <a:t>yaitu</a:t>
            </a:r>
            <a:r>
              <a:rPr lang="en-ID" sz="2100" dirty="0"/>
              <a:t> </a:t>
            </a:r>
            <a:r>
              <a:rPr lang="en-ID" sz="2100" dirty="0" err="1"/>
              <a:t>terdapat</a:t>
            </a:r>
            <a:r>
              <a:rPr lang="en-ID" sz="2100" dirty="0"/>
              <a:t> </a:t>
            </a:r>
            <a:r>
              <a:rPr lang="en-ID" sz="2100" dirty="0" err="1"/>
              <a:t>hasil</a:t>
            </a:r>
            <a:r>
              <a:rPr lang="en-ID" sz="2100" dirty="0"/>
              <a:t> yang </a:t>
            </a:r>
            <a:r>
              <a:rPr lang="en-ID" sz="2100" dirty="0" err="1"/>
              <a:t>dicapai</a:t>
            </a:r>
            <a:r>
              <a:rPr lang="en-ID" sz="2100" dirty="0"/>
              <a:t> </a:t>
            </a:r>
            <a:r>
              <a:rPr lang="en-ID" sz="2100" dirty="0" err="1"/>
              <a:t>dari</a:t>
            </a:r>
            <a:r>
              <a:rPr lang="en-ID" sz="2100" dirty="0"/>
              <a:t> </a:t>
            </a:r>
            <a:r>
              <a:rPr lang="en-ID" sz="2100" dirty="0" err="1"/>
              <a:t>penelitian</a:t>
            </a:r>
            <a:r>
              <a:rPr lang="en-ID" sz="2100" dirty="0"/>
              <a:t> </a:t>
            </a:r>
            <a:r>
              <a:rPr lang="en-ID" sz="2100" dirty="0" err="1"/>
              <a:t>ini</a:t>
            </a:r>
            <a:r>
              <a:rPr lang="en-ID" sz="2100" dirty="0"/>
              <a:t> </a:t>
            </a:r>
            <a:r>
              <a:rPr lang="en-ID" sz="2100" dirty="0" err="1"/>
              <a:t>telah</a:t>
            </a:r>
            <a:r>
              <a:rPr lang="en-ID" sz="2100" dirty="0"/>
              <a:t> </a:t>
            </a:r>
            <a:r>
              <a:rPr lang="en-ID" sz="2100" dirty="0" err="1"/>
              <a:t>sesuai</a:t>
            </a:r>
            <a:r>
              <a:rPr lang="en-ID" sz="2100" dirty="0"/>
              <a:t> yang </a:t>
            </a:r>
            <a:r>
              <a:rPr lang="en-ID" sz="2100" dirty="0" err="1"/>
              <a:t>diharapkan</a:t>
            </a:r>
            <a:r>
              <a:rPr lang="en-ID" sz="2100" dirty="0"/>
              <a:t>. </a:t>
            </a:r>
            <a:r>
              <a:rPr lang="en-ID" sz="2100" dirty="0" err="1"/>
              <a:t>Strategi</a:t>
            </a:r>
            <a:r>
              <a:rPr lang="en-ID" sz="2100" dirty="0"/>
              <a:t> </a:t>
            </a:r>
            <a:r>
              <a:rPr lang="en-ID" sz="2100" dirty="0" err="1"/>
              <a:t>komunikasi</a:t>
            </a:r>
            <a:r>
              <a:rPr lang="en-ID" sz="2100" dirty="0"/>
              <a:t> </a:t>
            </a:r>
            <a:r>
              <a:rPr lang="en-ID" sz="2100" dirty="0" err="1"/>
              <a:t>pemasaran</a:t>
            </a:r>
            <a:r>
              <a:rPr lang="en-ID" sz="2100" dirty="0"/>
              <a:t> </a:t>
            </a:r>
            <a:r>
              <a:rPr lang="en-ID" sz="2100" dirty="0" err="1"/>
              <a:t>memiliki</a:t>
            </a:r>
            <a:r>
              <a:rPr lang="en-ID" sz="2100" dirty="0"/>
              <a:t> </a:t>
            </a:r>
            <a:r>
              <a:rPr lang="en-ID" sz="2100" dirty="0" err="1"/>
              <a:t>beberapa</a:t>
            </a:r>
            <a:r>
              <a:rPr lang="en-ID" sz="2100" dirty="0"/>
              <a:t> </a:t>
            </a:r>
            <a:r>
              <a:rPr lang="en-ID" sz="2100" dirty="0" err="1"/>
              <a:t>komponen</a:t>
            </a:r>
            <a:r>
              <a:rPr lang="en-ID" sz="2100" dirty="0"/>
              <a:t>. </a:t>
            </a:r>
            <a:r>
              <a:rPr lang="en-ID" sz="2100" dirty="0" err="1"/>
              <a:t>yaitu</a:t>
            </a:r>
            <a:r>
              <a:rPr lang="en-ID" sz="2100" dirty="0"/>
              <a:t> : Product (</a:t>
            </a:r>
            <a:r>
              <a:rPr lang="en-ID" sz="2100" dirty="0" err="1"/>
              <a:t>produk</a:t>
            </a:r>
            <a:r>
              <a:rPr lang="en-ID" sz="2100" dirty="0"/>
              <a:t>) </a:t>
            </a:r>
            <a:r>
              <a:rPr lang="en-ID" sz="2100" dirty="0" err="1"/>
              <a:t>Mempertahankan</a:t>
            </a:r>
            <a:r>
              <a:rPr lang="en-ID" sz="2100" dirty="0"/>
              <a:t> </a:t>
            </a:r>
            <a:r>
              <a:rPr lang="en-ID" sz="2100" dirty="0" err="1"/>
              <a:t>kualitas</a:t>
            </a:r>
            <a:r>
              <a:rPr lang="en-ID" sz="2100" dirty="0"/>
              <a:t> yang </a:t>
            </a:r>
            <a:r>
              <a:rPr lang="en-ID" sz="2100" dirty="0" err="1"/>
              <a:t>dibuat</a:t>
            </a:r>
            <a:r>
              <a:rPr lang="en-ID" sz="2100" dirty="0"/>
              <a:t> </a:t>
            </a:r>
            <a:r>
              <a:rPr lang="en-ID" sz="2100" dirty="0" err="1"/>
              <a:t>dengan</a:t>
            </a:r>
            <a:r>
              <a:rPr lang="en-ID" sz="2100" dirty="0"/>
              <a:t> </a:t>
            </a:r>
            <a:r>
              <a:rPr lang="en-ID" sz="2100" dirty="0" err="1"/>
              <a:t>berbagai</a:t>
            </a:r>
            <a:r>
              <a:rPr lang="en-ID" sz="2100" dirty="0"/>
              <a:t> model hijab yang </a:t>
            </a:r>
            <a:r>
              <a:rPr lang="en-ID" sz="2100" dirty="0" err="1"/>
              <a:t>berbeda</a:t>
            </a:r>
            <a:r>
              <a:rPr lang="en-ID" sz="2100" dirty="0"/>
              <a:t> </a:t>
            </a:r>
            <a:r>
              <a:rPr lang="en-ID" sz="2100" dirty="0" err="1"/>
              <a:t>dapat</a:t>
            </a:r>
            <a:r>
              <a:rPr lang="en-ID" sz="2100" dirty="0"/>
              <a:t> </a:t>
            </a:r>
            <a:r>
              <a:rPr lang="en-ID" sz="2100" dirty="0" err="1"/>
              <a:t>dilakukan</a:t>
            </a:r>
            <a:r>
              <a:rPr lang="en-ID" sz="2100" dirty="0"/>
              <a:t> agar para </a:t>
            </a:r>
            <a:r>
              <a:rPr lang="en-ID" sz="2100" dirty="0" err="1"/>
              <a:t>konsumen</a:t>
            </a:r>
            <a:r>
              <a:rPr lang="en-ID" sz="2100" dirty="0"/>
              <a:t> </a:t>
            </a:r>
            <a:r>
              <a:rPr lang="en-ID" sz="2100" dirty="0" err="1"/>
              <a:t>memiliki</a:t>
            </a:r>
            <a:r>
              <a:rPr lang="en-ID" sz="2100" dirty="0"/>
              <a:t> </a:t>
            </a:r>
            <a:r>
              <a:rPr lang="en-ID" sz="2100" dirty="0" err="1"/>
              <a:t>banyak</a:t>
            </a:r>
            <a:r>
              <a:rPr lang="en-ID" sz="2100" dirty="0"/>
              <a:t> </a:t>
            </a:r>
            <a:r>
              <a:rPr lang="en-ID" sz="2100" dirty="0" err="1"/>
              <a:t>pilihan</a:t>
            </a:r>
            <a:r>
              <a:rPr lang="en-ID" sz="2100" dirty="0"/>
              <a:t> </a:t>
            </a:r>
            <a:r>
              <a:rPr lang="en-ID" sz="2100" dirty="0" err="1"/>
              <a:t>sesuai</a:t>
            </a:r>
            <a:r>
              <a:rPr lang="en-ID" sz="2100" dirty="0"/>
              <a:t>   </a:t>
            </a:r>
            <a:r>
              <a:rPr lang="en-ID" sz="2100" dirty="0" err="1"/>
              <a:t>dengan</a:t>
            </a:r>
            <a:r>
              <a:rPr lang="en-ID" sz="2100" dirty="0"/>
              <a:t> </a:t>
            </a:r>
            <a:r>
              <a:rPr lang="en-ID" sz="2100" dirty="0" err="1"/>
              <a:t>keinginan</a:t>
            </a:r>
            <a:r>
              <a:rPr lang="en-ID" sz="2100" dirty="0"/>
              <a:t> </a:t>
            </a:r>
            <a:r>
              <a:rPr lang="en-ID" sz="2100" dirty="0" err="1"/>
              <a:t>mereka</a:t>
            </a:r>
            <a:r>
              <a:rPr lang="en-ID" sz="2100" dirty="0"/>
              <a:t>. price (</a:t>
            </a:r>
            <a:r>
              <a:rPr lang="en-ID" sz="2100" dirty="0" err="1"/>
              <a:t>harga</a:t>
            </a:r>
            <a:r>
              <a:rPr lang="en-ID" sz="2100" dirty="0"/>
              <a:t>) Harga </a:t>
            </a:r>
            <a:r>
              <a:rPr lang="en-ID" sz="2100" dirty="0" err="1"/>
              <a:t>sangat</a:t>
            </a:r>
            <a:r>
              <a:rPr lang="en-ID" sz="2100" dirty="0"/>
              <a:t> </a:t>
            </a:r>
            <a:r>
              <a:rPr lang="en-ID" sz="2100" dirty="0" err="1"/>
              <a:t>mempengaruhi</a:t>
            </a:r>
            <a:r>
              <a:rPr lang="en-ID" sz="2100" dirty="0"/>
              <a:t> </a:t>
            </a:r>
            <a:r>
              <a:rPr lang="en-ID" sz="2100" dirty="0" err="1"/>
              <a:t>konsumen</a:t>
            </a:r>
            <a:r>
              <a:rPr lang="en-ID" sz="2100" dirty="0"/>
              <a:t> </a:t>
            </a:r>
            <a:r>
              <a:rPr lang="en-ID" sz="2100" dirty="0" err="1"/>
              <a:t>dalam</a:t>
            </a:r>
            <a:r>
              <a:rPr lang="en-ID" sz="2100" dirty="0"/>
              <a:t> </a:t>
            </a:r>
            <a:r>
              <a:rPr lang="en-ID" sz="2100" dirty="0" err="1"/>
              <a:t>memilih</a:t>
            </a:r>
            <a:r>
              <a:rPr lang="en-ID" sz="2100" dirty="0"/>
              <a:t> toko, </a:t>
            </a:r>
            <a:r>
              <a:rPr lang="en-ID" sz="2100" dirty="0" err="1"/>
              <a:t>dalam</a:t>
            </a:r>
            <a:r>
              <a:rPr lang="en-ID" sz="2100" dirty="0"/>
              <a:t> </a:t>
            </a:r>
            <a:r>
              <a:rPr lang="en-ID" sz="2100" dirty="0" err="1"/>
              <a:t>penentuan</a:t>
            </a:r>
            <a:r>
              <a:rPr lang="en-ID" sz="2100" dirty="0"/>
              <a:t> </a:t>
            </a:r>
            <a:r>
              <a:rPr lang="en-ID" sz="2100" dirty="0" err="1"/>
              <a:t>harga</a:t>
            </a:r>
            <a:r>
              <a:rPr lang="en-ID" sz="2100" dirty="0"/>
              <a:t> </a:t>
            </a:r>
            <a:r>
              <a:rPr lang="en-ID" sz="2100" dirty="0" err="1"/>
              <a:t>hijabnya</a:t>
            </a:r>
            <a:r>
              <a:rPr lang="en-ID" sz="2100" dirty="0"/>
              <a:t> </a:t>
            </a:r>
            <a:r>
              <a:rPr lang="en-ID" sz="2100" dirty="0" err="1"/>
              <a:t>dimulai</a:t>
            </a:r>
            <a:r>
              <a:rPr lang="en-ID" sz="2100" dirty="0"/>
              <a:t> </a:t>
            </a:r>
            <a:r>
              <a:rPr lang="en-ID" sz="2100" dirty="0" err="1"/>
              <a:t>dari</a:t>
            </a:r>
            <a:r>
              <a:rPr lang="en-ID" sz="2100" dirty="0"/>
              <a:t> 9900 </a:t>
            </a:r>
            <a:r>
              <a:rPr lang="en-ID" sz="2100" dirty="0" err="1"/>
              <a:t>aja</a:t>
            </a:r>
            <a:r>
              <a:rPr lang="en-ID" sz="2100" dirty="0"/>
              <a:t> </a:t>
            </a:r>
            <a:r>
              <a:rPr lang="en-ID" sz="2100" dirty="0" err="1"/>
              <a:t>sehingga</a:t>
            </a:r>
            <a:r>
              <a:rPr lang="en-ID" sz="2100" dirty="0"/>
              <a:t> </a:t>
            </a:r>
            <a:r>
              <a:rPr lang="en-ID" sz="2100" dirty="0" err="1"/>
              <a:t>konsumen</a:t>
            </a:r>
            <a:r>
              <a:rPr lang="en-ID" sz="2100" dirty="0"/>
              <a:t> </a:t>
            </a:r>
            <a:r>
              <a:rPr lang="en-ID" sz="2100" dirty="0" err="1"/>
              <a:t>tidak</a:t>
            </a:r>
            <a:r>
              <a:rPr lang="en-ID" sz="2100" dirty="0"/>
              <a:t> </a:t>
            </a:r>
            <a:r>
              <a:rPr lang="en-ID" sz="2100" dirty="0" err="1"/>
              <a:t>merasa</a:t>
            </a:r>
            <a:r>
              <a:rPr lang="en-ID" sz="2100" dirty="0"/>
              <a:t> </a:t>
            </a:r>
            <a:r>
              <a:rPr lang="en-ID" sz="2100" dirty="0" err="1"/>
              <a:t>dirugikan.Price</a:t>
            </a:r>
            <a:r>
              <a:rPr lang="en-ID" sz="2100" dirty="0"/>
              <a:t> (</a:t>
            </a:r>
            <a:r>
              <a:rPr lang="en-ID" sz="2100" dirty="0" err="1"/>
              <a:t>tempat</a:t>
            </a:r>
            <a:r>
              <a:rPr lang="en-ID" sz="2100" dirty="0"/>
              <a:t>) Media </a:t>
            </a:r>
            <a:r>
              <a:rPr lang="en-ID" sz="2100" dirty="0" err="1"/>
              <a:t>sosial</a:t>
            </a:r>
            <a:r>
              <a:rPr lang="en-ID" sz="2100" dirty="0"/>
              <a:t> Instagram </a:t>
            </a:r>
            <a:r>
              <a:rPr lang="en-ID" sz="2100" dirty="0" err="1"/>
              <a:t>sebagai</a:t>
            </a:r>
            <a:r>
              <a:rPr lang="en-ID" sz="2100" dirty="0"/>
              <a:t> </a:t>
            </a:r>
            <a:r>
              <a:rPr lang="en-ID" sz="2100" dirty="0" err="1"/>
              <a:t>tempat</a:t>
            </a:r>
            <a:r>
              <a:rPr lang="en-ID" sz="2100" dirty="0"/>
              <a:t> </a:t>
            </a:r>
            <a:r>
              <a:rPr lang="en-ID" sz="2100" dirty="0" err="1"/>
              <a:t>dalam</a:t>
            </a:r>
            <a:r>
              <a:rPr lang="en-ID" sz="2100" dirty="0"/>
              <a:t> </a:t>
            </a:r>
            <a:r>
              <a:rPr lang="en-ID" sz="2100" dirty="0" err="1"/>
              <a:t>bauran</a:t>
            </a:r>
            <a:r>
              <a:rPr lang="en-ID" sz="2100" dirty="0"/>
              <a:t> </a:t>
            </a:r>
            <a:r>
              <a:rPr lang="en-ID" sz="2100" dirty="0" err="1"/>
              <a:t>pemasaran</a:t>
            </a:r>
            <a:r>
              <a:rPr lang="en-ID" sz="2100" dirty="0"/>
              <a:t> @hijabmuslimahcantix yang paling </a:t>
            </a:r>
            <a:r>
              <a:rPr lang="en-ID" sz="2100" dirty="0" err="1"/>
              <a:t>efektif</a:t>
            </a:r>
            <a:r>
              <a:rPr lang="en-ID" sz="2100" dirty="0"/>
              <a:t> dan </a:t>
            </a:r>
            <a:r>
              <a:rPr lang="en-ID" sz="2100" dirty="0" err="1"/>
              <a:t>mempunyai</a:t>
            </a:r>
            <a:r>
              <a:rPr lang="en-ID" sz="2100" dirty="0"/>
              <a:t> </a:t>
            </a:r>
            <a:r>
              <a:rPr lang="en-ID" sz="2100" dirty="0" err="1"/>
              <a:t>daya</a:t>
            </a:r>
            <a:r>
              <a:rPr lang="en-ID" sz="2100" dirty="0"/>
              <a:t> </a:t>
            </a:r>
            <a:r>
              <a:rPr lang="en-ID" sz="2100" dirty="0" err="1"/>
              <a:t>tarik</a:t>
            </a:r>
            <a:r>
              <a:rPr lang="en-ID" sz="2100" dirty="0"/>
              <a:t> </a:t>
            </a:r>
            <a:r>
              <a:rPr lang="en-ID" sz="2100" dirty="0" err="1"/>
              <a:t>untuk</a:t>
            </a:r>
            <a:r>
              <a:rPr lang="en-ID" sz="2100" dirty="0"/>
              <a:t> </a:t>
            </a:r>
            <a:r>
              <a:rPr lang="en-ID" sz="2100" dirty="0" err="1"/>
              <a:t>membawa</a:t>
            </a:r>
            <a:r>
              <a:rPr lang="en-ID" sz="2100" dirty="0"/>
              <a:t> </a:t>
            </a:r>
            <a:r>
              <a:rPr lang="en-ID" sz="2100" dirty="0" err="1"/>
              <a:t>konsumen</a:t>
            </a:r>
            <a:r>
              <a:rPr lang="en-ID" sz="2100" dirty="0"/>
              <a:t> </a:t>
            </a:r>
            <a:r>
              <a:rPr lang="en-ID" sz="2100" dirty="0" err="1"/>
              <a:t>melakukan</a:t>
            </a:r>
            <a:r>
              <a:rPr lang="en-ID" sz="2100" dirty="0"/>
              <a:t> </a:t>
            </a:r>
            <a:r>
              <a:rPr lang="en-ID" sz="2100" dirty="0" err="1"/>
              <a:t>konferensi</a:t>
            </a:r>
            <a:r>
              <a:rPr lang="en-ID" sz="2100" dirty="0"/>
              <a:t> </a:t>
            </a:r>
            <a:r>
              <a:rPr lang="en-ID" sz="2100" dirty="0" err="1"/>
              <a:t>dibanding</a:t>
            </a:r>
            <a:r>
              <a:rPr lang="en-ID" sz="2100" dirty="0"/>
              <a:t> </a:t>
            </a:r>
            <a:r>
              <a:rPr lang="en-ID" sz="2100" dirty="0" err="1"/>
              <a:t>dengan</a:t>
            </a:r>
            <a:r>
              <a:rPr lang="en-ID" sz="2100" dirty="0"/>
              <a:t> </a:t>
            </a:r>
            <a:r>
              <a:rPr lang="en-ID" sz="2100" dirty="0" err="1"/>
              <a:t>cara</a:t>
            </a:r>
            <a:r>
              <a:rPr lang="en-ID" sz="2100" dirty="0"/>
              <a:t> lain, </a:t>
            </a:r>
            <a:r>
              <a:rPr lang="en-ID" sz="2100" dirty="0" err="1"/>
              <a:t>akun</a:t>
            </a:r>
            <a:r>
              <a:rPr lang="en-ID" sz="2100" dirty="0"/>
              <a:t> Instagram @hijabmuslimahcantix </a:t>
            </a:r>
            <a:r>
              <a:rPr lang="en-ID" sz="2100" dirty="0" err="1"/>
              <a:t>menggunakan</a:t>
            </a:r>
            <a:r>
              <a:rPr lang="en-ID" sz="2100" dirty="0"/>
              <a:t> </a:t>
            </a:r>
            <a:r>
              <a:rPr lang="en-ID" sz="2100" dirty="0" err="1"/>
              <a:t>fitur-fitur</a:t>
            </a:r>
            <a:r>
              <a:rPr lang="en-ID" sz="2100" dirty="0"/>
              <a:t> </a:t>
            </a:r>
            <a:r>
              <a:rPr lang="en-ID" sz="2100" dirty="0" err="1"/>
              <a:t>disetiap</a:t>
            </a:r>
            <a:r>
              <a:rPr lang="en-ID" sz="2100" dirty="0"/>
              <a:t> </a:t>
            </a:r>
            <a:r>
              <a:rPr lang="en-ID" sz="2100" dirty="0" err="1"/>
              <a:t>postingnya</a:t>
            </a:r>
            <a:r>
              <a:rPr lang="en-ID" sz="2100" dirty="0"/>
              <a:t> </a:t>
            </a:r>
            <a:r>
              <a:rPr lang="en-ID" sz="2100" dirty="0" err="1"/>
              <a:t>seperti</a:t>
            </a:r>
            <a:r>
              <a:rPr lang="en-ID" sz="2100" dirty="0"/>
              <a:t> </a:t>
            </a:r>
            <a:r>
              <a:rPr lang="en-ID" sz="2100" dirty="0" err="1"/>
              <a:t>judul</a:t>
            </a:r>
            <a:r>
              <a:rPr lang="en-ID" sz="2100" dirty="0"/>
              <a:t> </a:t>
            </a:r>
            <a:r>
              <a:rPr lang="en-ID" sz="2100" dirty="0" err="1"/>
              <a:t>foto</a:t>
            </a:r>
            <a:r>
              <a:rPr lang="en-ID" sz="2100" dirty="0"/>
              <a:t>, label </a:t>
            </a:r>
            <a:r>
              <a:rPr lang="en-ID" sz="2100" dirty="0" err="1"/>
              <a:t>foto</a:t>
            </a:r>
            <a:r>
              <a:rPr lang="en-ID" sz="2100" dirty="0"/>
              <a:t>/</a:t>
            </a:r>
            <a:r>
              <a:rPr lang="en-ID" sz="2100" dirty="0" err="1"/>
              <a:t>hastag</a:t>
            </a:r>
            <a:r>
              <a:rPr lang="en-ID" sz="2100" dirty="0"/>
              <a:t> (#) dan </a:t>
            </a:r>
            <a:r>
              <a:rPr lang="en-ID" sz="2100" dirty="0" err="1"/>
              <a:t>testimoni</a:t>
            </a:r>
            <a:r>
              <a:rPr lang="en-ID" sz="2100" dirty="0"/>
              <a:t> </a:t>
            </a:r>
            <a:r>
              <a:rPr lang="en-ID" sz="2100" dirty="0" err="1"/>
              <a:t>dari</a:t>
            </a:r>
            <a:r>
              <a:rPr lang="en-ID" sz="2100" dirty="0"/>
              <a:t> </a:t>
            </a:r>
            <a:r>
              <a:rPr lang="en-ID" sz="2100" dirty="0" err="1"/>
              <a:t>konsumen</a:t>
            </a:r>
            <a:r>
              <a:rPr lang="en-ID" sz="2100" dirty="0"/>
              <a:t>. Promotion (</a:t>
            </a:r>
            <a:r>
              <a:rPr lang="en-ID" sz="2100" dirty="0" err="1"/>
              <a:t>promosi</a:t>
            </a:r>
            <a:r>
              <a:rPr lang="en-ID" sz="2100" dirty="0"/>
              <a:t>) </a:t>
            </a:r>
            <a:r>
              <a:rPr lang="en-ID" sz="2100" dirty="0" err="1"/>
              <a:t>Strategi</a:t>
            </a:r>
            <a:r>
              <a:rPr lang="en-ID" sz="2100" dirty="0"/>
              <a:t> </a:t>
            </a:r>
            <a:r>
              <a:rPr lang="en-ID" sz="2100" dirty="0" err="1"/>
              <a:t>komunikasi</a:t>
            </a:r>
            <a:r>
              <a:rPr lang="en-ID" sz="2100" dirty="0"/>
              <a:t> </a:t>
            </a:r>
            <a:r>
              <a:rPr lang="en-ID" sz="2100" dirty="0" err="1"/>
              <a:t>sangat</a:t>
            </a:r>
            <a:r>
              <a:rPr lang="en-ID" sz="2100" dirty="0"/>
              <a:t> </a:t>
            </a:r>
            <a:r>
              <a:rPr lang="en-ID" sz="2100" dirty="0" err="1"/>
              <a:t>diperlukan</a:t>
            </a:r>
            <a:r>
              <a:rPr lang="en-ID" sz="2100" dirty="0"/>
              <a:t> </a:t>
            </a:r>
            <a:r>
              <a:rPr lang="en-ID" sz="2100" dirty="0" err="1"/>
              <a:t>dalam</a:t>
            </a:r>
            <a:r>
              <a:rPr lang="en-ID" sz="2100" dirty="0"/>
              <a:t> </a:t>
            </a:r>
            <a:r>
              <a:rPr lang="en-ID" sz="2100" dirty="0" err="1"/>
              <a:t>promosi</a:t>
            </a:r>
            <a:r>
              <a:rPr lang="en-ID" sz="2100" dirty="0"/>
              <a:t> </a:t>
            </a:r>
            <a:r>
              <a:rPr lang="en-ID" sz="2100" dirty="0" err="1"/>
              <a:t>produk</a:t>
            </a:r>
            <a:r>
              <a:rPr lang="en-ID" sz="2100" dirty="0"/>
              <a:t> </a:t>
            </a:r>
            <a:r>
              <a:rPr lang="en-ID" sz="2100" dirty="0" err="1"/>
              <a:t>dengan</a:t>
            </a:r>
            <a:r>
              <a:rPr lang="en-ID" sz="2100" dirty="0"/>
              <a:t> </a:t>
            </a:r>
            <a:r>
              <a:rPr lang="en-ID" sz="2100" dirty="0" err="1"/>
              <a:t>memberikan</a:t>
            </a:r>
            <a:r>
              <a:rPr lang="en-ID" sz="2100" dirty="0"/>
              <a:t> </a:t>
            </a:r>
            <a:r>
              <a:rPr lang="en-ID" sz="2100" dirty="0" err="1"/>
              <a:t>diskon</a:t>
            </a:r>
            <a:r>
              <a:rPr lang="en-ID" sz="2100" dirty="0"/>
              <a:t> </a:t>
            </a:r>
            <a:r>
              <a:rPr lang="en-ID" sz="2100" dirty="0" err="1"/>
              <a:t>beli</a:t>
            </a:r>
            <a:r>
              <a:rPr lang="en-ID" sz="2100" dirty="0"/>
              <a:t> </a:t>
            </a:r>
            <a:r>
              <a:rPr lang="en-ID" sz="2100" dirty="0" err="1"/>
              <a:t>satu</a:t>
            </a:r>
            <a:r>
              <a:rPr lang="en-ID" sz="2100" dirty="0"/>
              <a:t> gratis </a:t>
            </a:r>
            <a:r>
              <a:rPr lang="en-ID" sz="2100" dirty="0" err="1"/>
              <a:t>satu</a:t>
            </a:r>
            <a:r>
              <a:rPr lang="en-ID" sz="2100" dirty="0"/>
              <a:t>.</a:t>
            </a:r>
          </a:p>
          <a:p>
            <a:pPr marL="0" indent="0" algn="just">
              <a:lnSpc>
                <a:spcPct val="120000"/>
              </a:lnSpc>
              <a:buNone/>
            </a:pPr>
            <a:r>
              <a:rPr lang="en-ID" sz="2100" dirty="0"/>
              <a:t>	</a:t>
            </a:r>
            <a:r>
              <a:rPr lang="en-ID" sz="2100" dirty="0" err="1"/>
              <a:t>Dengan</a:t>
            </a:r>
            <a:r>
              <a:rPr lang="en-ID" sz="2100" dirty="0"/>
              <a:t> </a:t>
            </a:r>
            <a:r>
              <a:rPr lang="en-ID" sz="2100" dirty="0" err="1"/>
              <a:t>Menggunakan</a:t>
            </a:r>
            <a:r>
              <a:rPr lang="en-ID" sz="2100" dirty="0"/>
              <a:t> Media Sosial Instagram @hijabmuslimahcantix </a:t>
            </a:r>
            <a:r>
              <a:rPr lang="en-ID" sz="2100" dirty="0" err="1"/>
              <a:t>memberikan</a:t>
            </a:r>
            <a:r>
              <a:rPr lang="en-ID" sz="2100" dirty="0"/>
              <a:t> </a:t>
            </a:r>
            <a:r>
              <a:rPr lang="en-ID" sz="2100" dirty="0" err="1"/>
              <a:t>kenyamanan</a:t>
            </a:r>
            <a:r>
              <a:rPr lang="en-ID" sz="2100" dirty="0"/>
              <a:t> </a:t>
            </a:r>
            <a:r>
              <a:rPr lang="en-ID" sz="2100" dirty="0" err="1"/>
              <a:t>bagi</a:t>
            </a:r>
            <a:r>
              <a:rPr lang="en-ID" sz="2100" dirty="0"/>
              <a:t> </a:t>
            </a:r>
            <a:r>
              <a:rPr lang="en-ID" sz="2100" dirty="0" err="1"/>
              <a:t>konsumennya</a:t>
            </a:r>
            <a:r>
              <a:rPr lang="en-ID" sz="2100" dirty="0"/>
              <a:t> </a:t>
            </a:r>
            <a:r>
              <a:rPr lang="en-ID" sz="2100" dirty="0" err="1"/>
              <a:t>sehinggah</a:t>
            </a:r>
            <a:r>
              <a:rPr lang="en-ID" sz="2100" dirty="0"/>
              <a:t> </a:t>
            </a:r>
            <a:r>
              <a:rPr lang="en-ID" sz="2100" dirty="0" err="1"/>
              <a:t>akun</a:t>
            </a:r>
            <a:r>
              <a:rPr lang="en-ID" sz="2100" dirty="0"/>
              <a:t> </a:t>
            </a:r>
            <a:r>
              <a:rPr lang="en-ID" sz="2100" dirty="0" err="1"/>
              <a:t>instagram</a:t>
            </a:r>
            <a:r>
              <a:rPr lang="en-ID" sz="2100" dirty="0"/>
              <a:t> @hijabmuslimahcantix </a:t>
            </a:r>
            <a:r>
              <a:rPr lang="en-ID" sz="2100" dirty="0" err="1"/>
              <a:t>mudah</a:t>
            </a:r>
            <a:r>
              <a:rPr lang="en-ID" sz="2100" dirty="0"/>
              <a:t> </a:t>
            </a:r>
            <a:r>
              <a:rPr lang="en-ID" sz="2100" dirty="0" err="1"/>
              <a:t>dikenal</a:t>
            </a:r>
            <a:r>
              <a:rPr lang="en-ID" sz="2100" dirty="0"/>
              <a:t> dan </a:t>
            </a:r>
            <a:r>
              <a:rPr lang="en-ID" sz="2100" dirty="0" err="1"/>
              <a:t>akses</a:t>
            </a:r>
            <a:r>
              <a:rPr lang="en-ID" sz="2100" dirty="0"/>
              <a:t> oleh </a:t>
            </a:r>
            <a:r>
              <a:rPr lang="en-ID" sz="2100" dirty="0" err="1"/>
              <a:t>konsumen</a:t>
            </a:r>
            <a:r>
              <a:rPr lang="en-ID" sz="2100" dirty="0"/>
              <a:t> </a:t>
            </a:r>
            <a:r>
              <a:rPr lang="en-ID" sz="2100" dirty="0" err="1"/>
              <a:t>baru</a:t>
            </a:r>
            <a:r>
              <a:rPr lang="en-ID" sz="2100" dirty="0"/>
              <a:t> </a:t>
            </a:r>
            <a:r>
              <a:rPr lang="en-ID" sz="2100" dirty="0" err="1"/>
              <a:t>maupun</a:t>
            </a:r>
            <a:r>
              <a:rPr lang="en-ID" sz="2100" dirty="0"/>
              <a:t> </a:t>
            </a:r>
            <a:r>
              <a:rPr lang="en-ID" sz="2100" dirty="0" err="1"/>
              <a:t>konsumen</a:t>
            </a:r>
            <a:r>
              <a:rPr lang="en-ID" sz="2100" dirty="0"/>
              <a:t> lama</a:t>
            </a:r>
            <a:r>
              <a:rPr lang="en-ID" dirty="0"/>
              <a:t>.</a:t>
            </a:r>
          </a:p>
          <a:p>
            <a:pPr marL="0" indent="0">
              <a:buNone/>
            </a:pPr>
            <a:endParaRPr lang="en-ID" dirty="0"/>
          </a:p>
        </p:txBody>
      </p:sp>
    </p:spTree>
    <p:extLst>
      <p:ext uri="{BB962C8B-B14F-4D97-AF65-F5344CB8AC3E}">
        <p14:creationId xmlns:p14="http://schemas.microsoft.com/office/powerpoint/2010/main" val="570513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CFD4-A06D-4835-9FB9-BEA234EF0D0E}"/>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E56F9C94-9680-45DF-BC18-F834777D6686}"/>
              </a:ext>
            </a:extLst>
          </p:cNvPr>
          <p:cNvSpPr>
            <a:spLocks noGrp="1"/>
          </p:cNvSpPr>
          <p:nvPr>
            <p:ph idx="1"/>
          </p:nvPr>
        </p:nvSpPr>
        <p:spPr/>
        <p:txBody>
          <a:bodyPr>
            <a:normAutofit/>
          </a:bodyPr>
          <a:lstStyle/>
          <a:p>
            <a:pPr marL="0" indent="0" algn="just">
              <a:buNone/>
            </a:pPr>
            <a:r>
              <a:rPr lang="en-ID" sz="1400" dirty="0" err="1"/>
              <a:t>A.M.Morissan</a:t>
            </a:r>
            <a:r>
              <a:rPr lang="en-ID" sz="1400" dirty="0"/>
              <a:t>. (2005). </a:t>
            </a:r>
            <a:r>
              <a:rPr lang="en-ID" sz="1400" dirty="0" err="1"/>
              <a:t>Komunikasi</a:t>
            </a:r>
            <a:r>
              <a:rPr lang="en-ID" sz="1400" dirty="0"/>
              <a:t> </a:t>
            </a:r>
            <a:r>
              <a:rPr lang="en-ID" sz="1400" dirty="0" err="1"/>
              <a:t>Pemasaran</a:t>
            </a:r>
            <a:r>
              <a:rPr lang="en-ID" sz="1400" dirty="0"/>
              <a:t> </a:t>
            </a:r>
            <a:r>
              <a:rPr lang="en-ID" sz="1400" dirty="0" err="1"/>
              <a:t>Terpadu</a:t>
            </a:r>
            <a:r>
              <a:rPr lang="en-ID" sz="1400" dirty="0"/>
              <a:t>. Jakarta. </a:t>
            </a:r>
            <a:r>
              <a:rPr lang="en-ID" sz="1400" dirty="0" err="1"/>
              <a:t>Kencana</a:t>
            </a:r>
            <a:r>
              <a:rPr lang="en-ID" sz="1400" dirty="0"/>
              <a:t>.</a:t>
            </a:r>
          </a:p>
          <a:p>
            <a:pPr marL="0" indent="0" algn="just">
              <a:buNone/>
            </a:pPr>
            <a:r>
              <a:rPr lang="en-ID" sz="1400" dirty="0" err="1"/>
              <a:t>Amstrong</a:t>
            </a:r>
            <a:r>
              <a:rPr lang="en-ID" sz="1400" dirty="0"/>
              <a:t>. Gary &amp; Philip, Kotler. (2012). Dasar – </a:t>
            </a:r>
            <a:r>
              <a:rPr lang="en-ID" sz="1400" dirty="0" err="1"/>
              <a:t>dasar</a:t>
            </a:r>
            <a:r>
              <a:rPr lang="en-ID" sz="1400" dirty="0"/>
              <a:t> </a:t>
            </a:r>
            <a:r>
              <a:rPr lang="en-ID" sz="1400" dirty="0" err="1"/>
              <a:t>Pemasaran</a:t>
            </a:r>
            <a:r>
              <a:rPr lang="en-ID" sz="1400" dirty="0"/>
              <a:t>. </a:t>
            </a:r>
            <a:r>
              <a:rPr lang="en-ID" sz="1400" dirty="0" err="1"/>
              <a:t>Jilid</a:t>
            </a:r>
            <a:r>
              <a:rPr lang="en-ID" sz="1400" dirty="0"/>
              <a:t> 1. Ahli Bahasa Alexander </a:t>
            </a:r>
            <a:r>
              <a:rPr lang="en-ID" sz="1400" dirty="0" err="1"/>
              <a:t>Sindoto</a:t>
            </a:r>
            <a:r>
              <a:rPr lang="en-ID" sz="1400" dirty="0"/>
              <a:t> dan Benyamin </a:t>
            </a:r>
            <a:r>
              <a:rPr lang="en-ID" sz="1400" dirty="0" err="1"/>
              <a:t>Molan</a:t>
            </a:r>
            <a:r>
              <a:rPr lang="en-ID" sz="1400" dirty="0"/>
              <a:t>. Jakarta : </a:t>
            </a:r>
            <a:r>
              <a:rPr lang="en-ID" sz="1400" dirty="0" err="1"/>
              <a:t>Penerbit</a:t>
            </a:r>
            <a:r>
              <a:rPr lang="en-ID" sz="1400" dirty="0"/>
              <a:t> </a:t>
            </a:r>
            <a:r>
              <a:rPr lang="en-ID" sz="1400" dirty="0" err="1"/>
              <a:t>Prenhalindo</a:t>
            </a:r>
            <a:endParaRPr lang="en-ID" sz="1400" dirty="0"/>
          </a:p>
          <a:p>
            <a:pPr marL="0" indent="0" algn="just">
              <a:buNone/>
            </a:pPr>
            <a:r>
              <a:rPr lang="en-ID" sz="1400" dirty="0" err="1"/>
              <a:t>Atmoko</a:t>
            </a:r>
            <a:r>
              <a:rPr lang="en-ID" sz="1400" dirty="0"/>
              <a:t> </a:t>
            </a:r>
            <a:r>
              <a:rPr lang="en-ID" sz="1400" dirty="0" err="1"/>
              <a:t>Dwi</a:t>
            </a:r>
            <a:r>
              <a:rPr lang="en-ID" sz="1400" dirty="0"/>
              <a:t>, Bambang.2012. Instagram Handbook Tips </a:t>
            </a:r>
            <a:r>
              <a:rPr lang="en-ID" sz="1400" dirty="0" err="1"/>
              <a:t>Fotografi</a:t>
            </a:r>
            <a:r>
              <a:rPr lang="en-ID" sz="1400" dirty="0"/>
              <a:t> </a:t>
            </a:r>
            <a:r>
              <a:rPr lang="en-ID" sz="1400" dirty="0" err="1"/>
              <a:t>Ponsel</a:t>
            </a:r>
            <a:r>
              <a:rPr lang="en-ID" sz="1400" dirty="0"/>
              <a:t>. Jakarta : Media Kita.</a:t>
            </a:r>
          </a:p>
          <a:p>
            <a:pPr marL="0" indent="0" algn="just">
              <a:buNone/>
            </a:pPr>
            <a:r>
              <a:rPr lang="en-ID" sz="1400" dirty="0"/>
              <a:t>Belch. George E. Belch, Michal. A (2009). </a:t>
            </a:r>
            <a:r>
              <a:rPr lang="en-ID" sz="1400" dirty="0" err="1"/>
              <a:t>Advertung</a:t>
            </a:r>
            <a:r>
              <a:rPr lang="en-ID" sz="1400" dirty="0"/>
              <a:t> and Promotion : An Integrated Marketing Communication </a:t>
            </a:r>
            <a:r>
              <a:rPr lang="en-ID" sz="1400" dirty="0" err="1"/>
              <a:t>Prespective</a:t>
            </a:r>
            <a:r>
              <a:rPr lang="en-ID" sz="1400" dirty="0"/>
              <a:t>, 8th Edition. New York : Pearson </a:t>
            </a:r>
            <a:r>
              <a:rPr lang="en-ID" sz="1400" dirty="0" err="1"/>
              <a:t>Educatioan</a:t>
            </a:r>
            <a:r>
              <a:rPr lang="en-ID" sz="1400" dirty="0"/>
              <a:t>.</a:t>
            </a:r>
          </a:p>
          <a:p>
            <a:pPr marL="0" indent="0" algn="just">
              <a:buNone/>
            </a:pPr>
            <a:r>
              <a:rPr lang="en-ID" sz="1400" dirty="0" err="1"/>
              <a:t>Budiargo</a:t>
            </a:r>
            <a:r>
              <a:rPr lang="en-ID" sz="1400" dirty="0"/>
              <a:t>, Dian.2015. </a:t>
            </a:r>
            <a:r>
              <a:rPr lang="en-ID" sz="1400" dirty="0" err="1"/>
              <a:t>Berkomunikasi</a:t>
            </a:r>
            <a:r>
              <a:rPr lang="en-ID" sz="1400" dirty="0"/>
              <a:t> ala net Generation. Jakarta : PT. </a:t>
            </a:r>
            <a:r>
              <a:rPr lang="en-ID" sz="1400" dirty="0" err="1"/>
              <a:t>Elex</a:t>
            </a:r>
            <a:r>
              <a:rPr lang="en-ID" sz="1400" dirty="0"/>
              <a:t>. Media </a:t>
            </a:r>
            <a:r>
              <a:rPr lang="en-ID" sz="1400" dirty="0" err="1"/>
              <a:t>Komputindo</a:t>
            </a:r>
            <a:r>
              <a:rPr lang="en-ID" sz="1400" dirty="0"/>
              <a:t> </a:t>
            </a:r>
            <a:r>
              <a:rPr lang="en-ID" sz="1400" dirty="0" err="1"/>
              <a:t>Kompas</a:t>
            </a:r>
            <a:r>
              <a:rPr lang="en-ID" sz="1400" dirty="0"/>
              <a:t> Gramedia.</a:t>
            </a:r>
          </a:p>
          <a:p>
            <a:pPr marL="0" indent="0" algn="just">
              <a:buNone/>
            </a:pPr>
            <a:r>
              <a:rPr lang="en-ID" sz="1400" dirty="0" err="1"/>
              <a:t>Cangara</a:t>
            </a:r>
            <a:r>
              <a:rPr lang="en-ID" sz="1400" dirty="0"/>
              <a:t>, </a:t>
            </a:r>
            <a:r>
              <a:rPr lang="en-ID" sz="1400" dirty="0" err="1"/>
              <a:t>Hafied</a:t>
            </a:r>
            <a:r>
              <a:rPr lang="en-ID" sz="1400" dirty="0"/>
              <a:t>. 2014. </a:t>
            </a:r>
            <a:r>
              <a:rPr lang="en-ID" sz="1400" dirty="0" err="1"/>
              <a:t>Pengantar</a:t>
            </a:r>
            <a:r>
              <a:rPr lang="en-ID" sz="1400" dirty="0"/>
              <a:t> </a:t>
            </a:r>
            <a:r>
              <a:rPr lang="en-ID" sz="1400" dirty="0" err="1"/>
              <a:t>Ilmu</a:t>
            </a:r>
            <a:r>
              <a:rPr lang="en-ID" sz="1400" dirty="0"/>
              <a:t> </a:t>
            </a:r>
            <a:r>
              <a:rPr lang="en-ID" sz="1400" dirty="0" err="1"/>
              <a:t>Komunikasi</a:t>
            </a:r>
            <a:r>
              <a:rPr lang="en-ID" sz="1400" dirty="0"/>
              <a:t>. Jakarta: </a:t>
            </a:r>
            <a:r>
              <a:rPr lang="en-ID" sz="1400" dirty="0" err="1"/>
              <a:t>Rajawali</a:t>
            </a:r>
            <a:r>
              <a:rPr lang="en-ID" sz="1400" dirty="0"/>
              <a:t> Pers.</a:t>
            </a:r>
          </a:p>
          <a:p>
            <a:pPr marL="0" indent="0" algn="just">
              <a:buNone/>
            </a:pPr>
            <a:r>
              <a:rPr lang="en-ID" sz="1400" dirty="0"/>
              <a:t>Eva </a:t>
            </a:r>
            <a:r>
              <a:rPr lang="en-ID" sz="1400" dirty="0" err="1"/>
              <a:t>Zoriva</a:t>
            </a:r>
            <a:r>
              <a:rPr lang="en-ID" sz="1400" dirty="0"/>
              <a:t> </a:t>
            </a:r>
            <a:r>
              <a:rPr lang="en-ID" sz="1400" dirty="0" err="1"/>
              <a:t>Yususf</a:t>
            </a:r>
            <a:r>
              <a:rPr lang="en-ID" sz="1400" dirty="0"/>
              <a:t> dan Lesley Williams, (2007), </a:t>
            </a:r>
            <a:r>
              <a:rPr lang="en-ID" sz="1400" dirty="0" err="1"/>
              <a:t>Manajemen</a:t>
            </a:r>
            <a:r>
              <a:rPr lang="en-ID" sz="1400" dirty="0"/>
              <a:t> </a:t>
            </a:r>
            <a:r>
              <a:rPr lang="en-ID" sz="1400" dirty="0" err="1"/>
              <a:t>Pemasaran</a:t>
            </a:r>
            <a:r>
              <a:rPr lang="en-ID" sz="1400" dirty="0"/>
              <a:t> </a:t>
            </a:r>
            <a:r>
              <a:rPr lang="en-ID" sz="1400" dirty="0" err="1"/>
              <a:t>Studi</a:t>
            </a:r>
            <a:r>
              <a:rPr lang="en-ID" sz="1400" dirty="0"/>
              <a:t> </a:t>
            </a:r>
            <a:r>
              <a:rPr lang="en-ID" sz="1400" dirty="0" err="1"/>
              <a:t>Kasus</a:t>
            </a:r>
            <a:r>
              <a:rPr lang="en-ID" sz="1400" dirty="0"/>
              <a:t> Indonesia, Jakarta : PPM</a:t>
            </a:r>
          </a:p>
          <a:p>
            <a:pPr marL="0" indent="0" algn="just">
              <a:buNone/>
            </a:pPr>
            <a:r>
              <a:rPr lang="en-ID" sz="1400" dirty="0" err="1"/>
              <a:t>Fandy</a:t>
            </a:r>
            <a:r>
              <a:rPr lang="en-ID" sz="1400" dirty="0"/>
              <a:t>,  Tjiptono.2011.Service  Management </a:t>
            </a:r>
            <a:r>
              <a:rPr lang="en-ID" sz="1400" dirty="0" err="1"/>
              <a:t>Mewujudkan</a:t>
            </a:r>
            <a:r>
              <a:rPr lang="en-ID" sz="1400" dirty="0"/>
              <a:t> </a:t>
            </a:r>
            <a:r>
              <a:rPr lang="en-ID" sz="1400" dirty="0" err="1"/>
              <a:t>Layanan</a:t>
            </a:r>
            <a:r>
              <a:rPr lang="en-ID" sz="1400" dirty="0"/>
              <a:t> Prima  </a:t>
            </a:r>
            <a:r>
              <a:rPr lang="en-ID" sz="1400" dirty="0" err="1"/>
              <a:t>Edisi</a:t>
            </a:r>
            <a:r>
              <a:rPr lang="en-ID" sz="1400" dirty="0"/>
              <a:t> 2 . Yogyakarta  : Andi</a:t>
            </a:r>
          </a:p>
          <a:p>
            <a:pPr marL="0" indent="0" algn="just">
              <a:buNone/>
            </a:pPr>
            <a:r>
              <a:rPr lang="en-ID" sz="1400" dirty="0"/>
              <a:t>Kotler. Philip.1997.Manajemen </a:t>
            </a:r>
            <a:r>
              <a:rPr lang="en-ID" sz="1400" dirty="0" err="1"/>
              <a:t>Pemasaran</a:t>
            </a:r>
            <a:r>
              <a:rPr lang="en-ID" sz="1400" dirty="0"/>
              <a:t>. </a:t>
            </a:r>
            <a:r>
              <a:rPr lang="en-ID" sz="1400" dirty="0" err="1"/>
              <a:t>Edisi</a:t>
            </a:r>
            <a:r>
              <a:rPr lang="en-ID" sz="1400" dirty="0"/>
              <a:t> Bahasa Indonesia </a:t>
            </a:r>
            <a:r>
              <a:rPr lang="en-ID" sz="1400" dirty="0" err="1"/>
              <a:t>Jilid</a:t>
            </a:r>
            <a:r>
              <a:rPr lang="en-ID" sz="1400" dirty="0"/>
              <a:t> Satu. Jakarta : Prentice Hall.</a:t>
            </a:r>
          </a:p>
          <a:p>
            <a:pPr marL="0" indent="0" algn="just">
              <a:buNone/>
            </a:pPr>
            <a:r>
              <a:rPr lang="en-ID" sz="1400" dirty="0" err="1"/>
              <a:t>Kriyantono</a:t>
            </a:r>
            <a:r>
              <a:rPr lang="en-ID" sz="1400" dirty="0"/>
              <a:t>, </a:t>
            </a:r>
            <a:r>
              <a:rPr lang="en-ID" sz="1400" dirty="0" err="1"/>
              <a:t>Rahmat</a:t>
            </a:r>
            <a:r>
              <a:rPr lang="en-ID" sz="1400" dirty="0"/>
              <a:t> : 2006, Teknik </a:t>
            </a:r>
            <a:r>
              <a:rPr lang="en-ID" sz="1400" dirty="0" err="1"/>
              <a:t>Praktis</a:t>
            </a:r>
            <a:r>
              <a:rPr lang="en-ID" sz="1400" dirty="0"/>
              <a:t> </a:t>
            </a:r>
            <a:r>
              <a:rPr lang="en-ID" sz="1400" dirty="0" err="1"/>
              <a:t>Riset</a:t>
            </a:r>
            <a:r>
              <a:rPr lang="en-ID" sz="1400" dirty="0"/>
              <a:t> </a:t>
            </a:r>
            <a:r>
              <a:rPr lang="en-ID" sz="1400" dirty="0" err="1"/>
              <a:t>Komuniksi</a:t>
            </a:r>
            <a:r>
              <a:rPr lang="en-ID" sz="1400" dirty="0"/>
              <a:t>. Jakarta : PT. </a:t>
            </a:r>
            <a:r>
              <a:rPr lang="en-ID" sz="1400" dirty="0" err="1"/>
              <a:t>Kencana</a:t>
            </a:r>
            <a:r>
              <a:rPr lang="en-ID" sz="1400" dirty="0"/>
              <a:t> Perdana</a:t>
            </a:r>
          </a:p>
          <a:p>
            <a:pPr marL="0" indent="0" algn="just">
              <a:buNone/>
            </a:pPr>
            <a:r>
              <a:rPr lang="en-ID" sz="1400" dirty="0"/>
              <a:t>M. </a:t>
            </a:r>
            <a:r>
              <a:rPr lang="en-ID" sz="1400" dirty="0" err="1"/>
              <a:t>Nirina</a:t>
            </a:r>
            <a:r>
              <a:rPr lang="en-ID" sz="1400" dirty="0"/>
              <a:t>.(2015). </a:t>
            </a:r>
            <a:r>
              <a:rPr lang="en-ID" sz="1400" dirty="0" err="1"/>
              <a:t>Bisnis</a:t>
            </a:r>
            <a:r>
              <a:rPr lang="en-ID" sz="1400" dirty="0"/>
              <a:t> Online </a:t>
            </a:r>
            <a:r>
              <a:rPr lang="en-ID" sz="1400" dirty="0" err="1"/>
              <a:t>Manfaat</a:t>
            </a:r>
            <a:r>
              <a:rPr lang="en-ID" sz="1400" dirty="0"/>
              <a:t> Media Sosial </a:t>
            </a:r>
            <a:r>
              <a:rPr lang="en-ID" sz="1400" dirty="0" err="1"/>
              <a:t>Dalam</a:t>
            </a:r>
            <a:r>
              <a:rPr lang="en-ID" sz="1400" dirty="0"/>
              <a:t> </a:t>
            </a:r>
            <a:r>
              <a:rPr lang="en-ID" sz="1400" dirty="0" err="1"/>
              <a:t>Meraup</a:t>
            </a:r>
            <a:r>
              <a:rPr lang="en-ID" sz="1400" dirty="0"/>
              <a:t> </a:t>
            </a:r>
            <a:r>
              <a:rPr lang="en-ID" sz="1400" dirty="0" err="1"/>
              <a:t>Uang</a:t>
            </a:r>
            <a:r>
              <a:rPr lang="en-ID" sz="1400" dirty="0"/>
              <a:t>. Yogyakarta : </a:t>
            </a:r>
            <a:r>
              <a:rPr lang="en-ID" sz="1400" dirty="0" err="1"/>
              <a:t>Kobis</a:t>
            </a:r>
            <a:endParaRPr lang="en-ID" sz="1400" dirty="0"/>
          </a:p>
          <a:p>
            <a:pPr marL="0" indent="0" algn="just">
              <a:buNone/>
            </a:pPr>
            <a:r>
              <a:rPr lang="en-ID" sz="1400" dirty="0" err="1"/>
              <a:t>Machfoedz</a:t>
            </a:r>
            <a:r>
              <a:rPr lang="en-ID" sz="1400" dirty="0"/>
              <a:t>, Mahmud. (2010). </a:t>
            </a:r>
            <a:r>
              <a:rPr lang="en-ID" sz="1400" dirty="0" err="1"/>
              <a:t>Komunikasi</a:t>
            </a:r>
            <a:r>
              <a:rPr lang="en-ID" sz="1400" dirty="0"/>
              <a:t> </a:t>
            </a:r>
            <a:r>
              <a:rPr lang="en-ID" sz="1400" dirty="0" err="1"/>
              <a:t>Pemasaran</a:t>
            </a:r>
            <a:r>
              <a:rPr lang="en-ID" sz="1400" dirty="0"/>
              <a:t> Modern. Yogyakarta. Cakra </a:t>
            </a:r>
            <a:r>
              <a:rPr lang="en-ID" sz="1400" dirty="0" err="1"/>
              <a:t>Ilmu</a:t>
            </a:r>
            <a:endParaRPr lang="en-ID" sz="1400" dirty="0"/>
          </a:p>
          <a:p>
            <a:pPr marL="0" indent="0" algn="just">
              <a:buNone/>
            </a:pPr>
            <a:r>
              <a:rPr lang="en-ID" sz="1400" dirty="0" err="1"/>
              <a:t>Morissan</a:t>
            </a:r>
            <a:r>
              <a:rPr lang="en-ID" sz="1400" dirty="0"/>
              <a:t>. </a:t>
            </a:r>
            <a:r>
              <a:rPr lang="en-ID" sz="1400" dirty="0" err="1"/>
              <a:t>Periklanan</a:t>
            </a:r>
            <a:r>
              <a:rPr lang="en-ID" sz="1400" dirty="0"/>
              <a:t> : </a:t>
            </a:r>
            <a:r>
              <a:rPr lang="en-ID" sz="1400" dirty="0" err="1"/>
              <a:t>Komuniasi</a:t>
            </a:r>
            <a:r>
              <a:rPr lang="en-ID" sz="1400" dirty="0"/>
              <a:t> </a:t>
            </a:r>
            <a:r>
              <a:rPr lang="en-ID" sz="1400" dirty="0" err="1"/>
              <a:t>Pemasaran</a:t>
            </a:r>
            <a:r>
              <a:rPr lang="en-ID" sz="1400" dirty="0"/>
              <a:t> </a:t>
            </a:r>
            <a:r>
              <a:rPr lang="en-ID" sz="1400" dirty="0" err="1"/>
              <a:t>Terpadu</a:t>
            </a:r>
            <a:r>
              <a:rPr lang="en-ID" sz="1400" dirty="0"/>
              <a:t>. (Jakarta : </a:t>
            </a:r>
            <a:r>
              <a:rPr lang="en-ID" sz="1400" dirty="0" err="1"/>
              <a:t>Kencana</a:t>
            </a:r>
            <a:r>
              <a:rPr lang="en-ID" sz="1400" dirty="0"/>
              <a:t> </a:t>
            </a:r>
            <a:r>
              <a:rPr lang="en-ID" sz="1400" dirty="0" err="1"/>
              <a:t>Prenada</a:t>
            </a:r>
            <a:r>
              <a:rPr lang="en-ID" sz="1400" dirty="0"/>
              <a:t> Media, 2015). Hal.8</a:t>
            </a:r>
          </a:p>
          <a:p>
            <a:pPr marL="0" indent="0" algn="just">
              <a:buNone/>
            </a:pPr>
            <a:r>
              <a:rPr lang="en-ID" sz="1400" dirty="0"/>
              <a:t>Nasrullah, </a:t>
            </a:r>
            <a:r>
              <a:rPr lang="en-ID" sz="1400" dirty="0" err="1"/>
              <a:t>Rulli</a:t>
            </a:r>
            <a:r>
              <a:rPr lang="en-ID" sz="1400" dirty="0"/>
              <a:t>. 2015. Media Sosial; </a:t>
            </a:r>
            <a:r>
              <a:rPr lang="en-ID" sz="1400" dirty="0" err="1"/>
              <a:t>Persfektif</a:t>
            </a:r>
            <a:r>
              <a:rPr lang="en-ID" sz="1400" dirty="0"/>
              <a:t>   </a:t>
            </a:r>
            <a:r>
              <a:rPr lang="en-ID" sz="1400" dirty="0" err="1"/>
              <a:t>Komunikasi</a:t>
            </a:r>
            <a:r>
              <a:rPr lang="en-ID" sz="1400" dirty="0"/>
              <a:t>,   </a:t>
            </a:r>
            <a:r>
              <a:rPr lang="en-ID" sz="1400" dirty="0" err="1"/>
              <a:t>Budaya</a:t>
            </a:r>
            <a:r>
              <a:rPr lang="en-ID" sz="1400" dirty="0"/>
              <a:t>,   dan   </a:t>
            </a:r>
            <a:r>
              <a:rPr lang="en-ID" sz="1400" dirty="0" err="1"/>
              <a:t>Sosioteknologi</a:t>
            </a:r>
            <a:r>
              <a:rPr lang="en-ID" sz="1400" dirty="0"/>
              <a:t>. Bandung : </a:t>
            </a:r>
            <a:r>
              <a:rPr lang="en-ID" sz="1400" dirty="0" err="1"/>
              <a:t>Simbiosa</a:t>
            </a:r>
            <a:r>
              <a:rPr lang="en-ID" sz="1400" dirty="0"/>
              <a:t> </a:t>
            </a:r>
            <a:r>
              <a:rPr lang="en-ID" sz="1400" dirty="0" err="1"/>
              <a:t>Rekatama</a:t>
            </a:r>
            <a:r>
              <a:rPr lang="en-ID" sz="1400" dirty="0"/>
              <a:t> Media.</a:t>
            </a:r>
          </a:p>
          <a:p>
            <a:pPr marL="0" indent="0">
              <a:buNone/>
            </a:pPr>
            <a:endParaRPr lang="en-ID" sz="1400" dirty="0"/>
          </a:p>
        </p:txBody>
      </p:sp>
    </p:spTree>
    <p:extLst>
      <p:ext uri="{BB962C8B-B14F-4D97-AF65-F5344CB8AC3E}">
        <p14:creationId xmlns:p14="http://schemas.microsoft.com/office/powerpoint/2010/main" val="14367635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12807</TotalTime>
  <Words>1554</Words>
  <Application>Microsoft Office PowerPoint</Application>
  <PresentationFormat>On-screen Show (4:3)</PresentationFormat>
  <Paragraphs>70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Alexon RR</vt:lpstr>
      <vt:lpstr>Arial</vt:lpstr>
      <vt:lpstr>Calibri</vt:lpstr>
      <vt:lpstr>Wingdings</vt:lpstr>
      <vt:lpstr>Office Theme</vt:lpstr>
      <vt:lpstr>MARKETING MIX HIJAB MUSLIMAH CANTIX DI MEDIA SOSIAL INSTAGRAM  Oleh :  Liza Agustine Kukuh Sinduwiatmo,M.Si   llmu Komunikasi</vt:lpstr>
      <vt:lpstr>pendahuluan</vt:lpstr>
      <vt:lpstr>Penelitian terdahulu</vt:lpstr>
      <vt:lpstr>Landasan Teori</vt:lpstr>
      <vt:lpstr>Metode penelitian</vt:lpstr>
      <vt:lpstr>Hasil dan pembahasan</vt:lpstr>
      <vt:lpstr>PowerPoint Presentation</vt:lpstr>
      <vt:lpstr>kesimpulan</vt:lpstr>
      <vt:lpstr>PowerPoint Presentation</vt:lpstr>
      <vt:lpstr>Referensi</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Umsida</dc:creator>
  <cp:lastModifiedBy>ASUS</cp:lastModifiedBy>
  <cp:revision>57</cp:revision>
  <dcterms:created xsi:type="dcterms:W3CDTF">2020-02-15T07:43:23Z</dcterms:created>
  <dcterms:modified xsi:type="dcterms:W3CDTF">2023-04-17T08:59:34Z</dcterms:modified>
</cp:coreProperties>
</file>