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9144000" cy="6858000"/>
  <p:embeddedFontLst>
    <p:embeddedFont>
      <p:font typeface="Alexon RR" panose="02000500000000000000" pitchFamily="2" charset="0"/>
      <p:regular r:id="rId13"/>
      <p:bold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entury Gothic" panose="020B0502020202020204" pitchFamily="34" charset="0"/>
      <p:regular r:id="rId19"/>
      <p:bold r:id="rId20"/>
      <p:italic r:id="rId21"/>
      <p:boldItalic r:id="rId22"/>
    </p:embeddedFont>
    <p:embeddedFont>
      <p:font typeface="Exo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gY2+DM/rwO2HkSTRKEfJ3qJmWL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179484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04f7abbb21_0_9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g104f7abbb21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104f7abbb21_0_30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g104f7abbb21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04f7abbb21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" name="Google Shape;50;g104f7abbb21_0_29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g104f7abbb21_0_297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04f7abbb21_0_30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g104f7abbb21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4f7abbb21_0_3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g104f7abbb21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4f7abbb21_0_7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g104f7abbb21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04f7abbb2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" name="Google Shape;74;g104f7abbb21_0_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g104f7abbb21_0_0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04f7abbb21_0_31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g104f7abbb21_0_3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04f7abbb21_0_6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104f7abbb21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gradFill>
          <a:gsLst>
            <a:gs pos="0">
              <a:srgbClr val="0A2246"/>
            </a:gs>
            <a:gs pos="100000">
              <a:srgbClr val="1D4886"/>
            </a:gs>
          </a:gsLst>
          <a:lin ang="5400000" scaled="0"/>
        </a:gra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5"/>
          <p:cNvPicPr preferRelativeResize="0"/>
          <p:nvPr/>
        </p:nvPicPr>
        <p:blipFill rotWithShape="1">
          <a:blip r:embed="rId2">
            <a:alphaModFix amt="60000"/>
          </a:blip>
          <a:srcRect l="46601" t="2654" r="7599"/>
          <a:stretch/>
        </p:blipFill>
        <p:spPr>
          <a:xfrm>
            <a:off x="-1" y="3509963"/>
            <a:ext cx="3146679" cy="3358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5"/>
          <p:cNvPicPr preferRelativeResize="0"/>
          <p:nvPr/>
        </p:nvPicPr>
        <p:blipFill rotWithShape="1">
          <a:blip r:embed="rId3">
            <a:alphaModFix/>
          </a:blip>
          <a:srcRect l="21878" t="94162" r="21683" b="1155"/>
          <a:stretch/>
        </p:blipFill>
        <p:spPr>
          <a:xfrm>
            <a:off x="3510723" y="6456981"/>
            <a:ext cx="5170554" cy="32150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5"/>
          <p:cNvSpPr txBox="1">
            <a:spLocks noGrp="1"/>
          </p:cNvSpPr>
          <p:nvPr>
            <p:ph type="ctrTitle"/>
          </p:nvPr>
        </p:nvSpPr>
        <p:spPr>
          <a:xfrm>
            <a:off x="914400" y="1537252"/>
            <a:ext cx="10363200" cy="1972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Exo"/>
              <a:buNone/>
              <a:defRPr sz="60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subTitle" idx="1"/>
          </p:nvPr>
        </p:nvSpPr>
        <p:spPr>
          <a:xfrm>
            <a:off x="1524000" y="3750365"/>
            <a:ext cx="9144000" cy="150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dt" idx="10"/>
          </p:nvPr>
        </p:nvSpPr>
        <p:spPr>
          <a:xfrm>
            <a:off x="767523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ftr" idx="11"/>
          </p:nvPr>
        </p:nvSpPr>
        <p:spPr>
          <a:xfrm>
            <a:off x="4038600" y="5653019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sldNum" idx="12"/>
          </p:nvPr>
        </p:nvSpPr>
        <p:spPr>
          <a:xfrm>
            <a:off x="8681277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" name="Google Shape;23;p25"/>
          <p:cNvSpPr txBox="1"/>
          <p:nvPr/>
        </p:nvSpPr>
        <p:spPr>
          <a:xfrm>
            <a:off x="6852481" y="465853"/>
            <a:ext cx="241962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C000"/>
                </a:solidFill>
                <a:latin typeface="Exo"/>
                <a:ea typeface="Exo"/>
                <a:cs typeface="Exo"/>
                <a:sym typeface="Exo"/>
              </a:rPr>
              <a:t>UNIVERSITAS MUHAMMADIYAH SIDOARJO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5247" y="226794"/>
            <a:ext cx="2187844" cy="10052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Google Shape;25;p25"/>
          <p:cNvCxnSpPr/>
          <p:nvPr/>
        </p:nvCxnSpPr>
        <p:spPr>
          <a:xfrm>
            <a:off x="9372600" y="465853"/>
            <a:ext cx="0" cy="830997"/>
          </a:xfrm>
          <a:prstGeom prst="straightConnector1">
            <a:avLst/>
          </a:prstGeom>
          <a:noFill/>
          <a:ln w="28575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26"/>
          <p:cNvPicPr preferRelativeResize="0"/>
          <p:nvPr/>
        </p:nvPicPr>
        <p:blipFill rotWithShape="1">
          <a:blip r:embed="rId2">
            <a:alphaModFix/>
          </a:blip>
          <a:srcRect t="23661"/>
          <a:stretch/>
        </p:blipFill>
        <p:spPr>
          <a:xfrm>
            <a:off x="144674" y="314231"/>
            <a:ext cx="11830877" cy="646639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26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  <a:defRPr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dt" idx="10"/>
          </p:nvPr>
        </p:nvSpPr>
        <p:spPr>
          <a:xfrm>
            <a:off x="10323511" y="6341719"/>
            <a:ext cx="11793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6"/>
          <p:cNvSpPr txBox="1">
            <a:spLocks noGrp="1"/>
          </p:cNvSpPr>
          <p:nvPr>
            <p:ph type="ftr" idx="11"/>
          </p:nvPr>
        </p:nvSpPr>
        <p:spPr>
          <a:xfrm>
            <a:off x="4024796" y="596334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6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6"/>
          <p:cNvSpPr txBox="1"/>
          <p:nvPr/>
        </p:nvSpPr>
        <p:spPr>
          <a:xfrm>
            <a:off x="11427239" y="6332228"/>
            <a:ext cx="5223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26"/>
          <p:cNvPicPr preferRelativeResize="0"/>
          <p:nvPr/>
        </p:nvPicPr>
        <p:blipFill rotWithShape="1">
          <a:blip r:embed="rId3">
            <a:alphaModFix/>
          </a:blip>
          <a:srcRect l="47997" t="2654" r="7599"/>
          <a:stretch/>
        </p:blipFill>
        <p:spPr>
          <a:xfrm flipH="1">
            <a:off x="10198953" y="4248292"/>
            <a:ext cx="1993047" cy="2538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bg>
      <p:bgPr>
        <a:solidFill>
          <a:srgbClr val="0A2246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06779" y="2515037"/>
            <a:ext cx="3978442" cy="1827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Exo"/>
              <a:buNone/>
              <a:defRPr sz="4400" b="0" i="0" u="none" strike="noStrike" cap="none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4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4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A2246"/>
            </a:gs>
            <a:gs pos="31000">
              <a:srgbClr val="0A2246"/>
            </a:gs>
            <a:gs pos="100000">
              <a:srgbClr val="1B4685"/>
            </a:gs>
          </a:gsLst>
          <a:lin ang="5400000" scaled="0"/>
        </a:gra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727522" y="1204687"/>
            <a:ext cx="10736956" cy="2224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Exo"/>
              <a:buNone/>
            </a:pPr>
            <a:r>
              <a:rPr lang="en-US" sz="4000" dirty="0" err="1">
                <a:latin typeface="Alexon RR" panose="02000500000000000000" pitchFamily="2" charset="0"/>
                <a:sym typeface="Exo"/>
              </a:rPr>
              <a:t>Pengaruh</a:t>
            </a:r>
            <a:r>
              <a:rPr lang="en-US" sz="4000" dirty="0">
                <a:latin typeface="Alexon RR" panose="02000500000000000000" pitchFamily="2" charset="0"/>
                <a:sym typeface="Exo"/>
              </a:rPr>
              <a:t> </a:t>
            </a:r>
            <a:r>
              <a:rPr lang="en-US" sz="4000" dirty="0" err="1">
                <a:latin typeface="Alexon RR" panose="02000500000000000000" pitchFamily="2" charset="0"/>
                <a:sym typeface="Exo"/>
              </a:rPr>
              <a:t>Stra</a:t>
            </a:r>
            <a:r>
              <a:rPr lang="en-US" sz="4000" dirty="0" err="1">
                <a:latin typeface="Alexon RR" panose="02000500000000000000" pitchFamily="2" charset="0"/>
              </a:rPr>
              <a:t>tegi</a:t>
            </a:r>
            <a:r>
              <a:rPr lang="en-US" sz="4000" dirty="0">
                <a:latin typeface="Alexon RR" panose="02000500000000000000" pitchFamily="2" charset="0"/>
              </a:rPr>
              <a:t> Marketing, </a:t>
            </a:r>
            <a:r>
              <a:rPr lang="en-US" sz="4000" dirty="0" err="1">
                <a:latin typeface="Alexon RR" panose="02000500000000000000" pitchFamily="2" charset="0"/>
              </a:rPr>
              <a:t>Fokus</a:t>
            </a:r>
            <a:r>
              <a:rPr lang="en-US" sz="4000" dirty="0">
                <a:latin typeface="Alexon RR" panose="02000500000000000000" pitchFamily="2" charset="0"/>
              </a:rPr>
              <a:t> </a:t>
            </a:r>
            <a:r>
              <a:rPr lang="en-US" sz="4000" dirty="0" err="1">
                <a:latin typeface="Alexon RR" panose="02000500000000000000" pitchFamily="2" charset="0"/>
              </a:rPr>
              <a:t>Pelanggan</a:t>
            </a:r>
            <a:r>
              <a:rPr lang="en-US" sz="4000" dirty="0">
                <a:latin typeface="Alexon RR" panose="02000500000000000000" pitchFamily="2" charset="0"/>
              </a:rPr>
              <a:t>, dan DIY Behavior </a:t>
            </a:r>
            <a:r>
              <a:rPr lang="en-US" sz="4000" dirty="0" err="1">
                <a:latin typeface="Alexon RR" panose="02000500000000000000" pitchFamily="2" charset="0"/>
              </a:rPr>
              <a:t>Terhadap</a:t>
            </a:r>
            <a:r>
              <a:rPr lang="en-US" sz="4000" dirty="0">
                <a:latin typeface="Alexon RR" panose="02000500000000000000" pitchFamily="2" charset="0"/>
              </a:rPr>
              <a:t> Hasil </a:t>
            </a:r>
            <a:r>
              <a:rPr lang="en-US" sz="4000" dirty="0" err="1">
                <a:latin typeface="Alexon RR" panose="02000500000000000000" pitchFamily="2" charset="0"/>
              </a:rPr>
              <a:t>Bisnis</a:t>
            </a:r>
            <a:r>
              <a:rPr lang="en-US" sz="4000" dirty="0">
                <a:latin typeface="Alexon RR" panose="02000500000000000000" pitchFamily="2" charset="0"/>
              </a:rPr>
              <a:t> UMKM </a:t>
            </a:r>
            <a:r>
              <a:rPr lang="en-US" sz="4000" dirty="0" err="1">
                <a:latin typeface="Alexon RR" panose="02000500000000000000" pitchFamily="2" charset="0"/>
              </a:rPr>
              <a:t>Pedagang</a:t>
            </a:r>
            <a:r>
              <a:rPr lang="en-US" sz="4000" dirty="0">
                <a:latin typeface="Alexon RR" panose="02000500000000000000" pitchFamily="2" charset="0"/>
              </a:rPr>
              <a:t> </a:t>
            </a:r>
            <a:r>
              <a:rPr lang="en-US" sz="4000" dirty="0" err="1">
                <a:latin typeface="Alexon RR" panose="02000500000000000000" pitchFamily="2" charset="0"/>
              </a:rPr>
              <a:t>Makanan</a:t>
            </a:r>
            <a:r>
              <a:rPr lang="en-US" sz="4000" dirty="0">
                <a:latin typeface="Alexon RR" panose="02000500000000000000" pitchFamily="2" charset="0"/>
              </a:rPr>
              <a:t> </a:t>
            </a:r>
            <a:r>
              <a:rPr lang="en-US" sz="4000" dirty="0" err="1">
                <a:latin typeface="Alexon RR" panose="02000500000000000000" pitchFamily="2" charset="0"/>
              </a:rPr>
              <a:t>Ringan</a:t>
            </a:r>
            <a:r>
              <a:rPr lang="en-US" sz="4000" dirty="0">
                <a:latin typeface="Alexon RR" panose="02000500000000000000" pitchFamily="2" charset="0"/>
              </a:rPr>
              <a:t> di </a:t>
            </a:r>
            <a:r>
              <a:rPr lang="en-US" sz="4000" dirty="0" err="1">
                <a:latin typeface="Alexon RR" panose="02000500000000000000" pitchFamily="2" charset="0"/>
              </a:rPr>
              <a:t>Sidoarjo</a:t>
            </a:r>
            <a:endParaRPr sz="4000" dirty="0">
              <a:latin typeface="Alexon RR" panose="02000500000000000000" pitchFamily="2" charset="0"/>
              <a:sym typeface="Exo"/>
            </a:endParaRPr>
          </a:p>
        </p:txBody>
      </p:sp>
      <p:sp>
        <p:nvSpPr>
          <p:cNvPr id="41" name="Google Shape;41;p1"/>
          <p:cNvSpPr txBox="1">
            <a:spLocks noGrp="1"/>
          </p:cNvSpPr>
          <p:nvPr>
            <p:ph type="subTitle" idx="1"/>
          </p:nvPr>
        </p:nvSpPr>
        <p:spPr>
          <a:xfrm>
            <a:off x="1714500" y="3693694"/>
            <a:ext cx="8667457" cy="2791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sz="2200" dirty="0">
                <a:solidFill>
                  <a:srgbClr val="F2F2F2"/>
                </a:solidFill>
                <a:latin typeface="Alexon RR" panose="02000500000000000000" pitchFamily="2" charset="0"/>
                <a:sym typeface="Exo"/>
              </a:rPr>
              <a:t>Oleh:</a:t>
            </a:r>
            <a:endParaRPr sz="2200" dirty="0">
              <a:latin typeface="Alexon RR" panose="02000500000000000000" pitchFamily="2" charset="0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200" dirty="0" err="1">
                <a:latin typeface="Alexon RR" panose="02000500000000000000" pitchFamily="2" charset="0"/>
              </a:rPr>
              <a:t>Adinda</a:t>
            </a:r>
            <a:r>
              <a:rPr lang="en-US" sz="2200" dirty="0">
                <a:latin typeface="Alexon RR" panose="02000500000000000000" pitchFamily="2" charset="0"/>
              </a:rPr>
              <a:t> Millenia </a:t>
            </a:r>
            <a:r>
              <a:rPr lang="en-US" sz="2200" dirty="0" err="1">
                <a:latin typeface="Alexon RR" panose="02000500000000000000" pitchFamily="2" charset="0"/>
              </a:rPr>
              <a:t>Salsabila</a:t>
            </a:r>
            <a:r>
              <a:rPr lang="en-US" sz="2200" dirty="0">
                <a:latin typeface="Alexon RR" panose="02000500000000000000" pitchFamily="2" charset="0"/>
              </a:rPr>
              <a:t> </a:t>
            </a:r>
            <a:endParaRPr sz="2200" dirty="0">
              <a:latin typeface="Alexon RR" panose="02000500000000000000" pitchFamily="2" charset="0"/>
            </a:endParaRPr>
          </a:p>
          <a:p>
            <a:pPr marL="0" lvl="0" indent="0"/>
            <a:r>
              <a:rPr lang="en-US" sz="2200" dirty="0">
                <a:latin typeface="Alexon RR" panose="02000500000000000000" pitchFamily="2" charset="0"/>
              </a:rPr>
              <a:t> Dr. Rita </a:t>
            </a:r>
            <a:r>
              <a:rPr lang="en-US" sz="2200" dirty="0" err="1">
                <a:latin typeface="Alexon RR" panose="02000500000000000000" pitchFamily="2" charset="0"/>
              </a:rPr>
              <a:t>Ambarwati</a:t>
            </a:r>
            <a:r>
              <a:rPr lang="en-US" sz="2200" dirty="0">
                <a:latin typeface="Alexon RR" panose="02000500000000000000" pitchFamily="2" charset="0"/>
              </a:rPr>
              <a:t> S., SE. M.MT</a:t>
            </a:r>
            <a:endParaRPr sz="2200" dirty="0">
              <a:latin typeface="Alexon RR" panose="02000500000000000000" pitchFamily="2" charset="0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200" dirty="0" err="1">
                <a:latin typeface="Alexon RR" panose="02000500000000000000" pitchFamily="2" charset="0"/>
              </a:rPr>
              <a:t>Manajemen</a:t>
            </a:r>
            <a:r>
              <a:rPr lang="en-US" sz="2200" dirty="0">
                <a:latin typeface="Alexon RR" panose="02000500000000000000" pitchFamily="2" charset="0"/>
              </a:rPr>
              <a:t> </a:t>
            </a:r>
            <a:r>
              <a:rPr lang="en-US" sz="2200" dirty="0" err="1">
                <a:latin typeface="Alexon RR" panose="02000500000000000000" pitchFamily="2" charset="0"/>
              </a:rPr>
              <a:t>Pemasaran</a:t>
            </a:r>
            <a:endParaRPr sz="2200" dirty="0">
              <a:latin typeface="Alexon RR" panose="02000500000000000000" pitchFamily="2" charset="0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sz="2200" dirty="0" err="1">
                <a:solidFill>
                  <a:srgbClr val="F2F2F2"/>
                </a:solidFill>
                <a:latin typeface="Alexon RR" panose="02000500000000000000" pitchFamily="2" charset="0"/>
                <a:sym typeface="Exo"/>
              </a:rPr>
              <a:t>Universitas</a:t>
            </a:r>
            <a:r>
              <a:rPr lang="en-US" sz="2200" dirty="0">
                <a:solidFill>
                  <a:srgbClr val="F2F2F2"/>
                </a:solidFill>
                <a:latin typeface="Alexon RR" panose="02000500000000000000" pitchFamily="2" charset="0"/>
                <a:sym typeface="Exo"/>
              </a:rPr>
              <a:t> Muhammadiyah </a:t>
            </a:r>
            <a:r>
              <a:rPr lang="en-US" sz="2200" dirty="0" err="1">
                <a:solidFill>
                  <a:srgbClr val="F2F2F2"/>
                </a:solidFill>
                <a:latin typeface="Alexon RR" panose="02000500000000000000" pitchFamily="2" charset="0"/>
                <a:sym typeface="Exo"/>
              </a:rPr>
              <a:t>Sidoarjo</a:t>
            </a:r>
            <a:r>
              <a:rPr lang="en-US" sz="2200" dirty="0">
                <a:solidFill>
                  <a:srgbClr val="F2F2F2"/>
                </a:solidFill>
                <a:latin typeface="Alexon RR" panose="02000500000000000000" pitchFamily="2" charset="0"/>
                <a:sym typeface="Exo"/>
              </a:rPr>
              <a:t> </a:t>
            </a:r>
            <a:endParaRPr sz="2200" dirty="0">
              <a:solidFill>
                <a:srgbClr val="F2F2F2"/>
              </a:solidFill>
              <a:latin typeface="Alexon RR" panose="02000500000000000000" pitchFamily="2" charset="0"/>
              <a:sym typeface="Exo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sz="2200" dirty="0">
                <a:solidFill>
                  <a:srgbClr val="F2F2F2"/>
                </a:solidFill>
                <a:latin typeface="Alexon RR" panose="02000500000000000000" pitchFamily="2" charset="0"/>
              </a:rPr>
              <a:t>September, 2022</a:t>
            </a:r>
            <a:endParaRPr sz="2200" dirty="0">
              <a:solidFill>
                <a:srgbClr val="F2F2F2"/>
              </a:solidFill>
              <a:latin typeface="Alexon RR" panose="02000500000000000000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04f7abbb21_0_30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 err="1"/>
              <a:t>Pendahuluan</a:t>
            </a:r>
            <a:endParaRPr dirty="0"/>
          </a:p>
        </p:txBody>
      </p:sp>
      <p:sp>
        <p:nvSpPr>
          <p:cNvPr id="47" name="Google Shape;47;g104f7abbb21_0_30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indent="0" algn="just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Persaingan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usaha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pada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jaman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sekarang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semakin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meningkat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dan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semakin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ketat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dengan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semakin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bertambahnya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jumlah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usaha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seperti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UMKM di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setiap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daerah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maupun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wilayah.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Semakin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tingginya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daya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saing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maka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setiap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pelaku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usaha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haruslah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memiliki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Langkah-langkah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strategis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sehingga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dapat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bersaing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pada dunia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usaha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jaman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sekarang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Strategi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pemasaran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tepat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dapat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meningkatkan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hasil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jual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maupun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keuntungan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bagi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setiap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pelaku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usaha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Menurut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Kotler (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Kharisma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2016)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pemasaran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merupakan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proses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sosial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dimana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didalamnya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suatu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kelompok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maupun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individu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mendapatkan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hal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dibutuhkan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dan yang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diinginkan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dengan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menawarkan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meningkatkan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secara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bebas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mempertukarkan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produk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dari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pihak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lainnya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9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0" algn="just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	Pada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dasarnya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bisnis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merupakan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kegiatan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dilakukan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seseorang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atau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suatu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badan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usaha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bertujuan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untuk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dapat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mendapatkan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keuntungan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Bisnis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merupakan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suatu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Lembaga yang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dapat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menghasilkan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jasa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maupun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barang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dibutuhkan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oleh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masyarakat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selaku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pelanggan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(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Steinford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1979).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Bisnis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terbilang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sukses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maupun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berhasil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apabila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dapat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memiliki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hasil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bisnis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tinggi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atau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banyak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Untuk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dapat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mendapatkan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hasil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usaha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tinggi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maka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diperlukan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adanya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strategi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bagus</a:t>
            </a:r>
            <a:r>
              <a:rPr lang="en-US" sz="29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US" sz="29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indent="-228600"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04f7abbb21_0_297"/>
          <p:cNvSpPr txBox="1">
            <a:spLocks noGrp="1"/>
          </p:cNvSpPr>
          <p:nvPr>
            <p:ph type="title"/>
          </p:nvPr>
        </p:nvSpPr>
        <p:spPr>
          <a:xfrm>
            <a:off x="166758" y="6761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Pertanyaan Penelitian (Rumusan Masalah)</a:t>
            </a: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467BECF-DFDB-421A-9A3C-4E40B3056BA8}"/>
              </a:ext>
            </a:extLst>
          </p:cNvPr>
          <p:cNvSpPr/>
          <p:nvPr/>
        </p:nvSpPr>
        <p:spPr>
          <a:xfrm>
            <a:off x="351691" y="1378633"/>
            <a:ext cx="11493305" cy="2783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Apakah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adanya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pengaruh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signifikan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terhadap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Strategi</a:t>
            </a:r>
            <a:r>
              <a:rPr lang="en-US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Marketing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terhadap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hasil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bisnis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endParaRPr lang="en-ID" sz="18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  <a:tabLst>
                <a:tab pos="4483100" algn="l"/>
              </a:tabLst>
            </a:pP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Apakah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adanya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pengaruh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signifikan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terhadap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fokus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konsumen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terhadap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hasil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bisnis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endParaRPr lang="en-ID" sz="18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200000"/>
              </a:lnSpc>
              <a:buFont typeface="+mj-lt"/>
              <a:buAutoNum type="arabicPeriod"/>
              <a:tabLst>
                <a:tab pos="4483100" algn="l"/>
              </a:tabLst>
            </a:pP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Apakah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adanya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pengaruh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signifikan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terhadap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DIY Behavior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terhadap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hasil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bisnis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endParaRPr lang="en-ID" sz="18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20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Bagaimana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strategi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untuk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meningkatkan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hasil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bisnis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melalui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strategi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untuk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meningkatkan</a:t>
            </a:r>
            <a:r>
              <a:rPr lang="en-US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Strategi</a:t>
            </a:r>
            <a:r>
              <a:rPr lang="en-US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Marketing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fokus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konsumen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dan </a:t>
            </a:r>
            <a:r>
              <a:rPr lang="en-US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DIY Behavior?</a:t>
            </a:r>
            <a:endParaRPr lang="en-ID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7abbb21_0_303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Metode</a:t>
            </a:r>
            <a:endParaRPr/>
          </a:p>
        </p:txBody>
      </p:sp>
      <p:sp>
        <p:nvSpPr>
          <p:cNvPr id="59" name="Google Shape;59;g104f7abbb21_0_303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228600">
              <a:buNone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Jenis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penelitian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digunakan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dalam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penelitian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ini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adalah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penelitian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kuantitatif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Metode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penelitian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kuantitatif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merupakan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salah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satu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jenis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penelitian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spesifikasinya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adalah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sistematis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terencana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dan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terstruktur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dengan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jelas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sejak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awal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hingga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pembuatan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desain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penelitiannya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Dengan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melakukan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penunjangan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data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melalui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pengambilan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data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kuisioner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dibagikan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kepada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pedagang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UMKM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makanan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ringan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di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Sidoarjo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4f7abbb21_0_3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Hasil</a:t>
            </a:r>
            <a:endParaRPr/>
          </a:p>
        </p:txBody>
      </p:sp>
      <p:sp>
        <p:nvSpPr>
          <p:cNvPr id="65" name="Google Shape;65;g104f7abbb21_0_3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lvl="0"/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berdasarkan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pengujian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hipotesis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membuktikan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strategi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marketing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berpengaruh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bisnis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pedagang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makanan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ringan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Sidoarjo.hal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memiliki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penerapan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langkah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strategi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marketing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sangatlah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tepat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kelangsungan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bisnis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usaha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sedang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dijalankannya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Berdasarkan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pengujian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hipotesis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membuktikan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fokus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pelanggan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mempunyai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pengaruh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signifikan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bisnis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pedagang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makanan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ringan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Sidoarjo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Hal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memiliki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menuju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bisnis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dikatakan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sukses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pedagang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usaha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harus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memberikan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kalah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penting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fokus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pelanggan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Berdasarkan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pengujian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hipotesis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membuktikan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DIY Behavior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mempunyai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pengaruh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valid dan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signifikan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bisnis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pedagang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makanan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ringan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Sidoarjo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memiliki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menuju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usaha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berdiri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sendiri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agar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berkembang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pedagang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usaha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juga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harus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memberi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perhatian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kalah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penting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bisnis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04f7abbb21_0_70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Pembahasan</a:t>
            </a:r>
            <a:endParaRPr/>
          </a:p>
        </p:txBody>
      </p:sp>
      <p:sp>
        <p:nvSpPr>
          <p:cNvPr id="71" name="Google Shape;71;g104f7abbb21_0_70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22860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beberapa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UMKM yang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daerah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sidoarjo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telah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membuktikan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tingkat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antusias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warga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melakukan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kegiatan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Usaha Micro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dijadikan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sumber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pemasukan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utama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Terutama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masa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pandemi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telah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berjalan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selama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tahun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terakhir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membuat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masyarakat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merasa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terbantu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meskipun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pendapatan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utama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sebelumnya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diperoleh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saat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Selama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masa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pandemi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masyarakat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dituntut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menjadi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kreatif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inovatif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menciptakan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produk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maupun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jasa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membantu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memenuhi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kebutuhan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masyarakat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lain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konsumen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sasaran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4f7abbb21_0_0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Temuan Penting Penelitian</a:t>
            </a:r>
            <a:endParaRPr/>
          </a:p>
        </p:txBody>
      </p:sp>
      <p:sp>
        <p:nvSpPr>
          <p:cNvPr id="78" name="Google Shape;78;g104f7abbb21_0_0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00" cy="50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>
              <a:buAutoNum type="arabicPeriod"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Periyadi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(2021)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judul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Pengaruh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Penerapan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Strategi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Marketing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bisnis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Penjualan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Tengah Masa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Pandemi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-19”  </a:t>
            </a:r>
          </a:p>
          <a:p>
            <a:pPr marL="342900" lvl="0" indent="-342900">
              <a:buAutoNum type="arabicPeriod"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Simanjuntak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(2021)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judul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Pengaruh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Strategi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Marketing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bisnis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Penjualan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Lahan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PT. Kawasan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Industri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Modern (Persero) Medan”</a:t>
            </a:r>
          </a:p>
          <a:p>
            <a:pPr marL="342900" lvl="0" indent="-342900">
              <a:buAutoNum type="arabicPeriod"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Suryani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(2018)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judul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Pengaruh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Fokus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Pelanggan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Meningkatkan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Volume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Penjualan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Hasil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Bisnis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Minyak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Goreng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Merk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Tropical Pada PT.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Fokus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Distribusi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Indonesia”  </a:t>
            </a:r>
          </a:p>
          <a:p>
            <a:pPr marL="342900" lvl="0" indent="-342900">
              <a:buAutoNum type="arabicPeriod"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Mudzakkir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(2018)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judul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Mediasi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Perceived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Memediasi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Pengaruh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DIY Behavior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Hasil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Bisnis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Wisata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Wahana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Kota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Batu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)”</a:t>
            </a:r>
          </a:p>
          <a:p>
            <a:pPr marL="342900" lvl="0" indent="-342900">
              <a:buAutoNum type="arabicPeriod"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Risa (2019)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judul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Pengaruh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DIY Behavior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Hasil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Bisnis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Home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Industri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</a:p>
          <a:p>
            <a:pPr marL="342900" lvl="0" indent="-342900">
              <a:buAutoNum type="arabicPeriod"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oleh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Puspitowati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(2022)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judul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Pengaruh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Fokus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Pelanggan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Respon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Pelangga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Proaktif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Inovasi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Pengambilan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Resiko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Kinerja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UKM”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4f7abbb21_0_315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Manfaat Penelitian</a:t>
            </a:r>
            <a:endParaRPr/>
          </a:p>
        </p:txBody>
      </p:sp>
      <p:sp>
        <p:nvSpPr>
          <p:cNvPr id="84" name="Google Shape;84;g104f7abbb21_0_315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indent="0" algn="just">
              <a:lnSpc>
                <a:spcPct val="150000"/>
              </a:lnSpc>
              <a:spcBef>
                <a:spcPts val="200"/>
              </a:spcBef>
              <a:buNone/>
            </a:pPr>
            <a:r>
              <a:rPr lang="en-IN" sz="26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IN" sz="2600" b="1" dirty="0" err="1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Manfaat</a:t>
            </a:r>
            <a:r>
              <a:rPr lang="en-IN" sz="26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600" b="1" dirty="0" err="1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Teoritis</a:t>
            </a:r>
            <a:endParaRPr lang="en-IN" sz="2600" b="1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200"/>
              </a:spcBef>
              <a:buNone/>
            </a:pP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digunakan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acuan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refrensi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bagi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selanjutnya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tentunya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berhubungan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Strategi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Marketing,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Fokus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Pelanggan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DIY Behavior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Hasil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Bisnis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50000"/>
              </a:lnSpc>
              <a:spcBef>
                <a:spcPts val="200"/>
              </a:spcBef>
              <a:buNone/>
            </a:pPr>
            <a:r>
              <a:rPr lang="en-IN" sz="26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IN" sz="2600" b="1" dirty="0" err="1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Manfaat</a:t>
            </a:r>
            <a:r>
              <a:rPr lang="en-IN" sz="26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600" b="1" dirty="0" err="1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Praktis</a:t>
            </a:r>
            <a:endParaRPr lang="en-IN" sz="2600" b="1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200"/>
              </a:spcBef>
              <a:buNone/>
            </a:pP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Hasil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diharapkan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berkontribusi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pedoman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para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manajer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pemasaran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Usaha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Mikro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Kecil dan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Menengah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(UMKM)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maupun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pemilik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Usaha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Mikro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Kecil dan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Menengah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(UMKM)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menggunakan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mengelola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usaha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makanan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ringan</a:t>
            </a: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04f7abbb21_0_61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Referensi</a:t>
            </a:r>
            <a:endParaRPr/>
          </a:p>
        </p:txBody>
      </p:sp>
      <p:sp>
        <p:nvSpPr>
          <p:cNvPr id="90" name="Google Shape;90;g104f7abbb21_0_61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40000" lnSpcReduction="20000"/>
          </a:bodyPr>
          <a:lstStyle/>
          <a:p>
            <a:r>
              <a:rPr lang="en-US" dirty="0"/>
              <a:t>Abubakar, </a:t>
            </a:r>
            <a:r>
              <a:rPr lang="en-US" dirty="0" err="1"/>
              <a:t>Rusydi</a:t>
            </a:r>
            <a:r>
              <a:rPr lang="en-US" dirty="0"/>
              <a:t>. 2017. </a:t>
            </a:r>
            <a:r>
              <a:rPr lang="en-US" dirty="0" err="1"/>
              <a:t>Manajemen</a:t>
            </a:r>
            <a:r>
              <a:rPr lang="en-US" dirty="0"/>
              <a:t> </a:t>
            </a:r>
            <a:r>
              <a:rPr lang="en-US" dirty="0" err="1"/>
              <a:t>Pemasaran</a:t>
            </a:r>
            <a:r>
              <a:rPr lang="en-US" dirty="0"/>
              <a:t>. Sayed Mahdi, </a:t>
            </a:r>
            <a:r>
              <a:rPr lang="en-US" dirty="0" err="1"/>
              <a:t>Alfabeta</a:t>
            </a:r>
            <a:r>
              <a:rPr lang="en-US" dirty="0"/>
              <a:t>, Bandung.</a:t>
            </a:r>
            <a:endParaRPr lang="en-ID" dirty="0"/>
          </a:p>
          <a:p>
            <a:r>
              <a:rPr lang="en-US" dirty="0" err="1"/>
              <a:t>Buchari</a:t>
            </a:r>
            <a:r>
              <a:rPr lang="en-US" dirty="0"/>
              <a:t>, Alma. 2016 </a:t>
            </a:r>
            <a:r>
              <a:rPr lang="en-US" dirty="0" err="1"/>
              <a:t>Manajemen</a:t>
            </a:r>
            <a:r>
              <a:rPr lang="en-US" dirty="0"/>
              <a:t> </a:t>
            </a:r>
            <a:r>
              <a:rPr lang="en-US" dirty="0" err="1"/>
              <a:t>Pemasaran</a:t>
            </a:r>
            <a:r>
              <a:rPr lang="en-US" dirty="0"/>
              <a:t> dan </a:t>
            </a:r>
            <a:r>
              <a:rPr lang="en-US" dirty="0" err="1"/>
              <a:t>Pemasaran</a:t>
            </a:r>
            <a:r>
              <a:rPr lang="en-US" dirty="0"/>
              <a:t> </a:t>
            </a:r>
            <a:r>
              <a:rPr lang="en-US" dirty="0" err="1"/>
              <a:t>Jasa</a:t>
            </a:r>
            <a:r>
              <a:rPr lang="en-US" dirty="0"/>
              <a:t>. Bandung. </a:t>
            </a:r>
            <a:r>
              <a:rPr lang="en-US" dirty="0" err="1"/>
              <a:t>Alfabeta</a:t>
            </a:r>
            <a:endParaRPr lang="en-ID" dirty="0"/>
          </a:p>
          <a:p>
            <a:r>
              <a:rPr lang="en-US" dirty="0"/>
              <a:t>David, Fred., 2006. Strategic Management </a:t>
            </a:r>
            <a:r>
              <a:rPr lang="en-US" dirty="0" err="1"/>
              <a:t>Manajemen</a:t>
            </a:r>
            <a:r>
              <a:rPr lang="en-US" dirty="0"/>
              <a:t> </a:t>
            </a:r>
            <a:r>
              <a:rPr lang="en-US" dirty="0" err="1"/>
              <a:t>Strategis</a:t>
            </a:r>
            <a:r>
              <a:rPr lang="en-US" dirty="0"/>
              <a:t>. </a:t>
            </a:r>
            <a:r>
              <a:rPr lang="en-US" dirty="0" err="1"/>
              <a:t>Edisi</a:t>
            </a:r>
            <a:r>
              <a:rPr lang="en-US" dirty="0"/>
              <a:t> </a:t>
            </a:r>
            <a:r>
              <a:rPr lang="en-US" dirty="0" err="1"/>
              <a:t>Kesepuluh</a:t>
            </a:r>
            <a:r>
              <a:rPr lang="en-US" dirty="0"/>
              <a:t>, </a:t>
            </a:r>
            <a:r>
              <a:rPr lang="en-US" dirty="0" err="1"/>
              <a:t>Buku</a:t>
            </a:r>
            <a:r>
              <a:rPr lang="en-US" dirty="0"/>
              <a:t> Satu. Jakarta: </a:t>
            </a:r>
            <a:r>
              <a:rPr lang="en-US" dirty="0" err="1"/>
              <a:t>Salemba</a:t>
            </a:r>
            <a:r>
              <a:rPr lang="en-US" dirty="0"/>
              <a:t> </a:t>
            </a:r>
            <a:r>
              <a:rPr lang="en-US" dirty="0" err="1"/>
              <a:t>Empat</a:t>
            </a:r>
            <a:r>
              <a:rPr lang="en-US" dirty="0"/>
              <a:t>.</a:t>
            </a:r>
            <a:endParaRPr lang="en-ID" dirty="0"/>
          </a:p>
          <a:p>
            <a:r>
              <a:rPr lang="en-US" dirty="0" err="1"/>
              <a:t>Dewi</a:t>
            </a:r>
            <a:r>
              <a:rPr lang="en-US" dirty="0"/>
              <a:t>, </a:t>
            </a:r>
            <a:r>
              <a:rPr lang="en-US" dirty="0" err="1"/>
              <a:t>Pratiwie</a:t>
            </a:r>
            <a:r>
              <a:rPr lang="en-US" dirty="0"/>
              <a:t> Nirmala, Chandra </a:t>
            </a:r>
            <a:r>
              <a:rPr lang="en-US" dirty="0" err="1"/>
              <a:t>Hendriyani</a:t>
            </a:r>
            <a:r>
              <a:rPr lang="en-US" dirty="0"/>
              <a:t>, and </a:t>
            </a:r>
            <a:r>
              <a:rPr lang="en-US" dirty="0" err="1"/>
              <a:t>Rommy</a:t>
            </a:r>
            <a:r>
              <a:rPr lang="en-US" dirty="0"/>
              <a:t> M </a:t>
            </a:r>
            <a:r>
              <a:rPr lang="en-US" dirty="0" err="1"/>
              <a:t>Ramdhani</a:t>
            </a:r>
            <a:r>
              <a:rPr lang="en-US" dirty="0"/>
              <a:t>. 2021. “</a:t>
            </a:r>
            <a:r>
              <a:rPr lang="en-US" dirty="0" err="1"/>
              <a:t>Analisis</a:t>
            </a:r>
            <a:r>
              <a:rPr lang="en-US" dirty="0"/>
              <a:t> </a:t>
            </a:r>
            <a:r>
              <a:rPr lang="en-US" dirty="0" err="1"/>
              <a:t>Implementasi</a:t>
            </a:r>
            <a:r>
              <a:rPr lang="en-US" dirty="0"/>
              <a:t> </a:t>
            </a:r>
            <a:r>
              <a:rPr lang="en-US" dirty="0" err="1"/>
              <a:t>Strategi</a:t>
            </a:r>
            <a:r>
              <a:rPr lang="en-US" dirty="0"/>
              <a:t> </a:t>
            </a:r>
            <a:r>
              <a:rPr lang="en-US" dirty="0" err="1"/>
              <a:t>Bauran</a:t>
            </a:r>
            <a:r>
              <a:rPr lang="en-US" dirty="0"/>
              <a:t> </a:t>
            </a:r>
            <a:r>
              <a:rPr lang="en-US" dirty="0" err="1"/>
              <a:t>Pemasaran</a:t>
            </a:r>
            <a:r>
              <a:rPr lang="en-US" dirty="0"/>
              <a:t> 7P Pada Usaha </a:t>
            </a:r>
            <a:r>
              <a:rPr lang="en-US" dirty="0" err="1"/>
              <a:t>Bakso</a:t>
            </a:r>
            <a:r>
              <a:rPr lang="en-US" dirty="0"/>
              <a:t> Wong </a:t>
            </a:r>
            <a:r>
              <a:rPr lang="en-US" dirty="0" err="1"/>
              <a:t>Jowo</a:t>
            </a:r>
            <a:r>
              <a:rPr lang="en-US" dirty="0"/>
              <a:t> By</a:t>
            </a:r>
          </a:p>
          <a:p>
            <a:r>
              <a:rPr lang="en-US" dirty="0"/>
              <a:t> </a:t>
            </a:r>
            <a:r>
              <a:rPr lang="en-US" dirty="0" err="1"/>
              <a:t>Tiwi</a:t>
            </a:r>
            <a:r>
              <a:rPr lang="en-US" dirty="0"/>
              <a:t>.” </a:t>
            </a:r>
            <a:r>
              <a:rPr lang="en-US" i="1" dirty="0" err="1"/>
              <a:t>Jurnal</a:t>
            </a:r>
            <a:r>
              <a:rPr lang="en-US" i="1" dirty="0"/>
              <a:t> </a:t>
            </a:r>
            <a:r>
              <a:rPr lang="en-US" i="1" dirty="0" err="1"/>
              <a:t>Industri</a:t>
            </a:r>
            <a:r>
              <a:rPr lang="en-US" i="1" dirty="0"/>
              <a:t> dan </a:t>
            </a:r>
            <a:r>
              <a:rPr lang="en-US" i="1" dirty="0" err="1"/>
              <a:t>Perkotaan</a:t>
            </a:r>
            <a:r>
              <a:rPr lang="en-US" dirty="0"/>
              <a:t> 17(2): 6–13. https://jip.ejournal.unri.ac.id/index.php/JIP/article/view/5830/pdf.</a:t>
            </a:r>
            <a:endParaRPr lang="en-ID" dirty="0"/>
          </a:p>
          <a:p>
            <a:r>
              <a:rPr lang="en-US" dirty="0" err="1"/>
              <a:t>Gumilang</a:t>
            </a:r>
            <a:r>
              <a:rPr lang="en-US" dirty="0"/>
              <a:t>, S. G. 2016.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Kualitatif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Bimbingan</a:t>
            </a:r>
            <a:r>
              <a:rPr lang="en-US" dirty="0"/>
              <a:t> dan </a:t>
            </a:r>
            <a:r>
              <a:rPr lang="en-US" dirty="0" err="1"/>
              <a:t>Konseling</a:t>
            </a:r>
            <a:r>
              <a:rPr lang="en-US" dirty="0"/>
              <a:t>. </a:t>
            </a:r>
            <a:r>
              <a:rPr lang="en-US" i="1" dirty="0" err="1"/>
              <a:t>Jurnal</a:t>
            </a:r>
            <a:r>
              <a:rPr lang="en-US" i="1" dirty="0"/>
              <a:t> </a:t>
            </a:r>
            <a:r>
              <a:rPr lang="en-US" i="1" dirty="0" err="1"/>
              <a:t>Fokus</a:t>
            </a:r>
            <a:r>
              <a:rPr lang="en-US" i="1" dirty="0"/>
              <a:t> </a:t>
            </a:r>
            <a:r>
              <a:rPr lang="en-US" i="1" dirty="0" err="1"/>
              <a:t>Konseling</a:t>
            </a:r>
            <a:r>
              <a:rPr lang="en-US" dirty="0"/>
              <a:t>, Vol. 2, No. 2, 144-159.</a:t>
            </a:r>
            <a:endParaRPr lang="en-ID" dirty="0"/>
          </a:p>
          <a:p>
            <a:r>
              <a:rPr lang="en-US" dirty="0" err="1"/>
              <a:t>Gumilang</a:t>
            </a:r>
            <a:r>
              <a:rPr lang="en-US" dirty="0"/>
              <a:t>, Risa. 2019. “</a:t>
            </a:r>
            <a:r>
              <a:rPr lang="en-US" dirty="0" err="1"/>
              <a:t>Implementasi</a:t>
            </a:r>
            <a:r>
              <a:rPr lang="en-US" dirty="0"/>
              <a:t> </a:t>
            </a:r>
            <a:r>
              <a:rPr lang="en-US" i="1" dirty="0"/>
              <a:t>Digital Marketing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Peningkatan</a:t>
            </a:r>
            <a:r>
              <a:rPr lang="en-US" dirty="0"/>
              <a:t> </a:t>
            </a:r>
            <a:r>
              <a:rPr lang="en-US" dirty="0" err="1"/>
              <a:t>Penjualan</a:t>
            </a:r>
            <a:r>
              <a:rPr lang="en-US" dirty="0"/>
              <a:t> Hasil </a:t>
            </a:r>
            <a:r>
              <a:rPr lang="en-US" i="1" dirty="0"/>
              <a:t>Home</a:t>
            </a:r>
            <a:r>
              <a:rPr lang="en-US" dirty="0"/>
              <a:t> </a:t>
            </a:r>
            <a:r>
              <a:rPr lang="en-US" dirty="0" err="1"/>
              <a:t>Industri</a:t>
            </a:r>
            <a:r>
              <a:rPr lang="en-US" dirty="0"/>
              <a:t>.” </a:t>
            </a:r>
            <a:r>
              <a:rPr lang="en-US" i="1" dirty="0"/>
              <a:t>Coopetition : </a:t>
            </a:r>
            <a:r>
              <a:rPr lang="en-US" i="1" dirty="0" err="1"/>
              <a:t>Jurnal</a:t>
            </a:r>
            <a:r>
              <a:rPr lang="en-US" i="1" dirty="0"/>
              <a:t> </a:t>
            </a:r>
            <a:r>
              <a:rPr lang="en-US" i="1" dirty="0" err="1"/>
              <a:t>Ilmiah</a:t>
            </a:r>
            <a:r>
              <a:rPr lang="en-US" i="1" dirty="0"/>
              <a:t> </a:t>
            </a:r>
            <a:r>
              <a:rPr lang="en-US" i="1" dirty="0" err="1"/>
              <a:t>Manajemen</a:t>
            </a:r>
            <a:r>
              <a:rPr lang="en-US" dirty="0"/>
              <a:t> 10(1): 9–14.</a:t>
            </a:r>
            <a:endParaRPr lang="en-ID" dirty="0"/>
          </a:p>
          <a:p>
            <a:r>
              <a:rPr lang="en-US" dirty="0" err="1"/>
              <a:t>Hasoloan</a:t>
            </a:r>
            <a:r>
              <a:rPr lang="en-US" dirty="0"/>
              <a:t>, </a:t>
            </a:r>
            <a:r>
              <a:rPr lang="en-US" dirty="0" err="1"/>
              <a:t>Aswand</a:t>
            </a:r>
            <a:r>
              <a:rPr lang="en-US" dirty="0"/>
              <a:t>. 2018. “</a:t>
            </a:r>
            <a:r>
              <a:rPr lang="en-US" dirty="0" err="1"/>
              <a:t>Peranan</a:t>
            </a:r>
            <a:r>
              <a:rPr lang="en-US" dirty="0"/>
              <a:t> </a:t>
            </a:r>
            <a:r>
              <a:rPr lang="en-US" dirty="0" err="1"/>
              <a:t>Etika</a:t>
            </a:r>
            <a:r>
              <a:rPr lang="en-US" dirty="0"/>
              <a:t> </a:t>
            </a:r>
            <a:r>
              <a:rPr lang="en-US" dirty="0" err="1"/>
              <a:t>Bisnis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Perusahaan </a:t>
            </a:r>
            <a:r>
              <a:rPr lang="en-US" dirty="0" err="1"/>
              <a:t>Bisnis</a:t>
            </a:r>
            <a:r>
              <a:rPr lang="en-US" dirty="0"/>
              <a:t>.” 7(2): 44–68.</a:t>
            </a:r>
            <a:endParaRPr lang="en-ID" dirty="0"/>
          </a:p>
          <a:p>
            <a:r>
              <a:rPr lang="en-US" dirty="0"/>
              <a:t>Hartono, </a:t>
            </a:r>
            <a:r>
              <a:rPr lang="en-US" dirty="0" err="1"/>
              <a:t>Jogiyanto</a:t>
            </a:r>
            <a:r>
              <a:rPr lang="en-US" dirty="0"/>
              <a:t>. 2008. </a:t>
            </a:r>
            <a:r>
              <a:rPr lang="en-US" dirty="0" err="1"/>
              <a:t>Metodelogi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. Yogyakarta: CV Andi Offset.</a:t>
            </a:r>
            <a:endParaRPr lang="en-ID" dirty="0"/>
          </a:p>
          <a:p>
            <a:r>
              <a:rPr lang="en-US" dirty="0" err="1"/>
              <a:t>Istighfarin</a:t>
            </a:r>
            <a:r>
              <a:rPr lang="en-US" dirty="0"/>
              <a:t>, </a:t>
            </a:r>
            <a:r>
              <a:rPr lang="en-US" dirty="0" err="1"/>
              <a:t>Ririn</a:t>
            </a:r>
            <a:r>
              <a:rPr lang="en-US" dirty="0"/>
              <a:t>, Aura </a:t>
            </a:r>
            <a:r>
              <a:rPr lang="en-US" dirty="0" err="1"/>
              <a:t>Fitriani</a:t>
            </a:r>
            <a:r>
              <a:rPr lang="en-US" dirty="0"/>
              <a:t>, dan Nadya </a:t>
            </a:r>
            <a:r>
              <a:rPr lang="en-US" dirty="0" err="1"/>
              <a:t>Lizza</a:t>
            </a:r>
            <a:r>
              <a:rPr lang="en-US" dirty="0"/>
              <a:t> </a:t>
            </a:r>
            <a:r>
              <a:rPr lang="en-US" dirty="0" err="1"/>
              <a:t>Riyani</a:t>
            </a:r>
            <a:r>
              <a:rPr lang="en-US" dirty="0"/>
              <a:t>. 2021. “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Pelayanan</a:t>
            </a:r>
            <a:r>
              <a:rPr lang="en-US" dirty="0"/>
              <a:t> Dan </a:t>
            </a:r>
            <a:r>
              <a:rPr lang="en-US" dirty="0" err="1"/>
              <a:t>Promosi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Keputusan </a:t>
            </a:r>
            <a:r>
              <a:rPr lang="en-US" dirty="0" err="1"/>
              <a:t>Pembelian</a:t>
            </a:r>
            <a:r>
              <a:rPr lang="en-US" dirty="0"/>
              <a:t> </a:t>
            </a:r>
            <a:r>
              <a:rPr lang="en-US" i="1" dirty="0" err="1"/>
              <a:t>McDonald’S</a:t>
            </a:r>
            <a:r>
              <a:rPr lang="en-US" dirty="0"/>
              <a:t> </a:t>
            </a:r>
            <a:r>
              <a:rPr lang="en-US" dirty="0" err="1"/>
              <a:t>Sidoarjo</a:t>
            </a:r>
            <a:r>
              <a:rPr lang="en-US" dirty="0"/>
              <a:t> Di Masa</a:t>
            </a:r>
          </a:p>
          <a:p>
            <a:r>
              <a:rPr lang="en-US" dirty="0"/>
              <a:t> </a:t>
            </a:r>
            <a:r>
              <a:rPr lang="en-US" dirty="0" err="1"/>
              <a:t>Pandemi</a:t>
            </a:r>
            <a:r>
              <a:rPr lang="en-US" dirty="0"/>
              <a:t> Covid-19.” </a:t>
            </a:r>
            <a:r>
              <a:rPr lang="en-US" i="1" dirty="0" err="1"/>
              <a:t>Jurnal</a:t>
            </a:r>
            <a:r>
              <a:rPr lang="en-US" i="1" dirty="0"/>
              <a:t> </a:t>
            </a:r>
            <a:r>
              <a:rPr lang="en-US" i="1" dirty="0" err="1"/>
              <a:t>Ilmiah</a:t>
            </a:r>
            <a:r>
              <a:rPr lang="en-US" i="1" dirty="0"/>
              <a:t> </a:t>
            </a:r>
            <a:r>
              <a:rPr lang="en-US" i="1" dirty="0" err="1"/>
              <a:t>Manajemen</a:t>
            </a:r>
            <a:r>
              <a:rPr lang="en-US" i="1" dirty="0"/>
              <a:t> </a:t>
            </a:r>
            <a:r>
              <a:rPr lang="en-US" i="1" dirty="0" err="1"/>
              <a:t>Ubhara</a:t>
            </a:r>
            <a:r>
              <a:rPr lang="en-US" dirty="0"/>
              <a:t> 3(2): 117.</a:t>
            </a:r>
            <a:endParaRPr lang="en-ID" dirty="0"/>
          </a:p>
          <a:p>
            <a:r>
              <a:rPr lang="en-US" dirty="0" err="1"/>
              <a:t>Jasmani</a:t>
            </a:r>
            <a:r>
              <a:rPr lang="en-US" dirty="0"/>
              <a:t>. 2018. “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Promosi</a:t>
            </a:r>
            <a:r>
              <a:rPr lang="en-US" dirty="0"/>
              <a:t> Dan </a:t>
            </a:r>
            <a:r>
              <a:rPr lang="en-US" dirty="0" err="1"/>
              <a:t>Pengembangan</a:t>
            </a:r>
            <a:r>
              <a:rPr lang="en-US" dirty="0"/>
              <a:t> </a:t>
            </a:r>
            <a:r>
              <a:rPr lang="en-US" dirty="0" err="1"/>
              <a:t>Produk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Peningkatan</a:t>
            </a:r>
            <a:r>
              <a:rPr lang="en-US" dirty="0"/>
              <a:t> Hasil </a:t>
            </a:r>
            <a:r>
              <a:rPr lang="en-US" dirty="0" err="1"/>
              <a:t>Penjualan</a:t>
            </a:r>
            <a:r>
              <a:rPr lang="en-US" dirty="0"/>
              <a:t> (</a:t>
            </a:r>
            <a:r>
              <a:rPr lang="en-US" dirty="0" err="1"/>
              <a:t>Studi</a:t>
            </a:r>
            <a:r>
              <a:rPr lang="en-US" dirty="0"/>
              <a:t> PT. Baja Perkasa Jakarta).” </a:t>
            </a:r>
            <a:r>
              <a:rPr lang="en-US" i="1" dirty="0" err="1"/>
              <a:t>Jurnal</a:t>
            </a:r>
            <a:r>
              <a:rPr lang="en-US" i="1" dirty="0"/>
              <a:t> </a:t>
            </a:r>
            <a:r>
              <a:rPr lang="en-US" i="1" dirty="0" err="1"/>
              <a:t>Semarak</a:t>
            </a:r>
            <a:r>
              <a:rPr lang="en-US" dirty="0"/>
              <a:t> 1(3): 142–57.</a:t>
            </a:r>
            <a:endParaRPr lang="en-ID" dirty="0"/>
          </a:p>
          <a:p>
            <a:r>
              <a:rPr lang="en-US" dirty="0" err="1"/>
              <a:t>Jauch</a:t>
            </a:r>
            <a:r>
              <a:rPr lang="en-US" dirty="0"/>
              <a:t> dan </a:t>
            </a:r>
            <a:r>
              <a:rPr lang="en-US" dirty="0" err="1"/>
              <a:t>Glueck</a:t>
            </a:r>
            <a:r>
              <a:rPr lang="en-US" dirty="0"/>
              <a:t> (2012)  </a:t>
            </a:r>
            <a:r>
              <a:rPr lang="en-US" dirty="0" err="1"/>
              <a:t>Manajemen</a:t>
            </a:r>
            <a:r>
              <a:rPr lang="en-US" dirty="0"/>
              <a:t> </a:t>
            </a:r>
            <a:r>
              <a:rPr lang="en-US" dirty="0" err="1"/>
              <a:t>Strategi</a:t>
            </a:r>
            <a:r>
              <a:rPr lang="en-US" dirty="0"/>
              <a:t> &amp; </a:t>
            </a:r>
            <a:r>
              <a:rPr lang="en-US" dirty="0" err="1"/>
              <a:t>Kebijakan</a:t>
            </a:r>
            <a:r>
              <a:rPr lang="en-US" dirty="0"/>
              <a:t> Perusahaan, </a:t>
            </a:r>
            <a:r>
              <a:rPr lang="en-US" dirty="0" err="1"/>
              <a:t>Edisi</a:t>
            </a:r>
            <a:r>
              <a:rPr lang="en-US" dirty="0"/>
              <a:t> </a:t>
            </a:r>
            <a:r>
              <a:rPr lang="en-US" dirty="0" err="1"/>
              <a:t>Ketiga</a:t>
            </a:r>
            <a:r>
              <a:rPr lang="en-US" dirty="0"/>
              <a:t>, Jakarta: </a:t>
            </a:r>
            <a:r>
              <a:rPr lang="en-US" dirty="0" err="1"/>
              <a:t>Erlangga</a:t>
            </a:r>
            <a:endParaRPr lang="en-ID" dirty="0"/>
          </a:p>
          <a:p>
            <a:r>
              <a:rPr lang="en-US" dirty="0" err="1"/>
              <a:t>Karuntu</a:t>
            </a:r>
            <a:r>
              <a:rPr lang="en-US" dirty="0"/>
              <a:t>, Merlyn </a:t>
            </a:r>
            <a:r>
              <a:rPr lang="en-US" dirty="0" err="1"/>
              <a:t>Mourah</a:t>
            </a:r>
            <a:r>
              <a:rPr lang="en-US" dirty="0"/>
              <a:t> dan </a:t>
            </a:r>
            <a:r>
              <a:rPr lang="en-US" dirty="0" err="1"/>
              <a:t>Silvya</a:t>
            </a:r>
            <a:r>
              <a:rPr lang="en-US" dirty="0"/>
              <a:t> </a:t>
            </a:r>
            <a:r>
              <a:rPr lang="en-US" dirty="0" err="1"/>
              <a:t>Lefina</a:t>
            </a:r>
            <a:r>
              <a:rPr lang="en-US" dirty="0"/>
              <a:t> </a:t>
            </a:r>
            <a:r>
              <a:rPr lang="en-US" dirty="0" err="1"/>
              <a:t>Mandey</a:t>
            </a:r>
            <a:r>
              <a:rPr lang="en-US" dirty="0"/>
              <a:t>. 2019. “</a:t>
            </a:r>
            <a:r>
              <a:rPr lang="en-US" dirty="0" err="1"/>
              <a:t>Kelompok</a:t>
            </a:r>
            <a:r>
              <a:rPr lang="en-US" dirty="0"/>
              <a:t> </a:t>
            </a:r>
            <a:r>
              <a:rPr lang="en-US" dirty="0" err="1"/>
              <a:t>Penjual</a:t>
            </a:r>
            <a:r>
              <a:rPr lang="en-US" dirty="0"/>
              <a:t> </a:t>
            </a:r>
            <a:r>
              <a:rPr lang="en-US" dirty="0" err="1"/>
              <a:t>Makanan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Online Di </a:t>
            </a:r>
            <a:r>
              <a:rPr lang="en-US" dirty="0" err="1"/>
              <a:t>Perumahan</a:t>
            </a:r>
            <a:r>
              <a:rPr lang="en-US" dirty="0"/>
              <a:t> </a:t>
            </a:r>
            <a:r>
              <a:rPr lang="en-US" dirty="0" err="1"/>
              <a:t>Griya</a:t>
            </a:r>
            <a:r>
              <a:rPr lang="en-US" dirty="0"/>
              <a:t> </a:t>
            </a:r>
            <a:r>
              <a:rPr lang="en-US" dirty="0" err="1"/>
              <a:t>Paniki</a:t>
            </a:r>
            <a:r>
              <a:rPr lang="en-US" dirty="0"/>
              <a:t> Indah (</a:t>
            </a:r>
            <a:r>
              <a:rPr lang="en-US" dirty="0" err="1"/>
              <a:t>Gpi</a:t>
            </a:r>
            <a:r>
              <a:rPr lang="en-US" dirty="0"/>
              <a:t>) </a:t>
            </a:r>
            <a:r>
              <a:rPr lang="en-US" dirty="0" err="1"/>
              <a:t>Kecamatan</a:t>
            </a:r>
            <a:r>
              <a:rPr lang="en-US" dirty="0"/>
              <a:t> </a:t>
            </a:r>
            <a:r>
              <a:rPr lang="en-US" dirty="0" err="1"/>
              <a:t>Mapanget</a:t>
            </a:r>
            <a:endParaRPr lang="en-US" dirty="0"/>
          </a:p>
          <a:p>
            <a:r>
              <a:rPr lang="en-US" dirty="0"/>
              <a:t> Kota Manado </a:t>
            </a:r>
            <a:r>
              <a:rPr lang="en-US" dirty="0" err="1"/>
              <a:t>Propinsi</a:t>
            </a:r>
            <a:r>
              <a:rPr lang="en-US" dirty="0"/>
              <a:t> Sulawesi Utara.” </a:t>
            </a:r>
            <a:r>
              <a:rPr lang="en-US" i="1" dirty="0"/>
              <a:t>The Studies of Social Sciences</a:t>
            </a:r>
            <a:r>
              <a:rPr lang="en-US" dirty="0"/>
              <a:t> 2(1): 1.</a:t>
            </a:r>
            <a:endParaRPr lang="en-ID" dirty="0"/>
          </a:p>
          <a:p>
            <a:r>
              <a:rPr lang="en-US" dirty="0" err="1"/>
              <a:t>Khairo</a:t>
            </a:r>
            <a:r>
              <a:rPr lang="en-US" dirty="0"/>
              <a:t>, </a:t>
            </a:r>
            <a:r>
              <a:rPr lang="en-US" dirty="0" err="1"/>
              <a:t>Rusdiati</a:t>
            </a:r>
            <a:r>
              <a:rPr lang="en-US" dirty="0"/>
              <a:t>. 2019. “</a:t>
            </a:r>
            <a:r>
              <a:rPr lang="en-US" dirty="0" err="1"/>
              <a:t>Analisis</a:t>
            </a:r>
            <a:r>
              <a:rPr lang="en-US" dirty="0"/>
              <a:t> </a:t>
            </a:r>
            <a:r>
              <a:rPr lang="en-US" dirty="0" err="1"/>
              <a:t>Strategi</a:t>
            </a:r>
            <a:r>
              <a:rPr lang="en-US" dirty="0"/>
              <a:t> </a:t>
            </a:r>
            <a:r>
              <a:rPr lang="en-US" dirty="0" err="1"/>
              <a:t>Pemasaran</a:t>
            </a:r>
            <a:r>
              <a:rPr lang="en-US" dirty="0"/>
              <a:t> </a:t>
            </a:r>
            <a:r>
              <a:rPr lang="en-US" dirty="0" err="1"/>
              <a:t>Pariwisata</a:t>
            </a:r>
            <a:r>
              <a:rPr lang="en-US" dirty="0"/>
              <a:t> Di </a:t>
            </a:r>
            <a:r>
              <a:rPr lang="en-US" dirty="0" err="1"/>
              <a:t>Desa</a:t>
            </a:r>
            <a:r>
              <a:rPr lang="en-US" dirty="0"/>
              <a:t> Ketapang Raya </a:t>
            </a:r>
            <a:r>
              <a:rPr lang="en-US" dirty="0" err="1"/>
              <a:t>Kecamatan</a:t>
            </a:r>
            <a:r>
              <a:rPr lang="en-US" dirty="0"/>
              <a:t> </a:t>
            </a:r>
            <a:r>
              <a:rPr lang="en-US" dirty="0" err="1"/>
              <a:t>Keruak</a:t>
            </a:r>
            <a:r>
              <a:rPr lang="en-US" dirty="0"/>
              <a:t>, Lombok Timur.” </a:t>
            </a:r>
            <a:r>
              <a:rPr lang="en-US" i="1" dirty="0" err="1"/>
              <a:t>Jurnal</a:t>
            </a:r>
            <a:r>
              <a:rPr lang="en-US" i="1" dirty="0"/>
              <a:t> </a:t>
            </a:r>
            <a:r>
              <a:rPr lang="en-US" i="1" dirty="0" err="1"/>
              <a:t>Riset</a:t>
            </a:r>
            <a:r>
              <a:rPr lang="en-US" i="1" dirty="0"/>
              <a:t> </a:t>
            </a:r>
            <a:r>
              <a:rPr lang="en-US" i="1" dirty="0" err="1"/>
              <a:t>Manajemen</a:t>
            </a:r>
            <a:r>
              <a:rPr lang="en-US" dirty="0"/>
              <a:t> 19(1): 8.</a:t>
            </a:r>
            <a:endParaRPr lang="en-ID" dirty="0"/>
          </a:p>
          <a:p>
            <a:r>
              <a:rPr lang="en-US" dirty="0" err="1"/>
              <a:t>Khairo</a:t>
            </a:r>
            <a:r>
              <a:rPr lang="en-US" dirty="0"/>
              <a:t>. 2019 </a:t>
            </a:r>
            <a:r>
              <a:rPr lang="en-US" dirty="0" err="1"/>
              <a:t>Peran</a:t>
            </a:r>
            <a:r>
              <a:rPr lang="en-US" dirty="0"/>
              <a:t> </a:t>
            </a:r>
            <a:r>
              <a:rPr lang="en-US" dirty="0" err="1"/>
              <a:t>Mediasi</a:t>
            </a:r>
            <a:r>
              <a:rPr lang="en-US" dirty="0"/>
              <a:t> </a:t>
            </a:r>
            <a:r>
              <a:rPr lang="en-US" i="1" dirty="0"/>
              <a:t>Perceived</a:t>
            </a:r>
            <a:r>
              <a:rPr lang="en-US" dirty="0"/>
              <a:t> </a:t>
            </a:r>
            <a:r>
              <a:rPr lang="en-US" i="1" dirty="0"/>
              <a:t>Value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Memediasi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i="1" dirty="0"/>
              <a:t>DIY Behavior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Hasil </a:t>
            </a:r>
            <a:r>
              <a:rPr lang="en-US" dirty="0" err="1"/>
              <a:t>Bisnis</a:t>
            </a:r>
            <a:r>
              <a:rPr lang="en-US" dirty="0"/>
              <a:t> (</a:t>
            </a:r>
            <a:r>
              <a:rPr lang="en-US" dirty="0" err="1"/>
              <a:t>Studi</a:t>
            </a:r>
            <a:r>
              <a:rPr lang="en-US" dirty="0"/>
              <a:t> pada </a:t>
            </a:r>
            <a:r>
              <a:rPr lang="en-US" dirty="0" err="1"/>
              <a:t>Wisata</a:t>
            </a:r>
            <a:r>
              <a:rPr lang="en-US" dirty="0"/>
              <a:t> </a:t>
            </a:r>
            <a:r>
              <a:rPr lang="en-US" dirty="0" err="1"/>
              <a:t>Wahana</a:t>
            </a:r>
            <a:r>
              <a:rPr lang="en-US" dirty="0"/>
              <a:t> di Kota </a:t>
            </a:r>
            <a:r>
              <a:rPr lang="en-US" dirty="0" err="1"/>
              <a:t>Batu</a:t>
            </a:r>
            <a:r>
              <a:rPr lang="en-US"/>
              <a:t>)”</a:t>
            </a:r>
            <a:endParaRPr lang="en-ID" dirty="0"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1205</Words>
  <Application>Microsoft Office PowerPoint</Application>
  <PresentationFormat>Widescreen</PresentationFormat>
  <Paragraphs>55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Alexon RR</vt:lpstr>
      <vt:lpstr>Times New Roman</vt:lpstr>
      <vt:lpstr>Calibri</vt:lpstr>
      <vt:lpstr>Exo</vt:lpstr>
      <vt:lpstr>Century Gothic</vt:lpstr>
      <vt:lpstr>Arial</vt:lpstr>
      <vt:lpstr>Office Theme</vt:lpstr>
      <vt:lpstr>Pengaruh Strategi Marketing, Fokus Pelanggan, dan DIY Behavior Terhadap Hasil Bisnis UMKM Pedagang Makanan Ringan di Sidoarjo</vt:lpstr>
      <vt:lpstr>Pendahuluan</vt:lpstr>
      <vt:lpstr>Pertanyaan Penelitian (Rumusan Masalah)</vt:lpstr>
      <vt:lpstr>Metode</vt:lpstr>
      <vt:lpstr>Hasil</vt:lpstr>
      <vt:lpstr>Pembahasan</vt:lpstr>
      <vt:lpstr>Temuan Penting Penelitian</vt:lpstr>
      <vt:lpstr>Manfaat Penelitian</vt:lpstr>
      <vt:lpstr>Referensi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Pengaruh Strategi Marketing, Fokus Pelanggan, Dan DIY Behavior Terhadap Hasil Bisnis UMKM Pedagang Makanan Ringan Di Sidoarjo</dc:title>
  <dc:creator>Umsida</dc:creator>
  <cp:lastModifiedBy>Rizal</cp:lastModifiedBy>
  <cp:revision>10</cp:revision>
  <dcterms:created xsi:type="dcterms:W3CDTF">2020-02-15T07:43:00Z</dcterms:created>
  <dcterms:modified xsi:type="dcterms:W3CDTF">2023-05-04T10:15:00Z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1033-11.2.0.9031</vt:lpwstr>
  </property>
</Properties>
</file>