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6"/>
  </p:notesMasterIdLst>
  <p:sldIdLst>
    <p:sldId id="256" r:id="rId2"/>
    <p:sldId id="257" r:id="rId3"/>
    <p:sldId id="266" r:id="rId4"/>
    <p:sldId id="269" r:id="rId5"/>
    <p:sldId id="270" r:id="rId6"/>
    <p:sldId id="271" r:id="rId7"/>
    <p:sldId id="259" r:id="rId8"/>
    <p:sldId id="286" r:id="rId9"/>
    <p:sldId id="287" r:id="rId10"/>
    <p:sldId id="289" r:id="rId11"/>
    <p:sldId id="290" r:id="rId12"/>
    <p:sldId id="288" r:id="rId13"/>
    <p:sldId id="291" r:id="rId14"/>
    <p:sldId id="285" r:id="rId15"/>
  </p:sldIdLst>
  <p:sldSz cx="12192000" cy="6858000"/>
  <p:notesSz cx="9144000" cy="6858000"/>
  <p:embeddedFontLst>
    <p:embeddedFont>
      <p:font typeface="Century Gothic" panose="020B0502020202020204" pitchFamily="34" charset="0"/>
      <p:regular r:id="rId17"/>
      <p:bold r:id="rId18"/>
      <p:italic r:id="rId19"/>
      <p:boldItalic r:id="rId20"/>
    </p:embeddedFont>
    <p:embeddedFont>
      <p:font typeface="Exo" panose="020B0604020202020204" charset="0"/>
      <p:regular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206" autoAdjust="0"/>
  </p:normalViewPr>
  <p:slideViewPr>
    <p:cSldViewPr snapToGrid="0">
      <p:cViewPr varScale="1">
        <p:scale>
          <a:sx n="64" d="100"/>
          <a:sy n="64" d="100"/>
        </p:scale>
        <p:origin x="876" y="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962400" cy="34409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4" name="Google Shape;4;n"/>
          <p:cNvSpPr txBox="1">
            <a:spLocks noGrp="1"/>
          </p:cNvSpPr>
          <p:nvPr>
            <p:ph type="dt" idx="10"/>
          </p:nvPr>
        </p:nvSpPr>
        <p:spPr>
          <a:xfrm>
            <a:off x="5179484" y="0"/>
            <a:ext cx="3962400" cy="344091"/>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5" name="Google Shape;5;n"/>
          <p:cNvSpPr>
            <a:spLocks noGrp="1" noRot="1" noChangeAspect="1"/>
          </p:cNvSpPr>
          <p:nvPr>
            <p:ph type="sldImg" idx="3"/>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7" name="Google Shape;7;n"/>
          <p:cNvSpPr txBox="1">
            <a:spLocks noGrp="1"/>
          </p:cNvSpPr>
          <p:nvPr>
            <p:ph type="ftr" idx="11"/>
          </p:nvPr>
        </p:nvSpPr>
        <p:spPr>
          <a:xfrm>
            <a:off x="0" y="6513910"/>
            <a:ext cx="3962400" cy="34409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8" name="Google Shape;8;n"/>
          <p:cNvSpPr txBox="1">
            <a:spLocks noGrp="1"/>
          </p:cNvSpPr>
          <p:nvPr>
            <p:ph type="sldNum" idx="12"/>
          </p:nvPr>
        </p:nvSpPr>
        <p:spPr>
          <a:xfrm>
            <a:off x="5179484" y="6513910"/>
            <a:ext cx="3962400" cy="34409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panose="020B0604020202020204"/>
              <a:buNone/>
            </a:pPr>
            <a:fld id="{00000000-1234-1234-1234-123412341234}" type="slidenum">
              <a:rPr lang="en-US" sz="1200" b="0" i="0" u="none" strike="noStrike" cap="none">
                <a:solidFill>
                  <a:schemeClr val="dk1"/>
                </a:solidFill>
                <a:latin typeface="Calibri" panose="020F0502020204030204"/>
                <a:ea typeface="Calibri" panose="020F0502020204030204"/>
                <a:cs typeface="Calibri" panose="020F0502020204030204"/>
                <a:sym typeface="Calibri" panose="020F0502020204030204"/>
              </a:rPr>
              <a:t>‹#›</a:t>
            </a:fld>
            <a:endParaRPr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Google Shape;37;p1: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8" name="Google Shape;38;p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a:extLst>
            <a:ext uri="{FF2B5EF4-FFF2-40B4-BE49-F238E27FC236}">
              <a16:creationId xmlns:a16="http://schemas.microsoft.com/office/drawing/2014/main" id="{8892D8FB-DF57-5EE1-E5AB-6768076321A9}"/>
            </a:ext>
          </a:extLst>
        </p:cNvPr>
        <p:cNvGrpSpPr/>
        <p:nvPr/>
      </p:nvGrpSpPr>
      <p:grpSpPr>
        <a:xfrm>
          <a:off x="0" y="0"/>
          <a:ext cx="0" cy="0"/>
          <a:chOff x="0" y="0"/>
          <a:chExt cx="0" cy="0"/>
        </a:xfrm>
      </p:grpSpPr>
      <p:sp>
        <p:nvSpPr>
          <p:cNvPr id="43" name="Google Shape;43;g104f7abbb21_0_309:notes">
            <a:extLst>
              <a:ext uri="{FF2B5EF4-FFF2-40B4-BE49-F238E27FC236}">
                <a16:creationId xmlns:a16="http://schemas.microsoft.com/office/drawing/2014/main" id="{886653C2-8AF8-7532-C600-57A7A123101C}"/>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a:extLst>
              <a:ext uri="{FF2B5EF4-FFF2-40B4-BE49-F238E27FC236}">
                <a16:creationId xmlns:a16="http://schemas.microsoft.com/office/drawing/2014/main" id="{928B3FCA-9E2C-D7A1-178B-E4B0067A4966}"/>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466701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a:extLst>
            <a:ext uri="{FF2B5EF4-FFF2-40B4-BE49-F238E27FC236}">
              <a16:creationId xmlns:a16="http://schemas.microsoft.com/office/drawing/2014/main" id="{09961968-90F1-52FB-B355-EAF29D716E72}"/>
            </a:ext>
          </a:extLst>
        </p:cNvPr>
        <p:cNvGrpSpPr/>
        <p:nvPr/>
      </p:nvGrpSpPr>
      <p:grpSpPr>
        <a:xfrm>
          <a:off x="0" y="0"/>
          <a:ext cx="0" cy="0"/>
          <a:chOff x="0" y="0"/>
          <a:chExt cx="0" cy="0"/>
        </a:xfrm>
      </p:grpSpPr>
      <p:sp>
        <p:nvSpPr>
          <p:cNvPr id="43" name="Google Shape;43;g104f7abbb21_0_309:notes">
            <a:extLst>
              <a:ext uri="{FF2B5EF4-FFF2-40B4-BE49-F238E27FC236}">
                <a16:creationId xmlns:a16="http://schemas.microsoft.com/office/drawing/2014/main" id="{D89C060E-BE87-FB9F-4754-511D66016102}"/>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a:extLst>
              <a:ext uri="{FF2B5EF4-FFF2-40B4-BE49-F238E27FC236}">
                <a16:creationId xmlns:a16="http://schemas.microsoft.com/office/drawing/2014/main" id="{DEA9DD62-D33B-E7C3-6534-DC283176CABB}"/>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692939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a:extLst>
            <a:ext uri="{FF2B5EF4-FFF2-40B4-BE49-F238E27FC236}">
              <a16:creationId xmlns:a16="http://schemas.microsoft.com/office/drawing/2014/main" id="{A9BB3321-D1C5-799D-E5B5-79F64510EC04}"/>
            </a:ext>
          </a:extLst>
        </p:cNvPr>
        <p:cNvGrpSpPr/>
        <p:nvPr/>
      </p:nvGrpSpPr>
      <p:grpSpPr>
        <a:xfrm>
          <a:off x="0" y="0"/>
          <a:ext cx="0" cy="0"/>
          <a:chOff x="0" y="0"/>
          <a:chExt cx="0" cy="0"/>
        </a:xfrm>
      </p:grpSpPr>
      <p:sp>
        <p:nvSpPr>
          <p:cNvPr id="43" name="Google Shape;43;g104f7abbb21_0_309:notes">
            <a:extLst>
              <a:ext uri="{FF2B5EF4-FFF2-40B4-BE49-F238E27FC236}">
                <a16:creationId xmlns:a16="http://schemas.microsoft.com/office/drawing/2014/main" id="{89156E6C-C783-BD63-E65F-984064E37921}"/>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a:extLst>
              <a:ext uri="{FF2B5EF4-FFF2-40B4-BE49-F238E27FC236}">
                <a16:creationId xmlns:a16="http://schemas.microsoft.com/office/drawing/2014/main" id="{448BFDCD-A7C3-B6DF-2CDB-28B32CF0B816}"/>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37072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g104f7abbb21_0_303: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 name="Google Shape;56;g104f7abbb21_0_303: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a:extLst>
            <a:ext uri="{FF2B5EF4-FFF2-40B4-BE49-F238E27FC236}">
              <a16:creationId xmlns:a16="http://schemas.microsoft.com/office/drawing/2014/main" id="{3962FEF1-2868-1435-13A1-07B56F04C43C}"/>
            </a:ext>
          </a:extLst>
        </p:cNvPr>
        <p:cNvGrpSpPr/>
        <p:nvPr/>
      </p:nvGrpSpPr>
      <p:grpSpPr>
        <a:xfrm>
          <a:off x="0" y="0"/>
          <a:ext cx="0" cy="0"/>
          <a:chOff x="0" y="0"/>
          <a:chExt cx="0" cy="0"/>
        </a:xfrm>
      </p:grpSpPr>
      <p:sp>
        <p:nvSpPr>
          <p:cNvPr id="43" name="Google Shape;43;g104f7abbb21_0_309:notes">
            <a:extLst>
              <a:ext uri="{FF2B5EF4-FFF2-40B4-BE49-F238E27FC236}">
                <a16:creationId xmlns:a16="http://schemas.microsoft.com/office/drawing/2014/main" id="{761D99F0-8483-D79D-02FA-B23E44E42EFA}"/>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a:extLst>
              <a:ext uri="{FF2B5EF4-FFF2-40B4-BE49-F238E27FC236}">
                <a16:creationId xmlns:a16="http://schemas.microsoft.com/office/drawing/2014/main" id="{DD5EF950-116B-2475-3E3D-F52BF4F464BF}"/>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348652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a:extLst>
            <a:ext uri="{FF2B5EF4-FFF2-40B4-BE49-F238E27FC236}">
              <a16:creationId xmlns:a16="http://schemas.microsoft.com/office/drawing/2014/main" id="{189AE558-9158-44DA-165C-447A17DC9569}"/>
            </a:ext>
          </a:extLst>
        </p:cNvPr>
        <p:cNvGrpSpPr/>
        <p:nvPr/>
      </p:nvGrpSpPr>
      <p:grpSpPr>
        <a:xfrm>
          <a:off x="0" y="0"/>
          <a:ext cx="0" cy="0"/>
          <a:chOff x="0" y="0"/>
          <a:chExt cx="0" cy="0"/>
        </a:xfrm>
      </p:grpSpPr>
      <p:sp>
        <p:nvSpPr>
          <p:cNvPr id="43" name="Google Shape;43;g104f7abbb21_0_309:notes">
            <a:extLst>
              <a:ext uri="{FF2B5EF4-FFF2-40B4-BE49-F238E27FC236}">
                <a16:creationId xmlns:a16="http://schemas.microsoft.com/office/drawing/2014/main" id="{26BD2B9C-E04E-FCD2-3620-A615F4D12DB6}"/>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a:extLst>
              <a:ext uri="{FF2B5EF4-FFF2-40B4-BE49-F238E27FC236}">
                <a16:creationId xmlns:a16="http://schemas.microsoft.com/office/drawing/2014/main" id="{4C1CF034-F3CC-26EE-64E4-74F0044A9C21}"/>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429318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rgbClr val="0A2246"/>
            </a:gs>
            <a:gs pos="100000">
              <a:srgbClr val="1D4886"/>
            </a:gs>
          </a:gsLst>
          <a:lin ang="5400000" scaled="0"/>
        </a:gradFill>
        <a:effectLst/>
      </p:bgPr>
    </p:bg>
    <p:spTree>
      <p:nvGrpSpPr>
        <p:cNvPr id="1" name="Shape 15"/>
        <p:cNvGrpSpPr/>
        <p:nvPr/>
      </p:nvGrpSpPr>
      <p:grpSpPr>
        <a:xfrm>
          <a:off x="0" y="0"/>
          <a:ext cx="0" cy="0"/>
          <a:chOff x="0" y="0"/>
          <a:chExt cx="0" cy="0"/>
        </a:xfrm>
      </p:grpSpPr>
      <p:pic>
        <p:nvPicPr>
          <p:cNvPr id="16" name="Google Shape;16;p25"/>
          <p:cNvPicPr preferRelativeResize="0"/>
          <p:nvPr/>
        </p:nvPicPr>
        <p:blipFill rotWithShape="1">
          <a:blip r:embed="rId2">
            <a:alphaModFix amt="60000"/>
          </a:blip>
          <a:srcRect l="46601" t="2654" r="7599"/>
          <a:stretch>
            <a:fillRect/>
          </a:stretch>
        </p:blipFill>
        <p:spPr>
          <a:xfrm>
            <a:off x="-1" y="3509963"/>
            <a:ext cx="3146679" cy="3358083"/>
          </a:xfrm>
          <a:prstGeom prst="rect">
            <a:avLst/>
          </a:prstGeom>
          <a:noFill/>
          <a:ln>
            <a:noFill/>
          </a:ln>
        </p:spPr>
      </p:pic>
      <p:pic>
        <p:nvPicPr>
          <p:cNvPr id="17" name="Google Shape;17;p25"/>
          <p:cNvPicPr preferRelativeResize="0"/>
          <p:nvPr/>
        </p:nvPicPr>
        <p:blipFill rotWithShape="1">
          <a:blip r:embed="rId3"/>
          <a:srcRect l="21878" t="94162" r="21683" b="1155"/>
          <a:stretch>
            <a:fillRect/>
          </a:stretch>
        </p:blipFill>
        <p:spPr>
          <a:xfrm>
            <a:off x="3510723" y="6456981"/>
            <a:ext cx="5170554" cy="321506"/>
          </a:xfrm>
          <a:prstGeom prst="rect">
            <a:avLst/>
          </a:prstGeom>
          <a:noFill/>
          <a:ln>
            <a:noFill/>
          </a:ln>
        </p:spPr>
      </p:pic>
      <p:sp>
        <p:nvSpPr>
          <p:cNvPr id="18" name="Google Shape;18;p25"/>
          <p:cNvSpPr txBox="1">
            <a:spLocks noGrp="1"/>
          </p:cNvSpPr>
          <p:nvPr>
            <p:ph type="ctrTitle"/>
          </p:nvPr>
        </p:nvSpPr>
        <p:spPr>
          <a:xfrm>
            <a:off x="914400" y="1537252"/>
            <a:ext cx="10363200" cy="197271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6000"/>
              <a:buFont typeface="Exo"/>
              <a:buNone/>
              <a:defRPr sz="6000">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5"/>
          <p:cNvSpPr txBox="1">
            <a:spLocks noGrp="1"/>
          </p:cNvSpPr>
          <p:nvPr>
            <p:ph type="subTitle" idx="1"/>
          </p:nvPr>
        </p:nvSpPr>
        <p:spPr>
          <a:xfrm>
            <a:off x="1524000" y="3750365"/>
            <a:ext cx="9144000" cy="150743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None/>
              <a:defRPr sz="2400">
                <a:solidFill>
                  <a:schemeClr val="lt1"/>
                </a:solidFill>
                <a:latin typeface="Exo"/>
                <a:ea typeface="Exo"/>
                <a:cs typeface="Exo"/>
                <a:sym typeface="Exo"/>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25"/>
          <p:cNvSpPr txBox="1">
            <a:spLocks noGrp="1"/>
          </p:cNvSpPr>
          <p:nvPr>
            <p:ph type="dt" idx="10"/>
          </p:nvPr>
        </p:nvSpPr>
        <p:spPr>
          <a:xfrm>
            <a:off x="767523" y="5653019"/>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5"/>
          <p:cNvSpPr txBox="1">
            <a:spLocks noGrp="1"/>
          </p:cNvSpPr>
          <p:nvPr>
            <p:ph type="ftr" idx="11"/>
          </p:nvPr>
        </p:nvSpPr>
        <p:spPr>
          <a:xfrm>
            <a:off x="4038600" y="5653019"/>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5"/>
          <p:cNvSpPr txBox="1">
            <a:spLocks noGrp="1"/>
          </p:cNvSpPr>
          <p:nvPr>
            <p:ph type="sldNum" idx="12"/>
          </p:nvPr>
        </p:nvSpPr>
        <p:spPr>
          <a:xfrm>
            <a:off x="8681277" y="5653019"/>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
        <p:nvSpPr>
          <p:cNvPr id="23" name="Google Shape;23;p25"/>
          <p:cNvSpPr txBox="1"/>
          <p:nvPr/>
        </p:nvSpPr>
        <p:spPr>
          <a:xfrm>
            <a:off x="6852481" y="465853"/>
            <a:ext cx="2419627" cy="830997"/>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panose="020B0604020202020204"/>
              <a:buNone/>
            </a:pPr>
            <a:r>
              <a:rPr lang="en-US" sz="1600" b="0" i="0" u="none" strike="noStrike" cap="none">
                <a:solidFill>
                  <a:srgbClr val="FFC000"/>
                </a:solidFill>
                <a:latin typeface="Exo"/>
                <a:ea typeface="Exo"/>
                <a:cs typeface="Exo"/>
                <a:sym typeface="Exo"/>
              </a:rPr>
              <a:t>UNIVERSITAS MUHAMMADIYAH SIDOARJO</a:t>
            </a: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pic>
        <p:nvPicPr>
          <p:cNvPr id="24" name="Google Shape;24;p25"/>
          <p:cNvPicPr preferRelativeResize="0"/>
          <p:nvPr/>
        </p:nvPicPr>
        <p:blipFill rotWithShape="1">
          <a:blip r:embed="rId4"/>
          <a:srcRect/>
          <a:stretch>
            <a:fillRect/>
          </a:stretch>
        </p:blipFill>
        <p:spPr>
          <a:xfrm>
            <a:off x="9575247" y="226794"/>
            <a:ext cx="2187844" cy="1005222"/>
          </a:xfrm>
          <a:prstGeom prst="rect">
            <a:avLst/>
          </a:prstGeom>
          <a:noFill/>
          <a:ln>
            <a:noFill/>
          </a:ln>
        </p:spPr>
      </p:pic>
      <p:cxnSp>
        <p:nvCxnSpPr>
          <p:cNvPr id="25" name="Google Shape;25;p25"/>
          <p:cNvCxnSpPr/>
          <p:nvPr/>
        </p:nvCxnSpPr>
        <p:spPr>
          <a:xfrm>
            <a:off x="9372600" y="465853"/>
            <a:ext cx="0" cy="830997"/>
          </a:xfrm>
          <a:prstGeom prst="straightConnector1">
            <a:avLst/>
          </a:prstGeom>
          <a:noFill/>
          <a:ln w="28575" cap="flat" cmpd="sng">
            <a:solidFill>
              <a:srgbClr val="FFC000"/>
            </a:solidFill>
            <a:prstDash val="solid"/>
            <a:miter lim="800000"/>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6"/>
        <p:cNvGrpSpPr/>
        <p:nvPr/>
      </p:nvGrpSpPr>
      <p:grpSpPr>
        <a:xfrm>
          <a:off x="0" y="0"/>
          <a:ext cx="0" cy="0"/>
          <a:chOff x="0" y="0"/>
          <a:chExt cx="0" cy="0"/>
        </a:xfrm>
      </p:grpSpPr>
      <p:pic>
        <p:nvPicPr>
          <p:cNvPr id="27" name="Google Shape;27;p26"/>
          <p:cNvPicPr preferRelativeResize="0"/>
          <p:nvPr/>
        </p:nvPicPr>
        <p:blipFill rotWithShape="1">
          <a:blip r:embed="rId2"/>
          <a:srcRect t="23661"/>
          <a:stretch>
            <a:fillRect/>
          </a:stretch>
        </p:blipFill>
        <p:spPr>
          <a:xfrm>
            <a:off x="144674" y="314231"/>
            <a:ext cx="11830877" cy="6466395"/>
          </a:xfrm>
          <a:prstGeom prst="rect">
            <a:avLst/>
          </a:prstGeom>
          <a:noFill/>
          <a:ln>
            <a:noFill/>
          </a:ln>
        </p:spPr>
      </p:pic>
      <p:sp>
        <p:nvSpPr>
          <p:cNvPr id="28" name="Google Shape;28;p26"/>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4400"/>
              <a:buFont typeface="Exo"/>
              <a:buNone/>
              <a:defRPr>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6"/>
          <p:cNvSpPr txBox="1">
            <a:spLocks noGrp="1"/>
          </p:cNvSpPr>
          <p:nvPr>
            <p:ph type="dt" idx="10"/>
          </p:nvPr>
        </p:nvSpPr>
        <p:spPr>
          <a:xfrm>
            <a:off x="10323511" y="6341719"/>
            <a:ext cx="1179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6"/>
          <p:cNvSpPr txBox="1">
            <a:spLocks noGrp="1"/>
          </p:cNvSpPr>
          <p:nvPr>
            <p:ph type="ftr" idx="11"/>
          </p:nvPr>
        </p:nvSpPr>
        <p:spPr>
          <a:xfrm>
            <a:off x="4024796" y="596334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6"/>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a:latin typeface="Century Gothic" panose="020B0502020202020204"/>
                <a:ea typeface="Century Gothic" panose="020B0502020202020204"/>
                <a:cs typeface="Century Gothic" panose="020B0502020202020204"/>
                <a:sym typeface="Century Gothic" panose="020B0502020202020204"/>
              </a:defRPr>
            </a:lvl1pPr>
            <a:lvl2pPr marL="914400" lvl="1" indent="-381000" algn="l">
              <a:lnSpc>
                <a:spcPct val="90000"/>
              </a:lnSpc>
              <a:spcBef>
                <a:spcPts val="500"/>
              </a:spcBef>
              <a:spcAft>
                <a:spcPts val="0"/>
              </a:spcAft>
              <a:buClr>
                <a:schemeClr val="dk1"/>
              </a:buClr>
              <a:buSzPts val="2400"/>
              <a:buChar char="•"/>
              <a:defRPr>
                <a:latin typeface="Century Gothic" panose="020B0502020202020204"/>
                <a:ea typeface="Century Gothic" panose="020B0502020202020204"/>
                <a:cs typeface="Century Gothic" panose="020B0502020202020204"/>
                <a:sym typeface="Century Gothic" panose="020B0502020202020204"/>
              </a:defRPr>
            </a:lvl2pPr>
            <a:lvl3pPr marL="1371600" lvl="2" indent="-355600" algn="l">
              <a:lnSpc>
                <a:spcPct val="90000"/>
              </a:lnSpc>
              <a:spcBef>
                <a:spcPts val="500"/>
              </a:spcBef>
              <a:spcAft>
                <a:spcPts val="0"/>
              </a:spcAft>
              <a:buClr>
                <a:schemeClr val="dk1"/>
              </a:buClr>
              <a:buSzPts val="2000"/>
              <a:buChar char="•"/>
              <a:defRPr>
                <a:latin typeface="Century Gothic" panose="020B0502020202020204"/>
                <a:ea typeface="Century Gothic" panose="020B0502020202020204"/>
                <a:cs typeface="Century Gothic" panose="020B0502020202020204"/>
                <a:sym typeface="Century Gothic" panose="020B0502020202020204"/>
              </a:defRPr>
            </a:lvl3pPr>
            <a:lvl4pPr marL="1828800" lvl="3" indent="-342900" algn="l">
              <a:lnSpc>
                <a:spcPct val="90000"/>
              </a:lnSpc>
              <a:spcBef>
                <a:spcPts val="500"/>
              </a:spcBef>
              <a:spcAft>
                <a:spcPts val="0"/>
              </a:spcAft>
              <a:buClr>
                <a:schemeClr val="dk1"/>
              </a:buClr>
              <a:buSzPts val="1800"/>
              <a:buChar char="•"/>
              <a:defRPr>
                <a:latin typeface="Century Gothic" panose="020B0502020202020204"/>
                <a:ea typeface="Century Gothic" panose="020B0502020202020204"/>
                <a:cs typeface="Century Gothic" panose="020B0502020202020204"/>
                <a:sym typeface="Century Gothic" panose="020B0502020202020204"/>
              </a:defRPr>
            </a:lvl4pPr>
            <a:lvl5pPr marL="2286000" lvl="4" indent="-342900" algn="l">
              <a:lnSpc>
                <a:spcPct val="90000"/>
              </a:lnSpc>
              <a:spcBef>
                <a:spcPts val="500"/>
              </a:spcBef>
              <a:spcAft>
                <a:spcPts val="0"/>
              </a:spcAft>
              <a:buClr>
                <a:schemeClr val="dk1"/>
              </a:buClr>
              <a:buSzPts val="1800"/>
              <a:buChar char="•"/>
              <a:defRPr>
                <a:latin typeface="Century Gothic" panose="020B0502020202020204"/>
                <a:ea typeface="Century Gothic" panose="020B0502020202020204"/>
                <a:cs typeface="Century Gothic" panose="020B0502020202020204"/>
                <a:sym typeface="Century Gothic" panose="020B0502020202020204"/>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6"/>
          <p:cNvSpPr txBox="1"/>
          <p:nvPr/>
        </p:nvSpPr>
        <p:spPr>
          <a:xfrm>
            <a:off x="11427239" y="6332228"/>
            <a:ext cx="522356"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panose="020B0604020202020204"/>
              <a:buNone/>
            </a:pPr>
            <a:fld id="{00000000-1234-1234-1234-123412341234}" type="slidenum">
              <a:rPr lang="en-US" sz="1200" b="0" i="0" u="none" strike="noStrike" cap="none">
                <a:solidFill>
                  <a:srgbClr val="888888"/>
                </a:solidFill>
                <a:latin typeface="Calibri" panose="020F0502020204030204"/>
                <a:ea typeface="Calibri" panose="020F0502020204030204"/>
                <a:cs typeface="Calibri" panose="020F0502020204030204"/>
                <a:sym typeface="Calibri" panose="020F0502020204030204"/>
              </a:rPr>
              <a:t>‹#›</a:t>
            </a:fld>
            <a:endPara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endParaRPr>
          </a:p>
        </p:txBody>
      </p:sp>
      <p:pic>
        <p:nvPicPr>
          <p:cNvPr id="33" name="Google Shape;33;p26"/>
          <p:cNvPicPr preferRelativeResize="0"/>
          <p:nvPr/>
        </p:nvPicPr>
        <p:blipFill rotWithShape="1">
          <a:blip r:embed="rId3"/>
          <a:srcRect l="47997" t="2654" r="7599"/>
          <a:stretch>
            <a:fillRect/>
          </a:stretch>
        </p:blipFill>
        <p:spPr>
          <a:xfrm flipH="1">
            <a:off x="10198953" y="4248292"/>
            <a:ext cx="1993047" cy="253896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rgbClr val="0A2246"/>
        </a:solidFill>
        <a:effectLst/>
      </p:bgPr>
    </p:bg>
    <p:spTree>
      <p:nvGrpSpPr>
        <p:cNvPr id="1" name="Shape 34"/>
        <p:cNvGrpSpPr/>
        <p:nvPr/>
      </p:nvGrpSpPr>
      <p:grpSpPr>
        <a:xfrm>
          <a:off x="0" y="0"/>
          <a:ext cx="0" cy="0"/>
          <a:chOff x="0" y="0"/>
          <a:chExt cx="0" cy="0"/>
        </a:xfrm>
      </p:grpSpPr>
      <p:pic>
        <p:nvPicPr>
          <p:cNvPr id="35" name="Google Shape;35;p27"/>
          <p:cNvPicPr preferRelativeResize="0"/>
          <p:nvPr/>
        </p:nvPicPr>
        <p:blipFill rotWithShape="1">
          <a:blip r:embed="rId2"/>
          <a:srcRect/>
          <a:stretch>
            <a:fillRect/>
          </a:stretch>
        </p:blipFill>
        <p:spPr>
          <a:xfrm>
            <a:off x="4106779" y="2515037"/>
            <a:ext cx="3978442" cy="182792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Exo"/>
              <a:buNone/>
              <a:defRPr sz="4400" b="0" i="0" u="none" strike="noStrike" cap="none">
                <a:solidFill>
                  <a:schemeClr val="dk1"/>
                </a:solidFill>
                <a:latin typeface="Exo"/>
                <a:ea typeface="Exo"/>
                <a:cs typeface="Exo"/>
                <a:sym typeface="Exo"/>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endParaRPr/>
          </a:p>
        </p:txBody>
      </p:sp>
      <p:sp>
        <p:nvSpPr>
          <p:cNvPr id="11" name="Google Shape;11;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panose="020B0604020202020204"/>
              <a:buChar char="•"/>
              <a:defRPr sz="2800" b="0" i="0" u="none" strike="noStrike" cap="none">
                <a:solidFill>
                  <a:schemeClr val="dk1"/>
                </a:solidFill>
                <a:latin typeface="Century Gothic" panose="020B0502020202020204"/>
                <a:ea typeface="Century Gothic" panose="020B0502020202020204"/>
                <a:cs typeface="Century Gothic" panose="020B0502020202020204"/>
                <a:sym typeface="Century Gothic" panose="020B0502020202020204"/>
              </a:defRPr>
            </a:lvl1pPr>
            <a:lvl2pPr marL="914400" marR="0" lvl="1" indent="-381000" algn="l" rtl="0">
              <a:lnSpc>
                <a:spcPct val="90000"/>
              </a:lnSpc>
              <a:spcBef>
                <a:spcPts val="500"/>
              </a:spcBef>
              <a:spcAft>
                <a:spcPts val="0"/>
              </a:spcAft>
              <a:buClr>
                <a:schemeClr val="dk1"/>
              </a:buClr>
              <a:buSzPts val="2400"/>
              <a:buFont typeface="Arial" panose="020B0604020202020204"/>
              <a:buChar char="•"/>
              <a:defRPr sz="2400" b="0" i="0" u="none" strike="noStrike" cap="none">
                <a:solidFill>
                  <a:schemeClr val="dk1"/>
                </a:solidFill>
                <a:latin typeface="Century Gothic" panose="020B0502020202020204"/>
                <a:ea typeface="Century Gothic" panose="020B0502020202020204"/>
                <a:cs typeface="Century Gothic" panose="020B0502020202020204"/>
                <a:sym typeface="Century Gothic" panose="020B0502020202020204"/>
              </a:defRPr>
            </a:lvl2pPr>
            <a:lvl3pPr marL="1371600" marR="0" lvl="2" indent="-355600" algn="l" rtl="0">
              <a:lnSpc>
                <a:spcPct val="90000"/>
              </a:lnSpc>
              <a:spcBef>
                <a:spcPts val="500"/>
              </a:spcBef>
              <a:spcAft>
                <a:spcPts val="0"/>
              </a:spcAft>
              <a:buClr>
                <a:schemeClr val="dk1"/>
              </a:buClr>
              <a:buSzPts val="2000"/>
              <a:buFont typeface="Arial" panose="020B0604020202020204"/>
              <a:buChar char="•"/>
              <a:defRPr sz="2000" b="0" i="0" u="none" strike="noStrike" cap="none">
                <a:solidFill>
                  <a:schemeClr val="dk1"/>
                </a:solidFill>
                <a:latin typeface="Century Gothic" panose="020B0502020202020204"/>
                <a:ea typeface="Century Gothic" panose="020B0502020202020204"/>
                <a:cs typeface="Century Gothic" panose="020B0502020202020204"/>
                <a:sym typeface="Century Gothic" panose="020B0502020202020204"/>
              </a:defRPr>
            </a:lvl3pPr>
            <a:lvl4pPr marL="1828800" marR="0" lvl="3"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entury Gothic" panose="020B0502020202020204"/>
                <a:ea typeface="Century Gothic" panose="020B0502020202020204"/>
                <a:cs typeface="Century Gothic" panose="020B0502020202020204"/>
                <a:sym typeface="Century Gothic" panose="020B0502020202020204"/>
              </a:defRPr>
            </a:lvl4pPr>
            <a:lvl5pPr marL="2286000" marR="0" lvl="4"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entury Gothic" panose="020B0502020202020204"/>
                <a:ea typeface="Century Gothic" panose="020B0502020202020204"/>
                <a:cs typeface="Century Gothic" panose="020B0502020202020204"/>
                <a:sym typeface="Century Gothic" panose="020B0502020202020204"/>
              </a:defRPr>
            </a:lvl5pPr>
            <a:lvl6pPr marL="2743200" marR="0" lvl="5"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2" name="Google Shape;12;p24"/>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3" name="Google Shape;13;p24"/>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4" name="Google Shape;14;p24"/>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L="0" marR="0" lvl="1"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2pPr>
            <a:lvl3pPr marL="0" marR="0" lvl="2"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3pPr>
            <a:lvl4pPr marL="0" marR="0" lvl="3"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4pPr>
            <a:lvl5pPr marL="0" marR="0" lvl="4"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5pPr>
            <a:lvl6pPr marL="0" marR="0" lvl="5"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6pPr>
            <a:lvl7pPr marL="0" marR="0" lvl="6"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7pPr>
            <a:lvl8pPr marL="0" marR="0" lvl="7"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8pPr>
            <a:lvl9pPr marL="0" marR="0" lvl="8"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A2246"/>
            </a:gs>
            <a:gs pos="31000">
              <a:srgbClr val="0A2246"/>
            </a:gs>
            <a:gs pos="100000">
              <a:srgbClr val="1B4685"/>
            </a:gs>
          </a:gsLst>
          <a:lin ang="5400000" scaled="0"/>
        </a:gradFill>
        <a:effectLst/>
      </p:bgPr>
    </p:bg>
    <p:spTree>
      <p:nvGrpSpPr>
        <p:cNvPr id="1" name="Shape 39"/>
        <p:cNvGrpSpPr/>
        <p:nvPr/>
      </p:nvGrpSpPr>
      <p:grpSpPr>
        <a:xfrm>
          <a:off x="0" y="0"/>
          <a:ext cx="0" cy="0"/>
          <a:chOff x="0" y="0"/>
          <a:chExt cx="0" cy="0"/>
        </a:xfrm>
      </p:grpSpPr>
      <p:sp>
        <p:nvSpPr>
          <p:cNvPr id="40" name="Google Shape;40;p1"/>
          <p:cNvSpPr txBox="1">
            <a:spLocks noGrp="1"/>
          </p:cNvSpPr>
          <p:nvPr>
            <p:ph type="ctrTitle"/>
          </p:nvPr>
        </p:nvSpPr>
        <p:spPr>
          <a:xfrm>
            <a:off x="253999" y="1721062"/>
            <a:ext cx="11683998" cy="1414571"/>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lt1"/>
              </a:buClr>
              <a:buSzPts val="6000"/>
              <a:buFont typeface="Exo"/>
              <a:buNone/>
            </a:pPr>
            <a:r>
              <a:rPr lang="en-US" sz="3400" b="1" dirty="0">
                <a:latin typeface="Exo"/>
                <a:ea typeface="Exo"/>
                <a:cs typeface="Exo"/>
                <a:sym typeface="Exo"/>
              </a:rPr>
              <a:t>The Wordwall-Based Gamification </a:t>
            </a:r>
            <a:br>
              <a:rPr lang="en-US" sz="3400" b="1" dirty="0">
                <a:latin typeface="Exo"/>
                <a:ea typeface="Exo"/>
                <a:cs typeface="Exo"/>
                <a:sym typeface="Exo"/>
              </a:rPr>
            </a:br>
            <a:r>
              <a:rPr lang="en-US" sz="3400" b="1" dirty="0">
                <a:latin typeface="Exo"/>
                <a:ea typeface="Exo"/>
                <a:cs typeface="Exo"/>
                <a:sym typeface="Exo"/>
              </a:rPr>
              <a:t>in Teaching English Vocabulary</a:t>
            </a:r>
          </a:p>
        </p:txBody>
      </p:sp>
      <p:sp>
        <p:nvSpPr>
          <p:cNvPr id="4" name="Subtitle 2"/>
          <p:cNvSpPr txBox="1"/>
          <p:nvPr/>
        </p:nvSpPr>
        <p:spPr>
          <a:xfrm>
            <a:off x="903270" y="3429000"/>
            <a:ext cx="10385456" cy="2991254"/>
          </a:xfrm>
          <a:prstGeom prst="rect">
            <a:avLst/>
          </a:prstGeom>
          <a:noFill/>
          <a:ln>
            <a:noFill/>
          </a:ln>
        </p:spPr>
        <p:txBody>
          <a:bodyPr spcFirstLastPara="1" wrap="square" lIns="91425" tIns="45700" rIns="91425" bIns="45700" numCol="1" anchor="t" anchorCtr="0">
            <a:normAutofit fontScale="92500" lnSpcReduction="20000"/>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lt1"/>
              </a:buClr>
              <a:buSzPts val="2400"/>
              <a:buFont typeface="Arial" panose="020B0604020202020204"/>
              <a:buNone/>
              <a:defRPr sz="2400" b="0" i="0" u="none" strike="noStrike" cap="none">
                <a:solidFill>
                  <a:schemeClr val="lt1"/>
                </a:solidFill>
                <a:latin typeface="Exo"/>
                <a:ea typeface="Exo"/>
                <a:cs typeface="Exo"/>
                <a:sym typeface="Exo"/>
              </a:defRPr>
            </a:lvl1pPr>
            <a:lvl2pPr marL="914400" marR="0" lvl="1" indent="-381000" algn="ctr" rtl="0">
              <a:lnSpc>
                <a:spcPct val="90000"/>
              </a:lnSpc>
              <a:spcBef>
                <a:spcPts val="500"/>
              </a:spcBef>
              <a:spcAft>
                <a:spcPts val="0"/>
              </a:spcAft>
              <a:buClr>
                <a:schemeClr val="dk1"/>
              </a:buClr>
              <a:buSzPts val="2000"/>
              <a:buFont typeface="Arial" panose="020B0604020202020204"/>
              <a:buNone/>
              <a:defRPr sz="2000" b="0" i="0" u="none" strike="noStrike" cap="none">
                <a:solidFill>
                  <a:schemeClr val="dk1"/>
                </a:solidFill>
                <a:latin typeface="Century Gothic" panose="020B0502020202020204"/>
                <a:ea typeface="Century Gothic" panose="020B0502020202020204"/>
                <a:cs typeface="Century Gothic" panose="020B0502020202020204"/>
                <a:sym typeface="Century Gothic" panose="020B0502020202020204"/>
              </a:defRPr>
            </a:lvl2pPr>
            <a:lvl3pPr marL="1371600" marR="0" lvl="2" indent="-355600" algn="ctr" rtl="0">
              <a:lnSpc>
                <a:spcPct val="90000"/>
              </a:lnSpc>
              <a:spcBef>
                <a:spcPts val="500"/>
              </a:spcBef>
              <a:spcAft>
                <a:spcPts val="0"/>
              </a:spcAft>
              <a:buClr>
                <a:schemeClr val="dk1"/>
              </a:buClr>
              <a:buSzPts val="1800"/>
              <a:buFont typeface="Arial" panose="020B0604020202020204"/>
              <a:buNone/>
              <a:defRPr sz="1800" b="0" i="0" u="none" strike="noStrike" cap="none">
                <a:solidFill>
                  <a:schemeClr val="dk1"/>
                </a:solidFill>
                <a:latin typeface="Century Gothic" panose="020B0502020202020204"/>
                <a:ea typeface="Century Gothic" panose="020B0502020202020204"/>
                <a:cs typeface="Century Gothic" panose="020B0502020202020204"/>
                <a:sym typeface="Century Gothic" panose="020B0502020202020204"/>
              </a:defRPr>
            </a:lvl3pPr>
            <a:lvl4pPr marL="1828800" marR="0" lvl="3" indent="-342900" algn="ctr" rtl="0">
              <a:lnSpc>
                <a:spcPct val="90000"/>
              </a:lnSpc>
              <a:spcBef>
                <a:spcPts val="500"/>
              </a:spcBef>
              <a:spcAft>
                <a:spcPts val="0"/>
              </a:spcAft>
              <a:buClr>
                <a:schemeClr val="dk1"/>
              </a:buClr>
              <a:buSzPts val="1600"/>
              <a:buFont typeface="Arial" panose="020B0604020202020204"/>
              <a:buNone/>
              <a:defRPr sz="1600" b="0" i="0" u="none" strike="noStrike" cap="none">
                <a:solidFill>
                  <a:schemeClr val="dk1"/>
                </a:solidFill>
                <a:latin typeface="Century Gothic" panose="020B0502020202020204"/>
                <a:ea typeface="Century Gothic" panose="020B0502020202020204"/>
                <a:cs typeface="Century Gothic" panose="020B0502020202020204"/>
                <a:sym typeface="Century Gothic" panose="020B0502020202020204"/>
              </a:defRPr>
            </a:lvl4pPr>
            <a:lvl5pPr marL="2286000" marR="0" lvl="4" indent="-342900" algn="ctr" rtl="0">
              <a:lnSpc>
                <a:spcPct val="90000"/>
              </a:lnSpc>
              <a:spcBef>
                <a:spcPts val="500"/>
              </a:spcBef>
              <a:spcAft>
                <a:spcPts val="0"/>
              </a:spcAft>
              <a:buClr>
                <a:schemeClr val="dk1"/>
              </a:buClr>
              <a:buSzPts val="1600"/>
              <a:buFont typeface="Arial" panose="020B0604020202020204"/>
              <a:buNone/>
              <a:defRPr sz="1600" b="0" i="0" u="none" strike="noStrike" cap="none">
                <a:solidFill>
                  <a:schemeClr val="dk1"/>
                </a:solidFill>
                <a:latin typeface="Century Gothic" panose="020B0502020202020204"/>
                <a:ea typeface="Century Gothic" panose="020B0502020202020204"/>
                <a:cs typeface="Century Gothic" panose="020B0502020202020204"/>
                <a:sym typeface="Century Gothic" panose="020B0502020202020204"/>
              </a:defRPr>
            </a:lvl5pPr>
            <a:lvl6pPr marL="2743200" marR="0" lvl="5" indent="-342900" algn="ctr" rtl="0">
              <a:lnSpc>
                <a:spcPct val="90000"/>
              </a:lnSpc>
              <a:spcBef>
                <a:spcPts val="500"/>
              </a:spcBef>
              <a:spcAft>
                <a:spcPts val="0"/>
              </a:spcAft>
              <a:buClr>
                <a:schemeClr val="dk1"/>
              </a:buClr>
              <a:buSzPts val="1600"/>
              <a:buFont typeface="Arial" panose="020B0604020202020204"/>
              <a:buNone/>
              <a:defRPr sz="16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342900" algn="ctr" rtl="0">
              <a:lnSpc>
                <a:spcPct val="90000"/>
              </a:lnSpc>
              <a:spcBef>
                <a:spcPts val="500"/>
              </a:spcBef>
              <a:spcAft>
                <a:spcPts val="0"/>
              </a:spcAft>
              <a:buClr>
                <a:schemeClr val="dk1"/>
              </a:buClr>
              <a:buSzPts val="1600"/>
              <a:buFont typeface="Arial" panose="020B0604020202020204"/>
              <a:buNone/>
              <a:defRPr sz="16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342900" algn="ctr" rtl="0">
              <a:lnSpc>
                <a:spcPct val="90000"/>
              </a:lnSpc>
              <a:spcBef>
                <a:spcPts val="500"/>
              </a:spcBef>
              <a:spcAft>
                <a:spcPts val="0"/>
              </a:spcAft>
              <a:buClr>
                <a:schemeClr val="dk1"/>
              </a:buClr>
              <a:buSzPts val="1600"/>
              <a:buFont typeface="Arial" panose="020B0604020202020204"/>
              <a:buNone/>
              <a:defRPr sz="16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342900" algn="ctr" rtl="0">
              <a:lnSpc>
                <a:spcPct val="90000"/>
              </a:lnSpc>
              <a:spcBef>
                <a:spcPts val="500"/>
              </a:spcBef>
              <a:spcAft>
                <a:spcPts val="0"/>
              </a:spcAft>
              <a:buClr>
                <a:schemeClr val="dk1"/>
              </a:buClr>
              <a:buSzPts val="1600"/>
              <a:buFont typeface="Arial" panose="020B0604020202020204"/>
              <a:buNone/>
              <a:defRPr sz="16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pPr>
              <a:lnSpc>
                <a:spcPct val="100000"/>
              </a:lnSpc>
            </a:pPr>
            <a:r>
              <a:rPr lang="en-US" dirty="0">
                <a:solidFill>
                  <a:schemeClr val="bg1"/>
                </a:solidFill>
              </a:rPr>
              <a:t>By : Dina Triana Febrianti (218820300010)</a:t>
            </a:r>
          </a:p>
          <a:p>
            <a:pPr>
              <a:lnSpc>
                <a:spcPct val="100000"/>
              </a:lnSpc>
            </a:pPr>
            <a:r>
              <a:rPr lang="en-US" dirty="0">
                <a:solidFill>
                  <a:schemeClr val="bg1"/>
                </a:solidFill>
              </a:rPr>
              <a:t>Advisor : Wahyu Taufiq </a:t>
            </a:r>
            <a:r>
              <a:rPr lang="en-US" dirty="0" err="1">
                <a:solidFill>
                  <a:schemeClr val="bg1"/>
                </a:solidFill>
              </a:rPr>
              <a:t>S.Pd</a:t>
            </a:r>
            <a:r>
              <a:rPr lang="en-US" dirty="0">
                <a:solidFill>
                  <a:schemeClr val="bg1"/>
                </a:solidFill>
              </a:rPr>
              <a:t>., </a:t>
            </a:r>
            <a:r>
              <a:rPr lang="en-US" dirty="0" err="1">
                <a:solidFill>
                  <a:schemeClr val="bg1"/>
                </a:solidFill>
              </a:rPr>
              <a:t>M.Ed</a:t>
            </a:r>
            <a:endParaRPr lang="en-US" dirty="0">
              <a:solidFill>
                <a:schemeClr val="bg1"/>
              </a:solidFill>
            </a:endParaRPr>
          </a:p>
          <a:p>
            <a:pPr>
              <a:lnSpc>
                <a:spcPct val="100000"/>
              </a:lnSpc>
            </a:pPr>
            <a:endParaRPr lang="en-US" dirty="0">
              <a:solidFill>
                <a:schemeClr val="bg1"/>
              </a:solidFill>
            </a:endParaRPr>
          </a:p>
          <a:p>
            <a:pPr>
              <a:lnSpc>
                <a:spcPct val="100000"/>
              </a:lnSpc>
            </a:pPr>
            <a:r>
              <a:rPr lang="en-US" dirty="0">
                <a:solidFill>
                  <a:schemeClr val="bg1"/>
                </a:solidFill>
              </a:rPr>
              <a:t>English Language Education</a:t>
            </a:r>
          </a:p>
          <a:p>
            <a:pPr>
              <a:lnSpc>
                <a:spcPct val="100000"/>
              </a:lnSpc>
            </a:pPr>
            <a:r>
              <a:rPr lang="en-US" dirty="0">
                <a:solidFill>
                  <a:schemeClr val="bg1"/>
                </a:solidFill>
              </a:rPr>
              <a:t>Faculty of Psychology and Educational Sciences</a:t>
            </a:r>
          </a:p>
          <a:p>
            <a:pPr>
              <a:lnSpc>
                <a:spcPct val="100000"/>
              </a:lnSpc>
            </a:pPr>
            <a:r>
              <a:rPr lang="en-US" dirty="0">
                <a:solidFill>
                  <a:schemeClr val="bg1"/>
                </a:solidFill>
              </a:rPr>
              <a:t>University of Muhammadiyah </a:t>
            </a:r>
            <a:r>
              <a:rPr lang="en-US" dirty="0" err="1">
                <a:solidFill>
                  <a:schemeClr val="bg1"/>
                </a:solidFill>
              </a:rPr>
              <a:t>Sidoarjo</a:t>
            </a:r>
            <a:endParaRPr lang="en-US" dirty="0">
              <a:solidFill>
                <a:schemeClr val="bg1"/>
              </a:solidFill>
            </a:endParaRPr>
          </a:p>
          <a:p>
            <a:pPr>
              <a:lnSpc>
                <a:spcPct val="100000"/>
              </a:lnSpc>
            </a:pPr>
            <a:r>
              <a:rPr lang="en-US" dirty="0">
                <a:solidFill>
                  <a:schemeClr val="bg1"/>
                </a:solidFill>
              </a:rPr>
              <a:t>July, 2025</a:t>
            </a:r>
          </a:p>
          <a:p>
            <a:pPr>
              <a:lnSpc>
                <a:spcPct val="100000"/>
              </a:lnSpc>
            </a:pPr>
            <a:endParaRPr lang="en-ID"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5">
          <a:extLst>
            <a:ext uri="{FF2B5EF4-FFF2-40B4-BE49-F238E27FC236}">
              <a16:creationId xmlns:a16="http://schemas.microsoft.com/office/drawing/2014/main" id="{3D5673F5-256A-4848-65C2-43DD55DC6E36}"/>
            </a:ext>
          </a:extLst>
        </p:cNvPr>
        <p:cNvGrpSpPr/>
        <p:nvPr/>
      </p:nvGrpSpPr>
      <p:grpSpPr>
        <a:xfrm>
          <a:off x="0" y="0"/>
          <a:ext cx="0" cy="0"/>
          <a:chOff x="0" y="0"/>
          <a:chExt cx="0" cy="0"/>
        </a:xfrm>
      </p:grpSpPr>
      <p:sp>
        <p:nvSpPr>
          <p:cNvPr id="46" name="Google Shape;46;g104f7abbb21_0_309">
            <a:extLst>
              <a:ext uri="{FF2B5EF4-FFF2-40B4-BE49-F238E27FC236}">
                <a16:creationId xmlns:a16="http://schemas.microsoft.com/office/drawing/2014/main" id="{896310DF-0860-C820-CAE9-1D29DD380306}"/>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lvl="0"/>
            <a:r>
              <a:rPr lang="en-US" dirty="0"/>
              <a:t>Findings</a:t>
            </a:r>
            <a:endParaRPr dirty="0"/>
          </a:p>
        </p:txBody>
      </p:sp>
      <p:sp>
        <p:nvSpPr>
          <p:cNvPr id="5" name="Google Shape;47;g104f7abbb21_0_309">
            <a:extLst>
              <a:ext uri="{FF2B5EF4-FFF2-40B4-BE49-F238E27FC236}">
                <a16:creationId xmlns:a16="http://schemas.microsoft.com/office/drawing/2014/main" id="{D2E34D27-FE76-35F5-9643-7FDCD14909CF}"/>
              </a:ext>
            </a:extLst>
          </p:cNvPr>
          <p:cNvSpPr txBox="1">
            <a:spLocks noGrp="1"/>
          </p:cNvSpPr>
          <p:nvPr>
            <p:ph type="body" idx="1"/>
          </p:nvPr>
        </p:nvSpPr>
        <p:spPr>
          <a:xfrm>
            <a:off x="625522" y="3162924"/>
            <a:ext cx="10940953" cy="1334125"/>
          </a:xfrm>
          <a:prstGeom prst="rect">
            <a:avLst/>
          </a:prstGeom>
          <a:noFill/>
          <a:ln>
            <a:noFill/>
          </a:ln>
        </p:spPr>
        <p:txBody>
          <a:bodyPr spcFirstLastPara="1" wrap="square" lIns="91425" tIns="45700" rIns="91425" bIns="45700" anchor="t" anchorCtr="0">
            <a:noAutofit/>
          </a:bodyPr>
          <a:lstStyle/>
          <a:p>
            <a:pPr marL="228600" indent="0" algn="just">
              <a:lnSpc>
                <a:spcPct val="170000"/>
              </a:lnSpc>
              <a:buNone/>
            </a:pPr>
            <a:r>
              <a:rPr lang="id-ID" sz="2000" dirty="0"/>
              <a:t>The results of the normality test are shown in the table 4 above. The significant value for the pre-test is 0.194 and for the post-test is 0.183. This shows that the measured significance value is higher than 0.05 (&gt; 0.05), so it can be concluded that the pre-test and post-test values of the experimental class are normally distributed. </a:t>
            </a:r>
            <a:endParaRPr lang="en-ID" sz="2000" dirty="0"/>
          </a:p>
          <a:p>
            <a:pPr marL="228600" lvl="0" indent="0" algn="just">
              <a:lnSpc>
                <a:spcPct val="170000"/>
              </a:lnSpc>
              <a:buNone/>
            </a:pPr>
            <a:endParaRPr lang="en-US" sz="1800" dirty="0"/>
          </a:p>
        </p:txBody>
      </p:sp>
      <p:graphicFrame>
        <p:nvGraphicFramePr>
          <p:cNvPr id="2" name="Table 1">
            <a:extLst>
              <a:ext uri="{FF2B5EF4-FFF2-40B4-BE49-F238E27FC236}">
                <a16:creationId xmlns:a16="http://schemas.microsoft.com/office/drawing/2014/main" id="{FAB2E675-F184-7E52-0050-720818C17076}"/>
              </a:ext>
            </a:extLst>
          </p:cNvPr>
          <p:cNvGraphicFramePr>
            <a:graphicFrameLocks noGrp="1"/>
          </p:cNvGraphicFramePr>
          <p:nvPr>
            <p:extLst>
              <p:ext uri="{D42A27DB-BD31-4B8C-83A1-F6EECF244321}">
                <p14:modId xmlns:p14="http://schemas.microsoft.com/office/powerpoint/2010/main" val="2540181299"/>
              </p:ext>
            </p:extLst>
          </p:nvPr>
        </p:nvGraphicFramePr>
        <p:xfrm>
          <a:off x="3575278" y="1415001"/>
          <a:ext cx="5041443" cy="1613013"/>
        </p:xfrm>
        <a:graphic>
          <a:graphicData uri="http://schemas.openxmlformats.org/drawingml/2006/table">
            <a:tbl>
              <a:tblPr>
                <a:tableStyleId>{5C22544A-7EE6-4342-B048-85BDC9FD1C3A}</a:tableStyleId>
              </a:tblPr>
              <a:tblGrid>
                <a:gridCol w="770231">
                  <a:extLst>
                    <a:ext uri="{9D8B030D-6E8A-4147-A177-3AD203B41FA5}">
                      <a16:colId xmlns:a16="http://schemas.microsoft.com/office/drawing/2014/main" val="2040262659"/>
                    </a:ext>
                  </a:extLst>
                </a:gridCol>
                <a:gridCol w="770231">
                  <a:extLst>
                    <a:ext uri="{9D8B030D-6E8A-4147-A177-3AD203B41FA5}">
                      <a16:colId xmlns:a16="http://schemas.microsoft.com/office/drawing/2014/main" val="2079882501"/>
                    </a:ext>
                  </a:extLst>
                </a:gridCol>
                <a:gridCol w="770231">
                  <a:extLst>
                    <a:ext uri="{9D8B030D-6E8A-4147-A177-3AD203B41FA5}">
                      <a16:colId xmlns:a16="http://schemas.microsoft.com/office/drawing/2014/main" val="3945621317"/>
                    </a:ext>
                  </a:extLst>
                </a:gridCol>
                <a:gridCol w="770231">
                  <a:extLst>
                    <a:ext uri="{9D8B030D-6E8A-4147-A177-3AD203B41FA5}">
                      <a16:colId xmlns:a16="http://schemas.microsoft.com/office/drawing/2014/main" val="677420724"/>
                    </a:ext>
                  </a:extLst>
                </a:gridCol>
                <a:gridCol w="770231">
                  <a:extLst>
                    <a:ext uri="{9D8B030D-6E8A-4147-A177-3AD203B41FA5}">
                      <a16:colId xmlns:a16="http://schemas.microsoft.com/office/drawing/2014/main" val="2484794944"/>
                    </a:ext>
                  </a:extLst>
                </a:gridCol>
                <a:gridCol w="770231">
                  <a:extLst>
                    <a:ext uri="{9D8B030D-6E8A-4147-A177-3AD203B41FA5}">
                      <a16:colId xmlns:a16="http://schemas.microsoft.com/office/drawing/2014/main" val="3467182508"/>
                    </a:ext>
                  </a:extLst>
                </a:gridCol>
                <a:gridCol w="420057">
                  <a:extLst>
                    <a:ext uri="{9D8B030D-6E8A-4147-A177-3AD203B41FA5}">
                      <a16:colId xmlns:a16="http://schemas.microsoft.com/office/drawing/2014/main" val="1555167448"/>
                    </a:ext>
                  </a:extLst>
                </a:gridCol>
              </a:tblGrid>
              <a:tr h="233715">
                <a:tc gridSpan="7">
                  <a:txBody>
                    <a:bodyPr/>
                    <a:lstStyle/>
                    <a:p>
                      <a:pPr marL="38100" marR="38100" algn="ctr">
                        <a:lnSpc>
                          <a:spcPts val="1600"/>
                        </a:lnSpc>
                        <a:buNone/>
                      </a:pPr>
                      <a:r>
                        <a:rPr lang="id-ID" sz="1000">
                          <a:effectLst/>
                        </a:rPr>
                        <a:t>Tabel 4. Tests of Normality</a:t>
                      </a:r>
                      <a:endParaRPr lang="en-ID" sz="1200">
                        <a:effectLst/>
                        <a:latin typeface="Times New Roman" panose="02020603050405020304" pitchFamily="18" charset="0"/>
                        <a:ea typeface="Times New Roman" panose="02020603050405020304" pitchFamily="18" charset="0"/>
                      </a:endParaRPr>
                    </a:p>
                  </a:txBody>
                  <a:tcPr marL="0" marR="0" marT="0" marB="0" anchor="ctr"/>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extLst>
                  <a:ext uri="{0D108BD9-81ED-4DB2-BD59-A6C34878D82A}">
                    <a16:rowId xmlns:a16="http://schemas.microsoft.com/office/drawing/2014/main" val="3552075787"/>
                  </a:ext>
                </a:extLst>
              </a:tr>
              <a:tr h="229883">
                <a:tc rowSpan="2">
                  <a:txBody>
                    <a:bodyPr/>
                    <a:lstStyle/>
                    <a:p>
                      <a:pPr>
                        <a:buNone/>
                      </a:pPr>
                      <a:r>
                        <a:rPr lang="id-ID" sz="900">
                          <a:effectLst/>
                        </a:rPr>
                        <a:t> </a:t>
                      </a:r>
                      <a:endParaRPr lang="en-ID" sz="1200">
                        <a:effectLst/>
                        <a:latin typeface="Times New Roman" panose="02020603050405020304" pitchFamily="18" charset="0"/>
                        <a:ea typeface="Times New Roman" panose="02020603050405020304" pitchFamily="18" charset="0"/>
                      </a:endParaRPr>
                    </a:p>
                  </a:txBody>
                  <a:tcPr marL="0" marR="0" marT="0" marB="0" anchor="b"/>
                </a:tc>
                <a:tc gridSpan="3">
                  <a:txBody>
                    <a:bodyPr/>
                    <a:lstStyle/>
                    <a:p>
                      <a:pPr marL="38100" marR="38100" algn="ctr">
                        <a:lnSpc>
                          <a:spcPts val="1600"/>
                        </a:lnSpc>
                        <a:buNone/>
                      </a:pPr>
                      <a:r>
                        <a:rPr lang="id-ID" sz="900">
                          <a:effectLst/>
                        </a:rPr>
                        <a:t>Kolmogorov-Smirnov</a:t>
                      </a:r>
                      <a:r>
                        <a:rPr lang="id-ID" sz="900" baseline="30000">
                          <a:effectLst/>
                        </a:rPr>
                        <a:t>a</a:t>
                      </a:r>
                      <a:endParaRPr lang="en-ID" sz="1200">
                        <a:effectLst/>
                        <a:latin typeface="Times New Roman" panose="02020603050405020304" pitchFamily="18" charset="0"/>
                        <a:ea typeface="Times New Roman" panose="02020603050405020304" pitchFamily="18" charset="0"/>
                      </a:endParaRPr>
                    </a:p>
                  </a:txBody>
                  <a:tcPr marL="0" marR="0" marT="0" marB="0" anchor="b"/>
                </a:tc>
                <a:tc hMerge="1">
                  <a:txBody>
                    <a:bodyPr/>
                    <a:lstStyle/>
                    <a:p>
                      <a:endParaRPr lang="en-ID"/>
                    </a:p>
                  </a:txBody>
                  <a:tcPr/>
                </a:tc>
                <a:tc hMerge="1">
                  <a:txBody>
                    <a:bodyPr/>
                    <a:lstStyle/>
                    <a:p>
                      <a:endParaRPr lang="en-ID"/>
                    </a:p>
                  </a:txBody>
                  <a:tcPr/>
                </a:tc>
                <a:tc gridSpan="3">
                  <a:txBody>
                    <a:bodyPr/>
                    <a:lstStyle/>
                    <a:p>
                      <a:pPr marL="38100" marR="38100" algn="ctr">
                        <a:lnSpc>
                          <a:spcPts val="1600"/>
                        </a:lnSpc>
                        <a:buNone/>
                      </a:pPr>
                      <a:r>
                        <a:rPr lang="id-ID" sz="900">
                          <a:effectLst/>
                        </a:rPr>
                        <a:t>Shapiro-Wilk</a:t>
                      </a:r>
                      <a:endParaRPr lang="en-ID" sz="1200">
                        <a:effectLst/>
                        <a:latin typeface="Times New Roman" panose="02020603050405020304" pitchFamily="18" charset="0"/>
                        <a:ea typeface="Times New Roman" panose="02020603050405020304" pitchFamily="18" charset="0"/>
                      </a:endParaRPr>
                    </a:p>
                  </a:txBody>
                  <a:tcPr marL="0" marR="0" marT="0" marB="0" anchor="b"/>
                </a:tc>
                <a:tc hMerge="1">
                  <a:txBody>
                    <a:bodyPr/>
                    <a:lstStyle/>
                    <a:p>
                      <a:endParaRPr lang="en-ID"/>
                    </a:p>
                  </a:txBody>
                  <a:tcPr/>
                </a:tc>
                <a:tc hMerge="1">
                  <a:txBody>
                    <a:bodyPr/>
                    <a:lstStyle/>
                    <a:p>
                      <a:endParaRPr lang="en-ID"/>
                    </a:p>
                  </a:txBody>
                  <a:tcPr/>
                </a:tc>
                <a:extLst>
                  <a:ext uri="{0D108BD9-81ED-4DB2-BD59-A6C34878D82A}">
                    <a16:rowId xmlns:a16="http://schemas.microsoft.com/office/drawing/2014/main" val="2720924095"/>
                  </a:ext>
                </a:extLst>
              </a:tr>
              <a:tr h="229883">
                <a:tc vMerge="1">
                  <a:txBody>
                    <a:bodyPr/>
                    <a:lstStyle/>
                    <a:p>
                      <a:endParaRPr lang="en-ID"/>
                    </a:p>
                  </a:txBody>
                  <a:tcPr/>
                </a:tc>
                <a:tc>
                  <a:txBody>
                    <a:bodyPr/>
                    <a:lstStyle/>
                    <a:p>
                      <a:pPr marL="38100" marR="38100" algn="ctr">
                        <a:lnSpc>
                          <a:spcPts val="1600"/>
                        </a:lnSpc>
                        <a:buNone/>
                      </a:pPr>
                      <a:r>
                        <a:rPr lang="id-ID" sz="900">
                          <a:effectLst/>
                        </a:rPr>
                        <a:t>Statistic</a:t>
                      </a:r>
                      <a:endParaRPr lang="en-ID" sz="1200">
                        <a:effectLst/>
                        <a:latin typeface="Times New Roman" panose="02020603050405020304" pitchFamily="18" charset="0"/>
                        <a:ea typeface="Times New Roman" panose="02020603050405020304" pitchFamily="18" charset="0"/>
                      </a:endParaRPr>
                    </a:p>
                  </a:txBody>
                  <a:tcPr marL="0" marR="0" marT="0" marB="0" anchor="b"/>
                </a:tc>
                <a:tc>
                  <a:txBody>
                    <a:bodyPr/>
                    <a:lstStyle/>
                    <a:p>
                      <a:pPr marL="38100" marR="38100" algn="ctr">
                        <a:lnSpc>
                          <a:spcPts val="1600"/>
                        </a:lnSpc>
                        <a:buNone/>
                      </a:pPr>
                      <a:r>
                        <a:rPr lang="id-ID" sz="900">
                          <a:effectLst/>
                        </a:rPr>
                        <a:t>df</a:t>
                      </a:r>
                      <a:endParaRPr lang="en-ID" sz="1200">
                        <a:effectLst/>
                        <a:latin typeface="Times New Roman" panose="02020603050405020304" pitchFamily="18" charset="0"/>
                        <a:ea typeface="Times New Roman" panose="02020603050405020304" pitchFamily="18" charset="0"/>
                      </a:endParaRPr>
                    </a:p>
                  </a:txBody>
                  <a:tcPr marL="0" marR="0" marT="0" marB="0" anchor="b"/>
                </a:tc>
                <a:tc>
                  <a:txBody>
                    <a:bodyPr/>
                    <a:lstStyle/>
                    <a:p>
                      <a:pPr marL="38100" marR="38100" algn="ctr">
                        <a:lnSpc>
                          <a:spcPts val="1600"/>
                        </a:lnSpc>
                        <a:buNone/>
                      </a:pPr>
                      <a:r>
                        <a:rPr lang="id-ID" sz="900">
                          <a:effectLst/>
                        </a:rPr>
                        <a:t>Sig.</a:t>
                      </a:r>
                      <a:endParaRPr lang="en-ID" sz="1200">
                        <a:effectLst/>
                        <a:latin typeface="Times New Roman" panose="02020603050405020304" pitchFamily="18" charset="0"/>
                        <a:ea typeface="Times New Roman" panose="02020603050405020304" pitchFamily="18" charset="0"/>
                      </a:endParaRPr>
                    </a:p>
                  </a:txBody>
                  <a:tcPr marL="0" marR="0" marT="0" marB="0" anchor="b"/>
                </a:tc>
                <a:tc>
                  <a:txBody>
                    <a:bodyPr/>
                    <a:lstStyle/>
                    <a:p>
                      <a:pPr marL="38100" marR="38100" algn="ctr">
                        <a:lnSpc>
                          <a:spcPts val="1600"/>
                        </a:lnSpc>
                        <a:buNone/>
                      </a:pPr>
                      <a:r>
                        <a:rPr lang="id-ID" sz="900">
                          <a:effectLst/>
                        </a:rPr>
                        <a:t>Statistic</a:t>
                      </a:r>
                      <a:endParaRPr lang="en-ID" sz="1200">
                        <a:effectLst/>
                        <a:latin typeface="Times New Roman" panose="02020603050405020304" pitchFamily="18" charset="0"/>
                        <a:ea typeface="Times New Roman" panose="02020603050405020304" pitchFamily="18" charset="0"/>
                      </a:endParaRPr>
                    </a:p>
                  </a:txBody>
                  <a:tcPr marL="0" marR="0" marT="0" marB="0" anchor="b"/>
                </a:tc>
                <a:tc>
                  <a:txBody>
                    <a:bodyPr/>
                    <a:lstStyle/>
                    <a:p>
                      <a:pPr marL="38100" marR="38100" algn="ctr">
                        <a:lnSpc>
                          <a:spcPts val="1600"/>
                        </a:lnSpc>
                        <a:buNone/>
                      </a:pPr>
                      <a:r>
                        <a:rPr lang="id-ID" sz="900">
                          <a:effectLst/>
                        </a:rPr>
                        <a:t>df</a:t>
                      </a:r>
                      <a:endParaRPr lang="en-ID" sz="1200">
                        <a:effectLst/>
                        <a:latin typeface="Times New Roman" panose="02020603050405020304" pitchFamily="18" charset="0"/>
                        <a:ea typeface="Times New Roman" panose="02020603050405020304" pitchFamily="18" charset="0"/>
                      </a:endParaRPr>
                    </a:p>
                  </a:txBody>
                  <a:tcPr marL="0" marR="0" marT="0" marB="0" anchor="b"/>
                </a:tc>
                <a:tc>
                  <a:txBody>
                    <a:bodyPr/>
                    <a:lstStyle/>
                    <a:p>
                      <a:pPr marL="38100" marR="38100" algn="ctr">
                        <a:lnSpc>
                          <a:spcPts val="1600"/>
                        </a:lnSpc>
                        <a:buNone/>
                      </a:pPr>
                      <a:r>
                        <a:rPr lang="id-ID" sz="900">
                          <a:effectLst/>
                        </a:rPr>
                        <a:t>Sig.</a:t>
                      </a:r>
                      <a:endParaRPr lang="en-ID" sz="1200">
                        <a:effectLst/>
                        <a:latin typeface="Times New Roman" panose="02020603050405020304" pitchFamily="18" charset="0"/>
                        <a:ea typeface="Times New Roman" panose="02020603050405020304" pitchFamily="18" charset="0"/>
                      </a:endParaRPr>
                    </a:p>
                  </a:txBody>
                  <a:tcPr marL="0" marR="0" marT="0" marB="0" anchor="b"/>
                </a:tc>
                <a:extLst>
                  <a:ext uri="{0D108BD9-81ED-4DB2-BD59-A6C34878D82A}">
                    <a16:rowId xmlns:a16="http://schemas.microsoft.com/office/drawing/2014/main" val="210239130"/>
                  </a:ext>
                </a:extLst>
              </a:tr>
              <a:tr h="229883">
                <a:tc>
                  <a:txBody>
                    <a:bodyPr/>
                    <a:lstStyle/>
                    <a:p>
                      <a:pPr marL="38100" marR="38100">
                        <a:lnSpc>
                          <a:spcPts val="1600"/>
                        </a:lnSpc>
                        <a:buNone/>
                      </a:pPr>
                      <a:r>
                        <a:rPr lang="id-ID" sz="900">
                          <a:effectLst/>
                        </a:rPr>
                        <a:t>Pretest</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900">
                          <a:effectLst/>
                        </a:rPr>
                        <a:t>.147</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900">
                          <a:effectLst/>
                        </a:rPr>
                        <a:t>22</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900">
                          <a:effectLst/>
                        </a:rPr>
                        <a:t>.200</a:t>
                      </a:r>
                      <a:r>
                        <a:rPr lang="id-ID" sz="900" baseline="30000">
                          <a:effectLst/>
                        </a:rPr>
                        <a:t>*</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900">
                          <a:effectLst/>
                        </a:rPr>
                        <a:t>.940</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900">
                          <a:effectLst/>
                        </a:rPr>
                        <a:t>22</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900">
                          <a:effectLst/>
                        </a:rPr>
                        <a:t>.194</a:t>
                      </a:r>
                      <a:endParaRPr lang="en-ID" sz="120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4247866958"/>
                  </a:ext>
                </a:extLst>
              </a:tr>
              <a:tr h="229883">
                <a:tc>
                  <a:txBody>
                    <a:bodyPr/>
                    <a:lstStyle/>
                    <a:p>
                      <a:pPr marL="38100" marR="38100">
                        <a:lnSpc>
                          <a:spcPts val="1600"/>
                        </a:lnSpc>
                        <a:buNone/>
                      </a:pPr>
                      <a:r>
                        <a:rPr lang="id-ID" sz="900">
                          <a:effectLst/>
                        </a:rPr>
                        <a:t>Posttest</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900">
                          <a:effectLst/>
                        </a:rPr>
                        <a:t>.099</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900">
                          <a:effectLst/>
                        </a:rPr>
                        <a:t>22</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900">
                          <a:effectLst/>
                        </a:rPr>
                        <a:t>.200</a:t>
                      </a:r>
                      <a:r>
                        <a:rPr lang="id-ID" sz="900" baseline="30000">
                          <a:effectLst/>
                        </a:rPr>
                        <a:t>*</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900">
                          <a:effectLst/>
                        </a:rPr>
                        <a:t>.938</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900">
                          <a:effectLst/>
                        </a:rPr>
                        <a:t>22</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900">
                          <a:effectLst/>
                        </a:rPr>
                        <a:t>.183</a:t>
                      </a:r>
                      <a:endParaRPr lang="en-ID" sz="120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1820317473"/>
                  </a:ext>
                </a:extLst>
              </a:tr>
              <a:tr h="229883">
                <a:tc gridSpan="7">
                  <a:txBody>
                    <a:bodyPr/>
                    <a:lstStyle/>
                    <a:p>
                      <a:pPr marL="38100" marR="38100">
                        <a:lnSpc>
                          <a:spcPts val="1600"/>
                        </a:lnSpc>
                        <a:buNone/>
                      </a:pPr>
                      <a:r>
                        <a:rPr lang="id-ID" sz="900">
                          <a:effectLst/>
                        </a:rPr>
                        <a:t>*. This is a lower bound of the true significance.</a:t>
                      </a:r>
                      <a:endParaRPr lang="en-ID" sz="1200">
                        <a:effectLst/>
                        <a:latin typeface="Times New Roman" panose="02020603050405020304" pitchFamily="18" charset="0"/>
                        <a:ea typeface="Times New Roman" panose="02020603050405020304" pitchFamily="18" charset="0"/>
                      </a:endParaRPr>
                    </a:p>
                  </a:txBody>
                  <a:tcPr marL="0" marR="0" marT="0" marB="0"/>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extLst>
                  <a:ext uri="{0D108BD9-81ED-4DB2-BD59-A6C34878D82A}">
                    <a16:rowId xmlns:a16="http://schemas.microsoft.com/office/drawing/2014/main" val="1005515267"/>
                  </a:ext>
                </a:extLst>
              </a:tr>
              <a:tr h="229883">
                <a:tc gridSpan="7">
                  <a:txBody>
                    <a:bodyPr/>
                    <a:lstStyle/>
                    <a:p>
                      <a:pPr marL="38100" marR="38100">
                        <a:lnSpc>
                          <a:spcPts val="1600"/>
                        </a:lnSpc>
                        <a:buNone/>
                      </a:pPr>
                      <a:r>
                        <a:rPr lang="id-ID" sz="900" dirty="0">
                          <a:effectLst/>
                        </a:rPr>
                        <a:t>a. Lilliefors Significance Correction</a:t>
                      </a:r>
                      <a:endParaRPr lang="en-ID" sz="1200" dirty="0">
                        <a:effectLst/>
                        <a:latin typeface="Times New Roman" panose="02020603050405020304" pitchFamily="18" charset="0"/>
                        <a:ea typeface="Times New Roman" panose="02020603050405020304" pitchFamily="18" charset="0"/>
                      </a:endParaRPr>
                    </a:p>
                  </a:txBody>
                  <a:tcPr marL="0" marR="0" marT="0" marB="0"/>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extLst>
                  <a:ext uri="{0D108BD9-81ED-4DB2-BD59-A6C34878D82A}">
                    <a16:rowId xmlns:a16="http://schemas.microsoft.com/office/drawing/2014/main" val="3880579988"/>
                  </a:ext>
                </a:extLst>
              </a:tr>
            </a:tbl>
          </a:graphicData>
        </a:graphic>
      </p:graphicFrame>
    </p:spTree>
    <p:extLst>
      <p:ext uri="{BB962C8B-B14F-4D97-AF65-F5344CB8AC3E}">
        <p14:creationId xmlns:p14="http://schemas.microsoft.com/office/powerpoint/2010/main" val="7599235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5">
          <a:extLst>
            <a:ext uri="{FF2B5EF4-FFF2-40B4-BE49-F238E27FC236}">
              <a16:creationId xmlns:a16="http://schemas.microsoft.com/office/drawing/2014/main" id="{E71377EA-A70C-22CD-7422-18513A255676}"/>
            </a:ext>
          </a:extLst>
        </p:cNvPr>
        <p:cNvGrpSpPr/>
        <p:nvPr/>
      </p:nvGrpSpPr>
      <p:grpSpPr>
        <a:xfrm>
          <a:off x="0" y="0"/>
          <a:ext cx="0" cy="0"/>
          <a:chOff x="0" y="0"/>
          <a:chExt cx="0" cy="0"/>
        </a:xfrm>
      </p:grpSpPr>
      <p:sp>
        <p:nvSpPr>
          <p:cNvPr id="46" name="Google Shape;46;g104f7abbb21_0_309">
            <a:extLst>
              <a:ext uri="{FF2B5EF4-FFF2-40B4-BE49-F238E27FC236}">
                <a16:creationId xmlns:a16="http://schemas.microsoft.com/office/drawing/2014/main" id="{0192496F-5E50-B6E8-CA2D-278372D5EA3C}"/>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lvl="0"/>
            <a:r>
              <a:rPr lang="en-US" dirty="0"/>
              <a:t>Findings</a:t>
            </a:r>
            <a:endParaRPr dirty="0"/>
          </a:p>
        </p:txBody>
      </p:sp>
      <p:sp>
        <p:nvSpPr>
          <p:cNvPr id="5" name="Google Shape;47;g104f7abbb21_0_309">
            <a:extLst>
              <a:ext uri="{FF2B5EF4-FFF2-40B4-BE49-F238E27FC236}">
                <a16:creationId xmlns:a16="http://schemas.microsoft.com/office/drawing/2014/main" id="{74AF12B6-632F-0528-5956-C64FA45A6B75}"/>
              </a:ext>
            </a:extLst>
          </p:cNvPr>
          <p:cNvSpPr txBox="1">
            <a:spLocks noGrp="1"/>
          </p:cNvSpPr>
          <p:nvPr>
            <p:ph type="body" idx="1"/>
          </p:nvPr>
        </p:nvSpPr>
        <p:spPr>
          <a:xfrm>
            <a:off x="883564" y="3673806"/>
            <a:ext cx="10424871" cy="1334125"/>
          </a:xfrm>
          <a:prstGeom prst="rect">
            <a:avLst/>
          </a:prstGeom>
          <a:noFill/>
          <a:ln>
            <a:noFill/>
          </a:ln>
        </p:spPr>
        <p:txBody>
          <a:bodyPr spcFirstLastPara="1" wrap="square" lIns="91425" tIns="45700" rIns="91425" bIns="45700" anchor="t" anchorCtr="0">
            <a:noAutofit/>
          </a:bodyPr>
          <a:lstStyle/>
          <a:p>
            <a:pPr marL="228600" indent="0" algn="just">
              <a:lnSpc>
                <a:spcPct val="170000"/>
              </a:lnSpc>
              <a:buNone/>
            </a:pPr>
            <a:r>
              <a:rPr lang="id-ID" sz="1600" dirty="0"/>
              <a:t>The analysis presented in table 5 shows significant findings regarding the comparison between the pre-test and post-test results regarding students' vocabulary mastery when using conventional media compared to Wordwall. Statistical significance is indicated by the Sig. (2-tailed) value of  0.00 which is smaller than 0.05 (0.00 &lt; 0.05). This result implies that there is a significant difference in students' vocabulary mastery before and after being exposed to the teaching method.</a:t>
            </a:r>
            <a:endParaRPr lang="en-ID" sz="1600" dirty="0"/>
          </a:p>
          <a:p>
            <a:pPr marL="228600" lvl="0" indent="0" algn="just">
              <a:lnSpc>
                <a:spcPct val="170000"/>
              </a:lnSpc>
              <a:buNone/>
            </a:pPr>
            <a:endParaRPr lang="en-US" sz="1600" dirty="0"/>
          </a:p>
        </p:txBody>
      </p:sp>
      <p:graphicFrame>
        <p:nvGraphicFramePr>
          <p:cNvPr id="3" name="Table 2">
            <a:extLst>
              <a:ext uri="{FF2B5EF4-FFF2-40B4-BE49-F238E27FC236}">
                <a16:creationId xmlns:a16="http://schemas.microsoft.com/office/drawing/2014/main" id="{A54E9D03-1A24-D956-C022-3DEB3DD2C372}"/>
              </a:ext>
            </a:extLst>
          </p:cNvPr>
          <p:cNvGraphicFramePr>
            <a:graphicFrameLocks noGrp="1"/>
          </p:cNvGraphicFramePr>
          <p:nvPr>
            <p:extLst>
              <p:ext uri="{D42A27DB-BD31-4B8C-83A1-F6EECF244321}">
                <p14:modId xmlns:p14="http://schemas.microsoft.com/office/powerpoint/2010/main" val="4030227423"/>
              </p:ext>
            </p:extLst>
          </p:nvPr>
        </p:nvGraphicFramePr>
        <p:xfrm>
          <a:off x="1959647" y="1355779"/>
          <a:ext cx="8272704" cy="2318027"/>
        </p:xfrm>
        <a:graphic>
          <a:graphicData uri="http://schemas.openxmlformats.org/drawingml/2006/table">
            <a:tbl>
              <a:tblPr>
                <a:tableStyleId>{5C22544A-7EE6-4342-B048-85BDC9FD1C3A}</a:tableStyleId>
              </a:tblPr>
              <a:tblGrid>
                <a:gridCol w="616007">
                  <a:extLst>
                    <a:ext uri="{9D8B030D-6E8A-4147-A177-3AD203B41FA5}">
                      <a16:colId xmlns:a16="http://schemas.microsoft.com/office/drawing/2014/main" val="3008248040"/>
                    </a:ext>
                  </a:extLst>
                </a:gridCol>
                <a:gridCol w="981279">
                  <a:extLst>
                    <a:ext uri="{9D8B030D-6E8A-4147-A177-3AD203B41FA5}">
                      <a16:colId xmlns:a16="http://schemas.microsoft.com/office/drawing/2014/main" val="1267889608"/>
                    </a:ext>
                  </a:extLst>
                </a:gridCol>
                <a:gridCol w="624250">
                  <a:extLst>
                    <a:ext uri="{9D8B030D-6E8A-4147-A177-3AD203B41FA5}">
                      <a16:colId xmlns:a16="http://schemas.microsoft.com/office/drawing/2014/main" val="3989732994"/>
                    </a:ext>
                  </a:extLst>
                </a:gridCol>
                <a:gridCol w="584098">
                  <a:extLst>
                    <a:ext uri="{9D8B030D-6E8A-4147-A177-3AD203B41FA5}">
                      <a16:colId xmlns:a16="http://schemas.microsoft.com/office/drawing/2014/main" val="2481727614"/>
                    </a:ext>
                  </a:extLst>
                </a:gridCol>
                <a:gridCol w="616548">
                  <a:extLst>
                    <a:ext uri="{9D8B030D-6E8A-4147-A177-3AD203B41FA5}">
                      <a16:colId xmlns:a16="http://schemas.microsoft.com/office/drawing/2014/main" val="2207402499"/>
                    </a:ext>
                  </a:extLst>
                </a:gridCol>
                <a:gridCol w="1444021">
                  <a:extLst>
                    <a:ext uri="{9D8B030D-6E8A-4147-A177-3AD203B41FA5}">
                      <a16:colId xmlns:a16="http://schemas.microsoft.com/office/drawing/2014/main" val="3551090363"/>
                    </a:ext>
                  </a:extLst>
                </a:gridCol>
                <a:gridCol w="1054621">
                  <a:extLst>
                    <a:ext uri="{9D8B030D-6E8A-4147-A177-3AD203B41FA5}">
                      <a16:colId xmlns:a16="http://schemas.microsoft.com/office/drawing/2014/main" val="2034668173"/>
                    </a:ext>
                  </a:extLst>
                </a:gridCol>
                <a:gridCol w="535424">
                  <a:extLst>
                    <a:ext uri="{9D8B030D-6E8A-4147-A177-3AD203B41FA5}">
                      <a16:colId xmlns:a16="http://schemas.microsoft.com/office/drawing/2014/main" val="4211428351"/>
                    </a:ext>
                  </a:extLst>
                </a:gridCol>
                <a:gridCol w="438073">
                  <a:extLst>
                    <a:ext uri="{9D8B030D-6E8A-4147-A177-3AD203B41FA5}">
                      <a16:colId xmlns:a16="http://schemas.microsoft.com/office/drawing/2014/main" val="40393518"/>
                    </a:ext>
                  </a:extLst>
                </a:gridCol>
                <a:gridCol w="1378383">
                  <a:extLst>
                    <a:ext uri="{9D8B030D-6E8A-4147-A177-3AD203B41FA5}">
                      <a16:colId xmlns:a16="http://schemas.microsoft.com/office/drawing/2014/main" val="1904118463"/>
                    </a:ext>
                  </a:extLst>
                </a:gridCol>
              </a:tblGrid>
              <a:tr h="193618">
                <a:tc gridSpan="9">
                  <a:txBody>
                    <a:bodyPr/>
                    <a:lstStyle/>
                    <a:p>
                      <a:pPr marL="38100" marR="38100" algn="ctr">
                        <a:lnSpc>
                          <a:spcPts val="1600"/>
                        </a:lnSpc>
                        <a:buNone/>
                      </a:pPr>
                      <a:r>
                        <a:rPr lang="id-ID" sz="900">
                          <a:effectLst/>
                        </a:rPr>
                        <a:t>                   Table 5. Paired Samples Test</a:t>
                      </a:r>
                      <a:endParaRPr lang="en-ID" sz="1200">
                        <a:effectLst/>
                        <a:latin typeface="Times New Roman" panose="02020603050405020304" pitchFamily="18" charset="0"/>
                        <a:ea typeface="Times New Roman" panose="02020603050405020304" pitchFamily="18" charset="0"/>
                      </a:endParaRPr>
                    </a:p>
                  </a:txBody>
                  <a:tcPr marL="0" marR="0" marT="0" marB="0" anchor="ctr"/>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tc>
                  <a:txBody>
                    <a:bodyPr/>
                    <a:lstStyle/>
                    <a:p>
                      <a:pPr>
                        <a:buNone/>
                      </a:pPr>
                      <a:r>
                        <a:rPr lang="en-ID" sz="1200">
                          <a:effectLst/>
                        </a:rPr>
                        <a:t> </a:t>
                      </a:r>
                      <a:endParaRPr lang="en-ID" sz="120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val="1876608437"/>
                  </a:ext>
                </a:extLst>
              </a:tr>
              <a:tr h="1347199">
                <a:tc rowSpan="3" gridSpan="2">
                  <a:txBody>
                    <a:bodyPr/>
                    <a:lstStyle/>
                    <a:p>
                      <a:pPr>
                        <a:buNone/>
                      </a:pPr>
                      <a:r>
                        <a:rPr lang="id-ID" sz="800" dirty="0">
                          <a:effectLst/>
                        </a:rPr>
                        <a:t> </a:t>
                      </a:r>
                      <a:endParaRPr lang="en-ID" sz="1200" dirty="0">
                        <a:effectLst/>
                        <a:latin typeface="Times New Roman" panose="02020603050405020304" pitchFamily="18" charset="0"/>
                        <a:ea typeface="Times New Roman" panose="02020603050405020304" pitchFamily="18" charset="0"/>
                      </a:endParaRPr>
                    </a:p>
                  </a:txBody>
                  <a:tcPr marL="0" marR="0" marT="0" marB="0" anchor="b"/>
                </a:tc>
                <a:tc rowSpan="3" hMerge="1">
                  <a:txBody>
                    <a:bodyPr/>
                    <a:lstStyle/>
                    <a:p>
                      <a:endParaRPr lang="en-ID"/>
                    </a:p>
                  </a:txBody>
                  <a:tcPr/>
                </a:tc>
                <a:tc gridSpan="5">
                  <a:txBody>
                    <a:bodyPr/>
                    <a:lstStyle/>
                    <a:p>
                      <a:pPr marL="38100" marR="38100" algn="ctr">
                        <a:lnSpc>
                          <a:spcPts val="1600"/>
                        </a:lnSpc>
                        <a:buNone/>
                      </a:pPr>
                      <a:r>
                        <a:rPr lang="id-ID" sz="800" dirty="0">
                          <a:effectLst/>
                        </a:rPr>
                        <a:t>Paired Differences</a:t>
                      </a:r>
                      <a:endParaRPr lang="en-ID" sz="1200" dirty="0">
                        <a:effectLst/>
                        <a:latin typeface="Times New Roman" panose="02020603050405020304" pitchFamily="18" charset="0"/>
                        <a:ea typeface="Times New Roman" panose="02020603050405020304" pitchFamily="18" charset="0"/>
                      </a:endParaRPr>
                    </a:p>
                  </a:txBody>
                  <a:tcPr marL="0" marR="0" marT="0" marB="0" anchor="b"/>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tc>
                  <a:txBody>
                    <a:bodyPr/>
                    <a:lstStyle/>
                    <a:p>
                      <a:pPr marL="38100" marR="38100" algn="ctr">
                        <a:lnSpc>
                          <a:spcPts val="1600"/>
                        </a:lnSpc>
                        <a:buNone/>
                      </a:pPr>
                      <a:r>
                        <a:rPr lang="id-ID" sz="800">
                          <a:effectLst/>
                        </a:rPr>
                        <a:t>t</a:t>
                      </a:r>
                      <a:endParaRPr lang="en-ID" sz="1200">
                        <a:effectLst/>
                        <a:latin typeface="Times New Roman" panose="02020603050405020304" pitchFamily="18" charset="0"/>
                        <a:ea typeface="Times New Roman" panose="02020603050405020304" pitchFamily="18" charset="0"/>
                      </a:endParaRPr>
                    </a:p>
                  </a:txBody>
                  <a:tcPr marL="0" marR="0" marT="0" marB="0" anchor="b"/>
                </a:tc>
                <a:tc>
                  <a:txBody>
                    <a:bodyPr/>
                    <a:lstStyle/>
                    <a:p>
                      <a:pPr marL="38100" marR="38100" algn="ctr">
                        <a:lnSpc>
                          <a:spcPts val="1600"/>
                        </a:lnSpc>
                        <a:buNone/>
                      </a:pPr>
                      <a:r>
                        <a:rPr lang="id-ID" sz="800">
                          <a:effectLst/>
                        </a:rPr>
                        <a:t>df</a:t>
                      </a:r>
                      <a:endParaRPr lang="en-ID" sz="1200">
                        <a:effectLst/>
                        <a:latin typeface="Times New Roman" panose="02020603050405020304" pitchFamily="18" charset="0"/>
                        <a:ea typeface="Times New Roman" panose="02020603050405020304" pitchFamily="18" charset="0"/>
                      </a:endParaRPr>
                    </a:p>
                  </a:txBody>
                  <a:tcPr marL="0" marR="0" marT="0" marB="0" anchor="b"/>
                </a:tc>
                <a:tc>
                  <a:txBody>
                    <a:bodyPr/>
                    <a:lstStyle/>
                    <a:p>
                      <a:pPr marL="38100" marR="38100" algn="ctr">
                        <a:lnSpc>
                          <a:spcPts val="1600"/>
                        </a:lnSpc>
                        <a:buNone/>
                      </a:pPr>
                      <a:r>
                        <a:rPr lang="id-ID" sz="800">
                          <a:effectLst/>
                        </a:rPr>
                        <a:t>Sig. (2-tailed)</a:t>
                      </a:r>
                      <a:endParaRPr lang="en-ID" sz="1200">
                        <a:effectLst/>
                        <a:latin typeface="Times New Roman" panose="02020603050405020304" pitchFamily="18" charset="0"/>
                        <a:ea typeface="Times New Roman" panose="02020603050405020304" pitchFamily="18" charset="0"/>
                      </a:endParaRPr>
                    </a:p>
                  </a:txBody>
                  <a:tcPr marL="0" marR="0" marT="0" marB="0" anchor="b"/>
                </a:tc>
                <a:extLst>
                  <a:ext uri="{0D108BD9-81ED-4DB2-BD59-A6C34878D82A}">
                    <a16:rowId xmlns:a16="http://schemas.microsoft.com/office/drawing/2014/main" val="3331451087"/>
                  </a:ext>
                </a:extLst>
              </a:tr>
              <a:tr h="186425">
                <a:tc gridSpan="2" vMerge="1">
                  <a:txBody>
                    <a:bodyPr/>
                    <a:lstStyle/>
                    <a:p>
                      <a:endParaRPr lang="en-ID"/>
                    </a:p>
                  </a:txBody>
                  <a:tcPr/>
                </a:tc>
                <a:tc hMerge="1" vMerge="1">
                  <a:txBody>
                    <a:bodyPr/>
                    <a:lstStyle/>
                    <a:p>
                      <a:endParaRPr lang="en-ID"/>
                    </a:p>
                  </a:txBody>
                  <a:tcPr/>
                </a:tc>
                <a:tc rowSpan="2">
                  <a:txBody>
                    <a:bodyPr/>
                    <a:lstStyle/>
                    <a:p>
                      <a:pPr marL="38100" marR="38100" algn="ctr">
                        <a:lnSpc>
                          <a:spcPts val="1600"/>
                        </a:lnSpc>
                        <a:buNone/>
                      </a:pPr>
                      <a:r>
                        <a:rPr lang="id-ID" sz="800">
                          <a:effectLst/>
                        </a:rPr>
                        <a:t>Mean</a:t>
                      </a:r>
                      <a:endParaRPr lang="en-ID" sz="1200">
                        <a:effectLst/>
                        <a:latin typeface="Times New Roman" panose="02020603050405020304" pitchFamily="18" charset="0"/>
                        <a:ea typeface="Times New Roman" panose="02020603050405020304" pitchFamily="18" charset="0"/>
                      </a:endParaRPr>
                    </a:p>
                  </a:txBody>
                  <a:tcPr marL="0" marR="0" marT="0" marB="0" anchor="b"/>
                </a:tc>
                <a:tc rowSpan="2">
                  <a:txBody>
                    <a:bodyPr/>
                    <a:lstStyle/>
                    <a:p>
                      <a:pPr marL="38100" marR="38100" algn="ctr">
                        <a:lnSpc>
                          <a:spcPts val="1600"/>
                        </a:lnSpc>
                        <a:buNone/>
                      </a:pPr>
                      <a:r>
                        <a:rPr lang="id-ID" sz="800" dirty="0">
                          <a:effectLst/>
                        </a:rPr>
                        <a:t>Std. Deviation</a:t>
                      </a:r>
                      <a:endParaRPr lang="en-ID" sz="1200" dirty="0">
                        <a:effectLst/>
                        <a:latin typeface="Times New Roman" panose="02020603050405020304" pitchFamily="18" charset="0"/>
                        <a:ea typeface="Times New Roman" panose="02020603050405020304" pitchFamily="18" charset="0"/>
                      </a:endParaRPr>
                    </a:p>
                  </a:txBody>
                  <a:tcPr marL="0" marR="0" marT="0" marB="0" anchor="b"/>
                </a:tc>
                <a:tc rowSpan="2">
                  <a:txBody>
                    <a:bodyPr/>
                    <a:lstStyle/>
                    <a:p>
                      <a:pPr marL="38100" marR="38100" algn="ctr">
                        <a:lnSpc>
                          <a:spcPts val="1600"/>
                        </a:lnSpc>
                        <a:buNone/>
                      </a:pPr>
                      <a:r>
                        <a:rPr lang="id-ID" sz="800">
                          <a:effectLst/>
                        </a:rPr>
                        <a:t>Std. Error Mean</a:t>
                      </a:r>
                      <a:endParaRPr lang="en-ID" sz="1200">
                        <a:effectLst/>
                        <a:latin typeface="Times New Roman" panose="02020603050405020304" pitchFamily="18" charset="0"/>
                        <a:ea typeface="Times New Roman" panose="02020603050405020304" pitchFamily="18" charset="0"/>
                      </a:endParaRPr>
                    </a:p>
                  </a:txBody>
                  <a:tcPr marL="0" marR="0" marT="0" marB="0" anchor="b"/>
                </a:tc>
                <a:tc gridSpan="2">
                  <a:txBody>
                    <a:bodyPr/>
                    <a:lstStyle/>
                    <a:p>
                      <a:pPr marL="38100" marR="38100" algn="ctr">
                        <a:lnSpc>
                          <a:spcPts val="1600"/>
                        </a:lnSpc>
                        <a:buNone/>
                      </a:pPr>
                      <a:r>
                        <a:rPr lang="id-ID" sz="800">
                          <a:effectLst/>
                        </a:rPr>
                        <a:t>95% Confidence Interval of the Difference</a:t>
                      </a:r>
                      <a:endParaRPr lang="en-ID" sz="1200">
                        <a:effectLst/>
                        <a:latin typeface="Times New Roman" panose="02020603050405020304" pitchFamily="18" charset="0"/>
                        <a:ea typeface="Times New Roman" panose="02020603050405020304" pitchFamily="18" charset="0"/>
                      </a:endParaRPr>
                    </a:p>
                  </a:txBody>
                  <a:tcPr marL="0" marR="0" marT="0" marB="0" anchor="b"/>
                </a:tc>
                <a:tc hMerge="1">
                  <a:txBody>
                    <a:bodyPr/>
                    <a:lstStyle/>
                    <a:p>
                      <a:endParaRPr lang="en-ID"/>
                    </a:p>
                  </a:txBody>
                  <a:tcPr/>
                </a:tc>
                <a:tc>
                  <a:txBody>
                    <a:bodyPr/>
                    <a:lstStyle/>
                    <a:p>
                      <a:pPr>
                        <a:buNone/>
                      </a:pPr>
                      <a:r>
                        <a:rPr lang="id-ID" sz="800">
                          <a:effectLst/>
                        </a:rPr>
                        <a:t> </a:t>
                      </a:r>
                      <a:endParaRPr lang="en-ID" sz="1200">
                        <a:effectLst/>
                        <a:latin typeface="Times New Roman" panose="02020603050405020304" pitchFamily="18" charset="0"/>
                        <a:ea typeface="Times New Roman" panose="02020603050405020304" pitchFamily="18" charset="0"/>
                      </a:endParaRPr>
                    </a:p>
                  </a:txBody>
                  <a:tcPr marL="0" marR="0" marT="0" marB="0" anchor="b"/>
                </a:tc>
                <a:tc>
                  <a:txBody>
                    <a:bodyPr/>
                    <a:lstStyle/>
                    <a:p>
                      <a:pPr>
                        <a:buNone/>
                      </a:pPr>
                      <a:r>
                        <a:rPr lang="id-ID" sz="800">
                          <a:effectLst/>
                        </a:rPr>
                        <a:t> </a:t>
                      </a:r>
                      <a:endParaRPr lang="en-ID" sz="1200">
                        <a:effectLst/>
                        <a:latin typeface="Times New Roman" panose="02020603050405020304" pitchFamily="18" charset="0"/>
                        <a:ea typeface="Times New Roman" panose="02020603050405020304" pitchFamily="18" charset="0"/>
                      </a:endParaRPr>
                    </a:p>
                  </a:txBody>
                  <a:tcPr marL="0" marR="0" marT="0" marB="0" anchor="b"/>
                </a:tc>
                <a:tc>
                  <a:txBody>
                    <a:bodyPr/>
                    <a:lstStyle/>
                    <a:p>
                      <a:pPr>
                        <a:buNone/>
                      </a:pPr>
                      <a:r>
                        <a:rPr lang="id-ID" sz="800">
                          <a:effectLst/>
                        </a:rPr>
                        <a:t> </a:t>
                      </a:r>
                      <a:endParaRPr lang="en-ID" sz="1200">
                        <a:effectLst/>
                        <a:latin typeface="Times New Roman" panose="02020603050405020304" pitchFamily="18" charset="0"/>
                        <a:ea typeface="Times New Roman" panose="02020603050405020304" pitchFamily="18" charset="0"/>
                      </a:endParaRPr>
                    </a:p>
                  </a:txBody>
                  <a:tcPr marL="0" marR="0" marT="0" marB="0" anchor="b"/>
                </a:tc>
                <a:extLst>
                  <a:ext uri="{0D108BD9-81ED-4DB2-BD59-A6C34878D82A}">
                    <a16:rowId xmlns:a16="http://schemas.microsoft.com/office/drawing/2014/main" val="2956946460"/>
                  </a:ext>
                </a:extLst>
              </a:tr>
              <a:tr h="215131">
                <a:tc gridSpan="2" vMerge="1">
                  <a:txBody>
                    <a:bodyPr/>
                    <a:lstStyle/>
                    <a:p>
                      <a:endParaRPr lang="en-ID"/>
                    </a:p>
                  </a:txBody>
                  <a:tcPr/>
                </a:tc>
                <a:tc hMerge="1" vMerge="1">
                  <a:txBody>
                    <a:bodyPr/>
                    <a:lstStyle/>
                    <a:p>
                      <a:endParaRPr lang="en-ID"/>
                    </a:p>
                  </a:txBody>
                  <a:tcPr/>
                </a:tc>
                <a:tc vMerge="1">
                  <a:txBody>
                    <a:bodyPr/>
                    <a:lstStyle/>
                    <a:p>
                      <a:endParaRPr lang="en-ID"/>
                    </a:p>
                  </a:txBody>
                  <a:tcPr/>
                </a:tc>
                <a:tc vMerge="1">
                  <a:txBody>
                    <a:bodyPr/>
                    <a:lstStyle/>
                    <a:p>
                      <a:endParaRPr lang="en-ID"/>
                    </a:p>
                  </a:txBody>
                  <a:tcPr/>
                </a:tc>
                <a:tc vMerge="1">
                  <a:txBody>
                    <a:bodyPr/>
                    <a:lstStyle/>
                    <a:p>
                      <a:endParaRPr lang="en-ID"/>
                    </a:p>
                  </a:txBody>
                  <a:tcPr/>
                </a:tc>
                <a:tc>
                  <a:txBody>
                    <a:bodyPr/>
                    <a:lstStyle/>
                    <a:p>
                      <a:pPr marL="38100" marR="38100" algn="ctr">
                        <a:lnSpc>
                          <a:spcPts val="1600"/>
                        </a:lnSpc>
                        <a:buNone/>
                      </a:pPr>
                      <a:r>
                        <a:rPr lang="id-ID" sz="800">
                          <a:effectLst/>
                        </a:rPr>
                        <a:t>Lower</a:t>
                      </a:r>
                      <a:endParaRPr lang="en-ID" sz="1200">
                        <a:effectLst/>
                        <a:latin typeface="Times New Roman" panose="02020603050405020304" pitchFamily="18" charset="0"/>
                        <a:ea typeface="Times New Roman" panose="02020603050405020304" pitchFamily="18" charset="0"/>
                      </a:endParaRPr>
                    </a:p>
                  </a:txBody>
                  <a:tcPr marL="0" marR="0" marT="0" marB="0" anchor="b"/>
                </a:tc>
                <a:tc>
                  <a:txBody>
                    <a:bodyPr/>
                    <a:lstStyle/>
                    <a:p>
                      <a:pPr marL="38100" marR="38100" algn="ctr">
                        <a:lnSpc>
                          <a:spcPts val="1600"/>
                        </a:lnSpc>
                        <a:buNone/>
                      </a:pPr>
                      <a:r>
                        <a:rPr lang="id-ID" sz="800">
                          <a:effectLst/>
                        </a:rPr>
                        <a:t>Upper</a:t>
                      </a:r>
                      <a:endParaRPr lang="en-ID" sz="1200">
                        <a:effectLst/>
                        <a:latin typeface="Times New Roman" panose="02020603050405020304" pitchFamily="18" charset="0"/>
                        <a:ea typeface="Times New Roman" panose="02020603050405020304" pitchFamily="18" charset="0"/>
                      </a:endParaRPr>
                    </a:p>
                  </a:txBody>
                  <a:tcPr marL="0" marR="0" marT="0" marB="0" anchor="b"/>
                </a:tc>
                <a:tc>
                  <a:txBody>
                    <a:bodyPr/>
                    <a:lstStyle/>
                    <a:p>
                      <a:pPr>
                        <a:buNone/>
                      </a:pPr>
                      <a:r>
                        <a:rPr lang="id-ID" sz="800">
                          <a:effectLst/>
                        </a:rPr>
                        <a:t> </a:t>
                      </a:r>
                      <a:endParaRPr lang="en-ID" sz="1200">
                        <a:effectLst/>
                        <a:latin typeface="Times New Roman" panose="02020603050405020304" pitchFamily="18" charset="0"/>
                        <a:ea typeface="Times New Roman" panose="02020603050405020304" pitchFamily="18" charset="0"/>
                      </a:endParaRPr>
                    </a:p>
                  </a:txBody>
                  <a:tcPr marL="0" marR="0" marT="0" marB="0" anchor="b"/>
                </a:tc>
                <a:tc>
                  <a:txBody>
                    <a:bodyPr/>
                    <a:lstStyle/>
                    <a:p>
                      <a:pPr>
                        <a:buNone/>
                      </a:pPr>
                      <a:r>
                        <a:rPr lang="id-ID" sz="800">
                          <a:effectLst/>
                        </a:rPr>
                        <a:t> </a:t>
                      </a:r>
                      <a:endParaRPr lang="en-ID" sz="1200">
                        <a:effectLst/>
                        <a:latin typeface="Times New Roman" panose="02020603050405020304" pitchFamily="18" charset="0"/>
                        <a:ea typeface="Times New Roman" panose="02020603050405020304" pitchFamily="18" charset="0"/>
                      </a:endParaRPr>
                    </a:p>
                  </a:txBody>
                  <a:tcPr marL="0" marR="0" marT="0" marB="0" anchor="b"/>
                </a:tc>
                <a:tc>
                  <a:txBody>
                    <a:bodyPr/>
                    <a:lstStyle/>
                    <a:p>
                      <a:pPr>
                        <a:buNone/>
                      </a:pPr>
                      <a:r>
                        <a:rPr lang="id-ID" sz="800">
                          <a:effectLst/>
                        </a:rPr>
                        <a:t> </a:t>
                      </a:r>
                      <a:endParaRPr lang="en-ID" sz="1200">
                        <a:effectLst/>
                        <a:latin typeface="Times New Roman" panose="02020603050405020304" pitchFamily="18" charset="0"/>
                        <a:ea typeface="Times New Roman" panose="02020603050405020304" pitchFamily="18" charset="0"/>
                      </a:endParaRPr>
                    </a:p>
                  </a:txBody>
                  <a:tcPr marL="0" marR="0" marT="0" marB="0" anchor="b"/>
                </a:tc>
                <a:extLst>
                  <a:ext uri="{0D108BD9-81ED-4DB2-BD59-A6C34878D82A}">
                    <a16:rowId xmlns:a16="http://schemas.microsoft.com/office/drawing/2014/main" val="2938515765"/>
                  </a:ext>
                </a:extLst>
              </a:tr>
              <a:tr h="375654">
                <a:tc>
                  <a:txBody>
                    <a:bodyPr/>
                    <a:lstStyle/>
                    <a:p>
                      <a:pPr marL="38100" marR="38100">
                        <a:lnSpc>
                          <a:spcPts val="1600"/>
                        </a:lnSpc>
                        <a:buNone/>
                      </a:pPr>
                      <a:r>
                        <a:rPr lang="id-ID" sz="800">
                          <a:effectLst/>
                        </a:rPr>
                        <a:t>Pair 1</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nSpc>
                          <a:spcPts val="1600"/>
                        </a:lnSpc>
                        <a:buNone/>
                      </a:pPr>
                      <a:r>
                        <a:rPr lang="id-ID" sz="800">
                          <a:effectLst/>
                        </a:rPr>
                        <a:t>Pretest - Posttest</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800">
                          <a:effectLst/>
                        </a:rPr>
                        <a:t>-32.955</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800">
                          <a:effectLst/>
                        </a:rPr>
                        <a:t>14.692</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800">
                          <a:effectLst/>
                        </a:rPr>
                        <a:t>3.132</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800">
                          <a:effectLst/>
                        </a:rPr>
                        <a:t>-39.469</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800" dirty="0">
                          <a:effectLst/>
                        </a:rPr>
                        <a:t>-26.440</a:t>
                      </a:r>
                      <a:endParaRPr lang="en-ID" sz="1200" dirty="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800">
                          <a:effectLst/>
                        </a:rPr>
                        <a:t>-10.521</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800">
                          <a:effectLst/>
                        </a:rPr>
                        <a:t>21</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800" dirty="0">
                          <a:effectLst/>
                        </a:rPr>
                        <a:t>.000</a:t>
                      </a:r>
                      <a:endParaRPr lang="en-ID" sz="1200" dirty="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1626514154"/>
                  </a:ext>
                </a:extLst>
              </a:tr>
            </a:tbl>
          </a:graphicData>
        </a:graphic>
      </p:graphicFrame>
    </p:spTree>
    <p:extLst>
      <p:ext uri="{BB962C8B-B14F-4D97-AF65-F5344CB8AC3E}">
        <p14:creationId xmlns:p14="http://schemas.microsoft.com/office/powerpoint/2010/main" val="2595605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5">
          <a:extLst>
            <a:ext uri="{FF2B5EF4-FFF2-40B4-BE49-F238E27FC236}">
              <a16:creationId xmlns:a16="http://schemas.microsoft.com/office/drawing/2014/main" id="{CC4C1BC4-B315-BD41-8461-28E9F86F4960}"/>
            </a:ext>
          </a:extLst>
        </p:cNvPr>
        <p:cNvGrpSpPr/>
        <p:nvPr/>
      </p:nvGrpSpPr>
      <p:grpSpPr>
        <a:xfrm>
          <a:off x="0" y="0"/>
          <a:ext cx="0" cy="0"/>
          <a:chOff x="0" y="0"/>
          <a:chExt cx="0" cy="0"/>
        </a:xfrm>
      </p:grpSpPr>
      <p:sp>
        <p:nvSpPr>
          <p:cNvPr id="46" name="Google Shape;46;g104f7abbb21_0_309">
            <a:extLst>
              <a:ext uri="{FF2B5EF4-FFF2-40B4-BE49-F238E27FC236}">
                <a16:creationId xmlns:a16="http://schemas.microsoft.com/office/drawing/2014/main" id="{C5E32B58-ABA9-49F2-B0F1-AC35E3047D43}"/>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lvl="0"/>
            <a:r>
              <a:rPr lang="en-US" dirty="0"/>
              <a:t>Discussion</a:t>
            </a:r>
            <a:endParaRPr dirty="0"/>
          </a:p>
        </p:txBody>
      </p:sp>
      <p:sp>
        <p:nvSpPr>
          <p:cNvPr id="5" name="Google Shape;47;g104f7abbb21_0_309">
            <a:extLst>
              <a:ext uri="{FF2B5EF4-FFF2-40B4-BE49-F238E27FC236}">
                <a16:creationId xmlns:a16="http://schemas.microsoft.com/office/drawing/2014/main" id="{E7B472AC-1BBF-263E-5466-3E3FF6FC6EC7}"/>
              </a:ext>
            </a:extLst>
          </p:cNvPr>
          <p:cNvSpPr txBox="1">
            <a:spLocks noGrp="1"/>
          </p:cNvSpPr>
          <p:nvPr>
            <p:ph type="body" idx="1"/>
          </p:nvPr>
        </p:nvSpPr>
        <p:spPr>
          <a:xfrm>
            <a:off x="869760" y="1727537"/>
            <a:ext cx="10424871" cy="1334125"/>
          </a:xfrm>
          <a:prstGeom prst="rect">
            <a:avLst/>
          </a:prstGeom>
          <a:noFill/>
          <a:ln>
            <a:noFill/>
          </a:ln>
        </p:spPr>
        <p:txBody>
          <a:bodyPr spcFirstLastPara="1" wrap="square" lIns="91425" tIns="45700" rIns="91425" bIns="45700" anchor="t" anchorCtr="0">
            <a:noAutofit/>
          </a:bodyPr>
          <a:lstStyle/>
          <a:p>
            <a:pPr marL="228600" indent="0" algn="just">
              <a:lnSpc>
                <a:spcPct val="170000"/>
              </a:lnSpc>
              <a:buNone/>
            </a:pPr>
            <a:r>
              <a:rPr lang="en-US" sz="1600" dirty="0">
                <a:solidFill>
                  <a:srgbClr val="000000"/>
                </a:solidFill>
              </a:rPr>
              <a:t>These findings indicate that </a:t>
            </a:r>
            <a:r>
              <a:rPr lang="en-US" sz="1600" dirty="0" err="1">
                <a:solidFill>
                  <a:srgbClr val="000000"/>
                </a:solidFill>
              </a:rPr>
              <a:t>Wordwall</a:t>
            </a:r>
            <a:r>
              <a:rPr lang="en-US" sz="1600" dirty="0">
                <a:solidFill>
                  <a:srgbClr val="000000"/>
                </a:solidFill>
              </a:rPr>
              <a:t> is able to create a more interactive and enjoyable learning atmosphere, encouraging students to be more active and motivated in participating in learning. In addition, the gamification approach applied has been proven to be able to overcome boredom in conventional learning and increase student memory and participation. These results also support the findings of previous studies which state that the use of digital game-based learning media such as </a:t>
            </a:r>
            <a:r>
              <a:rPr lang="en-US" sz="1600" dirty="0" err="1">
                <a:solidFill>
                  <a:srgbClr val="000000"/>
                </a:solidFill>
              </a:rPr>
              <a:t>Wordwall</a:t>
            </a:r>
            <a:r>
              <a:rPr lang="en-US" sz="1600" dirty="0">
                <a:solidFill>
                  <a:srgbClr val="000000"/>
                </a:solidFill>
              </a:rPr>
              <a:t> can increase student engagement and academic achievement, especially in English vocabulary mastery. </a:t>
            </a:r>
            <a:endParaRPr lang="en-ID" sz="1600" dirty="0"/>
          </a:p>
          <a:p>
            <a:pPr marL="228600" lvl="0" indent="0" algn="just">
              <a:lnSpc>
                <a:spcPct val="170000"/>
              </a:lnSpc>
              <a:buNone/>
            </a:pPr>
            <a:endParaRPr lang="en-US" sz="1600" dirty="0"/>
          </a:p>
        </p:txBody>
      </p:sp>
    </p:spTree>
    <p:extLst>
      <p:ext uri="{BB962C8B-B14F-4D97-AF65-F5344CB8AC3E}">
        <p14:creationId xmlns:p14="http://schemas.microsoft.com/office/powerpoint/2010/main" val="3823881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5D186-2D94-1C84-6494-32BE29032181}"/>
              </a:ext>
            </a:extLst>
          </p:cNvPr>
          <p:cNvSpPr>
            <a:spLocks noGrp="1"/>
          </p:cNvSpPr>
          <p:nvPr>
            <p:ph type="title"/>
          </p:nvPr>
        </p:nvSpPr>
        <p:spPr/>
        <p:txBody>
          <a:bodyPr/>
          <a:lstStyle/>
          <a:p>
            <a:r>
              <a:rPr lang="en-US" dirty="0"/>
              <a:t>Conclusion</a:t>
            </a:r>
            <a:endParaRPr lang="en-ID" dirty="0"/>
          </a:p>
        </p:txBody>
      </p:sp>
      <p:sp>
        <p:nvSpPr>
          <p:cNvPr id="4" name="Google Shape;47;g104f7abbb21_0_309">
            <a:extLst>
              <a:ext uri="{FF2B5EF4-FFF2-40B4-BE49-F238E27FC236}">
                <a16:creationId xmlns:a16="http://schemas.microsoft.com/office/drawing/2014/main" id="{BC3BD545-F214-C024-CAF3-024977EA6901}"/>
              </a:ext>
            </a:extLst>
          </p:cNvPr>
          <p:cNvSpPr txBox="1">
            <a:spLocks noGrp="1"/>
          </p:cNvSpPr>
          <p:nvPr>
            <p:ph type="body" idx="1"/>
          </p:nvPr>
        </p:nvSpPr>
        <p:spPr>
          <a:xfrm>
            <a:off x="869760" y="2094875"/>
            <a:ext cx="10424871" cy="1334125"/>
          </a:xfrm>
          <a:prstGeom prst="rect">
            <a:avLst/>
          </a:prstGeom>
          <a:noFill/>
          <a:ln>
            <a:noFill/>
          </a:ln>
        </p:spPr>
        <p:txBody>
          <a:bodyPr spcFirstLastPara="1" wrap="square" lIns="91425" tIns="45700" rIns="91425" bIns="45700" anchor="t" anchorCtr="0">
            <a:noAutofit/>
          </a:bodyPr>
          <a:lstStyle/>
          <a:p>
            <a:pPr marL="228600" indent="0" algn="just">
              <a:lnSpc>
                <a:spcPct val="170000"/>
              </a:lnSpc>
              <a:buNone/>
            </a:pPr>
            <a:r>
              <a:rPr lang="en-US" sz="1600" dirty="0"/>
              <a:t>this study states that the use of </a:t>
            </a:r>
            <a:r>
              <a:rPr lang="en-US" sz="1600" dirty="0" err="1"/>
              <a:t>Wordwall</a:t>
            </a:r>
            <a:r>
              <a:rPr lang="en-US" sz="1600" dirty="0"/>
              <a:t> media is effective in improving students' English vocabulary mastery. Through the gamification approach, learning becomes more interactive, fun, and can improve students' motivation and learning outcomes. </a:t>
            </a:r>
            <a:r>
              <a:rPr lang="en-US" sz="1600" dirty="0" err="1"/>
              <a:t>Wordwall</a:t>
            </a:r>
            <a:r>
              <a:rPr lang="en-US" sz="1600" dirty="0"/>
              <a:t> can be used as an alternative learning media that is in accordance with technological developments and students' needs in the digital era. </a:t>
            </a:r>
            <a:r>
              <a:rPr lang="en-US" sz="1050" dirty="0"/>
              <a:t> </a:t>
            </a:r>
            <a:endParaRPr lang="en-US" sz="1600" dirty="0"/>
          </a:p>
        </p:txBody>
      </p:sp>
    </p:spTree>
    <p:extLst>
      <p:ext uri="{BB962C8B-B14F-4D97-AF65-F5344CB8AC3E}">
        <p14:creationId xmlns:p14="http://schemas.microsoft.com/office/powerpoint/2010/main" val="1767079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a:t>Introduction</a:t>
            </a:r>
            <a:endParaRPr dirty="0"/>
          </a:p>
        </p:txBody>
      </p:sp>
      <p:sp>
        <p:nvSpPr>
          <p:cNvPr id="47" name="Google Shape;47;g104f7abbb21_0_309"/>
          <p:cNvSpPr txBox="1">
            <a:spLocks noGrp="1"/>
          </p:cNvSpPr>
          <p:nvPr>
            <p:ph type="body" idx="1"/>
          </p:nvPr>
        </p:nvSpPr>
        <p:spPr>
          <a:xfrm>
            <a:off x="166758" y="1238731"/>
            <a:ext cx="11830877" cy="5002412"/>
          </a:xfrm>
          <a:prstGeom prst="rect">
            <a:avLst/>
          </a:prstGeom>
          <a:noFill/>
          <a:ln>
            <a:noFill/>
          </a:ln>
        </p:spPr>
        <p:txBody>
          <a:bodyPr spcFirstLastPara="1" wrap="square" lIns="91425" tIns="45700" rIns="91425" bIns="45700" anchor="t" anchorCtr="0">
            <a:normAutofit fontScale="92500" lnSpcReduction="20000"/>
          </a:bodyPr>
          <a:lstStyle/>
          <a:p>
            <a:pPr marL="457200" lvl="0" indent="-228600" algn="just" rtl="0">
              <a:lnSpc>
                <a:spcPct val="90000"/>
              </a:lnSpc>
              <a:spcBef>
                <a:spcPts val="1000"/>
              </a:spcBef>
              <a:spcAft>
                <a:spcPts val="0"/>
              </a:spcAft>
              <a:buClr>
                <a:schemeClr val="dk1"/>
              </a:buClr>
              <a:buSzPts val="2800"/>
              <a:buNone/>
            </a:pPr>
            <a:r>
              <a:rPr lang="en-US" sz="2400" b="1" dirty="0"/>
              <a:t>Background of The Study</a:t>
            </a:r>
          </a:p>
          <a:p>
            <a:pPr marL="685800" indent="-457200" algn="just"/>
            <a:r>
              <a:rPr lang="en-US" sz="2400" dirty="0"/>
              <a:t>Vocabulary</a:t>
            </a:r>
          </a:p>
          <a:p>
            <a:pPr marL="228600" indent="0" algn="just">
              <a:lnSpc>
                <a:spcPct val="150000"/>
              </a:lnSpc>
              <a:buNone/>
            </a:pPr>
            <a:r>
              <a:rPr lang="en-US" sz="2300" dirty="0"/>
              <a:t>Vocabulary is an essential component of any language that needs to be fully understood. Inadequate vocabulary mastery significantly impacts language proficiency in spelling, pronunciation and proper word selection. Students need to apply their skills and must create strategies for their own vocabulary growth. </a:t>
            </a:r>
            <a:endParaRPr lang="en-US" sz="2000" dirty="0"/>
          </a:p>
          <a:p>
            <a:pPr marL="685800" indent="-457200" algn="just"/>
            <a:r>
              <a:rPr lang="en-US" sz="2400" dirty="0"/>
              <a:t>Gamification</a:t>
            </a:r>
          </a:p>
          <a:p>
            <a:pPr marL="228600" indent="0" algn="just">
              <a:lnSpc>
                <a:spcPct val="150000"/>
              </a:lnSpc>
              <a:buNone/>
            </a:pPr>
            <a:r>
              <a:rPr lang="en-US" sz="2300" dirty="0"/>
              <a:t>Gamification is a game-inspired learning technique for gaining knowledge and skills. Gamification incorporates game features into learning design across a wide range of fields and subjects. Gamification offers a boost to ensure that students are engaged in a comprehensive learning experience.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a:t>Introduction</a:t>
            </a:r>
            <a:endParaRPr dirty="0"/>
          </a:p>
        </p:txBody>
      </p:sp>
      <p:sp>
        <p:nvSpPr>
          <p:cNvPr id="47" name="Google Shape;47;g104f7abbb21_0_309"/>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457200" lvl="0" indent="-228600" algn="just" rtl="0">
              <a:lnSpc>
                <a:spcPct val="90000"/>
              </a:lnSpc>
              <a:spcBef>
                <a:spcPts val="1000"/>
              </a:spcBef>
              <a:spcAft>
                <a:spcPts val="0"/>
              </a:spcAft>
              <a:buClr>
                <a:schemeClr val="dk1"/>
              </a:buClr>
              <a:buSzPts val="2800"/>
              <a:buNone/>
            </a:pPr>
            <a:r>
              <a:rPr lang="en-US" sz="2400" b="1" dirty="0"/>
              <a:t>Background of The Study</a:t>
            </a:r>
          </a:p>
          <a:p>
            <a:pPr marL="685800" indent="-457200" algn="just"/>
            <a:r>
              <a:rPr lang="en-US" sz="2400" dirty="0" err="1"/>
              <a:t>Wordwall</a:t>
            </a:r>
            <a:endParaRPr lang="en-US" sz="2400" dirty="0"/>
          </a:p>
          <a:p>
            <a:pPr marL="228600" indent="0" algn="just">
              <a:lnSpc>
                <a:spcPct val="150000"/>
              </a:lnSpc>
              <a:buNone/>
            </a:pPr>
            <a:r>
              <a:rPr lang="en-US" sz="2000" dirty="0" err="1"/>
              <a:t>Wordwall</a:t>
            </a:r>
            <a:r>
              <a:rPr lang="en-US" sz="2000" dirty="0"/>
              <a:t> is an educational entertainment website that provides a variety of games for student learning to make it less monotonous and more fun. By using </a:t>
            </a:r>
            <a:r>
              <a:rPr lang="en-US" sz="2000" dirty="0" err="1"/>
              <a:t>Wordwall</a:t>
            </a:r>
            <a:r>
              <a:rPr lang="en-US" sz="2000" dirty="0"/>
              <a:t>, students can memorize more vocabulary without feeling too serious in learning.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a:t>Introduction</a:t>
            </a:r>
            <a:endParaRPr dirty="0"/>
          </a:p>
        </p:txBody>
      </p:sp>
      <p:sp>
        <p:nvSpPr>
          <p:cNvPr id="47" name="Google Shape;47;g104f7abbb21_0_309"/>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457200" lvl="0" indent="-228600" algn="just" rtl="0">
              <a:lnSpc>
                <a:spcPct val="90000"/>
              </a:lnSpc>
              <a:spcBef>
                <a:spcPts val="1000"/>
              </a:spcBef>
              <a:spcAft>
                <a:spcPts val="0"/>
              </a:spcAft>
              <a:buClr>
                <a:schemeClr val="dk1"/>
              </a:buClr>
              <a:buSzPts val="2800"/>
              <a:buNone/>
            </a:pPr>
            <a:r>
              <a:rPr lang="en-US" sz="2400" b="1" dirty="0"/>
              <a:t>Data collection Gap</a:t>
            </a:r>
          </a:p>
          <a:p>
            <a:pPr marL="457200" lvl="0" indent="-228600" algn="just" rtl="0">
              <a:lnSpc>
                <a:spcPct val="90000"/>
              </a:lnSpc>
              <a:spcBef>
                <a:spcPts val="1000"/>
              </a:spcBef>
              <a:spcAft>
                <a:spcPts val="0"/>
              </a:spcAft>
              <a:buClr>
                <a:schemeClr val="dk1"/>
              </a:buClr>
              <a:buSzPts val="2800"/>
              <a:buNone/>
            </a:pPr>
            <a:endParaRPr lang="en-US" sz="2400" b="1" dirty="0"/>
          </a:p>
          <a:p>
            <a:pPr marL="457200" lvl="0" indent="-228600" algn="just" rtl="0">
              <a:lnSpc>
                <a:spcPct val="90000"/>
              </a:lnSpc>
              <a:spcBef>
                <a:spcPts val="1000"/>
              </a:spcBef>
              <a:spcAft>
                <a:spcPts val="0"/>
              </a:spcAft>
              <a:buClr>
                <a:schemeClr val="dk1"/>
              </a:buClr>
              <a:buSzPts val="2800"/>
              <a:buNone/>
            </a:pPr>
            <a:endParaRPr lang="en-US" sz="2400" b="1" dirty="0"/>
          </a:p>
        </p:txBody>
      </p:sp>
      <p:graphicFrame>
        <p:nvGraphicFramePr>
          <p:cNvPr id="5" name="Content Placeholder 7"/>
          <p:cNvGraphicFramePr/>
          <p:nvPr>
            <p:extLst>
              <p:ext uri="{D42A27DB-BD31-4B8C-83A1-F6EECF244321}">
                <p14:modId xmlns:p14="http://schemas.microsoft.com/office/powerpoint/2010/main" val="647173233"/>
              </p:ext>
            </p:extLst>
          </p:nvPr>
        </p:nvGraphicFramePr>
        <p:xfrm>
          <a:off x="419099" y="2209393"/>
          <a:ext cx="11353802" cy="3148411"/>
        </p:xfrm>
        <a:graphic>
          <a:graphicData uri="http://schemas.openxmlformats.org/drawingml/2006/table">
            <a:tbl>
              <a:tblPr firstRow="1" bandRow="1">
                <a:tableStyleId>{5C22544A-7EE6-4342-B048-85BDC9FD1C3A}</a:tableStyleId>
              </a:tblPr>
              <a:tblGrid>
                <a:gridCol w="5676901">
                  <a:extLst>
                    <a:ext uri="{9D8B030D-6E8A-4147-A177-3AD203B41FA5}">
                      <a16:colId xmlns:a16="http://schemas.microsoft.com/office/drawing/2014/main" val="20000"/>
                    </a:ext>
                  </a:extLst>
                </a:gridCol>
                <a:gridCol w="5676901">
                  <a:extLst>
                    <a:ext uri="{9D8B030D-6E8A-4147-A177-3AD203B41FA5}">
                      <a16:colId xmlns:a16="http://schemas.microsoft.com/office/drawing/2014/main" val="20001"/>
                    </a:ext>
                  </a:extLst>
                </a:gridCol>
              </a:tblGrid>
              <a:tr h="439453">
                <a:tc>
                  <a:txBody>
                    <a:bodyPr/>
                    <a:lstStyle/>
                    <a:p>
                      <a:pPr algn="ctr"/>
                      <a:r>
                        <a:rPr lang="en-US" dirty="0"/>
                        <a:t>Previous Research</a:t>
                      </a:r>
                      <a:endParaRPr lang="en-ID" dirty="0"/>
                    </a:p>
                  </a:txBody>
                  <a:tcPr/>
                </a:tc>
                <a:tc>
                  <a:txBody>
                    <a:bodyPr/>
                    <a:lstStyle/>
                    <a:p>
                      <a:pPr algn="ctr"/>
                      <a:r>
                        <a:rPr lang="en-US" dirty="0"/>
                        <a:t>This Research</a:t>
                      </a:r>
                      <a:endParaRPr lang="en-ID" dirty="0"/>
                    </a:p>
                  </a:txBody>
                  <a:tcPr/>
                </a:tc>
                <a:extLst>
                  <a:ext uri="{0D108BD9-81ED-4DB2-BD59-A6C34878D82A}">
                    <a16:rowId xmlns:a16="http://schemas.microsoft.com/office/drawing/2014/main" val="10000"/>
                  </a:ext>
                </a:extLst>
              </a:tr>
              <a:tr h="2708958">
                <a:tc>
                  <a:txBody>
                    <a:bodyPr/>
                    <a:lstStyle/>
                    <a:p>
                      <a:pPr marL="285750" indent="-285750" algn="l">
                        <a:buFont typeface="Arial" panose="020B0604020202020204" pitchFamily="34" charset="0"/>
                        <a:buChar char="•"/>
                      </a:pPr>
                      <a:r>
                        <a:rPr lang="en-US" dirty="0"/>
                        <a:t>The research conducted by Asti (2023) using game-based </a:t>
                      </a:r>
                      <a:r>
                        <a:rPr lang="en-US" dirty="0" err="1"/>
                        <a:t>Wordwall</a:t>
                      </a:r>
                      <a:r>
                        <a:rPr lang="en-US" dirty="0"/>
                        <a:t> media on student learning outcomes </a:t>
                      </a:r>
                    </a:p>
                    <a:p>
                      <a:pPr marL="285750" indent="-285750" algn="l">
                        <a:buFont typeface="Arial" panose="020B0604020202020204" pitchFamily="34" charset="0"/>
                        <a:buChar char="•"/>
                      </a:pPr>
                      <a:r>
                        <a:rPr lang="en-US" dirty="0"/>
                        <a:t>The research conducted by </a:t>
                      </a:r>
                      <a:r>
                        <a:rPr lang="en-US" dirty="0" err="1"/>
                        <a:t>Rohmatin</a:t>
                      </a:r>
                      <a:r>
                        <a:rPr lang="en-US" dirty="0"/>
                        <a:t> (2023) use of </a:t>
                      </a:r>
                      <a:r>
                        <a:rPr lang="en-US" dirty="0" err="1"/>
                        <a:t>Wordwall</a:t>
                      </a:r>
                      <a:r>
                        <a:rPr lang="en-US" dirty="0"/>
                        <a:t>-based educational games to improve students’ vocabulary skills </a:t>
                      </a:r>
                    </a:p>
                    <a:p>
                      <a:pPr marL="285750" indent="-285750" algn="l">
                        <a:buFont typeface="Arial" panose="020B0604020202020204" pitchFamily="34" charset="0"/>
                        <a:buChar char="•"/>
                      </a:pPr>
                      <a:r>
                        <a:rPr lang="en-US" dirty="0"/>
                        <a:t>The research conducted by </a:t>
                      </a:r>
                      <a:r>
                        <a:rPr lang="en-US" dirty="0" err="1"/>
                        <a:t>Anindyajati</a:t>
                      </a:r>
                      <a:r>
                        <a:rPr lang="en-US" dirty="0"/>
                        <a:t> (2017) using </a:t>
                      </a:r>
                      <a:r>
                        <a:rPr lang="en-US" dirty="0" err="1"/>
                        <a:t>Wordwall</a:t>
                      </a:r>
                      <a:r>
                        <a:rPr lang="en-US" dirty="0"/>
                        <a:t> media to improve science-based vocabulary</a:t>
                      </a:r>
                      <a:endParaRPr lang="en-ID" dirty="0"/>
                    </a:p>
                  </a:txBody>
                  <a:tcPr/>
                </a:tc>
                <a:tc>
                  <a:txBody>
                    <a:bodyPr/>
                    <a:lstStyle/>
                    <a:p>
                      <a:pPr algn="ctr"/>
                      <a:r>
                        <a:rPr lang="en-US" dirty="0"/>
                        <a:t>This research will focus on the application of gamification method </a:t>
                      </a:r>
                    </a:p>
                    <a:p>
                      <a:pPr algn="ctr"/>
                      <a:r>
                        <a:rPr lang="en-US" dirty="0"/>
                        <a:t>on </a:t>
                      </a:r>
                      <a:r>
                        <a:rPr lang="en-US" dirty="0" err="1"/>
                        <a:t>Wordwall</a:t>
                      </a:r>
                      <a:r>
                        <a:rPr lang="en-US" dirty="0"/>
                        <a:t> learning media in improving vocabulary in English subject. </a:t>
                      </a:r>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a:t>Introduction</a:t>
            </a:r>
            <a:endParaRPr dirty="0"/>
          </a:p>
        </p:txBody>
      </p:sp>
      <p:sp>
        <p:nvSpPr>
          <p:cNvPr id="47" name="Google Shape;47;g104f7abbb21_0_309"/>
          <p:cNvSpPr txBox="1">
            <a:spLocks noGrp="1"/>
          </p:cNvSpPr>
          <p:nvPr>
            <p:ph type="body" idx="1"/>
          </p:nvPr>
        </p:nvSpPr>
        <p:spPr>
          <a:xfrm>
            <a:off x="166759" y="1238732"/>
            <a:ext cx="11705928" cy="4581497"/>
          </a:xfrm>
          <a:prstGeom prst="rect">
            <a:avLst/>
          </a:prstGeom>
          <a:noFill/>
          <a:ln>
            <a:noFill/>
          </a:ln>
        </p:spPr>
        <p:txBody>
          <a:bodyPr spcFirstLastPara="1" wrap="square" lIns="91425" tIns="45700" rIns="91425" bIns="45700" anchor="t" anchorCtr="0">
            <a:normAutofit fontScale="92500"/>
          </a:bodyPr>
          <a:lstStyle/>
          <a:p>
            <a:pPr marL="457200" lvl="0" indent="-228600" algn="just" rtl="0">
              <a:lnSpc>
                <a:spcPct val="90000"/>
              </a:lnSpc>
              <a:spcBef>
                <a:spcPts val="1000"/>
              </a:spcBef>
              <a:spcAft>
                <a:spcPts val="0"/>
              </a:spcAft>
              <a:buClr>
                <a:schemeClr val="dk1"/>
              </a:buClr>
              <a:buSzPts val="2800"/>
              <a:buNone/>
            </a:pPr>
            <a:r>
              <a:rPr lang="en-US" sz="2400" b="1" dirty="0"/>
              <a:t>Novelty</a:t>
            </a:r>
          </a:p>
          <a:p>
            <a:pPr marL="261938" lvl="0" indent="-33338" algn="just" rtl="0">
              <a:lnSpc>
                <a:spcPct val="150000"/>
              </a:lnSpc>
              <a:spcBef>
                <a:spcPts val="1000"/>
              </a:spcBef>
              <a:spcAft>
                <a:spcPts val="0"/>
              </a:spcAft>
              <a:buClr>
                <a:schemeClr val="dk1"/>
              </a:buClr>
              <a:buSzPts val="2800"/>
              <a:buNone/>
            </a:pPr>
            <a:r>
              <a:rPr lang="en-US" sz="2400" dirty="0"/>
              <a:t>This study is expected to find out more about the vocabulary mastery of seventh grade students that has not been explored in depth in previous studies. This study is different from the previously mentioned studies (target students). Previous studies included elementary school students, and students with special needs (SLB). This study focuses on superior students in grade VII of junior high school. This study presents an innovative perspective in using </a:t>
            </a:r>
            <a:r>
              <a:rPr lang="en-US" sz="2400" dirty="0" err="1"/>
              <a:t>Wordwall</a:t>
            </a:r>
            <a:r>
              <a:rPr lang="en-US" sz="2400" dirty="0"/>
              <a:t>-based gamification to improve vocabulary learning among junior high school students.</a:t>
            </a:r>
          </a:p>
          <a:p>
            <a:pPr marL="457200" lvl="0" indent="-228600" algn="just" rtl="0">
              <a:lnSpc>
                <a:spcPct val="130000"/>
              </a:lnSpc>
              <a:spcBef>
                <a:spcPts val="1000"/>
              </a:spcBef>
              <a:spcAft>
                <a:spcPts val="0"/>
              </a:spcAft>
              <a:buClr>
                <a:schemeClr val="dk1"/>
              </a:buClr>
              <a:buSzPts val="2800"/>
              <a:buNone/>
            </a:pPr>
            <a:endParaRPr lang="en-US" sz="2400" b="1" dirty="0"/>
          </a:p>
          <a:p>
            <a:pPr marL="457200" lvl="0" indent="-228600" algn="just" rtl="0">
              <a:lnSpc>
                <a:spcPct val="130000"/>
              </a:lnSpc>
              <a:spcBef>
                <a:spcPts val="1000"/>
              </a:spcBef>
              <a:spcAft>
                <a:spcPts val="0"/>
              </a:spcAft>
              <a:buClr>
                <a:schemeClr val="dk1"/>
              </a:buClr>
              <a:buSzPts val="2800"/>
              <a:buNone/>
            </a:pPr>
            <a:endParaRPr lang="en-US" sz="24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lvl="0"/>
            <a:r>
              <a:rPr lang="en-US" dirty="0"/>
              <a:t>Research Question</a:t>
            </a:r>
            <a:endParaRPr dirty="0"/>
          </a:p>
        </p:txBody>
      </p:sp>
      <p:sp>
        <p:nvSpPr>
          <p:cNvPr id="47" name="Google Shape;47;g104f7abbb21_0_309"/>
          <p:cNvSpPr txBox="1">
            <a:spLocks noGrp="1"/>
          </p:cNvSpPr>
          <p:nvPr>
            <p:ph type="body" idx="1"/>
          </p:nvPr>
        </p:nvSpPr>
        <p:spPr>
          <a:xfrm>
            <a:off x="166758" y="2788170"/>
            <a:ext cx="11830877" cy="1334125"/>
          </a:xfrm>
          <a:prstGeom prst="rect">
            <a:avLst/>
          </a:prstGeom>
          <a:noFill/>
          <a:ln>
            <a:noFill/>
          </a:ln>
        </p:spPr>
        <p:txBody>
          <a:bodyPr spcFirstLastPara="1" wrap="square" lIns="91425" tIns="45700" rIns="91425" bIns="45700" anchor="t" anchorCtr="0">
            <a:normAutofit/>
          </a:bodyPr>
          <a:lstStyle/>
          <a:p>
            <a:pPr marL="228600" lvl="0" indent="0" algn="ctr">
              <a:buNone/>
            </a:pPr>
            <a:r>
              <a:rPr lang="en-US" sz="2400" dirty="0"/>
              <a:t>how the use of Wordwall-based gamification strategies improves </a:t>
            </a:r>
          </a:p>
          <a:p>
            <a:pPr marL="228600" lvl="0" indent="0" algn="ctr">
              <a:buNone/>
            </a:pPr>
            <a:r>
              <a:rPr lang="en-US" sz="2400" dirty="0"/>
              <a:t>elementary school students' English vocabulary mastery?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g104f7abbb21_0_303"/>
          <p:cNvSpPr txBox="1">
            <a:spLocks noGrp="1"/>
          </p:cNvSpPr>
          <p:nvPr>
            <p:ph type="title"/>
          </p:nvPr>
        </p:nvSpPr>
        <p:spPr>
          <a:xfrm>
            <a:off x="166758" y="113336"/>
            <a:ext cx="11830877" cy="905811"/>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a:t>Methods</a:t>
            </a:r>
            <a:endParaRPr dirty="0"/>
          </a:p>
        </p:txBody>
      </p:sp>
      <p:sp>
        <p:nvSpPr>
          <p:cNvPr id="59" name="Google Shape;59;g104f7abbb21_0_303"/>
          <p:cNvSpPr txBox="1">
            <a:spLocks noGrp="1"/>
          </p:cNvSpPr>
          <p:nvPr>
            <p:ph type="body" idx="1"/>
          </p:nvPr>
        </p:nvSpPr>
        <p:spPr>
          <a:xfrm>
            <a:off x="166757" y="1019147"/>
            <a:ext cx="11830877" cy="5089734"/>
          </a:xfrm>
          <a:prstGeom prst="rect">
            <a:avLst/>
          </a:prstGeom>
          <a:noFill/>
          <a:ln>
            <a:noFill/>
          </a:ln>
        </p:spPr>
        <p:txBody>
          <a:bodyPr spcFirstLastPara="1" wrap="square" lIns="91425" tIns="45700" rIns="91425" bIns="45700" anchor="t" anchorCtr="0">
            <a:normAutofit/>
          </a:bodyPr>
          <a:lstStyle/>
          <a:p>
            <a:pPr marL="685800" indent="-457200"/>
            <a:r>
              <a:rPr lang="en-US" sz="2100" b="1" dirty="0"/>
              <a:t>Design</a:t>
            </a:r>
          </a:p>
          <a:p>
            <a:pPr lvl="0" indent="-228600">
              <a:buNone/>
            </a:pPr>
            <a:r>
              <a:rPr lang="en-US" sz="2000" dirty="0"/>
              <a:t>This research use quantitative pre-experimental design methods </a:t>
            </a:r>
          </a:p>
          <a:p>
            <a:pPr marL="685800" indent="-457200"/>
            <a:r>
              <a:rPr lang="en-US" sz="2100" b="1" dirty="0"/>
              <a:t>Research Participants</a:t>
            </a:r>
          </a:p>
          <a:p>
            <a:pPr marL="228600" indent="0">
              <a:buNone/>
            </a:pPr>
            <a:r>
              <a:rPr lang="en-US" sz="2000" dirty="0">
                <a:latin typeface="Century Gothic" panose="020B0502020202020204" pitchFamily="34" charset="0"/>
                <a:ea typeface="Times New Roman" panose="02020603050405020304" pitchFamily="18" charset="0"/>
              </a:rPr>
              <a:t>P</a:t>
            </a:r>
            <a:r>
              <a:rPr lang="id-ID" sz="2000" dirty="0">
                <a:effectLst/>
                <a:latin typeface="Century Gothic" panose="020B0502020202020204" pitchFamily="34" charset="0"/>
                <a:ea typeface="Times New Roman" panose="02020603050405020304" pitchFamily="18" charset="0"/>
              </a:rPr>
              <a:t>articipants of this study were students from a one class</a:t>
            </a:r>
            <a:endParaRPr lang="en-US" sz="2000" dirty="0">
              <a:latin typeface="Century Gothic" panose="020B0502020202020204" pitchFamily="34" charset="0"/>
              <a:ea typeface="Times New Roman" panose="02020603050405020304" pitchFamily="18" charset="0"/>
            </a:endParaRPr>
          </a:p>
          <a:p>
            <a:pPr marL="228600" indent="0">
              <a:buNone/>
            </a:pPr>
            <a:r>
              <a:rPr lang="id-ID" sz="2000" dirty="0">
                <a:effectLst/>
                <a:latin typeface="Century Gothic" panose="020B0502020202020204" pitchFamily="34" charset="0"/>
                <a:ea typeface="Times New Roman" panose="02020603050405020304" pitchFamily="18" charset="0"/>
              </a:rPr>
              <a:t>The sample consisted of 22 students</a:t>
            </a:r>
            <a:endParaRPr lang="en-US" sz="2000" dirty="0">
              <a:effectLst/>
              <a:latin typeface="Century Gothic" panose="020B0502020202020204" pitchFamily="34" charset="0"/>
              <a:ea typeface="Times New Roman" panose="02020603050405020304" pitchFamily="18" charset="0"/>
            </a:endParaRPr>
          </a:p>
          <a:p>
            <a:pPr marL="228600" indent="0">
              <a:buNone/>
            </a:pPr>
            <a:r>
              <a:rPr lang="en-US" sz="2000" dirty="0">
                <a:latin typeface="Century Gothic" panose="020B0502020202020204" pitchFamily="34" charset="0"/>
              </a:rPr>
              <a:t>Research in April</a:t>
            </a:r>
          </a:p>
          <a:p>
            <a:pPr lvl="0" indent="-228600">
              <a:buNone/>
            </a:pPr>
            <a:r>
              <a:rPr lang="en-US" sz="2000" dirty="0"/>
              <a:t>This research conduct at Junior High School in </a:t>
            </a:r>
            <a:r>
              <a:rPr lang="en-US" sz="2000" dirty="0" err="1"/>
              <a:t>Krian</a:t>
            </a:r>
            <a:r>
              <a:rPr lang="en-US" sz="2000" dirty="0"/>
              <a:t>, </a:t>
            </a:r>
            <a:r>
              <a:rPr lang="en-US" sz="2000" dirty="0" err="1"/>
              <a:t>Sidoarjo</a:t>
            </a:r>
            <a:endParaRPr lang="en-US" sz="2000" dirty="0"/>
          </a:p>
          <a:p>
            <a:pPr marL="571500" indent="-342900"/>
            <a:r>
              <a:rPr lang="en-US" sz="2100" b="1" dirty="0"/>
              <a:t>Data collection techniques</a:t>
            </a:r>
          </a:p>
          <a:p>
            <a:pPr marL="228600" indent="0">
              <a:buNone/>
            </a:pPr>
            <a:r>
              <a:rPr lang="en-US" sz="2000" dirty="0"/>
              <a:t>F</a:t>
            </a:r>
            <a:r>
              <a:rPr sz="2000" dirty="0"/>
              <a:t>rom the results </a:t>
            </a:r>
            <a:r>
              <a:rPr lang="en-US" sz="2000" dirty="0"/>
              <a:t>with</a:t>
            </a:r>
            <a:r>
              <a:rPr sz="2000" dirty="0"/>
              <a:t> </a:t>
            </a:r>
            <a:r>
              <a:rPr lang="en-US" sz="2000" dirty="0"/>
              <a:t>pretest – treatment (using </a:t>
            </a:r>
            <a:r>
              <a:rPr lang="en-US" sz="2000" dirty="0" err="1"/>
              <a:t>WordWall</a:t>
            </a:r>
            <a:r>
              <a:rPr lang="en-US" sz="2000" dirty="0"/>
              <a:t> method) – posttest</a:t>
            </a:r>
          </a:p>
          <a:p>
            <a:pPr marL="571500" indent="-342900"/>
            <a:r>
              <a:rPr lang="en-US" sz="2100" b="1" dirty="0"/>
              <a:t>Data analysis techniques</a:t>
            </a:r>
          </a:p>
          <a:p>
            <a:pPr marL="228600" indent="0">
              <a:buNone/>
            </a:pPr>
            <a:r>
              <a:rPr lang="en-US" sz="2100" dirty="0"/>
              <a:t>Descriptive statistics: analyzing pre and post test scores</a:t>
            </a:r>
          </a:p>
          <a:p>
            <a:pPr marL="228600" indent="0">
              <a:buNone/>
            </a:pPr>
            <a:r>
              <a:rPr lang="en-US" sz="2100" dirty="0"/>
              <a:t>inferential statistics: using paired-sample t-test</a:t>
            </a:r>
          </a:p>
          <a:p>
            <a:pPr marL="571500" indent="-342900"/>
            <a:endParaRPr lang="en-US" sz="23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5">
          <a:extLst>
            <a:ext uri="{FF2B5EF4-FFF2-40B4-BE49-F238E27FC236}">
              <a16:creationId xmlns:a16="http://schemas.microsoft.com/office/drawing/2014/main" id="{07B37E8F-0EC8-CC6D-102B-13AD6E7ECAB8}"/>
            </a:ext>
          </a:extLst>
        </p:cNvPr>
        <p:cNvGrpSpPr/>
        <p:nvPr/>
      </p:nvGrpSpPr>
      <p:grpSpPr>
        <a:xfrm>
          <a:off x="0" y="0"/>
          <a:ext cx="0" cy="0"/>
          <a:chOff x="0" y="0"/>
          <a:chExt cx="0" cy="0"/>
        </a:xfrm>
      </p:grpSpPr>
      <p:sp>
        <p:nvSpPr>
          <p:cNvPr id="46" name="Google Shape;46;g104f7abbb21_0_309">
            <a:extLst>
              <a:ext uri="{FF2B5EF4-FFF2-40B4-BE49-F238E27FC236}">
                <a16:creationId xmlns:a16="http://schemas.microsoft.com/office/drawing/2014/main" id="{2E2D1898-0F90-9951-1480-98DD873C1771}"/>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lvl="0"/>
            <a:r>
              <a:rPr lang="en-US" dirty="0"/>
              <a:t>The Appearance of </a:t>
            </a:r>
            <a:r>
              <a:rPr lang="en-US" dirty="0" err="1"/>
              <a:t>Wordwall</a:t>
            </a:r>
            <a:endParaRPr dirty="0"/>
          </a:p>
        </p:txBody>
      </p:sp>
      <p:pic>
        <p:nvPicPr>
          <p:cNvPr id="3" name="Picture 2">
            <a:extLst>
              <a:ext uri="{FF2B5EF4-FFF2-40B4-BE49-F238E27FC236}">
                <a16:creationId xmlns:a16="http://schemas.microsoft.com/office/drawing/2014/main" id="{939B4B4A-536A-A11B-CE50-1751CCF6FBD6}"/>
              </a:ext>
            </a:extLst>
          </p:cNvPr>
          <p:cNvPicPr>
            <a:picLocks noChangeAspect="1"/>
          </p:cNvPicPr>
          <p:nvPr/>
        </p:nvPicPr>
        <p:blipFill>
          <a:blip r:embed="rId3"/>
          <a:srcRect l="1368" t="9379" r="5573" b="7083"/>
          <a:stretch/>
        </p:blipFill>
        <p:spPr>
          <a:xfrm>
            <a:off x="1906455" y="1476979"/>
            <a:ext cx="4301766" cy="2171129"/>
          </a:xfrm>
          <a:prstGeom prst="rect">
            <a:avLst/>
          </a:prstGeom>
        </p:spPr>
      </p:pic>
      <p:pic>
        <p:nvPicPr>
          <p:cNvPr id="2" name="Picture 1">
            <a:extLst>
              <a:ext uri="{FF2B5EF4-FFF2-40B4-BE49-F238E27FC236}">
                <a16:creationId xmlns:a16="http://schemas.microsoft.com/office/drawing/2014/main" id="{B0EF3E18-1057-C5E4-2462-D9C19FF7E78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28747" y="1341421"/>
            <a:ext cx="4300635" cy="2417832"/>
          </a:xfrm>
          <a:prstGeom prst="rect">
            <a:avLst/>
          </a:prstGeom>
        </p:spPr>
      </p:pic>
      <p:pic>
        <p:nvPicPr>
          <p:cNvPr id="4" name="Picture 3">
            <a:extLst>
              <a:ext uri="{FF2B5EF4-FFF2-40B4-BE49-F238E27FC236}">
                <a16:creationId xmlns:a16="http://schemas.microsoft.com/office/drawing/2014/main" id="{EF9D0F2C-8629-8764-0FCC-3D820E56627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06454" y="3753821"/>
            <a:ext cx="4301767" cy="2418355"/>
          </a:xfrm>
          <a:prstGeom prst="rect">
            <a:avLst/>
          </a:prstGeom>
        </p:spPr>
      </p:pic>
      <p:pic>
        <p:nvPicPr>
          <p:cNvPr id="5" name="Picture 4">
            <a:extLst>
              <a:ext uri="{FF2B5EF4-FFF2-40B4-BE49-F238E27FC236}">
                <a16:creationId xmlns:a16="http://schemas.microsoft.com/office/drawing/2014/main" id="{8A9699F4-F904-6A44-C025-F0FF44787E07}"/>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28748" y="3753821"/>
            <a:ext cx="4300636" cy="2418354"/>
          </a:xfrm>
          <a:prstGeom prst="rect">
            <a:avLst/>
          </a:prstGeom>
        </p:spPr>
      </p:pic>
    </p:spTree>
    <p:extLst>
      <p:ext uri="{BB962C8B-B14F-4D97-AF65-F5344CB8AC3E}">
        <p14:creationId xmlns:p14="http://schemas.microsoft.com/office/powerpoint/2010/main" val="2517987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5">
          <a:extLst>
            <a:ext uri="{FF2B5EF4-FFF2-40B4-BE49-F238E27FC236}">
              <a16:creationId xmlns:a16="http://schemas.microsoft.com/office/drawing/2014/main" id="{A912136A-618C-CA6F-3EAB-B6AD22058B7E}"/>
            </a:ext>
          </a:extLst>
        </p:cNvPr>
        <p:cNvGrpSpPr/>
        <p:nvPr/>
      </p:nvGrpSpPr>
      <p:grpSpPr>
        <a:xfrm>
          <a:off x="0" y="0"/>
          <a:ext cx="0" cy="0"/>
          <a:chOff x="0" y="0"/>
          <a:chExt cx="0" cy="0"/>
        </a:xfrm>
      </p:grpSpPr>
      <p:sp>
        <p:nvSpPr>
          <p:cNvPr id="46" name="Google Shape;46;g104f7abbb21_0_309">
            <a:extLst>
              <a:ext uri="{FF2B5EF4-FFF2-40B4-BE49-F238E27FC236}">
                <a16:creationId xmlns:a16="http://schemas.microsoft.com/office/drawing/2014/main" id="{26A1FBFF-B745-2A1A-B89E-01B0DD1D24EE}"/>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lvl="0"/>
            <a:r>
              <a:rPr lang="en-US" dirty="0"/>
              <a:t>Findings</a:t>
            </a:r>
            <a:endParaRPr dirty="0"/>
          </a:p>
        </p:txBody>
      </p:sp>
      <p:graphicFrame>
        <p:nvGraphicFramePr>
          <p:cNvPr id="3" name="Table 2">
            <a:extLst>
              <a:ext uri="{FF2B5EF4-FFF2-40B4-BE49-F238E27FC236}">
                <a16:creationId xmlns:a16="http://schemas.microsoft.com/office/drawing/2014/main" id="{053791D7-2E18-1BCC-1640-9A5E8EF30221}"/>
              </a:ext>
            </a:extLst>
          </p:cNvPr>
          <p:cNvGraphicFramePr>
            <a:graphicFrameLocks noGrp="1"/>
          </p:cNvGraphicFramePr>
          <p:nvPr>
            <p:extLst>
              <p:ext uri="{D42A27DB-BD31-4B8C-83A1-F6EECF244321}">
                <p14:modId xmlns:p14="http://schemas.microsoft.com/office/powerpoint/2010/main" val="2915215177"/>
              </p:ext>
            </p:extLst>
          </p:nvPr>
        </p:nvGraphicFramePr>
        <p:xfrm>
          <a:off x="3475219" y="1467929"/>
          <a:ext cx="5241561" cy="1350221"/>
        </p:xfrm>
        <a:graphic>
          <a:graphicData uri="http://schemas.openxmlformats.org/drawingml/2006/table">
            <a:tbl>
              <a:tblPr>
                <a:tableStyleId>{5C22544A-7EE6-4342-B048-85BDC9FD1C3A}</a:tableStyleId>
              </a:tblPr>
              <a:tblGrid>
                <a:gridCol w="692976">
                  <a:extLst>
                    <a:ext uri="{9D8B030D-6E8A-4147-A177-3AD203B41FA5}">
                      <a16:colId xmlns:a16="http://schemas.microsoft.com/office/drawing/2014/main" val="1643826547"/>
                    </a:ext>
                  </a:extLst>
                </a:gridCol>
                <a:gridCol w="725537">
                  <a:extLst>
                    <a:ext uri="{9D8B030D-6E8A-4147-A177-3AD203B41FA5}">
                      <a16:colId xmlns:a16="http://schemas.microsoft.com/office/drawing/2014/main" val="1539961142"/>
                    </a:ext>
                  </a:extLst>
                </a:gridCol>
                <a:gridCol w="725537">
                  <a:extLst>
                    <a:ext uri="{9D8B030D-6E8A-4147-A177-3AD203B41FA5}">
                      <a16:colId xmlns:a16="http://schemas.microsoft.com/office/drawing/2014/main" val="3803763039"/>
                    </a:ext>
                  </a:extLst>
                </a:gridCol>
                <a:gridCol w="1017875">
                  <a:extLst>
                    <a:ext uri="{9D8B030D-6E8A-4147-A177-3AD203B41FA5}">
                      <a16:colId xmlns:a16="http://schemas.microsoft.com/office/drawing/2014/main" val="3346483691"/>
                    </a:ext>
                  </a:extLst>
                </a:gridCol>
                <a:gridCol w="1039818">
                  <a:extLst>
                    <a:ext uri="{9D8B030D-6E8A-4147-A177-3AD203B41FA5}">
                      <a16:colId xmlns:a16="http://schemas.microsoft.com/office/drawing/2014/main" val="831499335"/>
                    </a:ext>
                  </a:extLst>
                </a:gridCol>
                <a:gridCol w="1039818">
                  <a:extLst>
                    <a:ext uri="{9D8B030D-6E8A-4147-A177-3AD203B41FA5}">
                      <a16:colId xmlns:a16="http://schemas.microsoft.com/office/drawing/2014/main" val="3584206565"/>
                    </a:ext>
                  </a:extLst>
                </a:gridCol>
              </a:tblGrid>
              <a:tr h="266455">
                <a:tc gridSpan="6">
                  <a:txBody>
                    <a:bodyPr/>
                    <a:lstStyle/>
                    <a:p>
                      <a:pPr marL="38100" marR="38100" algn="ctr">
                        <a:lnSpc>
                          <a:spcPts val="1600"/>
                        </a:lnSpc>
                        <a:buNone/>
                      </a:pPr>
                      <a:r>
                        <a:rPr lang="id-ID" sz="1000" dirty="0">
                          <a:effectLst/>
                        </a:rPr>
                        <a:t>Tabel 3. Descriptive Statistics</a:t>
                      </a:r>
                      <a:endParaRPr lang="en-ID" sz="1200" dirty="0">
                        <a:effectLst/>
                        <a:latin typeface="Times New Roman" panose="02020603050405020304" pitchFamily="18" charset="0"/>
                        <a:ea typeface="Times New Roman" panose="02020603050405020304" pitchFamily="18" charset="0"/>
                      </a:endParaRPr>
                    </a:p>
                  </a:txBody>
                  <a:tcPr marL="0" marR="0" marT="0" marB="0" anchor="ctr"/>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extLst>
                  <a:ext uri="{0D108BD9-81ED-4DB2-BD59-A6C34878D82A}">
                    <a16:rowId xmlns:a16="http://schemas.microsoft.com/office/drawing/2014/main" val="2747183292"/>
                  </a:ext>
                </a:extLst>
              </a:tr>
              <a:tr h="559594">
                <a:tc gridSpan="2">
                  <a:txBody>
                    <a:bodyPr/>
                    <a:lstStyle/>
                    <a:p>
                      <a:pPr>
                        <a:buNone/>
                      </a:pPr>
                      <a:r>
                        <a:rPr lang="id-ID" sz="900">
                          <a:effectLst/>
                        </a:rPr>
                        <a:t> </a:t>
                      </a:r>
                      <a:endParaRPr lang="en-ID" sz="1200">
                        <a:effectLst/>
                        <a:latin typeface="Times New Roman" panose="02020603050405020304" pitchFamily="18" charset="0"/>
                        <a:ea typeface="Times New Roman" panose="02020603050405020304" pitchFamily="18" charset="0"/>
                      </a:endParaRPr>
                    </a:p>
                  </a:txBody>
                  <a:tcPr marL="0" marR="0" marT="0" marB="0" anchor="b"/>
                </a:tc>
                <a:tc hMerge="1">
                  <a:txBody>
                    <a:bodyPr/>
                    <a:lstStyle/>
                    <a:p>
                      <a:endParaRPr lang="en-ID"/>
                    </a:p>
                  </a:txBody>
                  <a:tcPr/>
                </a:tc>
                <a:tc>
                  <a:txBody>
                    <a:bodyPr/>
                    <a:lstStyle/>
                    <a:p>
                      <a:pPr marL="38100" marR="38100" algn="ctr">
                        <a:lnSpc>
                          <a:spcPts val="1600"/>
                        </a:lnSpc>
                        <a:buNone/>
                      </a:pPr>
                      <a:r>
                        <a:rPr lang="id-ID" sz="900">
                          <a:effectLst/>
                        </a:rPr>
                        <a:t>Mean</a:t>
                      </a:r>
                      <a:endParaRPr lang="en-ID" sz="1200">
                        <a:effectLst/>
                        <a:latin typeface="Times New Roman" panose="02020603050405020304" pitchFamily="18" charset="0"/>
                        <a:ea typeface="Times New Roman" panose="02020603050405020304" pitchFamily="18" charset="0"/>
                      </a:endParaRPr>
                    </a:p>
                  </a:txBody>
                  <a:tcPr marL="0" marR="0" marT="0" marB="0" anchor="b"/>
                </a:tc>
                <a:tc>
                  <a:txBody>
                    <a:bodyPr/>
                    <a:lstStyle/>
                    <a:p>
                      <a:pPr marL="38100" marR="38100" algn="ctr">
                        <a:lnSpc>
                          <a:spcPts val="1600"/>
                        </a:lnSpc>
                        <a:buNone/>
                      </a:pPr>
                      <a:r>
                        <a:rPr lang="id-ID" sz="900">
                          <a:effectLst/>
                        </a:rPr>
                        <a:t>N</a:t>
                      </a:r>
                      <a:endParaRPr lang="en-ID" sz="1200">
                        <a:effectLst/>
                        <a:latin typeface="Times New Roman" panose="02020603050405020304" pitchFamily="18" charset="0"/>
                        <a:ea typeface="Times New Roman" panose="02020603050405020304" pitchFamily="18" charset="0"/>
                      </a:endParaRPr>
                    </a:p>
                  </a:txBody>
                  <a:tcPr marL="0" marR="0" marT="0" marB="0" anchor="b"/>
                </a:tc>
                <a:tc>
                  <a:txBody>
                    <a:bodyPr/>
                    <a:lstStyle/>
                    <a:p>
                      <a:pPr marL="38100" marR="38100" algn="ctr">
                        <a:lnSpc>
                          <a:spcPts val="1600"/>
                        </a:lnSpc>
                        <a:buNone/>
                      </a:pPr>
                      <a:r>
                        <a:rPr lang="id-ID" sz="900">
                          <a:effectLst/>
                        </a:rPr>
                        <a:t>Std. Deviation</a:t>
                      </a:r>
                      <a:endParaRPr lang="en-ID" sz="1200">
                        <a:effectLst/>
                        <a:latin typeface="Times New Roman" panose="02020603050405020304" pitchFamily="18" charset="0"/>
                        <a:ea typeface="Times New Roman" panose="02020603050405020304" pitchFamily="18" charset="0"/>
                      </a:endParaRPr>
                    </a:p>
                  </a:txBody>
                  <a:tcPr marL="0" marR="0" marT="0" marB="0" anchor="b"/>
                </a:tc>
                <a:tc>
                  <a:txBody>
                    <a:bodyPr/>
                    <a:lstStyle/>
                    <a:p>
                      <a:pPr marL="38100" marR="38100" algn="ctr">
                        <a:lnSpc>
                          <a:spcPts val="1600"/>
                        </a:lnSpc>
                        <a:buNone/>
                      </a:pPr>
                      <a:r>
                        <a:rPr lang="id-ID" sz="900">
                          <a:effectLst/>
                        </a:rPr>
                        <a:t>Std. Error Mean</a:t>
                      </a:r>
                      <a:endParaRPr lang="en-ID" sz="1200">
                        <a:effectLst/>
                        <a:latin typeface="Times New Roman" panose="02020603050405020304" pitchFamily="18" charset="0"/>
                        <a:ea typeface="Times New Roman" panose="02020603050405020304" pitchFamily="18" charset="0"/>
                      </a:endParaRPr>
                    </a:p>
                  </a:txBody>
                  <a:tcPr marL="0" marR="0" marT="0" marB="0" anchor="b"/>
                </a:tc>
                <a:extLst>
                  <a:ext uri="{0D108BD9-81ED-4DB2-BD59-A6C34878D82A}">
                    <a16:rowId xmlns:a16="http://schemas.microsoft.com/office/drawing/2014/main" val="2418448814"/>
                  </a:ext>
                </a:extLst>
              </a:tr>
              <a:tr h="262086">
                <a:tc rowSpan="2">
                  <a:txBody>
                    <a:bodyPr/>
                    <a:lstStyle/>
                    <a:p>
                      <a:pPr marL="38100" marR="38100">
                        <a:lnSpc>
                          <a:spcPts val="1600"/>
                        </a:lnSpc>
                        <a:buNone/>
                      </a:pPr>
                      <a:r>
                        <a:rPr lang="id-ID" sz="900">
                          <a:effectLst/>
                        </a:rPr>
                        <a:t>Pair 1</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nSpc>
                          <a:spcPts val="1600"/>
                        </a:lnSpc>
                        <a:buNone/>
                      </a:pPr>
                      <a:r>
                        <a:rPr lang="id-ID" sz="900">
                          <a:effectLst/>
                        </a:rPr>
                        <a:t>Pretest</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900">
                          <a:effectLst/>
                        </a:rPr>
                        <a:t>52.27</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900">
                          <a:effectLst/>
                        </a:rPr>
                        <a:t>22</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900">
                          <a:effectLst/>
                        </a:rPr>
                        <a:t>16.015</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900">
                          <a:effectLst/>
                        </a:rPr>
                        <a:t>3.414</a:t>
                      </a:r>
                      <a:endParaRPr lang="en-ID" sz="120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4194686004"/>
                  </a:ext>
                </a:extLst>
              </a:tr>
              <a:tr h="262086">
                <a:tc vMerge="1">
                  <a:txBody>
                    <a:bodyPr/>
                    <a:lstStyle/>
                    <a:p>
                      <a:endParaRPr lang="en-ID"/>
                    </a:p>
                  </a:txBody>
                  <a:tcPr/>
                </a:tc>
                <a:tc>
                  <a:txBody>
                    <a:bodyPr/>
                    <a:lstStyle/>
                    <a:p>
                      <a:pPr marL="38100" marR="38100">
                        <a:lnSpc>
                          <a:spcPts val="1600"/>
                        </a:lnSpc>
                        <a:buNone/>
                      </a:pPr>
                      <a:r>
                        <a:rPr lang="id-ID" sz="900">
                          <a:effectLst/>
                        </a:rPr>
                        <a:t>Posttest</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900">
                          <a:effectLst/>
                        </a:rPr>
                        <a:t>85.23</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900">
                          <a:effectLst/>
                        </a:rPr>
                        <a:t>22</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900">
                          <a:effectLst/>
                        </a:rPr>
                        <a:t>10.632</a:t>
                      </a:r>
                      <a:endParaRPr lang="en-ID" sz="1200">
                        <a:effectLst/>
                        <a:latin typeface="Times New Roman" panose="02020603050405020304" pitchFamily="18" charset="0"/>
                        <a:ea typeface="Times New Roman" panose="02020603050405020304" pitchFamily="18" charset="0"/>
                      </a:endParaRPr>
                    </a:p>
                  </a:txBody>
                  <a:tcPr marL="0" marR="0" marT="0" marB="0"/>
                </a:tc>
                <a:tc>
                  <a:txBody>
                    <a:bodyPr/>
                    <a:lstStyle/>
                    <a:p>
                      <a:pPr marL="38100" marR="38100" algn="r">
                        <a:lnSpc>
                          <a:spcPts val="1600"/>
                        </a:lnSpc>
                        <a:buNone/>
                      </a:pPr>
                      <a:r>
                        <a:rPr lang="id-ID" sz="900" dirty="0">
                          <a:effectLst/>
                        </a:rPr>
                        <a:t>2.267</a:t>
                      </a:r>
                      <a:endParaRPr lang="en-ID" sz="1200" dirty="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3352347302"/>
                  </a:ext>
                </a:extLst>
              </a:tr>
            </a:tbl>
          </a:graphicData>
        </a:graphic>
      </p:graphicFrame>
      <p:sp>
        <p:nvSpPr>
          <p:cNvPr id="5" name="Google Shape;47;g104f7abbb21_0_309">
            <a:extLst>
              <a:ext uri="{FF2B5EF4-FFF2-40B4-BE49-F238E27FC236}">
                <a16:creationId xmlns:a16="http://schemas.microsoft.com/office/drawing/2014/main" id="{3655BAE8-1459-13A4-9E41-C4BD765FDD3D}"/>
              </a:ext>
            </a:extLst>
          </p:cNvPr>
          <p:cNvSpPr txBox="1">
            <a:spLocks noGrp="1"/>
          </p:cNvSpPr>
          <p:nvPr>
            <p:ph type="body" idx="1"/>
          </p:nvPr>
        </p:nvSpPr>
        <p:spPr>
          <a:xfrm>
            <a:off x="611719" y="2818150"/>
            <a:ext cx="10940953" cy="1334125"/>
          </a:xfrm>
          <a:prstGeom prst="rect">
            <a:avLst/>
          </a:prstGeom>
          <a:noFill/>
          <a:ln>
            <a:noFill/>
          </a:ln>
        </p:spPr>
        <p:txBody>
          <a:bodyPr spcFirstLastPara="1" wrap="square" lIns="91425" tIns="45700" rIns="91425" bIns="45700" anchor="t" anchorCtr="0">
            <a:noAutofit/>
          </a:bodyPr>
          <a:lstStyle/>
          <a:p>
            <a:pPr marL="228600" lvl="0" indent="0" algn="just">
              <a:lnSpc>
                <a:spcPct val="170000"/>
              </a:lnSpc>
              <a:buNone/>
            </a:pPr>
            <a:r>
              <a:rPr lang="id-ID" sz="1800" dirty="0"/>
              <a:t>the results of descriptive statistics describing the pretest and posttest scores of 22 students, it is clear that before the intervention or before being given treatment, the average score of students was (M = 52.27). After being given treatment using the Wordwall application in the learning process, the average score of students increased to (M = 85.23). This shows that after using Wordwall as a gamification-based learning media in the classroom, students' vocabulary mastery increased. </a:t>
            </a:r>
            <a:endParaRPr lang="en-US" sz="1800" dirty="0"/>
          </a:p>
        </p:txBody>
      </p:sp>
    </p:spTree>
    <p:extLst>
      <p:ext uri="{BB962C8B-B14F-4D97-AF65-F5344CB8AC3E}">
        <p14:creationId xmlns:p14="http://schemas.microsoft.com/office/powerpoint/2010/main" val="64890491"/>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17366</TotalTime>
  <Words>989</Words>
  <Application>Microsoft Office PowerPoint</Application>
  <PresentationFormat>Widescreen</PresentationFormat>
  <Paragraphs>129</Paragraphs>
  <Slides>14</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Century Gothic</vt:lpstr>
      <vt:lpstr>Calibri</vt:lpstr>
      <vt:lpstr>Arial</vt:lpstr>
      <vt:lpstr>Times New Roman</vt:lpstr>
      <vt:lpstr>Exo</vt:lpstr>
      <vt:lpstr>Office Theme</vt:lpstr>
      <vt:lpstr>The Wordwall-Based Gamification  in Teaching English Vocabulary</vt:lpstr>
      <vt:lpstr>Introduction</vt:lpstr>
      <vt:lpstr>Introduction</vt:lpstr>
      <vt:lpstr>Introduction</vt:lpstr>
      <vt:lpstr>Introduction</vt:lpstr>
      <vt:lpstr>Research Question</vt:lpstr>
      <vt:lpstr>Methods</vt:lpstr>
      <vt:lpstr>The Appearance of Wordwall</vt:lpstr>
      <vt:lpstr>Findings</vt:lpstr>
      <vt:lpstr>Findings</vt:lpstr>
      <vt:lpstr>Findings</vt:lpstr>
      <vt:lpstr>Discussion</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Analysis of Code Switching between Indonesian and English Language in the English Language Teaching (ELT) Process</dc:title>
  <dc:creator>Umsida</dc:creator>
  <cp:lastModifiedBy>dina febrianti</cp:lastModifiedBy>
  <cp:revision>27</cp:revision>
  <dcterms:created xsi:type="dcterms:W3CDTF">2020-02-15T07:43:00Z</dcterms:created>
  <dcterms:modified xsi:type="dcterms:W3CDTF">2025-08-07T16:02:25Z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1033-12.2.0.18283</vt:lpwstr>
  </property>
  <property fmtid="{D5CDD505-2E9C-101B-9397-08002B2CF9AE}" pid="3" name="ICV">
    <vt:lpwstr>93E91ADAB5554620BDD0ECB477D1A8E6_12</vt:lpwstr>
  </property>
</Properties>
</file>