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71" r:id="rId4"/>
    <p:sldId id="267" r:id="rId5"/>
    <p:sldId id="258" r:id="rId6"/>
    <p:sldId id="260" r:id="rId7"/>
    <p:sldId id="261" r:id="rId8"/>
    <p:sldId id="262" r:id="rId9"/>
    <p:sldId id="272" r:id="rId10"/>
    <p:sldId id="268" r:id="rId11"/>
    <p:sldId id="265" r:id="rId12"/>
  </p:sldIdLst>
  <p:sldSz cx="12192000" cy="6858000"/>
  <p:notesSz cx="9144000" cy="6858000"/>
  <p:embeddedFontLst>
    <p:embeddedFont>
      <p:font typeface="Century Gothic" panose="020B0502020202020204" pitchFamily="34" charset="0"/>
      <p:regular r:id="rId14"/>
      <p:bold r:id="rId15"/>
      <p:italic r:id="rId16"/>
      <p:boldItalic r:id="rId17"/>
    </p:embeddedFont>
    <p:embeddedFont>
      <p:font typeface="Exo"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gY2+DM/rwO2HkSTRKEfJ3qJmW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 name="Google Shape;38;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104f7abbb21_0_30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g104f7abbb21_0_30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104f7abbb21_0_29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104f7abbb21_0_29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g104f7abbb21_0_297: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04f7abbb21_0_39: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g104f7abbb21_0_3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04f7abbb21_0_7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g104f7abbb21_0_7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04f7abbb21_0_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104f7abbb21_0_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g104f7abbb21_0_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4f7abbb21_0_9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g104f7abbb21_0_9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0A2246"/>
            </a:gs>
            <a:gs pos="100000">
              <a:srgbClr val="1D4886"/>
            </a:gs>
          </a:gsLst>
          <a:lin ang="5400000" scaled="0"/>
        </a:gradFill>
        <a:effectLst/>
      </p:bgPr>
    </p:bg>
    <p:spTree>
      <p:nvGrpSpPr>
        <p:cNvPr id="1" name="Shape 15"/>
        <p:cNvGrpSpPr/>
        <p:nvPr/>
      </p:nvGrpSpPr>
      <p:grpSpPr>
        <a:xfrm>
          <a:off x="0" y="0"/>
          <a:ext cx="0" cy="0"/>
          <a:chOff x="0" y="0"/>
          <a:chExt cx="0" cy="0"/>
        </a:xfrm>
      </p:grpSpPr>
      <p:pic>
        <p:nvPicPr>
          <p:cNvPr id="16" name="Google Shape;16;p25"/>
          <p:cNvPicPr preferRelativeResize="0"/>
          <p:nvPr/>
        </p:nvPicPr>
        <p:blipFill rotWithShape="1">
          <a:blip r:embed="rId2">
            <a:alphaModFix amt="60000"/>
          </a:blip>
          <a:srcRect l="46601" t="2654" r="7599"/>
          <a:stretch/>
        </p:blipFill>
        <p:spPr>
          <a:xfrm>
            <a:off x="-1" y="3509963"/>
            <a:ext cx="3146679" cy="3358083"/>
          </a:xfrm>
          <a:prstGeom prst="rect">
            <a:avLst/>
          </a:prstGeom>
          <a:noFill/>
          <a:ln>
            <a:noFill/>
          </a:ln>
        </p:spPr>
      </p:pic>
      <p:pic>
        <p:nvPicPr>
          <p:cNvPr id="17" name="Google Shape;17;p25"/>
          <p:cNvPicPr preferRelativeResize="0"/>
          <p:nvPr/>
        </p:nvPicPr>
        <p:blipFill rotWithShape="1">
          <a:blip r:embed="rId3">
            <a:alphaModFix/>
          </a:blip>
          <a:srcRect l="21878" t="94162" r="21683" b="1155"/>
          <a:stretch/>
        </p:blipFill>
        <p:spPr>
          <a:xfrm>
            <a:off x="3510723" y="6456981"/>
            <a:ext cx="5170554" cy="321506"/>
          </a:xfrm>
          <a:prstGeom prst="rect">
            <a:avLst/>
          </a:prstGeom>
          <a:noFill/>
          <a:ln>
            <a:noFill/>
          </a:ln>
        </p:spPr>
      </p:pic>
      <p:sp>
        <p:nvSpPr>
          <p:cNvPr id="18" name="Google Shape;18;p25"/>
          <p:cNvSpPr txBox="1">
            <a:spLocks noGrp="1"/>
          </p:cNvSpPr>
          <p:nvPr>
            <p:ph type="ctrTitle"/>
          </p:nvPr>
        </p:nvSpPr>
        <p:spPr>
          <a:xfrm>
            <a:off x="914400" y="1537252"/>
            <a:ext cx="10363200" cy="197271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Exo"/>
              <a:buNone/>
              <a:defRPr sz="6000">
                <a:solidFill>
                  <a:schemeClr val="lt1"/>
                </a:solidFill>
                <a:latin typeface="Exo"/>
                <a:ea typeface="Exo"/>
                <a:cs typeface="Exo"/>
                <a:sym typeface="Ex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subTitle" idx="1"/>
          </p:nvPr>
        </p:nvSpPr>
        <p:spPr>
          <a:xfrm>
            <a:off x="1524000" y="3750365"/>
            <a:ext cx="9144000" cy="150743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latin typeface="Exo"/>
                <a:ea typeface="Exo"/>
                <a:cs typeface="Exo"/>
                <a:sym typeface="Ex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5"/>
          <p:cNvSpPr txBox="1">
            <a:spLocks noGrp="1"/>
          </p:cNvSpPr>
          <p:nvPr>
            <p:ph type="dt" idx="10"/>
          </p:nvPr>
        </p:nvSpPr>
        <p:spPr>
          <a:xfrm>
            <a:off x="767523" y="565301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5653019"/>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81277" y="565301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5"/>
          <p:cNvSpPr txBox="1"/>
          <p:nvPr/>
        </p:nvSpPr>
        <p:spPr>
          <a:xfrm>
            <a:off x="6852481" y="465853"/>
            <a:ext cx="241962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FFC000"/>
                </a:solidFill>
                <a:latin typeface="Exo"/>
                <a:ea typeface="Exo"/>
                <a:cs typeface="Exo"/>
                <a:sym typeface="Exo"/>
              </a:rPr>
              <a:t>UNIVERSITAS MUHAMMADIYAH SIDOARJO</a:t>
            </a:r>
            <a:endParaRPr sz="1400" b="0" i="0" u="none" strike="noStrike" cap="none">
              <a:solidFill>
                <a:srgbClr val="000000"/>
              </a:solidFill>
              <a:latin typeface="Arial"/>
              <a:ea typeface="Arial"/>
              <a:cs typeface="Arial"/>
              <a:sym typeface="Arial"/>
            </a:endParaRPr>
          </a:p>
        </p:txBody>
      </p:sp>
      <p:pic>
        <p:nvPicPr>
          <p:cNvPr id="24" name="Google Shape;24;p25"/>
          <p:cNvPicPr preferRelativeResize="0"/>
          <p:nvPr/>
        </p:nvPicPr>
        <p:blipFill rotWithShape="1">
          <a:blip r:embed="rId4">
            <a:alphaModFix/>
          </a:blip>
          <a:srcRect/>
          <a:stretch/>
        </p:blipFill>
        <p:spPr>
          <a:xfrm>
            <a:off x="9575247" y="226794"/>
            <a:ext cx="2187844" cy="1005222"/>
          </a:xfrm>
          <a:prstGeom prst="rect">
            <a:avLst/>
          </a:prstGeom>
          <a:noFill/>
          <a:ln>
            <a:noFill/>
          </a:ln>
        </p:spPr>
      </p:pic>
      <p:cxnSp>
        <p:nvCxnSpPr>
          <p:cNvPr id="25" name="Google Shape;25;p25"/>
          <p:cNvCxnSpPr/>
          <p:nvPr/>
        </p:nvCxnSpPr>
        <p:spPr>
          <a:xfrm>
            <a:off x="9372600" y="465853"/>
            <a:ext cx="0" cy="830997"/>
          </a:xfrm>
          <a:prstGeom prst="straightConnector1">
            <a:avLst/>
          </a:prstGeom>
          <a:noFill/>
          <a:ln w="28575" cap="flat" cmpd="sng">
            <a:solidFill>
              <a:srgbClr val="FFC000"/>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
        <p:cNvGrpSpPr/>
        <p:nvPr/>
      </p:nvGrpSpPr>
      <p:grpSpPr>
        <a:xfrm>
          <a:off x="0" y="0"/>
          <a:ext cx="0" cy="0"/>
          <a:chOff x="0" y="0"/>
          <a:chExt cx="0" cy="0"/>
        </a:xfrm>
      </p:grpSpPr>
      <p:pic>
        <p:nvPicPr>
          <p:cNvPr id="27" name="Google Shape;27;p26"/>
          <p:cNvPicPr preferRelativeResize="0"/>
          <p:nvPr/>
        </p:nvPicPr>
        <p:blipFill rotWithShape="1">
          <a:blip r:embed="rId2">
            <a:alphaModFix/>
          </a:blip>
          <a:srcRect t="23661"/>
          <a:stretch/>
        </p:blipFill>
        <p:spPr>
          <a:xfrm>
            <a:off x="144674" y="314231"/>
            <a:ext cx="11830877" cy="6466395"/>
          </a:xfrm>
          <a:prstGeom prst="rect">
            <a:avLst/>
          </a:prstGeom>
          <a:noFill/>
          <a:ln>
            <a:noFill/>
          </a:ln>
        </p:spPr>
      </p:pic>
      <p:sp>
        <p:nvSpPr>
          <p:cNvPr id="28" name="Google Shape;28;p26"/>
          <p:cNvSpPr txBox="1">
            <a:spLocks noGrp="1"/>
          </p:cNvSpPr>
          <p:nvPr>
            <p:ph type="title"/>
          </p:nvPr>
        </p:nvSpPr>
        <p:spPr>
          <a:xfrm>
            <a:off x="166758" y="113336"/>
            <a:ext cx="11830877" cy="1042123"/>
          </a:xfrm>
          <a:prstGeom prst="rect">
            <a:avLst/>
          </a:prstGeom>
          <a:solidFill>
            <a:srgbClr val="1B4685"/>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Exo"/>
              <a:buNone/>
              <a:defRPr>
                <a:solidFill>
                  <a:schemeClr val="lt1"/>
                </a:solidFill>
                <a:latin typeface="Exo"/>
                <a:ea typeface="Exo"/>
                <a:cs typeface="Exo"/>
                <a:sym typeface="Ex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dt" idx="10"/>
          </p:nvPr>
        </p:nvSpPr>
        <p:spPr>
          <a:xfrm>
            <a:off x="10323511" y="6341719"/>
            <a:ext cx="117937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ftr" idx="11"/>
          </p:nvPr>
        </p:nvSpPr>
        <p:spPr>
          <a:xfrm>
            <a:off x="4024796" y="596334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body" idx="1"/>
          </p:nvPr>
        </p:nvSpPr>
        <p:spPr>
          <a:xfrm>
            <a:off x="166758" y="1238732"/>
            <a:ext cx="11830877" cy="508973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6"/>
          <p:cNvSpPr txBox="1"/>
          <p:nvPr/>
        </p:nvSpPr>
        <p:spPr>
          <a:xfrm>
            <a:off x="11427239" y="6332228"/>
            <a:ext cx="522356"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pic>
        <p:nvPicPr>
          <p:cNvPr id="33" name="Google Shape;33;p26"/>
          <p:cNvPicPr preferRelativeResize="0"/>
          <p:nvPr/>
        </p:nvPicPr>
        <p:blipFill rotWithShape="1">
          <a:blip r:embed="rId3">
            <a:alphaModFix/>
          </a:blip>
          <a:srcRect l="47997" t="2654" r="7599"/>
          <a:stretch/>
        </p:blipFill>
        <p:spPr>
          <a:xfrm flipH="1">
            <a:off x="10198953" y="4248292"/>
            <a:ext cx="1993047" cy="25389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0A2246"/>
        </a:solidFill>
        <a:effectLst/>
      </p:bgPr>
    </p:bg>
    <p:spTree>
      <p:nvGrpSpPr>
        <p:cNvPr id="1" name="Shape 34"/>
        <p:cNvGrpSpPr/>
        <p:nvPr/>
      </p:nvGrpSpPr>
      <p:grpSpPr>
        <a:xfrm>
          <a:off x="0" y="0"/>
          <a:ext cx="0" cy="0"/>
          <a:chOff x="0" y="0"/>
          <a:chExt cx="0" cy="0"/>
        </a:xfrm>
      </p:grpSpPr>
      <p:pic>
        <p:nvPicPr>
          <p:cNvPr id="35" name="Google Shape;35;p27"/>
          <p:cNvPicPr preferRelativeResize="0"/>
          <p:nvPr/>
        </p:nvPicPr>
        <p:blipFill rotWithShape="1">
          <a:blip r:embed="rId2">
            <a:alphaModFix/>
          </a:blip>
          <a:srcRect/>
          <a:stretch/>
        </p:blipFill>
        <p:spPr>
          <a:xfrm>
            <a:off x="4106779" y="2515037"/>
            <a:ext cx="3978442" cy="1827926"/>
          </a:xfrm>
          <a:prstGeom prst="rect">
            <a:avLst/>
          </a:prstGeom>
          <a:noFill/>
          <a:ln>
            <a:noFill/>
          </a:ln>
        </p:spPr>
      </p:pic>
    </p:spTree>
    <p:extLst>
      <p:ext uri="{BB962C8B-B14F-4D97-AF65-F5344CB8AC3E}">
        <p14:creationId xmlns:p14="http://schemas.microsoft.com/office/powerpoint/2010/main" val="3436596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Exo"/>
              <a:buNone/>
              <a:defRPr sz="4400" b="0"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A2246"/>
            </a:gs>
            <a:gs pos="31000">
              <a:srgbClr val="0A2246"/>
            </a:gs>
            <a:gs pos="100000">
              <a:srgbClr val="1B4685"/>
            </a:gs>
          </a:gsLst>
          <a:lin ang="5400000" scaled="0"/>
        </a:gradFill>
        <a:effectLst/>
      </p:bgPr>
    </p:bg>
    <p:spTree>
      <p:nvGrpSpPr>
        <p:cNvPr id="1" name="Shape 39"/>
        <p:cNvGrpSpPr/>
        <p:nvPr/>
      </p:nvGrpSpPr>
      <p:grpSpPr>
        <a:xfrm>
          <a:off x="0" y="0"/>
          <a:ext cx="0" cy="0"/>
          <a:chOff x="0" y="0"/>
          <a:chExt cx="0" cy="0"/>
        </a:xfrm>
      </p:grpSpPr>
      <p:sp>
        <p:nvSpPr>
          <p:cNvPr id="40" name="Google Shape;40;p1"/>
          <p:cNvSpPr txBox="1">
            <a:spLocks noGrp="1"/>
          </p:cNvSpPr>
          <p:nvPr>
            <p:ph type="ctrTitle"/>
          </p:nvPr>
        </p:nvSpPr>
        <p:spPr>
          <a:xfrm>
            <a:off x="755803" y="1232220"/>
            <a:ext cx="10736956" cy="248900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Exo"/>
              <a:buNone/>
            </a:pPr>
            <a:r>
              <a:rPr lang="id-ID" sz="4300" b="1" spc="-10" dirty="0">
                <a:effectLst/>
                <a:latin typeface="Exo" panose="020B0604020202020204" charset="0"/>
                <a:ea typeface="Times New Roman" panose="02020603050405020304" pitchFamily="18" charset="0"/>
              </a:rPr>
              <a:t>R</a:t>
            </a:r>
            <a:r>
              <a:rPr lang="id-ID" sz="4300" b="1" spc="5" dirty="0">
                <a:effectLst/>
                <a:latin typeface="Exo" panose="020B0604020202020204" charset="0"/>
                <a:ea typeface="Times New Roman" panose="02020603050405020304" pitchFamily="18" charset="0"/>
              </a:rPr>
              <a:t>e</a:t>
            </a:r>
            <a:r>
              <a:rPr lang="id-ID" sz="4300" b="1" spc="-5" dirty="0">
                <a:effectLst/>
                <a:latin typeface="Exo" panose="020B0604020202020204" charset="0"/>
                <a:ea typeface="Times New Roman" panose="02020603050405020304" pitchFamily="18" charset="0"/>
              </a:rPr>
              <a:t>n</a:t>
            </a:r>
            <a:r>
              <a:rPr lang="id-ID" sz="4300" b="1" spc="5" dirty="0">
                <a:effectLst/>
                <a:latin typeface="Exo" panose="020B0604020202020204" charset="0"/>
                <a:ea typeface="Times New Roman" panose="02020603050405020304" pitchFamily="18" charset="0"/>
              </a:rPr>
              <a:t>c</a:t>
            </a:r>
            <a:r>
              <a:rPr lang="id-ID" sz="4300" b="1" spc="10" dirty="0">
                <a:effectLst/>
                <a:latin typeface="Exo" panose="020B0604020202020204" charset="0"/>
                <a:ea typeface="Times New Roman" panose="02020603050405020304" pitchFamily="18" charset="0"/>
              </a:rPr>
              <a:t>a</a:t>
            </a:r>
            <a:r>
              <a:rPr lang="id-ID" sz="4300" b="1" spc="-30" dirty="0">
                <a:effectLst/>
                <a:latin typeface="Exo" panose="020B0604020202020204" charset="0"/>
                <a:ea typeface="Times New Roman" panose="02020603050405020304" pitchFamily="18" charset="0"/>
              </a:rPr>
              <a:t>n</a:t>
            </a:r>
            <a:r>
              <a:rPr lang="id-ID" sz="4300" b="1" dirty="0">
                <a:effectLst/>
                <a:latin typeface="Exo" panose="020B0604020202020204" charset="0"/>
                <a:ea typeface="Times New Roman" panose="02020603050405020304" pitchFamily="18" charset="0"/>
              </a:rPr>
              <a:t>a </a:t>
            </a:r>
            <a:r>
              <a:rPr lang="id-ID" sz="4300" b="1" spc="-25" dirty="0">
                <a:effectLst/>
                <a:latin typeface="Exo" panose="020B0604020202020204" charset="0"/>
                <a:ea typeface="Times New Roman" panose="02020603050405020304" pitchFamily="18" charset="0"/>
              </a:rPr>
              <a:t>P</a:t>
            </a:r>
            <a:r>
              <a:rPr lang="id-ID" sz="4300" b="1" spc="5" dirty="0">
                <a:effectLst/>
                <a:latin typeface="Exo" panose="020B0604020202020204" charset="0"/>
                <a:ea typeface="Times New Roman" panose="02020603050405020304" pitchFamily="18" charset="0"/>
              </a:rPr>
              <a:t>e</a:t>
            </a:r>
            <a:r>
              <a:rPr lang="id-ID" sz="4300" b="1" spc="-5" dirty="0">
                <a:effectLst/>
                <a:latin typeface="Exo" panose="020B0604020202020204" charset="0"/>
                <a:ea typeface="Times New Roman" panose="02020603050405020304" pitchFamily="18" charset="0"/>
              </a:rPr>
              <a:t>n</a:t>
            </a:r>
            <a:r>
              <a:rPr lang="id-ID" sz="4300" b="1" spc="-10" dirty="0">
                <a:effectLst/>
                <a:latin typeface="Exo" panose="020B0604020202020204" charset="0"/>
                <a:ea typeface="Times New Roman" panose="02020603050405020304" pitchFamily="18" charset="0"/>
              </a:rPr>
              <a:t>g</a:t>
            </a:r>
            <a:r>
              <a:rPr lang="id-ID" sz="4300" b="1" spc="5" dirty="0">
                <a:effectLst/>
                <a:latin typeface="Exo" panose="020B0604020202020204" charset="0"/>
                <a:ea typeface="Times New Roman" panose="02020603050405020304" pitchFamily="18" charset="0"/>
              </a:rPr>
              <a:t>e</a:t>
            </a:r>
            <a:r>
              <a:rPr lang="id-ID" sz="4300" b="1" spc="-45" dirty="0">
                <a:effectLst/>
                <a:latin typeface="Exo" panose="020B0604020202020204" charset="0"/>
                <a:ea typeface="Times New Roman" panose="02020603050405020304" pitchFamily="18" charset="0"/>
              </a:rPr>
              <a:t>m</a:t>
            </a:r>
            <a:r>
              <a:rPr lang="id-ID" sz="4300" b="1" spc="-5" dirty="0">
                <a:effectLst/>
                <a:latin typeface="Exo" panose="020B0604020202020204" charset="0"/>
                <a:ea typeface="Times New Roman" panose="02020603050405020304" pitchFamily="18" charset="0"/>
              </a:rPr>
              <a:t>b</a:t>
            </a:r>
            <a:r>
              <a:rPr lang="id-ID" sz="4300" b="1" spc="10" dirty="0">
                <a:effectLst/>
                <a:latin typeface="Exo" panose="020B0604020202020204" charset="0"/>
                <a:ea typeface="Times New Roman" panose="02020603050405020304" pitchFamily="18" charset="0"/>
              </a:rPr>
              <a:t>a</a:t>
            </a:r>
            <a:r>
              <a:rPr lang="id-ID" sz="4300" b="1" spc="-5" dirty="0">
                <a:effectLst/>
                <a:latin typeface="Exo" panose="020B0604020202020204" charset="0"/>
                <a:ea typeface="Times New Roman" panose="02020603050405020304" pitchFamily="18" charset="0"/>
              </a:rPr>
              <a:t>n</a:t>
            </a:r>
            <a:r>
              <a:rPr lang="id-ID" sz="4300" b="1" spc="10" dirty="0">
                <a:effectLst/>
                <a:latin typeface="Exo" panose="020B0604020202020204" charset="0"/>
                <a:ea typeface="Times New Roman" panose="02020603050405020304" pitchFamily="18" charset="0"/>
              </a:rPr>
              <a:t>ga</a:t>
            </a:r>
            <a:r>
              <a:rPr lang="id-ID" sz="4300" b="1" dirty="0">
                <a:effectLst/>
                <a:latin typeface="Exo" panose="020B0604020202020204" charset="0"/>
                <a:ea typeface="Times New Roman" panose="02020603050405020304" pitchFamily="18" charset="0"/>
              </a:rPr>
              <a:t>n </a:t>
            </a:r>
            <a:r>
              <a:rPr lang="id-ID" sz="4300" b="1" spc="-30" dirty="0">
                <a:effectLst/>
                <a:latin typeface="Exo" panose="020B0604020202020204" charset="0"/>
                <a:ea typeface="Times New Roman" panose="02020603050405020304" pitchFamily="18" charset="0"/>
              </a:rPr>
              <a:t>S</a:t>
            </a:r>
            <a:r>
              <a:rPr lang="id-ID" sz="4300" b="1" spc="5" dirty="0">
                <a:effectLst/>
                <a:latin typeface="Exo" panose="020B0604020202020204" charset="0"/>
                <a:ea typeface="Times New Roman" panose="02020603050405020304" pitchFamily="18" charset="0"/>
              </a:rPr>
              <a:t>e</a:t>
            </a:r>
            <a:r>
              <a:rPr lang="id-ID" sz="4300" b="1" spc="-55" dirty="0">
                <a:effectLst/>
                <a:latin typeface="Exo" panose="020B0604020202020204" charset="0"/>
                <a:ea typeface="Times New Roman" panose="02020603050405020304" pitchFamily="18" charset="0"/>
              </a:rPr>
              <a:t>k</a:t>
            </a:r>
            <a:r>
              <a:rPr lang="id-ID" sz="4300" b="1" spc="10" dirty="0">
                <a:effectLst/>
                <a:latin typeface="Exo" panose="020B0604020202020204" charset="0"/>
                <a:ea typeface="Times New Roman" panose="02020603050405020304" pitchFamily="18" charset="0"/>
              </a:rPr>
              <a:t>ola</a:t>
            </a:r>
            <a:r>
              <a:rPr lang="id-ID" sz="4300" b="1" dirty="0">
                <a:effectLst/>
                <a:latin typeface="Exo" panose="020B0604020202020204" charset="0"/>
                <a:ea typeface="Times New Roman" panose="02020603050405020304" pitchFamily="18" charset="0"/>
              </a:rPr>
              <a:t>h</a:t>
            </a:r>
            <a:r>
              <a:rPr lang="en-US" sz="4300" b="1" dirty="0">
                <a:latin typeface="Exo" panose="020B0604020202020204" charset="0"/>
                <a:ea typeface="Times New Roman" panose="02020603050405020304" pitchFamily="18" charset="0"/>
              </a:rPr>
              <a:t> </a:t>
            </a:r>
            <a:r>
              <a:rPr lang="id-ID" sz="4300" b="1" dirty="0">
                <a:effectLst/>
                <a:latin typeface="Exo" panose="020B0604020202020204" charset="0"/>
                <a:ea typeface="Times New Roman" panose="02020603050405020304" pitchFamily="18" charset="0"/>
              </a:rPr>
              <a:t>Peningkatan Pembelajaran </a:t>
            </a:r>
            <a:r>
              <a:rPr lang="en-US" sz="4300" b="1" dirty="0" err="1">
                <a:effectLst/>
                <a:latin typeface="Exo" panose="020B0604020202020204" charset="0"/>
                <a:ea typeface="Times New Roman" panose="02020603050405020304" pitchFamily="18" charset="0"/>
              </a:rPr>
              <a:t>Berbasis</a:t>
            </a:r>
            <a:r>
              <a:rPr lang="en-US" sz="4300" b="1" dirty="0">
                <a:effectLst/>
                <a:latin typeface="Exo" panose="020B0604020202020204" charset="0"/>
                <a:ea typeface="Times New Roman" panose="02020603050405020304" pitchFamily="18" charset="0"/>
              </a:rPr>
              <a:t> </a:t>
            </a:r>
            <a:r>
              <a:rPr lang="id-ID" sz="4300" b="1" dirty="0">
                <a:effectLst/>
                <a:latin typeface="Exo" panose="020B0604020202020204" charset="0"/>
                <a:ea typeface="Times New Roman" panose="02020603050405020304" pitchFamily="18" charset="0"/>
              </a:rPr>
              <a:t>Tahfidz Digital</a:t>
            </a:r>
            <a:br>
              <a:rPr lang="en-US" sz="4300" b="1" dirty="0">
                <a:effectLst/>
                <a:latin typeface="Exo" panose="020B0604020202020204" charset="0"/>
                <a:ea typeface="Times New Roman" panose="02020603050405020304" pitchFamily="18" charset="0"/>
              </a:rPr>
            </a:br>
            <a:r>
              <a:rPr lang="en-US" sz="4300" b="1" dirty="0">
                <a:effectLst/>
                <a:latin typeface="Exo" panose="020B0604020202020204" charset="0"/>
                <a:ea typeface="Times New Roman" panose="02020603050405020304" pitchFamily="18" charset="0"/>
              </a:rPr>
              <a:t>“</a:t>
            </a:r>
            <a:r>
              <a:rPr lang="id-ID" sz="4300" b="1" dirty="0">
                <a:effectLst/>
                <a:latin typeface="Exo" panose="020B0604020202020204" charset="0"/>
                <a:ea typeface="Times New Roman" panose="02020603050405020304" pitchFamily="18" charset="0"/>
              </a:rPr>
              <a:t>KB-TK Al Muhajirin </a:t>
            </a:r>
            <a:r>
              <a:rPr lang="id-ID" sz="4300" b="1" i="1" dirty="0">
                <a:effectLst/>
                <a:latin typeface="Exo" panose="020B0604020202020204" charset="0"/>
                <a:ea typeface="Times New Roman" panose="02020603050405020304" pitchFamily="18" charset="0"/>
              </a:rPr>
              <a:t>Islamic School</a:t>
            </a:r>
            <a:r>
              <a:rPr lang="en-US" sz="4300" b="1" i="1" dirty="0">
                <a:effectLst/>
                <a:latin typeface="Exo" panose="020B0604020202020204" charset="0"/>
                <a:ea typeface="Times New Roman" panose="02020603050405020304" pitchFamily="18" charset="0"/>
              </a:rPr>
              <a:t>”</a:t>
            </a:r>
            <a:endParaRPr sz="4300" dirty="0">
              <a:latin typeface="Exo"/>
              <a:ea typeface="Exo"/>
              <a:cs typeface="Exo"/>
              <a:sym typeface="Exo"/>
            </a:endParaRPr>
          </a:p>
        </p:txBody>
      </p:sp>
      <p:sp>
        <p:nvSpPr>
          <p:cNvPr id="41" name="Google Shape;41;p1"/>
          <p:cNvSpPr txBox="1">
            <a:spLocks noGrp="1"/>
          </p:cNvSpPr>
          <p:nvPr>
            <p:ph type="subTitle" idx="1"/>
          </p:nvPr>
        </p:nvSpPr>
        <p:spPr>
          <a:xfrm>
            <a:off x="1714500" y="3693695"/>
            <a:ext cx="8763000" cy="108504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2F2F2"/>
              </a:buClr>
              <a:buSzPts val="2400"/>
              <a:buNone/>
            </a:pPr>
            <a:r>
              <a:rPr lang="en-US" dirty="0">
                <a:solidFill>
                  <a:srgbClr val="F2F2F2"/>
                </a:solidFill>
                <a:latin typeface="Exo"/>
                <a:ea typeface="Exo"/>
                <a:cs typeface="Exo"/>
                <a:sym typeface="Exo"/>
              </a:rPr>
              <a:t>Oleh:</a:t>
            </a:r>
            <a:endParaRPr dirty="0"/>
          </a:p>
          <a:p>
            <a:pPr marL="0" lvl="0" indent="0" algn="ctr" rtl="0">
              <a:lnSpc>
                <a:spcPct val="90000"/>
              </a:lnSpc>
              <a:spcBef>
                <a:spcPts val="1000"/>
              </a:spcBef>
              <a:spcAft>
                <a:spcPts val="0"/>
              </a:spcAft>
              <a:buClr>
                <a:schemeClr val="lt1"/>
              </a:buClr>
              <a:buSzPts val="2400"/>
              <a:buNone/>
            </a:pPr>
            <a:r>
              <a:rPr lang="en-US" dirty="0" err="1"/>
              <a:t>Distia</a:t>
            </a:r>
            <a:r>
              <a:rPr lang="en-US" dirty="0"/>
              <a:t> Intan </a:t>
            </a:r>
            <a:r>
              <a:rPr lang="en-US" dirty="0" err="1"/>
              <a:t>Nurmalita</a:t>
            </a:r>
            <a:r>
              <a:rPr lang="en-US" dirty="0"/>
              <a:t>,</a:t>
            </a:r>
          </a:p>
          <a:p>
            <a:pPr marL="0" lvl="0" indent="0" algn="ctr" rtl="0">
              <a:lnSpc>
                <a:spcPct val="90000"/>
              </a:lnSpc>
              <a:spcBef>
                <a:spcPts val="1000"/>
              </a:spcBef>
              <a:spcAft>
                <a:spcPts val="0"/>
              </a:spcAft>
              <a:buClr>
                <a:schemeClr val="lt1"/>
              </a:buClr>
              <a:buSzPts val="2400"/>
              <a:buNone/>
            </a:pPr>
            <a:r>
              <a:rPr lang="en-US" dirty="0"/>
              <a:t>Eni </a:t>
            </a:r>
            <a:r>
              <a:rPr lang="en-US" dirty="0" err="1"/>
              <a:t>Fariyatul</a:t>
            </a:r>
            <a:r>
              <a:rPr lang="en-US" dirty="0"/>
              <a:t> </a:t>
            </a:r>
            <a:r>
              <a:rPr lang="en-US" dirty="0" err="1"/>
              <a:t>Fahyuni</a:t>
            </a:r>
            <a:endParaRPr lang="en-US" dirty="0"/>
          </a:p>
          <a:p>
            <a:pPr marL="0" lvl="0" indent="0" algn="ctr" rtl="0">
              <a:lnSpc>
                <a:spcPct val="90000"/>
              </a:lnSpc>
              <a:spcBef>
                <a:spcPts val="1000"/>
              </a:spcBef>
              <a:spcAft>
                <a:spcPts val="0"/>
              </a:spcAft>
              <a:buClr>
                <a:schemeClr val="lt1"/>
              </a:buClr>
              <a:buSzPts val="2400"/>
              <a:buNone/>
            </a:pPr>
            <a:r>
              <a:rPr lang="en-US" dirty="0" err="1"/>
              <a:t>Manajemen</a:t>
            </a:r>
            <a:r>
              <a:rPr lang="en-US" dirty="0"/>
              <a:t> Pendidikan Islam</a:t>
            </a:r>
          </a:p>
          <a:p>
            <a:pPr marL="0" lvl="0" indent="0" algn="ctr" rtl="0">
              <a:lnSpc>
                <a:spcPct val="90000"/>
              </a:lnSpc>
              <a:spcBef>
                <a:spcPts val="1000"/>
              </a:spcBef>
              <a:spcAft>
                <a:spcPts val="0"/>
              </a:spcAft>
              <a:buClr>
                <a:srgbClr val="F2F2F2"/>
              </a:buClr>
              <a:buSzPts val="2400"/>
              <a:buNone/>
            </a:pPr>
            <a:r>
              <a:rPr lang="en-US" dirty="0">
                <a:solidFill>
                  <a:srgbClr val="F2F2F2"/>
                </a:solidFill>
                <a:latin typeface="Exo"/>
                <a:ea typeface="Exo"/>
                <a:cs typeface="Exo"/>
                <a:sym typeface="Exo"/>
              </a:rPr>
              <a:t>Universitas Muhammadiyah </a:t>
            </a:r>
            <a:r>
              <a:rPr lang="en-US" dirty="0" err="1">
                <a:solidFill>
                  <a:srgbClr val="F2F2F2"/>
                </a:solidFill>
                <a:latin typeface="Exo"/>
                <a:ea typeface="Exo"/>
                <a:cs typeface="Exo"/>
                <a:sym typeface="Exo"/>
              </a:rPr>
              <a:t>Sidoarjo</a:t>
            </a:r>
            <a:r>
              <a:rPr lang="en-US" dirty="0">
                <a:solidFill>
                  <a:srgbClr val="F2F2F2"/>
                </a:solidFill>
                <a:latin typeface="Exo"/>
                <a:ea typeface="Exo"/>
                <a:cs typeface="Exo"/>
                <a:sym typeface="Exo"/>
              </a:rPr>
              <a:t> </a:t>
            </a:r>
          </a:p>
          <a:p>
            <a:pPr marL="0" lvl="0" indent="0" algn="ctr" rtl="0">
              <a:lnSpc>
                <a:spcPct val="90000"/>
              </a:lnSpc>
              <a:spcBef>
                <a:spcPts val="1000"/>
              </a:spcBef>
              <a:spcAft>
                <a:spcPts val="0"/>
              </a:spcAft>
              <a:buClr>
                <a:srgbClr val="F2F2F2"/>
              </a:buClr>
              <a:buSzPts val="2400"/>
              <a:buNone/>
            </a:pPr>
            <a:r>
              <a:rPr lang="en-US" dirty="0" err="1">
                <a:solidFill>
                  <a:srgbClr val="F2F2F2"/>
                </a:solidFill>
              </a:rPr>
              <a:t>Januari</a:t>
            </a:r>
            <a:r>
              <a:rPr lang="en-US" dirty="0">
                <a:solidFill>
                  <a:srgbClr val="F2F2F2"/>
                </a:solidFill>
              </a:rPr>
              <a:t>, 2025</a:t>
            </a:r>
          </a:p>
        </p:txBody>
      </p:sp>
      <p:pic>
        <p:nvPicPr>
          <p:cNvPr id="2" name="Audio 1">
            <a:hlinkClick r:id="" action="ppaction://media"/>
            <a:extLst>
              <a:ext uri="{FF2B5EF4-FFF2-40B4-BE49-F238E27FC236}">
                <a16:creationId xmlns:a16="http://schemas.microsoft.com/office/drawing/2014/main" id="{F9A70B3A-B45E-7314-79B8-8F48CB7CA0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354"/>
    </mc:Choice>
    <mc:Fallback>
      <p:transition spd="slow" advTm="4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3;g104f7abbb21_0_315">
            <a:extLst>
              <a:ext uri="{FF2B5EF4-FFF2-40B4-BE49-F238E27FC236}">
                <a16:creationId xmlns:a16="http://schemas.microsoft.com/office/drawing/2014/main" id="{E679D262-CDFD-BEF8-1D3D-4834334FF962}"/>
              </a:ext>
            </a:extLst>
          </p:cNvPr>
          <p:cNvSpPr txBox="1">
            <a:spLocks noGrp="1"/>
          </p:cNvSpPr>
          <p:nvPr>
            <p:ph type="title"/>
          </p:nvPr>
        </p:nvSpPr>
        <p:spPr>
          <a:xfrm>
            <a:off x="166688" y="112713"/>
            <a:ext cx="11831637" cy="1320161"/>
          </a:xfrm>
          <a:prstGeom prst="rect">
            <a:avLst/>
          </a:prstGeom>
          <a:solidFill>
            <a:srgbClr val="1B468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Exo"/>
              <a:buNone/>
            </a:pPr>
            <a:r>
              <a:rPr lang="en-US" dirty="0"/>
              <a:t>Hasil </a:t>
            </a:r>
            <a:r>
              <a:rPr lang="en-US" dirty="0" err="1"/>
              <a:t>Kebaharuan</a:t>
            </a:r>
            <a:r>
              <a:rPr lang="en-US" dirty="0"/>
              <a:t> Yang </a:t>
            </a:r>
            <a:r>
              <a:rPr lang="en-US" dirty="0" err="1"/>
              <a:t>Diharapkan</a:t>
            </a:r>
            <a:endParaRPr dirty="0"/>
          </a:p>
        </p:txBody>
      </p:sp>
      <p:sp>
        <p:nvSpPr>
          <p:cNvPr id="2" name="Text Placeholder 2">
            <a:extLst>
              <a:ext uri="{FF2B5EF4-FFF2-40B4-BE49-F238E27FC236}">
                <a16:creationId xmlns:a16="http://schemas.microsoft.com/office/drawing/2014/main" id="{504B2B47-CBD5-B260-2502-941AD6468D5A}"/>
              </a:ext>
            </a:extLst>
          </p:cNvPr>
          <p:cNvSpPr>
            <a:spLocks noGrp="1"/>
          </p:cNvSpPr>
          <p:nvPr>
            <p:ph type="body" idx="1"/>
          </p:nvPr>
        </p:nvSpPr>
        <p:spPr>
          <a:xfrm>
            <a:off x="-320510" y="1687398"/>
            <a:ext cx="12318146" cy="4848460"/>
          </a:xfrm>
        </p:spPr>
        <p:txBody>
          <a:bodyPr>
            <a:normAutofit fontScale="92500"/>
          </a:bodyPr>
          <a:lstStyle/>
          <a:p>
            <a:pPr marR="11430" indent="0" algn="just">
              <a:lnSpc>
                <a:spcPct val="150000"/>
              </a:lnSpc>
              <a:spcBef>
                <a:spcPts val="0"/>
              </a:spcBef>
              <a:buNone/>
            </a:pPr>
            <a:r>
              <a:rPr lang="id-ID" dirty="0"/>
              <a:t>KB-TK Al Muhajirin </a:t>
            </a:r>
            <a:r>
              <a:rPr lang="id-ID" i="1" dirty="0"/>
              <a:t>Islamic School</a:t>
            </a:r>
            <a:r>
              <a:rPr lang="id-ID" dirty="0"/>
              <a:t> menjadi lembaga pendidikan Islam unggulan yang memiliki sistem informasi digital yang akan menjadi salah satu daya tarik dan daya saing antar lembaga pendidikan Islam di sekitarnya. Selaras dengan tujuan utama yang ingin dicapai yaitu Melahirkan Generasi Rabani dan Qurani dengan menerapkan sistem informasi digital, diharapkan mampu meningkatkan pelayanan dan pembelajaran tahfidz digital yang lebih baik.</a:t>
            </a:r>
            <a:endParaRPr lang="en-US" dirty="0"/>
          </a:p>
        </p:txBody>
      </p:sp>
      <p:pic>
        <p:nvPicPr>
          <p:cNvPr id="9" name="Audio 8">
            <a:hlinkClick r:id="" action="ppaction://media"/>
            <a:extLst>
              <a:ext uri="{FF2B5EF4-FFF2-40B4-BE49-F238E27FC236}">
                <a16:creationId xmlns:a16="http://schemas.microsoft.com/office/drawing/2014/main" id="{72E2C802-2B44-8CA8-2950-5B924443A2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55449321"/>
      </p:ext>
    </p:extLst>
  </p:cSld>
  <p:clrMapOvr>
    <a:masterClrMapping/>
  </p:clrMapOvr>
  <mc:AlternateContent xmlns:mc="http://schemas.openxmlformats.org/markup-compatibility/2006">
    <mc:Choice xmlns:p14="http://schemas.microsoft.com/office/powerpoint/2010/main" Requires="p14">
      <p:transition spd="slow" p14:dur="2000" advTm="40261"/>
    </mc:Choice>
    <mc:Fallback>
      <p:transition spd="slow" advTm="4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F192669-E4C4-D91E-E798-181E38A855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55"/>
    </mc:Choice>
    <mc:Fallback>
      <p:transition spd="slow" advTm="2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g104f7abbb21_0_309"/>
          <p:cNvSpPr txBox="1">
            <a:spLocks noGrp="1"/>
          </p:cNvSpPr>
          <p:nvPr>
            <p:ph type="title"/>
          </p:nvPr>
        </p:nvSpPr>
        <p:spPr>
          <a:xfrm>
            <a:off x="166758" y="113336"/>
            <a:ext cx="11830877" cy="1042123"/>
          </a:xfrm>
          <a:prstGeom prst="rect">
            <a:avLst/>
          </a:prstGeom>
          <a:solidFill>
            <a:srgbClr val="1B468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Exo"/>
              <a:buNone/>
            </a:pPr>
            <a:r>
              <a:rPr lang="en-US" dirty="0" err="1"/>
              <a:t>Pendahuluan</a:t>
            </a:r>
            <a:endParaRPr dirty="0"/>
          </a:p>
        </p:txBody>
      </p:sp>
      <p:sp>
        <p:nvSpPr>
          <p:cNvPr id="47" name="Google Shape;47;g104f7abbb21_0_309"/>
          <p:cNvSpPr txBox="1">
            <a:spLocks noGrp="1"/>
          </p:cNvSpPr>
          <p:nvPr>
            <p:ph type="body" idx="1"/>
          </p:nvPr>
        </p:nvSpPr>
        <p:spPr>
          <a:xfrm>
            <a:off x="-386498" y="1238732"/>
            <a:ext cx="12384134" cy="5089734"/>
          </a:xfrm>
          <a:prstGeom prst="rect">
            <a:avLst/>
          </a:prstGeom>
          <a:noFill/>
          <a:ln>
            <a:noFill/>
          </a:ln>
        </p:spPr>
        <p:txBody>
          <a:bodyPr spcFirstLastPara="1" wrap="square" lIns="91425" tIns="45700" rIns="91425" bIns="45700" anchor="t" anchorCtr="0">
            <a:normAutofit fontScale="25000" lnSpcReduction="20000"/>
          </a:bodyPr>
          <a:lstStyle/>
          <a:p>
            <a:pPr indent="-228600" algn="just">
              <a:lnSpc>
                <a:spcPct val="150000"/>
              </a:lnSpc>
              <a:spcBef>
                <a:spcPts val="0"/>
              </a:spcBef>
              <a:buNone/>
            </a:pPr>
            <a:r>
              <a:rPr lang="en-US" sz="2800" spc="10" dirty="0">
                <a:solidFill>
                  <a:srgbClr val="000000"/>
                </a:solidFill>
                <a:effectLst/>
                <a:latin typeface="Times New Roman" panose="02020603050405020304" pitchFamily="18" charset="0"/>
                <a:ea typeface="Times New Roman" panose="02020603050405020304" pitchFamily="18" charset="0"/>
              </a:rPr>
              <a:t>	</a:t>
            </a:r>
            <a:r>
              <a:rPr lang="id-ID" sz="7200" spc="10" dirty="0">
                <a:solidFill>
                  <a:srgbClr val="000000"/>
                </a:solidFill>
                <a:effectLst/>
                <a:latin typeface="Century Gothic" panose="020B0502020202020204" pitchFamily="34" charset="0"/>
                <a:ea typeface="Times New Roman" panose="02020603050405020304" pitchFamily="18" charset="0"/>
              </a:rPr>
              <a:t>Dalam rangka menentukan arah ke depan serta meningkatkan </a:t>
            </a:r>
            <a:r>
              <a:rPr lang="en-US" sz="7200" spc="10" dirty="0" err="1">
                <a:solidFill>
                  <a:srgbClr val="000000"/>
                </a:solidFill>
                <a:effectLst/>
                <a:latin typeface="Century Gothic" panose="020B0502020202020204" pitchFamily="34" charset="0"/>
                <a:ea typeface="Times New Roman" panose="02020603050405020304" pitchFamily="18" charset="0"/>
              </a:rPr>
              <a:t>pembelajaran</a:t>
            </a:r>
            <a:r>
              <a:rPr lang="en-US" sz="7200" spc="10" dirty="0">
                <a:solidFill>
                  <a:srgbClr val="000000"/>
                </a:solidFill>
                <a:effectLst/>
                <a:latin typeface="Century Gothic" panose="020B0502020202020204" pitchFamily="34" charset="0"/>
                <a:ea typeface="Times New Roman" panose="02020603050405020304" pitchFamily="18" charset="0"/>
              </a:rPr>
              <a:t> </a:t>
            </a:r>
            <a:r>
              <a:rPr lang="en-US" sz="7200" spc="10" dirty="0" err="1">
                <a:solidFill>
                  <a:srgbClr val="000000"/>
                </a:solidFill>
                <a:effectLst/>
                <a:latin typeface="Century Gothic" panose="020B0502020202020204" pitchFamily="34" charset="0"/>
                <a:ea typeface="Times New Roman" panose="02020603050405020304" pitchFamily="18" charset="0"/>
              </a:rPr>
              <a:t>tahfidz</a:t>
            </a:r>
            <a:r>
              <a:rPr lang="en-US" sz="7200" spc="10" dirty="0">
                <a:solidFill>
                  <a:srgbClr val="000000"/>
                </a:solidFill>
                <a:effectLst/>
                <a:latin typeface="Century Gothic" panose="020B0502020202020204" pitchFamily="34" charset="0"/>
                <a:ea typeface="Times New Roman" panose="02020603050405020304" pitchFamily="18" charset="0"/>
              </a:rPr>
              <a:t> digital</a:t>
            </a:r>
            <a:r>
              <a:rPr lang="id-ID" sz="7200" spc="10" dirty="0">
                <a:solidFill>
                  <a:srgbClr val="000000"/>
                </a:solidFill>
                <a:effectLst/>
                <a:latin typeface="Century Gothic" panose="020B0502020202020204" pitchFamily="34" charset="0"/>
                <a:ea typeface="Times New Roman" panose="02020603050405020304" pitchFamily="18" charset="0"/>
              </a:rPr>
              <a:t>,</a:t>
            </a:r>
            <a:r>
              <a:rPr lang="en-US" sz="7200" spc="10" dirty="0">
                <a:solidFill>
                  <a:srgbClr val="000000"/>
                </a:solidFill>
                <a:effectLst/>
                <a:latin typeface="Century Gothic" panose="020B0502020202020204" pitchFamily="34" charset="0"/>
                <a:ea typeface="Times New Roman" panose="02020603050405020304" pitchFamily="18" charset="0"/>
              </a:rPr>
              <a:t> </a:t>
            </a:r>
            <a:r>
              <a:rPr lang="en-US" sz="7200" spc="10" dirty="0" err="1">
                <a:solidFill>
                  <a:srgbClr val="000000"/>
                </a:solidFill>
                <a:effectLst/>
                <a:latin typeface="Century Gothic" panose="020B0502020202020204" pitchFamily="34" charset="0"/>
                <a:ea typeface="Times New Roman" panose="02020603050405020304" pitchFamily="18" charset="0"/>
              </a:rPr>
              <a:t>maka</a:t>
            </a:r>
            <a:r>
              <a:rPr lang="id-ID" sz="7200" spc="10" dirty="0">
                <a:solidFill>
                  <a:srgbClr val="000000"/>
                </a:solidFill>
                <a:effectLst/>
                <a:latin typeface="Century Gothic" panose="020B0502020202020204" pitchFamily="34" charset="0"/>
                <a:ea typeface="Times New Roman" panose="02020603050405020304" pitchFamily="18" charset="0"/>
              </a:rPr>
              <a:t> </a:t>
            </a:r>
            <a:r>
              <a:rPr lang="id-ID" sz="7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KB-TK Al Muhajirin </a:t>
            </a:r>
            <a:r>
              <a:rPr lang="id-ID" sz="7200" i="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Islamic School</a:t>
            </a:r>
            <a:r>
              <a:rPr lang="id-ID" sz="7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perlu</a:t>
            </a:r>
            <a:r>
              <a:rPr lang="en-US" sz="7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id-ID" sz="7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menyusun Rencana Pengembangan Sekolah yang sesuai dengan Visi yaitu Melahirkan Generasi Rabani dan Qurani</a:t>
            </a:r>
            <a:r>
              <a:rPr lang="id-ID" sz="7200" dirty="0">
                <a:solidFill>
                  <a:srgbClr val="001D35"/>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id-ID" sz="7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dengan Menerapkan Sistem Informasi Digital, maka sekolah harus dapat mendeskripsikan desain atau sistem baru untuk rencana pengembangan sekolah 5 (lima) tahun ke depan, dengan melakukan evaluasi secara berkala untuk mengidentifikasi kekurangan dan keberhasilan, yang kemudian digunakan sebagai pedoman untuk perencanaan tahun berikutnya</a:t>
            </a:r>
            <a:r>
              <a:rPr lang="id-ID" sz="7200" dirty="0">
                <a:solidFill>
                  <a:srgbClr val="001D35"/>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7200" dirty="0">
              <a:solidFill>
                <a:srgbClr val="001D35"/>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indent="-228600" algn="just">
              <a:lnSpc>
                <a:spcPct val="150000"/>
              </a:lnSpc>
              <a:spcBef>
                <a:spcPts val="0"/>
              </a:spcBef>
              <a:buNone/>
            </a:pPr>
            <a:r>
              <a:rPr lang="en-US" sz="7200" spc="10" dirty="0">
                <a:solidFill>
                  <a:srgbClr val="001D35"/>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228600" algn="just">
              <a:lnSpc>
                <a:spcPct val="150000"/>
              </a:lnSpc>
              <a:spcBef>
                <a:spcPts val="0"/>
              </a:spcBef>
              <a:buNone/>
            </a:pPr>
            <a:r>
              <a:rPr lang="en-US" sz="7200" spc="10" dirty="0">
                <a:solidFill>
                  <a:srgbClr val="000000"/>
                </a:solidFill>
                <a:effectLst/>
                <a:latin typeface="Times New Roman" panose="02020603050405020304" pitchFamily="18" charset="0"/>
                <a:ea typeface="Times New Roman" panose="02020603050405020304" pitchFamily="18" charset="0"/>
              </a:rPr>
              <a:t>	</a:t>
            </a:r>
            <a:r>
              <a:rPr lang="id-ID" sz="7200" spc="10" dirty="0">
                <a:solidFill>
                  <a:srgbClr val="000000"/>
                </a:solidFill>
                <a:effectLst/>
                <a:latin typeface="Century Gothic" panose="020B0502020202020204" pitchFamily="34" charset="0"/>
                <a:ea typeface="Times New Roman" panose="02020603050405020304" pitchFamily="18" charset="0"/>
              </a:rPr>
              <a:t>Sistem informasi digital yang diterapkan akan sangat efektif dalam pengembangan sekolah, sebab seluruh penilaian akan dapat terlihat secara periodik. Oleh karena itu, diperlukan penataan dan pengembangan KB-TK Al Muhajirin </a:t>
            </a:r>
            <a:r>
              <a:rPr lang="id-ID" sz="7200" i="1" spc="10" dirty="0">
                <a:solidFill>
                  <a:srgbClr val="000000"/>
                </a:solidFill>
                <a:effectLst/>
                <a:latin typeface="Century Gothic" panose="020B0502020202020204" pitchFamily="34" charset="0"/>
                <a:ea typeface="Times New Roman" panose="02020603050405020304" pitchFamily="18" charset="0"/>
              </a:rPr>
              <a:t>Islamic School</a:t>
            </a:r>
            <a:r>
              <a:rPr lang="id-ID" sz="7200" spc="10" dirty="0">
                <a:solidFill>
                  <a:srgbClr val="000000"/>
                </a:solidFill>
                <a:effectLst/>
                <a:latin typeface="Century Gothic" panose="020B0502020202020204" pitchFamily="34" charset="0"/>
                <a:ea typeface="Times New Roman" panose="02020603050405020304" pitchFamily="18" charset="0"/>
              </a:rPr>
              <a:t> dengan arahan program yang berfokus pada pemberdayaan potensi internal, termasuk pengembangan sumber daya manusia (SDM), fasilitas sarana prasarana, kurikulum, serta pembiayaan. Pengembangan ini juga bertujuan menjadikan KB-TK Al Muhajirin </a:t>
            </a:r>
            <a:r>
              <a:rPr lang="id-ID" sz="7200" i="1" spc="10" dirty="0">
                <a:solidFill>
                  <a:srgbClr val="000000"/>
                </a:solidFill>
                <a:effectLst/>
                <a:latin typeface="Century Gothic" panose="020B0502020202020204" pitchFamily="34" charset="0"/>
                <a:ea typeface="Times New Roman" panose="02020603050405020304" pitchFamily="18" charset="0"/>
              </a:rPr>
              <a:t>Islamic School</a:t>
            </a:r>
            <a:r>
              <a:rPr lang="id-ID" sz="7200" spc="10" dirty="0">
                <a:solidFill>
                  <a:srgbClr val="000000"/>
                </a:solidFill>
                <a:effectLst/>
                <a:latin typeface="Century Gothic" panose="020B0502020202020204" pitchFamily="34" charset="0"/>
                <a:ea typeface="Times New Roman" panose="02020603050405020304" pitchFamily="18" charset="0"/>
              </a:rPr>
              <a:t> sebagai sekolah unggulan yang menjadi kebanggaan masyarakat sekitar.</a:t>
            </a:r>
            <a:endParaRPr lang="en-US" sz="7200" dirty="0">
              <a:effectLst/>
              <a:latin typeface="Century Gothic" panose="020B0502020202020204" pitchFamily="34"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A438FD07-C540-DE04-0481-A9924ED863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519"/>
    </mc:Choice>
    <mc:Fallback>
      <p:transition spd="slow" advTm="9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11C4-DD14-C5D3-B80D-BE1F5A4B1E7D}"/>
              </a:ext>
            </a:extLst>
          </p:cNvPr>
          <p:cNvSpPr>
            <a:spLocks noGrp="1"/>
          </p:cNvSpPr>
          <p:nvPr>
            <p:ph type="title"/>
          </p:nvPr>
        </p:nvSpPr>
        <p:spPr/>
        <p:txBody>
          <a:bodyPr/>
          <a:lstStyle/>
          <a:p>
            <a:r>
              <a:rPr lang="en-US" dirty="0" err="1"/>
              <a:t>Landasan</a:t>
            </a:r>
            <a:r>
              <a:rPr lang="en-US" dirty="0"/>
              <a:t> Hukum</a:t>
            </a:r>
          </a:p>
        </p:txBody>
      </p:sp>
      <p:sp>
        <p:nvSpPr>
          <p:cNvPr id="3" name="Text Placeholder 2">
            <a:extLst>
              <a:ext uri="{FF2B5EF4-FFF2-40B4-BE49-F238E27FC236}">
                <a16:creationId xmlns:a16="http://schemas.microsoft.com/office/drawing/2014/main" id="{514402E1-FDDE-F785-F879-B436A8CB2790}"/>
              </a:ext>
            </a:extLst>
          </p:cNvPr>
          <p:cNvSpPr>
            <a:spLocks noGrp="1"/>
          </p:cNvSpPr>
          <p:nvPr>
            <p:ph type="body" idx="1"/>
          </p:nvPr>
        </p:nvSpPr>
        <p:spPr>
          <a:xfrm>
            <a:off x="166758" y="1172743"/>
            <a:ext cx="11830877" cy="5089734"/>
          </a:xfrm>
        </p:spPr>
        <p:txBody>
          <a:bodyPr>
            <a:noAutofit/>
          </a:bodyPr>
          <a:lstStyle/>
          <a:p>
            <a:pPr marL="0" marR="8255" lvl="0" indent="0" algn="just" rtl="0">
              <a:lnSpc>
                <a:spcPct val="150000"/>
              </a:lnSpc>
              <a:spcBef>
                <a:spcPts val="0"/>
              </a:spcBef>
              <a:buNone/>
            </a:pPr>
            <a:r>
              <a:rPr lang="en-US" sz="2200" spc="-10" dirty="0">
                <a:effectLst/>
                <a:latin typeface="Century Gothic" panose="020B0502020202020204" pitchFamily="34" charset="0"/>
                <a:ea typeface="Times New Roman" panose="02020603050405020304" pitchFamily="18" charset="0"/>
              </a:rPr>
              <a:t>1. </a:t>
            </a:r>
            <a:r>
              <a:rPr lang="id-ID" sz="2200" spc="-10" dirty="0">
                <a:effectLst/>
                <a:latin typeface="Century Gothic" panose="020B0502020202020204" pitchFamily="34" charset="0"/>
                <a:ea typeface="Times New Roman" panose="02020603050405020304" pitchFamily="18" charset="0"/>
              </a:rPr>
              <a:t>Undang Undang Republik Indonesia Nomor 20 Tahun 2003 Tentang Sistem Pendidikan Nasional</a:t>
            </a:r>
            <a:endParaRPr lang="en-US" sz="2200" dirty="0">
              <a:effectLst/>
              <a:latin typeface="Century Gothic" panose="020B0502020202020204" pitchFamily="34" charset="0"/>
              <a:ea typeface="Times New Roman" panose="02020603050405020304" pitchFamily="18" charset="0"/>
            </a:endParaRPr>
          </a:p>
          <a:p>
            <a:pPr marL="0" marR="8255" lvl="0" indent="0" algn="just">
              <a:lnSpc>
                <a:spcPct val="150000"/>
              </a:lnSpc>
              <a:spcBef>
                <a:spcPts val="0"/>
              </a:spcBef>
              <a:buNone/>
            </a:pPr>
            <a:r>
              <a:rPr lang="en-US" sz="2200" spc="-10" dirty="0">
                <a:effectLst/>
                <a:latin typeface="Century Gothic" panose="020B0502020202020204" pitchFamily="34" charset="0"/>
                <a:ea typeface="Times New Roman" panose="02020603050405020304" pitchFamily="18" charset="0"/>
              </a:rPr>
              <a:t>2. </a:t>
            </a:r>
            <a:r>
              <a:rPr lang="id-ID" sz="2200" spc="-10" dirty="0">
                <a:effectLst/>
                <a:latin typeface="Century Gothic" panose="020B0502020202020204" pitchFamily="34" charset="0"/>
                <a:ea typeface="Times New Roman" panose="02020603050405020304" pitchFamily="18" charset="0"/>
              </a:rPr>
              <a:t>Peraturan Menteri Pendidikan Dan Kebudayaan Republik Indonesia Nomor 81 Tahun 2013</a:t>
            </a:r>
            <a:r>
              <a:rPr lang="en-US" sz="2200" spc="-10" dirty="0">
                <a:latin typeface="Century Gothic" panose="020B0502020202020204" pitchFamily="34" charset="0"/>
                <a:ea typeface="Times New Roman" panose="02020603050405020304" pitchFamily="18" charset="0"/>
              </a:rPr>
              <a:t> </a:t>
            </a:r>
            <a:r>
              <a:rPr lang="id-ID" sz="2200" spc="-10" dirty="0">
                <a:effectLst/>
                <a:latin typeface="Century Gothic" panose="020B0502020202020204" pitchFamily="34" charset="0"/>
                <a:ea typeface="Times New Roman" panose="02020603050405020304" pitchFamily="18" charset="0"/>
              </a:rPr>
              <a:t>Tentang Pendirian Satuan Pendidikan Nonformal</a:t>
            </a:r>
            <a:endParaRPr lang="en-US" sz="2200" dirty="0">
              <a:latin typeface="Century Gothic" panose="020B0502020202020204" pitchFamily="34" charset="0"/>
              <a:ea typeface="Times New Roman" panose="02020603050405020304" pitchFamily="18" charset="0"/>
            </a:endParaRPr>
          </a:p>
          <a:p>
            <a:pPr marL="0" marR="8255" lvl="0" indent="0" algn="just">
              <a:lnSpc>
                <a:spcPct val="150000"/>
              </a:lnSpc>
              <a:spcBef>
                <a:spcPts val="0"/>
              </a:spcBef>
              <a:buNone/>
            </a:pPr>
            <a:r>
              <a:rPr lang="en-US" sz="2200" spc="-10" dirty="0">
                <a:solidFill>
                  <a:srgbClr val="000000"/>
                </a:solidFill>
                <a:latin typeface="Century Gothic" panose="020B0502020202020204" pitchFamily="34" charset="0"/>
                <a:ea typeface="Times New Roman" panose="02020603050405020304" pitchFamily="18" charset="0"/>
              </a:rPr>
              <a:t>3</a:t>
            </a:r>
            <a:r>
              <a:rPr lang="en-US" sz="2200" spc="-10" dirty="0">
                <a:solidFill>
                  <a:srgbClr val="000000"/>
                </a:solidFill>
                <a:effectLst/>
                <a:latin typeface="Century Gothic" panose="020B0502020202020204" pitchFamily="34" charset="0"/>
                <a:ea typeface="Times New Roman" panose="02020603050405020304" pitchFamily="18" charset="0"/>
              </a:rPr>
              <a:t>. </a:t>
            </a:r>
            <a:r>
              <a:rPr lang="id-ID" sz="2200" spc="-10" dirty="0">
                <a:solidFill>
                  <a:srgbClr val="000000"/>
                </a:solidFill>
                <a:effectLst/>
                <a:latin typeface="Century Gothic" panose="020B0502020202020204" pitchFamily="34" charset="0"/>
                <a:ea typeface="Times New Roman" panose="02020603050405020304" pitchFamily="18" charset="0"/>
              </a:rPr>
              <a:t>Peraturan Menteri Pendidikan, Kebudayaan, Riset, Dan Teknologi Republik Indonesia Nomor </a:t>
            </a:r>
            <a:r>
              <a:rPr lang="en-US" sz="2200" spc="-10" dirty="0">
                <a:solidFill>
                  <a:srgbClr val="000000"/>
                </a:solidFill>
                <a:effectLst/>
                <a:latin typeface="Century Gothic" panose="020B0502020202020204" pitchFamily="34" charset="0"/>
                <a:ea typeface="Times New Roman" panose="02020603050405020304" pitchFamily="18" charset="0"/>
              </a:rPr>
              <a:t>1</a:t>
            </a:r>
            <a:r>
              <a:rPr lang="id-ID" sz="2200" spc="-10" dirty="0">
                <a:solidFill>
                  <a:srgbClr val="000000"/>
                </a:solidFill>
                <a:effectLst/>
                <a:latin typeface="Century Gothic" panose="020B0502020202020204" pitchFamily="34" charset="0"/>
                <a:ea typeface="Times New Roman" panose="02020603050405020304" pitchFamily="18" charset="0"/>
              </a:rPr>
              <a:t>2 Tahun 202</a:t>
            </a:r>
            <a:r>
              <a:rPr lang="en-US" sz="2200" spc="-10" dirty="0">
                <a:solidFill>
                  <a:srgbClr val="000000"/>
                </a:solidFill>
                <a:effectLst/>
                <a:latin typeface="Century Gothic" panose="020B0502020202020204" pitchFamily="34" charset="0"/>
                <a:ea typeface="Times New Roman" panose="02020603050405020304" pitchFamily="18" charset="0"/>
              </a:rPr>
              <a:t>4</a:t>
            </a:r>
            <a:r>
              <a:rPr lang="id-ID" sz="2200" spc="-10" dirty="0">
                <a:solidFill>
                  <a:srgbClr val="000000"/>
                </a:solidFill>
                <a:effectLst/>
                <a:latin typeface="Century Gothic" panose="020B0502020202020204" pitchFamily="34" charset="0"/>
                <a:ea typeface="Times New Roman" panose="02020603050405020304" pitchFamily="18" charset="0"/>
              </a:rPr>
              <a:t> Tentang </a:t>
            </a:r>
            <a:r>
              <a:rPr lang="en-US" sz="2200" spc="-10" dirty="0" err="1">
                <a:solidFill>
                  <a:srgbClr val="000000"/>
                </a:solidFill>
                <a:effectLst/>
                <a:latin typeface="Century Gothic" panose="020B0502020202020204" pitchFamily="34" charset="0"/>
                <a:ea typeface="Times New Roman" panose="02020603050405020304" pitchFamily="18" charset="0"/>
              </a:rPr>
              <a:t>Kurikulum</a:t>
            </a:r>
            <a:r>
              <a:rPr lang="en-US" sz="2200" spc="-10" dirty="0">
                <a:solidFill>
                  <a:srgbClr val="000000"/>
                </a:solidFill>
                <a:effectLst/>
                <a:latin typeface="Century Gothic" panose="020B0502020202020204" pitchFamily="34" charset="0"/>
                <a:ea typeface="Times New Roman" panose="02020603050405020304" pitchFamily="18" charset="0"/>
              </a:rPr>
              <a:t> Pada Pendidikan Anak </a:t>
            </a:r>
            <a:r>
              <a:rPr lang="en-US" sz="2200" spc="-10" dirty="0" err="1">
                <a:solidFill>
                  <a:srgbClr val="000000"/>
                </a:solidFill>
                <a:effectLst/>
                <a:latin typeface="Century Gothic" panose="020B0502020202020204" pitchFamily="34" charset="0"/>
                <a:ea typeface="Times New Roman" panose="02020603050405020304" pitchFamily="18" charset="0"/>
              </a:rPr>
              <a:t>Usia</a:t>
            </a:r>
            <a:r>
              <a:rPr lang="en-US" sz="2200" spc="-10" dirty="0">
                <a:solidFill>
                  <a:srgbClr val="000000"/>
                </a:solidFill>
                <a:effectLst/>
                <a:latin typeface="Century Gothic" panose="020B0502020202020204" pitchFamily="34" charset="0"/>
                <a:ea typeface="Times New Roman" panose="02020603050405020304" pitchFamily="18" charset="0"/>
              </a:rPr>
              <a:t> Dini,</a:t>
            </a:r>
            <a:r>
              <a:rPr lang="id-ID" sz="2200" spc="-10" dirty="0">
                <a:solidFill>
                  <a:srgbClr val="000000"/>
                </a:solidFill>
                <a:effectLst/>
                <a:latin typeface="Century Gothic" panose="020B0502020202020204" pitchFamily="34" charset="0"/>
                <a:ea typeface="Times New Roman" panose="02020603050405020304" pitchFamily="18" charset="0"/>
              </a:rPr>
              <a:t> Jenjang Pendidikan Dasar, dan Jenjang Pendidikan Menenga</a:t>
            </a:r>
            <a:r>
              <a:rPr lang="en-US" sz="2200" spc="-10" dirty="0">
                <a:solidFill>
                  <a:srgbClr val="000000"/>
                </a:solidFill>
                <a:effectLst/>
                <a:latin typeface="Century Gothic" panose="020B0502020202020204" pitchFamily="34" charset="0"/>
                <a:ea typeface="Times New Roman" panose="02020603050405020304" pitchFamily="18" charset="0"/>
              </a:rPr>
              <a:t>h</a:t>
            </a:r>
          </a:p>
          <a:p>
            <a:pPr marL="0" marR="8255" lvl="0" indent="0" algn="just">
              <a:lnSpc>
                <a:spcPct val="150000"/>
              </a:lnSpc>
              <a:spcBef>
                <a:spcPts val="0"/>
              </a:spcBef>
              <a:buNone/>
            </a:pPr>
            <a:r>
              <a:rPr lang="en-US" sz="2200" spc="-10" dirty="0">
                <a:solidFill>
                  <a:srgbClr val="000000"/>
                </a:solidFill>
                <a:latin typeface="Century Gothic" panose="020B0502020202020204" pitchFamily="34" charset="0"/>
                <a:ea typeface="Times New Roman" panose="02020603050405020304" pitchFamily="18" charset="0"/>
              </a:rPr>
              <a:t>4. </a:t>
            </a:r>
            <a:r>
              <a:rPr lang="en-US" sz="2200" spc="-10" dirty="0" err="1">
                <a:solidFill>
                  <a:srgbClr val="000000"/>
                </a:solidFill>
                <a:latin typeface="Century Gothic" panose="020B0502020202020204" pitchFamily="34" charset="0"/>
                <a:ea typeface="Times New Roman" panose="02020603050405020304" pitchFamily="18" charset="0"/>
              </a:rPr>
              <a:t>Peraturan</a:t>
            </a:r>
            <a:r>
              <a:rPr lang="en-US" sz="2200" spc="-10" dirty="0">
                <a:solidFill>
                  <a:srgbClr val="000000"/>
                </a:solidFill>
                <a:latin typeface="Century Gothic" panose="020B0502020202020204" pitchFamily="34" charset="0"/>
                <a:ea typeface="Times New Roman" panose="02020603050405020304" pitchFamily="18" charset="0"/>
              </a:rPr>
              <a:t> </a:t>
            </a:r>
            <a:r>
              <a:rPr lang="en-US" sz="2200" spc="-10" dirty="0" err="1">
                <a:solidFill>
                  <a:srgbClr val="000000"/>
                </a:solidFill>
                <a:latin typeface="Century Gothic" panose="020B0502020202020204" pitchFamily="34" charset="0"/>
                <a:ea typeface="Times New Roman" panose="02020603050405020304" pitchFamily="18" charset="0"/>
              </a:rPr>
              <a:t>Pemerintah</a:t>
            </a:r>
            <a:r>
              <a:rPr lang="en-US" sz="2200" spc="-10" dirty="0">
                <a:solidFill>
                  <a:srgbClr val="000000"/>
                </a:solidFill>
                <a:latin typeface="Century Gothic" panose="020B0502020202020204" pitchFamily="34" charset="0"/>
                <a:ea typeface="Times New Roman" panose="02020603050405020304" pitchFamily="18" charset="0"/>
              </a:rPr>
              <a:t> Republik Indonesia </a:t>
            </a:r>
            <a:r>
              <a:rPr lang="en-US" sz="2200" spc="-10" dirty="0" err="1">
                <a:solidFill>
                  <a:srgbClr val="000000"/>
                </a:solidFill>
                <a:latin typeface="Century Gothic" panose="020B0502020202020204" pitchFamily="34" charset="0"/>
                <a:ea typeface="Times New Roman" panose="02020603050405020304" pitchFamily="18" charset="0"/>
              </a:rPr>
              <a:t>Nomor</a:t>
            </a:r>
            <a:r>
              <a:rPr lang="en-US" sz="2200" spc="-10" dirty="0">
                <a:solidFill>
                  <a:srgbClr val="000000"/>
                </a:solidFill>
                <a:latin typeface="Century Gothic" panose="020B0502020202020204" pitchFamily="34" charset="0"/>
                <a:ea typeface="Times New Roman" panose="02020603050405020304" pitchFamily="18" charset="0"/>
              </a:rPr>
              <a:t> 4 </a:t>
            </a:r>
            <a:r>
              <a:rPr lang="en-US" sz="2200" spc="-10" dirty="0" err="1">
                <a:solidFill>
                  <a:srgbClr val="000000"/>
                </a:solidFill>
                <a:latin typeface="Century Gothic" panose="020B0502020202020204" pitchFamily="34" charset="0"/>
                <a:ea typeface="Times New Roman" panose="02020603050405020304" pitchFamily="18" charset="0"/>
              </a:rPr>
              <a:t>Tahun</a:t>
            </a:r>
            <a:r>
              <a:rPr lang="en-US" sz="2200" spc="-10" dirty="0">
                <a:solidFill>
                  <a:srgbClr val="000000"/>
                </a:solidFill>
                <a:latin typeface="Century Gothic" panose="020B0502020202020204" pitchFamily="34" charset="0"/>
                <a:ea typeface="Times New Roman" panose="02020603050405020304" pitchFamily="18" charset="0"/>
              </a:rPr>
              <a:t> 2022 </a:t>
            </a:r>
            <a:r>
              <a:rPr lang="en-US" sz="2200" spc="-10" dirty="0" err="1">
                <a:solidFill>
                  <a:srgbClr val="000000"/>
                </a:solidFill>
                <a:latin typeface="Century Gothic" panose="020B0502020202020204" pitchFamily="34" charset="0"/>
                <a:ea typeface="Times New Roman" panose="02020603050405020304" pitchFamily="18" charset="0"/>
              </a:rPr>
              <a:t>Tentang</a:t>
            </a:r>
            <a:r>
              <a:rPr lang="en-US" sz="2200" spc="-10" dirty="0">
                <a:solidFill>
                  <a:srgbClr val="000000"/>
                </a:solidFill>
                <a:latin typeface="Century Gothic" panose="020B0502020202020204" pitchFamily="34" charset="0"/>
                <a:ea typeface="Times New Roman" panose="02020603050405020304" pitchFamily="18" charset="0"/>
              </a:rPr>
              <a:t> </a:t>
            </a:r>
            <a:r>
              <a:rPr lang="en-US" sz="2200" spc="-10" dirty="0" err="1">
                <a:solidFill>
                  <a:srgbClr val="000000"/>
                </a:solidFill>
                <a:latin typeface="Century Gothic" panose="020B0502020202020204" pitchFamily="34" charset="0"/>
                <a:ea typeface="Times New Roman" panose="02020603050405020304" pitchFamily="18" charset="0"/>
              </a:rPr>
              <a:t>Standar</a:t>
            </a:r>
            <a:r>
              <a:rPr lang="en-US" sz="2200" spc="-10" dirty="0">
                <a:solidFill>
                  <a:srgbClr val="000000"/>
                </a:solidFill>
                <a:latin typeface="Century Gothic" panose="020B0502020202020204" pitchFamily="34" charset="0"/>
                <a:ea typeface="Times New Roman" panose="02020603050405020304" pitchFamily="18" charset="0"/>
              </a:rPr>
              <a:t> Nasional Pendidikan </a:t>
            </a:r>
            <a:endParaRPr lang="en-US" sz="2200" dirty="0">
              <a:effectLst/>
              <a:latin typeface="Century Gothic" panose="020B0502020202020204" pitchFamily="34" charset="0"/>
              <a:ea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C7183D93-3439-DE6B-145D-5C96669D3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01049113"/>
      </p:ext>
    </p:extLst>
  </p:cSld>
  <p:clrMapOvr>
    <a:masterClrMapping/>
  </p:clrMapOvr>
  <mc:AlternateContent xmlns:mc="http://schemas.openxmlformats.org/markup-compatibility/2006">
    <mc:Choice xmlns:p14="http://schemas.microsoft.com/office/powerpoint/2010/main" Requires="p14">
      <p:transition spd="slow" p14:dur="2000" advTm="59753"/>
    </mc:Choice>
    <mc:Fallback>
      <p:transition spd="slow" advTm="5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F522AE-ABE2-E72B-19FE-66D050C01E04}"/>
              </a:ext>
            </a:extLst>
          </p:cNvPr>
          <p:cNvSpPr>
            <a:spLocks noGrp="1"/>
          </p:cNvSpPr>
          <p:nvPr>
            <p:ph type="body" idx="1"/>
          </p:nvPr>
        </p:nvSpPr>
        <p:spPr>
          <a:xfrm>
            <a:off x="166688" y="1031342"/>
            <a:ext cx="11830877" cy="5089734"/>
          </a:xfrm>
        </p:spPr>
        <p:txBody>
          <a:bodyPr>
            <a:normAutofit fontScale="92500" lnSpcReduction="10000"/>
          </a:bodyPr>
          <a:lstStyle/>
          <a:p>
            <a:pPr marL="50800" indent="0" algn="just">
              <a:lnSpc>
                <a:spcPct val="150000"/>
              </a:lnSpc>
              <a:spcBef>
                <a:spcPts val="0"/>
              </a:spcBef>
              <a:buNone/>
            </a:pPr>
            <a:r>
              <a:rPr lang="id-ID" dirty="0">
                <a:effectLst/>
                <a:latin typeface="Century Gothic" panose="020B0502020202020204" pitchFamily="34" charset="0"/>
                <a:ea typeface="Times New Roman" panose="02020603050405020304" pitchFamily="18" charset="0"/>
              </a:rPr>
              <a:t>Tujuan utama KB-TK Al Muhajirin </a:t>
            </a:r>
            <a:r>
              <a:rPr lang="id-ID" i="1" dirty="0">
                <a:effectLst/>
                <a:latin typeface="Century Gothic" panose="020B0502020202020204" pitchFamily="34" charset="0"/>
                <a:ea typeface="Times New Roman" panose="02020603050405020304" pitchFamily="18" charset="0"/>
              </a:rPr>
              <a:t>Islamic School</a:t>
            </a:r>
            <a:r>
              <a:rPr lang="id-ID" dirty="0">
                <a:effectLst/>
                <a:latin typeface="Century Gothic" panose="020B0502020202020204" pitchFamily="34" charset="0"/>
                <a:ea typeface="Times New Roman" panose="02020603050405020304" pitchFamily="18" charset="0"/>
              </a:rPr>
              <a:t> adalah menjadi sekolah jenjang KB-TK yang memiliki program uggulan tahfidz yang memiliki sistem informasi digital</a:t>
            </a:r>
            <a:r>
              <a:rPr lang="en-US" dirty="0">
                <a:effectLst/>
                <a:latin typeface="Century Gothic" panose="020B0502020202020204" pitchFamily="34" charset="0"/>
                <a:ea typeface="Times New Roman" panose="02020603050405020304" pitchFamily="18" charset="0"/>
              </a:rPr>
              <a:t> </a:t>
            </a:r>
            <a:r>
              <a:rPr lang="id-ID" dirty="0">
                <a:effectLst/>
                <a:latin typeface="Century Gothic" panose="020B0502020202020204" pitchFamily="34" charset="0"/>
                <a:ea typeface="Times New Roman" panose="02020603050405020304" pitchFamily="18" charset="0"/>
              </a:rPr>
              <a:t>untuk mempermudah orang tua</a:t>
            </a:r>
            <a:r>
              <a:rPr lang="en-US" dirty="0">
                <a:effectLst/>
                <a:latin typeface="Century Gothic" panose="020B0502020202020204" pitchFamily="34" charset="0"/>
                <a:ea typeface="Times New Roman" panose="02020603050405020304" pitchFamily="18" charset="0"/>
              </a:rPr>
              <a:t> </a:t>
            </a:r>
            <a:r>
              <a:rPr lang="en-US" dirty="0" err="1">
                <a:effectLst/>
                <a:latin typeface="Century Gothic" panose="020B0502020202020204" pitchFamily="34" charset="0"/>
                <a:ea typeface="Times New Roman" panose="02020603050405020304" pitchFamily="18" charset="0"/>
              </a:rPr>
              <a:t>siswa</a:t>
            </a:r>
            <a:r>
              <a:rPr lang="id-ID" dirty="0">
                <a:effectLst/>
                <a:latin typeface="Century Gothic" panose="020B0502020202020204" pitchFamily="34" charset="0"/>
                <a:ea typeface="Times New Roman" panose="02020603050405020304" pitchFamily="18" charset="0"/>
              </a:rPr>
              <a:t> dalam memonitoring dan mengevaluasi perkembangan </a:t>
            </a:r>
            <a:r>
              <a:rPr lang="en-US" dirty="0" err="1">
                <a:effectLst/>
                <a:latin typeface="Century Gothic" panose="020B0502020202020204" pitchFamily="34" charset="0"/>
                <a:ea typeface="Times New Roman" panose="02020603050405020304" pitchFamily="18" charset="0"/>
              </a:rPr>
              <a:t>siswa</a:t>
            </a:r>
            <a:r>
              <a:rPr lang="id-ID" dirty="0">
                <a:effectLst/>
                <a:latin typeface="Century Gothic" panose="020B0502020202020204" pitchFamily="34" charset="0"/>
                <a:ea typeface="Times New Roman" panose="02020603050405020304" pitchFamily="18" charset="0"/>
              </a:rPr>
              <a:t> melalui sistem</a:t>
            </a:r>
            <a:r>
              <a:rPr lang="en-US" dirty="0">
                <a:effectLst/>
                <a:latin typeface="Century Gothic" panose="020B0502020202020204" pitchFamily="34" charset="0"/>
                <a:ea typeface="Times New Roman" panose="02020603050405020304" pitchFamily="18" charset="0"/>
              </a:rPr>
              <a:t> </a:t>
            </a:r>
            <a:r>
              <a:rPr lang="en-US" dirty="0" err="1">
                <a:effectLst/>
                <a:latin typeface="Century Gothic" panose="020B0502020202020204" pitchFamily="34" charset="0"/>
                <a:ea typeface="Times New Roman" panose="02020603050405020304" pitchFamily="18" charset="0"/>
              </a:rPr>
              <a:t>informasi</a:t>
            </a:r>
            <a:r>
              <a:rPr lang="id-ID" dirty="0">
                <a:effectLst/>
                <a:latin typeface="Century Gothic" panose="020B0502020202020204" pitchFamily="34" charset="0"/>
                <a:ea typeface="Times New Roman" panose="02020603050405020304" pitchFamily="18" charset="0"/>
              </a:rPr>
              <a:t> digital. </a:t>
            </a:r>
            <a:endParaRPr lang="en-US" dirty="0">
              <a:effectLst/>
              <a:latin typeface="Century Gothic" panose="020B0502020202020204" pitchFamily="34" charset="0"/>
              <a:ea typeface="Times New Roman" panose="02020603050405020304" pitchFamily="18" charset="0"/>
            </a:endParaRPr>
          </a:p>
          <a:p>
            <a:pPr marL="50800" indent="0" algn="just">
              <a:lnSpc>
                <a:spcPct val="150000"/>
              </a:lnSpc>
              <a:spcBef>
                <a:spcPts val="0"/>
              </a:spcBef>
              <a:buNone/>
            </a:pPr>
            <a:r>
              <a:rPr lang="id-ID" dirty="0">
                <a:effectLst/>
                <a:latin typeface="Century Gothic" panose="020B0502020202020204" pitchFamily="34" charset="0"/>
                <a:ea typeface="Times New Roman" panose="02020603050405020304" pitchFamily="18" charset="0"/>
              </a:rPr>
              <a:t>Selain itu, dengan adanya sistem infomasi digital, dapat mendorong keaktifan orang tua </a:t>
            </a:r>
            <a:r>
              <a:rPr lang="en-US" dirty="0" err="1">
                <a:effectLst/>
                <a:latin typeface="Century Gothic" panose="020B0502020202020204" pitchFamily="34" charset="0"/>
                <a:ea typeface="Times New Roman" panose="02020603050405020304" pitchFamily="18" charset="0"/>
              </a:rPr>
              <a:t>siswa</a:t>
            </a:r>
            <a:r>
              <a:rPr lang="en-US" dirty="0">
                <a:effectLst/>
                <a:latin typeface="Century Gothic" panose="020B0502020202020204" pitchFamily="34" charset="0"/>
                <a:ea typeface="Times New Roman" panose="02020603050405020304" pitchFamily="18" charset="0"/>
              </a:rPr>
              <a:t> </a:t>
            </a:r>
            <a:r>
              <a:rPr lang="id-ID" dirty="0">
                <a:effectLst/>
                <a:latin typeface="Century Gothic" panose="020B0502020202020204" pitchFamily="34" charset="0"/>
                <a:ea typeface="Times New Roman" panose="02020603050405020304" pitchFamily="18" charset="0"/>
              </a:rPr>
              <a:t>untuk mengetahui perkembangan </a:t>
            </a:r>
            <a:r>
              <a:rPr lang="en-US" dirty="0" err="1">
                <a:effectLst/>
                <a:latin typeface="Century Gothic" panose="020B0502020202020204" pitchFamily="34" charset="0"/>
                <a:ea typeface="Times New Roman" panose="02020603050405020304" pitchFamily="18" charset="0"/>
              </a:rPr>
              <a:t>sisw</a:t>
            </a:r>
            <a:r>
              <a:rPr lang="id-ID" dirty="0">
                <a:effectLst/>
                <a:latin typeface="Century Gothic" panose="020B0502020202020204" pitchFamily="34" charset="0"/>
                <a:ea typeface="Times New Roman" panose="02020603050405020304" pitchFamily="18" charset="0"/>
              </a:rPr>
              <a:t>a tanpa terbatas ruang dan waktu serta dapat meningkatkan kualitas pengajaran dan kompetensi pengajar serta infrastruktur sekolah.</a:t>
            </a:r>
            <a:endParaRPr lang="en-US" dirty="0">
              <a:effectLst/>
              <a:latin typeface="Century Gothic" panose="020B0502020202020204" pitchFamily="34" charset="0"/>
              <a:ea typeface="Times New Roman" panose="02020603050405020304" pitchFamily="18" charset="0"/>
            </a:endParaRPr>
          </a:p>
          <a:p>
            <a:pPr marL="50800" indent="0">
              <a:buNone/>
            </a:pPr>
            <a:endParaRPr lang="en-US" dirty="0"/>
          </a:p>
        </p:txBody>
      </p:sp>
      <p:sp>
        <p:nvSpPr>
          <p:cNvPr id="4" name="Google Shape;46;g104f7abbb21_0_309">
            <a:extLst>
              <a:ext uri="{FF2B5EF4-FFF2-40B4-BE49-F238E27FC236}">
                <a16:creationId xmlns:a16="http://schemas.microsoft.com/office/drawing/2014/main" id="{7F6C680B-BF5A-0D8F-13CF-3877BBED476E}"/>
              </a:ext>
            </a:extLst>
          </p:cNvPr>
          <p:cNvSpPr txBox="1">
            <a:spLocks noGrp="1"/>
          </p:cNvSpPr>
          <p:nvPr>
            <p:ph type="title"/>
          </p:nvPr>
        </p:nvSpPr>
        <p:spPr>
          <a:xfrm>
            <a:off x="166688" y="112713"/>
            <a:ext cx="11831637" cy="1042987"/>
          </a:xfrm>
          <a:prstGeom prst="rect">
            <a:avLst/>
          </a:prstGeom>
          <a:solidFill>
            <a:srgbClr val="1B468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Exo"/>
              <a:buNone/>
            </a:pPr>
            <a:r>
              <a:rPr lang="en-US" dirty="0" err="1"/>
              <a:t>Tujuan</a:t>
            </a:r>
            <a:r>
              <a:rPr lang="en-US" dirty="0"/>
              <a:t> </a:t>
            </a:r>
            <a:r>
              <a:rPr lang="en-US" dirty="0" err="1"/>
              <a:t>Rencana</a:t>
            </a:r>
            <a:r>
              <a:rPr lang="en-US" dirty="0"/>
              <a:t> </a:t>
            </a:r>
            <a:r>
              <a:rPr lang="en-US" dirty="0" err="1"/>
              <a:t>Pengembangan</a:t>
            </a:r>
            <a:r>
              <a:rPr lang="en-US" dirty="0"/>
              <a:t> </a:t>
            </a:r>
            <a:r>
              <a:rPr lang="en-US" dirty="0" err="1"/>
              <a:t>Sekolah</a:t>
            </a:r>
            <a:endParaRPr dirty="0"/>
          </a:p>
        </p:txBody>
      </p:sp>
      <p:pic>
        <p:nvPicPr>
          <p:cNvPr id="5" name="Audio 4">
            <a:hlinkClick r:id="" action="ppaction://media"/>
            <a:extLst>
              <a:ext uri="{FF2B5EF4-FFF2-40B4-BE49-F238E27FC236}">
                <a16:creationId xmlns:a16="http://schemas.microsoft.com/office/drawing/2014/main" id="{A05F2FD7-5761-3C4F-706A-837C8A2CF1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8110084"/>
      </p:ext>
    </p:extLst>
  </p:cSld>
  <p:clrMapOvr>
    <a:masterClrMapping/>
  </p:clrMapOvr>
  <mc:AlternateContent xmlns:mc="http://schemas.openxmlformats.org/markup-compatibility/2006">
    <mc:Choice xmlns:p14="http://schemas.microsoft.com/office/powerpoint/2010/main" Requires="p14">
      <p:transition spd="slow" p14:dur="2000" advTm="52322"/>
    </mc:Choice>
    <mc:Fallback>
      <p:transition spd="slow" advTm="52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g104f7abbb21_0_297"/>
          <p:cNvSpPr txBox="1">
            <a:spLocks noGrp="1"/>
          </p:cNvSpPr>
          <p:nvPr>
            <p:ph type="title"/>
          </p:nvPr>
        </p:nvSpPr>
        <p:spPr>
          <a:xfrm>
            <a:off x="166758" y="67616"/>
            <a:ext cx="11830800" cy="1042200"/>
          </a:xfrm>
          <a:prstGeom prst="rect">
            <a:avLst/>
          </a:prstGeom>
          <a:solidFill>
            <a:srgbClr val="1B468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dirty="0" err="1"/>
              <a:t>Analisis</a:t>
            </a:r>
            <a:r>
              <a:rPr lang="en-US" dirty="0"/>
              <a:t> </a:t>
            </a:r>
            <a:r>
              <a:rPr lang="en-US" dirty="0" err="1"/>
              <a:t>Kondisi</a:t>
            </a:r>
            <a:r>
              <a:rPr lang="en-US" dirty="0"/>
              <a:t> Pendidikan </a:t>
            </a:r>
            <a:r>
              <a:rPr lang="en-US" dirty="0" err="1"/>
              <a:t>Saat</a:t>
            </a:r>
            <a:r>
              <a:rPr lang="en-US" dirty="0"/>
              <a:t> </a:t>
            </a:r>
            <a:r>
              <a:rPr lang="en-US" dirty="0" err="1"/>
              <a:t>Ini</a:t>
            </a:r>
            <a:endParaRPr dirty="0"/>
          </a:p>
        </p:txBody>
      </p:sp>
      <p:sp>
        <p:nvSpPr>
          <p:cNvPr id="2" name="Google Shape;65;g104f7abbb21_0_39">
            <a:extLst>
              <a:ext uri="{FF2B5EF4-FFF2-40B4-BE49-F238E27FC236}">
                <a16:creationId xmlns:a16="http://schemas.microsoft.com/office/drawing/2014/main" id="{E2F60D2D-78AA-FFA4-C134-6E8CD8658A80}"/>
              </a:ext>
            </a:extLst>
          </p:cNvPr>
          <p:cNvSpPr txBox="1">
            <a:spLocks noGrp="1"/>
          </p:cNvSpPr>
          <p:nvPr>
            <p:ph type="body" idx="1"/>
          </p:nvPr>
        </p:nvSpPr>
        <p:spPr>
          <a:xfrm>
            <a:off x="-282804" y="1238732"/>
            <a:ext cx="12280439" cy="5089734"/>
          </a:xfrm>
          <a:prstGeom prst="rect">
            <a:avLst/>
          </a:prstGeom>
          <a:noFill/>
          <a:ln>
            <a:noFill/>
          </a:ln>
        </p:spPr>
        <p:txBody>
          <a:bodyPr spcFirstLastPara="1" wrap="square" lIns="91425" tIns="45700" rIns="91425" bIns="45700" anchor="t" anchorCtr="0">
            <a:normAutofit fontScale="77500" lnSpcReduction="20000"/>
          </a:bodyPr>
          <a:lstStyle/>
          <a:p>
            <a:pPr indent="-228600" algn="just">
              <a:lnSpc>
                <a:spcPct val="150000"/>
              </a:lnSpc>
              <a:spcBef>
                <a:spcPts val="0"/>
              </a:spcBef>
              <a:buNone/>
            </a:pPr>
            <a:r>
              <a:rPr lang="en-US" sz="2000" spc="-10" dirty="0">
                <a:effectLst/>
                <a:latin typeface="Times New Roman" panose="02020603050405020304" pitchFamily="18"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Sejak</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awal</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berdirinya</a:t>
            </a:r>
            <a:r>
              <a:rPr lang="en-US" spc="-10" dirty="0">
                <a:effectLst/>
                <a:latin typeface="Century Gothic" panose="020B0502020202020204" pitchFamily="34" charset="0"/>
                <a:ea typeface="Times New Roman" panose="02020603050405020304" pitchFamily="18" charset="0"/>
              </a:rPr>
              <a:t> </a:t>
            </a:r>
            <a:r>
              <a:rPr lang="id-ID" spc="-10" dirty="0">
                <a:effectLst/>
                <a:latin typeface="Century Gothic" panose="020B0502020202020204" pitchFamily="34" charset="0"/>
                <a:ea typeface="Times New Roman" panose="02020603050405020304" pitchFamily="18" charset="0"/>
              </a:rPr>
              <a:t>KB-TK Al Muhajirin </a:t>
            </a:r>
            <a:r>
              <a:rPr lang="id-ID" i="1" spc="-10" dirty="0">
                <a:effectLst/>
                <a:latin typeface="Century Gothic" panose="020B0502020202020204" pitchFamily="34" charset="0"/>
                <a:ea typeface="Times New Roman" panose="02020603050405020304" pitchFamily="18" charset="0"/>
              </a:rPr>
              <a:t>Islamic School</a:t>
            </a:r>
            <a:r>
              <a:rPr lang="id-ID"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hingga</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sampai</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dengan</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saat</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ini</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pencatatan</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pencapaian</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prestasi</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harian</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siswa</a:t>
            </a:r>
            <a:r>
              <a:rPr lang="en-US" spc="-10" dirty="0">
                <a:effectLst/>
                <a:latin typeface="Century Gothic" panose="020B0502020202020204" pitchFamily="34" charset="0"/>
                <a:ea typeface="Times New Roman" panose="02020603050405020304" pitchFamily="18" charset="0"/>
              </a:rPr>
              <a:t> </a:t>
            </a:r>
            <a:r>
              <a:rPr lang="id-ID" dirty="0"/>
              <a:t>masih menggunakan cara konvensional</a:t>
            </a:r>
            <a:r>
              <a:rPr lang="en-US" dirty="0"/>
              <a:t>, </a:t>
            </a:r>
            <a:r>
              <a:rPr lang="en-US" dirty="0" err="1"/>
              <a:t>yaitu</a:t>
            </a:r>
            <a:r>
              <a:rPr lang="en-US" dirty="0"/>
              <a:t> </a:t>
            </a:r>
            <a:r>
              <a:rPr lang="en-US" dirty="0" err="1"/>
              <a:t>dengan</a:t>
            </a:r>
            <a:r>
              <a:rPr lang="en-US" dirty="0"/>
              <a:t> </a:t>
            </a:r>
            <a:r>
              <a:rPr lang="en-US" dirty="0" err="1"/>
              <a:t>menggunakan</a:t>
            </a:r>
            <a:r>
              <a:rPr lang="en-US" dirty="0"/>
              <a:t> </a:t>
            </a:r>
            <a:r>
              <a:rPr lang="en-US" dirty="0" err="1"/>
              <a:t>buku</a:t>
            </a:r>
            <a:r>
              <a:rPr lang="en-US" dirty="0"/>
              <a:t> </a:t>
            </a:r>
            <a:r>
              <a:rPr lang="en-US" dirty="0" err="1"/>
              <a:t>prestasi</a:t>
            </a:r>
            <a:r>
              <a:rPr lang="en-US" dirty="0"/>
              <a:t>.</a:t>
            </a:r>
          </a:p>
          <a:p>
            <a:pPr indent="-228600" algn="just">
              <a:lnSpc>
                <a:spcPct val="150000"/>
              </a:lnSpc>
              <a:spcBef>
                <a:spcPts val="0"/>
              </a:spcBef>
              <a:buNone/>
            </a:pPr>
            <a:r>
              <a:rPr lang="en-US" spc="-10" dirty="0">
                <a:latin typeface="Century Gothic" panose="020B0502020202020204" pitchFamily="34" charset="0"/>
                <a:ea typeface="Times New Roman" panose="02020603050405020304" pitchFamily="18" charset="0"/>
              </a:rPr>
              <a:t>	</a:t>
            </a:r>
          </a:p>
          <a:p>
            <a:pPr indent="-228600" algn="just">
              <a:lnSpc>
                <a:spcPct val="150000"/>
              </a:lnSpc>
              <a:spcBef>
                <a:spcPts val="0"/>
              </a:spcBef>
              <a:buNone/>
            </a:pP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Dengan</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adanya</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buku</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prestasi</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harian</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siswa</a:t>
            </a:r>
            <a:r>
              <a:rPr lang="en-US" spc="-10" dirty="0">
                <a:latin typeface="Century Gothic" panose="020B0502020202020204" pitchFamily="34" charset="0"/>
                <a:ea typeface="Times New Roman" panose="02020603050405020304" pitchFamily="18" charset="0"/>
              </a:rPr>
              <a:t> yang </a:t>
            </a:r>
            <a:r>
              <a:rPr lang="en-US" spc="-10" dirty="0" err="1">
                <a:latin typeface="Century Gothic" panose="020B0502020202020204" pitchFamily="34" charset="0"/>
                <a:ea typeface="Times New Roman" panose="02020603050405020304" pitchFamily="18" charset="0"/>
              </a:rPr>
              <a:t>seringkali</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sobek</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atau</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bahkan</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hilang</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merupakan</a:t>
            </a:r>
            <a:r>
              <a:rPr lang="en-US" spc="-10" dirty="0">
                <a:latin typeface="Century Gothic" panose="020B0502020202020204" pitchFamily="34" charset="0"/>
                <a:ea typeface="Times New Roman" panose="02020603050405020304" pitchFamily="18" charset="0"/>
              </a:rPr>
              <a:t> salah </a:t>
            </a:r>
            <a:r>
              <a:rPr lang="en-US" spc="-10" dirty="0" err="1">
                <a:latin typeface="Century Gothic" panose="020B0502020202020204" pitchFamily="34" charset="0"/>
                <a:ea typeface="Times New Roman" panose="02020603050405020304" pitchFamily="18" charset="0"/>
              </a:rPr>
              <a:t>satu</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kendala</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dalam</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me</a:t>
            </a:r>
            <a:r>
              <a:rPr lang="en-US" i="1" spc="-10" dirty="0" err="1">
                <a:latin typeface="Century Gothic" panose="020B0502020202020204" pitchFamily="34" charset="0"/>
                <a:ea typeface="Times New Roman" panose="02020603050405020304" pitchFamily="18" charset="0"/>
              </a:rPr>
              <a:t>record</a:t>
            </a:r>
            <a:r>
              <a:rPr lang="en-US" i="1"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pencatatan</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pencapaian</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harian</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siswa</a:t>
            </a:r>
            <a:r>
              <a:rPr lang="en-US" spc="-10" dirty="0">
                <a:latin typeface="Century Gothic" panose="020B0502020202020204" pitchFamily="34" charset="0"/>
                <a:ea typeface="Times New Roman" panose="02020603050405020304" pitchFamily="18" charset="0"/>
              </a:rPr>
              <a:t>. </a:t>
            </a:r>
          </a:p>
          <a:p>
            <a:pPr indent="-228600" algn="just">
              <a:lnSpc>
                <a:spcPct val="150000"/>
              </a:lnSpc>
              <a:spcBef>
                <a:spcPts val="0"/>
              </a:spcBef>
              <a:buNone/>
            </a:pPr>
            <a:r>
              <a:rPr lang="en-US" spc="-10" dirty="0">
                <a:latin typeface="Century Gothic" panose="020B0502020202020204" pitchFamily="34" charset="0"/>
                <a:ea typeface="Times New Roman" panose="02020603050405020304" pitchFamily="18" charset="0"/>
              </a:rPr>
              <a:t>	</a:t>
            </a:r>
          </a:p>
          <a:p>
            <a:pPr indent="-228600" algn="just">
              <a:lnSpc>
                <a:spcPct val="150000"/>
              </a:lnSpc>
              <a:spcBef>
                <a:spcPts val="0"/>
              </a:spcBef>
              <a:buNone/>
            </a:pPr>
            <a:r>
              <a:rPr lang="en-US" spc="-10" dirty="0">
                <a:latin typeface="Century Gothic" panose="020B0502020202020204" pitchFamily="34" charset="0"/>
                <a:ea typeface="Times New Roman" panose="02020603050405020304" pitchFamily="18" charset="0"/>
              </a:rPr>
              <a:t>	Guru/</a:t>
            </a:r>
            <a:r>
              <a:rPr lang="en-US" spc="-10" dirty="0" err="1">
                <a:latin typeface="Century Gothic" panose="020B0502020202020204" pitchFamily="34" charset="0"/>
                <a:ea typeface="Times New Roman" panose="02020603050405020304" pitchFamily="18" charset="0"/>
              </a:rPr>
              <a:t>Pengajar</a:t>
            </a:r>
            <a:r>
              <a:rPr lang="en-US" spc="-10" dirty="0">
                <a:latin typeface="Century Gothic" panose="020B0502020202020204" pitchFamily="34" charset="0"/>
                <a:ea typeface="Times New Roman" panose="02020603050405020304" pitchFamily="18" charset="0"/>
              </a:rPr>
              <a:t> juga </a:t>
            </a:r>
            <a:r>
              <a:rPr lang="en-US" spc="-10" dirty="0" err="1">
                <a:latin typeface="Century Gothic" panose="020B0502020202020204" pitchFamily="34" charset="0"/>
                <a:ea typeface="Times New Roman" panose="02020603050405020304" pitchFamily="18" charset="0"/>
              </a:rPr>
              <a:t>masih</a:t>
            </a:r>
            <a:r>
              <a:rPr lang="en-US" spc="-10" dirty="0">
                <a:latin typeface="Century Gothic" panose="020B0502020202020204" pitchFamily="34" charset="0"/>
                <a:ea typeface="Times New Roman" panose="02020603050405020304" pitchFamily="18" charset="0"/>
              </a:rPr>
              <a:t> </a:t>
            </a:r>
            <a:r>
              <a:rPr lang="en-US" spc="-10" dirty="0" err="1">
                <a:latin typeface="Century Gothic" panose="020B0502020202020204" pitchFamily="34" charset="0"/>
                <a:ea typeface="Times New Roman" panose="02020603050405020304" pitchFamily="18" charset="0"/>
              </a:rPr>
              <a:t>belum</a:t>
            </a:r>
            <a:r>
              <a:rPr lang="en-US" spc="-10" dirty="0">
                <a:latin typeface="Century Gothic" panose="020B0502020202020204" pitchFamily="34" charset="0"/>
                <a:ea typeface="Times New Roman" panose="02020603050405020304" pitchFamily="18" charset="0"/>
              </a:rPr>
              <a:t> </a:t>
            </a:r>
            <a:r>
              <a:rPr lang="id-ID" spc="-10" dirty="0">
                <a:effectLst/>
                <a:latin typeface="Century Gothic" panose="020B0502020202020204" pitchFamily="34" charset="0"/>
                <a:ea typeface="Times New Roman" panose="02020603050405020304" pitchFamily="18" charset="0"/>
              </a:rPr>
              <a:t>terampil mengakses dan memanfaatkan program-program pembelajara</a:t>
            </a:r>
            <a:r>
              <a:rPr lang="en-US" spc="-10" dirty="0">
                <a:effectLst/>
                <a:latin typeface="Century Gothic" panose="020B0502020202020204" pitchFamily="34" charset="0"/>
                <a:ea typeface="Times New Roman" panose="02020603050405020304" pitchFamily="18" charset="0"/>
              </a:rPr>
              <a:t>n </a:t>
            </a:r>
            <a:r>
              <a:rPr lang="en-US" spc="-10" dirty="0" err="1">
                <a:effectLst/>
                <a:latin typeface="Century Gothic" panose="020B0502020202020204" pitchFamily="34" charset="0"/>
                <a:ea typeface="Times New Roman" panose="02020603050405020304" pitchFamily="18" charset="0"/>
              </a:rPr>
              <a:t>menggunakan</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aplikasi</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sistem</a:t>
            </a:r>
            <a:r>
              <a:rPr lang="en-US" spc="-10" dirty="0">
                <a:effectLst/>
                <a:latin typeface="Century Gothic" panose="020B0502020202020204" pitchFamily="34" charset="0"/>
                <a:ea typeface="Times New Roman" panose="02020603050405020304" pitchFamily="18" charset="0"/>
              </a:rPr>
              <a:t> </a:t>
            </a:r>
            <a:r>
              <a:rPr lang="en-US" spc="-10" dirty="0" err="1">
                <a:effectLst/>
                <a:latin typeface="Century Gothic" panose="020B0502020202020204" pitchFamily="34" charset="0"/>
                <a:ea typeface="Times New Roman" panose="02020603050405020304" pitchFamily="18" charset="0"/>
              </a:rPr>
              <a:t>informasi</a:t>
            </a:r>
            <a:r>
              <a:rPr lang="en-US" spc="-10" dirty="0">
                <a:effectLst/>
                <a:latin typeface="Century Gothic" panose="020B0502020202020204" pitchFamily="34" charset="0"/>
                <a:ea typeface="Times New Roman" panose="02020603050405020304" pitchFamily="18" charset="0"/>
              </a:rPr>
              <a:t> digital.</a:t>
            </a:r>
            <a:endParaRPr lang="en-US" dirty="0">
              <a:effectLst/>
              <a:latin typeface="Century Gothic" panose="020B0502020202020204" pitchFamily="34" charset="0"/>
              <a:ea typeface="Times New Roman" panose="02020603050405020304" pitchFamily="18" charset="0"/>
            </a:endParaRPr>
          </a:p>
          <a:p>
            <a:pPr indent="-228600" algn="just">
              <a:lnSpc>
                <a:spcPct val="150000"/>
              </a:lnSpc>
              <a:spcBef>
                <a:spcPts val="0"/>
              </a:spcBef>
              <a:buNone/>
            </a:pPr>
            <a:endParaRPr lang="en-US" sz="2000" dirty="0">
              <a:effectLst/>
              <a:latin typeface="Times New Roman" panose="02020603050405020304" pitchFamily="18" charset="0"/>
              <a:ea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5810ACA1-ADC6-9A0F-D716-F2D0BAA5E7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9"/>
    </mc:Choice>
    <mc:Fallback>
      <p:transition spd="slow" advTm="5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104f7abbb21_0_39"/>
          <p:cNvSpPr txBox="1">
            <a:spLocks noGrp="1"/>
          </p:cNvSpPr>
          <p:nvPr>
            <p:ph type="title"/>
          </p:nvPr>
        </p:nvSpPr>
        <p:spPr>
          <a:xfrm>
            <a:off x="166758" y="113336"/>
            <a:ext cx="11830877" cy="1042123"/>
          </a:xfrm>
          <a:prstGeom prst="rect">
            <a:avLst/>
          </a:prstGeom>
          <a:solidFill>
            <a:srgbClr val="1B468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Exo"/>
              <a:buNone/>
            </a:pPr>
            <a:r>
              <a:rPr lang="en-US"/>
              <a:t>Hasil</a:t>
            </a:r>
            <a:endParaRPr/>
          </a:p>
        </p:txBody>
      </p:sp>
      <p:sp>
        <p:nvSpPr>
          <p:cNvPr id="65" name="Google Shape;65;g104f7abbb21_0_39"/>
          <p:cNvSpPr txBox="1">
            <a:spLocks noGrp="1"/>
          </p:cNvSpPr>
          <p:nvPr>
            <p:ph type="body" idx="1"/>
          </p:nvPr>
        </p:nvSpPr>
        <p:spPr>
          <a:xfrm>
            <a:off x="157254" y="1154045"/>
            <a:ext cx="11746113" cy="5089734"/>
          </a:xfrm>
          <a:prstGeom prst="rect">
            <a:avLst/>
          </a:prstGeom>
          <a:noFill/>
          <a:ln>
            <a:noFill/>
          </a:ln>
        </p:spPr>
        <p:txBody>
          <a:bodyPr spcFirstLastPara="1" wrap="square" lIns="91425" tIns="45700" rIns="91425" bIns="45700" anchor="t" anchorCtr="0">
            <a:normAutofit fontScale="85000" lnSpcReduction="10000"/>
          </a:bodyPr>
          <a:lstStyle/>
          <a:p>
            <a:pPr marL="0" indent="-228600" algn="just">
              <a:lnSpc>
                <a:spcPct val="170000"/>
              </a:lnSpc>
              <a:spcBef>
                <a:spcPts val="0"/>
              </a:spcBef>
              <a:buNone/>
            </a:pPr>
            <a:r>
              <a:rPr lang="id-ID" sz="2400" spc="-10" dirty="0">
                <a:effectLst/>
                <a:latin typeface="Century Gothic" panose="020B0502020202020204" pitchFamily="34" charset="0"/>
                <a:ea typeface="Times New Roman" panose="02020603050405020304" pitchFamily="18" charset="0"/>
              </a:rPr>
              <a:t>Pada periode lima tahun mendatang (2025-2030), KB-TK Al Muhajirin </a:t>
            </a:r>
            <a:r>
              <a:rPr lang="id-ID" sz="2400" i="1" spc="-10" dirty="0">
                <a:effectLst/>
                <a:latin typeface="Century Gothic" panose="020B0502020202020204" pitchFamily="34" charset="0"/>
                <a:ea typeface="Times New Roman" panose="02020603050405020304" pitchFamily="18" charset="0"/>
              </a:rPr>
              <a:t>Islamic School</a:t>
            </a:r>
            <a:r>
              <a:rPr lang="id-ID" sz="2400" spc="-10" dirty="0">
                <a:effectLst/>
                <a:latin typeface="Century Gothic" panose="020B0502020202020204" pitchFamily="34" charset="0"/>
                <a:ea typeface="Times New Roman" panose="02020603050405020304" pitchFamily="18" charset="0"/>
              </a:rPr>
              <a:t> menghadapi berbagai</a:t>
            </a:r>
            <a:r>
              <a:rPr lang="en-US" sz="2400" spc="-10" dirty="0">
                <a:effectLst/>
                <a:latin typeface="Century Gothic" panose="020B0502020202020204" pitchFamily="34" charset="0"/>
                <a:ea typeface="Times New Roman" panose="02020603050405020304" pitchFamily="18" charset="0"/>
              </a:rPr>
              <a:t> </a:t>
            </a:r>
            <a:r>
              <a:rPr lang="id-ID" sz="2400" spc="-10" dirty="0">
                <a:effectLst/>
                <a:latin typeface="Century Gothic" panose="020B0502020202020204" pitchFamily="34" charset="0"/>
                <a:ea typeface="Times New Roman" panose="02020603050405020304" pitchFamily="18" charset="0"/>
              </a:rPr>
              <a:t>tantangan atau bahkan kendala dalam menjalankan pendidikan sesuai dengan yang diharapkan. </a:t>
            </a:r>
            <a:r>
              <a:rPr lang="id-ID" sz="2400" dirty="0">
                <a:effectLst/>
                <a:latin typeface="Century Gothic" panose="020B0502020202020204" pitchFamily="34" charset="0"/>
                <a:ea typeface="Times New Roman" panose="02020603050405020304" pitchFamily="18" charset="0"/>
              </a:rPr>
              <a:t>Salah satu tantangan utama dalam implementasi pembelajaran tahfidz digital adalah kesiapan infrastruktur. </a:t>
            </a:r>
            <a:endParaRPr lang="en-US" sz="2400" dirty="0">
              <a:effectLst/>
              <a:latin typeface="Century Gothic" panose="020B0502020202020204" pitchFamily="34" charset="0"/>
              <a:ea typeface="Times New Roman" panose="02020603050405020304" pitchFamily="18" charset="0"/>
            </a:endParaRPr>
          </a:p>
          <a:p>
            <a:pPr marL="0" indent="-228600" algn="just">
              <a:lnSpc>
                <a:spcPct val="170000"/>
              </a:lnSpc>
              <a:spcBef>
                <a:spcPts val="0"/>
              </a:spcBef>
              <a:buNone/>
            </a:pPr>
            <a:endParaRPr lang="en-US" sz="2400" dirty="0">
              <a:effectLst/>
              <a:latin typeface="Century Gothic" panose="020B0502020202020204" pitchFamily="34" charset="0"/>
              <a:ea typeface="Times New Roman" panose="02020603050405020304" pitchFamily="18" charset="0"/>
            </a:endParaRPr>
          </a:p>
          <a:p>
            <a:pPr marL="0" indent="-228600" algn="just">
              <a:lnSpc>
                <a:spcPct val="170000"/>
              </a:lnSpc>
              <a:spcBef>
                <a:spcPts val="0"/>
              </a:spcBef>
              <a:buNone/>
            </a:pPr>
            <a:r>
              <a:rPr lang="id-ID" sz="2400" dirty="0">
                <a:effectLst/>
                <a:latin typeface="Century Gothic" panose="020B0502020202020204" pitchFamily="34" charset="0"/>
                <a:ea typeface="Times New Roman" panose="02020603050405020304" pitchFamily="18" charset="0"/>
              </a:rPr>
              <a:t>Sekolah mutlak memerlukan adanya aplikasi</a:t>
            </a:r>
            <a:r>
              <a:rPr lang="en-US" sz="2400" dirty="0">
                <a:effectLst/>
                <a:latin typeface="Century Gothic" panose="020B0502020202020204" pitchFamily="34" charset="0"/>
                <a:ea typeface="Times New Roman" panose="02020603050405020304" pitchFamily="18" charset="0"/>
              </a:rPr>
              <a:t> </a:t>
            </a:r>
            <a:r>
              <a:rPr lang="id-ID" sz="2400" dirty="0">
                <a:effectLst/>
                <a:latin typeface="Century Gothic" panose="020B0502020202020204" pitchFamily="34" charset="0"/>
                <a:ea typeface="Times New Roman" panose="02020603050405020304" pitchFamily="18" charset="0"/>
              </a:rPr>
              <a:t>sistem informasi yang dapat memudahkan orang tua </a:t>
            </a:r>
            <a:r>
              <a:rPr lang="en-US" sz="2400" dirty="0" err="1">
                <a:effectLst/>
                <a:latin typeface="Century Gothic" panose="020B0502020202020204" pitchFamily="34" charset="0"/>
                <a:ea typeface="Times New Roman" panose="02020603050405020304" pitchFamily="18" charset="0"/>
              </a:rPr>
              <a:t>siswa</a:t>
            </a:r>
            <a:r>
              <a:rPr lang="en-US" sz="2400" dirty="0">
                <a:effectLst/>
                <a:latin typeface="Century Gothic" panose="020B0502020202020204" pitchFamily="34" charset="0"/>
                <a:ea typeface="Times New Roman" panose="02020603050405020304" pitchFamily="18" charset="0"/>
              </a:rPr>
              <a:t> </a:t>
            </a:r>
            <a:r>
              <a:rPr lang="id-ID" sz="2400" dirty="0">
                <a:effectLst/>
                <a:latin typeface="Century Gothic" panose="020B0502020202020204" pitchFamily="34" charset="0"/>
                <a:ea typeface="Times New Roman" panose="02020603050405020304" pitchFamily="18" charset="0"/>
              </a:rPr>
              <a:t>untuk memonitor dan mengevaluasi pembelajaran siswa selama di sekolah. Guru juga memegang peranan utama dalam keberhasilan pembelajaran tahfidz digital. Pihak sekolah perlu mengadakan pelatihan intensif dan berkelanjutan untuk meningkatkan kompetensi guru dalam penggunaan aplikasi digital dan evaluasi pembelajaran bersama.</a:t>
            </a:r>
            <a:endParaRPr lang="en-US" sz="2400" dirty="0">
              <a:effectLst/>
              <a:latin typeface="Century Gothic" panose="020B0502020202020204" pitchFamily="34" charset="0"/>
              <a:ea typeface="Times New Roman" panose="02020603050405020304" pitchFamily="18" charset="0"/>
            </a:endParaRPr>
          </a:p>
        </p:txBody>
      </p:sp>
      <p:sp>
        <p:nvSpPr>
          <p:cNvPr id="2" name="Google Shape;53;g104f7abbb21_0_297">
            <a:extLst>
              <a:ext uri="{FF2B5EF4-FFF2-40B4-BE49-F238E27FC236}">
                <a16:creationId xmlns:a16="http://schemas.microsoft.com/office/drawing/2014/main" id="{612386E3-5775-F147-06AF-EFF855063C37}"/>
              </a:ext>
            </a:extLst>
          </p:cNvPr>
          <p:cNvSpPr txBox="1">
            <a:spLocks/>
          </p:cNvSpPr>
          <p:nvPr/>
        </p:nvSpPr>
        <p:spPr>
          <a:xfrm>
            <a:off x="166758" y="67615"/>
            <a:ext cx="11830800" cy="1280417"/>
          </a:xfrm>
          <a:prstGeom prst="rect">
            <a:avLst/>
          </a:prstGeom>
          <a:solidFill>
            <a:srgbClr val="1B4685"/>
          </a:solid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4400"/>
              <a:buFont typeface="Exo"/>
              <a:buNone/>
              <a:defRPr sz="4400" b="0" i="0" u="none" strike="noStrike" cap="none">
                <a:solidFill>
                  <a:schemeClr val="lt1"/>
                </a:solidFill>
                <a:latin typeface="Exo"/>
                <a:ea typeface="Exo"/>
                <a:cs typeface="Exo"/>
                <a:sym typeface="Ex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i-FI" dirty="0"/>
              <a:t>Analisis Kondisi dan Identifikasi Tantangan Nyata Pendidikan Masa Depan</a:t>
            </a:r>
          </a:p>
        </p:txBody>
      </p:sp>
      <p:pic>
        <p:nvPicPr>
          <p:cNvPr id="4" name="Audio 3">
            <a:hlinkClick r:id="" action="ppaction://media"/>
            <a:extLst>
              <a:ext uri="{FF2B5EF4-FFF2-40B4-BE49-F238E27FC236}">
                <a16:creationId xmlns:a16="http://schemas.microsoft.com/office/drawing/2014/main" id="{E8F4719A-33A2-7564-2E13-E2A917EF5A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598"/>
    </mc:Choice>
    <mc:Fallback>
      <p:transition spd="slow" advTm="69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g104f7abbb21_0_70"/>
          <p:cNvSpPr txBox="1">
            <a:spLocks noGrp="1"/>
          </p:cNvSpPr>
          <p:nvPr>
            <p:ph type="title"/>
          </p:nvPr>
        </p:nvSpPr>
        <p:spPr>
          <a:xfrm>
            <a:off x="166758" y="113336"/>
            <a:ext cx="11830877" cy="1042123"/>
          </a:xfrm>
          <a:prstGeom prst="rect">
            <a:avLst/>
          </a:prstGeom>
          <a:solidFill>
            <a:srgbClr val="1B468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Exo"/>
              <a:buNone/>
            </a:pPr>
            <a:r>
              <a:rPr lang="en-US" dirty="0" err="1"/>
              <a:t>Visi</a:t>
            </a:r>
            <a:r>
              <a:rPr lang="en-US" dirty="0"/>
              <a:t> dan Misi </a:t>
            </a:r>
            <a:r>
              <a:rPr lang="en-US" dirty="0" err="1"/>
              <a:t>Sekolah</a:t>
            </a:r>
            <a:endParaRPr dirty="0"/>
          </a:p>
        </p:txBody>
      </p:sp>
      <p:sp>
        <p:nvSpPr>
          <p:cNvPr id="71" name="Google Shape;71;g104f7abbb21_0_70"/>
          <p:cNvSpPr txBox="1">
            <a:spLocks noGrp="1"/>
          </p:cNvSpPr>
          <p:nvPr>
            <p:ph type="body" idx="1"/>
          </p:nvPr>
        </p:nvSpPr>
        <p:spPr>
          <a:xfrm>
            <a:off x="166758" y="1106754"/>
            <a:ext cx="11830877" cy="5089734"/>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90000"/>
              </a:lnSpc>
              <a:spcBef>
                <a:spcPts val="1000"/>
              </a:spcBef>
              <a:spcAft>
                <a:spcPts val="0"/>
              </a:spcAft>
              <a:buClr>
                <a:schemeClr val="dk1"/>
              </a:buClr>
              <a:buSzPts val="2800"/>
              <a:buNone/>
            </a:pPr>
            <a:r>
              <a:rPr lang="en-US" dirty="0" err="1">
                <a:latin typeface="Century Gothic" panose="020B0502020202020204" pitchFamily="34" charset="0"/>
              </a:rPr>
              <a:t>Visi</a:t>
            </a:r>
            <a:r>
              <a:rPr lang="en-US" dirty="0">
                <a:latin typeface="Century Gothic" panose="020B0502020202020204" pitchFamily="34" charset="0"/>
              </a:rPr>
              <a:t> </a:t>
            </a:r>
            <a:r>
              <a:rPr lang="en-US" dirty="0" err="1">
                <a:latin typeface="Century Gothic" panose="020B0502020202020204" pitchFamily="34" charset="0"/>
              </a:rPr>
              <a:t>Sekolah</a:t>
            </a:r>
            <a:endParaRPr lang="en-US" dirty="0">
              <a:latin typeface="Century Gothic" panose="020B0502020202020204" pitchFamily="34" charset="0"/>
            </a:endParaRPr>
          </a:p>
          <a:p>
            <a:pPr marL="457200" lvl="0" indent="-228600" algn="l" rtl="0">
              <a:lnSpc>
                <a:spcPct val="90000"/>
              </a:lnSpc>
              <a:spcBef>
                <a:spcPts val="1000"/>
              </a:spcBef>
              <a:spcAft>
                <a:spcPts val="0"/>
              </a:spcAft>
              <a:buClr>
                <a:schemeClr val="dk1"/>
              </a:buClr>
              <a:buSzPts val="2800"/>
              <a:buNone/>
            </a:pPr>
            <a:r>
              <a:rPr lang="en-US" dirty="0">
                <a:latin typeface="Century Gothic" panose="020B0502020202020204" pitchFamily="34" charset="0"/>
              </a:rPr>
              <a:t>	</a:t>
            </a:r>
            <a:r>
              <a:rPr lang="id-ID" b="1" i="1" dirty="0">
                <a:effectLst/>
                <a:latin typeface="Century Gothic" panose="020B0502020202020204" pitchFamily="34" charset="0"/>
                <a:ea typeface="Times New Roman" panose="02020603050405020304" pitchFamily="18" charset="0"/>
              </a:rPr>
              <a:t> MELAHIRKAN GENERASI RABANI DAN QURANI DENGAN MENERAPKAN SISTEM INFORMASI DIGITAL</a:t>
            </a:r>
            <a:endParaRPr lang="en-US" b="1" i="1" dirty="0">
              <a:effectLst/>
              <a:latin typeface="Century Gothic" panose="020B0502020202020204" pitchFamily="34" charset="0"/>
              <a:ea typeface="Times New Roman" panose="02020603050405020304" pitchFamily="18" charset="0"/>
            </a:endParaRPr>
          </a:p>
          <a:p>
            <a:pPr marL="457200" lvl="0" indent="-228600" algn="l" rtl="0">
              <a:lnSpc>
                <a:spcPct val="90000"/>
              </a:lnSpc>
              <a:spcBef>
                <a:spcPts val="1000"/>
              </a:spcBef>
              <a:spcAft>
                <a:spcPts val="0"/>
              </a:spcAft>
              <a:buClr>
                <a:schemeClr val="dk1"/>
              </a:buClr>
              <a:buSzPts val="2800"/>
              <a:buNone/>
            </a:pPr>
            <a:endParaRPr lang="en-US" b="1" i="1" dirty="0">
              <a:latin typeface="Century Gothic" panose="020B0502020202020204" pitchFamily="34" charset="0"/>
            </a:endParaRPr>
          </a:p>
          <a:p>
            <a:pPr marL="457200" lvl="0" indent="-228600" algn="l" rtl="0">
              <a:lnSpc>
                <a:spcPct val="90000"/>
              </a:lnSpc>
              <a:spcBef>
                <a:spcPts val="1000"/>
              </a:spcBef>
              <a:spcAft>
                <a:spcPts val="0"/>
              </a:spcAft>
              <a:buClr>
                <a:schemeClr val="dk1"/>
              </a:buClr>
              <a:buSzPts val="2800"/>
              <a:buNone/>
            </a:pPr>
            <a:r>
              <a:rPr lang="en-US" dirty="0">
                <a:latin typeface="Century Gothic" panose="020B0502020202020204" pitchFamily="34" charset="0"/>
              </a:rPr>
              <a:t>Misi </a:t>
            </a:r>
            <a:r>
              <a:rPr lang="en-US" dirty="0" err="1">
                <a:latin typeface="Century Gothic" panose="020B0502020202020204" pitchFamily="34" charset="0"/>
              </a:rPr>
              <a:t>Sekolah</a:t>
            </a:r>
            <a:endParaRPr lang="en-US" dirty="0">
              <a:latin typeface="Century Gothic" panose="020B0502020202020204" pitchFamily="34" charset="0"/>
            </a:endParaRPr>
          </a:p>
          <a:p>
            <a:pPr marL="514350" lvl="0" indent="-514350" algn="just" rtl="0">
              <a:buFont typeface="+mj-lt"/>
              <a:buAutoNum type="arabicPeriod"/>
            </a:pPr>
            <a:r>
              <a:rPr lang="id-ID" dirty="0">
                <a:effectLst/>
                <a:latin typeface="Century Gothic" panose="020B0502020202020204" pitchFamily="34" charset="0"/>
                <a:ea typeface="Times New Roman" panose="02020603050405020304" pitchFamily="18" charset="0"/>
                <a:cs typeface="Times New Roman" panose="02020603050405020304" pitchFamily="18" charset="0"/>
              </a:rPr>
              <a:t>Membangun</a:t>
            </a:r>
            <a:r>
              <a:rPr lang="en-US"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id-ID" dirty="0">
                <a:effectLst/>
                <a:latin typeface="Century Gothic" panose="020B0502020202020204" pitchFamily="34" charset="0"/>
                <a:ea typeface="Times New Roman" panose="02020603050405020304" pitchFamily="18" charset="0"/>
                <a:cs typeface="Times New Roman" panose="02020603050405020304" pitchFamily="18" charset="0"/>
              </a:rPr>
              <a:t>sistem manajemen lembaga yang dikelola secara profesional.</a:t>
            </a:r>
            <a:endParaRPr lang="en-US"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514350" lvl="0" indent="-514350" algn="just" rtl="0">
              <a:buFont typeface="+mj-lt"/>
              <a:buAutoNum type="arabicPeriod"/>
            </a:pPr>
            <a:r>
              <a:rPr lang="id-ID" dirty="0">
                <a:effectLst/>
                <a:latin typeface="Century Gothic" panose="020B0502020202020204" pitchFamily="34" charset="0"/>
                <a:ea typeface="Times New Roman" panose="02020603050405020304" pitchFamily="18" charset="0"/>
                <a:cs typeface="Times New Roman" panose="02020603050405020304" pitchFamily="18" charset="0"/>
              </a:rPr>
              <a:t>Menumbuhkan budaya membaca dan menghafal Al-Quran sejak </a:t>
            </a:r>
            <a:r>
              <a:rPr lang="en-US" dirty="0">
                <a:effectLst/>
                <a:latin typeface="Century Gothic" panose="020B0502020202020204" pitchFamily="34" charset="0"/>
                <a:ea typeface="Times New Roman" panose="02020603050405020304" pitchFamily="18" charset="0"/>
                <a:cs typeface="Times New Roman" panose="02020603050405020304" pitchFamily="18" charset="0"/>
              </a:rPr>
              <a:t>d</a:t>
            </a:r>
            <a:r>
              <a:rPr lang="id-ID" dirty="0">
                <a:effectLst/>
                <a:latin typeface="Century Gothic" panose="020B0502020202020204" pitchFamily="34" charset="0"/>
                <a:ea typeface="Times New Roman" panose="02020603050405020304" pitchFamily="18" charset="0"/>
                <a:cs typeface="Times New Roman" panose="02020603050405020304" pitchFamily="18" charset="0"/>
              </a:rPr>
              <a:t>ini.</a:t>
            </a:r>
            <a:endParaRPr lang="en-US" dirty="0">
              <a:latin typeface="Century Gothic" panose="020B0502020202020204" pitchFamily="34" charset="0"/>
              <a:ea typeface="Times New Roman" panose="02020603050405020304" pitchFamily="18" charset="0"/>
              <a:cs typeface="Times New Roman" panose="02020603050405020304" pitchFamily="18" charset="0"/>
            </a:endParaRPr>
          </a:p>
          <a:p>
            <a:pPr marL="514350" lvl="0" indent="-514350" algn="just" rtl="0">
              <a:buFont typeface="+mj-lt"/>
              <a:buAutoNum type="arabicPeriod"/>
            </a:pPr>
            <a:r>
              <a:rPr lang="id-ID" dirty="0">
                <a:effectLst/>
                <a:latin typeface="Century Gothic" panose="020B0502020202020204" pitchFamily="34" charset="0"/>
                <a:ea typeface="Times New Roman" panose="02020603050405020304" pitchFamily="18" charset="0"/>
                <a:cs typeface="Times New Roman" panose="02020603050405020304" pitchFamily="18" charset="0"/>
              </a:rPr>
              <a:t>Melaksanakan pembelajaran diniyyah yang komprehensif dan terintegrasi berdasarkan Al-Quran dan Sunnah.</a:t>
            </a:r>
            <a:endParaRPr lang="en-US" dirty="0">
              <a:latin typeface="Century Gothic" panose="020B0502020202020204" pitchFamily="34" charset="0"/>
              <a:ea typeface="Times New Roman" panose="02020603050405020304" pitchFamily="18" charset="0"/>
              <a:cs typeface="Times New Roman" panose="02020603050405020304" pitchFamily="18" charset="0"/>
            </a:endParaRPr>
          </a:p>
          <a:p>
            <a:pPr marL="514350" lvl="0" indent="-514350" algn="just" rtl="0">
              <a:buFont typeface="+mj-lt"/>
              <a:buAutoNum type="arabicPeriod"/>
            </a:pPr>
            <a:r>
              <a:rPr lang="id-ID" dirty="0">
                <a:effectLst/>
                <a:latin typeface="Century Gothic" panose="020B0502020202020204" pitchFamily="34" charset="0"/>
                <a:ea typeface="Times New Roman" panose="02020603050405020304" pitchFamily="18" charset="0"/>
                <a:cs typeface="Times New Roman" panose="02020603050405020304" pitchFamily="18" charset="0"/>
              </a:rPr>
              <a:t>Membimbing siswa dalam mengaplikasikan adab-adab Islami. </a:t>
            </a:r>
            <a:endParaRPr lang="en-US" dirty="0">
              <a:effectLst/>
              <a:latin typeface="Century Gothic" panose="020B0502020202020204" pitchFamily="34" charset="0"/>
              <a:ea typeface="Times New Roman" panose="02020603050405020304" pitchFamily="18" charset="0"/>
            </a:endParaRPr>
          </a:p>
          <a:p>
            <a:pPr marL="457200" lvl="0" indent="-228600" algn="l" rtl="0">
              <a:lnSpc>
                <a:spcPct val="90000"/>
              </a:lnSpc>
              <a:spcBef>
                <a:spcPts val="1000"/>
              </a:spcBef>
              <a:spcAft>
                <a:spcPts val="0"/>
              </a:spcAft>
              <a:buClr>
                <a:schemeClr val="dk1"/>
              </a:buClr>
              <a:buSzPts val="2800"/>
              <a:buNone/>
            </a:pPr>
            <a:endParaRPr lang="en-US" dirty="0"/>
          </a:p>
        </p:txBody>
      </p:sp>
      <p:pic>
        <p:nvPicPr>
          <p:cNvPr id="3" name="Audio 2">
            <a:hlinkClick r:id="" action="ppaction://media"/>
            <a:extLst>
              <a:ext uri="{FF2B5EF4-FFF2-40B4-BE49-F238E27FC236}">
                <a16:creationId xmlns:a16="http://schemas.microsoft.com/office/drawing/2014/main" id="{04360B8F-6C69-40C3-6DD8-B75D3EB7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365"/>
    </mc:Choice>
    <mc:Fallback>
      <p:transition spd="slow" advTm="4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104f7abbb21_0_0"/>
          <p:cNvSpPr txBox="1">
            <a:spLocks noGrp="1"/>
          </p:cNvSpPr>
          <p:nvPr>
            <p:ph type="title"/>
          </p:nvPr>
        </p:nvSpPr>
        <p:spPr>
          <a:xfrm>
            <a:off x="166758" y="113336"/>
            <a:ext cx="11830800" cy="1042200"/>
          </a:xfrm>
          <a:prstGeom prst="rect">
            <a:avLst/>
          </a:prstGeom>
          <a:solidFill>
            <a:srgbClr val="1B4685"/>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4400"/>
              <a:buNone/>
            </a:pPr>
            <a:r>
              <a:rPr lang="en-US" dirty="0"/>
              <a:t>Strategi </a:t>
            </a:r>
            <a:r>
              <a:rPr lang="en-US" dirty="0" err="1"/>
              <a:t>Pelaksanaan</a:t>
            </a:r>
            <a:r>
              <a:rPr lang="en-US" dirty="0"/>
              <a:t> </a:t>
            </a:r>
            <a:r>
              <a:rPr lang="en-US" dirty="0" err="1"/>
              <a:t>Pengembangan</a:t>
            </a:r>
            <a:r>
              <a:rPr lang="en-US" dirty="0"/>
              <a:t> </a:t>
            </a:r>
            <a:r>
              <a:rPr lang="en-US" dirty="0" err="1"/>
              <a:t>Sekolah</a:t>
            </a:r>
            <a:endParaRPr dirty="0"/>
          </a:p>
        </p:txBody>
      </p:sp>
      <p:sp>
        <p:nvSpPr>
          <p:cNvPr id="78" name="Google Shape;78;g104f7abbb21_0_0"/>
          <p:cNvSpPr txBox="1">
            <a:spLocks noGrp="1"/>
          </p:cNvSpPr>
          <p:nvPr>
            <p:ph type="body" idx="1"/>
          </p:nvPr>
        </p:nvSpPr>
        <p:spPr>
          <a:xfrm>
            <a:off x="-263951" y="2092751"/>
            <a:ext cx="12261509" cy="4086598"/>
          </a:xfrm>
          <a:prstGeom prst="rect">
            <a:avLst/>
          </a:prstGeom>
          <a:noFill/>
          <a:ln>
            <a:noFill/>
          </a:ln>
        </p:spPr>
        <p:txBody>
          <a:bodyPr spcFirstLastPara="1" wrap="square" lIns="91425" tIns="45700" rIns="91425" bIns="45700" anchor="t" anchorCtr="0">
            <a:normAutofit/>
          </a:bodyPr>
          <a:lstStyle/>
          <a:p>
            <a:pPr marL="457200" marR="8255" lvl="1" indent="0" algn="just" rtl="0">
              <a:lnSpc>
                <a:spcPct val="150000"/>
              </a:lnSpc>
              <a:spcBef>
                <a:spcPts val="0"/>
              </a:spcBef>
              <a:buNone/>
            </a:pPr>
            <a:r>
              <a:rPr lang="en-US" sz="2800" spc="-10" dirty="0">
                <a:latin typeface="Century Gothic" panose="020B0502020202020204" pitchFamily="34" charset="0"/>
                <a:ea typeface="Times New Roman" panose="02020603050405020304" pitchFamily="18" charset="0"/>
              </a:rPr>
              <a:t>1. </a:t>
            </a:r>
            <a:r>
              <a:rPr lang="id-ID" sz="2800" spc="-10" dirty="0">
                <a:effectLst/>
                <a:latin typeface="Century Gothic" panose="020B0502020202020204" pitchFamily="34" charset="0"/>
                <a:ea typeface="Times New Roman" panose="02020603050405020304" pitchFamily="18" charset="0"/>
              </a:rPr>
              <a:t>Pe</a:t>
            </a:r>
            <a:r>
              <a:rPr lang="en-US" sz="2800" spc="-10" dirty="0" err="1">
                <a:effectLst/>
                <a:latin typeface="Century Gothic" panose="020B0502020202020204" pitchFamily="34" charset="0"/>
                <a:ea typeface="Times New Roman" panose="02020603050405020304" pitchFamily="18" charset="0"/>
              </a:rPr>
              <a:t>mbuatan</a:t>
            </a:r>
            <a:r>
              <a:rPr lang="en-US" sz="2800" spc="-10" dirty="0">
                <a:effectLst/>
                <a:latin typeface="Century Gothic" panose="020B0502020202020204" pitchFamily="34" charset="0"/>
                <a:ea typeface="Times New Roman" panose="02020603050405020304" pitchFamily="18" charset="0"/>
              </a:rPr>
              <a:t> </a:t>
            </a:r>
            <a:r>
              <a:rPr lang="en-US" sz="2800" spc="-10" dirty="0" err="1">
                <a:effectLst/>
                <a:latin typeface="Century Gothic" panose="020B0502020202020204" pitchFamily="34" charset="0"/>
                <a:ea typeface="Times New Roman" panose="02020603050405020304" pitchFamily="18" charset="0"/>
              </a:rPr>
              <a:t>Aplikasi</a:t>
            </a:r>
            <a:r>
              <a:rPr lang="id-ID" sz="2800" spc="-10" dirty="0">
                <a:effectLst/>
                <a:latin typeface="Century Gothic" panose="020B0502020202020204" pitchFamily="34" charset="0"/>
                <a:ea typeface="Times New Roman" panose="02020603050405020304" pitchFamily="18" charset="0"/>
              </a:rPr>
              <a:t> Digital</a:t>
            </a:r>
            <a:endParaRPr lang="en-US" sz="2800" dirty="0">
              <a:effectLst/>
              <a:latin typeface="Century Gothic" panose="020B0502020202020204" pitchFamily="34" charset="0"/>
              <a:ea typeface="Times New Roman" panose="02020603050405020304" pitchFamily="18" charset="0"/>
            </a:endParaRPr>
          </a:p>
          <a:p>
            <a:pPr marL="457200" marR="8255" lvl="1" indent="0" algn="just">
              <a:lnSpc>
                <a:spcPct val="150000"/>
              </a:lnSpc>
              <a:spcBef>
                <a:spcPts val="0"/>
              </a:spcBef>
              <a:buNone/>
            </a:pPr>
            <a:r>
              <a:rPr lang="en-US" sz="2800" spc="-10" dirty="0">
                <a:effectLst/>
                <a:latin typeface="Century Gothic" panose="020B0502020202020204" pitchFamily="34" charset="0"/>
                <a:ea typeface="Times New Roman" panose="02020603050405020304" pitchFamily="18" charset="0"/>
              </a:rPr>
              <a:t>2. </a:t>
            </a:r>
            <a:r>
              <a:rPr lang="id-ID" sz="2800" spc="-10" dirty="0">
                <a:effectLst/>
                <a:latin typeface="Century Gothic" panose="020B0502020202020204" pitchFamily="34" charset="0"/>
                <a:ea typeface="Times New Roman" panose="02020603050405020304" pitchFamily="18" charset="0"/>
              </a:rPr>
              <a:t>Pelatihan Guru</a:t>
            </a:r>
            <a:r>
              <a:rPr lang="en-US" sz="2800" spc="-10" dirty="0">
                <a:effectLst/>
                <a:latin typeface="Century Gothic" panose="020B0502020202020204" pitchFamily="34" charset="0"/>
                <a:ea typeface="Times New Roman" panose="02020603050405020304" pitchFamily="18" charset="0"/>
              </a:rPr>
              <a:t> </a:t>
            </a:r>
            <a:r>
              <a:rPr lang="en-US" sz="2800" spc="-10" dirty="0" err="1">
                <a:latin typeface="Century Gothic" panose="020B0502020202020204" pitchFamily="34" charset="0"/>
                <a:ea typeface="Times New Roman" panose="02020603050405020304" pitchFamily="18" charset="0"/>
              </a:rPr>
              <a:t>S</a:t>
            </a:r>
            <a:r>
              <a:rPr lang="en-US" sz="2800" spc="-10" dirty="0" err="1">
                <a:effectLst/>
                <a:latin typeface="Century Gothic" panose="020B0502020202020204" pitchFamily="34" charset="0"/>
                <a:ea typeface="Times New Roman" panose="02020603050405020304" pitchFamily="18" charset="0"/>
              </a:rPr>
              <a:t>ecara</a:t>
            </a:r>
            <a:r>
              <a:rPr lang="en-US" sz="2800" spc="-10" dirty="0">
                <a:effectLst/>
                <a:latin typeface="Century Gothic" panose="020B0502020202020204" pitchFamily="34" charset="0"/>
                <a:ea typeface="Times New Roman" panose="02020603050405020304" pitchFamily="18" charset="0"/>
              </a:rPr>
              <a:t> I</a:t>
            </a:r>
            <a:r>
              <a:rPr lang="id-ID" sz="2800" dirty="0">
                <a:effectLst/>
                <a:latin typeface="Century Gothic" panose="020B0502020202020204" pitchFamily="34" charset="0"/>
                <a:ea typeface="Times New Roman" panose="02020603050405020304" pitchFamily="18" charset="0"/>
              </a:rPr>
              <a:t>ntensif dan </a:t>
            </a:r>
            <a:r>
              <a:rPr lang="en-US" sz="2800" dirty="0">
                <a:effectLst/>
                <a:latin typeface="Century Gothic" panose="020B0502020202020204" pitchFamily="34" charset="0"/>
                <a:ea typeface="Times New Roman" panose="02020603050405020304" pitchFamily="18" charset="0"/>
              </a:rPr>
              <a:t>B</a:t>
            </a:r>
            <a:r>
              <a:rPr lang="id-ID" sz="2800" dirty="0">
                <a:effectLst/>
                <a:latin typeface="Century Gothic" panose="020B0502020202020204" pitchFamily="34" charset="0"/>
                <a:ea typeface="Times New Roman" panose="02020603050405020304" pitchFamily="18" charset="0"/>
              </a:rPr>
              <a:t>erkelanjutan </a:t>
            </a:r>
            <a:endParaRPr lang="en-US" sz="2800" dirty="0">
              <a:effectLst/>
              <a:latin typeface="Century Gothic" panose="020B0502020202020204" pitchFamily="34" charset="0"/>
              <a:ea typeface="Times New Roman" panose="02020603050405020304" pitchFamily="18" charset="0"/>
            </a:endParaRPr>
          </a:p>
          <a:p>
            <a:pPr marL="457200" marR="8255" lvl="1" indent="0" algn="just">
              <a:lnSpc>
                <a:spcPct val="150000"/>
              </a:lnSpc>
              <a:spcBef>
                <a:spcPts val="0"/>
              </a:spcBef>
              <a:buNone/>
            </a:pPr>
            <a:r>
              <a:rPr lang="en-US" sz="2800" spc="-10" dirty="0">
                <a:effectLst/>
                <a:latin typeface="Century Gothic" panose="020B0502020202020204" pitchFamily="34" charset="0"/>
                <a:ea typeface="Times New Roman" panose="02020603050405020304" pitchFamily="18" charset="0"/>
              </a:rPr>
              <a:t>3. </a:t>
            </a:r>
            <a:r>
              <a:rPr lang="id-ID" sz="2800" spc="-10" dirty="0">
                <a:effectLst/>
                <a:latin typeface="Century Gothic" panose="020B0502020202020204" pitchFamily="34" charset="0"/>
                <a:ea typeface="Times New Roman" panose="02020603050405020304" pitchFamily="18" charset="0"/>
              </a:rPr>
              <a:t>Sosialisasi Kepada Orang Tua</a:t>
            </a:r>
            <a:endParaRPr lang="en-US" sz="2800" dirty="0">
              <a:effectLst/>
              <a:latin typeface="Century Gothic" panose="020B0502020202020204" pitchFamily="34" charset="0"/>
              <a:ea typeface="Times New Roman" panose="02020603050405020304" pitchFamily="18" charset="0"/>
            </a:endParaRPr>
          </a:p>
          <a:p>
            <a:pPr marL="457200" marR="8255" lvl="1" indent="0" algn="just">
              <a:lnSpc>
                <a:spcPct val="150000"/>
              </a:lnSpc>
              <a:spcBef>
                <a:spcPts val="0"/>
              </a:spcBef>
              <a:buNone/>
            </a:pPr>
            <a:r>
              <a:rPr lang="en-US" sz="2800" spc="-10" dirty="0">
                <a:effectLst/>
                <a:latin typeface="Century Gothic" panose="020B0502020202020204" pitchFamily="34" charset="0"/>
                <a:ea typeface="Times New Roman" panose="02020603050405020304" pitchFamily="18" charset="0"/>
              </a:rPr>
              <a:t>4. </a:t>
            </a:r>
            <a:r>
              <a:rPr lang="id-ID" sz="2800" spc="-10" dirty="0">
                <a:effectLst/>
                <a:latin typeface="Century Gothic" panose="020B0502020202020204" pitchFamily="34" charset="0"/>
                <a:ea typeface="Times New Roman" panose="02020603050405020304" pitchFamily="18" charset="0"/>
              </a:rPr>
              <a:t>Evaluasi Berkelanjutan</a:t>
            </a:r>
            <a:endParaRPr lang="en-US" sz="2800" spc="-10" dirty="0">
              <a:effectLst/>
              <a:latin typeface="Century Gothic" panose="020B0502020202020204" pitchFamily="34" charset="0"/>
              <a:ea typeface="Times New Roman" panose="02020603050405020304" pitchFamily="18" charset="0"/>
            </a:endParaRPr>
          </a:p>
          <a:p>
            <a:pPr marL="457200" marR="8255" lvl="1" indent="0" algn="just">
              <a:lnSpc>
                <a:spcPct val="150000"/>
              </a:lnSpc>
              <a:spcBef>
                <a:spcPts val="0"/>
              </a:spcBef>
              <a:buNone/>
            </a:pPr>
            <a:r>
              <a:rPr lang="en-US" sz="2800" spc="-10" dirty="0">
                <a:latin typeface="Century Gothic" panose="020B0502020202020204" pitchFamily="34" charset="0"/>
                <a:ea typeface="Times New Roman" panose="02020603050405020304" pitchFamily="18" charset="0"/>
              </a:rPr>
              <a:t>5. </a:t>
            </a:r>
            <a:r>
              <a:rPr lang="en-US" sz="2800" spc="-10" dirty="0" err="1">
                <a:latin typeface="Century Gothic" panose="020B0502020202020204" pitchFamily="34" charset="0"/>
                <a:ea typeface="Times New Roman" panose="02020603050405020304" pitchFamily="18" charset="0"/>
              </a:rPr>
              <a:t>Penerapan</a:t>
            </a:r>
            <a:r>
              <a:rPr lang="en-US" sz="2800" spc="-10" dirty="0">
                <a:latin typeface="Century Gothic" panose="020B0502020202020204" pitchFamily="34" charset="0"/>
                <a:ea typeface="Times New Roman" panose="02020603050405020304" pitchFamily="18" charset="0"/>
              </a:rPr>
              <a:t> </a:t>
            </a:r>
            <a:r>
              <a:rPr lang="en-US" sz="2800" spc="-10" dirty="0" err="1">
                <a:latin typeface="Century Gothic" panose="020B0502020202020204" pitchFamily="34" charset="0"/>
                <a:ea typeface="Times New Roman" panose="02020603050405020304" pitchFamily="18" charset="0"/>
              </a:rPr>
              <a:t>Aplikasi</a:t>
            </a:r>
            <a:r>
              <a:rPr lang="en-US" sz="2800" spc="-10" dirty="0">
                <a:latin typeface="Century Gothic" panose="020B0502020202020204" pitchFamily="34" charset="0"/>
                <a:ea typeface="Times New Roman" panose="02020603050405020304" pitchFamily="18" charset="0"/>
              </a:rPr>
              <a:t> Digital</a:t>
            </a:r>
            <a:endParaRPr lang="en-US" sz="2800" dirty="0">
              <a:effectLst/>
              <a:latin typeface="Century Gothic" panose="020B0502020202020204" pitchFamily="34" charset="0"/>
              <a:ea typeface="Times New Roman" panose="02020603050405020304" pitchFamily="18" charset="0"/>
            </a:endParaRPr>
          </a:p>
          <a:p>
            <a:pPr marL="0" lvl="0" indent="0" algn="l" rtl="0">
              <a:lnSpc>
                <a:spcPct val="90000"/>
              </a:lnSpc>
              <a:spcBef>
                <a:spcPts val="1000"/>
              </a:spcBef>
              <a:spcAft>
                <a:spcPts val="0"/>
              </a:spcAft>
              <a:buSzPts val="2800"/>
              <a:buNone/>
            </a:pPr>
            <a:endParaRPr dirty="0"/>
          </a:p>
        </p:txBody>
      </p:sp>
      <p:pic>
        <p:nvPicPr>
          <p:cNvPr id="3" name="Audio 2">
            <a:hlinkClick r:id="" action="ppaction://media"/>
            <a:extLst>
              <a:ext uri="{FF2B5EF4-FFF2-40B4-BE49-F238E27FC236}">
                <a16:creationId xmlns:a16="http://schemas.microsoft.com/office/drawing/2014/main" id="{28A4FE03-7877-0799-E65E-A1DD206552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160"/>
    </mc:Choice>
    <mc:Fallback>
      <p:transition spd="slow" advTm="2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9EC5-A675-17F7-DD9A-5E0B8382126E}"/>
              </a:ext>
            </a:extLst>
          </p:cNvPr>
          <p:cNvSpPr>
            <a:spLocks noGrp="1"/>
          </p:cNvSpPr>
          <p:nvPr>
            <p:ph type="title"/>
          </p:nvPr>
        </p:nvSpPr>
        <p:spPr/>
        <p:txBody>
          <a:bodyPr/>
          <a:lstStyle/>
          <a:p>
            <a:r>
              <a:rPr lang="en-US" dirty="0"/>
              <a:t>Alur dan </a:t>
            </a:r>
            <a:r>
              <a:rPr lang="en-US" i="1" dirty="0"/>
              <a:t>Time Line </a:t>
            </a:r>
            <a:r>
              <a:rPr lang="en-US" dirty="0" err="1"/>
              <a:t>Pencapaian</a:t>
            </a:r>
            <a:endParaRPr lang="en-US" dirty="0"/>
          </a:p>
        </p:txBody>
      </p:sp>
      <p:sp>
        <p:nvSpPr>
          <p:cNvPr id="3" name="Text Placeholder 2">
            <a:extLst>
              <a:ext uri="{FF2B5EF4-FFF2-40B4-BE49-F238E27FC236}">
                <a16:creationId xmlns:a16="http://schemas.microsoft.com/office/drawing/2014/main" id="{438CF8CC-859E-C40E-5F2F-B75C5C2BBC09}"/>
              </a:ext>
            </a:extLst>
          </p:cNvPr>
          <p:cNvSpPr>
            <a:spLocks noGrp="1"/>
          </p:cNvSpPr>
          <p:nvPr>
            <p:ph type="body" idx="1"/>
          </p:nvPr>
        </p:nvSpPr>
        <p:spPr/>
        <p:txBody>
          <a:bodyPr/>
          <a:lstStyle/>
          <a:p>
            <a:pPr marL="50800" indent="0">
              <a:buNone/>
            </a:pPr>
            <a:endParaRPr lang="en-US" dirty="0"/>
          </a:p>
        </p:txBody>
      </p:sp>
      <p:pic>
        <p:nvPicPr>
          <p:cNvPr id="4" name="Picture 3">
            <a:extLst>
              <a:ext uri="{FF2B5EF4-FFF2-40B4-BE49-F238E27FC236}">
                <a16:creationId xmlns:a16="http://schemas.microsoft.com/office/drawing/2014/main" id="{A27A5DBF-7F8C-ABD5-19BE-A3409547B7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618" y="1238394"/>
            <a:ext cx="3682813" cy="5090456"/>
          </a:xfrm>
          <a:prstGeom prst="rect">
            <a:avLst/>
          </a:prstGeom>
          <a:noFill/>
          <a:ln>
            <a:noFill/>
          </a:ln>
        </p:spPr>
      </p:pic>
      <p:pic>
        <p:nvPicPr>
          <p:cNvPr id="6" name="Audio 5">
            <a:hlinkClick r:id="" action="ppaction://media"/>
            <a:extLst>
              <a:ext uri="{FF2B5EF4-FFF2-40B4-BE49-F238E27FC236}">
                <a16:creationId xmlns:a16="http://schemas.microsoft.com/office/drawing/2014/main" id="{E1BA5A12-D834-FB42-1F19-A8E30C7A26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71220640"/>
      </p:ext>
    </p:extLst>
  </p:cSld>
  <p:clrMapOvr>
    <a:masterClrMapping/>
  </p:clrMapOvr>
  <mc:AlternateContent xmlns:mc="http://schemas.openxmlformats.org/markup-compatibility/2006">
    <mc:Choice xmlns:p14="http://schemas.microsoft.com/office/powerpoint/2010/main" Requires="p14">
      <p:transition spd="slow" p14:dur="2000" advTm="39532"/>
    </mc:Choice>
    <mc:Fallback>
      <p:transition spd="slow" advTm="3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TotalTime>
  <Words>717</Words>
  <Application>Microsoft Office PowerPoint</Application>
  <PresentationFormat>Widescreen</PresentationFormat>
  <Paragraphs>50</Paragraphs>
  <Slides>11</Slides>
  <Notes>7</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Century Gothic</vt:lpstr>
      <vt:lpstr>Calibri</vt:lpstr>
      <vt:lpstr>Arial</vt:lpstr>
      <vt:lpstr>Exo</vt:lpstr>
      <vt:lpstr>Times New Roman</vt:lpstr>
      <vt:lpstr>Office Theme</vt:lpstr>
      <vt:lpstr>Rencana Pengembangan Sekolah Peningkatan Pembelajaran Berbasis Tahfidz Digital “KB-TK Al Muhajirin Islamic School”</vt:lpstr>
      <vt:lpstr>Pendahuluan</vt:lpstr>
      <vt:lpstr>Landasan Hukum</vt:lpstr>
      <vt:lpstr>Tujuan Rencana Pengembangan Sekolah</vt:lpstr>
      <vt:lpstr>Analisis Kondisi Pendidikan Saat Ini</vt:lpstr>
      <vt:lpstr>Hasil</vt:lpstr>
      <vt:lpstr>Visi dan Misi Sekolah</vt:lpstr>
      <vt:lpstr>Strategi Pelaksanaan Pengembangan Sekolah</vt:lpstr>
      <vt:lpstr>Alur dan Time Line Pencapaian</vt:lpstr>
      <vt:lpstr>Hasil Kebaharuan Yang Diharapkan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Umsida</dc:creator>
  <cp:lastModifiedBy>KB Yarhamu</cp:lastModifiedBy>
  <cp:revision>11</cp:revision>
  <dcterms:created xsi:type="dcterms:W3CDTF">2020-02-15T07:43:00Z</dcterms:created>
  <dcterms:modified xsi:type="dcterms:W3CDTF">2025-08-04T03:57:04Z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1033-11.2.0.9031</vt:lpwstr>
  </property>
</Properties>
</file>