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1" r:id="rId1"/>
  </p:sldMasterIdLst>
  <p:notesMasterIdLst>
    <p:notesMasterId r:id="rId12"/>
  </p:notesMasterIdLst>
  <p:sldIdLst>
    <p:sldId id="256" r:id="rId2"/>
    <p:sldId id="257" r:id="rId3"/>
    <p:sldId id="267" r:id="rId4"/>
    <p:sldId id="271" r:id="rId5"/>
    <p:sldId id="268" r:id="rId6"/>
    <p:sldId id="262" r:id="rId7"/>
    <p:sldId id="261" r:id="rId8"/>
    <p:sldId id="258" r:id="rId9"/>
    <p:sldId id="265" r:id="rId10"/>
    <p:sldId id="270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Chart%20in%20Microsoft%20PowerPoint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F:\SKDN%20202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1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n-US" sz="1200" b="1" i="1"/>
              <a:t>DESA LOCUS STUNTING DI JABON </a:t>
            </a:r>
          </a:p>
          <a:p>
            <a:pPr>
              <a:defRPr sz="1200" b="1" i="1"/>
            </a:pPr>
            <a:r>
              <a:rPr lang="en-US" sz="1200" b="1" i="1"/>
              <a:t>TAHUN 2022</a:t>
            </a:r>
          </a:p>
        </c:rich>
      </c:tx>
      <c:layout>
        <c:manualLayout>
          <c:xMode val="edge"/>
          <c:yMode val="edge"/>
          <c:x val="0.34603277881770672"/>
          <c:y val="3.0076681969135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1" u="none" strike="noStrike" kern="1200" spc="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3803149606299209E-2"/>
          <c:y val="0.24157407407407408"/>
          <c:w val="0.90286358532743949"/>
          <c:h val="0.475327709067562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PowerPoint]Sheet1'!$B$1</c:f>
              <c:strCache>
                <c:ptCount val="1"/>
                <c:pt idx="0">
                  <c:v>kupang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'[Chart in Microsoft PowerPoint]Sheet1'!$B$2</c:f>
              <c:numCache>
                <c:formatCode>General</c:formatCode>
                <c:ptCount val="1"/>
                <c:pt idx="0">
                  <c:v>50.2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69-4610-98E0-56E18266B349}"/>
            </c:ext>
          </c:extLst>
        </c:ser>
        <c:ser>
          <c:idx val="1"/>
          <c:order val="1"/>
          <c:tx>
            <c:strRef>
              <c:f>'[Chart in Microsoft PowerPoint]Sheet1'!$C$1</c:f>
              <c:strCache>
                <c:ptCount val="1"/>
                <c:pt idx="0">
                  <c:v>Kedungrejo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'[Chart in Microsoft PowerPoint]Sheet1'!$C$2</c:f>
              <c:numCache>
                <c:formatCode>General</c:formatCode>
                <c:ptCount val="1"/>
                <c:pt idx="0">
                  <c:v>28.03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E69-4610-98E0-56E18266B349}"/>
            </c:ext>
          </c:extLst>
        </c:ser>
        <c:ser>
          <c:idx val="2"/>
          <c:order val="2"/>
          <c:tx>
            <c:strRef>
              <c:f>'[Chart in Microsoft PowerPoint]Sheet1'!$D$1</c:f>
              <c:strCache>
                <c:ptCount val="1"/>
                <c:pt idx="0">
                  <c:v>Panggreh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'[Chart in Microsoft PowerPoint]Sheet1'!$D$2</c:f>
              <c:numCache>
                <c:formatCode>General</c:formatCode>
                <c:ptCount val="1"/>
                <c:pt idx="0">
                  <c:v>27.71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E69-4610-98E0-56E18266B349}"/>
            </c:ext>
          </c:extLst>
        </c:ser>
        <c:ser>
          <c:idx val="3"/>
          <c:order val="3"/>
          <c:tx>
            <c:strRef>
              <c:f>'[Chart in Microsoft PowerPoint]Sheet1'!$E$1</c:f>
              <c:strCache>
                <c:ptCount val="1"/>
                <c:pt idx="0">
                  <c:v>Kalisogo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'[Chart in Microsoft PowerPoint]Sheet1'!$E$2</c:f>
              <c:numCache>
                <c:formatCode>General</c:formatCode>
                <c:ptCount val="1"/>
                <c:pt idx="0">
                  <c:v>27.9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E69-4610-98E0-56E18266B349}"/>
            </c:ext>
          </c:extLst>
        </c:ser>
        <c:ser>
          <c:idx val="4"/>
          <c:order val="4"/>
          <c:tx>
            <c:strRef>
              <c:f>'[Chart in Microsoft PowerPoint]Sheet1'!$F$1</c:f>
              <c:strCache>
                <c:ptCount val="1"/>
                <c:pt idx="0">
                  <c:v>Keboguyang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'[Chart in Microsoft PowerPoint]Sheet1'!$F$2</c:f>
              <c:numCache>
                <c:formatCode>General</c:formatCode>
                <c:ptCount val="1"/>
                <c:pt idx="0">
                  <c:v>26.76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E69-4610-98E0-56E18266B349}"/>
            </c:ext>
          </c:extLst>
        </c:ser>
        <c:ser>
          <c:idx val="5"/>
          <c:order val="5"/>
          <c:tx>
            <c:strRef>
              <c:f>'[Chart in Microsoft PowerPoint]Sheet1'!$G$1</c:f>
              <c:strCache>
                <c:ptCount val="1"/>
                <c:pt idx="0">
                  <c:v>Balongtani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'[Chart in Microsoft PowerPoint]Sheet1'!$G$2</c:f>
              <c:numCache>
                <c:formatCode>General</c:formatCode>
                <c:ptCount val="1"/>
                <c:pt idx="0">
                  <c:v>24.82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E69-4610-98E0-56E18266B349}"/>
            </c:ext>
          </c:extLst>
        </c:ser>
        <c:ser>
          <c:idx val="6"/>
          <c:order val="6"/>
          <c:tx>
            <c:strRef>
              <c:f>'[Chart in Microsoft PowerPoint]Sheet1'!$H$1</c:f>
              <c:strCache>
                <c:ptCount val="1"/>
                <c:pt idx="0">
                  <c:v>Kedungpandan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'[Chart in Microsoft PowerPoint]Sheet1'!$H$2</c:f>
              <c:numCache>
                <c:formatCode>General</c:formatCode>
                <c:ptCount val="1"/>
                <c:pt idx="0">
                  <c:v>24.03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E69-4610-98E0-56E18266B34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467670607"/>
        <c:axId val="1467668527"/>
      </c:barChart>
      <c:catAx>
        <c:axId val="146767060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67668527"/>
        <c:crosses val="autoZero"/>
        <c:auto val="1"/>
        <c:lblAlgn val="ctr"/>
        <c:lblOffset val="100"/>
        <c:noMultiLvlLbl val="0"/>
      </c:catAx>
      <c:valAx>
        <c:axId val="14676685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76706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3801369002012899E-2"/>
          <c:y val="0.73143519776744825"/>
          <c:w val="0.88470021052654102"/>
          <c:h val="6.09918033181924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12700" cap="flat" cmpd="sng" algn="ctr">
      <a:solidFill>
        <a:schemeClr val="dk1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1" u="none" strike="noStrike" kern="1200" spc="0" baseline="0">
              <a:solidFill>
                <a:srgbClr val="0070C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949293255660762"/>
          <c:y val="0.17362131414159671"/>
          <c:w val="0.86046248159341976"/>
          <c:h val="0.492749933871267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SKDN!$T$9</c:f>
              <c:strCache>
                <c:ptCount val="1"/>
                <c:pt idx="0">
                  <c:v>% ANGKA KEHADIRAN DI POSYANDU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SKDN!$S$10:$S$24</c:f>
              <c:strCache>
                <c:ptCount val="15"/>
                <c:pt idx="0">
                  <c:v>SEMAMBUNG</c:v>
                </c:pt>
                <c:pt idx="1">
                  <c:v>BALONGTANI</c:v>
                </c:pt>
                <c:pt idx="2">
                  <c:v>PERMISAN </c:v>
                </c:pt>
                <c:pt idx="3">
                  <c:v>TAMBAK KALISOGO</c:v>
                </c:pt>
                <c:pt idx="4">
                  <c:v>JEMIRAHAN </c:v>
                </c:pt>
                <c:pt idx="5">
                  <c:v>KUPANG </c:v>
                </c:pt>
                <c:pt idx="6">
                  <c:v>KEDUNG CANGKRING</c:v>
                </c:pt>
                <c:pt idx="7">
                  <c:v>KEDUNG REJO</c:v>
                </c:pt>
                <c:pt idx="8">
                  <c:v>DUKUHSARI</c:v>
                </c:pt>
                <c:pt idx="9">
                  <c:v>PANGGREH</c:v>
                </c:pt>
                <c:pt idx="10">
                  <c:v>KEBOGUYANG</c:v>
                </c:pt>
                <c:pt idx="11">
                  <c:v>BESUKI</c:v>
                </c:pt>
                <c:pt idx="12">
                  <c:v>KEDUNG PANDAN </c:v>
                </c:pt>
                <c:pt idx="13">
                  <c:v>PEJARAKAN </c:v>
                </c:pt>
                <c:pt idx="14">
                  <c:v>TROMPOASRI</c:v>
                </c:pt>
              </c:strCache>
            </c:strRef>
          </c:cat>
          <c:val>
            <c:numRef>
              <c:f>SKDN!$T$10:$T$24</c:f>
              <c:numCache>
                <c:formatCode>0.0</c:formatCode>
                <c:ptCount val="15"/>
                <c:pt idx="0">
                  <c:v>63.582677165354333</c:v>
                </c:pt>
                <c:pt idx="1">
                  <c:v>57.728577285772857</c:v>
                </c:pt>
                <c:pt idx="2">
                  <c:v>53.159340659340657</c:v>
                </c:pt>
                <c:pt idx="3">
                  <c:v>52.668845315904136</c:v>
                </c:pt>
                <c:pt idx="4">
                  <c:v>41.657308737007028</c:v>
                </c:pt>
                <c:pt idx="5">
                  <c:v>37.482595377332217</c:v>
                </c:pt>
                <c:pt idx="6">
                  <c:v>36.545801526717554</c:v>
                </c:pt>
                <c:pt idx="7">
                  <c:v>36.075949367088604</c:v>
                </c:pt>
                <c:pt idx="8">
                  <c:v>34.604978354978357</c:v>
                </c:pt>
                <c:pt idx="9">
                  <c:v>33.38607594936709</c:v>
                </c:pt>
                <c:pt idx="10">
                  <c:v>31.434599156118143</c:v>
                </c:pt>
                <c:pt idx="11">
                  <c:v>25.925925925925927</c:v>
                </c:pt>
                <c:pt idx="12">
                  <c:v>25.733752620545072</c:v>
                </c:pt>
                <c:pt idx="13">
                  <c:v>16.825396825396826</c:v>
                </c:pt>
                <c:pt idx="14">
                  <c:v>12.923138191955397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46-4339-A6EC-629935561F0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21875327"/>
        <c:axId val="1321879071"/>
      </c:barChart>
      <c:catAx>
        <c:axId val="1321875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21879071"/>
        <c:crosses val="autoZero"/>
        <c:auto val="1"/>
        <c:lblAlgn val="ctr"/>
        <c:lblOffset val="100"/>
        <c:noMultiLvlLbl val="0"/>
      </c:catAx>
      <c:valAx>
        <c:axId val="13218790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218753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18T13:52:53.43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60D0E2-3EF3-46B8-BE41-13DA900D499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153A2-5D98-4D41-BAAA-0A95F1905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944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0" name="Google Shape;1780;ge72bcb5569_6_4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1" name="Google Shape;1781;ge72bcb5569_6_4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3360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3943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769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9483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>
            <a:spLocks noGrp="1"/>
          </p:cNvSpPr>
          <p:nvPr>
            <p:ph type="title"/>
          </p:nvPr>
        </p:nvSpPr>
        <p:spPr>
          <a:xfrm>
            <a:off x="2448733" y="1686533"/>
            <a:ext cx="7262000" cy="3505200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12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49" name="Google Shape;49;p8"/>
          <p:cNvSpPr/>
          <p:nvPr/>
        </p:nvSpPr>
        <p:spPr>
          <a:xfrm>
            <a:off x="0" y="0"/>
            <a:ext cx="12192000" cy="441200"/>
          </a:xfrm>
          <a:prstGeom prst="rect">
            <a:avLst/>
          </a:prstGeom>
          <a:solidFill>
            <a:srgbClr val="D77955"/>
          </a:solidFill>
          <a:ln w="19050" cap="flat" cmpd="sng">
            <a:solidFill>
              <a:srgbClr val="19191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0" name="Google Shape;50;p8"/>
          <p:cNvSpPr/>
          <p:nvPr/>
        </p:nvSpPr>
        <p:spPr>
          <a:xfrm>
            <a:off x="0" y="6449567"/>
            <a:ext cx="12192000" cy="441200"/>
          </a:xfrm>
          <a:prstGeom prst="rect">
            <a:avLst/>
          </a:prstGeom>
          <a:solidFill>
            <a:srgbClr val="B59ECE"/>
          </a:solidFill>
          <a:ln w="19050" cap="flat" cmpd="sng">
            <a:solidFill>
              <a:srgbClr val="19191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107467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964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7589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720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452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748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899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865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751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4442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fif"/><Relationship Id="rId7" Type="http://schemas.openxmlformats.org/officeDocument/2006/relationships/image" Target="../media/image6.jfif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fif"/><Relationship Id="rId5" Type="http://schemas.openxmlformats.org/officeDocument/2006/relationships/image" Target="../media/image4.jfif"/><Relationship Id="rId4" Type="http://schemas.openxmlformats.org/officeDocument/2006/relationships/image" Target="../media/image3.jfif"/><Relationship Id="rId9" Type="http://schemas.openxmlformats.org/officeDocument/2006/relationships/image" Target="../media/image8.jf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KONVERGENSI PENANGANAN STUNTING </a:t>
            </a:r>
            <a:br>
              <a:rPr lang="en-US" sz="6000" b="1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b="1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 KECAMATAN JABON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5153024"/>
            <a:ext cx="10058400" cy="445595"/>
          </a:xfrm>
        </p:spPr>
        <p:txBody>
          <a:bodyPr/>
          <a:lstStyle/>
          <a:p>
            <a:pPr algn="r"/>
            <a:r>
              <a:rPr lang="en-US" b="1" i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Januari</a:t>
            </a:r>
            <a:r>
              <a:rPr lang="en-US" b="1" i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D5CED208-8DC5-456E-A652-AC549AA48B6D}"/>
                  </a:ext>
                </a:extLst>
              </p14:cNvPr>
              <p14:cNvContentPartPr/>
              <p14:nvPr/>
            </p14:nvContentPartPr>
            <p14:xfrm>
              <a:off x="994233" y="354513"/>
              <a:ext cx="36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D5CED208-8DC5-456E-A652-AC549AA48B6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5233" y="345873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5446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3" name="Google Shape;1783;p62"/>
          <p:cNvSpPr txBox="1">
            <a:spLocks noGrp="1"/>
          </p:cNvSpPr>
          <p:nvPr>
            <p:ph type="title"/>
          </p:nvPr>
        </p:nvSpPr>
        <p:spPr>
          <a:xfrm>
            <a:off x="1562043" y="1686533"/>
            <a:ext cx="7262000" cy="350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TERIMAKASIH</a:t>
            </a:r>
            <a:r>
              <a:rPr lang="en-US" sz="9600" dirty="0"/>
              <a:t/>
            </a:r>
            <a:br>
              <a:rPr lang="en-US" sz="9600" dirty="0"/>
            </a:br>
            <a:endParaRPr lang="en-US" sz="9600" dirty="0"/>
          </a:p>
        </p:txBody>
      </p:sp>
      <p:sp>
        <p:nvSpPr>
          <p:cNvPr id="1784" name="Google Shape;1784;p62"/>
          <p:cNvSpPr/>
          <p:nvPr/>
        </p:nvSpPr>
        <p:spPr>
          <a:xfrm>
            <a:off x="0" y="0"/>
            <a:ext cx="12192000" cy="4412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rgbClr val="19191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85" name="Google Shape;1785;p62"/>
          <p:cNvSpPr/>
          <p:nvPr/>
        </p:nvSpPr>
        <p:spPr>
          <a:xfrm>
            <a:off x="0" y="6449567"/>
            <a:ext cx="12192000" cy="441200"/>
          </a:xfrm>
          <a:prstGeom prst="rect">
            <a:avLst/>
          </a:prstGeom>
          <a:solidFill>
            <a:schemeClr val="accent5"/>
          </a:solidFill>
          <a:ln w="19050" cap="flat" cmpd="sng">
            <a:solidFill>
              <a:srgbClr val="19191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5" name="Group 4"/>
          <p:cNvGrpSpPr/>
          <p:nvPr/>
        </p:nvGrpSpPr>
        <p:grpSpPr>
          <a:xfrm>
            <a:off x="8967229" y="1699033"/>
            <a:ext cx="1352400" cy="3505200"/>
            <a:chOff x="712550" y="1274275"/>
            <a:chExt cx="1014300" cy="2628900"/>
          </a:xfrm>
        </p:grpSpPr>
        <p:sp>
          <p:nvSpPr>
            <p:cNvPr id="1797" name="Google Shape;1797;p62"/>
            <p:cNvSpPr/>
            <p:nvPr/>
          </p:nvSpPr>
          <p:spPr>
            <a:xfrm>
              <a:off x="712550" y="1274275"/>
              <a:ext cx="1014300" cy="2628900"/>
            </a:xfrm>
            <a:prstGeom prst="rect">
              <a:avLst/>
            </a:pr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51" r="22693" b="8768"/>
            <a:stretch/>
          </p:blipFill>
          <p:spPr>
            <a:xfrm>
              <a:off x="712550" y="1679431"/>
              <a:ext cx="1014300" cy="159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621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Dasar</a:t>
            </a:r>
            <a:r>
              <a:rPr lang="en-US" dirty="0"/>
              <a:t> </a:t>
            </a:r>
            <a:r>
              <a:rPr lang="en-US" dirty="0" err="1"/>
              <a:t>Hukum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dirty="0" err="1"/>
              <a:t>Perpres</a:t>
            </a:r>
            <a:r>
              <a:rPr lang="en-US" dirty="0"/>
              <a:t> no 72 </a:t>
            </a:r>
            <a:r>
              <a:rPr lang="en-US" dirty="0" err="1"/>
              <a:t>tahun</a:t>
            </a:r>
            <a:r>
              <a:rPr lang="en-US" dirty="0"/>
              <a:t> 2021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Percepatan</a:t>
            </a:r>
            <a:r>
              <a:rPr lang="en-US" dirty="0"/>
              <a:t> </a:t>
            </a:r>
            <a:r>
              <a:rPr lang="en-US" dirty="0" err="1"/>
              <a:t>Penurunan</a:t>
            </a:r>
            <a:r>
              <a:rPr lang="en-US" dirty="0"/>
              <a:t> Stunting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SK </a:t>
            </a:r>
            <a:r>
              <a:rPr lang="en-US" dirty="0" err="1"/>
              <a:t>Bupati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267800"/>
              </p:ext>
            </p:extLst>
          </p:nvPr>
        </p:nvGraphicFramePr>
        <p:xfrm>
          <a:off x="1466850" y="2687637"/>
          <a:ext cx="9105900" cy="2651806"/>
        </p:xfrm>
        <a:graphic>
          <a:graphicData uri="http://schemas.openxmlformats.org/drawingml/2006/table">
            <a:tbl>
              <a:tblPr/>
              <a:tblGrid>
                <a:gridCol w="1739589">
                  <a:extLst>
                    <a:ext uri="{9D8B030D-6E8A-4147-A177-3AD203B41FA5}">
                      <a16:colId xmlns:a16="http://schemas.microsoft.com/office/drawing/2014/main" val="2914376955"/>
                    </a:ext>
                  </a:extLst>
                </a:gridCol>
                <a:gridCol w="2740237">
                  <a:extLst>
                    <a:ext uri="{9D8B030D-6E8A-4147-A177-3AD203B41FA5}">
                      <a16:colId xmlns:a16="http://schemas.microsoft.com/office/drawing/2014/main" val="811547262"/>
                    </a:ext>
                  </a:extLst>
                </a:gridCol>
                <a:gridCol w="4626074">
                  <a:extLst>
                    <a:ext uri="{9D8B030D-6E8A-4147-A177-3AD203B41FA5}">
                      <a16:colId xmlns:a16="http://schemas.microsoft.com/office/drawing/2014/main" val="1868473078"/>
                    </a:ext>
                  </a:extLst>
                </a:gridCol>
              </a:tblGrid>
              <a:tr h="875899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Poppins"/>
                        </a:rPr>
                        <a:t>TAHUN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38100" marB="38100" anchor="ctr">
                    <a:lnL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04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Poppins"/>
                        </a:rPr>
                        <a:t>JUMLAH DESA PRIORITAS</a:t>
                      </a:r>
                      <a:endParaRPr lang="en-US">
                        <a:effectLst/>
                      </a:endParaRPr>
                    </a:p>
                  </a:txBody>
                  <a:tcPr marL="76200" marR="76200" marT="38100" marB="38100" anchor="ctr">
                    <a:lnL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04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b="1" i="0" u="none" strike="noStrike">
                          <a:solidFill>
                            <a:srgbClr val="FFFFFF"/>
                          </a:solidFill>
                          <a:effectLst/>
                          <a:latin typeface="Poppins"/>
                        </a:rPr>
                        <a:t>DASAR PENETAPAN (Nomor dan Tanggal SK)</a:t>
                      </a:r>
                      <a:endParaRPr lang="es-ES">
                        <a:effectLst/>
                      </a:endParaRPr>
                    </a:p>
                  </a:txBody>
                  <a:tcPr marL="76200" marR="76200" marT="38100" marB="38100" anchor="ctr">
                    <a:lnL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04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763853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Poppins"/>
                        </a:rPr>
                        <a:t>(1)</a:t>
                      </a:r>
                      <a:endParaRPr lang="en-US">
                        <a:effectLst/>
                      </a:endParaRPr>
                    </a:p>
                  </a:txBody>
                  <a:tcPr marL="76200" marR="76200" marT="38100" marB="38100">
                    <a:lnL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04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Poppins"/>
                        </a:rPr>
                        <a:t>(2)</a:t>
                      </a:r>
                      <a:endParaRPr lang="en-US">
                        <a:effectLst/>
                      </a:endParaRPr>
                    </a:p>
                  </a:txBody>
                  <a:tcPr marL="76200" marR="76200" marT="38100" marB="38100">
                    <a:lnL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04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Poppins"/>
                        </a:rPr>
                        <a:t>(3)</a:t>
                      </a:r>
                      <a:endParaRPr lang="en-US">
                        <a:effectLst/>
                      </a:endParaRPr>
                    </a:p>
                  </a:txBody>
                  <a:tcPr marL="76200" marR="76200" marT="38100" marB="38100">
                    <a:lnL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04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206522"/>
                  </a:ext>
                </a:extLst>
              </a:tr>
              <a:tr h="642862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2021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38100" marB="38100">
                    <a:lnL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0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NO 89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38100" marB="38100">
                    <a:lnL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0E7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Tentang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Percepatan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Penurunan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 Stunting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Terintegrasi</a:t>
                      </a:r>
                      <a:endParaRPr lang="en-US" dirty="0">
                        <a:effectLst/>
                      </a:endParaRPr>
                    </a:p>
                  </a:txBody>
                  <a:tcPr marL="7620" marR="7620" marT="7620" anchor="ctr">
                    <a:lnL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0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8149636"/>
                  </a:ext>
                </a:extLst>
              </a:tr>
              <a:tr h="506254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effectLst/>
                      </a:endParaRPr>
                    </a:p>
                  </a:txBody>
                  <a:tcPr marL="76200" marR="76200" marT="38100" marB="38100">
                    <a:lnL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No 90 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38100" marB="38100">
                    <a:lnL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F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Peran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Desa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Dalam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Upaya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Pencegahan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 dan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Penurunan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 Stunting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Terintegrasi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 </a:t>
                      </a:r>
                      <a:endParaRPr lang="en-US" dirty="0">
                        <a:effectLst/>
                      </a:endParaRPr>
                    </a:p>
                  </a:txBody>
                  <a:tcPr marL="7620" marR="7620" marT="7620" anchor="ctr">
                    <a:lnL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301632"/>
                  </a:ext>
                </a:extLst>
              </a:tr>
              <a:tr h="369646">
                <a:tc>
                  <a:txBody>
                    <a:bodyPr/>
                    <a:lstStyle/>
                    <a:p>
                      <a:pPr fontAlgn="t"/>
                      <a:endParaRPr lang="en-US" dirty="0">
                        <a:effectLst/>
                      </a:endParaRPr>
                    </a:p>
                  </a:txBody>
                  <a:tcPr marL="76200" marR="76200" marT="38100" marB="38100">
                    <a:lnL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Nomor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 188/344/438.1.1.3/2021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38100" marB="38100">
                    <a:lnL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FC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Penetapon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 24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Desa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 locus stunting (9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Kecamatan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)</a:t>
                      </a:r>
                      <a:endParaRPr lang="en-US" sz="1400" dirty="0">
                        <a:effectLst/>
                      </a:endParaRPr>
                    </a:p>
                  </a:txBody>
                  <a:tcPr marL="76200" marR="76200" marT="38100" marB="38100">
                    <a:lnL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57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671346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19250" y="24590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64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688757"/>
          </a:xfrm>
        </p:spPr>
        <p:txBody>
          <a:bodyPr>
            <a:normAutofit fontScale="90000"/>
          </a:bodyPr>
          <a:lstStyle/>
          <a:p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INDIKATOR LOCUS STUNTING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3074" y="1733006"/>
            <a:ext cx="10058400" cy="412738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err="1"/>
              <a:t>Prevalensi</a:t>
            </a:r>
            <a:r>
              <a:rPr lang="en-US" dirty="0"/>
              <a:t> Stunting 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% </a:t>
            </a:r>
            <a:r>
              <a:rPr lang="en-US" dirty="0" err="1"/>
              <a:t>desa</a:t>
            </a:r>
            <a:r>
              <a:rPr lang="en-US" dirty="0"/>
              <a:t> </a:t>
            </a:r>
            <a:r>
              <a:rPr lang="en-US" dirty="0" err="1"/>
              <a:t>melaksanakan</a:t>
            </a:r>
            <a:r>
              <a:rPr lang="en-US" dirty="0"/>
              <a:t> </a:t>
            </a:r>
            <a:r>
              <a:rPr lang="en-US" dirty="0" err="1"/>
              <a:t>Sanitasi</a:t>
            </a:r>
            <a:r>
              <a:rPr lang="en-US" dirty="0"/>
              <a:t> Total </a:t>
            </a:r>
            <a:r>
              <a:rPr lang="en-US" dirty="0" err="1"/>
              <a:t>Berbasis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 (STBM)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% </a:t>
            </a:r>
            <a:r>
              <a:rPr lang="en-US" dirty="0" err="1"/>
              <a:t>Catin</a:t>
            </a:r>
            <a:r>
              <a:rPr lang="en-US" dirty="0"/>
              <a:t>/ </a:t>
            </a:r>
            <a:r>
              <a:rPr lang="en-US" dirty="0" err="1"/>
              <a:t>calon</a:t>
            </a:r>
            <a:r>
              <a:rPr lang="en-US" dirty="0"/>
              <a:t> </a:t>
            </a:r>
            <a:r>
              <a:rPr lang="en-US" dirty="0" err="1"/>
              <a:t>ibu</a:t>
            </a:r>
            <a:r>
              <a:rPr lang="en-US" dirty="0"/>
              <a:t> </a:t>
            </a:r>
            <a:r>
              <a:rPr lang="en-US" dirty="0" err="1"/>
              <a:t>menerima</a:t>
            </a:r>
            <a:r>
              <a:rPr lang="en-US" dirty="0"/>
              <a:t> Tablet </a:t>
            </a:r>
            <a:r>
              <a:rPr lang="en-US" dirty="0" err="1"/>
              <a:t>Tambah</a:t>
            </a:r>
            <a:r>
              <a:rPr lang="en-US" dirty="0"/>
              <a:t> </a:t>
            </a:r>
            <a:r>
              <a:rPr lang="en-US" dirty="0" err="1"/>
              <a:t>Darah</a:t>
            </a:r>
            <a:r>
              <a:rPr lang="en-US" dirty="0"/>
              <a:t> (90%)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% </a:t>
            </a:r>
            <a:r>
              <a:rPr lang="en-US" dirty="0" err="1"/>
              <a:t>Ibu</a:t>
            </a:r>
            <a:r>
              <a:rPr lang="en-US" dirty="0"/>
              <a:t> </a:t>
            </a:r>
            <a:r>
              <a:rPr lang="en-US" dirty="0" err="1"/>
              <a:t>hamil</a:t>
            </a:r>
            <a:r>
              <a:rPr lang="en-US" dirty="0"/>
              <a:t> KEK (</a:t>
            </a:r>
            <a:r>
              <a:rPr lang="en-US" dirty="0" err="1"/>
              <a:t>Kurang</a:t>
            </a:r>
            <a:r>
              <a:rPr lang="en-US" dirty="0"/>
              <a:t> </a:t>
            </a:r>
            <a:r>
              <a:rPr lang="en-US" dirty="0" err="1"/>
              <a:t>Energi</a:t>
            </a:r>
            <a:r>
              <a:rPr lang="en-US" dirty="0"/>
              <a:t> </a:t>
            </a:r>
            <a:r>
              <a:rPr lang="en-US" dirty="0" err="1"/>
              <a:t>Kalori</a:t>
            </a:r>
            <a:r>
              <a:rPr lang="en-US" dirty="0"/>
              <a:t>) </a:t>
            </a:r>
            <a:r>
              <a:rPr lang="en-US" dirty="0" err="1"/>
              <a:t>mendapat</a:t>
            </a:r>
            <a:r>
              <a:rPr lang="en-US" dirty="0"/>
              <a:t> </a:t>
            </a:r>
            <a:r>
              <a:rPr lang="en-US" dirty="0" err="1"/>
              <a:t>tambahan</a:t>
            </a:r>
            <a:r>
              <a:rPr lang="en-US" dirty="0"/>
              <a:t> </a:t>
            </a:r>
            <a:r>
              <a:rPr lang="en-US" dirty="0" err="1"/>
              <a:t>asupan</a:t>
            </a:r>
            <a:r>
              <a:rPr lang="en-US" dirty="0"/>
              <a:t> </a:t>
            </a:r>
            <a:r>
              <a:rPr lang="en-US" dirty="0" err="1"/>
              <a:t>gizi</a:t>
            </a:r>
            <a:r>
              <a:rPr lang="en-US" dirty="0"/>
              <a:t> (90%)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% </a:t>
            </a:r>
            <a:r>
              <a:rPr lang="en-US" dirty="0" err="1"/>
              <a:t>Ibu</a:t>
            </a:r>
            <a:r>
              <a:rPr lang="en-US" dirty="0"/>
              <a:t> </a:t>
            </a:r>
            <a:r>
              <a:rPr lang="en-US" dirty="0" err="1"/>
              <a:t>hamil</a:t>
            </a:r>
            <a:r>
              <a:rPr lang="en-US" dirty="0"/>
              <a:t> </a:t>
            </a:r>
            <a:r>
              <a:rPr lang="en-US" dirty="0" err="1"/>
              <a:t>mengkonsumsi</a:t>
            </a:r>
            <a:r>
              <a:rPr lang="en-US" dirty="0"/>
              <a:t> Tablet </a:t>
            </a:r>
            <a:r>
              <a:rPr lang="en-US" dirty="0" err="1"/>
              <a:t>Tambah</a:t>
            </a:r>
            <a:r>
              <a:rPr lang="en-US" dirty="0"/>
              <a:t> </a:t>
            </a:r>
            <a:r>
              <a:rPr lang="en-US" dirty="0" err="1"/>
              <a:t>Darah</a:t>
            </a:r>
            <a:r>
              <a:rPr lang="en-US" dirty="0"/>
              <a:t> (TTD) (90%)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% </a:t>
            </a:r>
            <a:r>
              <a:rPr lang="en-US" dirty="0" err="1"/>
              <a:t>Bayi</a:t>
            </a:r>
            <a:r>
              <a:rPr lang="en-US" dirty="0"/>
              <a:t> </a:t>
            </a:r>
            <a:r>
              <a:rPr lang="en-US" dirty="0" err="1"/>
              <a:t>kurang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6 </a:t>
            </a:r>
            <a:r>
              <a:rPr lang="en-US" dirty="0" err="1"/>
              <a:t>bulan</a:t>
            </a:r>
            <a:r>
              <a:rPr lang="en-US" dirty="0"/>
              <a:t> </a:t>
            </a:r>
            <a:r>
              <a:rPr lang="en-US" dirty="0" err="1"/>
              <a:t>mendapat</a:t>
            </a:r>
            <a:r>
              <a:rPr lang="en-US" dirty="0"/>
              <a:t> ASI </a:t>
            </a:r>
            <a:r>
              <a:rPr lang="en-US" dirty="0" err="1"/>
              <a:t>Esklusif</a:t>
            </a:r>
            <a:r>
              <a:rPr lang="en-US" dirty="0"/>
              <a:t> (80%)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% </a:t>
            </a:r>
            <a:r>
              <a:rPr lang="en-US" dirty="0" err="1"/>
              <a:t>Anak</a:t>
            </a:r>
            <a:r>
              <a:rPr lang="en-US" dirty="0"/>
              <a:t> </a:t>
            </a:r>
            <a:r>
              <a:rPr lang="en-US" dirty="0" err="1"/>
              <a:t>usia</a:t>
            </a:r>
            <a:r>
              <a:rPr lang="en-US" dirty="0"/>
              <a:t> 6-23 </a:t>
            </a:r>
            <a:r>
              <a:rPr lang="en-US" dirty="0" err="1"/>
              <a:t>bulan</a:t>
            </a:r>
            <a:r>
              <a:rPr lang="en-US" dirty="0"/>
              <a:t> </a:t>
            </a:r>
            <a:r>
              <a:rPr lang="en-US" dirty="0" err="1"/>
              <a:t>mendapat</a:t>
            </a:r>
            <a:r>
              <a:rPr lang="en-US" dirty="0"/>
              <a:t> MP-ASI (</a:t>
            </a:r>
            <a:r>
              <a:rPr lang="en-US" dirty="0" err="1"/>
              <a:t>Makanan</a:t>
            </a:r>
            <a:r>
              <a:rPr lang="en-US" dirty="0"/>
              <a:t> </a:t>
            </a:r>
            <a:r>
              <a:rPr lang="en-US" dirty="0" err="1"/>
              <a:t>Pendamping</a:t>
            </a:r>
            <a:r>
              <a:rPr lang="en-US" dirty="0"/>
              <a:t> ASI) (80%)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% </a:t>
            </a:r>
            <a:r>
              <a:rPr lang="en-US" dirty="0" err="1"/>
              <a:t>anak</a:t>
            </a:r>
            <a:r>
              <a:rPr lang="en-US" dirty="0"/>
              <a:t> </a:t>
            </a:r>
            <a:r>
              <a:rPr lang="en-US" dirty="0" err="1"/>
              <a:t>balita</a:t>
            </a:r>
            <a:r>
              <a:rPr lang="en-US" dirty="0"/>
              <a:t> </a:t>
            </a:r>
            <a:r>
              <a:rPr lang="en-US" dirty="0" err="1"/>
              <a:t>gizi</a:t>
            </a:r>
            <a:r>
              <a:rPr lang="en-US" dirty="0"/>
              <a:t> </a:t>
            </a:r>
            <a:r>
              <a:rPr lang="en-US" dirty="0" err="1"/>
              <a:t>buruk</a:t>
            </a:r>
            <a:r>
              <a:rPr lang="en-US" dirty="0"/>
              <a:t> yang </a:t>
            </a:r>
            <a:r>
              <a:rPr lang="en-US" dirty="0" err="1"/>
              <a:t>mendapat</a:t>
            </a:r>
            <a:r>
              <a:rPr lang="en-US" dirty="0"/>
              <a:t> </a:t>
            </a:r>
            <a:r>
              <a:rPr lang="en-US" dirty="0" err="1"/>
              <a:t>tatalaksana</a:t>
            </a:r>
            <a:r>
              <a:rPr lang="en-US" dirty="0"/>
              <a:t> </a:t>
            </a:r>
            <a:r>
              <a:rPr lang="en-US" dirty="0" err="1"/>
              <a:t>gizi</a:t>
            </a:r>
            <a:r>
              <a:rPr lang="en-US" dirty="0"/>
              <a:t> </a:t>
            </a:r>
            <a:r>
              <a:rPr lang="en-US" dirty="0" err="1"/>
              <a:t>buruk</a:t>
            </a:r>
            <a:r>
              <a:rPr lang="en-US" dirty="0"/>
              <a:t> (90%)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% </a:t>
            </a:r>
            <a:r>
              <a:rPr lang="en-US" dirty="0" err="1"/>
              <a:t>anak</a:t>
            </a:r>
            <a:r>
              <a:rPr lang="en-US" dirty="0"/>
              <a:t> </a:t>
            </a:r>
            <a:r>
              <a:rPr lang="en-US" dirty="0" err="1"/>
              <a:t>balita</a:t>
            </a:r>
            <a:r>
              <a:rPr lang="en-US" dirty="0"/>
              <a:t> </a:t>
            </a:r>
            <a:r>
              <a:rPr lang="en-US" dirty="0" err="1"/>
              <a:t>gizi</a:t>
            </a:r>
            <a:r>
              <a:rPr lang="en-US" dirty="0"/>
              <a:t> </a:t>
            </a:r>
            <a:r>
              <a:rPr lang="en-US" dirty="0" err="1"/>
              <a:t>kurang</a:t>
            </a:r>
            <a:r>
              <a:rPr lang="en-US" dirty="0"/>
              <a:t> yang </a:t>
            </a:r>
            <a:r>
              <a:rPr lang="en-US" dirty="0" err="1"/>
              <a:t>mendapat</a:t>
            </a:r>
            <a:r>
              <a:rPr lang="en-US" dirty="0"/>
              <a:t> </a:t>
            </a:r>
            <a:r>
              <a:rPr lang="en-US" dirty="0" err="1"/>
              <a:t>tambahan</a:t>
            </a:r>
            <a:r>
              <a:rPr lang="en-US" dirty="0"/>
              <a:t> </a:t>
            </a:r>
            <a:r>
              <a:rPr lang="en-US" dirty="0" err="1"/>
              <a:t>asupan</a:t>
            </a:r>
            <a:r>
              <a:rPr lang="en-US" dirty="0"/>
              <a:t> </a:t>
            </a:r>
            <a:r>
              <a:rPr lang="en-US" dirty="0" err="1"/>
              <a:t>gizi</a:t>
            </a:r>
            <a:r>
              <a:rPr lang="en-US" dirty="0"/>
              <a:t> (90%)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364984"/>
              </p:ext>
            </p:extLst>
          </p:nvPr>
        </p:nvGraphicFramePr>
        <p:xfrm>
          <a:off x="3399244" y="1854925"/>
          <a:ext cx="2727236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3618">
                  <a:extLst>
                    <a:ext uri="{9D8B030D-6E8A-4147-A177-3AD203B41FA5}">
                      <a16:colId xmlns:a16="http://schemas.microsoft.com/office/drawing/2014/main" val="3055054226"/>
                    </a:ext>
                  </a:extLst>
                </a:gridCol>
                <a:gridCol w="1363618">
                  <a:extLst>
                    <a:ext uri="{9D8B030D-6E8A-4147-A177-3AD203B41FA5}">
                      <a16:colId xmlns:a16="http://schemas.microsoft.com/office/drawing/2014/main" val="1237334365"/>
                    </a:ext>
                  </a:extLst>
                </a:gridCol>
              </a:tblGrid>
              <a:tr h="265612"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2021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9287267"/>
                  </a:ext>
                </a:extLst>
              </a:tr>
              <a:tr h="26561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&lt; 21,1%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&lt; 14%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47587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896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7306D-5D21-4637-9D2A-17876CDE3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562483"/>
          </a:xfrm>
        </p:spPr>
        <p:txBody>
          <a:bodyPr>
            <a:normAutofit/>
          </a:bodyPr>
          <a:lstStyle/>
          <a:p>
            <a:pPr algn="ctr"/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TAHAPAN KONVERGENSI PENANGANAN STUNTING</a:t>
            </a:r>
            <a:endParaRPr lang="en-ID" sz="2800" i="1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9A30F0B-736C-455A-8C5A-57EADB64B85B}"/>
              </a:ext>
            </a:extLst>
          </p:cNvPr>
          <p:cNvSpPr/>
          <p:nvPr/>
        </p:nvSpPr>
        <p:spPr>
          <a:xfrm>
            <a:off x="4971495" y="868026"/>
            <a:ext cx="1917577" cy="86113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Identifikasi</a:t>
            </a:r>
            <a:r>
              <a:rPr lang="en-US" sz="1200" dirty="0"/>
              <a:t> data </a:t>
            </a:r>
            <a:r>
              <a:rPr lang="en-US" sz="1200" dirty="0" err="1"/>
              <a:t>sebaran</a:t>
            </a:r>
            <a:r>
              <a:rPr lang="en-US" sz="1200" dirty="0"/>
              <a:t> stunting</a:t>
            </a:r>
            <a:endParaRPr lang="en-ID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A2962FA-E577-454B-88D9-AAEB434BD516}"/>
              </a:ext>
            </a:extLst>
          </p:cNvPr>
          <p:cNvSpPr/>
          <p:nvPr/>
        </p:nvSpPr>
        <p:spPr>
          <a:xfrm>
            <a:off x="4675155" y="1962986"/>
            <a:ext cx="2510254" cy="3284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RTL (</a:t>
            </a:r>
            <a:r>
              <a:rPr lang="en-US" sz="1400" dirty="0" err="1"/>
              <a:t>Rencana</a:t>
            </a:r>
            <a:r>
              <a:rPr lang="en-US" sz="1400" dirty="0"/>
              <a:t> </a:t>
            </a:r>
            <a:r>
              <a:rPr lang="en-US" sz="1400" dirty="0" err="1"/>
              <a:t>Tindak</a:t>
            </a:r>
            <a:r>
              <a:rPr lang="en-US" sz="1400" dirty="0"/>
              <a:t> </a:t>
            </a:r>
            <a:r>
              <a:rPr lang="en-US" sz="1400" dirty="0" err="1"/>
              <a:t>Lanjut</a:t>
            </a:r>
            <a:r>
              <a:rPr lang="en-US" sz="1400" dirty="0"/>
              <a:t>)</a:t>
            </a:r>
            <a:endParaRPr lang="en-ID" sz="1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2BC574-9700-48D6-A10D-12A84A945DF8}"/>
              </a:ext>
            </a:extLst>
          </p:cNvPr>
          <p:cNvSpPr/>
          <p:nvPr/>
        </p:nvSpPr>
        <p:spPr>
          <a:xfrm>
            <a:off x="4070596" y="3429000"/>
            <a:ext cx="3719374" cy="4548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TL (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Tindak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Lanjut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intervensi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gizi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terintegrasi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lintas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program dan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lintas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sektor</a:t>
            </a:r>
            <a:endParaRPr lang="en-ID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3D25BA9-6865-4C8C-BAFF-72696DB12B82}"/>
              </a:ext>
            </a:extLst>
          </p:cNvPr>
          <p:cNvSpPr/>
          <p:nvPr/>
        </p:nvSpPr>
        <p:spPr>
          <a:xfrm>
            <a:off x="3708992" y="2590817"/>
            <a:ext cx="4421080" cy="5624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mengkomunikasikan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advokasi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dan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membagi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tugas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peran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degan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lintas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sektor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saat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kegiatan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rembuk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stunting</a:t>
            </a:r>
            <a:endParaRPr lang="en-ID" sz="14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40501C5-0C97-4803-84A2-3D5AC0826752}"/>
              </a:ext>
            </a:extLst>
          </p:cNvPr>
          <p:cNvSpPr/>
          <p:nvPr/>
        </p:nvSpPr>
        <p:spPr>
          <a:xfrm>
            <a:off x="4414951" y="4123840"/>
            <a:ext cx="3030661" cy="3284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Penimbangan</a:t>
            </a:r>
            <a:r>
              <a:rPr lang="en-US" sz="1400" dirty="0"/>
              <a:t> dan </a:t>
            </a:r>
            <a:r>
              <a:rPr lang="en-US" sz="1400" dirty="0" err="1"/>
              <a:t>pengukuran</a:t>
            </a:r>
            <a:r>
              <a:rPr lang="en-US" sz="1400" dirty="0"/>
              <a:t> </a:t>
            </a:r>
            <a:r>
              <a:rPr lang="en-US" sz="1400" dirty="0" err="1"/>
              <a:t>Balita</a:t>
            </a:r>
            <a:endParaRPr lang="en-ID" sz="14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66D8E8-BDD3-47E9-A918-7FC845BF5E99}"/>
              </a:ext>
            </a:extLst>
          </p:cNvPr>
          <p:cNvSpPr/>
          <p:nvPr/>
        </p:nvSpPr>
        <p:spPr>
          <a:xfrm>
            <a:off x="4404201" y="4692258"/>
            <a:ext cx="3030661" cy="3284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Pengelolaan</a:t>
            </a:r>
            <a:r>
              <a:rPr lang="en-US" sz="1400" dirty="0"/>
              <a:t> data dan </a:t>
            </a:r>
            <a:r>
              <a:rPr lang="en-US" sz="1400" dirty="0" err="1"/>
              <a:t>publikasi</a:t>
            </a:r>
            <a:r>
              <a:rPr lang="en-US" sz="1400" dirty="0"/>
              <a:t> </a:t>
            </a:r>
            <a:endParaRPr lang="en-ID" sz="1400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E1FA500-4257-4806-BB19-ACD3D8B74A2A}"/>
              </a:ext>
            </a:extLst>
          </p:cNvPr>
          <p:cNvSpPr/>
          <p:nvPr/>
        </p:nvSpPr>
        <p:spPr>
          <a:xfrm>
            <a:off x="4971495" y="5260676"/>
            <a:ext cx="1917577" cy="86113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Monitoring dan </a:t>
            </a:r>
            <a:r>
              <a:rPr lang="en-US" sz="1200" dirty="0" err="1"/>
              <a:t>evaluasi</a:t>
            </a:r>
            <a:r>
              <a:rPr lang="en-US" sz="1200" dirty="0"/>
              <a:t> </a:t>
            </a:r>
            <a:endParaRPr lang="en-ID" sz="1200" dirty="0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4266EA57-B73D-4212-82F0-3D10B135A489}"/>
              </a:ext>
            </a:extLst>
          </p:cNvPr>
          <p:cNvSpPr/>
          <p:nvPr/>
        </p:nvSpPr>
        <p:spPr>
          <a:xfrm>
            <a:off x="5761212" y="2380253"/>
            <a:ext cx="316637" cy="169697"/>
          </a:xfrm>
          <a:prstGeom prst="downArrow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E35271DD-DDFE-4CB6-AF28-C1B945EDB1C6}"/>
              </a:ext>
            </a:extLst>
          </p:cNvPr>
          <p:cNvSpPr/>
          <p:nvPr/>
        </p:nvSpPr>
        <p:spPr>
          <a:xfrm>
            <a:off x="5761212" y="3220470"/>
            <a:ext cx="316637" cy="169697"/>
          </a:xfrm>
          <a:prstGeom prst="downArrow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52CA3E51-4A81-4C7A-ACF1-62B8C5053C8F}"/>
              </a:ext>
            </a:extLst>
          </p:cNvPr>
          <p:cNvSpPr/>
          <p:nvPr/>
        </p:nvSpPr>
        <p:spPr>
          <a:xfrm>
            <a:off x="5773444" y="3913559"/>
            <a:ext cx="316637" cy="169697"/>
          </a:xfrm>
          <a:prstGeom prst="downArrow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6B1C5B38-B619-472D-95F0-49E4DAEF7FCC}"/>
              </a:ext>
            </a:extLst>
          </p:cNvPr>
          <p:cNvSpPr/>
          <p:nvPr/>
        </p:nvSpPr>
        <p:spPr>
          <a:xfrm>
            <a:off x="5788240" y="4487437"/>
            <a:ext cx="316637" cy="169697"/>
          </a:xfrm>
          <a:prstGeom prst="downArrow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F3D73AB9-C430-49D3-9894-0F1162B3CFAC}"/>
              </a:ext>
            </a:extLst>
          </p:cNvPr>
          <p:cNvSpPr/>
          <p:nvPr/>
        </p:nvSpPr>
        <p:spPr>
          <a:xfrm>
            <a:off x="5780843" y="5055855"/>
            <a:ext cx="316637" cy="169697"/>
          </a:xfrm>
          <a:prstGeom prst="downArrow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368D8EF6-804D-4356-B9B4-48722F28F5FB}"/>
              </a:ext>
            </a:extLst>
          </p:cNvPr>
          <p:cNvSpPr/>
          <p:nvPr/>
        </p:nvSpPr>
        <p:spPr>
          <a:xfrm>
            <a:off x="5780843" y="1772465"/>
            <a:ext cx="316637" cy="169697"/>
          </a:xfrm>
          <a:prstGeom prst="downArrow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9142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38934" y="335375"/>
            <a:ext cx="818742" cy="8187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6592862" y="460056"/>
            <a:ext cx="786153" cy="6940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273" y="1795100"/>
            <a:ext cx="746857" cy="7132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295" y="2987405"/>
            <a:ext cx="1143681" cy="8722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079" y="4139017"/>
            <a:ext cx="796834" cy="6940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180" y="5164181"/>
            <a:ext cx="1247912" cy="10284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862" y="1659623"/>
            <a:ext cx="812483" cy="784326"/>
          </a:xfrm>
          <a:prstGeom prst="rect">
            <a:avLst/>
          </a:prstGeom>
        </p:spPr>
      </p:pic>
      <p:sp>
        <p:nvSpPr>
          <p:cNvPr id="11" name="Chevron 10"/>
          <p:cNvSpPr/>
          <p:nvPr/>
        </p:nvSpPr>
        <p:spPr>
          <a:xfrm>
            <a:off x="715277" y="397716"/>
            <a:ext cx="4223657" cy="694061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PMD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Fokus</a:t>
            </a:r>
            <a:r>
              <a:rPr lang="en-US" dirty="0">
                <a:solidFill>
                  <a:schemeClr val="tx1"/>
                </a:solidFill>
              </a:rPr>
              <a:t> dana </a:t>
            </a:r>
            <a:r>
              <a:rPr lang="en-US" dirty="0" err="1">
                <a:solidFill>
                  <a:schemeClr val="tx1"/>
                </a:solidFill>
              </a:rPr>
              <a:t>desa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739616" y="5176385"/>
            <a:ext cx="4223657" cy="694061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Dinas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Pertanian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ketahanan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pangan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715275" y="3118807"/>
            <a:ext cx="4223657" cy="694061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accent6">
                    <a:lumMod val="75000"/>
                  </a:schemeClr>
                </a:solidFill>
              </a:rPr>
              <a:t>BKKBN</a:t>
            </a:r>
            <a:r>
              <a:rPr lang="en-US" sz="1600" dirty="0">
                <a:solidFill>
                  <a:schemeClr val="tx1"/>
                </a:solidFill>
              </a:rPr>
              <a:t>: </a:t>
            </a:r>
            <a:r>
              <a:rPr lang="en-US" sz="1600" dirty="0" err="1">
                <a:solidFill>
                  <a:schemeClr val="tx1"/>
                </a:solidFill>
              </a:rPr>
              <a:t>Pendidikan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kesehatan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reproduksi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pada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remaja</a:t>
            </a:r>
            <a:r>
              <a:rPr lang="en-US" sz="1600" dirty="0">
                <a:solidFill>
                  <a:schemeClr val="tx1"/>
                </a:solidFill>
              </a:rPr>
              <a:t>, Bina </a:t>
            </a:r>
            <a:r>
              <a:rPr lang="en-US" sz="1600" dirty="0" err="1">
                <a:solidFill>
                  <a:schemeClr val="tx1"/>
                </a:solidFill>
              </a:rPr>
              <a:t>Keluarga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Balita</a:t>
            </a:r>
            <a:r>
              <a:rPr lang="en-US" sz="1600" dirty="0">
                <a:solidFill>
                  <a:schemeClr val="tx1"/>
                </a:solidFill>
              </a:rPr>
              <a:t>, parenting </a:t>
            </a:r>
          </a:p>
        </p:txBody>
      </p:sp>
      <p:sp>
        <p:nvSpPr>
          <p:cNvPr id="14" name="Chevron 13"/>
          <p:cNvSpPr/>
          <p:nvPr/>
        </p:nvSpPr>
        <p:spPr>
          <a:xfrm>
            <a:off x="715277" y="1383507"/>
            <a:ext cx="4223657" cy="1409149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accent6">
                    <a:lumMod val="75000"/>
                  </a:schemeClr>
                </a:solidFill>
              </a:rPr>
              <a:t>KEMENAG</a:t>
            </a:r>
            <a:r>
              <a:rPr lang="en-US" sz="1400" dirty="0" err="1">
                <a:solidFill>
                  <a:schemeClr val="tx1"/>
                </a:solidFill>
              </a:rPr>
              <a:t>:Melakukan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rujukan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calon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pengantin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untuk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mendapatkan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pendidikan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kesehatan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gizi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  <a:r>
              <a:rPr lang="en-US" sz="1400" dirty="0" err="1">
                <a:solidFill>
                  <a:schemeClr val="tx1"/>
                </a:solidFill>
              </a:rPr>
              <a:t>mendorong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peran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ulama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terkait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pendidikan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kesehatan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gizi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pesantren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5" name="Chevron 14"/>
          <p:cNvSpPr/>
          <p:nvPr/>
        </p:nvSpPr>
        <p:spPr>
          <a:xfrm>
            <a:off x="7543727" y="1595181"/>
            <a:ext cx="4223657" cy="913210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accent6">
                    <a:lumMod val="75000"/>
                  </a:schemeClr>
                </a:solidFill>
              </a:rPr>
              <a:t>Puskesmas</a:t>
            </a:r>
            <a:r>
              <a:rPr lang="en-US" sz="1400" dirty="0">
                <a:solidFill>
                  <a:schemeClr val="tx1"/>
                </a:solidFill>
              </a:rPr>
              <a:t>: </a:t>
            </a:r>
            <a:r>
              <a:rPr lang="en-US" sz="1400" dirty="0" err="1">
                <a:solidFill>
                  <a:schemeClr val="tx1"/>
                </a:solidFill>
              </a:rPr>
              <a:t>intervensi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gizi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spesifik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  <a:r>
              <a:rPr lang="en-US" sz="1400" dirty="0" err="1">
                <a:solidFill>
                  <a:schemeClr val="tx1"/>
                </a:solidFill>
              </a:rPr>
              <a:t>kampanye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gizi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seimbang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  <a:r>
              <a:rPr lang="en-US" sz="1400" dirty="0" err="1">
                <a:solidFill>
                  <a:schemeClr val="tx1"/>
                </a:solidFill>
              </a:rPr>
              <a:t>pendampingan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kelas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ibu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hamil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  <a:r>
              <a:rPr lang="en-US" sz="1400" dirty="0" err="1">
                <a:solidFill>
                  <a:schemeClr val="tx1"/>
                </a:solidFill>
              </a:rPr>
              <a:t>pemberian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obat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cacing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Vit</a:t>
            </a:r>
            <a:r>
              <a:rPr lang="en-US" sz="1400" dirty="0">
                <a:solidFill>
                  <a:schemeClr val="tx1"/>
                </a:solidFill>
              </a:rPr>
              <a:t> A, </a:t>
            </a:r>
            <a:r>
              <a:rPr lang="en-US" sz="1400" dirty="0" err="1">
                <a:solidFill>
                  <a:schemeClr val="tx1"/>
                </a:solidFill>
              </a:rPr>
              <a:t>penaganan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kekurangan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gizi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6" name="Chevron 15"/>
          <p:cNvSpPr/>
          <p:nvPr/>
        </p:nvSpPr>
        <p:spPr>
          <a:xfrm>
            <a:off x="7543728" y="397715"/>
            <a:ext cx="4223657" cy="886651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accent6">
                    <a:lumMod val="75000"/>
                  </a:schemeClr>
                </a:solidFill>
              </a:rPr>
              <a:t>Dinas</a:t>
            </a:r>
            <a:r>
              <a:rPr lang="en-US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6">
                    <a:lumMod val="75000"/>
                  </a:schemeClr>
                </a:solidFill>
              </a:rPr>
              <a:t>Pendidikan</a:t>
            </a:r>
            <a:r>
              <a:rPr lang="en-US" sz="1400" dirty="0">
                <a:solidFill>
                  <a:schemeClr val="tx1"/>
                </a:solidFill>
              </a:rPr>
              <a:t>: </a:t>
            </a:r>
            <a:r>
              <a:rPr lang="en-US" sz="1400" dirty="0" err="1">
                <a:solidFill>
                  <a:schemeClr val="tx1"/>
                </a:solidFill>
              </a:rPr>
              <a:t>Memberikan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pendidikan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kesehatan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reproduksi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gizi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  <a:r>
              <a:rPr lang="en-US" sz="1400" dirty="0" err="1">
                <a:solidFill>
                  <a:schemeClr val="tx1"/>
                </a:solidFill>
              </a:rPr>
              <a:t>pemberian</a:t>
            </a:r>
            <a:r>
              <a:rPr lang="en-US" sz="1400" dirty="0">
                <a:solidFill>
                  <a:schemeClr val="tx1"/>
                </a:solidFill>
              </a:rPr>
              <a:t> TTD </a:t>
            </a:r>
            <a:r>
              <a:rPr lang="en-US" sz="1400" dirty="0" err="1">
                <a:solidFill>
                  <a:schemeClr val="tx1"/>
                </a:solidFill>
              </a:rPr>
              <a:t>pada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rematri</a:t>
            </a:r>
            <a:r>
              <a:rPr lang="en-US" sz="1400" dirty="0">
                <a:solidFill>
                  <a:schemeClr val="tx1"/>
                </a:solidFill>
              </a:rPr>
              <a:t> ,PAUD HI </a:t>
            </a:r>
            <a:r>
              <a:rPr lang="en-US" sz="1400" dirty="0" err="1">
                <a:solidFill>
                  <a:schemeClr val="tx1"/>
                </a:solidFill>
              </a:rPr>
              <a:t>dengan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intervensi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pada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balita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715274" y="4169567"/>
            <a:ext cx="4223657" cy="694061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Dinas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Ketahanan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Pangan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bantuan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pangan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Chevron 18"/>
          <p:cNvSpPr/>
          <p:nvPr/>
        </p:nvSpPr>
        <p:spPr>
          <a:xfrm>
            <a:off x="7543725" y="3865831"/>
            <a:ext cx="4223657" cy="694061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ToMa</a:t>
            </a:r>
            <a:r>
              <a:rPr lang="en-US" dirty="0">
                <a:solidFill>
                  <a:schemeClr val="tx1"/>
                </a:solidFill>
              </a:rPr>
              <a:t> &amp; </a:t>
            </a:r>
            <a:r>
              <a:rPr lang="en-US" dirty="0" err="1">
                <a:solidFill>
                  <a:schemeClr val="tx1"/>
                </a:solidFill>
              </a:rPr>
              <a:t>ToGa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penguatan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isu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positif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kampanye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germas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" name="Chevron 19"/>
          <p:cNvSpPr/>
          <p:nvPr/>
        </p:nvSpPr>
        <p:spPr>
          <a:xfrm>
            <a:off x="7543726" y="2819206"/>
            <a:ext cx="4223657" cy="694061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PKK : </a:t>
            </a:r>
            <a:r>
              <a:rPr lang="en-US" dirty="0" err="1">
                <a:solidFill>
                  <a:schemeClr val="tx1"/>
                </a:solidFill>
              </a:rPr>
              <a:t>Pola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asuh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kampanye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Germas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862" y="2759467"/>
            <a:ext cx="812483" cy="81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99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57" t="31111" r="22500" b="25461"/>
          <a:stretch/>
        </p:blipFill>
        <p:spPr>
          <a:xfrm>
            <a:off x="1236618" y="670560"/>
            <a:ext cx="10154194" cy="534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540711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ANALISA KONDISI STUNTING DI WIL JABON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827314"/>
            <a:ext cx="4937760" cy="736282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dirty="0"/>
              <a:t>SEGI CAKUPAN LAYANAN SPESIFIK TERENDAH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1776549"/>
            <a:ext cx="4937760" cy="4183985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arenR"/>
            </a:pPr>
            <a:r>
              <a:rPr lang="en-US" dirty="0" err="1"/>
              <a:t>Cakupan</a:t>
            </a:r>
            <a:r>
              <a:rPr lang="en-US" dirty="0"/>
              <a:t> </a:t>
            </a:r>
            <a:r>
              <a:rPr lang="en-US" dirty="0" err="1"/>
              <a:t>kehadiran</a:t>
            </a:r>
            <a:r>
              <a:rPr lang="en-US" dirty="0"/>
              <a:t> di </a:t>
            </a:r>
            <a:r>
              <a:rPr lang="en-US" dirty="0" err="1"/>
              <a:t>Posyandu</a:t>
            </a:r>
            <a:r>
              <a:rPr lang="en-US" dirty="0"/>
              <a:t> (Target 80%, </a:t>
            </a:r>
            <a:r>
              <a:rPr lang="en-US" dirty="0" err="1"/>
              <a:t>Jabon</a:t>
            </a:r>
            <a:r>
              <a:rPr lang="en-US" dirty="0"/>
              <a:t> 43,2%)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 err="1"/>
              <a:t>Cakupan</a:t>
            </a:r>
            <a:r>
              <a:rPr lang="en-US" dirty="0"/>
              <a:t> </a:t>
            </a:r>
            <a:r>
              <a:rPr lang="en-US" dirty="0" err="1"/>
              <a:t>Pasangan</a:t>
            </a:r>
            <a:r>
              <a:rPr lang="en-US" dirty="0"/>
              <a:t> </a:t>
            </a:r>
            <a:r>
              <a:rPr lang="en-US" dirty="0" err="1"/>
              <a:t>calon</a:t>
            </a:r>
            <a:r>
              <a:rPr lang="en-US" dirty="0"/>
              <a:t> </a:t>
            </a:r>
            <a:r>
              <a:rPr lang="en-US" dirty="0" err="1"/>
              <a:t>pengantin</a:t>
            </a:r>
            <a:r>
              <a:rPr lang="en-US" dirty="0"/>
              <a:t> </a:t>
            </a:r>
            <a:r>
              <a:rPr lang="en-US" dirty="0" err="1"/>
              <a:t>mendapatkan</a:t>
            </a:r>
            <a:r>
              <a:rPr lang="en-US" dirty="0"/>
              <a:t> </a:t>
            </a:r>
            <a:r>
              <a:rPr lang="en-US" dirty="0" err="1"/>
              <a:t>pemeriksaan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dan </a:t>
            </a:r>
            <a:r>
              <a:rPr lang="en-US" dirty="0" err="1"/>
              <a:t>konseling</a:t>
            </a:r>
            <a:r>
              <a:rPr lang="en-US" dirty="0"/>
              <a:t> </a:t>
            </a:r>
            <a:r>
              <a:rPr lang="en-US" dirty="0" err="1"/>
              <a:t>pra</a:t>
            </a:r>
            <a:r>
              <a:rPr lang="en-US" dirty="0"/>
              <a:t> nikah (Target 80%, </a:t>
            </a:r>
            <a:r>
              <a:rPr lang="en-US" dirty="0" err="1"/>
              <a:t>Jabon</a:t>
            </a:r>
            <a:r>
              <a:rPr lang="en-US" dirty="0"/>
              <a:t> 35,8%)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 err="1"/>
              <a:t>Cakupan</a:t>
            </a:r>
            <a:r>
              <a:rPr lang="en-US" dirty="0"/>
              <a:t> </a:t>
            </a:r>
            <a:r>
              <a:rPr lang="en-US" dirty="0" err="1"/>
              <a:t>layanan</a:t>
            </a:r>
            <a:r>
              <a:rPr lang="en-US" dirty="0"/>
              <a:t> </a:t>
            </a:r>
            <a:r>
              <a:rPr lang="en-US" dirty="0" err="1"/>
              <a:t>kelas</a:t>
            </a:r>
            <a:r>
              <a:rPr lang="en-US" dirty="0"/>
              <a:t> </a:t>
            </a:r>
            <a:r>
              <a:rPr lang="en-US" dirty="0" err="1"/>
              <a:t>ibu</a:t>
            </a:r>
            <a:r>
              <a:rPr lang="en-US" dirty="0"/>
              <a:t> </a:t>
            </a:r>
            <a:r>
              <a:rPr lang="en-US" dirty="0" err="1"/>
              <a:t>hamil</a:t>
            </a:r>
            <a:r>
              <a:rPr lang="en-US" dirty="0"/>
              <a:t> (Target 13 </a:t>
            </a:r>
            <a:r>
              <a:rPr lang="en-US" dirty="0" err="1"/>
              <a:t>desa</a:t>
            </a:r>
            <a:r>
              <a:rPr lang="en-US" dirty="0"/>
              <a:t> , yang </a:t>
            </a:r>
            <a:r>
              <a:rPr lang="en-US" dirty="0" err="1"/>
              <a:t>melaksanakan</a:t>
            </a:r>
            <a:r>
              <a:rPr lang="en-US" dirty="0"/>
              <a:t> 6 </a:t>
            </a:r>
            <a:r>
              <a:rPr lang="en-US" dirty="0" err="1"/>
              <a:t>desa</a:t>
            </a:r>
            <a:r>
              <a:rPr lang="en-US" dirty="0"/>
              <a:t>)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/>
              <a:t>PMT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Ibu</a:t>
            </a:r>
            <a:r>
              <a:rPr lang="en-US" dirty="0"/>
              <a:t> </a:t>
            </a:r>
            <a:r>
              <a:rPr lang="en-US" dirty="0" err="1"/>
              <a:t>hamil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Balita</a:t>
            </a:r>
            <a:r>
              <a:rPr lang="en-US" dirty="0"/>
              <a:t> (</a:t>
            </a:r>
            <a:r>
              <a:rPr lang="en-US" dirty="0" err="1"/>
              <a:t>bersumber</a:t>
            </a:r>
            <a:r>
              <a:rPr lang="en-US" dirty="0"/>
              <a:t> </a:t>
            </a:r>
            <a:r>
              <a:rPr lang="en-US" dirty="0" err="1"/>
              <a:t>anggaran</a:t>
            </a:r>
            <a:r>
              <a:rPr lang="en-US" dirty="0"/>
              <a:t> </a:t>
            </a:r>
            <a:r>
              <a:rPr lang="en-US" dirty="0" err="1"/>
              <a:t>desa</a:t>
            </a:r>
            <a:r>
              <a:rPr lang="en-US" dirty="0"/>
              <a:t>)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 err="1"/>
              <a:t>Pemberian</a:t>
            </a:r>
            <a:r>
              <a:rPr lang="en-US" dirty="0"/>
              <a:t> tablet </a:t>
            </a:r>
            <a:r>
              <a:rPr lang="en-US" dirty="0" err="1"/>
              <a:t>tambah</a:t>
            </a:r>
            <a:r>
              <a:rPr lang="en-US" dirty="0"/>
              <a:t> </a:t>
            </a:r>
            <a:r>
              <a:rPr lang="en-US" dirty="0" err="1"/>
              <a:t>darah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remaja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dilaksanakan</a:t>
            </a:r>
            <a:r>
              <a:rPr lang="en-US" dirty="0"/>
              <a:t>, </a:t>
            </a:r>
            <a:r>
              <a:rPr lang="en-US" dirty="0" err="1"/>
              <a:t>namun</a:t>
            </a:r>
            <a:r>
              <a:rPr lang="en-US" dirty="0"/>
              <a:t> </a:t>
            </a:r>
            <a:r>
              <a:rPr lang="en-US" dirty="0" err="1"/>
              <a:t>belum</a:t>
            </a:r>
            <a:r>
              <a:rPr lang="en-US" dirty="0"/>
              <a:t> </a:t>
            </a:r>
            <a:r>
              <a:rPr lang="en-US" dirty="0" err="1"/>
              <a:t>bisa</a:t>
            </a:r>
            <a:r>
              <a:rPr lang="en-US" dirty="0"/>
              <a:t> </a:t>
            </a:r>
            <a:r>
              <a:rPr lang="en-US" dirty="0" err="1"/>
              <a:t>dimonitoring</a:t>
            </a:r>
            <a:r>
              <a:rPr lang="en-US" dirty="0"/>
              <a:t> </a:t>
            </a:r>
            <a:r>
              <a:rPr lang="en-US" dirty="0" err="1"/>
              <a:t>intakenya</a:t>
            </a:r>
            <a:endParaRPr lang="en-US" dirty="0"/>
          </a:p>
          <a:p>
            <a:pPr marL="457200" indent="-457200">
              <a:buFont typeface="+mj-lt"/>
              <a:buAutoNum type="arabicParenR"/>
            </a:pPr>
            <a:endParaRPr lang="en-US" dirty="0"/>
          </a:p>
          <a:p>
            <a:pPr marL="457200" indent="-457200">
              <a:buFont typeface="+mj-lt"/>
              <a:buAutoNum type="arabicParenR"/>
            </a:pP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827314"/>
            <a:ext cx="4937760" cy="736282"/>
          </a:xfrm>
          <a:solidFill>
            <a:srgbClr val="FFCCFF"/>
          </a:solidFill>
        </p:spPr>
        <p:txBody>
          <a:bodyPr/>
          <a:lstStyle/>
          <a:p>
            <a:r>
              <a:rPr lang="en-US" dirty="0"/>
              <a:t>SEGI CAKUPAN LAYANAN SENSITIF TERENDAH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1776549"/>
            <a:ext cx="4937760" cy="4183985"/>
          </a:xfrm>
          <a:ln>
            <a:solidFill>
              <a:srgbClr val="FF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en-US" dirty="0" err="1"/>
              <a:t>Cakupan</a:t>
            </a:r>
            <a:r>
              <a:rPr lang="en-US" dirty="0"/>
              <a:t> </a:t>
            </a:r>
            <a:r>
              <a:rPr lang="en-US" dirty="0" err="1"/>
              <a:t>desa</a:t>
            </a:r>
            <a:r>
              <a:rPr lang="en-US" dirty="0"/>
              <a:t> ODF (</a:t>
            </a:r>
            <a:r>
              <a:rPr lang="en-US" dirty="0" err="1"/>
              <a:t>dari</a:t>
            </a:r>
            <a:r>
              <a:rPr lang="en-US" dirty="0"/>
              <a:t> 15 </a:t>
            </a:r>
            <a:r>
              <a:rPr lang="en-US" dirty="0" err="1"/>
              <a:t>desa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 8 </a:t>
            </a:r>
            <a:r>
              <a:rPr lang="en-US" dirty="0" err="1"/>
              <a:t>desa</a:t>
            </a:r>
            <a:r>
              <a:rPr lang="en-US" dirty="0"/>
              <a:t> yang ODF)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 err="1"/>
              <a:t>Cakupan</a:t>
            </a:r>
            <a:r>
              <a:rPr lang="en-US" dirty="0"/>
              <a:t> </a:t>
            </a:r>
            <a:r>
              <a:rPr lang="en-US" dirty="0" err="1"/>
              <a:t>pengendalian</a:t>
            </a:r>
            <a:r>
              <a:rPr lang="en-US" dirty="0"/>
              <a:t> </a:t>
            </a:r>
            <a:r>
              <a:rPr lang="en-US" dirty="0" err="1"/>
              <a:t>Penyakit</a:t>
            </a:r>
            <a:r>
              <a:rPr lang="en-US" dirty="0"/>
              <a:t> --*</a:t>
            </a:r>
            <a:r>
              <a:rPr lang="en-US" dirty="0" err="1"/>
              <a:t>Penjaringan</a:t>
            </a:r>
            <a:r>
              <a:rPr lang="en-US" dirty="0"/>
              <a:t> </a:t>
            </a:r>
            <a:r>
              <a:rPr lang="en-US" dirty="0" err="1"/>
              <a:t>Suspec</a:t>
            </a:r>
            <a:r>
              <a:rPr lang="en-US" dirty="0"/>
              <a:t> TB (target 100%, </a:t>
            </a:r>
            <a:r>
              <a:rPr lang="en-US" dirty="0" err="1"/>
              <a:t>Jabon</a:t>
            </a:r>
            <a:r>
              <a:rPr lang="en-US" dirty="0"/>
              <a:t> 23,4%)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 err="1"/>
              <a:t>Pengembangan</a:t>
            </a:r>
            <a:r>
              <a:rPr lang="en-US" dirty="0"/>
              <a:t> strata </a:t>
            </a:r>
            <a:r>
              <a:rPr lang="en-US" dirty="0" err="1"/>
              <a:t>Posyandu</a:t>
            </a:r>
            <a:r>
              <a:rPr lang="en-US" dirty="0"/>
              <a:t> (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Posyandu</a:t>
            </a:r>
            <a:r>
              <a:rPr lang="en-US" dirty="0"/>
              <a:t> yang </a:t>
            </a:r>
            <a:r>
              <a:rPr lang="en-US" dirty="0" err="1"/>
              <a:t>belum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pos, </a:t>
            </a:r>
            <a:r>
              <a:rPr lang="en-US" dirty="0" err="1"/>
              <a:t>sarpras</a:t>
            </a:r>
            <a:r>
              <a:rPr lang="en-US" dirty="0"/>
              <a:t> yang </a:t>
            </a:r>
            <a:r>
              <a:rPr lang="en-US" dirty="0" err="1"/>
              <a:t>belum</a:t>
            </a:r>
            <a:r>
              <a:rPr lang="en-US" dirty="0"/>
              <a:t> </a:t>
            </a:r>
            <a:r>
              <a:rPr lang="en-US" dirty="0" err="1"/>
              <a:t>memadai</a:t>
            </a:r>
            <a:r>
              <a:rPr lang="en-US" dirty="0"/>
              <a:t>,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sasaran</a:t>
            </a:r>
            <a:r>
              <a:rPr lang="en-US" dirty="0"/>
              <a:t>  &gt; 80 </a:t>
            </a:r>
            <a:r>
              <a:rPr lang="en-US" dirty="0" err="1"/>
              <a:t>Balita</a:t>
            </a:r>
            <a:r>
              <a:rPr lang="en-US" dirty="0"/>
              <a:t>)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posyandu</a:t>
            </a:r>
            <a:r>
              <a:rPr lang="en-US" dirty="0"/>
              <a:t> </a:t>
            </a:r>
            <a:r>
              <a:rPr lang="en-US" dirty="0" err="1"/>
              <a:t>mengembangkan</a:t>
            </a:r>
            <a:r>
              <a:rPr lang="en-US" dirty="0"/>
              <a:t> </a:t>
            </a:r>
            <a:r>
              <a:rPr lang="en-US" dirty="0" err="1"/>
              <a:t>taman</a:t>
            </a:r>
            <a:r>
              <a:rPr lang="en-US" dirty="0"/>
              <a:t> </a:t>
            </a:r>
            <a:r>
              <a:rPr lang="en-US" dirty="0" err="1"/>
              <a:t>posyandu</a:t>
            </a:r>
            <a:endParaRPr lang="en-US" dirty="0"/>
          </a:p>
          <a:p>
            <a:pPr marL="457200" indent="-457200">
              <a:buFont typeface="+mj-lt"/>
              <a:buAutoNum type="arabicParenR"/>
            </a:pPr>
            <a:endParaRPr lang="en-US" dirty="0"/>
          </a:p>
          <a:p>
            <a:pPr marL="457200" indent="-457200">
              <a:buFont typeface="+mj-lt"/>
              <a:buAutoNum type="arabicParenR"/>
            </a:pPr>
            <a:endParaRPr lang="en-US" dirty="0"/>
          </a:p>
          <a:p>
            <a:pPr marL="457200" indent="-457200">
              <a:buFont typeface="+mj-lt"/>
              <a:buAutoNum type="arabicParenR"/>
            </a:pPr>
            <a:endParaRPr lang="en-US" dirty="0"/>
          </a:p>
          <a:p>
            <a:pPr marL="457200" indent="-457200">
              <a:buFont typeface="+mj-lt"/>
              <a:buAutoNum type="arabicParenR"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3554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3" name="Rectangle 2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693981"/>
              </p:ext>
            </p:extLst>
          </p:nvPr>
        </p:nvGraphicFramePr>
        <p:xfrm>
          <a:off x="159348" y="65793"/>
          <a:ext cx="6055435" cy="2476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Left-Right Arrow 6"/>
          <p:cNvSpPr/>
          <p:nvPr/>
        </p:nvSpPr>
        <p:spPr>
          <a:xfrm>
            <a:off x="4655890" y="3206584"/>
            <a:ext cx="7143137" cy="280890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bg1"/>
                </a:solidFill>
              </a:rPr>
              <a:t>Prosentase</a:t>
            </a:r>
            <a:r>
              <a:rPr lang="en-US" sz="2000" dirty="0">
                <a:solidFill>
                  <a:schemeClr val="bg1"/>
                </a:solidFill>
              </a:rPr>
              <a:t> Stunting </a:t>
            </a:r>
            <a:r>
              <a:rPr lang="en-US" sz="2000" dirty="0" err="1">
                <a:solidFill>
                  <a:schemeClr val="bg1"/>
                </a:solidFill>
              </a:rPr>
              <a:t>diatas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akan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lebih</a:t>
            </a:r>
            <a:r>
              <a:rPr lang="en-US" sz="2000" dirty="0">
                <a:solidFill>
                  <a:schemeClr val="bg1"/>
                </a:solidFill>
              </a:rPr>
              <a:t> valid, </a:t>
            </a:r>
            <a:r>
              <a:rPr lang="en-US" sz="2000" dirty="0" err="1">
                <a:solidFill>
                  <a:schemeClr val="bg1"/>
                </a:solidFill>
              </a:rPr>
              <a:t>bila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angka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kehadiran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bayi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Balita</a:t>
            </a:r>
            <a:r>
              <a:rPr lang="en-US" sz="2000" dirty="0">
                <a:solidFill>
                  <a:schemeClr val="bg1"/>
                </a:solidFill>
              </a:rPr>
              <a:t> di </a:t>
            </a:r>
            <a:r>
              <a:rPr lang="en-US" sz="2000" dirty="0" err="1">
                <a:solidFill>
                  <a:schemeClr val="bg1"/>
                </a:solidFill>
              </a:rPr>
              <a:t>Posyandu</a:t>
            </a:r>
            <a:r>
              <a:rPr lang="en-US" sz="2000" dirty="0">
                <a:solidFill>
                  <a:schemeClr val="bg1"/>
                </a:solidFill>
              </a:rPr>
              <a:t> &gt;80% </a:t>
            </a:r>
            <a:r>
              <a:rPr lang="en-US" sz="2000" dirty="0" err="1">
                <a:solidFill>
                  <a:schemeClr val="bg1"/>
                </a:solidFill>
              </a:rPr>
              <a:t>sehingga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jumlah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balita</a:t>
            </a:r>
            <a:r>
              <a:rPr lang="en-US" sz="2000" dirty="0">
                <a:solidFill>
                  <a:schemeClr val="bg1"/>
                </a:solidFill>
              </a:rPr>
              <a:t> yang </a:t>
            </a:r>
            <a:r>
              <a:rPr lang="en-US" sz="2000" dirty="0" err="1">
                <a:solidFill>
                  <a:schemeClr val="bg1"/>
                </a:solidFill>
              </a:rPr>
              <a:t>diukur</a:t>
            </a:r>
            <a:r>
              <a:rPr lang="en-US" sz="2000" dirty="0">
                <a:solidFill>
                  <a:schemeClr val="bg1"/>
                </a:solidFill>
              </a:rPr>
              <a:t> PB/ TB </a:t>
            </a:r>
            <a:r>
              <a:rPr lang="en-US" sz="2000" dirty="0" err="1">
                <a:solidFill>
                  <a:schemeClr val="bg1"/>
                </a:solidFill>
              </a:rPr>
              <a:t>dibanding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umur</a:t>
            </a:r>
            <a:r>
              <a:rPr lang="en-US" sz="2000" dirty="0">
                <a:solidFill>
                  <a:schemeClr val="bg1"/>
                </a:solidFill>
              </a:rPr>
              <a:t> (</a:t>
            </a:r>
            <a:r>
              <a:rPr lang="en-US" sz="2000" dirty="0" err="1">
                <a:solidFill>
                  <a:schemeClr val="bg1"/>
                </a:solidFill>
              </a:rPr>
              <a:t>sebagai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penentu</a:t>
            </a:r>
            <a:r>
              <a:rPr lang="en-US" sz="2000" dirty="0">
                <a:solidFill>
                  <a:schemeClr val="bg1"/>
                </a:solidFill>
              </a:rPr>
              <a:t> % stunting) </a:t>
            </a:r>
            <a:r>
              <a:rPr lang="en-US" sz="2000" dirty="0" err="1">
                <a:solidFill>
                  <a:schemeClr val="bg1"/>
                </a:solidFill>
              </a:rPr>
              <a:t>mendekati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angka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riil</a:t>
            </a:r>
            <a:r>
              <a:rPr lang="en-US" sz="2000" dirty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5630256"/>
              </p:ext>
            </p:extLst>
          </p:nvPr>
        </p:nvGraphicFramePr>
        <p:xfrm>
          <a:off x="6304386" y="65793"/>
          <a:ext cx="5687587" cy="2476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385654"/>
              </p:ext>
            </p:extLst>
          </p:nvPr>
        </p:nvGraphicFramePr>
        <p:xfrm>
          <a:off x="159347" y="2684477"/>
          <a:ext cx="2911023" cy="363621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444997">
                  <a:extLst>
                    <a:ext uri="{9D8B030D-6E8A-4147-A177-3AD203B41FA5}">
                      <a16:colId xmlns:a16="http://schemas.microsoft.com/office/drawing/2014/main" val="3756042113"/>
                    </a:ext>
                  </a:extLst>
                </a:gridCol>
                <a:gridCol w="1613115">
                  <a:extLst>
                    <a:ext uri="{9D8B030D-6E8A-4147-A177-3AD203B41FA5}">
                      <a16:colId xmlns:a16="http://schemas.microsoft.com/office/drawing/2014/main" val="999955658"/>
                    </a:ext>
                  </a:extLst>
                </a:gridCol>
                <a:gridCol w="852911">
                  <a:extLst>
                    <a:ext uri="{9D8B030D-6E8A-4147-A177-3AD203B41FA5}">
                      <a16:colId xmlns:a16="http://schemas.microsoft.com/office/drawing/2014/main" val="3198696902"/>
                    </a:ext>
                  </a:extLst>
                </a:gridCol>
              </a:tblGrid>
              <a:tr h="1732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NO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DESA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05101391"/>
                  </a:ext>
                </a:extLst>
              </a:tr>
              <a:tr h="14065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18426280"/>
                  </a:ext>
                </a:extLst>
              </a:tr>
              <a:tr h="2167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DUKUHSARI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462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1607807"/>
                  </a:ext>
                </a:extLst>
              </a:tr>
              <a:tr h="2167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KEDUNG REJO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474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825436"/>
                  </a:ext>
                </a:extLst>
              </a:tr>
              <a:tr h="2167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KEBOGUYANG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474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48510291"/>
                  </a:ext>
                </a:extLst>
              </a:tr>
              <a:tr h="2167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BESUKI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81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80626451"/>
                  </a:ext>
                </a:extLst>
              </a:tr>
              <a:tr h="2167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PERMISAN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182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89109530"/>
                  </a:ext>
                </a:extLst>
              </a:tr>
              <a:tr h="2167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KEDUNG CANGKRING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393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6771342"/>
                  </a:ext>
                </a:extLst>
              </a:tr>
              <a:tr h="2167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PANGGREH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395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30835861"/>
                  </a:ext>
                </a:extLst>
              </a:tr>
              <a:tr h="2167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BALONGTANI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271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9567289"/>
                  </a:ext>
                </a:extLst>
              </a:tr>
              <a:tr h="2167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TAMBAK KALISOGO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204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27637505"/>
                  </a:ext>
                </a:extLst>
              </a:tr>
              <a:tr h="2167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KEDUNG PANDAN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424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41636909"/>
                  </a:ext>
                </a:extLst>
              </a:tr>
              <a:tr h="2167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KUPANG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399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74708026"/>
                  </a:ext>
                </a:extLst>
              </a:tr>
              <a:tr h="2167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JEMIRAHAN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269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53570135"/>
                  </a:ext>
                </a:extLst>
              </a:tr>
              <a:tr h="2167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TROMPOASRI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558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32778132"/>
                  </a:ext>
                </a:extLst>
              </a:tr>
              <a:tr h="2167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SEMAMBUNG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254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57542483"/>
                  </a:ext>
                </a:extLst>
              </a:tr>
              <a:tr h="2167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PEJARAKAN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105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32978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68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UPAYA PERCEPATAN PENANGANAN DAN PENURUNAN PREVALENSI STUNTING DI WIL JABON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indent="-342900">
              <a:buAutoNum type="arabicParenR"/>
            </a:pPr>
            <a:r>
              <a:rPr lang="en-US" sz="1600" dirty="0" err="1">
                <a:solidFill>
                  <a:schemeClr val="tx1"/>
                </a:solidFill>
              </a:rPr>
              <a:t>Konvergensi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upaya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penanganan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spesifik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dan</a:t>
            </a:r>
            <a:r>
              <a:rPr lang="en-US" sz="1600" dirty="0">
                <a:solidFill>
                  <a:schemeClr val="tx1"/>
                </a:solidFill>
              </a:rPr>
              <a:t> sensitive </a:t>
            </a:r>
            <a:r>
              <a:rPr lang="en-US" sz="1600" dirty="0" err="1">
                <a:solidFill>
                  <a:schemeClr val="tx1"/>
                </a:solidFill>
              </a:rPr>
              <a:t>melalui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pelaksanaan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hasil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MoU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dengan</a:t>
            </a:r>
            <a:r>
              <a:rPr lang="en-US" sz="1600" dirty="0">
                <a:solidFill>
                  <a:schemeClr val="tx1"/>
                </a:solidFill>
              </a:rPr>
              <a:t> Lintas sector di </a:t>
            </a:r>
            <a:r>
              <a:rPr lang="en-US" sz="1600" dirty="0" err="1">
                <a:solidFill>
                  <a:schemeClr val="tx1"/>
                </a:solidFill>
              </a:rPr>
              <a:t>wil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Jabon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pada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tanggal</a:t>
            </a:r>
            <a:r>
              <a:rPr lang="en-US" sz="1600" dirty="0">
                <a:solidFill>
                  <a:schemeClr val="tx1"/>
                </a:solidFill>
              </a:rPr>
              <a:t> 28 September 2021</a:t>
            </a:r>
          </a:p>
          <a:p>
            <a:pPr marL="342900" indent="-342900">
              <a:buAutoNum type="arabicParenR"/>
            </a:pPr>
            <a:r>
              <a:rPr lang="en-US" sz="1600" dirty="0" err="1">
                <a:solidFill>
                  <a:schemeClr val="tx1"/>
                </a:solidFill>
              </a:rPr>
              <a:t>Bersama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mengembangkan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Inovasi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Garpucenting</a:t>
            </a:r>
            <a:r>
              <a:rPr lang="en-US" sz="1600" dirty="0">
                <a:solidFill>
                  <a:schemeClr val="tx1"/>
                </a:solidFill>
              </a:rPr>
              <a:t> (</a:t>
            </a:r>
            <a:r>
              <a:rPr lang="en-US" sz="1600" dirty="0" err="1">
                <a:solidFill>
                  <a:schemeClr val="tx1"/>
                </a:solidFill>
              </a:rPr>
              <a:t>Gerakan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Peduli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Cegah</a:t>
            </a:r>
            <a:r>
              <a:rPr lang="en-US" sz="1600" dirty="0">
                <a:solidFill>
                  <a:schemeClr val="tx1"/>
                </a:solidFill>
              </a:rPr>
              <a:t> Stunting) </a:t>
            </a:r>
            <a:r>
              <a:rPr lang="en-US" sz="1600" dirty="0" err="1">
                <a:solidFill>
                  <a:schemeClr val="tx1"/>
                </a:solidFill>
              </a:rPr>
              <a:t>sebagai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bentuk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komitmen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dalam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upaya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percepatan</a:t>
            </a:r>
            <a:r>
              <a:rPr lang="en-US" sz="1600" dirty="0">
                <a:solidFill>
                  <a:schemeClr val="tx1"/>
                </a:solidFill>
              </a:rPr>
              <a:t> Stunting di </a:t>
            </a:r>
            <a:r>
              <a:rPr lang="en-US" sz="1600" dirty="0" err="1">
                <a:solidFill>
                  <a:schemeClr val="tx1"/>
                </a:solidFill>
              </a:rPr>
              <a:t>wilayah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Jabon</a:t>
            </a:r>
            <a:endParaRPr lang="en-US" sz="1600" dirty="0">
              <a:solidFill>
                <a:schemeClr val="tx1"/>
              </a:solidFill>
            </a:endParaRPr>
          </a:p>
        </p:txBody>
      </p:sp>
      <p:graphicFrame>
        <p:nvGraphicFramePr>
          <p:cNvPr id="12" name="Content Placeholder 3">
            <a:extLst>
              <a:ext uri="{FF2B5EF4-FFF2-40B4-BE49-F238E27FC236}">
                <a16:creationId xmlns:a16="http://schemas.microsoft.com/office/drawing/2014/main" id="{573677EA-843A-45AF-B1B2-5CC4EB3EF7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0351067"/>
              </p:ext>
            </p:extLst>
          </p:nvPr>
        </p:nvGraphicFramePr>
        <p:xfrm>
          <a:off x="4793942" y="1491448"/>
          <a:ext cx="6814183" cy="4187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98">
                  <a:extLst>
                    <a:ext uri="{9D8B030D-6E8A-4147-A177-3AD203B41FA5}">
                      <a16:colId xmlns:a16="http://schemas.microsoft.com/office/drawing/2014/main" val="3033393609"/>
                    </a:ext>
                  </a:extLst>
                </a:gridCol>
                <a:gridCol w="3046993">
                  <a:extLst>
                    <a:ext uri="{9D8B030D-6E8A-4147-A177-3AD203B41FA5}">
                      <a16:colId xmlns:a16="http://schemas.microsoft.com/office/drawing/2014/main" val="596612000"/>
                    </a:ext>
                  </a:extLst>
                </a:gridCol>
                <a:gridCol w="1703546">
                  <a:extLst>
                    <a:ext uri="{9D8B030D-6E8A-4147-A177-3AD203B41FA5}">
                      <a16:colId xmlns:a16="http://schemas.microsoft.com/office/drawing/2014/main" val="992686500"/>
                    </a:ext>
                  </a:extLst>
                </a:gridCol>
                <a:gridCol w="1703546">
                  <a:extLst>
                    <a:ext uri="{9D8B030D-6E8A-4147-A177-3AD203B41FA5}">
                      <a16:colId xmlns:a16="http://schemas.microsoft.com/office/drawing/2014/main" val="2112083145"/>
                    </a:ext>
                  </a:extLst>
                </a:gridCol>
              </a:tblGrid>
              <a:tr h="835955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ANGKA</a:t>
                      </a:r>
                      <a:r>
                        <a:rPr lang="en-US" baseline="0" dirty="0"/>
                        <a:t> KEHADIRAN DI POSYANDU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&gt; 80%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KEPALA DESA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4301539"/>
                  </a:ext>
                </a:extLst>
              </a:tr>
              <a:tr h="487493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DESA ODF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KEPALA DESA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0109101"/>
                  </a:ext>
                </a:extLst>
              </a:tr>
              <a:tr h="1535162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TIAP</a:t>
                      </a:r>
                      <a:r>
                        <a:rPr lang="en-US" baseline="0" dirty="0"/>
                        <a:t> POSYANDU MENGEMBANGKAN TAMAN POSYANDU DENGAN STRATA POSYANDU PURNAMA MANDIRI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KEPALA DESA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4384638"/>
                  </a:ext>
                </a:extLst>
              </a:tr>
              <a:tr h="841427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PENINGKATAN MONITORING KONSUMSI Fe</a:t>
                      </a:r>
                      <a:r>
                        <a:rPr lang="en-US" baseline="0" dirty="0"/>
                        <a:t> PADA SISWI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KEPALA</a:t>
                      </a:r>
                      <a:r>
                        <a:rPr lang="en-US" baseline="0" dirty="0"/>
                        <a:t> SEKOLAH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649538"/>
                  </a:ext>
                </a:extLst>
              </a:tr>
              <a:tr h="487493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GIZI BURUK TERTANGANI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PUSKESMAS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82699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AF83BC78-9240-4B1C-A1A2-FD959DA1CC94}"/>
              </a:ext>
            </a:extLst>
          </p:cNvPr>
          <p:cNvSpPr/>
          <p:nvPr/>
        </p:nvSpPr>
        <p:spPr>
          <a:xfrm>
            <a:off x="5551049" y="834500"/>
            <a:ext cx="5104660" cy="6569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7030A0"/>
                </a:solidFill>
                <a:latin typeface="Arial Black" panose="020B0A04020102020204" pitchFamily="34" charset="0"/>
              </a:rPr>
              <a:t>Indikator</a:t>
            </a:r>
            <a:r>
              <a:rPr lang="en-US" dirty="0">
                <a:solidFill>
                  <a:srgbClr val="7030A0"/>
                </a:solidFill>
                <a:latin typeface="Arial Black" panose="020B0A04020102020204" pitchFamily="34" charset="0"/>
              </a:rPr>
              <a:t> GARPUCENTING</a:t>
            </a:r>
            <a:endParaRPr lang="en-ID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76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Custom 2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00B050"/>
      </a:accent2>
      <a:accent3>
        <a:srgbClr val="00B050"/>
      </a:accent3>
      <a:accent4>
        <a:srgbClr val="44C1A3"/>
      </a:accent4>
      <a:accent5>
        <a:srgbClr val="4EB3CF"/>
      </a:accent5>
      <a:accent6>
        <a:srgbClr val="51C3F9"/>
      </a:accent6>
      <a:hlink>
        <a:srgbClr val="00843B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841</TotalTime>
  <Words>706</Words>
  <Application>Microsoft Office PowerPoint</Application>
  <PresentationFormat>Widescreen</PresentationFormat>
  <Paragraphs>146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Algerian</vt:lpstr>
      <vt:lpstr>Arial</vt:lpstr>
      <vt:lpstr>Arial Black</vt:lpstr>
      <vt:lpstr>Calibri</vt:lpstr>
      <vt:lpstr>Calibri Light</vt:lpstr>
      <vt:lpstr>Poppins</vt:lpstr>
      <vt:lpstr>Times New Roman</vt:lpstr>
      <vt:lpstr>Wingdings</vt:lpstr>
      <vt:lpstr>Retrospect</vt:lpstr>
      <vt:lpstr>KONVERGENSI PENANGANAN STUNTING  DI KECAMATAN JABON</vt:lpstr>
      <vt:lpstr>Dasar Hukum </vt:lpstr>
      <vt:lpstr>INDIKATOR LOCUS STUNTING</vt:lpstr>
      <vt:lpstr>TAHAPAN KONVERGENSI PENANGANAN STUNTING</vt:lpstr>
      <vt:lpstr>PowerPoint Presentation</vt:lpstr>
      <vt:lpstr>PowerPoint Presentation</vt:lpstr>
      <vt:lpstr>ANALISA KONDISI STUNTING DI WIL JABON</vt:lpstr>
      <vt:lpstr>PowerPoint Presentation</vt:lpstr>
      <vt:lpstr>UPAYA PERCEPATAN PENANGANAN DAN PENURUNAN PREVALENSI STUNTING DI WIL JABON</vt:lpstr>
      <vt:lpstr>TERIMAKASIH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GAMBARAN STUNTING  DI KECAMATAN JABON</dc:title>
  <dc:creator>USER 02</dc:creator>
  <cp:lastModifiedBy>PUSKESMAS JABON</cp:lastModifiedBy>
  <cp:revision>43</cp:revision>
  <dcterms:created xsi:type="dcterms:W3CDTF">2021-11-21T14:17:30Z</dcterms:created>
  <dcterms:modified xsi:type="dcterms:W3CDTF">2022-01-20T03:32:41Z</dcterms:modified>
</cp:coreProperties>
</file>