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9"/>
  </p:notesMasterIdLst>
  <p:sldIdLst>
    <p:sldId id="256" r:id="rId2"/>
    <p:sldId id="257" r:id="rId3"/>
    <p:sldId id="266" r:id="rId4"/>
    <p:sldId id="258" r:id="rId5"/>
    <p:sldId id="267" r:id="rId6"/>
    <p:sldId id="259" r:id="rId7"/>
    <p:sldId id="260" r:id="rId8"/>
    <p:sldId id="268" r:id="rId9"/>
    <p:sldId id="269" r:id="rId10"/>
    <p:sldId id="261" r:id="rId11"/>
    <p:sldId id="270" r:id="rId12"/>
    <p:sldId id="262" r:id="rId13"/>
    <p:sldId id="271" r:id="rId14"/>
    <p:sldId id="264" r:id="rId15"/>
    <p:sldId id="272" r:id="rId16"/>
    <p:sldId id="273" r:id="rId17"/>
    <p:sldId id="265" r:id="rId18"/>
  </p:sldIdLst>
  <p:sldSz cx="12192000" cy="6858000"/>
  <p:notesSz cx="9144000" cy="6858000"/>
  <p:embeddedFontLst>
    <p:embeddedFont>
      <p:font typeface="Century Gothic" panose="020B0502020202020204" pitchFamily="34" charset="0"/>
      <p:regular r:id="rId20"/>
      <p:bold r:id="rId21"/>
      <p:italic r:id="rId22"/>
      <p:boldItalic r:id="rId23"/>
    </p:embeddedFont>
    <p:embeddedFont>
      <p:font typeface="Exo" panose="020B0604020202020204"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8" roundtripDataSignature="AMtx7mgY2+DM/rwO2HkSTRKEfJ3qJmWL/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zqi Laily" userId="08bcef11c419efe7" providerId="LiveId" clId="{B0D23CAE-C991-4C74-813C-62A81BEB5F70}"/>
    <pc:docChg chg="undo redo custSel modSld">
      <pc:chgData name="Rizqi Laily" userId="08bcef11c419efe7" providerId="LiveId" clId="{B0D23CAE-C991-4C74-813C-62A81BEB5F70}" dt="2025-07-09T14:03:56.531" v="74" actId="20577"/>
      <pc:docMkLst>
        <pc:docMk/>
      </pc:docMkLst>
      <pc:sldChg chg="modSp mod">
        <pc:chgData name="Rizqi Laily" userId="08bcef11c419efe7" providerId="LiveId" clId="{B0D23CAE-C991-4C74-813C-62A81BEB5F70}" dt="2025-07-09T14:03:56.531" v="74" actId="20577"/>
        <pc:sldMkLst>
          <pc:docMk/>
          <pc:sldMk cId="0" sldId="256"/>
        </pc:sldMkLst>
        <pc:spChg chg="mod">
          <ac:chgData name="Rizqi Laily" userId="08bcef11c419efe7" providerId="LiveId" clId="{B0D23CAE-C991-4C74-813C-62A81BEB5F70}" dt="2025-07-09T14:03:56.531" v="74" actId="20577"/>
          <ac:spMkLst>
            <pc:docMk/>
            <pc:sldMk cId="0" sldId="256"/>
            <ac:spMk id="40" creationId="{00000000-0000-0000-0000-000000000000}"/>
          </ac:spMkLst>
        </pc:spChg>
      </pc:sldChg>
      <pc:sldChg chg="modSp mod">
        <pc:chgData name="Rizqi Laily" userId="08bcef11c419efe7" providerId="LiveId" clId="{B0D23CAE-C991-4C74-813C-62A81BEB5F70}" dt="2025-07-09T01:59:21.997" v="61" actId="255"/>
        <pc:sldMkLst>
          <pc:docMk/>
          <pc:sldMk cId="0" sldId="262"/>
        </pc:sldMkLst>
        <pc:spChg chg="mod">
          <ac:chgData name="Rizqi Laily" userId="08bcef11c419efe7" providerId="LiveId" clId="{B0D23CAE-C991-4C74-813C-62A81BEB5F70}" dt="2025-07-09T01:59:21.997" v="61" actId="255"/>
          <ac:spMkLst>
            <pc:docMk/>
            <pc:sldMk cId="0" sldId="262"/>
            <ac:spMk id="78" creationId="{00000000-0000-0000-0000-000000000000}"/>
          </ac:spMkLst>
        </pc:spChg>
      </pc:sldChg>
      <pc:sldChg chg="modSp mod">
        <pc:chgData name="Rizqi Laily" userId="08bcef11c419efe7" providerId="LiveId" clId="{B0D23CAE-C991-4C74-813C-62A81BEB5F70}" dt="2025-07-09T01:56:59.446" v="21" actId="20577"/>
        <pc:sldMkLst>
          <pc:docMk/>
          <pc:sldMk cId="851000873" sldId="272"/>
        </pc:sldMkLst>
        <pc:spChg chg="mod">
          <ac:chgData name="Rizqi Laily" userId="08bcef11c419efe7" providerId="LiveId" clId="{B0D23CAE-C991-4C74-813C-62A81BEB5F70}" dt="2025-07-09T01:56:59.446" v="21" actId="20577"/>
          <ac:spMkLst>
            <pc:docMk/>
            <pc:sldMk cId="851000873" sldId="272"/>
            <ac:spMk id="3" creationId="{BB1FDD0E-5F4E-5271-7480-33CCE50E783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 name="Google Shape;38;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04f7abbb21_0_297: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 name="Google Shape;51;g104f7abbb21_0_297: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104f7abbb21_0_303: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04f7abbb21_0_3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04f7abbb21_0_70: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104f7abbb21_0_70: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104f7abbb21_0_0: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g104f7abbb21_0_0: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5" name="Google Shape;75;g104f7abbb21_0_0: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12</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04f7abbb21_0_9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g104f7abbb21_0_9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alphaModFix/>
          </a:blip>
          <a:srcRect l="21878" t="94162" r="21683" b="1155"/>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a:ea typeface="Arial"/>
              <a:cs typeface="Arial"/>
              <a:sym typeface="Arial"/>
            </a:endParaRPr>
          </a:p>
        </p:txBody>
      </p:sp>
      <p:pic>
        <p:nvPicPr>
          <p:cNvPr id="24" name="Google Shape;24;p25"/>
          <p:cNvPicPr preferRelativeResize="0"/>
          <p:nvPr/>
        </p:nvPicPr>
        <p:blipFill rotWithShape="1">
          <a:blip r:embed="rId4">
            <a:alphaModFix/>
          </a:blip>
          <a:src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alphaModFix/>
          </a:blip>
          <a:srcRect t="23661"/>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a:ea typeface="Century Gothic"/>
                <a:cs typeface="Century Gothic"/>
                <a:sym typeface="Century Gothic"/>
              </a:defRPr>
            </a:lvl1pPr>
            <a:lvl2pPr marL="914400" lvl="1" indent="-381000" algn="l">
              <a:lnSpc>
                <a:spcPct val="90000"/>
              </a:lnSpc>
              <a:spcBef>
                <a:spcPts val="500"/>
              </a:spcBef>
              <a:spcAft>
                <a:spcPts val="0"/>
              </a:spcAft>
              <a:buClr>
                <a:schemeClr val="dk1"/>
              </a:buClr>
              <a:buSzPts val="2400"/>
              <a:buChar char="•"/>
              <a:defRPr>
                <a:latin typeface="Century Gothic"/>
                <a:ea typeface="Century Gothic"/>
                <a:cs typeface="Century Gothic"/>
                <a:sym typeface="Century Gothic"/>
              </a:defRPr>
            </a:lvl2pPr>
            <a:lvl3pPr marL="1371600" lvl="2" indent="-355600" algn="l">
              <a:lnSpc>
                <a:spcPct val="90000"/>
              </a:lnSpc>
              <a:spcBef>
                <a:spcPts val="500"/>
              </a:spcBef>
              <a:spcAft>
                <a:spcPts val="0"/>
              </a:spcAft>
              <a:buClr>
                <a:schemeClr val="dk1"/>
              </a:buClr>
              <a:buSzPts val="2000"/>
              <a:buChar char="•"/>
              <a:defRPr>
                <a:latin typeface="Century Gothic"/>
                <a:ea typeface="Century Gothic"/>
                <a:cs typeface="Century Gothic"/>
                <a:sym typeface="Century Gothic"/>
              </a:defRPr>
            </a:lvl3pPr>
            <a:lvl4pPr marL="1828800" lvl="3"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4pPr>
            <a:lvl5pPr marL="2286000" lvl="4"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888888"/>
                </a:solidFill>
                <a:latin typeface="Calibri"/>
                <a:ea typeface="Calibri"/>
                <a:cs typeface="Calibri"/>
                <a:sym typeface="Calibri"/>
              </a:rPr>
              <a:t>‹#›</a:t>
            </a:fld>
            <a:endParaRPr sz="1200" b="0" i="0" u="none" strike="noStrike" cap="none">
              <a:solidFill>
                <a:srgbClr val="888888"/>
              </a:solidFill>
              <a:latin typeface="Calibri"/>
              <a:ea typeface="Calibri"/>
              <a:cs typeface="Calibri"/>
              <a:sym typeface="Calibri"/>
            </a:endParaRPr>
          </a:p>
        </p:txBody>
      </p:sp>
      <p:pic>
        <p:nvPicPr>
          <p:cNvPr id="33" name="Google Shape;33;p26"/>
          <p:cNvPicPr preferRelativeResize="0"/>
          <p:nvPr/>
        </p:nvPicPr>
        <p:blipFill rotWithShape="1">
          <a:blip r:embed="rId3">
            <a:alphaModFix/>
          </a:blip>
          <a:srcRect l="47997" t="2654" r="7599"/>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alphaModFix/>
          </a:blip>
          <a:srcRect/>
          <a:stretch/>
        </p:blipFill>
        <p:spPr>
          <a:xfrm>
            <a:off x="4106779" y="2515037"/>
            <a:ext cx="3978442" cy="18279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727522" y="1204686"/>
            <a:ext cx="10736956" cy="2489009"/>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6000"/>
              <a:buFont typeface="Exo"/>
              <a:buNone/>
            </a:pPr>
            <a:r>
              <a:rPr lang="en-US" sz="4000" dirty="0" err="1">
                <a:latin typeface="Times New Roman" panose="02020603050405020304" pitchFamily="18" charset="0"/>
                <a:cs typeface="Times New Roman" panose="02020603050405020304" pitchFamily="18" charset="0"/>
                <a:sym typeface="Exo"/>
              </a:rPr>
              <a:t>Pengaruh</a:t>
            </a:r>
            <a:r>
              <a:rPr lang="en-US" sz="4000">
                <a:latin typeface="Times New Roman" panose="02020603050405020304" pitchFamily="18" charset="0"/>
                <a:cs typeface="Times New Roman" panose="02020603050405020304" pitchFamily="18" charset="0"/>
                <a:sym typeface="Exo"/>
              </a:rPr>
              <a:t> Model </a:t>
            </a:r>
            <a:r>
              <a:rPr lang="en-US" sz="4000" i="1" dirty="0">
                <a:latin typeface="Times New Roman" panose="02020603050405020304" pitchFamily="18" charset="0"/>
                <a:cs typeface="Times New Roman" panose="02020603050405020304" pitchFamily="18" charset="0"/>
              </a:rPr>
              <a:t>Discovery Learning </a:t>
            </a:r>
            <a:r>
              <a:rPr lang="en-US" sz="4000" dirty="0" err="1">
                <a:latin typeface="Times New Roman" panose="02020603050405020304" pitchFamily="18" charset="0"/>
                <a:cs typeface="Times New Roman" panose="02020603050405020304" pitchFamily="18" charset="0"/>
              </a:rPr>
              <a:t>Terhadap</a:t>
            </a:r>
            <a:r>
              <a:rPr lang="en-US" sz="4000" dirty="0">
                <a:latin typeface="Times New Roman" panose="02020603050405020304" pitchFamily="18" charset="0"/>
                <a:cs typeface="Times New Roman" panose="02020603050405020304" pitchFamily="18" charset="0"/>
              </a:rPr>
              <a:t> Hasil </a:t>
            </a:r>
            <a:r>
              <a:rPr lang="en-US" sz="4000" dirty="0" err="1">
                <a:latin typeface="Times New Roman" panose="02020603050405020304" pitchFamily="18" charset="0"/>
                <a:cs typeface="Times New Roman" panose="02020603050405020304" pitchFamily="18" charset="0"/>
              </a:rPr>
              <a:t>Belajar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Siswa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Kelas</a:t>
            </a:r>
            <a:r>
              <a:rPr lang="en-US" sz="4000" dirty="0">
                <a:latin typeface="Times New Roman" panose="02020603050405020304" pitchFamily="18" charset="0"/>
                <a:cs typeface="Times New Roman" panose="02020603050405020304" pitchFamily="18" charset="0"/>
              </a:rPr>
              <a:t> V </a:t>
            </a:r>
            <a:r>
              <a:rPr lang="en-US" sz="4000" dirty="0" err="1">
                <a:latin typeface="Times New Roman" panose="02020603050405020304" pitchFamily="18" charset="0"/>
                <a:cs typeface="Times New Roman" panose="02020603050405020304" pitchFamily="18" charset="0"/>
              </a:rPr>
              <a:t>dalam</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Kurikulum</a:t>
            </a:r>
            <a:r>
              <a:rPr lang="en-US" sz="4000" dirty="0">
                <a:latin typeface="Times New Roman" panose="02020603050405020304" pitchFamily="18" charset="0"/>
                <a:cs typeface="Times New Roman" panose="02020603050405020304" pitchFamily="18" charset="0"/>
              </a:rPr>
              <a:t> Merdeka</a:t>
            </a:r>
            <a:endParaRPr sz="4000" dirty="0">
              <a:latin typeface="Times New Roman" panose="02020603050405020304" pitchFamily="18" charset="0"/>
              <a:cs typeface="Times New Roman" panose="02020603050405020304" pitchFamily="18" charset="0"/>
              <a:sym typeface="Exo"/>
            </a:endParaRPr>
          </a:p>
        </p:txBody>
      </p:sp>
      <p:sp>
        <p:nvSpPr>
          <p:cNvPr id="41" name="Google Shape;41;p1"/>
          <p:cNvSpPr txBox="1">
            <a:spLocks noGrp="1"/>
          </p:cNvSpPr>
          <p:nvPr>
            <p:ph type="subTitle" idx="1"/>
          </p:nvPr>
        </p:nvSpPr>
        <p:spPr>
          <a:xfrm>
            <a:off x="1714500" y="3693695"/>
            <a:ext cx="8763000" cy="1085044"/>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sz="2800" dirty="0">
                <a:solidFill>
                  <a:srgbClr val="F2F2F2"/>
                </a:solidFill>
                <a:latin typeface="Times New Roman" panose="02020603050405020304" pitchFamily="18" charset="0"/>
                <a:cs typeface="Times New Roman" panose="02020603050405020304" pitchFamily="18" charset="0"/>
                <a:sym typeface="Exo"/>
              </a:rPr>
              <a:t>Oleh:</a:t>
            </a:r>
            <a:endParaRPr sz="2800" dirty="0">
              <a:latin typeface="Times New Roman" panose="02020603050405020304" pitchFamily="18" charset="0"/>
              <a:cs typeface="Times New Roman" panose="02020603050405020304" pitchFamily="18" charset="0"/>
            </a:endParaRPr>
          </a:p>
          <a:p>
            <a:pPr marL="0" lvl="0" indent="0" algn="ctr" rtl="0">
              <a:lnSpc>
                <a:spcPct val="90000"/>
              </a:lnSpc>
              <a:spcBef>
                <a:spcPts val="1000"/>
              </a:spcBef>
              <a:spcAft>
                <a:spcPts val="0"/>
              </a:spcAft>
              <a:buClr>
                <a:schemeClr val="lt1"/>
              </a:buClr>
              <a:buSzPts val="2400"/>
              <a:buNone/>
            </a:pPr>
            <a:r>
              <a:rPr lang="en-US" dirty="0">
                <a:latin typeface="Times New Roman" panose="02020603050405020304" pitchFamily="18" charset="0"/>
                <a:cs typeface="Times New Roman" panose="02020603050405020304" pitchFamily="18" charset="0"/>
              </a:rPr>
              <a:t>Rizqi Laily Amalia (218620600036)</a:t>
            </a:r>
          </a:p>
          <a:p>
            <a:pPr marL="0" lvl="0" indent="0" algn="ctr" rtl="0">
              <a:lnSpc>
                <a:spcPct val="90000"/>
              </a:lnSpc>
              <a:spcBef>
                <a:spcPts val="1000"/>
              </a:spcBef>
              <a:spcAft>
                <a:spcPts val="0"/>
              </a:spcAft>
              <a:buClr>
                <a:schemeClr val="lt1"/>
              </a:buClr>
              <a:buSzPts val="2400"/>
              <a:buNone/>
            </a:pPr>
            <a:r>
              <a:rPr lang="en-US" dirty="0">
                <a:latin typeface="Times New Roman" panose="02020603050405020304" pitchFamily="18" charset="0"/>
                <a:cs typeface="Times New Roman" panose="02020603050405020304" pitchFamily="18" charset="0"/>
              </a:rPr>
              <a:t>Vanda </a:t>
            </a:r>
            <a:r>
              <a:rPr lang="en-US" dirty="0" err="1">
                <a:latin typeface="Times New Roman" panose="02020603050405020304" pitchFamily="18" charset="0"/>
                <a:cs typeface="Times New Roman" panose="02020603050405020304" pitchFamily="18" charset="0"/>
              </a:rPr>
              <a:t>Rezania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M.Pd</a:t>
            </a:r>
            <a:endParaRPr dirty="0">
              <a:latin typeface="Times New Roman" panose="02020603050405020304" pitchFamily="18" charset="0"/>
              <a:cs typeface="Times New Roman" panose="02020603050405020304" pitchFamily="18" charset="0"/>
            </a:endParaRPr>
          </a:p>
          <a:p>
            <a:pPr marL="0" lvl="0" indent="0" algn="ctr" rtl="0">
              <a:lnSpc>
                <a:spcPct val="90000"/>
              </a:lnSpc>
              <a:spcBef>
                <a:spcPts val="1000"/>
              </a:spcBef>
              <a:spcAft>
                <a:spcPts val="0"/>
              </a:spcAft>
              <a:buClr>
                <a:schemeClr val="lt1"/>
              </a:buClr>
              <a:buSzPts val="2400"/>
              <a:buNone/>
            </a:pPr>
            <a:r>
              <a:rPr lang="en-US" dirty="0" err="1">
                <a:latin typeface="Times New Roman" panose="02020603050405020304" pitchFamily="18" charset="0"/>
                <a:cs typeface="Times New Roman" panose="02020603050405020304" pitchFamily="18" charset="0"/>
              </a:rPr>
              <a:t>Progam</a:t>
            </a:r>
            <a:r>
              <a:rPr lang="en-US" dirty="0">
                <a:latin typeface="Times New Roman" panose="02020603050405020304" pitchFamily="18" charset="0"/>
                <a:cs typeface="Times New Roman" panose="02020603050405020304" pitchFamily="18" charset="0"/>
              </a:rPr>
              <a:t> Studi Pendidikan Guru </a:t>
            </a:r>
            <a:r>
              <a:rPr lang="en-US" dirty="0" err="1">
                <a:latin typeface="Times New Roman" panose="02020603050405020304" pitchFamily="18" charset="0"/>
                <a:cs typeface="Times New Roman" panose="02020603050405020304" pitchFamily="18" charset="0"/>
              </a:rPr>
              <a:t>Sekolah</a:t>
            </a:r>
            <a:r>
              <a:rPr lang="en-US" dirty="0">
                <a:latin typeface="Times New Roman" panose="02020603050405020304" pitchFamily="18" charset="0"/>
                <a:cs typeface="Times New Roman" panose="02020603050405020304" pitchFamily="18" charset="0"/>
              </a:rPr>
              <a:t> Dasar</a:t>
            </a:r>
            <a:endParaRPr dirty="0">
              <a:latin typeface="Times New Roman" panose="02020603050405020304" pitchFamily="18" charset="0"/>
              <a:cs typeface="Times New Roman" panose="02020603050405020304" pitchFamily="18" charset="0"/>
            </a:endParaRPr>
          </a:p>
          <a:p>
            <a:pPr marL="0" lvl="0" indent="0" algn="ctr" rtl="0">
              <a:lnSpc>
                <a:spcPct val="90000"/>
              </a:lnSpc>
              <a:spcBef>
                <a:spcPts val="1000"/>
              </a:spcBef>
              <a:spcAft>
                <a:spcPts val="0"/>
              </a:spcAft>
              <a:buClr>
                <a:srgbClr val="F2F2F2"/>
              </a:buClr>
              <a:buSzPts val="2400"/>
              <a:buNone/>
            </a:pPr>
            <a:r>
              <a:rPr lang="en-US" dirty="0">
                <a:solidFill>
                  <a:srgbClr val="F2F2F2"/>
                </a:solidFill>
                <a:latin typeface="Times New Roman" panose="02020603050405020304" pitchFamily="18" charset="0"/>
                <a:cs typeface="Times New Roman" panose="02020603050405020304" pitchFamily="18" charset="0"/>
                <a:sym typeface="Exo"/>
              </a:rPr>
              <a:t>Universitas Muhammadiyah </a:t>
            </a:r>
            <a:r>
              <a:rPr lang="en-US" dirty="0" err="1">
                <a:solidFill>
                  <a:srgbClr val="F2F2F2"/>
                </a:solidFill>
                <a:latin typeface="Times New Roman" panose="02020603050405020304" pitchFamily="18" charset="0"/>
                <a:cs typeface="Times New Roman" panose="02020603050405020304" pitchFamily="18" charset="0"/>
                <a:sym typeface="Exo"/>
              </a:rPr>
              <a:t>Sidoarjo</a:t>
            </a:r>
            <a:r>
              <a:rPr lang="en-US" dirty="0">
                <a:solidFill>
                  <a:srgbClr val="F2F2F2"/>
                </a:solidFill>
                <a:latin typeface="Times New Roman" panose="02020603050405020304" pitchFamily="18" charset="0"/>
                <a:cs typeface="Times New Roman" panose="02020603050405020304" pitchFamily="18" charset="0"/>
                <a:sym typeface="Exo"/>
              </a:rPr>
              <a:t> </a:t>
            </a:r>
            <a:endParaRPr dirty="0">
              <a:solidFill>
                <a:srgbClr val="F2F2F2"/>
              </a:solidFill>
              <a:latin typeface="Times New Roman" panose="02020603050405020304" pitchFamily="18" charset="0"/>
              <a:cs typeface="Times New Roman" panose="02020603050405020304" pitchFamily="18" charset="0"/>
              <a:sym typeface="Exo"/>
            </a:endParaRPr>
          </a:p>
          <a:p>
            <a:pPr marL="0" lvl="0" indent="0" algn="ctr" rtl="0">
              <a:lnSpc>
                <a:spcPct val="90000"/>
              </a:lnSpc>
              <a:spcBef>
                <a:spcPts val="1000"/>
              </a:spcBef>
              <a:spcAft>
                <a:spcPts val="0"/>
              </a:spcAft>
              <a:buClr>
                <a:srgbClr val="F2F2F2"/>
              </a:buClr>
              <a:buSzPts val="2400"/>
              <a:buNone/>
            </a:pPr>
            <a:r>
              <a:rPr lang="en-US" dirty="0">
                <a:solidFill>
                  <a:srgbClr val="F2F2F2"/>
                </a:solidFill>
                <a:latin typeface="Times New Roman" panose="02020603050405020304" pitchFamily="18" charset="0"/>
                <a:cs typeface="Times New Roman" panose="02020603050405020304" pitchFamily="18" charset="0"/>
              </a:rPr>
              <a:t>Juli, 2025</a:t>
            </a:r>
            <a:endParaRPr dirty="0">
              <a:solidFill>
                <a:srgbClr val="F2F2F2"/>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g104f7abbb21_0_70"/>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a:latin typeface="Times New Roman" panose="02020603050405020304" pitchFamily="18" charset="0"/>
                <a:cs typeface="Times New Roman" panose="02020603050405020304" pitchFamily="18" charset="0"/>
              </a:rPr>
              <a:t>Pembahasan</a:t>
            </a:r>
            <a:endParaRPr dirty="0">
              <a:latin typeface="Times New Roman" panose="02020603050405020304" pitchFamily="18" charset="0"/>
              <a:cs typeface="Times New Roman" panose="02020603050405020304" pitchFamily="18" charset="0"/>
            </a:endParaRPr>
          </a:p>
        </p:txBody>
      </p:sp>
      <p:sp>
        <p:nvSpPr>
          <p:cNvPr id="71" name="Google Shape;71;g104f7abbb21_0_70"/>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685800" indent="-457200" algn="just"/>
            <a:r>
              <a:rPr lang="id-ID" sz="2000" dirty="0">
                <a:effectLst/>
                <a:latin typeface="Times New Roman" panose="02020603050405020304" pitchFamily="18" charset="0"/>
                <a:ea typeface="Times New Roman" panose="02020603050405020304" pitchFamily="18" charset="0"/>
              </a:rPr>
              <a:t>Berdasarkan hasil penelitian dalam pelaksanaan yang kedua dengan menggunakan model </a:t>
            </a:r>
            <a:r>
              <a:rPr lang="id-ID" sz="2000" i="1" dirty="0">
                <a:effectLst/>
                <a:latin typeface="Times New Roman" panose="02020603050405020304" pitchFamily="18" charset="0"/>
                <a:ea typeface="Times New Roman" panose="02020603050405020304" pitchFamily="18" charset="0"/>
              </a:rPr>
              <a:t>DL</a:t>
            </a:r>
            <a:r>
              <a:rPr lang="id-ID" sz="2000" dirty="0">
                <a:effectLst/>
                <a:latin typeface="Times New Roman" panose="02020603050405020304" pitchFamily="18" charset="0"/>
                <a:ea typeface="Times New Roman" panose="02020603050405020304" pitchFamily="18" charset="0"/>
              </a:rPr>
              <a:t> di dalam kelas VA , yang dimana dalam hasil belajar yang dilaksanakan dengan tahapan model </a:t>
            </a:r>
            <a:r>
              <a:rPr lang="id-ID" sz="2000" i="1" dirty="0">
                <a:effectLst/>
                <a:latin typeface="Times New Roman" panose="02020603050405020304" pitchFamily="18" charset="0"/>
                <a:ea typeface="Times New Roman" panose="02020603050405020304" pitchFamily="18" charset="0"/>
              </a:rPr>
              <a:t>DL</a:t>
            </a:r>
            <a:r>
              <a:rPr lang="id-ID" sz="2000" dirty="0">
                <a:effectLst/>
                <a:latin typeface="Times New Roman" panose="02020603050405020304" pitchFamily="18" charset="0"/>
                <a:ea typeface="Times New Roman" panose="02020603050405020304" pitchFamily="18" charset="0"/>
              </a:rPr>
              <a:t> melalui sintaks meliputi hal-hal berikut: 1) pemberian stimulus, 2) identifikasi masalah, 3) pengumpulan informasi, 4) pengolahan informasi, 5 ) verifikasi, dan 6) penyimpulan. Saat memberikan stimulus, para siswa dijelaskan terhadap permasalahan sehingga  menimbulkan kebingungan, lalu melanjutkannya dengan tidak memberikan kesimpulan umum supaya muncul dorongan agar mencari tahu sendiri</a:t>
            </a:r>
            <a:r>
              <a:rPr lang="en-US" sz="2000" dirty="0">
                <a:effectLst/>
                <a:latin typeface="Times New Roman" panose="02020603050405020304" pitchFamily="18" charset="0"/>
                <a:ea typeface="Times New Roman" panose="02020603050405020304" pitchFamily="18" charset="0"/>
              </a:rPr>
              <a:t>. </a:t>
            </a:r>
          </a:p>
          <a:p>
            <a:pPr marL="685800" indent="-457200" algn="just"/>
            <a:r>
              <a:rPr lang="id-ID" sz="2000" dirty="0">
                <a:effectLst/>
                <a:latin typeface="Times New Roman" panose="02020603050405020304" pitchFamily="18" charset="0"/>
                <a:ea typeface="Times New Roman" panose="02020603050405020304" pitchFamily="18" charset="0"/>
              </a:rPr>
              <a:t>Hasil eksperimen selanjutnya dievaluasi dan dicatat dalam lembar tersebut. Setiap kelompok mempresentasikan temuan mereka serta membuktikannya di hadapan rekan sekelas. Dalam pendekatan pembelajaran </a:t>
            </a:r>
            <a:r>
              <a:rPr lang="id-ID" sz="2000" i="1" dirty="0">
                <a:effectLst/>
                <a:latin typeface="Times New Roman" panose="02020603050405020304" pitchFamily="18" charset="0"/>
                <a:ea typeface="Times New Roman" panose="02020603050405020304" pitchFamily="18" charset="0"/>
              </a:rPr>
              <a:t>DL</a:t>
            </a:r>
            <a:r>
              <a:rPr lang="id-ID" sz="2000" dirty="0">
                <a:effectLst/>
                <a:latin typeface="Times New Roman" panose="02020603050405020304" pitchFamily="18" charset="0"/>
                <a:ea typeface="Times New Roman" panose="02020603050405020304" pitchFamily="18" charset="0"/>
              </a:rPr>
              <a:t>, guru perlu merancang dan mempersiapkan peralatan dan bahan yang diperlukan, mengecek kesiapan </a:t>
            </a:r>
            <a:r>
              <a:rPr lang="en-US" sz="2000" dirty="0" err="1">
                <a:effectLst/>
                <a:latin typeface="Times New Roman" panose="02020603050405020304" pitchFamily="18" charset="0"/>
                <a:ea typeface="Times New Roman" panose="02020603050405020304" pitchFamily="18" charset="0"/>
              </a:rPr>
              <a:t>siswa</a:t>
            </a:r>
            <a:r>
              <a:rPr lang="id-ID" sz="2000" dirty="0">
                <a:effectLst/>
                <a:latin typeface="Times New Roman" panose="02020603050405020304" pitchFamily="18" charset="0"/>
                <a:ea typeface="Times New Roman" panose="02020603050405020304" pitchFamily="18" charset="0"/>
              </a:rPr>
              <a:t>, serta mendukung siswa yang menghadapi kesulitan, agar proses pembelajaran dapat berlangsung dengan baik</a:t>
            </a:r>
            <a:r>
              <a:rPr lang="en-US" sz="2000" dirty="0">
                <a:effectLst/>
                <a:latin typeface="Times New Roman" panose="02020603050405020304" pitchFamily="18" charset="0"/>
                <a:ea typeface="Times New Roman" panose="02020603050405020304" pitchFamily="18" charset="0"/>
              </a:rPr>
              <a:t>.</a:t>
            </a:r>
            <a:endParaRP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F4A22-512D-18AD-22D5-2B786670DD19}"/>
              </a:ext>
            </a:extLst>
          </p:cNvPr>
          <p:cNvSpPr>
            <a:spLocks noGrp="1"/>
          </p:cNvSpPr>
          <p:nvPr>
            <p:ph type="title"/>
          </p:nvPr>
        </p:nvSpPr>
        <p:spPr/>
        <p:txBody>
          <a:bodyPr>
            <a:normAutofit/>
          </a:bodyPr>
          <a:lstStyle/>
          <a:p>
            <a:r>
              <a:rPr lang="en-US" dirty="0" err="1">
                <a:latin typeface="Times New Roman" panose="02020603050405020304" pitchFamily="18" charset="0"/>
                <a:cs typeface="Times New Roman" panose="02020603050405020304" pitchFamily="18" charset="0"/>
              </a:rPr>
              <a:t>Pembahasan</a:t>
            </a:r>
            <a:endParaRPr lang="en-ID" dirty="0">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897A9523-F7A7-F9B6-08DD-E569077D27B8}"/>
              </a:ext>
            </a:extLst>
          </p:cNvPr>
          <p:cNvSpPr>
            <a:spLocks noGrp="1"/>
          </p:cNvSpPr>
          <p:nvPr>
            <p:ph type="body" idx="1"/>
          </p:nvPr>
        </p:nvSpPr>
        <p:spPr/>
        <p:txBody>
          <a:bodyPr>
            <a:normAutofit/>
          </a:bodyPr>
          <a:lstStyle/>
          <a:p>
            <a:pPr algn="just"/>
            <a:r>
              <a:rPr lang="id-ID" sz="2000" dirty="0">
                <a:effectLst/>
                <a:latin typeface="Times New Roman" panose="02020603050405020304" pitchFamily="18" charset="0"/>
                <a:ea typeface="Times New Roman" panose="02020603050405020304" pitchFamily="18" charset="0"/>
              </a:rPr>
              <a:t>Berikut tahapan peneliti saat melakukan pembelajaran langsung di siswa SDN Gedang Porong 1 kelas VA,  pertama-tama para siswa dikasih bacaan terkait berkenalan dengan bumi, langkah ke dua yakni, pembentukan kelompok untuk membuat problem statment dan yang ke tiga, selanjutnya peneliti menerangkan menggunakan video berupa materi yang berkenalan dengan bumi kita, ke empat, peneliti memberikan bahan ajar untuk mengolah data, setelah selesai, para siswa untuk mencari contoh kenampakan alam yang ada di sekitar kita buat verification, kemudian langkah terakhir yakni menarik kesimpuln dari topik materi yang sudah dibahas, pembelajaran </a:t>
            </a:r>
            <a:r>
              <a:rPr lang="id-ID" sz="2000" i="1" dirty="0">
                <a:effectLst/>
                <a:latin typeface="Times New Roman" panose="02020603050405020304" pitchFamily="18" charset="0"/>
                <a:ea typeface="Times New Roman" panose="02020603050405020304" pitchFamily="18" charset="0"/>
              </a:rPr>
              <a:t>DL </a:t>
            </a:r>
            <a:r>
              <a:rPr lang="id-ID" sz="2000" dirty="0">
                <a:effectLst/>
                <a:latin typeface="Times New Roman" panose="02020603050405020304" pitchFamily="18" charset="0"/>
                <a:ea typeface="Times New Roman" panose="02020603050405020304" pitchFamily="18" charset="0"/>
              </a:rPr>
              <a:t>merupakan metode pembelajaran yang menekankan pemahaman konsep, makna, serta keterkaitan melalui proses intuitif hingga mencapai suatu kesimpulan akhir. Pendekatan ini memungkinkan peserta didik untuk mengukur sejauh mana mereka memiliki kreativitas dan kemampuan berpikir kritis. Dengan demikian, siswa akan memiliki keterampilan dalam menyelesaikan berbagai permasalahan secara mandiri berdasarkan temuan yang telah mereka eksplorasi sebelumnya serta melakukan observasi atau pengamatan secara independen </a:t>
            </a:r>
            <a:endParaRPr lang="en-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7185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104f7abbb21_0_0"/>
          <p:cNvSpPr txBox="1">
            <a:spLocks noGrp="1"/>
          </p:cNvSpPr>
          <p:nvPr>
            <p:ph type="title"/>
          </p:nvPr>
        </p:nvSpPr>
        <p:spPr>
          <a:xfrm>
            <a:off x="166758" y="11333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sz="3600" dirty="0" err="1">
                <a:latin typeface="Times New Roman" panose="02020603050405020304" pitchFamily="18" charset="0"/>
                <a:cs typeface="Times New Roman" panose="02020603050405020304" pitchFamily="18" charset="0"/>
              </a:rPr>
              <a:t>Temuan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Penting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Penelitian</a:t>
            </a:r>
            <a:endParaRPr sz="3600" dirty="0">
              <a:latin typeface="Times New Roman" panose="02020603050405020304" pitchFamily="18" charset="0"/>
              <a:cs typeface="Times New Roman" panose="02020603050405020304" pitchFamily="18" charset="0"/>
            </a:endParaRPr>
          </a:p>
        </p:txBody>
      </p:sp>
      <p:sp>
        <p:nvSpPr>
          <p:cNvPr id="78" name="Google Shape;78;g104f7abbb21_0_0"/>
          <p:cNvSpPr txBox="1">
            <a:spLocks noGrp="1"/>
          </p:cNvSpPr>
          <p:nvPr>
            <p:ph type="body" idx="1"/>
          </p:nvPr>
        </p:nvSpPr>
        <p:spPr>
          <a:xfrm>
            <a:off x="166758" y="1238732"/>
            <a:ext cx="11830800" cy="5089800"/>
          </a:xfrm>
          <a:prstGeom prst="rect">
            <a:avLst/>
          </a:prstGeom>
          <a:noFill/>
          <a:ln>
            <a:noFill/>
          </a:ln>
        </p:spPr>
        <p:txBody>
          <a:bodyPr spcFirstLastPara="1" wrap="square" lIns="91425" tIns="45700" rIns="91425" bIns="45700" anchor="t" anchorCtr="0">
            <a:normAutofit/>
          </a:bodyPr>
          <a:lstStyle/>
          <a:p>
            <a:pPr indent="-457200" algn="just">
              <a:lnSpc>
                <a:spcPct val="100000"/>
              </a:lnSpc>
            </a:pPr>
            <a:r>
              <a:rPr lang="id-ID" sz="2200" dirty="0">
                <a:effectLst/>
                <a:latin typeface="Times New Roman" panose="02020603050405020304" pitchFamily="18" charset="0"/>
                <a:ea typeface="Times New Roman" panose="02020603050405020304" pitchFamily="18" charset="0"/>
              </a:rPr>
              <a:t>Dengan adanya model </a:t>
            </a:r>
            <a:r>
              <a:rPr lang="en-US" sz="2200" i="1" dirty="0">
                <a:effectLst/>
                <a:latin typeface="Times New Roman" panose="02020603050405020304" pitchFamily="18" charset="0"/>
                <a:ea typeface="Times New Roman" panose="02020603050405020304" pitchFamily="18" charset="0"/>
              </a:rPr>
              <a:t>D</a:t>
            </a:r>
            <a:r>
              <a:rPr lang="en-US" sz="2200" i="1" dirty="0">
                <a:latin typeface="Times New Roman" panose="02020603050405020304" pitchFamily="18" charset="0"/>
                <a:ea typeface="Times New Roman" panose="02020603050405020304" pitchFamily="18" charset="0"/>
              </a:rPr>
              <a:t>iscovery Learning</a:t>
            </a:r>
            <a:r>
              <a:rPr lang="id-ID" sz="2200" dirty="0">
                <a:effectLst/>
                <a:latin typeface="Times New Roman" panose="02020603050405020304" pitchFamily="18" charset="0"/>
                <a:ea typeface="Times New Roman" panose="02020603050405020304" pitchFamily="18" charset="0"/>
              </a:rPr>
              <a:t> ini  memberikan pengalaman belajar yang baik</a:t>
            </a:r>
            <a:r>
              <a:rPr lang="en-US" sz="2200" dirty="0">
                <a:effectLst/>
                <a:latin typeface="Times New Roman" panose="02020603050405020304" pitchFamily="18" charset="0"/>
                <a:ea typeface="Times New Roman" panose="02020603050405020304" pitchFamily="18" charset="0"/>
              </a:rPr>
              <a:t> </a:t>
            </a:r>
          </a:p>
          <a:p>
            <a:pPr indent="-457200" algn="just">
              <a:lnSpc>
                <a:spcPct val="100000"/>
              </a:lnSpc>
            </a:pPr>
            <a:r>
              <a:rPr lang="id-ID" sz="2200" dirty="0">
                <a:effectLst/>
                <a:latin typeface="Times New Roman" panose="02020603050405020304" pitchFamily="18" charset="0"/>
                <a:ea typeface="Times New Roman" panose="02020603050405020304" pitchFamily="18" charset="0"/>
              </a:rPr>
              <a:t>Hal ini menunjukkan bahwasannya adanya hasil belajar</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siswa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meningkat</a:t>
            </a:r>
            <a:r>
              <a:rPr lang="en-US" sz="2200" dirty="0">
                <a:latin typeface="Times New Roman" panose="02020603050405020304" pitchFamily="18" charset="0"/>
                <a:ea typeface="Times New Roman" panose="02020603050405020304" pitchFamily="18" charset="0"/>
              </a:rPr>
              <a:t> dan </a:t>
            </a:r>
            <a:r>
              <a:rPr lang="id-ID" sz="2200" dirty="0">
                <a:effectLst/>
                <a:latin typeface="Times New Roman" panose="02020603050405020304" pitchFamily="18" charset="0"/>
                <a:ea typeface="Times New Roman" panose="02020603050405020304" pitchFamily="18" charset="0"/>
              </a:rPr>
              <a:t>bisa mengetahui seberapa jauh siswa dapat menyerap, memperkuat pemahaman, dan penguasaan didalam materi</a:t>
            </a:r>
            <a:r>
              <a:rPr lang="en-US" sz="2200" dirty="0">
                <a:effectLst/>
                <a:latin typeface="Times New Roman" panose="02020603050405020304" pitchFamily="18" charset="0"/>
                <a:ea typeface="Times New Roman" panose="02020603050405020304" pitchFamily="18" charset="0"/>
              </a:rPr>
              <a:t>-</a:t>
            </a:r>
            <a:r>
              <a:rPr lang="en-US" sz="2200" dirty="0" err="1">
                <a:effectLst/>
                <a:latin typeface="Times New Roman" panose="02020603050405020304" pitchFamily="18" charset="0"/>
                <a:ea typeface="Times New Roman" panose="02020603050405020304" pitchFamily="18" charset="0"/>
              </a:rPr>
              <a:t>materi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pembelajaran</a:t>
            </a:r>
            <a:r>
              <a:rPr lang="en-US" sz="2200" dirty="0">
                <a:effectLst/>
                <a:latin typeface="Times New Roman" panose="02020603050405020304" pitchFamily="18" charset="0"/>
                <a:ea typeface="Times New Roman" panose="02020603050405020304" pitchFamily="18" charset="0"/>
              </a:rPr>
              <a:t>. </a:t>
            </a:r>
          </a:p>
          <a:p>
            <a:pPr marL="90170" indent="138430" algn="just">
              <a:lnSpc>
                <a:spcPct val="100000"/>
              </a:lnSpc>
              <a:spcAft>
                <a:spcPts val="430"/>
              </a:spcAft>
            </a:pPr>
            <a:r>
              <a:rPr lang="en-US" sz="2200" dirty="0">
                <a:effectLst/>
                <a:latin typeface="Times New Roman" panose="02020603050405020304" pitchFamily="18" charset="0"/>
                <a:ea typeface="Times New Roman" panose="02020603050405020304" pitchFamily="18" charset="0"/>
              </a:rPr>
              <a:t>  </a:t>
            </a:r>
            <a:r>
              <a:rPr lang="id-ID" sz="2200" dirty="0">
                <a:effectLst/>
                <a:latin typeface="Times New Roman" panose="02020603050405020304" pitchFamily="18" charset="0"/>
                <a:ea typeface="Times New Roman" panose="02020603050405020304" pitchFamily="18" charset="0"/>
              </a:rPr>
              <a:t>Pembelajaran ini juga merupakan kegiatan pembelajaran yang mempunyai daya ingat tinggi </a:t>
            </a:r>
            <a:r>
              <a:rPr lang="en-US" sz="2200" dirty="0">
                <a:effectLst/>
                <a:latin typeface="Times New Roman" panose="02020603050405020304" pitchFamily="18" charset="0"/>
                <a:ea typeface="Times New Roman" panose="02020603050405020304" pitchFamily="18" charset="0"/>
              </a:rPr>
              <a:t>  </a:t>
            </a:r>
            <a:r>
              <a:rPr lang="id-ID" sz="2200" dirty="0">
                <a:effectLst/>
                <a:latin typeface="Times New Roman" panose="02020603050405020304" pitchFamily="18" charset="0"/>
                <a:ea typeface="Times New Roman" panose="02020603050405020304" pitchFamily="18" charset="0"/>
              </a:rPr>
              <a:t>dan susah untuk dilupakan karena memang dengan cara pembelajarannya yang mandiri dan berkelompok sehingga siswa susah untuk melupakn ingatan tentang pembelajaran dengan menggunakan model </a:t>
            </a:r>
            <a:r>
              <a:rPr lang="id-ID" sz="2200" i="1" dirty="0">
                <a:effectLst/>
                <a:latin typeface="Times New Roman" panose="02020603050405020304" pitchFamily="18" charset="0"/>
                <a:ea typeface="Times New Roman" panose="02020603050405020304" pitchFamily="18" charset="0"/>
              </a:rPr>
              <a:t>DL</a:t>
            </a:r>
            <a:r>
              <a:rPr lang="id-ID" sz="2200" dirty="0">
                <a:effectLst/>
                <a:latin typeface="Times New Roman" panose="02020603050405020304" pitchFamily="18" charset="0"/>
                <a:ea typeface="Times New Roman" panose="02020603050405020304" pitchFamily="18" charset="0"/>
              </a:rPr>
              <a:t> ini.</a:t>
            </a:r>
            <a:endParaRPr lang="en-ID" sz="2200" dirty="0">
              <a:effectLst/>
              <a:latin typeface="Times New Roman" panose="02020603050405020304" pitchFamily="18" charset="0"/>
              <a:ea typeface="Times New Roman" panose="02020603050405020304" pitchFamily="18" charset="0"/>
            </a:endParaRPr>
          </a:p>
          <a:p>
            <a:pPr indent="-457200"/>
            <a:endParaRPr lang="en-US" sz="2400" dirty="0">
              <a:effectLst/>
              <a:latin typeface="Times New Roman" panose="02020603050405020304" pitchFamily="18" charset="0"/>
              <a:ea typeface="Times New Roman" panose="02020603050405020304" pitchFamily="18" charset="0"/>
            </a:endParaRPr>
          </a:p>
          <a:p>
            <a:pPr indent="-457200"/>
            <a:endParaRP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F0F43-7986-8166-4190-AFF9B10F6708}"/>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Manfaat </a:t>
            </a:r>
            <a:r>
              <a:rPr lang="en-US" sz="3600" dirty="0" err="1">
                <a:latin typeface="Times New Roman" panose="02020603050405020304" pitchFamily="18" charset="0"/>
                <a:cs typeface="Times New Roman" panose="02020603050405020304" pitchFamily="18" charset="0"/>
              </a:rPr>
              <a:t>Penelitian</a:t>
            </a:r>
            <a:endParaRPr lang="en-ID" sz="3600" dirty="0">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CB27ECE5-2C76-14B0-D10C-6B7C92CBF3DD}"/>
              </a:ext>
            </a:extLst>
          </p:cNvPr>
          <p:cNvSpPr>
            <a:spLocks noGrp="1"/>
          </p:cNvSpPr>
          <p:nvPr>
            <p:ph type="body" idx="1"/>
          </p:nvPr>
        </p:nvSpPr>
        <p:spPr/>
        <p:txBody>
          <a:bodyPr>
            <a:normAutofit/>
          </a:bodyPr>
          <a:lstStyle/>
          <a:p>
            <a:pPr algn="just"/>
            <a:r>
              <a:rPr lang="en-ID" sz="2400" dirty="0" err="1">
                <a:latin typeface="Times New Roman" panose="02020603050405020304" pitchFamily="18" charset="0"/>
                <a:cs typeface="Times New Roman" panose="02020603050405020304" pitchFamily="18" charset="0"/>
              </a:rPr>
              <a:t>Penellitian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ini</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memungkinkan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siswa</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untuk</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aktif</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mencari</a:t>
            </a:r>
            <a:r>
              <a:rPr lang="en-ID" sz="2400" dirty="0">
                <a:latin typeface="Times New Roman" panose="02020603050405020304" pitchFamily="18" charset="0"/>
                <a:cs typeface="Times New Roman" panose="02020603050405020304" pitchFamily="18" charset="0"/>
              </a:rPr>
              <a:t> dan </a:t>
            </a:r>
            <a:r>
              <a:rPr lang="en-ID" sz="2400" dirty="0" err="1">
                <a:latin typeface="Times New Roman" panose="02020603050405020304" pitchFamily="18" charset="0"/>
                <a:cs typeface="Times New Roman" panose="02020603050405020304" pitchFamily="18" charset="0"/>
              </a:rPr>
              <a:t>menemukan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sendiri</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konsep</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atau</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pengetahuan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sehingga</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pemahaman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menjadi</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lebih</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mendalam</a:t>
            </a:r>
            <a:r>
              <a:rPr lang="en-ID" sz="2400" dirty="0">
                <a:latin typeface="Times New Roman" panose="02020603050405020304" pitchFamily="18" charset="0"/>
                <a:cs typeface="Times New Roman" panose="02020603050405020304" pitchFamily="18" charset="0"/>
              </a:rPr>
              <a:t> dan </a:t>
            </a:r>
            <a:r>
              <a:rPr lang="en-ID" sz="2400" dirty="0" err="1">
                <a:latin typeface="Times New Roman" panose="02020603050405020304" pitchFamily="18" charset="0"/>
                <a:cs typeface="Times New Roman" panose="02020603050405020304" pitchFamily="18" charset="0"/>
              </a:rPr>
              <a:t>bermakna</a:t>
            </a:r>
            <a:r>
              <a:rPr lang="en-ID" sz="2400" dirty="0">
                <a:latin typeface="Times New Roman" panose="02020603050405020304" pitchFamily="18" charset="0"/>
                <a:cs typeface="Times New Roman" panose="02020603050405020304" pitchFamily="18" charset="0"/>
              </a:rPr>
              <a:t> dan model </a:t>
            </a:r>
            <a:r>
              <a:rPr lang="en-ID" sz="2400" dirty="0" err="1">
                <a:latin typeface="Times New Roman" panose="02020603050405020304" pitchFamily="18" charset="0"/>
                <a:cs typeface="Times New Roman" panose="02020603050405020304" pitchFamily="18" charset="0"/>
              </a:rPr>
              <a:t>pembelajaran</a:t>
            </a:r>
            <a:r>
              <a:rPr lang="en-ID" sz="2400" dirty="0">
                <a:latin typeface="Times New Roman" panose="02020603050405020304" pitchFamily="18" charset="0"/>
                <a:cs typeface="Times New Roman" panose="02020603050405020304" pitchFamily="18" charset="0"/>
              </a:rPr>
              <a:t> discovery learning </a:t>
            </a:r>
            <a:r>
              <a:rPr lang="en-ID" sz="2400" dirty="0" err="1">
                <a:latin typeface="Times New Roman" panose="02020603050405020304" pitchFamily="18" charset="0"/>
                <a:cs typeface="Times New Roman" panose="02020603050405020304" pitchFamily="18" charset="0"/>
              </a:rPr>
              <a:t>ini</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sesuai</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dengan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prinsip</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kurikulum</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merdeka</a:t>
            </a:r>
            <a:r>
              <a:rPr lang="en-ID" sz="2400" dirty="0">
                <a:latin typeface="Times New Roman" panose="02020603050405020304" pitchFamily="18" charset="0"/>
                <a:cs typeface="Times New Roman" panose="02020603050405020304" pitchFamily="18" charset="0"/>
              </a:rPr>
              <a:t> yang </a:t>
            </a:r>
            <a:r>
              <a:rPr lang="en-ID" sz="2400" dirty="0" err="1">
                <a:latin typeface="Times New Roman" panose="02020603050405020304" pitchFamily="18" charset="0"/>
                <a:cs typeface="Times New Roman" panose="02020603050405020304" pitchFamily="18" charset="0"/>
              </a:rPr>
              <a:t>menekankan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pembelajaran</a:t>
            </a:r>
            <a:r>
              <a:rPr lang="en-ID" sz="2400" dirty="0">
                <a:latin typeface="Times New Roman" panose="02020603050405020304" pitchFamily="18" charset="0"/>
                <a:cs typeface="Times New Roman" panose="02020603050405020304" pitchFamily="18" charset="0"/>
              </a:rPr>
              <a:t> yang </a:t>
            </a:r>
            <a:r>
              <a:rPr lang="en-ID" sz="2400" dirty="0" err="1">
                <a:latin typeface="Times New Roman" panose="02020603050405020304" pitchFamily="18" charset="0"/>
                <a:cs typeface="Times New Roman" panose="02020603050405020304" pitchFamily="18" charset="0"/>
              </a:rPr>
              <a:t>berpusat</a:t>
            </a:r>
            <a:r>
              <a:rPr lang="en-ID" sz="2400" dirty="0">
                <a:latin typeface="Times New Roman" panose="02020603050405020304" pitchFamily="18" charset="0"/>
                <a:cs typeface="Times New Roman" panose="02020603050405020304" pitchFamily="18" charset="0"/>
              </a:rPr>
              <a:t> pada </a:t>
            </a:r>
            <a:r>
              <a:rPr lang="en-ID" sz="2400" dirty="0" err="1">
                <a:latin typeface="Times New Roman" panose="02020603050405020304" pitchFamily="18" charset="0"/>
                <a:cs typeface="Times New Roman" panose="02020603050405020304" pitchFamily="18" charset="0"/>
              </a:rPr>
              <a:t>siswa</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aktif</a:t>
            </a:r>
            <a:r>
              <a:rPr lang="en-ID" sz="2400" dirty="0">
                <a:latin typeface="Times New Roman" panose="02020603050405020304" pitchFamily="18" charset="0"/>
                <a:cs typeface="Times New Roman" panose="02020603050405020304" pitchFamily="18" charset="0"/>
              </a:rPr>
              <a:t>, dan </a:t>
            </a:r>
            <a:r>
              <a:rPr lang="en-ID" sz="2400" dirty="0" err="1">
                <a:latin typeface="Times New Roman" panose="02020603050405020304" pitchFamily="18" charset="0"/>
                <a:cs typeface="Times New Roman" panose="02020603050405020304" pitchFamily="18" charset="0"/>
              </a:rPr>
              <a:t>kontekstual</a:t>
            </a:r>
            <a:r>
              <a:rPr lang="en-ID" sz="2400" dirty="0">
                <a:latin typeface="Times New Roman" panose="02020603050405020304" pitchFamily="18" charset="0"/>
                <a:cs typeface="Times New Roman" panose="02020603050405020304" pitchFamily="18" charset="0"/>
              </a:rPr>
              <a:t>. Model discovery learning </a:t>
            </a:r>
            <a:r>
              <a:rPr lang="en-ID" sz="2400" dirty="0" err="1">
                <a:latin typeface="Times New Roman" panose="02020603050405020304" pitchFamily="18" charset="0"/>
                <a:cs typeface="Times New Roman" panose="02020603050405020304" pitchFamily="18" charset="0"/>
              </a:rPr>
              <a:t>memberikan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kebebasan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bagi</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siswa</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untuk</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belajar</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sesuai</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dengan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minat</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mereka</a:t>
            </a:r>
            <a:r>
              <a:rPr lang="en-ID" sz="2400" dirty="0">
                <a:latin typeface="Times New Roman" panose="02020603050405020304" pitchFamily="18" charset="0"/>
                <a:cs typeface="Times New Roman" panose="02020603050405020304" pitchFamily="18" charset="0"/>
              </a:rPr>
              <a:t>, yang </a:t>
            </a:r>
            <a:r>
              <a:rPr lang="en-ID" sz="2400" dirty="0" err="1">
                <a:latin typeface="Times New Roman" panose="02020603050405020304" pitchFamily="18" charset="0"/>
                <a:cs typeface="Times New Roman" panose="02020603050405020304" pitchFamily="18" charset="0"/>
              </a:rPr>
              <a:t>berkontribusi</a:t>
            </a:r>
            <a:r>
              <a:rPr lang="en-ID" sz="2400" dirty="0">
                <a:latin typeface="Times New Roman" panose="02020603050405020304" pitchFamily="18" charset="0"/>
                <a:cs typeface="Times New Roman" panose="02020603050405020304" pitchFamily="18" charset="0"/>
              </a:rPr>
              <a:t> pada </a:t>
            </a:r>
            <a:r>
              <a:rPr lang="en-ID" sz="2400" dirty="0" err="1">
                <a:latin typeface="Times New Roman" panose="02020603050405020304" pitchFamily="18" charset="0"/>
                <a:cs typeface="Times New Roman" panose="02020603050405020304" pitchFamily="18" charset="0"/>
              </a:rPr>
              <a:t>peningkatan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hasil</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belajar</a:t>
            </a:r>
            <a:r>
              <a:rPr lang="en-ID" sz="2400" dirty="0">
                <a:latin typeface="Times New Roman" panose="02020603050405020304" pitchFamily="18" charset="0"/>
                <a:cs typeface="Times New Roman" panose="02020603050405020304" pitchFamily="18" charset="0"/>
              </a:rPr>
              <a:t> dan </a:t>
            </a:r>
            <a:r>
              <a:rPr lang="en-ID" sz="2400" dirty="0" err="1">
                <a:latin typeface="Times New Roman" panose="02020603050405020304" pitchFamily="18" charset="0"/>
                <a:cs typeface="Times New Roman" panose="02020603050405020304" pitchFamily="18" charset="0"/>
              </a:rPr>
              <a:t>keterlibatan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dalam</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pembelajaran</a:t>
            </a:r>
            <a:endParaRPr lang="en-ID"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7249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a:latin typeface="Times New Roman" panose="02020603050405020304" pitchFamily="18" charset="0"/>
                <a:cs typeface="Times New Roman" panose="02020603050405020304" pitchFamily="18" charset="0"/>
              </a:rPr>
              <a:t>Referensi</a:t>
            </a:r>
            <a:endParaRPr dirty="0">
              <a:latin typeface="Times New Roman" panose="02020603050405020304" pitchFamily="18" charset="0"/>
              <a:cs typeface="Times New Roman" panose="02020603050405020304" pitchFamily="18" charset="0"/>
            </a:endParaRPr>
          </a:p>
        </p:txBody>
      </p:sp>
      <p:sp>
        <p:nvSpPr>
          <p:cNvPr id="90" name="Google Shape;90;g104f7abbb21_0_61"/>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70000" lnSpcReduction="20000"/>
          </a:bodyPr>
          <a:lstStyle/>
          <a:p>
            <a:pPr marL="406400" indent="-406400">
              <a:buNone/>
            </a:pPr>
            <a:r>
              <a:rPr lang="en-US" sz="2100" dirty="0">
                <a:latin typeface="Times New Roman" panose="02020603050405020304" pitchFamily="18" charset="0"/>
                <a:ea typeface="Times New Roman" panose="02020603050405020304" pitchFamily="18" charset="0"/>
              </a:rPr>
              <a:t>[1]  </a:t>
            </a:r>
            <a:r>
              <a:rPr lang="id-ID" sz="2100" dirty="0">
                <a:effectLst/>
                <a:latin typeface="Times New Roman" panose="02020603050405020304" pitchFamily="18" charset="0"/>
                <a:ea typeface="Times New Roman" panose="02020603050405020304" pitchFamily="18" charset="0"/>
              </a:rPr>
              <a:t>A. Rahman, S. A. Munandar, A. Fitriani, Y. Karlina, and Yumriani, “Pengertian Pendidikan, Ilmu Pendidikan dan Unsur-Unsur Pendidikan,” </a:t>
            </a:r>
            <a:r>
              <a:rPr lang="id-ID" sz="2100" i="1" dirty="0">
                <a:effectLst/>
                <a:latin typeface="Times New Roman" panose="02020603050405020304" pitchFamily="18" charset="0"/>
                <a:ea typeface="Times New Roman" panose="02020603050405020304" pitchFamily="18" charset="0"/>
              </a:rPr>
              <a:t>Al Urwatul Wutsqa Kaji. Pendidik. Islam</a:t>
            </a:r>
            <a:r>
              <a:rPr lang="id-ID" sz="2100" dirty="0">
                <a:effectLst/>
                <a:latin typeface="Times New Roman" panose="02020603050405020304" pitchFamily="18" charset="0"/>
                <a:ea typeface="Times New Roman" panose="02020603050405020304" pitchFamily="18" charset="0"/>
              </a:rPr>
              <a:t>, vol. 2, no. 1, pp. 1–8, 2022.</a:t>
            </a:r>
            <a:endParaRPr lang="en-ID" sz="2100" dirty="0">
              <a:effectLst/>
              <a:latin typeface="Times New Roman" panose="02020603050405020304" pitchFamily="18" charset="0"/>
              <a:ea typeface="Times New Roman" panose="02020603050405020304" pitchFamily="18" charset="0"/>
            </a:endParaRPr>
          </a:p>
          <a:p>
            <a:pPr marL="406400" indent="-406400">
              <a:buNone/>
            </a:pPr>
            <a:r>
              <a:rPr lang="id-ID" sz="2100" dirty="0">
                <a:effectLst/>
                <a:latin typeface="Times New Roman" panose="02020603050405020304" pitchFamily="18" charset="0"/>
                <a:ea typeface="Times New Roman" panose="02020603050405020304" pitchFamily="18" charset="0"/>
              </a:rPr>
              <a:t>[2]	A. Pratama, D. Fazera, L. A. Fortunata, N. Manurung, and R. Fadilah, “Penerapan Model Pembelajaran Discovery Learning untuk Meningkatkan Hasil Belajar Siswa,” </a:t>
            </a:r>
            <a:r>
              <a:rPr lang="id-ID" sz="2100" i="1" dirty="0">
                <a:effectLst/>
                <a:latin typeface="Times New Roman" panose="02020603050405020304" pitchFamily="18" charset="0"/>
                <a:ea typeface="Times New Roman" panose="02020603050405020304" pitchFamily="18" charset="0"/>
              </a:rPr>
              <a:t>J. Inov. Pendidik.</a:t>
            </a:r>
            <a:r>
              <a:rPr lang="id-ID" sz="2100" dirty="0">
                <a:effectLst/>
                <a:latin typeface="Times New Roman" panose="02020603050405020304" pitchFamily="18" charset="0"/>
                <a:ea typeface="Times New Roman" panose="02020603050405020304" pitchFamily="18" charset="0"/>
              </a:rPr>
              <a:t>, vol. 2, no. 1, pp. 21–31, 2024, doi: 10.60132/jip.v2i1.190.</a:t>
            </a:r>
            <a:endParaRPr lang="en-ID" sz="2100" dirty="0">
              <a:effectLst/>
              <a:latin typeface="Times New Roman" panose="02020603050405020304" pitchFamily="18" charset="0"/>
              <a:ea typeface="Times New Roman" panose="02020603050405020304" pitchFamily="18" charset="0"/>
            </a:endParaRPr>
          </a:p>
          <a:p>
            <a:pPr marL="406400" indent="-406400">
              <a:buNone/>
            </a:pPr>
            <a:r>
              <a:rPr lang="id-ID" sz="2100" dirty="0">
                <a:effectLst/>
                <a:latin typeface="Times New Roman" panose="02020603050405020304" pitchFamily="18" charset="0"/>
                <a:ea typeface="Times New Roman" panose="02020603050405020304" pitchFamily="18" charset="0"/>
              </a:rPr>
              <a:t>[3]	A. O. Safitri, P. A. Handayani, and V. D. Yunianti, “Pengaruh Model Pembelajaran Discovery Learning terhadap Peningkatan Hasil Belajar Siswa SD,” </a:t>
            </a:r>
            <a:r>
              <a:rPr lang="id-ID" sz="2100" i="1" dirty="0">
                <a:effectLst/>
                <a:latin typeface="Times New Roman" panose="02020603050405020304" pitchFamily="18" charset="0"/>
                <a:ea typeface="Times New Roman" panose="02020603050405020304" pitchFamily="18" charset="0"/>
              </a:rPr>
              <a:t>J. Pendidik. Tambusai</a:t>
            </a:r>
            <a:r>
              <a:rPr lang="id-ID" sz="2100" dirty="0">
                <a:effectLst/>
                <a:latin typeface="Times New Roman" panose="02020603050405020304" pitchFamily="18" charset="0"/>
                <a:ea typeface="Times New Roman" panose="02020603050405020304" pitchFamily="18" charset="0"/>
              </a:rPr>
              <a:t>, vol. 6, no. 2, pp. 9106–9114, 2022.</a:t>
            </a:r>
            <a:endParaRPr lang="en-ID" sz="2100" dirty="0">
              <a:effectLst/>
              <a:latin typeface="Times New Roman" panose="02020603050405020304" pitchFamily="18" charset="0"/>
              <a:ea typeface="Times New Roman" panose="02020603050405020304" pitchFamily="18" charset="0"/>
            </a:endParaRPr>
          </a:p>
          <a:p>
            <a:pPr marL="406400" indent="-406400">
              <a:buNone/>
            </a:pPr>
            <a:r>
              <a:rPr lang="id-ID" sz="2100" dirty="0">
                <a:effectLst/>
                <a:latin typeface="Times New Roman" panose="02020603050405020304" pitchFamily="18" charset="0"/>
                <a:ea typeface="Times New Roman" panose="02020603050405020304" pitchFamily="18" charset="0"/>
              </a:rPr>
              <a:t>[4]	Abidin, “Kreativitas Guru Menggunakan Model Pembelajaran Dalam Meningkatkan Hasil Belajar Siswa,” </a:t>
            </a:r>
            <a:r>
              <a:rPr lang="id-ID" sz="2100" i="1" dirty="0">
                <a:effectLst/>
                <a:latin typeface="Times New Roman" panose="02020603050405020304" pitchFamily="18" charset="0"/>
                <a:ea typeface="Times New Roman" panose="02020603050405020304" pitchFamily="18" charset="0"/>
              </a:rPr>
              <a:t>Didaktika</a:t>
            </a:r>
            <a:r>
              <a:rPr lang="id-ID" sz="2100" dirty="0">
                <a:effectLst/>
                <a:latin typeface="Times New Roman" panose="02020603050405020304" pitchFamily="18" charset="0"/>
                <a:ea typeface="Times New Roman" panose="02020603050405020304" pitchFamily="18" charset="0"/>
              </a:rPr>
              <a:t>, vol. 11, no. 2, p. 225, 2019, doi: 10.30863/didaktika.v11i2.168.</a:t>
            </a:r>
            <a:endParaRPr lang="en-ID" sz="2100" dirty="0">
              <a:effectLst/>
              <a:latin typeface="Times New Roman" panose="02020603050405020304" pitchFamily="18" charset="0"/>
              <a:ea typeface="Times New Roman" panose="02020603050405020304" pitchFamily="18" charset="0"/>
            </a:endParaRPr>
          </a:p>
          <a:p>
            <a:pPr marL="0" indent="0">
              <a:buNone/>
            </a:pPr>
            <a:r>
              <a:rPr lang="id-ID" sz="2100" dirty="0">
                <a:effectLst/>
                <a:latin typeface="Times New Roman" panose="02020603050405020304" pitchFamily="18" charset="0"/>
                <a:ea typeface="Times New Roman" panose="02020603050405020304" pitchFamily="18" charset="0"/>
              </a:rPr>
              <a:t>[5]	M. Maslahah, R. Rica Wijayanti, and N. Aini, “Perbandingan Model Pembelajaran Problem Based Learning Dan Discovery Learning Terhadap Hasil Belajar Siswa,” </a:t>
            </a:r>
            <a:r>
              <a:rPr lang="id-ID" sz="2100" i="1" dirty="0">
                <a:effectLst/>
                <a:latin typeface="Times New Roman" panose="02020603050405020304" pitchFamily="18" charset="0"/>
                <a:ea typeface="Times New Roman" panose="02020603050405020304" pitchFamily="18" charset="0"/>
              </a:rPr>
              <a:t>Sigma</a:t>
            </a:r>
            <a:r>
              <a:rPr lang="id-ID" sz="2100" dirty="0">
                <a:effectLst/>
                <a:latin typeface="Times New Roman" panose="02020603050405020304" pitchFamily="18" charset="0"/>
                <a:ea typeface="Times New Roman" panose="02020603050405020304" pitchFamily="18" charset="0"/>
              </a:rPr>
              <a:t>, vol. 7, no. 1, p. 21, 2021, doi: 10.36513/sigma.v7i1.1184.</a:t>
            </a:r>
            <a:endParaRPr lang="en-US" sz="2100" dirty="0">
              <a:effectLst/>
              <a:latin typeface="Times New Roman" panose="02020603050405020304" pitchFamily="18" charset="0"/>
              <a:ea typeface="Times New Roman" panose="02020603050405020304" pitchFamily="18" charset="0"/>
            </a:endParaRPr>
          </a:p>
          <a:p>
            <a:pPr marL="406400" indent="-406400">
              <a:buNone/>
            </a:pPr>
            <a:r>
              <a:rPr lang="id-ID" sz="2200" dirty="0">
                <a:effectLst/>
                <a:latin typeface="Times New Roman" panose="02020603050405020304" pitchFamily="18" charset="0"/>
                <a:ea typeface="Times New Roman" panose="02020603050405020304" pitchFamily="18" charset="0"/>
              </a:rPr>
              <a:t>M. F. Sunarto and N. Amalia, “Bahtera: Jurnal pendidikan bahasa dan sastra penggunaan model discovery learning guna menciptakan kemandirian dan kreativitas peserta didik,” </a:t>
            </a:r>
            <a:r>
              <a:rPr lang="id-ID" sz="2200" i="1" dirty="0">
                <a:effectLst/>
                <a:latin typeface="Times New Roman" panose="02020603050405020304" pitchFamily="18" charset="0"/>
                <a:ea typeface="Times New Roman" panose="02020603050405020304" pitchFamily="18" charset="0"/>
              </a:rPr>
              <a:t>2022</a:t>
            </a:r>
            <a:r>
              <a:rPr lang="id-ID" sz="2200" dirty="0">
                <a:effectLst/>
                <a:latin typeface="Times New Roman" panose="02020603050405020304" pitchFamily="18" charset="0"/>
                <a:ea typeface="Times New Roman" panose="02020603050405020304" pitchFamily="18" charset="0"/>
              </a:rPr>
              <a:t>, vol. 21, pp. 94–100, 2022, [Online]. Available: http://journal.unj.ac.id/unj/index.php/bahtera/</a:t>
            </a:r>
            <a:endParaRPr lang="en-ID" sz="2200" dirty="0">
              <a:effectLst/>
              <a:latin typeface="Times New Roman" panose="02020603050405020304" pitchFamily="18" charset="0"/>
              <a:ea typeface="Times New Roman" panose="02020603050405020304" pitchFamily="18" charset="0"/>
            </a:endParaRPr>
          </a:p>
          <a:p>
            <a:pPr marL="406400" indent="-406400">
              <a:buNone/>
            </a:pPr>
            <a:r>
              <a:rPr lang="id-ID" sz="2200" dirty="0">
                <a:effectLst/>
                <a:latin typeface="Times New Roman" panose="02020603050405020304" pitchFamily="18" charset="0"/>
                <a:ea typeface="Times New Roman" panose="02020603050405020304" pitchFamily="18" charset="0"/>
              </a:rPr>
              <a:t>[7]	M. Usman, I. N. I, S. Utaya, and D. Kuswandi, “The Influence of JIGSAW Learning Model and Discovery Learning on Learning Discipline and Learning Outcomes,” </a:t>
            </a:r>
            <a:r>
              <a:rPr lang="id-ID" sz="2200" i="1" dirty="0">
                <a:effectLst/>
                <a:latin typeface="Times New Roman" panose="02020603050405020304" pitchFamily="18" charset="0"/>
                <a:ea typeface="Times New Roman" panose="02020603050405020304" pitchFamily="18" charset="0"/>
              </a:rPr>
              <a:t>Pegem Egit. ve Ogr. Derg.</a:t>
            </a:r>
            <a:r>
              <a:rPr lang="id-ID" sz="2200" dirty="0">
                <a:effectLst/>
                <a:latin typeface="Times New Roman" panose="02020603050405020304" pitchFamily="18" charset="0"/>
                <a:ea typeface="Times New Roman" panose="02020603050405020304" pitchFamily="18" charset="0"/>
              </a:rPr>
              <a:t>, vol. 12, no. 2, pp. 166–178, 2022, doi: 10.47750/pegegog.12.02.17.</a:t>
            </a:r>
            <a:endParaRPr lang="en-ID" sz="2200" dirty="0">
              <a:effectLst/>
              <a:latin typeface="Times New Roman" panose="02020603050405020304" pitchFamily="18" charset="0"/>
              <a:ea typeface="Times New Roman" panose="02020603050405020304" pitchFamily="18" charset="0"/>
            </a:endParaRPr>
          </a:p>
          <a:p>
            <a:pPr marL="406400" indent="-406400">
              <a:buNone/>
            </a:pPr>
            <a:r>
              <a:rPr lang="id-ID" sz="2200" dirty="0">
                <a:effectLst/>
                <a:latin typeface="Times New Roman" panose="02020603050405020304" pitchFamily="18" charset="0"/>
                <a:ea typeface="Times New Roman" panose="02020603050405020304" pitchFamily="18" charset="0"/>
              </a:rPr>
              <a:t>[8]	Fajri, “Model Pembelajaran Discovery Learning Dalam Meningkatkan Prestasi Belajar Siswa Sd,” </a:t>
            </a:r>
            <a:r>
              <a:rPr lang="id-ID" sz="2200" i="1" dirty="0">
                <a:effectLst/>
                <a:latin typeface="Times New Roman" panose="02020603050405020304" pitchFamily="18" charset="0"/>
                <a:ea typeface="Times New Roman" panose="02020603050405020304" pitchFamily="18" charset="0"/>
              </a:rPr>
              <a:t>J. IKA PGSD (Ikatan Alumni PGSD) UNARS</a:t>
            </a:r>
            <a:r>
              <a:rPr lang="id-ID" sz="2200" dirty="0">
                <a:effectLst/>
                <a:latin typeface="Times New Roman" panose="02020603050405020304" pitchFamily="18" charset="0"/>
                <a:ea typeface="Times New Roman" panose="02020603050405020304" pitchFamily="18" charset="0"/>
              </a:rPr>
              <a:t>, vol. 7, no. 2, p. 1, 2019, doi: 10.36841/pgsdunars.v7i2.478.</a:t>
            </a:r>
            <a:endParaRPr lang="en-ID" sz="2200" dirty="0">
              <a:effectLst/>
              <a:latin typeface="Times New Roman" panose="02020603050405020304" pitchFamily="18" charset="0"/>
              <a:ea typeface="Times New Roman" panose="02020603050405020304" pitchFamily="18" charset="0"/>
            </a:endParaRPr>
          </a:p>
          <a:p>
            <a:pPr marL="406400" indent="-406400">
              <a:buNone/>
            </a:pPr>
            <a:r>
              <a:rPr lang="id-ID" sz="2200" dirty="0">
                <a:effectLst/>
                <a:latin typeface="Times New Roman" panose="02020603050405020304" pitchFamily="18" charset="0"/>
                <a:ea typeface="Times New Roman" panose="02020603050405020304" pitchFamily="18" charset="0"/>
              </a:rPr>
              <a:t>[9]	L. V. Dewi, M. Ahied, I. Rosidi, and F. Munawaroh, “Pengaruh Aktivitas Belajar Terhadap Hasil Belajar Siswa Menggunakan Model Pembelajaran Discovery Learning Dengan Metode Scaffolding,” </a:t>
            </a:r>
            <a:r>
              <a:rPr lang="id-ID" sz="2200" i="1" dirty="0">
                <a:effectLst/>
                <a:latin typeface="Times New Roman" panose="02020603050405020304" pitchFamily="18" charset="0"/>
                <a:ea typeface="Times New Roman" panose="02020603050405020304" pitchFamily="18" charset="0"/>
              </a:rPr>
              <a:t>J. Pendidik. Mat. dan IPA</a:t>
            </a:r>
            <a:r>
              <a:rPr lang="id-ID" sz="2200" dirty="0">
                <a:effectLst/>
                <a:latin typeface="Times New Roman" panose="02020603050405020304" pitchFamily="18" charset="0"/>
                <a:ea typeface="Times New Roman" panose="02020603050405020304" pitchFamily="18" charset="0"/>
              </a:rPr>
              <a:t>, vol. 10, no. 2, p. 137, 2019, doi: 10.26418/jpmipa.v10i2.27630.</a:t>
            </a:r>
            <a:endParaRPr lang="en-ID" sz="2200" dirty="0">
              <a:effectLst/>
              <a:latin typeface="Times New Roman" panose="02020603050405020304" pitchFamily="18" charset="0"/>
              <a:ea typeface="Times New Roman" panose="02020603050405020304" pitchFamily="18" charset="0"/>
            </a:endParaRPr>
          </a:p>
          <a:p>
            <a:pPr marL="0" indent="0">
              <a:buNone/>
            </a:pPr>
            <a:r>
              <a:rPr lang="id-ID" sz="2200" dirty="0">
                <a:effectLst/>
                <a:latin typeface="Times New Roman" panose="02020603050405020304" pitchFamily="18" charset="0"/>
                <a:ea typeface="Times New Roman" panose="02020603050405020304" pitchFamily="18" charset="0"/>
              </a:rPr>
              <a:t>[10]	S. L. Ridwan, “Peningkatan Kemampuan Berpikir Kritis dan Hasil Belajar Peserta Didik Melalui Model Pembelajaran Discovery Learning,” </a:t>
            </a:r>
            <a:r>
              <a:rPr lang="id-ID" sz="2200" i="1" dirty="0">
                <a:effectLst/>
                <a:latin typeface="Times New Roman" panose="02020603050405020304" pitchFamily="18" charset="0"/>
                <a:ea typeface="Times New Roman" panose="02020603050405020304" pitchFamily="18" charset="0"/>
              </a:rPr>
              <a:t>J. Didakt. Pendidik. Dasar</a:t>
            </a:r>
            <a:r>
              <a:rPr lang="id-ID" sz="2200" dirty="0">
                <a:effectLst/>
                <a:latin typeface="Times New Roman" panose="02020603050405020304" pitchFamily="18" charset="0"/>
                <a:ea typeface="Times New Roman" panose="02020603050405020304" pitchFamily="18" charset="0"/>
              </a:rPr>
              <a:t>, vol. 5, no. 3, pp. 637–656, 2021, doi: 10.26811/didaktika.v5i3.201.</a:t>
            </a:r>
            <a:endParaRPr lang="en-ID" sz="2200" dirty="0">
              <a:effectLst/>
              <a:latin typeface="Times New Roman" panose="02020603050405020304" pitchFamily="18" charset="0"/>
              <a:ea typeface="Times New Roman" panose="02020603050405020304" pitchFamily="18" charset="0"/>
            </a:endParaRPr>
          </a:p>
          <a:p>
            <a:pPr marL="0" indent="0">
              <a:buNone/>
            </a:pPr>
            <a:endParaRPr lang="en-ID" sz="3200" dirty="0">
              <a:effectLst/>
              <a:latin typeface="Times New Roman" panose="02020603050405020304" pitchFamily="18" charset="0"/>
              <a:ea typeface="Times New Roman" panose="02020603050405020304" pitchFamily="18" charset="0"/>
            </a:endParaRPr>
          </a:p>
          <a:p>
            <a:pPr marL="406400" indent="-406400">
              <a:buNone/>
            </a:pPr>
            <a:endParaRPr lang="en-ID" sz="1600" dirty="0">
              <a:latin typeface="Times New Roman" panose="02020603050405020304" pitchFamily="18" charset="0"/>
              <a:cs typeface="Times New Roman" panose="02020603050405020304" pitchFamily="18" charset="0"/>
            </a:endParaRPr>
          </a:p>
          <a:p>
            <a:pPr marL="406400" indent="-406400">
              <a:buNone/>
            </a:pPr>
            <a:endParaRPr lang="en-ID" sz="1600" dirty="0">
              <a:latin typeface="Times New Roman" panose="02020603050405020304" pitchFamily="18" charset="0"/>
              <a:cs typeface="Times New Roman" panose="02020603050405020304" pitchFamily="18" charset="0"/>
            </a:endParaRPr>
          </a:p>
          <a:p>
            <a:pPr marL="406400" indent="-406400">
              <a:buNone/>
            </a:pPr>
            <a:endParaRPr lang="en-ID" sz="1600" dirty="0">
              <a:latin typeface="Times New Roman" panose="02020603050405020304" pitchFamily="18" charset="0"/>
              <a:cs typeface="Times New Roman" panose="02020603050405020304" pitchFamily="18" charset="0"/>
            </a:endParaRPr>
          </a:p>
          <a:p>
            <a:pPr marL="406400" indent="-406400">
              <a:buNone/>
            </a:pPr>
            <a:endParaRPr lang="en-ID" sz="1600" dirty="0">
              <a:latin typeface="Times New Roman" panose="02020603050405020304" pitchFamily="18" charset="0"/>
              <a:cs typeface="Times New Roman" panose="02020603050405020304" pitchFamily="18" charset="0"/>
            </a:endParaRPr>
          </a:p>
          <a:p>
            <a:pPr marL="406400" indent="-406400">
              <a:buNone/>
            </a:pPr>
            <a:endParaRPr sz="1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6DB52-0DFD-227E-C4FF-AC193A28B378}"/>
              </a:ext>
            </a:extLst>
          </p:cNvPr>
          <p:cNvSpPr>
            <a:spLocks noGrp="1"/>
          </p:cNvSpPr>
          <p:nvPr>
            <p:ph type="title"/>
          </p:nvPr>
        </p:nvSpPr>
        <p:spPr/>
        <p:txBody>
          <a:bodyPr/>
          <a:lstStyle/>
          <a:p>
            <a:r>
              <a:rPr lang="en-US" dirty="0" err="1">
                <a:latin typeface="Times New Roman" panose="02020603050405020304" pitchFamily="18" charset="0"/>
                <a:cs typeface="Times New Roman" panose="02020603050405020304" pitchFamily="18" charset="0"/>
              </a:rPr>
              <a:t>Referensi</a:t>
            </a:r>
            <a:endParaRPr lang="en-ID" dirty="0">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BB1FDD0E-5F4E-5271-7480-33CCE50E7831}"/>
              </a:ext>
            </a:extLst>
          </p:cNvPr>
          <p:cNvSpPr>
            <a:spLocks noGrp="1"/>
          </p:cNvSpPr>
          <p:nvPr>
            <p:ph type="body" idx="1"/>
          </p:nvPr>
        </p:nvSpPr>
        <p:spPr/>
        <p:txBody>
          <a:bodyPr>
            <a:normAutofit fontScale="47500" lnSpcReduction="20000"/>
          </a:bodyPr>
          <a:lstStyle/>
          <a:p>
            <a:pPr marL="406400" indent="-406400">
              <a:buNone/>
            </a:pPr>
            <a:r>
              <a:rPr lang="en-US" sz="3200" dirty="0">
                <a:effectLst/>
                <a:latin typeface="Times New Roman" panose="02020603050405020304" pitchFamily="18" charset="0"/>
                <a:ea typeface="Times New Roman" panose="02020603050405020304" pitchFamily="18" charset="0"/>
              </a:rPr>
              <a:t>14] </a:t>
            </a:r>
            <a:r>
              <a:rPr lang="id-ID" sz="3200" dirty="0">
                <a:effectLst/>
                <a:latin typeface="Times New Roman" panose="02020603050405020304" pitchFamily="18" charset="0"/>
                <a:ea typeface="Times New Roman" panose="02020603050405020304" pitchFamily="18" charset="0"/>
              </a:rPr>
              <a:t>H. Hendrizal, C. Chandra, and A. Kharisma, “Attitude Development of Elementary School Students with the Character Education-based Discovery Learning Model,” </a:t>
            </a:r>
            <a:r>
              <a:rPr lang="id-ID" sz="3200" i="1" dirty="0">
                <a:effectLst/>
                <a:latin typeface="Times New Roman" panose="02020603050405020304" pitchFamily="18" charset="0"/>
                <a:ea typeface="Times New Roman" panose="02020603050405020304" pitchFamily="18" charset="0"/>
              </a:rPr>
              <a:t>J. Ilm. Sekol. Dasar</a:t>
            </a:r>
            <a:r>
              <a:rPr lang="id-ID" sz="3200" dirty="0">
                <a:effectLst/>
                <a:latin typeface="Times New Roman" panose="02020603050405020304" pitchFamily="18" charset="0"/>
                <a:ea typeface="Times New Roman" panose="02020603050405020304" pitchFamily="18" charset="0"/>
              </a:rPr>
              <a:t>, vol. 6, no. 2, pp. 346–354, 2022, doi: 10.23887/jisd.v6i2.45572.</a:t>
            </a:r>
            <a:endParaRPr lang="en-ID" sz="3200" dirty="0">
              <a:effectLst/>
              <a:latin typeface="Times New Roman" panose="02020603050405020304" pitchFamily="18" charset="0"/>
              <a:ea typeface="Times New Roman" panose="02020603050405020304" pitchFamily="18" charset="0"/>
            </a:endParaRPr>
          </a:p>
          <a:p>
            <a:pPr marL="406400" indent="-406400">
              <a:buNone/>
            </a:pPr>
            <a:r>
              <a:rPr lang="id-ID" sz="3200" dirty="0">
                <a:effectLst/>
                <a:latin typeface="Times New Roman" panose="02020603050405020304" pitchFamily="18" charset="0"/>
                <a:ea typeface="Times New Roman" panose="02020603050405020304" pitchFamily="18" charset="0"/>
              </a:rPr>
              <a:t>[12]	K. R. Mayuni, I. N. N. Japa, and L. P. Y. Yasa, “Meningkatnya Hasil Belajar IPA Siswa Kelas V SD Melalui Pembelajaran Discovery Learning,” </a:t>
            </a:r>
            <a:r>
              <a:rPr lang="id-ID" sz="3200" i="1" dirty="0">
                <a:effectLst/>
                <a:latin typeface="Times New Roman" panose="02020603050405020304" pitchFamily="18" charset="0"/>
                <a:ea typeface="Times New Roman" panose="02020603050405020304" pitchFamily="18" charset="0"/>
              </a:rPr>
              <a:t>J. Ilm. Pendidik. Profesi Guru</a:t>
            </a:r>
            <a:r>
              <a:rPr lang="id-ID" sz="3200" dirty="0">
                <a:effectLst/>
                <a:latin typeface="Times New Roman" panose="02020603050405020304" pitchFamily="18" charset="0"/>
                <a:ea typeface="Times New Roman" panose="02020603050405020304" pitchFamily="18" charset="0"/>
              </a:rPr>
              <a:t>, vol. 4, no. 2, pp. 219–229, 2021, doi: 10.23887/jippg.v4i2.35899.</a:t>
            </a:r>
            <a:endParaRPr lang="en-ID" sz="3200" dirty="0">
              <a:effectLst/>
              <a:latin typeface="Times New Roman" panose="02020603050405020304" pitchFamily="18" charset="0"/>
              <a:ea typeface="Times New Roman" panose="02020603050405020304" pitchFamily="18" charset="0"/>
            </a:endParaRPr>
          </a:p>
          <a:p>
            <a:pPr marL="0" indent="0">
              <a:buNone/>
            </a:pPr>
            <a:r>
              <a:rPr lang="id-ID" sz="3200" dirty="0">
                <a:effectLst/>
                <a:latin typeface="Times New Roman" panose="02020603050405020304" pitchFamily="18" charset="0"/>
                <a:ea typeface="Times New Roman" panose="02020603050405020304" pitchFamily="18" charset="0"/>
              </a:rPr>
              <a:t>[13]</a:t>
            </a:r>
            <a:r>
              <a:rPr lang="en-US" sz="3200" dirty="0">
                <a:effectLst/>
                <a:latin typeface="Times New Roman" panose="02020603050405020304" pitchFamily="18" charset="0"/>
                <a:ea typeface="Times New Roman" panose="02020603050405020304" pitchFamily="18" charset="0"/>
              </a:rPr>
              <a:t> </a:t>
            </a:r>
            <a:r>
              <a:rPr lang="id-ID" sz="3200" dirty="0">
                <a:effectLst/>
                <a:latin typeface="Times New Roman" panose="02020603050405020304" pitchFamily="18" charset="0"/>
                <a:ea typeface="Times New Roman" panose="02020603050405020304" pitchFamily="18" charset="0"/>
              </a:rPr>
              <a:t>M. A. Priadi, A. R. Riyanda, and D. Purwanti, “Pengaruh Model Guided Discovery Learning Berbasis E-Learning TerhadaPriadi, Median Agus, Afif Rahman Riyanda, and Desi Purwanti. 2021. ‘Pengaruh Model Guided Discovery Learning Berbasis E-Learning Terhadap Kemampuan Berpikir Kritis.’ IKRA-ITH HUMANIORA : ,” </a:t>
            </a:r>
            <a:r>
              <a:rPr lang="id-ID" sz="3200" i="1" dirty="0">
                <a:effectLst/>
                <a:latin typeface="Times New Roman" panose="02020603050405020304" pitchFamily="18" charset="0"/>
                <a:ea typeface="Times New Roman" panose="02020603050405020304" pitchFamily="18" charset="0"/>
              </a:rPr>
              <a:t>IKRA-ITH Hum.  J. Sos. dan Hum.</a:t>
            </a:r>
            <a:r>
              <a:rPr lang="id-ID" sz="3200" dirty="0">
                <a:effectLst/>
                <a:latin typeface="Times New Roman" panose="02020603050405020304" pitchFamily="18" charset="0"/>
                <a:ea typeface="Times New Roman" panose="02020603050405020304" pitchFamily="18" charset="0"/>
              </a:rPr>
              <a:t>, vol. 5, no. 2, pp. 1–13, 2021, [Online]. Available: https://journals.upi-yai.ac.id/index.php/ikraith-humaniora/article/view/959</a:t>
            </a:r>
            <a:endParaRPr lang="en-US" sz="3200" dirty="0">
              <a:effectLst/>
              <a:latin typeface="Times New Roman" panose="02020603050405020304" pitchFamily="18" charset="0"/>
              <a:ea typeface="Times New Roman" panose="02020603050405020304" pitchFamily="18" charset="0"/>
            </a:endParaRPr>
          </a:p>
          <a:p>
            <a:pPr marL="406400" indent="-406400">
              <a:buNone/>
            </a:pPr>
            <a:r>
              <a:rPr lang="id-ID" sz="3200" dirty="0">
                <a:effectLst/>
                <a:latin typeface="Times New Roman" panose="02020603050405020304" pitchFamily="18" charset="0"/>
                <a:ea typeface="Times New Roman" panose="02020603050405020304" pitchFamily="18" charset="0"/>
              </a:rPr>
              <a:t> samuel juliardi Sinaga, Fadhilaturrahmi, R. Ananda, and Z. Ricky, </a:t>
            </a:r>
            <a:r>
              <a:rPr lang="id-ID" sz="3200" i="1" dirty="0">
                <a:effectLst/>
                <a:latin typeface="Times New Roman" panose="02020603050405020304" pitchFamily="18" charset="0"/>
                <a:ea typeface="Times New Roman" panose="02020603050405020304" pitchFamily="18" charset="0"/>
              </a:rPr>
              <a:t>Discovery learning dan direct intruction</a:t>
            </a:r>
            <a:r>
              <a:rPr lang="id-ID" sz="3200" dirty="0">
                <a:effectLst/>
                <a:latin typeface="Times New Roman" panose="02020603050405020304" pitchFamily="18" charset="0"/>
                <a:ea typeface="Times New Roman" panose="02020603050405020304" pitchFamily="18" charset="0"/>
              </a:rPr>
              <a:t>. Bandung: Widhina Bhakti Persada, 2022.</a:t>
            </a:r>
            <a:endParaRPr lang="en-ID" sz="5400" dirty="0">
              <a:effectLst/>
              <a:latin typeface="Times New Roman" panose="02020603050405020304" pitchFamily="18" charset="0"/>
              <a:ea typeface="Times New Roman" panose="02020603050405020304" pitchFamily="18" charset="0"/>
            </a:endParaRPr>
          </a:p>
          <a:p>
            <a:pPr marL="406400" indent="-406400">
              <a:buNone/>
            </a:pPr>
            <a:r>
              <a:rPr lang="id-ID" sz="3200" dirty="0">
                <a:effectLst/>
                <a:latin typeface="Times New Roman" panose="02020603050405020304" pitchFamily="18" charset="0"/>
                <a:ea typeface="Times New Roman" panose="02020603050405020304" pitchFamily="18" charset="0"/>
              </a:rPr>
              <a:t>[15]	A. Rachman </a:t>
            </a:r>
            <a:r>
              <a:rPr lang="id-ID" sz="3200" i="1" dirty="0">
                <a:effectLst/>
                <a:latin typeface="Times New Roman" panose="02020603050405020304" pitchFamily="18" charset="0"/>
                <a:ea typeface="Times New Roman" panose="02020603050405020304" pitchFamily="18" charset="0"/>
              </a:rPr>
              <a:t>et al.</a:t>
            </a:r>
            <a:r>
              <a:rPr lang="id-ID" sz="3200" dirty="0">
                <a:effectLst/>
                <a:latin typeface="Times New Roman" panose="02020603050405020304" pitchFamily="18" charset="0"/>
                <a:ea typeface="Times New Roman" panose="02020603050405020304" pitchFamily="18" charset="0"/>
              </a:rPr>
              <a:t>, </a:t>
            </a:r>
            <a:r>
              <a:rPr lang="id-ID" sz="3200" i="1" dirty="0">
                <a:effectLst/>
                <a:latin typeface="Times New Roman" panose="02020603050405020304" pitchFamily="18" charset="0"/>
                <a:ea typeface="Times New Roman" panose="02020603050405020304" pitchFamily="18" charset="0"/>
              </a:rPr>
              <a:t>Discovery Learning dalam Kurikulum Merdeka</a:t>
            </a:r>
            <a:r>
              <a:rPr lang="id-ID" sz="3200" dirty="0">
                <a:effectLst/>
                <a:latin typeface="Times New Roman" panose="02020603050405020304" pitchFamily="18" charset="0"/>
                <a:ea typeface="Times New Roman" panose="02020603050405020304" pitchFamily="18" charset="0"/>
              </a:rPr>
              <a:t>. Deli Serdang Sumatera Utara: PT. Mifandi Mandiri Digital, 2023.</a:t>
            </a:r>
            <a:endParaRPr lang="en-ID" sz="5400" dirty="0">
              <a:effectLst/>
              <a:latin typeface="Times New Roman" panose="02020603050405020304" pitchFamily="18" charset="0"/>
              <a:ea typeface="Times New Roman" panose="02020603050405020304" pitchFamily="18" charset="0"/>
            </a:endParaRPr>
          </a:p>
          <a:p>
            <a:pPr marL="406400" indent="-406400">
              <a:buNone/>
            </a:pPr>
            <a:r>
              <a:rPr lang="id-ID" sz="3200" dirty="0">
                <a:effectLst/>
                <a:latin typeface="Times New Roman" panose="02020603050405020304" pitchFamily="18" charset="0"/>
                <a:ea typeface="Times New Roman" panose="02020603050405020304" pitchFamily="18" charset="0"/>
              </a:rPr>
              <a:t>[16]	I. P. Rahayu, S. Christian Relmasira, and A. T. Asri Hardini, “Penerapan Model Discovery Learning untuk Meningkatkan Keaktifan dan Hasil Belajar Tematik,” </a:t>
            </a:r>
            <a:r>
              <a:rPr lang="id-ID" sz="3200" i="1" dirty="0">
                <a:effectLst/>
                <a:latin typeface="Times New Roman" panose="02020603050405020304" pitchFamily="18" charset="0"/>
                <a:ea typeface="Times New Roman" panose="02020603050405020304" pitchFamily="18" charset="0"/>
              </a:rPr>
              <a:t>J. Educ. Action Res.</a:t>
            </a:r>
            <a:r>
              <a:rPr lang="id-ID" sz="3200" dirty="0">
                <a:effectLst/>
                <a:latin typeface="Times New Roman" panose="02020603050405020304" pitchFamily="18" charset="0"/>
                <a:ea typeface="Times New Roman" panose="02020603050405020304" pitchFamily="18" charset="0"/>
              </a:rPr>
              <a:t>, vol. 3, no. 3, p. 193, 2019, doi: 10.23887/jear.v3i3.17369.</a:t>
            </a:r>
            <a:endParaRPr lang="en-ID" sz="5400" dirty="0">
              <a:effectLst/>
              <a:latin typeface="Times New Roman" panose="02020603050405020304" pitchFamily="18" charset="0"/>
              <a:ea typeface="Times New Roman" panose="02020603050405020304" pitchFamily="18" charset="0"/>
            </a:endParaRPr>
          </a:p>
          <a:p>
            <a:pPr marL="406400" indent="-406400">
              <a:buNone/>
            </a:pPr>
            <a:r>
              <a:rPr lang="id-ID" sz="3200" dirty="0">
                <a:effectLst/>
                <a:latin typeface="Times New Roman" panose="02020603050405020304" pitchFamily="18" charset="0"/>
                <a:ea typeface="Times New Roman" panose="02020603050405020304" pitchFamily="18" charset="0"/>
              </a:rPr>
              <a:t>[17]	I. C. Elvirawati and V. Rezania, “The Application of Discovery Learning Model to Improve the Character of Democracy and Learning Outcomes For Elementary Students,” </a:t>
            </a:r>
            <a:r>
              <a:rPr lang="id-ID" sz="3200" i="1" dirty="0">
                <a:effectLst/>
                <a:latin typeface="Times New Roman" panose="02020603050405020304" pitchFamily="18" charset="0"/>
                <a:ea typeface="Times New Roman" panose="02020603050405020304" pitchFamily="18" charset="0"/>
              </a:rPr>
              <a:t>AL-ISHLAH J. Pendidik.</a:t>
            </a:r>
            <a:r>
              <a:rPr lang="id-ID" sz="3200" dirty="0">
                <a:effectLst/>
                <a:latin typeface="Times New Roman" panose="02020603050405020304" pitchFamily="18" charset="0"/>
                <a:ea typeface="Times New Roman" panose="02020603050405020304" pitchFamily="18" charset="0"/>
              </a:rPr>
              <a:t>, vol. 14, no. 3, pp. 4255–4266, 2022, doi: 10.35445/alishlah.v14i3.1853.</a:t>
            </a:r>
            <a:endParaRPr lang="en-ID" sz="5400" dirty="0">
              <a:effectLst/>
              <a:latin typeface="Times New Roman" panose="02020603050405020304" pitchFamily="18" charset="0"/>
              <a:ea typeface="Times New Roman" panose="02020603050405020304" pitchFamily="18" charset="0"/>
            </a:endParaRPr>
          </a:p>
          <a:p>
            <a:pPr marL="406400" indent="-406400">
              <a:buNone/>
            </a:pPr>
            <a:r>
              <a:rPr lang="id-ID" sz="3200" dirty="0">
                <a:effectLst/>
                <a:latin typeface="Times New Roman" panose="02020603050405020304" pitchFamily="18" charset="0"/>
                <a:ea typeface="Times New Roman" panose="02020603050405020304" pitchFamily="18" charset="0"/>
              </a:rPr>
              <a:t>[18]	M. Saija and D. Tahya, </a:t>
            </a:r>
            <a:r>
              <a:rPr lang="id-ID" sz="3200" i="1" dirty="0">
                <a:effectLst/>
                <a:latin typeface="Times New Roman" panose="02020603050405020304" pitchFamily="18" charset="0"/>
                <a:ea typeface="Times New Roman" panose="02020603050405020304" pitchFamily="18" charset="0"/>
              </a:rPr>
              <a:t>Buku Ajar Pembelajaran Inovatif</a:t>
            </a:r>
            <a:r>
              <a:rPr lang="id-ID" sz="3200" dirty="0">
                <a:effectLst/>
                <a:latin typeface="Times New Roman" panose="02020603050405020304" pitchFamily="18" charset="0"/>
                <a:ea typeface="Times New Roman" panose="02020603050405020304" pitchFamily="18" charset="0"/>
              </a:rPr>
              <a:t>. 2023.</a:t>
            </a:r>
            <a:endParaRPr lang="en-ID" sz="5400" dirty="0">
              <a:effectLst/>
              <a:latin typeface="Times New Roman" panose="02020603050405020304" pitchFamily="18" charset="0"/>
              <a:ea typeface="Times New Roman" panose="02020603050405020304" pitchFamily="18" charset="0"/>
            </a:endParaRPr>
          </a:p>
          <a:p>
            <a:pPr marL="406400" indent="-406400">
              <a:buNone/>
            </a:pPr>
            <a:r>
              <a:rPr lang="id-ID" sz="3200" dirty="0">
                <a:effectLst/>
                <a:latin typeface="Times New Roman" panose="02020603050405020304" pitchFamily="18" charset="0"/>
                <a:ea typeface="Times New Roman" panose="02020603050405020304" pitchFamily="18" charset="0"/>
              </a:rPr>
              <a:t>[19]	L. J. Ananda, L. Masri, A. Siregar, E. Betty, and I. S. Siregar, “Pengaruh Model Discovery Learning Terhadap Hasil Belajar Ipas Kurikulum Merdeka Pada Peserta Didik Kelas IV Di Sdn 104201 Kolam,” </a:t>
            </a:r>
            <a:r>
              <a:rPr lang="id-ID" sz="3200" i="1" dirty="0">
                <a:effectLst/>
                <a:latin typeface="Times New Roman" panose="02020603050405020304" pitchFamily="18" charset="0"/>
                <a:ea typeface="Times New Roman" panose="02020603050405020304" pitchFamily="18" charset="0"/>
              </a:rPr>
              <a:t>J. Pendidik. Inov.</a:t>
            </a:r>
            <a:r>
              <a:rPr lang="id-ID" sz="3200" dirty="0">
                <a:effectLst/>
                <a:latin typeface="Times New Roman" panose="02020603050405020304" pitchFamily="18" charset="0"/>
                <a:ea typeface="Times New Roman" panose="02020603050405020304" pitchFamily="18" charset="0"/>
              </a:rPr>
              <a:t>, vol. 6, pp. 50–61, 2024.</a:t>
            </a:r>
            <a:endParaRPr lang="en-ID" sz="5400" dirty="0">
              <a:effectLst/>
              <a:latin typeface="Times New Roman" panose="02020603050405020304" pitchFamily="18" charset="0"/>
              <a:ea typeface="Times New Roman" panose="02020603050405020304" pitchFamily="18" charset="0"/>
            </a:endParaRPr>
          </a:p>
          <a:p>
            <a:pPr marL="0" indent="0">
              <a:buNone/>
            </a:pPr>
            <a:r>
              <a:rPr lang="id-ID" sz="3200" dirty="0">
                <a:effectLst/>
                <a:latin typeface="Times New Roman" panose="02020603050405020304" pitchFamily="18" charset="0"/>
                <a:ea typeface="Times New Roman" panose="02020603050405020304" pitchFamily="18" charset="0"/>
              </a:rPr>
              <a:t>[20]	Q. Q. A. Tugubu, M. Palenari, and H. Habibu, “Penerapan Model Pembelajaran Discovery Learning Untuk Meningkatkan Hasil Belajar Peserta Didik Kelas XI PLB 2 Pada Materi Sel,” </a:t>
            </a:r>
            <a:r>
              <a:rPr lang="id-ID" sz="3200" i="1" dirty="0">
                <a:effectLst/>
                <a:latin typeface="Times New Roman" panose="02020603050405020304" pitchFamily="18" charset="0"/>
                <a:ea typeface="Times New Roman" panose="02020603050405020304" pitchFamily="18" charset="0"/>
              </a:rPr>
              <a:t>… Pembelajaran</a:t>
            </a:r>
            <a:r>
              <a:rPr lang="id-ID" sz="3200" dirty="0">
                <a:effectLst/>
                <a:latin typeface="Times New Roman" panose="02020603050405020304" pitchFamily="18" charset="0"/>
                <a:ea typeface="Times New Roman" panose="02020603050405020304" pitchFamily="18" charset="0"/>
              </a:rPr>
              <a:t>, vol. 7, pp. 4566–4573, 2023, [Online]. Available: http://ejournal-jp3.com/index.php/Pendidikan/article/view/803%0Ahttps://ejournal-jp3.com/index.php/Pendidikan/article/download/803/630</a:t>
            </a:r>
            <a:endParaRPr lang="en-ID" sz="5400" dirty="0">
              <a:effectLst/>
              <a:latin typeface="Times New Roman" panose="02020603050405020304" pitchFamily="18" charset="0"/>
              <a:ea typeface="Times New Roman" panose="02020603050405020304" pitchFamily="18" charset="0"/>
            </a:endParaRPr>
          </a:p>
          <a:p>
            <a:pPr marL="0" indent="0">
              <a:buNone/>
            </a:pPr>
            <a:endParaRPr lang="en-ID" sz="3200" dirty="0">
              <a:effectLst/>
              <a:latin typeface="Times New Roman" panose="02020603050405020304" pitchFamily="18" charset="0"/>
              <a:ea typeface="Times New Roman" panose="02020603050405020304" pitchFamily="18" charset="0"/>
            </a:endParaRPr>
          </a:p>
          <a:p>
            <a:endParaRPr lang="en-ID"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1000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FF664-AEBA-55D0-76F2-A6F64A0D4807}"/>
              </a:ext>
            </a:extLst>
          </p:cNvPr>
          <p:cNvSpPr>
            <a:spLocks noGrp="1"/>
          </p:cNvSpPr>
          <p:nvPr>
            <p:ph type="title"/>
          </p:nvPr>
        </p:nvSpPr>
        <p:spPr/>
        <p:txBody>
          <a:bodyPr/>
          <a:lstStyle/>
          <a:p>
            <a:r>
              <a:rPr lang="en-US" dirty="0" err="1">
                <a:latin typeface="Times New Roman" panose="02020603050405020304" pitchFamily="18" charset="0"/>
                <a:cs typeface="Times New Roman" panose="02020603050405020304" pitchFamily="18" charset="0"/>
              </a:rPr>
              <a:t>Referensi</a:t>
            </a:r>
            <a:endParaRPr lang="en-ID" dirty="0">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4F16E93F-31D1-8C21-4650-930B2CFA63E8}"/>
              </a:ext>
            </a:extLst>
          </p:cNvPr>
          <p:cNvSpPr>
            <a:spLocks noGrp="1"/>
          </p:cNvSpPr>
          <p:nvPr>
            <p:ph type="body" idx="1"/>
          </p:nvPr>
        </p:nvSpPr>
        <p:spPr/>
        <p:txBody>
          <a:bodyPr>
            <a:normAutofit fontScale="55000" lnSpcReduction="20000"/>
          </a:bodyPr>
          <a:lstStyle/>
          <a:p>
            <a:pPr marL="406400" indent="-406400">
              <a:buNone/>
            </a:pPr>
            <a:r>
              <a:rPr lang="en-US" sz="2800" dirty="0">
                <a:effectLst/>
                <a:latin typeface="Times New Roman" panose="02020603050405020304" pitchFamily="18" charset="0"/>
                <a:ea typeface="Times New Roman" panose="02020603050405020304" pitchFamily="18" charset="0"/>
              </a:rPr>
              <a:t>[21] </a:t>
            </a:r>
            <a:r>
              <a:rPr lang="id-ID" sz="2800" dirty="0">
                <a:effectLst/>
                <a:latin typeface="Times New Roman" panose="02020603050405020304" pitchFamily="18" charset="0"/>
                <a:ea typeface="Times New Roman" panose="02020603050405020304" pitchFamily="18" charset="0"/>
              </a:rPr>
              <a:t>S. G. Un Lala, A. A. D. Lehan, and Y. Puay, “Pengaruh Model Discovery Learning Terhadap Hasil Belajar Siswa Pada Materi Zat Dan Perubahannya Kelas Iv Sd Negeri 1 Naioni Kupang,” </a:t>
            </a:r>
            <a:r>
              <a:rPr lang="id-ID" sz="2800" i="1" dirty="0">
                <a:effectLst/>
                <a:latin typeface="Times New Roman" panose="02020603050405020304" pitchFamily="18" charset="0"/>
                <a:ea typeface="Times New Roman" panose="02020603050405020304" pitchFamily="18" charset="0"/>
              </a:rPr>
              <a:t>J. Jipdas (Jurnal Ilm. Pendidik. Dasar)</a:t>
            </a:r>
            <a:r>
              <a:rPr lang="id-ID" sz="2800" dirty="0">
                <a:effectLst/>
                <a:latin typeface="Times New Roman" panose="02020603050405020304" pitchFamily="18" charset="0"/>
                <a:ea typeface="Times New Roman" panose="02020603050405020304" pitchFamily="18" charset="0"/>
              </a:rPr>
              <a:t>, vol. 3, no. 2, pp. 292–298, 2023, doi: 10.37081/jipdas.v3i2.1402.</a:t>
            </a:r>
            <a:endParaRPr lang="en-ID" sz="4800" dirty="0">
              <a:effectLst/>
              <a:latin typeface="Times New Roman" panose="02020603050405020304" pitchFamily="18" charset="0"/>
              <a:ea typeface="Times New Roman" panose="02020603050405020304" pitchFamily="18" charset="0"/>
            </a:endParaRPr>
          </a:p>
          <a:p>
            <a:pPr marL="406400" indent="-406400">
              <a:buNone/>
            </a:pPr>
            <a:r>
              <a:rPr lang="id-ID" sz="2800" dirty="0">
                <a:effectLst/>
                <a:latin typeface="Times New Roman" panose="02020603050405020304" pitchFamily="18" charset="0"/>
                <a:ea typeface="Times New Roman" panose="02020603050405020304" pitchFamily="18" charset="0"/>
              </a:rPr>
              <a:t>[22]	Sugiyono, </a:t>
            </a:r>
            <a:r>
              <a:rPr lang="id-ID" sz="2800" i="1" dirty="0">
                <a:effectLst/>
                <a:latin typeface="Times New Roman" panose="02020603050405020304" pitchFamily="18" charset="0"/>
                <a:ea typeface="Times New Roman" panose="02020603050405020304" pitchFamily="18" charset="0"/>
              </a:rPr>
              <a:t>Metode Penelitian Kuantitatif, Kualitatif dan R&amp;D</a:t>
            </a:r>
            <a:r>
              <a:rPr lang="id-ID" sz="2800" dirty="0">
                <a:effectLst/>
                <a:latin typeface="Times New Roman" panose="02020603050405020304" pitchFamily="18" charset="0"/>
                <a:ea typeface="Times New Roman" panose="02020603050405020304" pitchFamily="18" charset="0"/>
              </a:rPr>
              <a:t>. 2013.</a:t>
            </a:r>
            <a:endParaRPr lang="en-ID" sz="4800" dirty="0">
              <a:effectLst/>
              <a:latin typeface="Times New Roman" panose="02020603050405020304" pitchFamily="18" charset="0"/>
              <a:ea typeface="Times New Roman" panose="02020603050405020304" pitchFamily="18" charset="0"/>
            </a:endParaRPr>
          </a:p>
          <a:p>
            <a:pPr marL="406400" indent="-406400">
              <a:buNone/>
            </a:pPr>
            <a:r>
              <a:rPr lang="id-ID" sz="2800" dirty="0">
                <a:effectLst/>
                <a:latin typeface="Times New Roman" panose="02020603050405020304" pitchFamily="18" charset="0"/>
                <a:ea typeface="Times New Roman" panose="02020603050405020304" pitchFamily="18" charset="0"/>
              </a:rPr>
              <a:t>[23]	S. Widodo </a:t>
            </a:r>
            <a:r>
              <a:rPr lang="id-ID" sz="2800" i="1" dirty="0">
                <a:effectLst/>
                <a:latin typeface="Times New Roman" panose="02020603050405020304" pitchFamily="18" charset="0"/>
                <a:ea typeface="Times New Roman" panose="02020603050405020304" pitchFamily="18" charset="0"/>
              </a:rPr>
              <a:t>et al.</a:t>
            </a:r>
            <a:r>
              <a:rPr lang="id-ID" sz="2800" dirty="0">
                <a:effectLst/>
                <a:latin typeface="Times New Roman" panose="02020603050405020304" pitchFamily="18" charset="0"/>
                <a:ea typeface="Times New Roman" panose="02020603050405020304" pitchFamily="18" charset="0"/>
              </a:rPr>
              <a:t>, </a:t>
            </a:r>
            <a:r>
              <a:rPr lang="id-ID" sz="2800" i="1" dirty="0">
                <a:effectLst/>
                <a:latin typeface="Times New Roman" panose="02020603050405020304" pitchFamily="18" charset="0"/>
                <a:ea typeface="Times New Roman" panose="02020603050405020304" pitchFamily="18" charset="0"/>
              </a:rPr>
              <a:t>Buku Ajar Metodologi Penelitian</a:t>
            </a:r>
            <a:r>
              <a:rPr lang="id-ID" sz="2800" dirty="0">
                <a:effectLst/>
                <a:latin typeface="Times New Roman" panose="02020603050405020304" pitchFamily="18" charset="0"/>
                <a:ea typeface="Times New Roman" panose="02020603050405020304" pitchFamily="18" charset="0"/>
              </a:rPr>
              <a:t>. Pangkalpinang: CV Science Techno Direct, 2023.</a:t>
            </a:r>
            <a:endParaRPr lang="en-ID" sz="4800" dirty="0">
              <a:effectLst/>
              <a:latin typeface="Times New Roman" panose="02020603050405020304" pitchFamily="18" charset="0"/>
              <a:ea typeface="Times New Roman" panose="02020603050405020304" pitchFamily="18" charset="0"/>
            </a:endParaRPr>
          </a:p>
          <a:p>
            <a:pPr marL="406400" indent="-406400">
              <a:buNone/>
            </a:pPr>
            <a:r>
              <a:rPr lang="id-ID" sz="2800" dirty="0">
                <a:effectLst/>
                <a:latin typeface="Times New Roman" panose="02020603050405020304" pitchFamily="18" charset="0"/>
                <a:ea typeface="Times New Roman" panose="02020603050405020304" pitchFamily="18" charset="0"/>
              </a:rPr>
              <a:t>[24]	F. Ismail, </a:t>
            </a:r>
            <a:r>
              <a:rPr lang="id-ID" sz="2800" i="1" dirty="0">
                <a:effectLst/>
                <a:latin typeface="Times New Roman" panose="02020603050405020304" pitchFamily="18" charset="0"/>
                <a:ea typeface="Times New Roman" panose="02020603050405020304" pitchFamily="18" charset="0"/>
              </a:rPr>
              <a:t>STATISTIKA untuk Penelitian Pendidikan dan Ilmu-ilmu Sosial</a:t>
            </a:r>
            <a:r>
              <a:rPr lang="id-ID" sz="2800" dirty="0">
                <a:effectLst/>
                <a:latin typeface="Times New Roman" panose="02020603050405020304" pitchFamily="18" charset="0"/>
                <a:ea typeface="Times New Roman" panose="02020603050405020304" pitchFamily="18" charset="0"/>
              </a:rPr>
              <a:t>. Jakarta, 2018.</a:t>
            </a:r>
            <a:endParaRPr lang="en-ID" sz="4800" dirty="0">
              <a:effectLst/>
              <a:latin typeface="Times New Roman" panose="02020603050405020304" pitchFamily="18" charset="0"/>
              <a:ea typeface="Times New Roman" panose="02020603050405020304" pitchFamily="18" charset="0"/>
            </a:endParaRPr>
          </a:p>
          <a:p>
            <a:pPr marL="406400" indent="-406400">
              <a:buNone/>
            </a:pPr>
            <a:r>
              <a:rPr lang="id-ID" sz="2800" dirty="0">
                <a:effectLst/>
                <a:latin typeface="Times New Roman" panose="02020603050405020304" pitchFamily="18" charset="0"/>
                <a:ea typeface="Times New Roman" panose="02020603050405020304" pitchFamily="18" charset="0"/>
              </a:rPr>
              <a:t>[25]	R. Fithriyah, S. Wibowo, and R. U. Octavia, “Pengaruh Model Discovery Learning dan Kemandirian Belajar terhadap Hasil Belajar Siswa di Sekolah Dasar,” </a:t>
            </a:r>
            <a:r>
              <a:rPr lang="id-ID" sz="2800" i="1" dirty="0">
                <a:effectLst/>
                <a:latin typeface="Times New Roman" panose="02020603050405020304" pitchFamily="18" charset="0"/>
                <a:ea typeface="Times New Roman" panose="02020603050405020304" pitchFamily="18" charset="0"/>
              </a:rPr>
              <a:t>Edukatif  J. Ilmu Pendidik.</a:t>
            </a:r>
            <a:r>
              <a:rPr lang="id-ID" sz="2800" dirty="0">
                <a:effectLst/>
                <a:latin typeface="Times New Roman" panose="02020603050405020304" pitchFamily="18" charset="0"/>
                <a:ea typeface="Times New Roman" panose="02020603050405020304" pitchFamily="18" charset="0"/>
              </a:rPr>
              <a:t>, vol. 3, no. 4, pp. 1907–1914, 2021, doi: 10.31004/edukatif.v3i4.894.</a:t>
            </a:r>
            <a:endParaRPr lang="en-ID" sz="4800" dirty="0">
              <a:effectLst/>
              <a:latin typeface="Times New Roman" panose="02020603050405020304" pitchFamily="18" charset="0"/>
              <a:ea typeface="Times New Roman" panose="02020603050405020304" pitchFamily="18" charset="0"/>
            </a:endParaRPr>
          </a:p>
          <a:p>
            <a:pPr marL="406400" indent="-406400">
              <a:buNone/>
            </a:pPr>
            <a:r>
              <a:rPr lang="id-ID" sz="2800" dirty="0">
                <a:effectLst/>
                <a:latin typeface="Times New Roman" panose="02020603050405020304" pitchFamily="18" charset="0"/>
                <a:ea typeface="Times New Roman" panose="02020603050405020304" pitchFamily="18" charset="0"/>
              </a:rPr>
              <a:t>[26]	D. Maulina, “Pengembangan Model Discovery Learning Dengan Model Group Investigation Pada Mata Pelajaran Bahasa Indonesia,” </a:t>
            </a:r>
            <a:r>
              <a:rPr lang="id-ID" sz="2800" i="1" dirty="0">
                <a:effectLst/>
                <a:latin typeface="Times New Roman" panose="02020603050405020304" pitchFamily="18" charset="0"/>
                <a:ea typeface="Times New Roman" panose="02020603050405020304" pitchFamily="18" charset="0"/>
              </a:rPr>
              <a:t>Ling. Fr. Bahasa, Sastra, dan Pengajarannya</a:t>
            </a:r>
            <a:r>
              <a:rPr lang="id-ID" sz="2800" dirty="0">
                <a:effectLst/>
                <a:latin typeface="Times New Roman" panose="02020603050405020304" pitchFamily="18" charset="0"/>
                <a:ea typeface="Times New Roman" panose="02020603050405020304" pitchFamily="18" charset="0"/>
              </a:rPr>
              <a:t>, vol. 6, no. 2, p. 199, 2022, doi: 10.30651/lf.v6i2.8532.</a:t>
            </a:r>
            <a:endParaRPr lang="en-ID" sz="4800" dirty="0">
              <a:effectLst/>
              <a:latin typeface="Times New Roman" panose="02020603050405020304" pitchFamily="18" charset="0"/>
              <a:ea typeface="Times New Roman" panose="02020603050405020304" pitchFamily="18" charset="0"/>
            </a:endParaRPr>
          </a:p>
          <a:p>
            <a:pPr marL="406400" indent="-406400">
              <a:buNone/>
            </a:pPr>
            <a:r>
              <a:rPr lang="id-ID" sz="2800" dirty="0">
                <a:effectLst/>
                <a:latin typeface="Times New Roman" panose="02020603050405020304" pitchFamily="18" charset="0"/>
                <a:ea typeface="Times New Roman" panose="02020603050405020304" pitchFamily="18" charset="0"/>
              </a:rPr>
              <a:t>[27]	A. Gulo, “Penerapan Model Discovery Learning Terhadap Hasil Belajar Peserta Didik Pada Materi Ekosistem,” </a:t>
            </a:r>
            <a:r>
              <a:rPr lang="id-ID" sz="2800" i="1" dirty="0">
                <a:effectLst/>
                <a:latin typeface="Times New Roman" panose="02020603050405020304" pitchFamily="18" charset="0"/>
                <a:ea typeface="Times New Roman" panose="02020603050405020304" pitchFamily="18" charset="0"/>
              </a:rPr>
              <a:t>Educ. J. Pendidik.</a:t>
            </a:r>
            <a:r>
              <a:rPr lang="id-ID" sz="2800" dirty="0">
                <a:effectLst/>
                <a:latin typeface="Times New Roman" panose="02020603050405020304" pitchFamily="18" charset="0"/>
                <a:ea typeface="Times New Roman" panose="02020603050405020304" pitchFamily="18" charset="0"/>
              </a:rPr>
              <a:t>, vol. 1, no. 1, pp. 307–313, 2022, doi: 10.56248/educativo.v1i1.54.</a:t>
            </a:r>
            <a:endParaRPr lang="en-ID" sz="4800" dirty="0">
              <a:effectLst/>
              <a:latin typeface="Times New Roman" panose="02020603050405020304" pitchFamily="18" charset="0"/>
              <a:ea typeface="Times New Roman" panose="02020603050405020304" pitchFamily="18" charset="0"/>
            </a:endParaRPr>
          </a:p>
          <a:p>
            <a:pPr marL="406400" indent="-406400">
              <a:buNone/>
            </a:pPr>
            <a:r>
              <a:rPr lang="id-ID" sz="2800" dirty="0">
                <a:effectLst/>
                <a:latin typeface="Times New Roman" panose="02020603050405020304" pitchFamily="18" charset="0"/>
                <a:ea typeface="Times New Roman" panose="02020603050405020304" pitchFamily="18" charset="0"/>
              </a:rPr>
              <a:t>[28]	Yogi Fernando, Popi Andriani, and Hidayani Syam, “Pentingnya Motivasi Belajar Dalam Meningkatkan Hasil Belajar Siswa,” </a:t>
            </a:r>
            <a:r>
              <a:rPr lang="id-ID" sz="2800" i="1" dirty="0">
                <a:effectLst/>
                <a:latin typeface="Times New Roman" panose="02020603050405020304" pitchFamily="18" charset="0"/>
                <a:ea typeface="Times New Roman" panose="02020603050405020304" pitchFamily="18" charset="0"/>
              </a:rPr>
              <a:t>ALFIHRIS  J. Inspirasi Pendidik.</a:t>
            </a:r>
            <a:r>
              <a:rPr lang="id-ID" sz="2800" dirty="0">
                <a:effectLst/>
                <a:latin typeface="Times New Roman" panose="02020603050405020304" pitchFamily="18" charset="0"/>
                <a:ea typeface="Times New Roman" panose="02020603050405020304" pitchFamily="18" charset="0"/>
              </a:rPr>
              <a:t>, vol. 2, no. 3, pp. 61–68, 2024, doi: 10.59246/alfihris.v2i3.843.</a:t>
            </a:r>
            <a:endParaRPr lang="en-ID" sz="4800" dirty="0">
              <a:effectLst/>
              <a:latin typeface="Times New Roman" panose="02020603050405020304" pitchFamily="18" charset="0"/>
              <a:ea typeface="Times New Roman" panose="02020603050405020304" pitchFamily="18" charset="0"/>
            </a:endParaRPr>
          </a:p>
          <a:p>
            <a:pPr marL="406400" indent="-406400">
              <a:buNone/>
            </a:pPr>
            <a:r>
              <a:rPr lang="id-ID" sz="2800" dirty="0">
                <a:effectLst/>
                <a:latin typeface="Times New Roman" panose="02020603050405020304" pitchFamily="18" charset="0"/>
                <a:ea typeface="Times New Roman" panose="02020603050405020304" pitchFamily="18" charset="0"/>
              </a:rPr>
              <a:t>[29]	A. Damayanti, “Faktor-Faktor yang Mempengaruhi Hasil Belajar Peserta Didik Mata Pelajaran Ekonomi Kelas X SMA Negeri 2 Tulang Bawang Tengah,” </a:t>
            </a:r>
            <a:r>
              <a:rPr lang="id-ID" sz="2800" i="1" dirty="0">
                <a:effectLst/>
                <a:latin typeface="Times New Roman" panose="02020603050405020304" pitchFamily="18" charset="0"/>
                <a:ea typeface="Times New Roman" panose="02020603050405020304" pitchFamily="18" charset="0"/>
              </a:rPr>
              <a:t>SNPE FKIP Univ. Muhammadiyah Metro</a:t>
            </a:r>
            <a:r>
              <a:rPr lang="id-ID" sz="2800" dirty="0">
                <a:effectLst/>
                <a:latin typeface="Times New Roman" panose="02020603050405020304" pitchFamily="18" charset="0"/>
                <a:ea typeface="Times New Roman" panose="02020603050405020304" pitchFamily="18" charset="0"/>
              </a:rPr>
              <a:t>, vol. 1, no. 1, pp. 99–108, 2022.</a:t>
            </a:r>
            <a:endParaRPr lang="en-ID" sz="4800" dirty="0">
              <a:effectLst/>
              <a:latin typeface="Times New Roman" panose="02020603050405020304" pitchFamily="18" charset="0"/>
              <a:ea typeface="Times New Roman" panose="02020603050405020304" pitchFamily="18" charset="0"/>
            </a:endParaRPr>
          </a:p>
          <a:p>
            <a:pPr marL="0" indent="0">
              <a:buNone/>
            </a:pPr>
            <a:r>
              <a:rPr lang="id-ID" sz="2800" dirty="0">
                <a:effectLst/>
                <a:latin typeface="Times New Roman" panose="02020603050405020304" pitchFamily="18" charset="0"/>
                <a:ea typeface="Times New Roman" panose="02020603050405020304" pitchFamily="18" charset="0"/>
              </a:rPr>
              <a:t>[30]	M. Nurwahidin, R. K. Habibi, D. Pangestu, and M. Johan Pratama, “Model Pembelajaran Discovery Learning Kurikulum Merdeka Belajar Pada Guru Sekolah Dasar,” </a:t>
            </a:r>
            <a:r>
              <a:rPr lang="id-ID" sz="2800" i="1" dirty="0">
                <a:effectLst/>
                <a:latin typeface="Times New Roman" panose="02020603050405020304" pitchFamily="18" charset="0"/>
                <a:ea typeface="Times New Roman" panose="02020603050405020304" pitchFamily="18" charset="0"/>
              </a:rPr>
              <a:t>J. Pengabdi. Masy. Ilmu Pendidik.</a:t>
            </a:r>
            <a:r>
              <a:rPr lang="id-ID" sz="2800" dirty="0">
                <a:effectLst/>
                <a:latin typeface="Times New Roman" panose="02020603050405020304" pitchFamily="18" charset="0"/>
                <a:ea typeface="Times New Roman" panose="02020603050405020304" pitchFamily="18" charset="0"/>
              </a:rPr>
              <a:t>, vol. 2, no. 2, 2023, doi: 10.23960/jpmip.v2i2.215.</a:t>
            </a:r>
            <a:endParaRPr lang="en-ID" sz="4800" dirty="0">
              <a:effectLst/>
              <a:latin typeface="Times New Roman" panose="02020603050405020304" pitchFamily="18" charset="0"/>
              <a:ea typeface="Times New Roman" panose="02020603050405020304" pitchFamily="18" charset="0"/>
            </a:endParaRPr>
          </a:p>
          <a:p>
            <a:endParaRPr lang="en-ID" dirty="0"/>
          </a:p>
        </p:txBody>
      </p:sp>
    </p:spTree>
    <p:extLst>
      <p:ext uri="{BB962C8B-B14F-4D97-AF65-F5344CB8AC3E}">
        <p14:creationId xmlns:p14="http://schemas.microsoft.com/office/powerpoint/2010/main" val="2128806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err="1"/>
              <a:t>Pendahuluan</a:t>
            </a:r>
            <a:endParaRPr dirty="0"/>
          </a:p>
        </p:txBody>
      </p:sp>
      <p:sp>
        <p:nvSpPr>
          <p:cNvPr id="47" name="Google Shape;47;g104f7abbb21_0_309"/>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685800" indent="-457200" algn="just"/>
            <a:r>
              <a:rPr lang="en-ID" sz="2000" dirty="0">
                <a:latin typeface="Times New Roman" panose="02020603050405020304" pitchFamily="18" charset="0"/>
                <a:ea typeface="Cambria" panose="02040503050406030204" pitchFamily="18" charset="0"/>
                <a:cs typeface="Times New Roman" panose="02020603050405020304" pitchFamily="18" charset="0"/>
              </a:rPr>
              <a:t>Banyak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sekali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permasalahan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ditemukan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bahwa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siswa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saat</a:t>
            </a:r>
            <a:r>
              <a:rPr lang="en-ID" sz="2000" dirty="0">
                <a:latin typeface="Times New Roman" panose="02020603050405020304" pitchFamily="18" charset="0"/>
                <a:ea typeface="Cambria" panose="02040503050406030204" pitchFamily="18" charset="0"/>
                <a:cs typeface="Times New Roman" panose="02020603050405020304" pitchFamily="18" charset="0"/>
              </a:rPr>
              <a:t> di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sekolah</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sangatlah</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kurang</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semangat</a:t>
            </a:r>
            <a:r>
              <a:rPr lang="en-ID" sz="2000" dirty="0">
                <a:latin typeface="Times New Roman" panose="02020603050405020304" pitchFamily="18" charset="0"/>
                <a:ea typeface="Cambria" panose="02040503050406030204" pitchFamily="18" charset="0"/>
                <a:cs typeface="Times New Roman" panose="02020603050405020304" pitchFamily="18" charset="0"/>
              </a:rPr>
              <a:t> dan </a:t>
            </a:r>
            <a:r>
              <a:rPr lang="en-ID" sz="2000" dirty="0" err="1">
                <a:latin typeface="Times New Roman" panose="02020603050405020304" pitchFamily="18" charset="0"/>
                <a:ea typeface="Cambria" panose="02040503050406030204" pitchFamily="18" charset="0"/>
                <a:cs typeface="Times New Roman" panose="02020603050405020304" pitchFamily="18" charset="0"/>
              </a:rPr>
              <a:t>cenderung</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bosan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dalam</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melakukan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pembelajaran</a:t>
            </a:r>
            <a:r>
              <a:rPr lang="en-ID" sz="2000" dirty="0">
                <a:latin typeface="Times New Roman" panose="02020603050405020304" pitchFamily="18" charset="0"/>
                <a:ea typeface="Cambria" panose="02040503050406030204" pitchFamily="18" charset="0"/>
                <a:cs typeface="Times New Roman" panose="02020603050405020304" pitchFamily="18" charset="0"/>
              </a:rPr>
              <a:t> di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sekolah</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padahal</a:t>
            </a:r>
            <a:r>
              <a:rPr lang="en-ID" sz="2000" dirty="0">
                <a:latin typeface="Times New Roman" panose="02020603050405020304" pitchFamily="18" charset="0"/>
                <a:ea typeface="Cambria" panose="02040503050406030204" pitchFamily="18" charset="0"/>
                <a:cs typeface="Times New Roman" panose="02020603050405020304" pitchFamily="18" charset="0"/>
              </a:rPr>
              <a:t> di </a:t>
            </a:r>
            <a:r>
              <a:rPr lang="en-ID" sz="2000" dirty="0" err="1">
                <a:latin typeface="Times New Roman" panose="02020603050405020304" pitchFamily="18" charset="0"/>
                <a:ea typeface="Cambria" panose="02040503050406030204" pitchFamily="18" charset="0"/>
                <a:cs typeface="Times New Roman" panose="02020603050405020304" pitchFamily="18" charset="0"/>
              </a:rPr>
              <a:t>indonesia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sendiri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pendidikan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sangatlah</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penting</a:t>
            </a:r>
            <a:r>
              <a:rPr lang="en-ID" sz="2000" dirty="0">
                <a:latin typeface="Times New Roman" panose="02020603050405020304" pitchFamily="18" charset="0"/>
                <a:ea typeface="Cambria" panose="02040503050406030204" pitchFamily="18" charset="0"/>
                <a:cs typeface="Times New Roman" panose="02020603050405020304" pitchFamily="18" charset="0"/>
              </a:rPr>
              <a:t> dan sangat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dianjurkan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untuk</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melaksanakan</a:t>
            </a:r>
            <a:r>
              <a:rPr lang="en-ID" sz="2000" dirty="0">
                <a:latin typeface="Times New Roman" panose="02020603050405020304" pitchFamily="18" charset="0"/>
                <a:ea typeface="Cambria" panose="02040503050406030204" pitchFamily="18" charset="0"/>
                <a:cs typeface="Times New Roman" panose="02020603050405020304" pitchFamily="18" charset="0"/>
              </a:rPr>
              <a:t> proses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pendidikan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dengan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bermulainya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pendidikan</a:t>
            </a:r>
            <a:r>
              <a:rPr lang="en-ID" sz="2000" dirty="0">
                <a:latin typeface="Times New Roman" panose="02020603050405020304" pitchFamily="18" charset="0"/>
                <a:ea typeface="Cambria" panose="02040503050406030204" pitchFamily="18" charset="0"/>
                <a:cs typeface="Times New Roman" panose="02020603050405020304" pitchFamily="18" charset="0"/>
              </a:rPr>
              <a:t> di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sekolah</a:t>
            </a:r>
            <a:r>
              <a:rPr lang="en-ID" sz="2000" dirty="0">
                <a:latin typeface="Times New Roman" panose="02020603050405020304" pitchFamily="18" charset="0"/>
                <a:ea typeface="Cambria" panose="02040503050406030204" pitchFamily="18" charset="0"/>
                <a:cs typeface="Times New Roman" panose="02020603050405020304" pitchFamily="18" charset="0"/>
              </a:rPr>
              <a:t>, para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siswa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akan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dibekali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berbagai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ilmu</a:t>
            </a:r>
            <a:r>
              <a:rPr lang="en-ID" sz="2000" dirty="0">
                <a:latin typeface="Times New Roman" panose="02020603050405020304" pitchFamily="18" charset="0"/>
                <a:ea typeface="Cambria" panose="02040503050406030204" pitchFamily="18" charset="0"/>
                <a:cs typeface="Times New Roman" panose="02020603050405020304" pitchFamily="18" charset="0"/>
              </a:rPr>
              <a:t> yang </a:t>
            </a:r>
            <a:r>
              <a:rPr lang="en-ID" sz="2000" dirty="0" err="1">
                <a:latin typeface="Times New Roman" panose="02020603050405020304" pitchFamily="18" charset="0"/>
                <a:ea typeface="Cambria" panose="02040503050406030204" pitchFamily="18" charset="0"/>
                <a:cs typeface="Times New Roman" panose="02020603050405020304" pitchFamily="18" charset="0"/>
              </a:rPr>
              <a:t>kemudian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untuk</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diterapkan</a:t>
            </a:r>
            <a:r>
              <a:rPr lang="en-ID" sz="2000" dirty="0">
                <a:latin typeface="Times New Roman" panose="02020603050405020304" pitchFamily="18" charset="0"/>
                <a:ea typeface="Cambria" panose="02040503050406030204" pitchFamily="18" charset="0"/>
                <a:cs typeface="Times New Roman" panose="02020603050405020304" pitchFamily="18" charset="0"/>
              </a:rPr>
              <a:t> di </a:t>
            </a:r>
            <a:r>
              <a:rPr lang="en-ID" sz="2000" dirty="0" err="1">
                <a:latin typeface="Times New Roman" panose="02020603050405020304" pitchFamily="18" charset="0"/>
                <a:ea typeface="Cambria" panose="02040503050406030204" pitchFamily="18" charset="0"/>
                <a:cs typeface="Times New Roman" panose="02020603050405020304" pitchFamily="18" charset="0"/>
              </a:rPr>
              <a:t>kehidupan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sehari-hari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adapun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pendidikan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sendiri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memiliki</a:t>
            </a:r>
            <a:r>
              <a:rPr lang="en-ID" sz="2000" dirty="0">
                <a:latin typeface="Times New Roman" panose="02020603050405020304" pitchFamily="18" charset="0"/>
                <a:ea typeface="Cambria" panose="02040503050406030204" pitchFamily="18" charset="0"/>
                <a:cs typeface="Times New Roman" panose="02020603050405020304" pitchFamily="18" charset="0"/>
              </a:rPr>
              <a:t>  arti </a:t>
            </a:r>
            <a:r>
              <a:rPr lang="en-ID" sz="2000" dirty="0" err="1">
                <a:latin typeface="Times New Roman" panose="02020603050405020304" pitchFamily="18" charset="0"/>
                <a:ea typeface="Cambria" panose="02040503050406030204" pitchFamily="18" charset="0"/>
                <a:cs typeface="Times New Roman" panose="02020603050405020304" pitchFamily="18" charset="0"/>
              </a:rPr>
              <a:t>yakni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pendidikan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merupakan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suatu</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usaha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secara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sadar</a:t>
            </a:r>
            <a:r>
              <a:rPr lang="en-ID" sz="2000" dirty="0">
                <a:latin typeface="Times New Roman" panose="02020603050405020304" pitchFamily="18" charset="0"/>
                <a:ea typeface="Cambria" panose="02040503050406030204" pitchFamily="18" charset="0"/>
                <a:cs typeface="Times New Roman" panose="02020603050405020304" pitchFamily="18" charset="0"/>
              </a:rPr>
              <a:t> dan </a:t>
            </a:r>
            <a:r>
              <a:rPr lang="en-ID" sz="2000" dirty="0" err="1">
                <a:latin typeface="Times New Roman" panose="02020603050405020304" pitchFamily="18" charset="0"/>
                <a:ea typeface="Cambria" panose="02040503050406030204" pitchFamily="18" charset="0"/>
                <a:cs typeface="Times New Roman" panose="02020603050405020304" pitchFamily="18" charset="0"/>
              </a:rPr>
              <a:t>terencana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untuk</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mewujudkan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suasana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belajar</a:t>
            </a:r>
            <a:r>
              <a:rPr lang="en-ID" sz="2000" dirty="0">
                <a:latin typeface="Times New Roman" panose="02020603050405020304" pitchFamily="18" charset="0"/>
                <a:ea typeface="Cambria" panose="02040503050406030204" pitchFamily="18" charset="0"/>
                <a:cs typeface="Times New Roman" panose="02020603050405020304" pitchFamily="18" charset="0"/>
              </a:rPr>
              <a:t> dan proses </a:t>
            </a:r>
            <a:r>
              <a:rPr lang="en-ID" sz="2000" dirty="0" err="1">
                <a:latin typeface="Times New Roman" panose="02020603050405020304" pitchFamily="18" charset="0"/>
                <a:ea typeface="Cambria" panose="02040503050406030204" pitchFamily="18" charset="0"/>
                <a:cs typeface="Times New Roman" panose="02020603050405020304" pitchFamily="18" charset="0"/>
              </a:rPr>
              <a:t>belajar</a:t>
            </a:r>
            <a:r>
              <a:rPr lang="en-ID" sz="2000" dirty="0">
                <a:latin typeface="Times New Roman" panose="02020603050405020304" pitchFamily="18" charset="0"/>
                <a:ea typeface="Cambria" panose="02040503050406030204" pitchFamily="18" charset="0"/>
                <a:cs typeface="Times New Roman" panose="02020603050405020304" pitchFamily="18" charset="0"/>
              </a:rPr>
              <a:t> yang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memungkinkan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siswa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aktif</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mengembangkan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potensinya</a:t>
            </a:r>
            <a:r>
              <a:rPr lang="en-ID" sz="2000" dirty="0">
                <a:latin typeface="Times New Roman" panose="02020603050405020304" pitchFamily="18" charset="0"/>
                <a:ea typeface="Cambria" panose="02040503050406030204" pitchFamily="18" charset="0"/>
                <a:cs typeface="Times New Roman" panose="02020603050405020304" pitchFamily="18" charset="0"/>
              </a:rPr>
              <a:t>.</a:t>
            </a:r>
          </a:p>
          <a:p>
            <a:pPr marL="571500" indent="-342900" algn="just"/>
            <a:r>
              <a:rPr lang="en-ID" sz="2000" i="1" dirty="0">
                <a:latin typeface="Times New Roman" panose="02020603050405020304" pitchFamily="18" charset="0"/>
                <a:ea typeface="Cambria" panose="02040503050406030204" pitchFamily="18" charset="0"/>
                <a:cs typeface="Times New Roman" panose="02020603050405020304" pitchFamily="18" charset="0"/>
              </a:rPr>
              <a:t>Discovery Learning </a:t>
            </a:r>
            <a:r>
              <a:rPr lang="en-ID" sz="2000" dirty="0" err="1">
                <a:latin typeface="Times New Roman" panose="02020603050405020304" pitchFamily="18" charset="0"/>
                <a:ea typeface="Cambria" panose="02040503050406030204" pitchFamily="18" charset="0"/>
                <a:cs typeface="Times New Roman" panose="02020603050405020304" pitchFamily="18" charset="0"/>
              </a:rPr>
              <a:t>ialah</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pendekatan</a:t>
            </a:r>
            <a:r>
              <a:rPr lang="en-ID" sz="2000" dirty="0">
                <a:latin typeface="Times New Roman" panose="02020603050405020304" pitchFamily="18" charset="0"/>
                <a:ea typeface="Cambria" panose="02040503050406030204" pitchFamily="18" charset="0"/>
                <a:cs typeface="Times New Roman" panose="02020603050405020304" pitchFamily="18" charset="0"/>
              </a:rPr>
              <a:t> yang </a:t>
            </a:r>
            <a:r>
              <a:rPr lang="en-ID" sz="2000" dirty="0" err="1">
                <a:latin typeface="Times New Roman" panose="02020603050405020304" pitchFamily="18" charset="0"/>
                <a:ea typeface="Cambria" panose="02040503050406030204" pitchFamily="18" charset="0"/>
                <a:cs typeface="Times New Roman" panose="02020603050405020304" pitchFamily="18" charset="0"/>
              </a:rPr>
              <a:t>berguna</a:t>
            </a:r>
            <a:r>
              <a:rPr lang="en-ID" sz="2000" dirty="0">
                <a:latin typeface="Times New Roman" panose="02020603050405020304" pitchFamily="18" charset="0"/>
                <a:ea typeface="Cambria" panose="02040503050406030204" pitchFamily="18" charset="0"/>
                <a:cs typeface="Times New Roman" panose="02020603050405020304" pitchFamily="18" charset="0"/>
              </a:rPr>
              <a:t> dan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menyenangkan</a:t>
            </a:r>
            <a:r>
              <a:rPr lang="en-ID" sz="2000" dirty="0">
                <a:latin typeface="Times New Roman" panose="02020603050405020304" pitchFamily="18" charset="0"/>
                <a:ea typeface="Cambria" panose="02040503050406030204" pitchFamily="18" charset="0"/>
                <a:cs typeface="Times New Roman" panose="02020603050405020304" pitchFamily="18" charset="0"/>
              </a:rPr>
              <a:t> yang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memerlukan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siswa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untuk</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berpartisipasi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secara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aktif</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dalam</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perencanaan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pelaksanaan</a:t>
            </a:r>
            <a:r>
              <a:rPr lang="en-ID" sz="2000" dirty="0">
                <a:latin typeface="Times New Roman" panose="02020603050405020304" pitchFamily="18" charset="0"/>
                <a:ea typeface="Cambria" panose="02040503050406030204" pitchFamily="18" charset="0"/>
                <a:cs typeface="Times New Roman" panose="02020603050405020304" pitchFamily="18" charset="0"/>
              </a:rPr>
              <a:t>, dan </a:t>
            </a:r>
            <a:r>
              <a:rPr lang="en-ID" sz="2000" dirty="0" err="1">
                <a:latin typeface="Times New Roman" panose="02020603050405020304" pitchFamily="18" charset="0"/>
                <a:ea typeface="Cambria" panose="02040503050406030204" pitchFamily="18" charset="0"/>
                <a:cs typeface="Times New Roman" panose="02020603050405020304" pitchFamily="18" charset="0"/>
              </a:rPr>
              <a:t>evaluasi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untuk</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mencapai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hal</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ini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diperlukan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lingkungan</a:t>
            </a:r>
            <a:r>
              <a:rPr lang="en-ID" sz="2000" dirty="0">
                <a:latin typeface="Times New Roman" panose="02020603050405020304" pitchFamily="18" charset="0"/>
                <a:ea typeface="Cambria" panose="02040503050406030204" pitchFamily="18" charset="0"/>
                <a:cs typeface="Times New Roman" panose="02020603050405020304" pitchFamily="18" charset="0"/>
              </a:rPr>
              <a:t> yang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memahami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minat</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siswa</a:t>
            </a:r>
            <a:r>
              <a:rPr lang="en-ID" sz="2000" dirty="0">
                <a:latin typeface="Times New Roman" panose="02020603050405020304" pitchFamily="18" charset="0"/>
                <a:ea typeface="Cambria" panose="02040503050406030204" pitchFamily="18" charset="0"/>
                <a:cs typeface="Times New Roman" panose="02020603050405020304" pitchFamily="18" charset="0"/>
              </a:rPr>
              <a:t>. Model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pembelajaran</a:t>
            </a:r>
            <a:r>
              <a:rPr lang="en-ID" sz="2000" dirty="0">
                <a:latin typeface="Times New Roman" panose="02020603050405020304" pitchFamily="18" charset="0"/>
                <a:ea typeface="Cambria" panose="02040503050406030204" pitchFamily="18" charset="0"/>
                <a:cs typeface="Times New Roman" panose="02020603050405020304" pitchFamily="18" charset="0"/>
              </a:rPr>
              <a:t> Discovery Learning </a:t>
            </a:r>
            <a:r>
              <a:rPr lang="en-ID" sz="2000" dirty="0" err="1">
                <a:latin typeface="Times New Roman" panose="02020603050405020304" pitchFamily="18" charset="0"/>
                <a:ea typeface="Cambria" panose="02040503050406030204" pitchFamily="18" charset="0"/>
                <a:cs typeface="Times New Roman" panose="02020603050405020304" pitchFamily="18" charset="0"/>
              </a:rPr>
              <a:t>ini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dilakukan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dengan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beberapa</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tahapan</a:t>
            </a:r>
            <a:r>
              <a:rPr lang="en-ID" sz="2000" dirty="0">
                <a:latin typeface="Times New Roman" panose="02020603050405020304" pitchFamily="18" charset="0"/>
                <a:ea typeface="Cambria" panose="02040503050406030204" pitchFamily="18" charset="0"/>
                <a:cs typeface="Times New Roman" panose="02020603050405020304" pitchFamily="18" charset="0"/>
              </a:rPr>
              <a:t>/</a:t>
            </a:r>
            <a:r>
              <a:rPr lang="en-ID" sz="2000" dirty="0" err="1">
                <a:latin typeface="Times New Roman" panose="02020603050405020304" pitchFamily="18" charset="0"/>
                <a:ea typeface="Cambria" panose="02040503050406030204" pitchFamily="18" charset="0"/>
                <a:cs typeface="Times New Roman" panose="02020603050405020304" pitchFamily="18" charset="0"/>
              </a:rPr>
              <a:t>sintaks</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meliputi</a:t>
            </a:r>
            <a:r>
              <a:rPr lang="en-ID" sz="2000" dirty="0">
                <a:latin typeface="Times New Roman" panose="02020603050405020304" pitchFamily="18" charset="0"/>
                <a:ea typeface="Cambria" panose="02040503050406030204" pitchFamily="18" charset="0"/>
                <a:cs typeface="Times New Roman" panose="02020603050405020304" pitchFamily="18" charset="0"/>
              </a:rPr>
              <a:t> stimulation (</a:t>
            </a:r>
            <a:r>
              <a:rPr lang="en-ID" sz="2000" dirty="0" err="1">
                <a:latin typeface="Times New Roman" panose="02020603050405020304" pitchFamily="18" charset="0"/>
                <a:ea typeface="Cambria" panose="02040503050406030204" pitchFamily="18" charset="0"/>
                <a:cs typeface="Times New Roman" panose="02020603050405020304" pitchFamily="18" charset="0"/>
              </a:rPr>
              <a:t>stimulasi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pemberian</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rangsangan</a:t>
            </a:r>
            <a:r>
              <a:rPr lang="en-ID" sz="2000" dirty="0">
                <a:latin typeface="Times New Roman" panose="02020603050405020304" pitchFamily="18" charset="0"/>
                <a:ea typeface="Cambria" panose="02040503050406030204" pitchFamily="18" charset="0"/>
                <a:cs typeface="Times New Roman" panose="02020603050405020304" pitchFamily="18" charset="0"/>
              </a:rPr>
              <a:t>), problem statement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pernyataan</a:t>
            </a:r>
            <a:r>
              <a:rPr lang="en-ID" sz="2000" dirty="0">
                <a:latin typeface="Times New Roman" panose="02020603050405020304" pitchFamily="18" charset="0"/>
                <a:ea typeface="Cambria" panose="02040503050406030204" pitchFamily="18" charset="0"/>
                <a:cs typeface="Times New Roman" panose="02020603050405020304" pitchFamily="18" charset="0"/>
              </a:rPr>
              <a:t>/</a:t>
            </a:r>
            <a:r>
              <a:rPr lang="en-ID" sz="2000" dirty="0" err="1">
                <a:latin typeface="Times New Roman" panose="02020603050405020304" pitchFamily="18" charset="0"/>
                <a:ea typeface="Cambria" panose="02040503050406030204" pitchFamily="18" charset="0"/>
                <a:cs typeface="Times New Roman" panose="02020603050405020304" pitchFamily="18" charset="0"/>
              </a:rPr>
              <a:t>identifikasi</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masalah</a:t>
            </a:r>
            <a:r>
              <a:rPr lang="en-ID" sz="2000" dirty="0">
                <a:latin typeface="Times New Roman" panose="02020603050405020304" pitchFamily="18" charset="0"/>
                <a:ea typeface="Cambria" panose="02040503050406030204" pitchFamily="18" charset="0"/>
                <a:cs typeface="Times New Roman" panose="02020603050405020304" pitchFamily="18" charset="0"/>
              </a:rPr>
              <a:t>), data collection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pengumpulan</a:t>
            </a:r>
            <a:r>
              <a:rPr lang="en-ID" sz="2000" dirty="0">
                <a:latin typeface="Times New Roman" panose="02020603050405020304" pitchFamily="18" charset="0"/>
                <a:ea typeface="Cambria" panose="02040503050406030204" pitchFamily="18" charset="0"/>
                <a:cs typeface="Times New Roman" panose="02020603050405020304" pitchFamily="18" charset="0"/>
              </a:rPr>
              <a:t> data), data processing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pengolahan</a:t>
            </a:r>
            <a:r>
              <a:rPr lang="en-ID" sz="2000" dirty="0">
                <a:latin typeface="Times New Roman" panose="02020603050405020304" pitchFamily="18" charset="0"/>
                <a:ea typeface="Cambria" panose="02040503050406030204" pitchFamily="18" charset="0"/>
                <a:cs typeface="Times New Roman" panose="02020603050405020304" pitchFamily="18" charset="0"/>
              </a:rPr>
              <a:t> data), verification (</a:t>
            </a:r>
            <a:r>
              <a:rPr lang="en-ID" sz="2000" dirty="0" err="1">
                <a:latin typeface="Times New Roman" panose="02020603050405020304" pitchFamily="18" charset="0"/>
                <a:ea typeface="Cambria" panose="02040503050406030204" pitchFamily="18" charset="0"/>
                <a:cs typeface="Times New Roman" panose="02020603050405020304" pitchFamily="18" charset="0"/>
              </a:rPr>
              <a:t>pembuktian</a:t>
            </a:r>
            <a:r>
              <a:rPr lang="en-ID" sz="2000" dirty="0">
                <a:latin typeface="Times New Roman" panose="02020603050405020304" pitchFamily="18" charset="0"/>
                <a:ea typeface="Cambria" panose="02040503050406030204" pitchFamily="18" charset="0"/>
                <a:cs typeface="Times New Roman" panose="02020603050405020304" pitchFamily="18" charset="0"/>
              </a:rPr>
              <a:t>), generalization (</a:t>
            </a:r>
            <a:r>
              <a:rPr lang="en-ID" sz="2000" dirty="0" err="1">
                <a:latin typeface="Times New Roman" panose="02020603050405020304" pitchFamily="18" charset="0"/>
                <a:ea typeface="Cambria" panose="02040503050406030204" pitchFamily="18" charset="0"/>
                <a:cs typeface="Times New Roman" panose="02020603050405020304" pitchFamily="18" charset="0"/>
              </a:rPr>
              <a:t>menarik</a:t>
            </a:r>
            <a:r>
              <a:rPr lang="en-ID" sz="2000" dirty="0">
                <a:latin typeface="Times New Roman" panose="02020603050405020304" pitchFamily="18" charset="0"/>
                <a:ea typeface="Cambria" panose="02040503050406030204" pitchFamily="18" charset="0"/>
                <a:cs typeface="Times New Roman" panose="02020603050405020304" pitchFamily="18" charset="0"/>
              </a:rPr>
              <a:t> </a:t>
            </a:r>
            <a:r>
              <a:rPr lang="en-ID" sz="2000" dirty="0" err="1">
                <a:latin typeface="Times New Roman" panose="02020603050405020304" pitchFamily="18" charset="0"/>
                <a:ea typeface="Cambria" panose="02040503050406030204" pitchFamily="18" charset="0"/>
                <a:cs typeface="Times New Roman" panose="02020603050405020304" pitchFamily="18" charset="0"/>
              </a:rPr>
              <a:t>kesimpulan</a:t>
            </a:r>
            <a:r>
              <a:rPr lang="en-ID" sz="2000" dirty="0">
                <a:latin typeface="Times New Roman" panose="02020603050405020304" pitchFamily="18" charset="0"/>
                <a:ea typeface="Cambria" panose="02040503050406030204" pitchFamily="18" charset="0"/>
                <a:cs typeface="Times New Roman" panose="02020603050405020304" pitchFamily="18" charset="0"/>
              </a:rPr>
              <a:t>)</a:t>
            </a:r>
          </a:p>
          <a:p>
            <a:pPr marL="571500" indent="-342900" algn="just"/>
            <a:endParaRPr lang="en-ID" sz="2000" dirty="0"/>
          </a:p>
          <a:p>
            <a:pPr marL="685800" indent="-457200"/>
            <a:endParaRP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C9E9C-BE1D-05D0-385C-D3BC5EAF6DEB}"/>
              </a:ext>
            </a:extLst>
          </p:cNvPr>
          <p:cNvSpPr>
            <a:spLocks noGrp="1"/>
          </p:cNvSpPr>
          <p:nvPr>
            <p:ph type="title"/>
          </p:nvPr>
        </p:nvSpPr>
        <p:spPr/>
        <p:txBody>
          <a:bodyPr/>
          <a:lstStyle/>
          <a:p>
            <a:r>
              <a:rPr lang="en-US" dirty="0" err="1"/>
              <a:t>Pendahuluan</a:t>
            </a:r>
            <a:endParaRPr lang="en-ID" dirty="0"/>
          </a:p>
        </p:txBody>
      </p:sp>
      <p:sp>
        <p:nvSpPr>
          <p:cNvPr id="3" name="Text Placeholder 2">
            <a:extLst>
              <a:ext uri="{FF2B5EF4-FFF2-40B4-BE49-F238E27FC236}">
                <a16:creationId xmlns:a16="http://schemas.microsoft.com/office/drawing/2014/main" id="{FA360ADE-77C4-5553-AF58-3264BB29EE9E}"/>
              </a:ext>
            </a:extLst>
          </p:cNvPr>
          <p:cNvSpPr>
            <a:spLocks noGrp="1"/>
          </p:cNvSpPr>
          <p:nvPr>
            <p:ph type="body" idx="1"/>
          </p:nvPr>
        </p:nvSpPr>
        <p:spPr/>
        <p:txBody>
          <a:bodyPr>
            <a:normAutofit/>
          </a:bodyPr>
          <a:lstStyle/>
          <a:p>
            <a:pPr>
              <a:lnSpc>
                <a:spcPct val="100000"/>
              </a:lnSpc>
            </a:pPr>
            <a:r>
              <a:rPr lang="en-ID" sz="2000" dirty="0">
                <a:latin typeface="Times New Roman" panose="02020603050405020304" pitchFamily="18" charset="0"/>
                <a:cs typeface="Times New Roman" panose="02020603050405020304" pitchFamily="18" charset="0"/>
              </a:rPr>
              <a:t>Pada </a:t>
            </a:r>
            <a:r>
              <a:rPr lang="en-ID" sz="2000" dirty="0" err="1">
                <a:latin typeface="Times New Roman" panose="02020603050405020304" pitchFamily="18" charset="0"/>
                <a:cs typeface="Times New Roman" panose="02020603050405020304" pitchFamily="18" charset="0"/>
              </a:rPr>
              <a:t>dasarnya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hasil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belajar</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siswa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adalah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perubahan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tingkah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laku</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dihasilkan</a:t>
            </a:r>
            <a:r>
              <a:rPr lang="en-ID" sz="2000" dirty="0">
                <a:latin typeface="Times New Roman" panose="02020603050405020304" pitchFamily="18" charset="0"/>
                <a:cs typeface="Times New Roman" panose="02020603050405020304" pitchFamily="18" charset="0"/>
              </a:rPr>
              <a:t> oleh proses </a:t>
            </a:r>
            <a:r>
              <a:rPr lang="en-ID" sz="2000" dirty="0" err="1">
                <a:latin typeface="Times New Roman" panose="02020603050405020304" pitchFamily="18" charset="0"/>
                <a:cs typeface="Times New Roman" panose="02020603050405020304" pitchFamily="18" charset="0"/>
              </a:rPr>
              <a:t>belajar</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Pengetahuan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pemahaman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keterampilan</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sikap</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ini</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biasanya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mencakup</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ranah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kognitif</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afektif</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psikomotorik</a:t>
            </a:r>
            <a:r>
              <a:rPr lang="en-ID" sz="2000" dirty="0">
                <a:latin typeface="Times New Roman" panose="02020603050405020304" pitchFamily="18" charset="0"/>
                <a:cs typeface="Times New Roman" panose="02020603050405020304" pitchFamily="18" charset="0"/>
              </a:rPr>
              <a:t>. Teori </a:t>
            </a:r>
            <a:r>
              <a:rPr lang="en-ID" sz="2000" dirty="0" err="1">
                <a:latin typeface="Times New Roman" panose="02020603050405020304" pitchFamily="18" charset="0"/>
                <a:cs typeface="Times New Roman" panose="02020603050405020304" pitchFamily="18" charset="0"/>
              </a:rPr>
              <a:t>piaget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mengakui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adanya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perbedaan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individu</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dalam</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perkembangan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asumsi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bahwa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setiap</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siswa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melalui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tahapan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perkembangan</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sama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tetapi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kecepatan</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bervariasi</a:t>
            </a:r>
            <a:r>
              <a:rPr lang="en-ID" sz="2000" dirty="0">
                <a:latin typeface="Times New Roman" panose="02020603050405020304" pitchFamily="18" charset="0"/>
                <a:cs typeface="Times New Roman" panose="02020603050405020304" pitchFamily="18" charset="0"/>
              </a:rPr>
              <a:t> </a:t>
            </a:r>
          </a:p>
          <a:p>
            <a:pPr>
              <a:lnSpc>
                <a:spcPct val="100000"/>
              </a:lnSpc>
            </a:pPr>
            <a:r>
              <a:rPr lang="en-ID" sz="2000" dirty="0">
                <a:latin typeface="Times New Roman" panose="02020603050405020304" pitchFamily="18" charset="0"/>
                <a:cs typeface="Times New Roman" panose="02020603050405020304" pitchFamily="18" charset="0"/>
              </a:rPr>
              <a:t>Dalam </a:t>
            </a:r>
            <a:r>
              <a:rPr lang="en-ID" sz="2000" dirty="0" err="1">
                <a:latin typeface="Times New Roman" panose="02020603050405020304" pitchFamily="18" charset="0"/>
                <a:cs typeface="Times New Roman" panose="02020603050405020304" pitchFamily="18" charset="0"/>
              </a:rPr>
              <a:t>hal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peneliti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mengaitkan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permasalahan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dalam</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pembelajaran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berbasis</a:t>
            </a:r>
            <a:r>
              <a:rPr lang="en-ID" sz="2000" dirty="0">
                <a:latin typeface="Times New Roman" panose="02020603050405020304" pitchFamily="18" charset="0"/>
                <a:cs typeface="Times New Roman" panose="02020603050405020304" pitchFamily="18" charset="0"/>
              </a:rPr>
              <a:t> DL guna </a:t>
            </a:r>
            <a:r>
              <a:rPr lang="en-ID" sz="2000" dirty="0" err="1">
                <a:latin typeface="Times New Roman" panose="02020603050405020304" pitchFamily="18" charset="0"/>
                <a:cs typeface="Times New Roman" panose="02020603050405020304" pitchFamily="18" charset="0"/>
              </a:rPr>
              <a:t>untuk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memperbaiki</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memperbarui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dari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kekurangan</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ada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dalam</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penelitian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terdahulu</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menurut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artikel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terdahulu</a:t>
            </a:r>
            <a:r>
              <a:rPr lang="en-ID" sz="2000" dirty="0">
                <a:latin typeface="Times New Roman" panose="02020603050405020304" pitchFamily="18" charset="0"/>
                <a:cs typeface="Times New Roman" panose="02020603050405020304" pitchFamily="18" charset="0"/>
              </a:rPr>
              <a:t> rata-rata </a:t>
            </a:r>
            <a:r>
              <a:rPr lang="en-ID" sz="2000" dirty="0" err="1">
                <a:latin typeface="Times New Roman" panose="02020603050405020304" pitchFamily="18" charset="0"/>
                <a:cs typeface="Times New Roman" panose="02020603050405020304" pitchFamily="18" charset="0"/>
              </a:rPr>
              <a:t>kelemahan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dalam</a:t>
            </a:r>
            <a:r>
              <a:rPr lang="en-ID" sz="2000" dirty="0">
                <a:latin typeface="Times New Roman" panose="02020603050405020304" pitchFamily="18" charset="0"/>
                <a:cs typeface="Times New Roman" panose="02020603050405020304" pitchFamily="18" charset="0"/>
              </a:rPr>
              <a:t> model </a:t>
            </a:r>
            <a:r>
              <a:rPr lang="en-ID" sz="2000" dirty="0" err="1">
                <a:latin typeface="Times New Roman" panose="02020603050405020304" pitchFamily="18" charset="0"/>
                <a:cs typeface="Times New Roman" panose="02020603050405020304" pitchFamily="18" charset="0"/>
              </a:rPr>
              <a:t>pembelajaran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yaitu</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jika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ada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pembelajaran</a:t>
            </a:r>
            <a:r>
              <a:rPr lang="en-ID" sz="2000" dirty="0">
                <a:latin typeface="Times New Roman" panose="02020603050405020304" pitchFamily="18" charset="0"/>
                <a:cs typeface="Times New Roman" panose="02020603050405020304" pitchFamily="18" charset="0"/>
              </a:rPr>
              <a:t> di </a:t>
            </a:r>
            <a:r>
              <a:rPr lang="en-ID" sz="2000" dirty="0" err="1">
                <a:latin typeface="Times New Roman" panose="02020603050405020304" pitchFamily="18" charset="0"/>
                <a:cs typeface="Times New Roman" panose="02020603050405020304" pitchFamily="18" charset="0"/>
              </a:rPr>
              <a:t>sekolah</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metode</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konvensional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atau</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pembelajaran</a:t>
            </a:r>
            <a:r>
              <a:rPr lang="en-ID" sz="2000" dirty="0">
                <a:latin typeface="Times New Roman" panose="02020603050405020304" pitchFamily="18" charset="0"/>
                <a:cs typeface="Times New Roman" panose="02020603050405020304" pitchFamily="18" charset="0"/>
              </a:rPr>
              <a:t> yang </a:t>
            </a:r>
            <a:r>
              <a:rPr lang="en-ID" sz="2000" dirty="0" err="1">
                <a:latin typeface="Times New Roman" panose="02020603050405020304" pitchFamily="18" charset="0"/>
                <a:cs typeface="Times New Roman" panose="02020603050405020304" pitchFamily="18" charset="0"/>
              </a:rPr>
              <a:t>tidak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menggunakan</a:t>
            </a:r>
            <a:r>
              <a:rPr lang="en-ID" sz="2000" dirty="0">
                <a:latin typeface="Times New Roman" panose="02020603050405020304" pitchFamily="18" charset="0"/>
                <a:cs typeface="Times New Roman" panose="02020603050405020304" pitchFamily="18" charset="0"/>
              </a:rPr>
              <a:t> model </a:t>
            </a:r>
            <a:r>
              <a:rPr lang="en-ID" sz="2000" dirty="0" err="1">
                <a:latin typeface="Times New Roman" panose="02020603050405020304" pitchFamily="18" charset="0"/>
                <a:cs typeface="Times New Roman" panose="02020603050405020304" pitchFamily="18" charset="0"/>
              </a:rPr>
              <a:t>pembelajaran</a:t>
            </a:r>
            <a:r>
              <a:rPr lang="en-ID" sz="2000" dirty="0">
                <a:latin typeface="Times New Roman" panose="02020603050405020304" pitchFamily="18" charset="0"/>
                <a:cs typeface="Times New Roman" panose="02020603050405020304" pitchFamily="18" charset="0"/>
              </a:rPr>
              <a:t> di era </a:t>
            </a:r>
            <a:r>
              <a:rPr lang="en-ID" sz="2000" dirty="0" err="1">
                <a:latin typeface="Times New Roman" panose="02020603050405020304" pitchFamily="18" charset="0"/>
                <a:cs typeface="Times New Roman" panose="02020603050405020304" pitchFamily="18" charset="0"/>
              </a:rPr>
              <a:t>saat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ini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maka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siswa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diberikan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arahan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model </a:t>
            </a:r>
            <a:r>
              <a:rPr lang="en-ID" sz="2000" dirty="0" err="1">
                <a:latin typeface="Times New Roman" panose="02020603050405020304" pitchFamily="18" charset="0"/>
                <a:cs typeface="Times New Roman" panose="02020603050405020304" pitchFamily="18" charset="0"/>
              </a:rPr>
              <a:t>pembelajaran</a:t>
            </a:r>
            <a:r>
              <a:rPr lang="en-ID" sz="2000" dirty="0">
                <a:latin typeface="Times New Roman" panose="02020603050405020304" pitchFamily="18" charset="0"/>
                <a:cs typeface="Times New Roman" panose="02020603050405020304" pitchFamily="18" charset="0"/>
              </a:rPr>
              <a:t> DL </a:t>
            </a:r>
            <a:r>
              <a:rPr lang="en-ID" sz="2000" dirty="0" err="1">
                <a:latin typeface="Times New Roman" panose="02020603050405020304" pitchFamily="18" charset="0"/>
                <a:cs typeface="Times New Roman" panose="02020603050405020304" pitchFamily="18" charset="0"/>
              </a:rPr>
              <a:t>sebelumnya</a:t>
            </a:r>
            <a:r>
              <a:rPr lang="en-ID" sz="2000" dirty="0">
                <a:latin typeface="Times New Roman" panose="02020603050405020304" pitchFamily="18" charset="0"/>
                <a:cs typeface="Times New Roman" panose="02020603050405020304" pitchFamily="18" charset="0"/>
              </a:rPr>
              <a:t>, agar model </a:t>
            </a:r>
            <a:r>
              <a:rPr lang="en-ID" sz="2000" dirty="0" err="1">
                <a:latin typeface="Times New Roman" panose="02020603050405020304" pitchFamily="18" charset="0"/>
                <a:cs typeface="Times New Roman" panose="02020603050405020304" pitchFamily="18" charset="0"/>
              </a:rPr>
              <a:t>pembelajaran</a:t>
            </a:r>
            <a:r>
              <a:rPr lang="en-ID" sz="2000" dirty="0">
                <a:latin typeface="Times New Roman" panose="02020603050405020304" pitchFamily="18" charset="0"/>
                <a:cs typeface="Times New Roman" panose="02020603050405020304" pitchFamily="18" charset="0"/>
              </a:rPr>
              <a:t> DL </a:t>
            </a:r>
            <a:r>
              <a:rPr lang="en-ID" sz="2000" dirty="0" err="1">
                <a:latin typeface="Times New Roman" panose="02020603050405020304" pitchFamily="18" charset="0"/>
                <a:cs typeface="Times New Roman" panose="02020603050405020304" pitchFamily="18" charset="0"/>
              </a:rPr>
              <a:t>ini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berjalan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baik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jika</a:t>
            </a:r>
            <a:r>
              <a:rPr lang="en-ID" sz="2000" dirty="0">
                <a:latin typeface="Times New Roman" panose="02020603050405020304" pitchFamily="18" charset="0"/>
                <a:cs typeface="Times New Roman" panose="02020603050405020304" pitchFamily="18" charset="0"/>
              </a:rPr>
              <a:t> guru </a:t>
            </a:r>
            <a:r>
              <a:rPr lang="en-ID" sz="2000" dirty="0" err="1">
                <a:latin typeface="Times New Roman" panose="02020603050405020304" pitchFamily="18" charset="0"/>
                <a:cs typeface="Times New Roman" panose="02020603050405020304" pitchFamily="18" charset="0"/>
              </a:rPr>
              <a:t>tetap</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menggunakan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metode</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konvensional</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maka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perlu</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adanya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pengenalan</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pemahaman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tentang</a:t>
            </a:r>
            <a:r>
              <a:rPr lang="en-ID" sz="2000" dirty="0">
                <a:latin typeface="Times New Roman" panose="02020603050405020304" pitchFamily="18" charset="0"/>
                <a:cs typeface="Times New Roman" panose="02020603050405020304" pitchFamily="18" charset="0"/>
              </a:rPr>
              <a:t> model DL </a:t>
            </a:r>
            <a:r>
              <a:rPr lang="en-ID" sz="2000" dirty="0" err="1">
                <a:latin typeface="Times New Roman" panose="02020603050405020304" pitchFamily="18" charset="0"/>
                <a:cs typeface="Times New Roman" panose="02020603050405020304" pitchFamily="18" charset="0"/>
              </a:rPr>
              <a:t>kepada</a:t>
            </a:r>
            <a:r>
              <a:rPr lang="en-ID" sz="2000" dirty="0">
                <a:latin typeface="Times New Roman" panose="02020603050405020304" pitchFamily="18" charset="0"/>
                <a:cs typeface="Times New Roman" panose="02020603050405020304" pitchFamily="18" charset="0"/>
              </a:rPr>
              <a:t> guru dan </a:t>
            </a:r>
            <a:r>
              <a:rPr lang="en-ID" sz="2000" dirty="0" err="1">
                <a:latin typeface="Times New Roman" panose="02020603050405020304" pitchFamily="18" charset="0"/>
                <a:cs typeface="Times New Roman" panose="02020603050405020304" pitchFamily="18" charset="0"/>
              </a:rPr>
              <a:t>siswa</a:t>
            </a:r>
            <a:r>
              <a:rPr lang="en-ID" sz="2000" dirty="0">
                <a:latin typeface="Times New Roman" panose="02020603050405020304" pitchFamily="18" charset="0"/>
                <a:cs typeface="Times New Roman" panose="02020603050405020304" pitchFamily="18" charset="0"/>
              </a:rPr>
              <a:t> agar </a:t>
            </a:r>
            <a:r>
              <a:rPr lang="en-ID" sz="2000" dirty="0" err="1">
                <a:latin typeface="Times New Roman" panose="02020603050405020304" pitchFamily="18" charset="0"/>
                <a:cs typeface="Times New Roman" panose="02020603050405020304" pitchFamily="18" charset="0"/>
              </a:rPr>
              <a:t>kedepannya</a:t>
            </a:r>
            <a:r>
              <a:rPr lang="en-ID" sz="2000" dirty="0">
                <a:latin typeface="Times New Roman" panose="02020603050405020304" pitchFamily="18" charset="0"/>
                <a:cs typeface="Times New Roman" panose="02020603050405020304" pitchFamily="18" charset="0"/>
              </a:rPr>
              <a:t> guru dan </a:t>
            </a:r>
            <a:r>
              <a:rPr lang="en-ID" sz="2000" dirty="0" err="1">
                <a:latin typeface="Times New Roman" panose="02020603050405020304" pitchFamily="18" charset="0"/>
                <a:cs typeface="Times New Roman" panose="02020603050405020304" pitchFamily="18" charset="0"/>
              </a:rPr>
              <a:t>siswa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dapat</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berkomunikasi</a:t>
            </a:r>
            <a:r>
              <a:rPr lang="en-ID" sz="2000" dirty="0">
                <a:latin typeface="Times New Roman" panose="02020603050405020304" pitchFamily="18" charset="0"/>
                <a:cs typeface="Times New Roman" panose="02020603050405020304" pitchFamily="18" charset="0"/>
              </a:rPr>
              <a:t> dan </a:t>
            </a:r>
            <a:r>
              <a:rPr lang="en-ID" sz="2000" dirty="0" err="1">
                <a:latin typeface="Times New Roman" panose="02020603050405020304" pitchFamily="18" charset="0"/>
                <a:cs typeface="Times New Roman" panose="02020603050405020304" pitchFamily="18" charset="0"/>
              </a:rPr>
              <a:t>berinteraksi</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dengan</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baik</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serta</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aktif</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dalam</a:t>
            </a:r>
            <a:r>
              <a:rPr lang="en-ID" sz="2000" dirty="0">
                <a:latin typeface="Times New Roman" panose="02020603050405020304" pitchFamily="18" charset="0"/>
                <a:cs typeface="Times New Roman" panose="02020603050405020304" pitchFamily="18" charset="0"/>
              </a:rPr>
              <a:t> </a:t>
            </a:r>
            <a:r>
              <a:rPr lang="en-ID" sz="2000" dirty="0" err="1">
                <a:latin typeface="Times New Roman" panose="02020603050405020304" pitchFamily="18" charset="0"/>
                <a:cs typeface="Times New Roman" panose="02020603050405020304" pitchFamily="18" charset="0"/>
              </a:rPr>
              <a:t>mengajar</a:t>
            </a:r>
            <a:endParaRPr lang="en-ID" sz="2000" dirty="0">
              <a:latin typeface="Times New Roman" panose="02020603050405020304" pitchFamily="18" charset="0"/>
              <a:cs typeface="Times New Roman" panose="02020603050405020304" pitchFamily="18" charset="0"/>
            </a:endParaRPr>
          </a:p>
          <a:p>
            <a:endParaRPr lang="en-ID" sz="1800" dirty="0"/>
          </a:p>
        </p:txBody>
      </p:sp>
    </p:spTree>
    <p:extLst>
      <p:ext uri="{BB962C8B-B14F-4D97-AF65-F5344CB8AC3E}">
        <p14:creationId xmlns:p14="http://schemas.microsoft.com/office/powerpoint/2010/main" val="1676103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04f7abbb21_0_297"/>
          <p:cNvSpPr txBox="1">
            <a:spLocks noGrp="1"/>
          </p:cNvSpPr>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sz="4000" dirty="0" err="1">
                <a:latin typeface="Times New Roman" panose="02020603050405020304" pitchFamily="18" charset="0"/>
                <a:cs typeface="Times New Roman" panose="02020603050405020304" pitchFamily="18" charset="0"/>
              </a:rPr>
              <a:t>Pertanyaan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Penelitian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Rumusan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Masalah</a:t>
            </a:r>
            <a:r>
              <a:rPr lang="en-US" sz="4000" dirty="0">
                <a:latin typeface="Times New Roman" panose="02020603050405020304" pitchFamily="18" charset="0"/>
                <a:cs typeface="Times New Roman" panose="02020603050405020304" pitchFamily="18" charset="0"/>
              </a:rPr>
              <a:t>)</a:t>
            </a:r>
            <a:endParaRPr sz="40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621098D0-39EE-8095-1FF1-BC6273D0F8E6}"/>
              </a:ext>
            </a:extLst>
          </p:cNvPr>
          <p:cNvSpPr txBox="1"/>
          <p:nvPr/>
        </p:nvSpPr>
        <p:spPr>
          <a:xfrm>
            <a:off x="166757" y="1303434"/>
            <a:ext cx="11690463" cy="3098284"/>
          </a:xfrm>
          <a:prstGeom prst="rect">
            <a:avLst/>
          </a:prstGeom>
          <a:noFill/>
        </p:spPr>
        <p:txBody>
          <a:bodyPr wrap="square">
            <a:spAutoFit/>
          </a:bodyPr>
          <a:lstStyle/>
          <a:p>
            <a:pPr marL="800100" lvl="0" indent="-571500" rtl="0">
              <a:lnSpc>
                <a:spcPct val="90000"/>
              </a:lnSpc>
              <a:spcBef>
                <a:spcPts val="1000"/>
              </a:spcBef>
              <a:spcAft>
                <a:spcPts val="0"/>
              </a:spcAft>
              <a:buClr>
                <a:schemeClr val="dk1"/>
              </a:buClr>
              <a:buSzPts val="2800"/>
              <a:buFont typeface="Arial" panose="020B0604020202020204" pitchFamily="34" charset="0"/>
              <a:buChar char="•"/>
            </a:pPr>
            <a:r>
              <a:rPr lang="en-US" sz="2400" dirty="0" err="1">
                <a:latin typeface="Times New Roman" panose="02020603050405020304" pitchFamily="18" charset="0"/>
                <a:cs typeface="Times New Roman" panose="02020603050405020304" pitchFamily="18" charset="0"/>
              </a:rPr>
              <a:t>Seberapa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pengaruhnya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pembelajaran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berbasis</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Discovery Learning </a:t>
            </a:r>
            <a:r>
              <a:rPr lang="en-US" sz="2400" dirty="0" err="1">
                <a:latin typeface="Times New Roman" panose="02020603050405020304" pitchFamily="18" charset="0"/>
                <a:cs typeface="Times New Roman" panose="02020603050405020304" pitchFamily="18" charset="0"/>
              </a:rPr>
              <a:t>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terhadap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hasil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belajar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siswa</a:t>
            </a:r>
            <a:r>
              <a:rPr lang="en-US" sz="2400" dirty="0">
                <a:latin typeface="Times New Roman" panose="02020603050405020304" pitchFamily="18" charset="0"/>
                <a:cs typeface="Times New Roman" panose="02020603050405020304" pitchFamily="18" charset="0"/>
              </a:rPr>
              <a:t> di </a:t>
            </a:r>
            <a:r>
              <a:rPr lang="en-US" sz="2400" dirty="0" err="1">
                <a:latin typeface="Times New Roman" panose="02020603050405020304" pitchFamily="18" charset="0"/>
                <a:cs typeface="Times New Roman" panose="02020603050405020304" pitchFamily="18" charset="0"/>
              </a:rPr>
              <a:t>sekolah</a:t>
            </a:r>
            <a:r>
              <a:rPr lang="en-US" sz="2400" dirty="0">
                <a:latin typeface="Times New Roman" panose="02020603050405020304" pitchFamily="18" charset="0"/>
                <a:cs typeface="Times New Roman" panose="02020603050405020304" pitchFamily="18" charset="0"/>
              </a:rPr>
              <a:t> ? </a:t>
            </a:r>
          </a:p>
          <a:p>
            <a:pPr marL="228600" lvl="0" rtl="0">
              <a:lnSpc>
                <a:spcPct val="90000"/>
              </a:lnSpc>
              <a:spcBef>
                <a:spcPts val="1000"/>
              </a:spcBef>
              <a:spcAft>
                <a:spcPts val="0"/>
              </a:spcAft>
              <a:buClr>
                <a:schemeClr val="dk1"/>
              </a:buClr>
              <a:buSzPts val="2800"/>
            </a:pPr>
            <a:endParaRPr lang="en-US" sz="2400" dirty="0">
              <a:latin typeface="Times New Roman" panose="02020603050405020304" pitchFamily="18" charset="0"/>
              <a:cs typeface="Times New Roman" panose="02020603050405020304" pitchFamily="18" charset="0"/>
            </a:endParaRPr>
          </a:p>
          <a:p>
            <a:pPr marL="228600" lvl="0" rtl="0">
              <a:lnSpc>
                <a:spcPct val="90000"/>
              </a:lnSpc>
              <a:spcBef>
                <a:spcPts val="1000"/>
              </a:spcBef>
              <a:spcAft>
                <a:spcPts val="0"/>
              </a:spcAft>
              <a:buClr>
                <a:schemeClr val="dk1"/>
              </a:buClr>
              <a:buSzPts val="2800"/>
            </a:pPr>
            <a:endParaRPr lang="en-US" sz="2400" dirty="0">
              <a:latin typeface="Times New Roman" panose="02020603050405020304" pitchFamily="18" charset="0"/>
              <a:cs typeface="Times New Roman" panose="02020603050405020304" pitchFamily="18" charset="0"/>
            </a:endParaRPr>
          </a:p>
          <a:p>
            <a:pPr marL="800100" lvl="0" indent="-571500" rtl="0">
              <a:lnSpc>
                <a:spcPct val="90000"/>
              </a:lnSpc>
              <a:spcBef>
                <a:spcPts val="1000"/>
              </a:spcBef>
              <a:spcAft>
                <a:spcPts val="0"/>
              </a:spcAft>
              <a:buClr>
                <a:schemeClr val="dk1"/>
              </a:buClr>
              <a:buSzPts val="2800"/>
              <a:buFont typeface="Arial" panose="020B0604020202020204" pitchFamily="34" charset="0"/>
              <a:buChar char="•"/>
            </a:pPr>
            <a:r>
              <a:rPr lang="en-US" sz="2400" dirty="0" err="1">
                <a:latin typeface="Times New Roman" panose="02020603050405020304" pitchFamily="18" charset="0"/>
                <a:cs typeface="Times New Roman" panose="02020603050405020304" pitchFamily="18" charset="0"/>
              </a:rPr>
              <a:t>Seberapa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pengaruh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pembelajaran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berbasis</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Discovery Learning </a:t>
            </a:r>
            <a:r>
              <a:rPr lang="en-US" sz="2400" dirty="0" err="1">
                <a:latin typeface="Times New Roman" panose="02020603050405020304" pitchFamily="18" charset="0"/>
                <a:cs typeface="Times New Roman" panose="02020603050405020304" pitchFamily="18" charset="0"/>
              </a:rPr>
              <a:t>terhadap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hasil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belajar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siswa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dibandingkan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metode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pembelajaran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konvensional</a:t>
            </a:r>
            <a:r>
              <a:rPr lang="en-US" sz="2400" dirty="0">
                <a:latin typeface="Times New Roman" panose="02020603050405020304" pitchFamily="18" charset="0"/>
                <a:cs typeface="Times New Roman" panose="02020603050405020304" pitchFamily="18" charset="0"/>
              </a:rPr>
              <a:t>?</a:t>
            </a:r>
          </a:p>
          <a:p>
            <a:pPr marL="800100" lvl="0" indent="-571500" rtl="0">
              <a:lnSpc>
                <a:spcPct val="90000"/>
              </a:lnSpc>
              <a:spcBef>
                <a:spcPts val="1000"/>
              </a:spcBef>
              <a:spcAft>
                <a:spcPts val="0"/>
              </a:spcAft>
              <a:buClr>
                <a:schemeClr val="dk1"/>
              </a:buClr>
              <a:buSzPts val="2800"/>
              <a:buFont typeface="Arial" panose="020B0604020202020204" pitchFamily="34" charset="0"/>
              <a:buChar char="•"/>
            </a:pPr>
            <a:endParaRPr lang="en-US" sz="3600" dirty="0">
              <a:latin typeface="Century Gothic" panose="020B0502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B5CDE-5043-CC62-2551-9C26C91B1F2D}"/>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Tujuan </a:t>
            </a:r>
            <a:r>
              <a:rPr lang="en-US" dirty="0" err="1">
                <a:latin typeface="Times New Roman" panose="02020603050405020304" pitchFamily="18" charset="0"/>
                <a:cs typeface="Times New Roman" panose="02020603050405020304" pitchFamily="18" charset="0"/>
              </a:rPr>
              <a:t>Penelitian</a:t>
            </a:r>
            <a:endParaRPr lang="en-ID" dirty="0">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55A29705-6417-0CAF-E43E-B13FF8118B69}"/>
              </a:ext>
            </a:extLst>
          </p:cNvPr>
          <p:cNvSpPr>
            <a:spLocks noGrp="1"/>
          </p:cNvSpPr>
          <p:nvPr>
            <p:ph type="body" idx="1"/>
          </p:nvPr>
        </p:nvSpPr>
        <p:spPr/>
        <p:txBody>
          <a:bodyPr>
            <a:normAutofit/>
          </a:bodyPr>
          <a:lstStyle/>
          <a:p>
            <a:pPr algn="just"/>
            <a:r>
              <a:rPr lang="en-ID" sz="2400" dirty="0">
                <a:latin typeface="Times New Roman" panose="02020603050405020304" pitchFamily="18" charset="0"/>
                <a:cs typeface="Times New Roman" panose="02020603050405020304" pitchFamily="18" charset="0"/>
              </a:rPr>
              <a:t>Tujuan </a:t>
            </a:r>
            <a:r>
              <a:rPr lang="en-ID" sz="2400" dirty="0" err="1">
                <a:latin typeface="Times New Roman" panose="02020603050405020304" pitchFamily="18" charset="0"/>
                <a:cs typeface="Times New Roman" panose="02020603050405020304" pitchFamily="18" charset="0"/>
              </a:rPr>
              <a:t>dari</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penelitian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ini</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yaitu</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untuk</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mengetahui</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seberapa</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pengaruhnya</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pembelajaran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berbasis</a:t>
            </a:r>
            <a:r>
              <a:rPr lang="en-ID" sz="2400" dirty="0">
                <a:latin typeface="Times New Roman" panose="02020603050405020304" pitchFamily="18" charset="0"/>
                <a:cs typeface="Times New Roman" panose="02020603050405020304" pitchFamily="18" charset="0"/>
              </a:rPr>
              <a:t> </a:t>
            </a:r>
            <a:r>
              <a:rPr lang="en-ID" sz="2400" i="1" dirty="0">
                <a:latin typeface="Times New Roman" panose="02020603050405020304" pitchFamily="18" charset="0"/>
                <a:cs typeface="Times New Roman" panose="02020603050405020304" pitchFamily="18" charset="0"/>
              </a:rPr>
              <a:t>Discovery Learning </a:t>
            </a:r>
            <a:r>
              <a:rPr lang="en-ID" sz="2400" dirty="0" err="1">
                <a:latin typeface="Times New Roman" panose="02020603050405020304" pitchFamily="18" charset="0"/>
                <a:cs typeface="Times New Roman" panose="02020603050405020304" pitchFamily="18" charset="0"/>
              </a:rPr>
              <a:t>terhadap</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hasil</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belajar</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siswa</a:t>
            </a:r>
            <a:r>
              <a:rPr lang="en-ID" sz="2400" dirty="0">
                <a:latin typeface="Times New Roman" panose="02020603050405020304" pitchFamily="18" charset="0"/>
                <a:cs typeface="Times New Roman" panose="02020603050405020304" pitchFamily="18" charset="0"/>
              </a:rPr>
              <a:t> di </a:t>
            </a:r>
            <a:r>
              <a:rPr lang="en-ID" sz="2400" dirty="0" err="1">
                <a:latin typeface="Times New Roman" panose="02020603050405020304" pitchFamily="18" charset="0"/>
                <a:cs typeface="Times New Roman" panose="02020603050405020304" pitchFamily="18" charset="0"/>
              </a:rPr>
              <a:t>sekolah</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karena</a:t>
            </a:r>
            <a:r>
              <a:rPr lang="en-ID" sz="2400" dirty="0">
                <a:latin typeface="Times New Roman" panose="02020603050405020304" pitchFamily="18" charset="0"/>
                <a:cs typeface="Times New Roman" panose="02020603050405020304" pitchFamily="18" charset="0"/>
              </a:rPr>
              <a:t> model </a:t>
            </a:r>
            <a:r>
              <a:rPr lang="en-ID" sz="2400" dirty="0" err="1">
                <a:latin typeface="Times New Roman" panose="02020603050405020304" pitchFamily="18" charset="0"/>
                <a:cs typeface="Times New Roman" panose="02020603050405020304" pitchFamily="18" charset="0"/>
              </a:rPr>
              <a:t>pembelajaran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ini</a:t>
            </a:r>
            <a:r>
              <a:rPr lang="en-ID" sz="2400" dirty="0">
                <a:latin typeface="Times New Roman" panose="02020603050405020304" pitchFamily="18" charset="0"/>
                <a:cs typeface="Times New Roman" panose="02020603050405020304" pitchFamily="18" charset="0"/>
              </a:rPr>
              <a:t> sangat </a:t>
            </a:r>
            <a:r>
              <a:rPr lang="en-ID" sz="2400" dirty="0" err="1">
                <a:latin typeface="Times New Roman" panose="02020603050405020304" pitchFamily="18" charset="0"/>
                <a:cs typeface="Times New Roman" panose="02020603050405020304" pitchFamily="18" charset="0"/>
              </a:rPr>
              <a:t>lah</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baik</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untuk</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meningkatkan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semangat</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belajar</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siswa</a:t>
            </a:r>
            <a:r>
              <a:rPr lang="en-ID" sz="2400" dirty="0">
                <a:latin typeface="Times New Roman" panose="02020603050405020304" pitchFamily="18" charset="0"/>
                <a:cs typeface="Times New Roman" panose="02020603050405020304" pitchFamily="18" charset="0"/>
              </a:rPr>
              <a:t> di </a:t>
            </a:r>
            <a:r>
              <a:rPr lang="en-ID" sz="2400" dirty="0" err="1">
                <a:latin typeface="Times New Roman" panose="02020603050405020304" pitchFamily="18" charset="0"/>
                <a:cs typeface="Times New Roman" panose="02020603050405020304" pitchFamily="18" charset="0"/>
              </a:rPr>
              <a:t>sekolah</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bertujuan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membuat</a:t>
            </a:r>
            <a:r>
              <a:rPr lang="en-ID" sz="2400" dirty="0">
                <a:latin typeface="Times New Roman" panose="02020603050405020304" pitchFamily="18" charset="0"/>
                <a:cs typeface="Times New Roman" panose="02020603050405020304" pitchFamily="18" charset="0"/>
              </a:rPr>
              <a:t> proses </a:t>
            </a:r>
            <a:r>
              <a:rPr lang="en-ID" sz="2400" dirty="0" err="1">
                <a:latin typeface="Times New Roman" panose="02020603050405020304" pitchFamily="18" charset="0"/>
                <a:cs typeface="Times New Roman" panose="02020603050405020304" pitchFamily="18" charset="0"/>
              </a:rPr>
              <a:t>belajar</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lebih</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efektif</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untuk</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memfasilitasi</a:t>
            </a:r>
            <a:r>
              <a:rPr lang="en-ID" sz="2400" dirty="0">
                <a:latin typeface="Times New Roman" panose="02020603050405020304" pitchFamily="18" charset="0"/>
                <a:cs typeface="Times New Roman" panose="02020603050405020304" pitchFamily="18" charset="0"/>
              </a:rPr>
              <a:t> proses </a:t>
            </a:r>
            <a:r>
              <a:rPr lang="en-ID" sz="2400" dirty="0" err="1">
                <a:latin typeface="Times New Roman" panose="02020603050405020304" pitchFamily="18" charset="0"/>
                <a:cs typeface="Times New Roman" panose="02020603050405020304" pitchFamily="18" charset="0"/>
              </a:rPr>
              <a:t>belajar</a:t>
            </a:r>
            <a:r>
              <a:rPr lang="en-ID" sz="2400" dirty="0">
                <a:latin typeface="Times New Roman" panose="02020603050405020304" pitchFamily="18" charset="0"/>
                <a:cs typeface="Times New Roman" panose="02020603050405020304" pitchFamily="18" charset="0"/>
              </a:rPr>
              <a:t> yang </a:t>
            </a:r>
            <a:r>
              <a:rPr lang="en-ID" sz="2400" dirty="0" err="1">
                <a:latin typeface="Times New Roman" panose="02020603050405020304" pitchFamily="18" charset="0"/>
                <a:cs typeface="Times New Roman" panose="02020603050405020304" pitchFamily="18" charset="0"/>
              </a:rPr>
              <a:t>baik</a:t>
            </a:r>
            <a:r>
              <a:rPr lang="en-ID" sz="2400" dirty="0">
                <a:latin typeface="Times New Roman" panose="02020603050405020304" pitchFamily="18" charset="0"/>
                <a:cs typeface="Times New Roman" panose="02020603050405020304" pitchFamily="18" charset="0"/>
              </a:rPr>
              <a:t> dan </a:t>
            </a:r>
            <a:r>
              <a:rPr lang="en-ID" sz="2400" dirty="0" err="1">
                <a:latin typeface="Times New Roman" panose="02020603050405020304" pitchFamily="18" charset="0"/>
                <a:cs typeface="Times New Roman" panose="02020603050405020304" pitchFamily="18" charset="0"/>
              </a:rPr>
              <a:t>efektif</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harus</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berdasarkan</a:t>
            </a:r>
            <a:r>
              <a:rPr lang="en-ID" sz="2400" dirty="0">
                <a:latin typeface="Times New Roman" panose="02020603050405020304" pitchFamily="18" charset="0"/>
                <a:cs typeface="Times New Roman" panose="02020603050405020304" pitchFamily="18" charset="0"/>
              </a:rPr>
              <a:t> pada </a:t>
            </a:r>
            <a:r>
              <a:rPr lang="en-ID" sz="2400" dirty="0" err="1">
                <a:latin typeface="Times New Roman" panose="02020603050405020304" pitchFamily="18" charset="0"/>
                <a:cs typeface="Times New Roman" panose="02020603050405020304" pitchFamily="18" charset="0"/>
              </a:rPr>
              <a:t>pembelajaran</a:t>
            </a:r>
            <a:r>
              <a:rPr lang="en-ID" sz="2400" dirty="0">
                <a:latin typeface="Times New Roman" panose="02020603050405020304" pitchFamily="18" charset="0"/>
                <a:cs typeface="Times New Roman" panose="02020603050405020304" pitchFamily="18" charset="0"/>
              </a:rPr>
              <a:t> yang </a:t>
            </a:r>
            <a:r>
              <a:rPr lang="en-ID" sz="2400" dirty="0" err="1">
                <a:latin typeface="Times New Roman" panose="02020603050405020304" pitchFamily="18" charset="0"/>
                <a:cs typeface="Times New Roman" panose="02020603050405020304" pitchFamily="18" charset="0"/>
              </a:rPr>
              <a:t>sesuai</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dengan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tingkat</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perkembangan</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kognitif</a:t>
            </a:r>
            <a:r>
              <a:rPr lang="en-ID" sz="2400" dirty="0">
                <a:latin typeface="Times New Roman" panose="02020603050405020304" pitchFamily="18" charset="0"/>
                <a:cs typeface="Times New Roman" panose="02020603050405020304" pitchFamily="18" charset="0"/>
              </a:rPr>
              <a:t> </a:t>
            </a:r>
            <a:r>
              <a:rPr lang="en-ID" sz="2400" dirty="0" err="1">
                <a:latin typeface="Times New Roman" panose="02020603050405020304" pitchFamily="18" charset="0"/>
                <a:cs typeface="Times New Roman" panose="02020603050405020304" pitchFamily="18" charset="0"/>
              </a:rPr>
              <a:t>siswa</a:t>
            </a:r>
            <a:r>
              <a:rPr lang="en-ID" sz="2400" dirty="0"/>
              <a:t>. </a:t>
            </a:r>
          </a:p>
        </p:txBody>
      </p:sp>
    </p:spTree>
    <p:extLst>
      <p:ext uri="{BB962C8B-B14F-4D97-AF65-F5344CB8AC3E}">
        <p14:creationId xmlns:p14="http://schemas.microsoft.com/office/powerpoint/2010/main" val="4043024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g104f7abbb21_0_303"/>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a:latin typeface="Times New Roman" panose="02020603050405020304" pitchFamily="18" charset="0"/>
                <a:cs typeface="Times New Roman" panose="02020603050405020304" pitchFamily="18" charset="0"/>
              </a:rPr>
              <a:t>Metode </a:t>
            </a:r>
            <a:r>
              <a:rPr lang="en-US" dirty="0" err="1">
                <a:latin typeface="Times New Roman" panose="02020603050405020304" pitchFamily="18" charset="0"/>
                <a:cs typeface="Times New Roman" panose="02020603050405020304" pitchFamily="18" charset="0"/>
              </a:rPr>
              <a:t>Penelitian</a:t>
            </a:r>
            <a:endParaRPr dirty="0">
              <a:latin typeface="Times New Roman" panose="02020603050405020304" pitchFamily="18" charset="0"/>
              <a:cs typeface="Times New Roman" panose="02020603050405020304" pitchFamily="18" charset="0"/>
            </a:endParaRPr>
          </a:p>
        </p:txBody>
      </p:sp>
      <p:sp>
        <p:nvSpPr>
          <p:cNvPr id="59" name="Google Shape;59;g104f7abbb21_0_303"/>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marL="685800" lvl="0" indent="-45720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Metode </a:t>
            </a:r>
            <a:r>
              <a:rPr lang="en-US" sz="2000" dirty="0" err="1">
                <a:latin typeface="Times New Roman" panose="02020603050405020304" pitchFamily="18" charset="0"/>
                <a:cs typeface="Times New Roman" panose="02020603050405020304" pitchFamily="18" charset="0"/>
              </a:rPr>
              <a:t>Penelitian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menggunakan</a:t>
            </a:r>
            <a:r>
              <a:rPr lang="en-US" sz="2000" dirty="0">
                <a:latin typeface="Times New Roman" panose="02020603050405020304" pitchFamily="18" charset="0"/>
                <a:cs typeface="Times New Roman" panose="02020603050405020304" pitchFamily="18" charset="0"/>
              </a:rPr>
              <a:t> </a:t>
            </a:r>
            <a:r>
              <a:rPr lang="id-ID" sz="2000" dirty="0">
                <a:solidFill>
                  <a:srgbClr val="000000"/>
                </a:solidFill>
                <a:latin typeface="Times New Roman" panose="02020603050405020304" pitchFamily="18" charset="0"/>
                <a:ea typeface="Times New Roman" panose="02020603050405020304" pitchFamily="18" charset="0"/>
              </a:rPr>
              <a:t>kuantitatif dengan jenis penelitian </a:t>
            </a:r>
            <a:r>
              <a:rPr lang="id-ID" sz="2000" i="1" dirty="0">
                <a:solidFill>
                  <a:srgbClr val="000000"/>
                </a:solidFill>
                <a:latin typeface="Times New Roman" panose="02020603050405020304" pitchFamily="18" charset="0"/>
                <a:ea typeface="Times New Roman" panose="02020603050405020304" pitchFamily="18" charset="0"/>
              </a:rPr>
              <a:t>eksperimen</a:t>
            </a:r>
            <a:r>
              <a:rPr lang="en-US" sz="2000" i="1" dirty="0">
                <a:solidFill>
                  <a:srgbClr val="000000"/>
                </a:solidFill>
                <a:latin typeface="Times New Roman" panose="02020603050405020304" pitchFamily="18" charset="0"/>
                <a:ea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685800" lvl="0" indent="-457200" algn="just">
              <a:buFont typeface="Arial" panose="020B0604020202020204" pitchFamily="34" charset="0"/>
              <a:buChar char="•"/>
            </a:pPr>
            <a:r>
              <a:rPr lang="en-US" sz="2000" dirty="0">
                <a:solidFill>
                  <a:srgbClr val="000000"/>
                </a:solidFill>
                <a:latin typeface="Times New Roman" panose="02020603050405020304" pitchFamily="18" charset="0"/>
                <a:ea typeface="Times New Roman" panose="02020603050405020304" pitchFamily="18" charset="0"/>
              </a:rPr>
              <a:t>D</a:t>
            </a:r>
            <a:r>
              <a:rPr lang="id-ID" sz="2000" dirty="0">
                <a:solidFill>
                  <a:srgbClr val="000000"/>
                </a:solidFill>
                <a:latin typeface="Times New Roman" panose="02020603050405020304" pitchFamily="18" charset="0"/>
                <a:ea typeface="Times New Roman" panose="02020603050405020304" pitchFamily="18" charset="0"/>
              </a:rPr>
              <a:t>esain peneliti</a:t>
            </a:r>
            <a:r>
              <a:rPr lang="en-US" sz="2000" dirty="0">
                <a:solidFill>
                  <a:srgbClr val="000000"/>
                </a:solidFill>
                <a:latin typeface="Times New Roman" panose="02020603050405020304" pitchFamily="18" charset="0"/>
                <a:ea typeface="Times New Roman" panose="02020603050405020304" pitchFamily="18" charset="0"/>
              </a:rPr>
              <a:t>an</a:t>
            </a:r>
            <a:r>
              <a:rPr lang="id-ID" sz="2000" dirty="0">
                <a:solidFill>
                  <a:srgbClr val="000000"/>
                </a:solidFill>
                <a:latin typeface="Times New Roman" panose="02020603050405020304" pitchFamily="18" charset="0"/>
                <a:ea typeface="Times New Roman" panose="02020603050405020304" pitchFamily="18" charset="0"/>
              </a:rPr>
              <a:t> menggunakan</a:t>
            </a:r>
            <a:r>
              <a:rPr lang="en-US" sz="2000" dirty="0">
                <a:solidFill>
                  <a:srgbClr val="000000"/>
                </a:solidFill>
                <a:latin typeface="Times New Roman" panose="02020603050405020304" pitchFamily="18" charset="0"/>
                <a:ea typeface="Times New Roman" panose="02020603050405020304" pitchFamily="18" charset="0"/>
              </a:rPr>
              <a:t> </a:t>
            </a:r>
            <a:r>
              <a:rPr lang="en-US" sz="2000" i="1" dirty="0">
                <a:solidFill>
                  <a:srgbClr val="000000"/>
                </a:solidFill>
                <a:latin typeface="Times New Roman" panose="02020603050405020304" pitchFamily="18" charset="0"/>
                <a:ea typeface="Times New Roman" panose="02020603050405020304" pitchFamily="18" charset="0"/>
              </a:rPr>
              <a:t>Pre-</a:t>
            </a:r>
            <a:r>
              <a:rPr lang="en-US" sz="2000" i="1" dirty="0" err="1">
                <a:solidFill>
                  <a:srgbClr val="000000"/>
                </a:solidFill>
                <a:latin typeface="Times New Roman" panose="02020603050405020304" pitchFamily="18" charset="0"/>
                <a:ea typeface="Times New Roman" panose="02020603050405020304" pitchFamily="18" charset="0"/>
              </a:rPr>
              <a:t>Eksperimental</a:t>
            </a:r>
            <a:r>
              <a:rPr lang="id-ID" sz="2000" i="1" dirty="0">
                <a:solidFill>
                  <a:srgbClr val="000000"/>
                </a:solidFill>
                <a:latin typeface="Times New Roman" panose="02020603050405020304" pitchFamily="18" charset="0"/>
                <a:ea typeface="Times New Roman" panose="02020603050405020304" pitchFamily="18" charset="0"/>
              </a:rPr>
              <a:t> </a:t>
            </a:r>
            <a:r>
              <a:rPr lang="id-ID" sz="2000" dirty="0">
                <a:solidFill>
                  <a:srgbClr val="000000"/>
                </a:solidFill>
                <a:latin typeface="Times New Roman" panose="02020603050405020304" pitchFamily="18" charset="0"/>
                <a:ea typeface="Times New Roman" panose="02020603050405020304" pitchFamily="18" charset="0"/>
              </a:rPr>
              <a:t>dengan jenis </a:t>
            </a:r>
            <a:r>
              <a:rPr lang="id-ID" sz="2000" i="1" dirty="0">
                <a:solidFill>
                  <a:srgbClr val="000000"/>
                </a:solidFill>
                <a:latin typeface="Times New Roman" panose="02020603050405020304" pitchFamily="18" charset="0"/>
                <a:ea typeface="Times New Roman" panose="02020603050405020304" pitchFamily="18" charset="0"/>
              </a:rPr>
              <a:t>Pretest-Postest Control Group</a:t>
            </a:r>
            <a:r>
              <a:rPr lang="id-ID" sz="2000" dirty="0">
                <a:solidFill>
                  <a:srgbClr val="000000"/>
                </a:solidFill>
                <a:latin typeface="Times New Roman" panose="02020603050405020304" pitchFamily="18" charset="0"/>
                <a:ea typeface="Times New Roman" panose="02020603050405020304" pitchFamily="18" charset="0"/>
              </a:rPr>
              <a:t>.</a:t>
            </a:r>
            <a:r>
              <a:rPr lang="en-US" sz="2000" dirty="0">
                <a:solidFill>
                  <a:srgbClr val="000000"/>
                </a:solidFill>
                <a:latin typeface="Times New Roman" panose="02020603050405020304" pitchFamily="18" charset="0"/>
                <a:ea typeface="Times New Roman" panose="02020603050405020304" pitchFamily="18" charset="0"/>
              </a:rPr>
              <a:t> </a:t>
            </a:r>
          </a:p>
          <a:p>
            <a:pPr marL="685800" lvl="0" indent="-457200" algn="just">
              <a:buFont typeface="Arial" panose="020B0604020202020204" pitchFamily="34" charset="0"/>
              <a:buChar char="•"/>
            </a:pPr>
            <a:r>
              <a:rPr lang="id-ID" sz="2000" dirty="0">
                <a:solidFill>
                  <a:srgbClr val="000000"/>
                </a:solidFill>
                <a:effectLst/>
                <a:latin typeface="Times New Roman" panose="02020603050405020304" pitchFamily="18" charset="0"/>
                <a:ea typeface="Times New Roman" panose="02020603050405020304" pitchFamily="18" charset="0"/>
              </a:rPr>
              <a:t>Di penelitian ini melakukan </a:t>
            </a:r>
            <a:r>
              <a:rPr lang="id-ID" sz="2000" i="1" dirty="0">
                <a:solidFill>
                  <a:srgbClr val="000000"/>
                </a:solidFill>
                <a:effectLst/>
                <a:latin typeface="Times New Roman" panose="02020603050405020304" pitchFamily="18" charset="0"/>
                <a:ea typeface="Times New Roman" panose="02020603050405020304" pitchFamily="18" charset="0"/>
              </a:rPr>
              <a:t>pretest</a:t>
            </a:r>
            <a:r>
              <a:rPr lang="id-ID" sz="2000" dirty="0">
                <a:solidFill>
                  <a:srgbClr val="000000"/>
                </a:solidFill>
                <a:effectLst/>
                <a:latin typeface="Times New Roman" panose="02020603050405020304" pitchFamily="18" charset="0"/>
                <a:ea typeface="Times New Roman" panose="02020603050405020304" pitchFamily="18" charset="0"/>
              </a:rPr>
              <a:t> dan </a:t>
            </a:r>
            <a:r>
              <a:rPr lang="id-ID" sz="2000" i="1" dirty="0">
                <a:solidFill>
                  <a:srgbClr val="000000"/>
                </a:solidFill>
                <a:effectLst/>
                <a:latin typeface="Times New Roman" panose="02020603050405020304" pitchFamily="18" charset="0"/>
                <a:ea typeface="Times New Roman" panose="02020603050405020304" pitchFamily="18" charset="0"/>
              </a:rPr>
              <a:t>postest</a:t>
            </a:r>
            <a:r>
              <a:rPr lang="id-ID" sz="2000" dirty="0">
                <a:solidFill>
                  <a:srgbClr val="000000"/>
                </a:solidFill>
                <a:effectLst/>
                <a:latin typeface="Times New Roman" panose="02020603050405020304" pitchFamily="18" charset="0"/>
                <a:ea typeface="Times New Roman" panose="02020603050405020304" pitchFamily="18" charset="0"/>
              </a:rPr>
              <a:t> pada satu kelas dengan membandingkan sebelum menggunakan model </a:t>
            </a:r>
            <a:r>
              <a:rPr lang="id-ID" sz="2000" i="1" dirty="0">
                <a:solidFill>
                  <a:srgbClr val="000000"/>
                </a:solidFill>
                <a:effectLst/>
                <a:latin typeface="Times New Roman" panose="02020603050405020304" pitchFamily="18" charset="0"/>
                <a:ea typeface="Times New Roman" panose="02020603050405020304" pitchFamily="18" charset="0"/>
              </a:rPr>
              <a:t>DL </a:t>
            </a:r>
            <a:r>
              <a:rPr lang="id-ID" sz="2000" dirty="0">
                <a:solidFill>
                  <a:srgbClr val="000000"/>
                </a:solidFill>
                <a:effectLst/>
                <a:latin typeface="Times New Roman" panose="02020603050405020304" pitchFamily="18" charset="0"/>
                <a:ea typeface="Times New Roman" panose="02020603050405020304" pitchFamily="18" charset="0"/>
              </a:rPr>
              <a:t>dan sesudah dilakukan model </a:t>
            </a:r>
            <a:r>
              <a:rPr lang="id-ID" sz="2000" i="1" dirty="0">
                <a:solidFill>
                  <a:srgbClr val="000000"/>
                </a:solidFill>
                <a:effectLst/>
                <a:latin typeface="Times New Roman" panose="02020603050405020304" pitchFamily="18" charset="0"/>
                <a:ea typeface="Times New Roman" panose="02020603050405020304" pitchFamily="18" charset="0"/>
              </a:rPr>
              <a:t>DL</a:t>
            </a:r>
            <a:endParaRPr lang="en-US" sz="2000" dirty="0">
              <a:solidFill>
                <a:srgbClr val="000000"/>
              </a:solidFill>
              <a:latin typeface="Times New Roman" panose="02020603050405020304" pitchFamily="18" charset="0"/>
              <a:ea typeface="Times New Roman" panose="02020603050405020304" pitchFamily="18" charset="0"/>
            </a:endParaRPr>
          </a:p>
          <a:p>
            <a:pPr marL="685800" lvl="0" indent="-457200" algn="just">
              <a:buFont typeface="Arial" panose="020B0604020202020204" pitchFamily="34" charset="0"/>
              <a:buChar char="•"/>
            </a:pPr>
            <a:r>
              <a:rPr lang="id-ID" sz="2000" dirty="0">
                <a:effectLst/>
                <a:latin typeface="Times New Roman" panose="02020603050405020304" pitchFamily="18" charset="0"/>
                <a:ea typeface="Times New Roman" panose="02020603050405020304" pitchFamily="18" charset="0"/>
              </a:rPr>
              <a:t>Subjek dalam penelitian ini dilaksanakan di SDN Gedang Porong 1</a:t>
            </a:r>
            <a:endParaRPr lang="en-US" sz="2000" dirty="0">
              <a:latin typeface="Times New Roman" panose="02020603050405020304" pitchFamily="18" charset="0"/>
              <a:ea typeface="Times New Roman" panose="02020603050405020304" pitchFamily="18" charset="0"/>
            </a:endParaRPr>
          </a:p>
          <a:p>
            <a:pPr marL="685800" lvl="0" indent="-457200" algn="just">
              <a:buFont typeface="Arial" panose="020B0604020202020204" pitchFamily="34" charset="0"/>
              <a:buChar char="•"/>
            </a:pPr>
            <a:r>
              <a:rPr lang="id-ID" sz="2000" dirty="0">
                <a:effectLst/>
                <a:latin typeface="Times New Roman" panose="02020603050405020304" pitchFamily="18" charset="0"/>
                <a:ea typeface="Times New Roman" panose="02020603050405020304" pitchFamily="18" charset="0"/>
              </a:rPr>
              <a:t>Penelitian ini mengambil dari populasi 28 siswa di kelas VA</a:t>
            </a:r>
            <a:r>
              <a:rPr lang="en-US" sz="2000" dirty="0">
                <a:effectLst/>
                <a:latin typeface="Times New Roman" panose="02020603050405020304" pitchFamily="18" charset="0"/>
                <a:ea typeface="Times New Roman" panose="02020603050405020304" pitchFamily="18" charset="0"/>
              </a:rPr>
              <a:t> </a:t>
            </a:r>
          </a:p>
          <a:p>
            <a:pPr marL="685800" lvl="0" indent="-457200" algn="just">
              <a:buFont typeface="Arial" panose="020B0604020202020204" pitchFamily="34" charset="0"/>
              <a:buChar char="•"/>
            </a:pPr>
            <a:r>
              <a:rPr lang="en-US" sz="2000" dirty="0">
                <a:latin typeface="Times New Roman" panose="02020603050405020304" pitchFamily="18" charset="0"/>
                <a:ea typeface="Times New Roman" panose="02020603050405020304" pitchFamily="18" charset="0"/>
              </a:rPr>
              <a:t>Teknik </a:t>
            </a:r>
            <a:r>
              <a:rPr lang="en-US" sz="2000" dirty="0" err="1">
                <a:latin typeface="Times New Roman" panose="02020603050405020304" pitchFamily="18" charset="0"/>
                <a:ea typeface="Times New Roman" panose="02020603050405020304" pitchFamily="18" charset="0"/>
              </a:rPr>
              <a:t>pengambilan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sampel</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ini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memakai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teknik</a:t>
            </a:r>
            <a:r>
              <a:rPr lang="en-US" sz="2000" dirty="0">
                <a:latin typeface="Times New Roman" panose="02020603050405020304" pitchFamily="18" charset="0"/>
                <a:ea typeface="Times New Roman" panose="02020603050405020304" pitchFamily="18" charset="0"/>
              </a:rPr>
              <a:t> sampling </a:t>
            </a:r>
            <a:r>
              <a:rPr lang="en-US" sz="2000" dirty="0" err="1">
                <a:latin typeface="Times New Roman" panose="02020603050405020304" pitchFamily="18" charset="0"/>
                <a:ea typeface="Times New Roman" panose="02020603050405020304" pitchFamily="18" charset="0"/>
              </a:rPr>
              <a:t>jenuh</a:t>
            </a:r>
            <a:r>
              <a:rPr lang="en-US" sz="2000" dirty="0">
                <a:latin typeface="Times New Roman" panose="02020603050405020304" pitchFamily="18" charset="0"/>
                <a:ea typeface="Times New Roman" panose="02020603050405020304" pitchFamily="18" charset="0"/>
              </a:rPr>
              <a:t>, </a:t>
            </a:r>
            <a:r>
              <a:rPr lang="id-ID" sz="2000" dirty="0">
                <a:effectLst/>
                <a:latin typeface="Times New Roman" panose="02020603050405020304" pitchFamily="18" charset="0"/>
                <a:ea typeface="Times New Roman" panose="02020603050405020304" pitchFamily="18" charset="0"/>
              </a:rPr>
              <a:t>Dalam analisis eksperimen, pemilihan sampel tidak dilakukan secara acak, sehingga masih ada faktor eksternal yang dapat memengaruhi pembentukan variabel dependen</a:t>
            </a:r>
            <a:endParaRPr lang="en-US" sz="2000" dirty="0">
              <a:latin typeface="Times New Roman" panose="02020603050405020304" pitchFamily="18" charset="0"/>
              <a:ea typeface="Times New Roman" panose="02020603050405020304" pitchFamily="18" charset="0"/>
            </a:endParaRPr>
          </a:p>
          <a:p>
            <a:pPr marL="685800" lvl="0" indent="-457200" algn="just">
              <a:buFont typeface="Arial" panose="020B0604020202020204" pitchFamily="34" charset="0"/>
              <a:buChar char="•"/>
            </a:pPr>
            <a:r>
              <a:rPr lang="en-ID" sz="2000" dirty="0">
                <a:latin typeface="Times New Roman" panose="02020603050405020304" pitchFamily="18" charset="0"/>
                <a:ea typeface="Times New Roman" panose="02020603050405020304" pitchFamily="18" charset="0"/>
              </a:rPr>
              <a:t>Teknik </a:t>
            </a:r>
            <a:r>
              <a:rPr lang="en-ID" sz="2000" dirty="0" err="1">
                <a:latin typeface="Times New Roman" panose="02020603050405020304" pitchFamily="18" charset="0"/>
                <a:ea typeface="Times New Roman" panose="02020603050405020304" pitchFamily="18" charset="0"/>
              </a:rPr>
              <a:t>pengumpulan</a:t>
            </a:r>
            <a:r>
              <a:rPr lang="en-ID" sz="2000" dirty="0">
                <a:latin typeface="Times New Roman" panose="02020603050405020304" pitchFamily="18" charset="0"/>
                <a:ea typeface="Times New Roman" panose="02020603050405020304" pitchFamily="18" charset="0"/>
              </a:rPr>
              <a:t> data yang </a:t>
            </a:r>
            <a:r>
              <a:rPr lang="en-ID" sz="2000" dirty="0" err="1">
                <a:latin typeface="Times New Roman" panose="02020603050405020304" pitchFamily="18" charset="0"/>
                <a:ea typeface="Times New Roman" panose="02020603050405020304" pitchFamily="18" charset="0"/>
              </a:rPr>
              <a:t>digunakan</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yaitu</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teknik</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tes</a:t>
            </a:r>
            <a:endParaRPr lang="en-US" sz="2000" dirty="0">
              <a:latin typeface="Times New Roman" panose="02020603050405020304" pitchFamily="18" charset="0"/>
              <a:ea typeface="Times New Roman" panose="02020603050405020304" pitchFamily="18" charset="0"/>
            </a:endParaRPr>
          </a:p>
          <a:p>
            <a:pPr marL="685800" lvl="0" indent="-457200" algn="just">
              <a:buFont typeface="Arial" panose="020B0604020202020204" pitchFamily="34" charset="0"/>
              <a:buChar char="•"/>
            </a:pPr>
            <a:r>
              <a:rPr lang="en-ID" sz="2000" dirty="0" err="1">
                <a:latin typeface="Times New Roman" panose="02020603050405020304" pitchFamily="18" charset="0"/>
                <a:ea typeface="Times New Roman" panose="02020603050405020304" pitchFamily="18" charset="0"/>
              </a:rPr>
              <a:t>Instrumen</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penelitian</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menggunakan</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tes</a:t>
            </a:r>
            <a:r>
              <a:rPr lang="en-ID" sz="2000" dirty="0">
                <a:latin typeface="Times New Roman" panose="02020603050405020304" pitchFamily="18" charset="0"/>
                <a:ea typeface="Times New Roman" panose="02020603050405020304" pitchFamily="18" charset="0"/>
              </a:rPr>
              <a:t>, yang </a:t>
            </a:r>
            <a:r>
              <a:rPr lang="en-ID" sz="2000" dirty="0" err="1">
                <a:latin typeface="Times New Roman" panose="02020603050405020304" pitchFamily="18" charset="0"/>
                <a:ea typeface="Times New Roman" panose="02020603050405020304" pitchFamily="18" charset="0"/>
              </a:rPr>
              <a:t>digunakan</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dengan</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pemilihan</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butir</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soal</a:t>
            </a:r>
            <a:r>
              <a:rPr lang="en-ID" sz="2000" dirty="0">
                <a:latin typeface="Times New Roman" panose="02020603050405020304" pitchFamily="18" charset="0"/>
                <a:ea typeface="Times New Roman" panose="02020603050405020304" pitchFamily="18" charset="0"/>
              </a:rPr>
              <a:t> </a:t>
            </a:r>
            <a:r>
              <a:rPr lang="en-ID" sz="2000" i="1" dirty="0">
                <a:latin typeface="Times New Roman" panose="02020603050405020304" pitchFamily="18" charset="0"/>
                <a:ea typeface="Times New Roman" panose="02020603050405020304" pitchFamily="18" charset="0"/>
              </a:rPr>
              <a:t>pretest </a:t>
            </a:r>
            <a:r>
              <a:rPr lang="en-ID" sz="2000" dirty="0">
                <a:latin typeface="Times New Roman" panose="02020603050405020304" pitchFamily="18" charset="0"/>
                <a:ea typeface="Times New Roman" panose="02020603050405020304" pitchFamily="18" charset="0"/>
              </a:rPr>
              <a:t>dan </a:t>
            </a:r>
            <a:r>
              <a:rPr lang="en-ID" sz="2000" i="1" dirty="0" err="1">
                <a:latin typeface="Times New Roman" panose="02020603050405020304" pitchFamily="18" charset="0"/>
                <a:ea typeface="Times New Roman" panose="02020603050405020304" pitchFamily="18" charset="0"/>
              </a:rPr>
              <a:t>postest</a:t>
            </a:r>
            <a:r>
              <a:rPr lang="en-ID" sz="2000" i="1"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kepada</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kelas</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kontrol</a:t>
            </a:r>
            <a:r>
              <a:rPr lang="en-ID" sz="2000" dirty="0">
                <a:latin typeface="Times New Roman" panose="02020603050405020304" pitchFamily="18" charset="0"/>
                <a:ea typeface="Times New Roman" panose="02020603050405020304" pitchFamily="18" charset="0"/>
              </a:rPr>
              <a:t> dan </a:t>
            </a:r>
            <a:r>
              <a:rPr lang="en-ID" sz="2000" dirty="0" err="1">
                <a:latin typeface="Times New Roman" panose="02020603050405020304" pitchFamily="18" charset="0"/>
                <a:ea typeface="Times New Roman" panose="02020603050405020304" pitchFamily="18" charset="0"/>
              </a:rPr>
              <a:t>eksperimen</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untuk</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mengetahui</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hasil</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belajar</a:t>
            </a:r>
            <a:r>
              <a:rPr lang="en-ID" sz="2000" dirty="0">
                <a:latin typeface="Times New Roman" panose="02020603050405020304" pitchFamily="18" charset="0"/>
                <a:ea typeface="Times New Roman" panose="02020603050405020304" pitchFamily="18" charset="0"/>
              </a:rPr>
              <a:t> </a:t>
            </a:r>
            <a:r>
              <a:rPr lang="en-ID" sz="2000" dirty="0" err="1">
                <a:latin typeface="Times New Roman" panose="02020603050405020304" pitchFamily="18" charset="0"/>
                <a:ea typeface="Times New Roman" panose="02020603050405020304" pitchFamily="18" charset="0"/>
              </a:rPr>
              <a:t>siswa</a:t>
            </a:r>
            <a:endParaRPr lang="en-ID" sz="2000" dirty="0">
              <a:latin typeface="Times New Roman" panose="02020603050405020304" pitchFamily="18" charset="0"/>
              <a:ea typeface="Times New Roman" panose="02020603050405020304" pitchFamily="18" charset="0"/>
            </a:endParaRPr>
          </a:p>
          <a:p>
            <a:pPr marL="685800" lvl="0" indent="-457200" algn="just">
              <a:buFont typeface="Arial" panose="020B0604020202020204" pitchFamily="34" charset="0"/>
              <a:buChar char="•"/>
            </a:pPr>
            <a:r>
              <a:rPr lang="en-ID" sz="2000" dirty="0" err="1">
                <a:latin typeface="Times New Roman" panose="02020603050405020304" pitchFamily="18" charset="0"/>
                <a:ea typeface="Times New Roman" panose="02020603050405020304" pitchFamily="18" charset="0"/>
              </a:rPr>
              <a:t>Analisis</a:t>
            </a:r>
            <a:r>
              <a:rPr lang="en-ID" sz="2000" dirty="0">
                <a:latin typeface="Times New Roman" panose="02020603050405020304" pitchFamily="18" charset="0"/>
                <a:ea typeface="Times New Roman" panose="02020603050405020304" pitchFamily="18" charset="0"/>
              </a:rPr>
              <a:t> Data: Uji </a:t>
            </a:r>
            <a:r>
              <a:rPr lang="en-ID" sz="2000" dirty="0" err="1">
                <a:latin typeface="Times New Roman" panose="02020603050405020304" pitchFamily="18" charset="0"/>
                <a:ea typeface="Times New Roman" panose="02020603050405020304" pitchFamily="18" charset="0"/>
              </a:rPr>
              <a:t>validitas</a:t>
            </a:r>
            <a:r>
              <a:rPr lang="en-ID" sz="2000" dirty="0">
                <a:latin typeface="Times New Roman" panose="02020603050405020304" pitchFamily="18" charset="0"/>
                <a:ea typeface="Times New Roman" panose="02020603050405020304" pitchFamily="18" charset="0"/>
              </a:rPr>
              <a:t> , Uji </a:t>
            </a:r>
            <a:r>
              <a:rPr lang="en-ID" sz="2000" dirty="0" err="1">
                <a:latin typeface="Times New Roman" panose="02020603050405020304" pitchFamily="18" charset="0"/>
                <a:ea typeface="Times New Roman" panose="02020603050405020304" pitchFamily="18" charset="0"/>
              </a:rPr>
              <a:t>reliabilitas</a:t>
            </a:r>
            <a:r>
              <a:rPr lang="en-ID" sz="2000" dirty="0">
                <a:latin typeface="Times New Roman" panose="02020603050405020304" pitchFamily="18" charset="0"/>
                <a:ea typeface="Times New Roman" panose="02020603050405020304" pitchFamily="18" charset="0"/>
              </a:rPr>
              <a:t>, Uji </a:t>
            </a:r>
            <a:r>
              <a:rPr lang="en-ID" sz="2000" dirty="0" err="1">
                <a:latin typeface="Times New Roman" panose="02020603050405020304" pitchFamily="18" charset="0"/>
                <a:ea typeface="Times New Roman" panose="02020603050405020304" pitchFamily="18" charset="0"/>
              </a:rPr>
              <a:t>normalitas</a:t>
            </a:r>
            <a:r>
              <a:rPr lang="en-ID" sz="2000" dirty="0">
                <a:latin typeface="Times New Roman" panose="02020603050405020304" pitchFamily="18" charset="0"/>
                <a:ea typeface="Times New Roman" panose="02020603050405020304" pitchFamily="18" charset="0"/>
              </a:rPr>
              <a:t>, Uji paired sample t-test</a:t>
            </a:r>
          </a:p>
          <a:p>
            <a:pPr marL="685800" lvl="0" indent="-457200" algn="just">
              <a:buFont typeface="Arial" panose="020B0604020202020204" pitchFamily="34" charset="0"/>
              <a:buChar char="•"/>
            </a:pPr>
            <a:endParaRPr lang="en-ID" sz="1800" dirty="0">
              <a:latin typeface="Times New Roman" panose="02020603050405020304" pitchFamily="18" charset="0"/>
              <a:ea typeface="Times New Roman" panose="02020603050405020304" pitchFamily="18" charset="0"/>
            </a:endParaRPr>
          </a:p>
          <a:p>
            <a:pPr marL="228600" lvl="0" indent="0" algn="just">
              <a:buNone/>
            </a:pPr>
            <a:endParaRPr lang="en-ID" sz="1800" dirty="0">
              <a:latin typeface="Times New Roman" panose="02020603050405020304" pitchFamily="18" charset="0"/>
              <a:ea typeface="Times New Roman" panose="02020603050405020304" pitchFamily="18" charset="0"/>
            </a:endParaRPr>
          </a:p>
          <a:p>
            <a:pPr marL="685800" lvl="0" indent="-457200" algn="just">
              <a:buFont typeface="Arial" panose="020B0604020202020204" pitchFamily="34" charset="0"/>
              <a:buChar char="•"/>
            </a:pPr>
            <a:endParaRPr lang="en-US" sz="1800" dirty="0">
              <a:latin typeface="Times New Roman" panose="02020603050405020304" pitchFamily="18" charset="0"/>
              <a:ea typeface="Times New Roman" panose="02020603050405020304" pitchFamily="18" charset="0"/>
            </a:endParaRPr>
          </a:p>
          <a:p>
            <a:pPr marL="685800" indent="-457200"/>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04f7abbb21_0_3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dirty="0">
                <a:latin typeface="Times New Roman" panose="02020603050405020304" pitchFamily="18" charset="0"/>
                <a:cs typeface="Times New Roman" panose="02020603050405020304" pitchFamily="18" charset="0"/>
              </a:rPr>
              <a:t>Hasil</a:t>
            </a:r>
            <a:endParaRPr dirty="0">
              <a:latin typeface="Times New Roman" panose="02020603050405020304" pitchFamily="18" charset="0"/>
              <a:cs typeface="Times New Roman" panose="02020603050405020304" pitchFamily="18" charset="0"/>
            </a:endParaRPr>
          </a:p>
        </p:txBody>
      </p:sp>
      <p:sp>
        <p:nvSpPr>
          <p:cNvPr id="65" name="Google Shape;65;g104f7abbb21_0_39"/>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85000" lnSpcReduction="20000"/>
          </a:bodyPr>
          <a:lstStyle/>
          <a:p>
            <a:pPr marL="685800" indent="-457200" algn="just"/>
            <a:r>
              <a:rPr lang="en-US" dirty="0"/>
              <a:t>  </a:t>
            </a:r>
            <a:r>
              <a:rPr lang="en-US" sz="2400" dirty="0">
                <a:latin typeface="Times New Roman" panose="02020603050405020304" pitchFamily="18" charset="0"/>
                <a:cs typeface="Times New Roman" panose="02020603050405020304" pitchFamily="18" charset="0"/>
              </a:rPr>
              <a:t>Tabel</a:t>
            </a:r>
            <a:r>
              <a:rPr lang="en-US" sz="3300" dirty="0"/>
              <a:t> </a:t>
            </a:r>
            <a:r>
              <a:rPr lang="en-US" sz="2400" dirty="0" err="1">
                <a:latin typeface="Times New Roman" panose="02020603050405020304" pitchFamily="18" charset="0"/>
                <a:cs typeface="Times New Roman" panose="02020603050405020304" pitchFamily="18" charset="0"/>
              </a:rPr>
              <a:t>hasil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pengukuran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sebelum</a:t>
            </a:r>
            <a:r>
              <a:rPr lang="en-US" sz="2400" dirty="0">
                <a:latin typeface="Times New Roman" panose="02020603050405020304" pitchFamily="18" charset="0"/>
                <a:cs typeface="Times New Roman" panose="02020603050405020304" pitchFamily="18" charset="0"/>
              </a:rPr>
              <a:t> (pretest) dan </a:t>
            </a:r>
            <a:r>
              <a:rPr lang="en-US" sz="2400" dirty="0" err="1">
                <a:latin typeface="Times New Roman" panose="02020603050405020304" pitchFamily="18" charset="0"/>
                <a:cs typeface="Times New Roman" panose="02020603050405020304" pitchFamily="18" charset="0"/>
              </a:rPr>
              <a:t>sesudah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postest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hasil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belajar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siswa</a:t>
            </a:r>
            <a:endParaRPr lang="en-US" sz="2100" dirty="0">
              <a:latin typeface="Times New Roman" panose="02020603050405020304" pitchFamily="18" charset="0"/>
              <a:cs typeface="Times New Roman" panose="02020603050405020304" pitchFamily="18" charset="0"/>
            </a:endParaRPr>
          </a:p>
          <a:p>
            <a:pPr marL="228600" indent="0" algn="just">
              <a:buNone/>
            </a:pPr>
            <a:endParaRPr lang="en-US" sz="1900" dirty="0">
              <a:latin typeface="Times New Roman" panose="02020603050405020304" pitchFamily="18" charset="0"/>
              <a:cs typeface="Times New Roman" panose="02020603050405020304" pitchFamily="18" charset="0"/>
            </a:endParaRPr>
          </a:p>
          <a:p>
            <a:pPr marL="228600" indent="0" algn="just">
              <a:buNone/>
            </a:pPr>
            <a:endParaRPr lang="en-US" sz="2000" dirty="0">
              <a:latin typeface="Times New Roman" panose="02020603050405020304" pitchFamily="18" charset="0"/>
              <a:cs typeface="Times New Roman" panose="02020603050405020304" pitchFamily="18" charset="0"/>
            </a:endParaRPr>
          </a:p>
          <a:p>
            <a:pPr marL="228600" indent="0" algn="just">
              <a:buNone/>
            </a:pPr>
            <a:endParaRPr lang="en-US" sz="2000" dirty="0">
              <a:latin typeface="Times New Roman" panose="02020603050405020304" pitchFamily="18" charset="0"/>
              <a:cs typeface="Times New Roman" panose="02020603050405020304" pitchFamily="18" charset="0"/>
            </a:endParaRPr>
          </a:p>
          <a:p>
            <a:pPr marL="228600" indent="0" algn="just">
              <a:buNone/>
            </a:pPr>
            <a:endParaRPr lang="en-US" sz="2000" dirty="0">
              <a:latin typeface="Times New Roman" panose="02020603050405020304" pitchFamily="18" charset="0"/>
              <a:cs typeface="Times New Roman" panose="02020603050405020304" pitchFamily="18" charset="0"/>
            </a:endParaRPr>
          </a:p>
          <a:p>
            <a:pPr marL="228600" indent="0" algn="just">
              <a:buNone/>
            </a:pPr>
            <a:endParaRPr lang="en-ID" sz="2000" dirty="0">
              <a:latin typeface="Times New Roman" panose="02020603050405020304" pitchFamily="18" charset="0"/>
              <a:cs typeface="Times New Roman" panose="02020603050405020304" pitchFamily="18" charset="0"/>
            </a:endParaRPr>
          </a:p>
          <a:p>
            <a:pPr marL="228600" indent="0" algn="just">
              <a:buNone/>
            </a:pPr>
            <a:endParaRPr lang="en-ID" sz="2000" dirty="0">
              <a:latin typeface="Times New Roman" panose="02020603050405020304" pitchFamily="18" charset="0"/>
              <a:cs typeface="Times New Roman" panose="02020603050405020304" pitchFamily="18" charset="0"/>
            </a:endParaRPr>
          </a:p>
          <a:p>
            <a:pPr marL="228600" indent="0" algn="just">
              <a:buNone/>
            </a:pPr>
            <a:endParaRPr lang="en-ID" sz="2000" dirty="0">
              <a:latin typeface="Times New Roman" panose="02020603050405020304" pitchFamily="18" charset="0"/>
              <a:cs typeface="Times New Roman" panose="02020603050405020304" pitchFamily="18" charset="0"/>
            </a:endParaRPr>
          </a:p>
          <a:p>
            <a:pPr marL="228600" indent="0" algn="just">
              <a:buNone/>
            </a:pPr>
            <a:endParaRPr lang="en-ID" sz="2000" dirty="0">
              <a:latin typeface="Times New Roman" panose="02020603050405020304" pitchFamily="18" charset="0"/>
              <a:cs typeface="Times New Roman" panose="02020603050405020304" pitchFamily="18" charset="0"/>
            </a:endParaRPr>
          </a:p>
          <a:p>
            <a:pPr marL="50800" indent="0" algn="just">
              <a:lnSpc>
                <a:spcPct val="120000"/>
              </a:lnSpc>
              <a:buNone/>
            </a:pPr>
            <a:r>
              <a:rPr lang="en-ID" sz="1700" b="1" dirty="0">
                <a:effectLst/>
                <a:latin typeface="Times New Roman" panose="02020603050405020304" pitchFamily="18" charset="0"/>
                <a:ea typeface="Times New Roman" panose="02020603050405020304" pitchFamily="18" charset="0"/>
              </a:rPr>
              <a:t> </a:t>
            </a:r>
            <a:r>
              <a:rPr lang="id-ID" sz="1900" dirty="0">
                <a:effectLst/>
                <a:latin typeface="Times New Roman" panose="02020603050405020304" pitchFamily="18" charset="0"/>
                <a:ea typeface="Times New Roman" panose="02020603050405020304" pitchFamily="18" charset="0"/>
              </a:rPr>
              <a:t>Dari data Hasil belajar dari </a:t>
            </a:r>
            <a:r>
              <a:rPr lang="id-ID" sz="1900" i="1" dirty="0">
                <a:effectLst/>
                <a:latin typeface="Times New Roman" panose="02020603050405020304" pitchFamily="18" charset="0"/>
                <a:ea typeface="Times New Roman" panose="02020603050405020304" pitchFamily="18" charset="0"/>
              </a:rPr>
              <a:t>pretest</a:t>
            </a:r>
            <a:r>
              <a:rPr lang="id-ID" sz="1900" dirty="0">
                <a:effectLst/>
                <a:latin typeface="Times New Roman" panose="02020603050405020304" pitchFamily="18" charset="0"/>
                <a:ea typeface="Times New Roman" panose="02020603050405020304" pitchFamily="18" charset="0"/>
              </a:rPr>
              <a:t> dan </a:t>
            </a:r>
            <a:r>
              <a:rPr lang="id-ID" sz="1900" i="1" dirty="0">
                <a:effectLst/>
                <a:latin typeface="Times New Roman" panose="02020603050405020304" pitchFamily="18" charset="0"/>
                <a:ea typeface="Times New Roman" panose="02020603050405020304" pitchFamily="18" charset="0"/>
              </a:rPr>
              <a:t>posttest </a:t>
            </a:r>
            <a:r>
              <a:rPr lang="id-ID" sz="1900" dirty="0">
                <a:effectLst/>
                <a:latin typeface="Times New Roman" panose="02020603050405020304" pitchFamily="18" charset="0"/>
                <a:ea typeface="Times New Roman" panose="02020603050405020304" pitchFamily="18" charset="0"/>
              </a:rPr>
              <a:t>dapat diamati pada tabel di atas, skor total siswa meningkat dari 2.116 pada </a:t>
            </a:r>
            <a:r>
              <a:rPr lang="id-ID" sz="1900" i="1" dirty="0">
                <a:effectLst/>
                <a:latin typeface="Times New Roman" panose="02020603050405020304" pitchFamily="18" charset="0"/>
                <a:ea typeface="Times New Roman" panose="02020603050405020304" pitchFamily="18" charset="0"/>
              </a:rPr>
              <a:t>pretest </a:t>
            </a:r>
            <a:r>
              <a:rPr lang="id-ID" sz="1900" dirty="0">
                <a:effectLst/>
                <a:latin typeface="Times New Roman" panose="02020603050405020304" pitchFamily="18" charset="0"/>
                <a:ea typeface="Times New Roman" panose="02020603050405020304" pitchFamily="18" charset="0"/>
              </a:rPr>
              <a:t>menjadi 2.329 pada </a:t>
            </a:r>
            <a:r>
              <a:rPr lang="id-ID" sz="1900" i="1" dirty="0">
                <a:effectLst/>
                <a:latin typeface="Times New Roman" panose="02020603050405020304" pitchFamily="18" charset="0"/>
                <a:ea typeface="Times New Roman" panose="02020603050405020304" pitchFamily="18" charset="0"/>
              </a:rPr>
              <a:t>posttest</a:t>
            </a:r>
            <a:r>
              <a:rPr lang="id-ID" sz="1900" dirty="0">
                <a:effectLst/>
                <a:latin typeface="Times New Roman" panose="02020603050405020304" pitchFamily="18" charset="0"/>
                <a:ea typeface="Times New Roman" panose="02020603050405020304" pitchFamily="18" charset="0"/>
              </a:rPr>
              <a:t>, yang mengindikasikan adanya peningkatan hasil belajar secara keseluruhan. Sedangkan skor rata-rata siswa meningkat dari 75,57 pada </a:t>
            </a:r>
            <a:r>
              <a:rPr lang="id-ID" sz="1900" i="1" dirty="0">
                <a:effectLst/>
                <a:latin typeface="Times New Roman" panose="02020603050405020304" pitchFamily="18" charset="0"/>
                <a:ea typeface="Times New Roman" panose="02020603050405020304" pitchFamily="18" charset="0"/>
              </a:rPr>
              <a:t>pretest </a:t>
            </a:r>
            <a:r>
              <a:rPr lang="id-ID" sz="1900" dirty="0">
                <a:effectLst/>
                <a:latin typeface="Times New Roman" panose="02020603050405020304" pitchFamily="18" charset="0"/>
                <a:ea typeface="Times New Roman" panose="02020603050405020304" pitchFamily="18" charset="0"/>
              </a:rPr>
              <a:t>menjadi 83,17 pada </a:t>
            </a:r>
            <a:r>
              <a:rPr lang="id-ID" sz="1900" i="1" dirty="0">
                <a:effectLst/>
                <a:latin typeface="Times New Roman" panose="02020603050405020304" pitchFamily="18" charset="0"/>
                <a:ea typeface="Times New Roman" panose="02020603050405020304" pitchFamily="18" charset="0"/>
              </a:rPr>
              <a:t>posttest</a:t>
            </a:r>
            <a:r>
              <a:rPr lang="id-ID" sz="1900" dirty="0">
                <a:effectLst/>
                <a:latin typeface="Times New Roman" panose="02020603050405020304" pitchFamily="18" charset="0"/>
                <a:ea typeface="Times New Roman" panose="02020603050405020304" pitchFamily="18" charset="0"/>
              </a:rPr>
              <a:t>, yang mengindikasikan adanya peningkatan pemahaman siswa terhadap materi setelah pembelajaran dilakukan. Nilai minimum meningkat dari 69 pada </a:t>
            </a:r>
            <a:r>
              <a:rPr lang="id-ID" sz="1900" i="1" dirty="0">
                <a:effectLst/>
                <a:latin typeface="Times New Roman" panose="02020603050405020304" pitchFamily="18" charset="0"/>
                <a:ea typeface="Times New Roman" panose="02020603050405020304" pitchFamily="18" charset="0"/>
              </a:rPr>
              <a:t>pretest</a:t>
            </a:r>
            <a:r>
              <a:rPr lang="id-ID" sz="1900" dirty="0">
                <a:effectLst/>
                <a:latin typeface="Times New Roman" panose="02020603050405020304" pitchFamily="18" charset="0"/>
                <a:ea typeface="Times New Roman" panose="02020603050405020304" pitchFamily="18" charset="0"/>
              </a:rPr>
              <a:t> menjadi 77 pada </a:t>
            </a:r>
            <a:r>
              <a:rPr lang="id-ID" sz="1900" i="1" dirty="0">
                <a:effectLst/>
                <a:latin typeface="Times New Roman" panose="02020603050405020304" pitchFamily="18" charset="0"/>
                <a:ea typeface="Times New Roman" panose="02020603050405020304" pitchFamily="18" charset="0"/>
              </a:rPr>
              <a:t>posttest</a:t>
            </a:r>
            <a:r>
              <a:rPr lang="id-ID" sz="1900" dirty="0">
                <a:effectLst/>
                <a:latin typeface="Times New Roman" panose="02020603050405020304" pitchFamily="18" charset="0"/>
                <a:ea typeface="Times New Roman" panose="02020603050405020304" pitchFamily="18" charset="0"/>
              </a:rPr>
              <a:t>, yang menunjukkan bahwa siswa dengan nilai terendah pun mengalami peningkatan. Skor maksimum juga meningkat dari 85 menjadi 93, menunjukkan bahwa siswa dengan nilai tertinggi pun dapat meningkatkan hasil belajar mereka. Secara keseluruhan, data menunjukkan bahwa intervensi atau perlakuan yang diberikan berhasil meningkatkan hasil belajar siswa, baik dari segi rata-rata maupun rentang nilai.</a:t>
            </a:r>
            <a:endParaRPr lang="en-ID" sz="1900" dirty="0">
              <a:effectLst/>
              <a:latin typeface="Times New Roman" panose="02020603050405020304" pitchFamily="18" charset="0"/>
              <a:ea typeface="Times New Roman" panose="02020603050405020304" pitchFamily="18" charset="0"/>
            </a:endParaRPr>
          </a:p>
          <a:p>
            <a:pPr marL="571500" indent="-342900" algn="just"/>
            <a:endParaRPr sz="2000" dirty="0">
              <a:latin typeface="Times New Roman" panose="02020603050405020304" pitchFamily="18"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B16792A0-7391-8389-703F-160E8EC9716E}"/>
              </a:ext>
            </a:extLst>
          </p:cNvPr>
          <p:cNvGraphicFramePr>
            <a:graphicFrameLocks noGrp="1"/>
          </p:cNvGraphicFramePr>
          <p:nvPr>
            <p:extLst>
              <p:ext uri="{D42A27DB-BD31-4B8C-83A1-F6EECF244321}">
                <p14:modId xmlns:p14="http://schemas.microsoft.com/office/powerpoint/2010/main" val="2541197388"/>
              </p:ext>
            </p:extLst>
          </p:nvPr>
        </p:nvGraphicFramePr>
        <p:xfrm>
          <a:off x="1404256" y="1975758"/>
          <a:ext cx="5355771" cy="2193470"/>
        </p:xfrm>
        <a:graphic>
          <a:graphicData uri="http://schemas.openxmlformats.org/drawingml/2006/table">
            <a:tbl>
              <a:tblPr firstRow="1" firstCol="1" bandRow="1">
                <a:tableStyleId>{5C22544A-7EE6-4342-B048-85BDC9FD1C3A}</a:tableStyleId>
              </a:tblPr>
              <a:tblGrid>
                <a:gridCol w="1138419">
                  <a:extLst>
                    <a:ext uri="{9D8B030D-6E8A-4147-A177-3AD203B41FA5}">
                      <a16:colId xmlns:a16="http://schemas.microsoft.com/office/drawing/2014/main" val="791760878"/>
                    </a:ext>
                  </a:extLst>
                </a:gridCol>
                <a:gridCol w="1316800">
                  <a:extLst>
                    <a:ext uri="{9D8B030D-6E8A-4147-A177-3AD203B41FA5}">
                      <a16:colId xmlns:a16="http://schemas.microsoft.com/office/drawing/2014/main" val="3206091866"/>
                    </a:ext>
                  </a:extLst>
                </a:gridCol>
                <a:gridCol w="1580656">
                  <a:extLst>
                    <a:ext uri="{9D8B030D-6E8A-4147-A177-3AD203B41FA5}">
                      <a16:colId xmlns:a16="http://schemas.microsoft.com/office/drawing/2014/main" val="2345371990"/>
                    </a:ext>
                  </a:extLst>
                </a:gridCol>
                <a:gridCol w="1319896">
                  <a:extLst>
                    <a:ext uri="{9D8B030D-6E8A-4147-A177-3AD203B41FA5}">
                      <a16:colId xmlns:a16="http://schemas.microsoft.com/office/drawing/2014/main" val="1954928374"/>
                    </a:ext>
                  </a:extLst>
                </a:gridCol>
              </a:tblGrid>
              <a:tr h="438694">
                <a:tc>
                  <a:txBody>
                    <a:bodyPr/>
                    <a:lstStyle/>
                    <a:p>
                      <a:pPr algn="ctr">
                        <a:buNone/>
                      </a:pPr>
                      <a:r>
                        <a:rPr lang="id-ID" sz="1000">
                          <a:effectLst/>
                        </a:rPr>
                        <a:t>Hasil Analisis</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Pretest</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Hasil Analisis</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Posttest</a:t>
                      </a:r>
                      <a:endParaRPr lang="en-ID"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635910581"/>
                  </a:ext>
                </a:extLst>
              </a:tr>
              <a:tr h="438694">
                <a:tc>
                  <a:txBody>
                    <a:bodyPr/>
                    <a:lstStyle/>
                    <a:p>
                      <a:pPr algn="ctr">
                        <a:buNone/>
                      </a:pPr>
                      <a:r>
                        <a:rPr lang="id-ID" sz="1000">
                          <a:effectLst/>
                        </a:rPr>
                        <a:t>Jumlah nilai</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2.116</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Jumlah nilai</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2.329</a:t>
                      </a:r>
                      <a:endParaRPr lang="en-ID"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166806623"/>
                  </a:ext>
                </a:extLst>
              </a:tr>
              <a:tr h="438694">
                <a:tc>
                  <a:txBody>
                    <a:bodyPr/>
                    <a:lstStyle/>
                    <a:p>
                      <a:pPr algn="ctr">
                        <a:buNone/>
                      </a:pPr>
                      <a:r>
                        <a:rPr lang="id-ID" sz="1000">
                          <a:effectLst/>
                        </a:rPr>
                        <a:t>Mean</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75,57</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Mean</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83,17</a:t>
                      </a:r>
                      <a:endParaRPr lang="en-ID"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28275372"/>
                  </a:ext>
                </a:extLst>
              </a:tr>
              <a:tr h="438694">
                <a:tc>
                  <a:txBody>
                    <a:bodyPr/>
                    <a:lstStyle/>
                    <a:p>
                      <a:pPr algn="ctr">
                        <a:buNone/>
                      </a:pPr>
                      <a:r>
                        <a:rPr lang="id-ID" sz="1000">
                          <a:effectLst/>
                        </a:rPr>
                        <a:t>Nilai minimal</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69</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Nilai minimal</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77</a:t>
                      </a:r>
                      <a:endParaRPr lang="en-ID"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902849143"/>
                  </a:ext>
                </a:extLst>
              </a:tr>
              <a:tr h="438694">
                <a:tc>
                  <a:txBody>
                    <a:bodyPr/>
                    <a:lstStyle/>
                    <a:p>
                      <a:pPr algn="ctr">
                        <a:buNone/>
                      </a:pPr>
                      <a:r>
                        <a:rPr lang="id-ID" sz="1000">
                          <a:effectLst/>
                        </a:rPr>
                        <a:t>Nilai maksimal</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85</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a:effectLst/>
                        </a:rPr>
                        <a:t>Nilai maksimal</a:t>
                      </a:r>
                      <a:endParaRPr lang="en-ID"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buNone/>
                      </a:pPr>
                      <a:r>
                        <a:rPr lang="id-ID" sz="1000" dirty="0">
                          <a:effectLst/>
                        </a:rPr>
                        <a:t>93</a:t>
                      </a:r>
                      <a:endParaRPr lang="en-ID"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36031296"/>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BAFBB-76A4-B6F6-93B2-8E7F5D86B3EC}"/>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Hasil</a:t>
            </a:r>
            <a:endParaRPr lang="en-ID" dirty="0">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AC6DEB30-882B-B636-4BC2-863F26DDB090}"/>
              </a:ext>
            </a:extLst>
          </p:cNvPr>
          <p:cNvSpPr>
            <a:spLocks noGrp="1"/>
          </p:cNvSpPr>
          <p:nvPr>
            <p:ph type="body" idx="1"/>
          </p:nvPr>
        </p:nvSpPr>
        <p:spPr/>
        <p:txBody>
          <a:bodyPr/>
          <a:lstStyle/>
          <a:p>
            <a:r>
              <a:rPr lang="en-US" sz="2000" dirty="0">
                <a:latin typeface="Times New Roman" panose="02020603050405020304" pitchFamily="18" charset="0"/>
                <a:cs typeface="Times New Roman" panose="02020603050405020304" pitchFamily="18" charset="0"/>
              </a:rPr>
              <a:t>Tabel Uji </a:t>
            </a:r>
            <a:r>
              <a:rPr lang="en-US" sz="2000" dirty="0" err="1">
                <a:latin typeface="Times New Roman" panose="02020603050405020304" pitchFamily="18" charset="0"/>
                <a:cs typeface="Times New Roman" panose="02020603050405020304" pitchFamily="18" charset="0"/>
              </a:rPr>
              <a:t>Normalitas</a:t>
            </a:r>
            <a:endParaRPr lang="en-US" sz="2000" dirty="0">
              <a:latin typeface="Times New Roman" panose="02020603050405020304" pitchFamily="18" charset="0"/>
              <a:cs typeface="Times New Roman" panose="02020603050405020304" pitchFamily="18" charset="0"/>
            </a:endParaRPr>
          </a:p>
          <a:p>
            <a:pPr marL="50800" indent="0">
              <a:buNone/>
            </a:pPr>
            <a:endParaRPr lang="en-US" dirty="0">
              <a:latin typeface="Times New Roman" panose="02020603050405020304" pitchFamily="18" charset="0"/>
              <a:cs typeface="Times New Roman" panose="02020603050405020304" pitchFamily="18" charset="0"/>
            </a:endParaRPr>
          </a:p>
          <a:p>
            <a:pPr marL="50800" indent="0" algn="ctr">
              <a:buNone/>
            </a:pPr>
            <a:endParaRPr lang="en-US"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63B4EA40-B6C7-5BBB-92D8-B72A484520D8}"/>
              </a:ext>
            </a:extLst>
          </p:cNvPr>
          <p:cNvGraphicFramePr>
            <a:graphicFrameLocks noGrp="1"/>
          </p:cNvGraphicFramePr>
          <p:nvPr>
            <p:extLst>
              <p:ext uri="{D42A27DB-BD31-4B8C-83A1-F6EECF244321}">
                <p14:modId xmlns:p14="http://schemas.microsoft.com/office/powerpoint/2010/main" val="3997925163"/>
              </p:ext>
            </p:extLst>
          </p:nvPr>
        </p:nvGraphicFramePr>
        <p:xfrm>
          <a:off x="2514600" y="1883229"/>
          <a:ext cx="6857998" cy="2267770"/>
        </p:xfrm>
        <a:graphic>
          <a:graphicData uri="http://schemas.openxmlformats.org/drawingml/2006/table">
            <a:tbl>
              <a:tblPr firstRow="1" firstCol="1" bandRow="1">
                <a:tableStyleId>{5C22544A-7EE6-4342-B048-85BDC9FD1C3A}</a:tableStyleId>
              </a:tblPr>
              <a:tblGrid>
                <a:gridCol w="913565">
                  <a:extLst>
                    <a:ext uri="{9D8B030D-6E8A-4147-A177-3AD203B41FA5}">
                      <a16:colId xmlns:a16="http://schemas.microsoft.com/office/drawing/2014/main" val="2785325649"/>
                    </a:ext>
                  </a:extLst>
                </a:gridCol>
                <a:gridCol w="913565">
                  <a:extLst>
                    <a:ext uri="{9D8B030D-6E8A-4147-A177-3AD203B41FA5}">
                      <a16:colId xmlns:a16="http://schemas.microsoft.com/office/drawing/2014/main" val="113673564"/>
                    </a:ext>
                  </a:extLst>
                </a:gridCol>
                <a:gridCol w="838478">
                  <a:extLst>
                    <a:ext uri="{9D8B030D-6E8A-4147-A177-3AD203B41FA5}">
                      <a16:colId xmlns:a16="http://schemas.microsoft.com/office/drawing/2014/main" val="4027659242"/>
                    </a:ext>
                  </a:extLst>
                </a:gridCol>
                <a:gridCol w="838478">
                  <a:extLst>
                    <a:ext uri="{9D8B030D-6E8A-4147-A177-3AD203B41FA5}">
                      <a16:colId xmlns:a16="http://schemas.microsoft.com/office/drawing/2014/main" val="240732641"/>
                    </a:ext>
                  </a:extLst>
                </a:gridCol>
                <a:gridCol w="838478">
                  <a:extLst>
                    <a:ext uri="{9D8B030D-6E8A-4147-A177-3AD203B41FA5}">
                      <a16:colId xmlns:a16="http://schemas.microsoft.com/office/drawing/2014/main" val="826817181"/>
                    </a:ext>
                  </a:extLst>
                </a:gridCol>
                <a:gridCol w="838478">
                  <a:extLst>
                    <a:ext uri="{9D8B030D-6E8A-4147-A177-3AD203B41FA5}">
                      <a16:colId xmlns:a16="http://schemas.microsoft.com/office/drawing/2014/main" val="1422704680"/>
                    </a:ext>
                  </a:extLst>
                </a:gridCol>
                <a:gridCol w="838478">
                  <a:extLst>
                    <a:ext uri="{9D8B030D-6E8A-4147-A177-3AD203B41FA5}">
                      <a16:colId xmlns:a16="http://schemas.microsoft.com/office/drawing/2014/main" val="1610238735"/>
                    </a:ext>
                  </a:extLst>
                </a:gridCol>
                <a:gridCol w="838478">
                  <a:extLst>
                    <a:ext uri="{9D8B030D-6E8A-4147-A177-3AD203B41FA5}">
                      <a16:colId xmlns:a16="http://schemas.microsoft.com/office/drawing/2014/main" val="1031903849"/>
                    </a:ext>
                  </a:extLst>
                </a:gridCol>
              </a:tblGrid>
              <a:tr h="453554">
                <a:tc gridSpan="8">
                  <a:txBody>
                    <a:bodyPr/>
                    <a:lstStyle/>
                    <a:p>
                      <a:pPr marL="90170" indent="92710" algn="ctr">
                        <a:spcAft>
                          <a:spcPts val="430"/>
                        </a:spcAft>
                        <a:buNone/>
                      </a:pPr>
                      <a:endParaRPr lang="en-ID" sz="1200" dirty="0">
                        <a:effectLst/>
                        <a:latin typeface="Times New Roman" panose="02020603050405020304" pitchFamily="18" charset="0"/>
                        <a:ea typeface="Times New Roman" panose="02020603050405020304" pitchFamily="18" charset="0"/>
                      </a:endParaRPr>
                    </a:p>
                  </a:txBody>
                  <a:tcPr marL="6350" marR="6350" marT="0" marB="0" anchor="ct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extLst>
                  <a:ext uri="{0D108BD9-81ED-4DB2-BD59-A6C34878D82A}">
                    <a16:rowId xmlns:a16="http://schemas.microsoft.com/office/drawing/2014/main" val="1580352226"/>
                  </a:ext>
                </a:extLst>
              </a:tr>
              <a:tr h="453554">
                <a:tc rowSpan="2">
                  <a:txBody>
                    <a:bodyPr/>
                    <a:lstStyle/>
                    <a:p>
                      <a:pPr marL="90170" indent="92710" algn="ctr">
                        <a:spcAft>
                          <a:spcPts val="430"/>
                        </a:spcAft>
                        <a:buNone/>
                      </a:pPr>
                      <a:r>
                        <a:rPr lang="en-ID" sz="1000">
                          <a:effectLst/>
                        </a:rPr>
                        <a:t> </a:t>
                      </a:r>
                      <a:endParaRPr lang="en-ID" sz="1200">
                        <a:effectLst/>
                        <a:latin typeface="Times New Roman" panose="02020603050405020304" pitchFamily="18" charset="0"/>
                        <a:ea typeface="Times New Roman" panose="02020603050405020304" pitchFamily="18" charset="0"/>
                      </a:endParaRPr>
                    </a:p>
                  </a:txBody>
                  <a:tcPr marL="6350" marR="6350" marT="0" marB="0"/>
                </a:tc>
                <a:tc rowSpan="2">
                  <a:txBody>
                    <a:bodyPr/>
                    <a:lstStyle/>
                    <a:p>
                      <a:pPr marL="90170" indent="92710" algn="ctr">
                        <a:spcAft>
                          <a:spcPts val="430"/>
                        </a:spcAft>
                        <a:buNone/>
                      </a:pPr>
                      <a:r>
                        <a:rPr lang="en-ID" sz="1000" dirty="0" err="1">
                          <a:effectLst/>
                        </a:rPr>
                        <a:t>kelompok</a:t>
                      </a:r>
                      <a:endParaRPr lang="en-ID" sz="1200" dirty="0">
                        <a:effectLst/>
                        <a:latin typeface="Times New Roman" panose="02020603050405020304" pitchFamily="18" charset="0"/>
                        <a:ea typeface="Times New Roman" panose="02020603050405020304" pitchFamily="18" charset="0"/>
                      </a:endParaRPr>
                    </a:p>
                  </a:txBody>
                  <a:tcPr marL="6350" marR="6350" marT="0" marB="0" anchor="b"/>
                </a:tc>
                <a:tc gridSpan="3">
                  <a:txBody>
                    <a:bodyPr/>
                    <a:lstStyle/>
                    <a:p>
                      <a:pPr marL="90170" indent="92710" algn="ctr">
                        <a:spcAft>
                          <a:spcPts val="430"/>
                        </a:spcAft>
                        <a:buNone/>
                      </a:pPr>
                      <a:r>
                        <a:rPr lang="en-ID" sz="1000">
                          <a:effectLst/>
                        </a:rPr>
                        <a:t>Kolmogorov-Smirnov</a:t>
                      </a:r>
                      <a:r>
                        <a:rPr lang="en-ID" sz="1000" baseline="30000">
                          <a:effectLst/>
                        </a:rPr>
                        <a:t>a</a:t>
                      </a:r>
                      <a:endParaRPr lang="en-ID" sz="1200">
                        <a:effectLst/>
                        <a:latin typeface="Times New Roman" panose="02020603050405020304" pitchFamily="18" charset="0"/>
                        <a:ea typeface="Times New Roman" panose="02020603050405020304" pitchFamily="18" charset="0"/>
                      </a:endParaRPr>
                    </a:p>
                  </a:txBody>
                  <a:tcPr marL="6350" marR="6350" marT="0" marB="0" anchor="b"/>
                </a:tc>
                <a:tc hMerge="1">
                  <a:txBody>
                    <a:bodyPr/>
                    <a:lstStyle/>
                    <a:p>
                      <a:endParaRPr lang="en-ID"/>
                    </a:p>
                  </a:txBody>
                  <a:tcPr/>
                </a:tc>
                <a:tc hMerge="1">
                  <a:txBody>
                    <a:bodyPr/>
                    <a:lstStyle/>
                    <a:p>
                      <a:endParaRPr lang="en-ID"/>
                    </a:p>
                  </a:txBody>
                  <a:tcPr/>
                </a:tc>
                <a:tc gridSpan="3">
                  <a:txBody>
                    <a:bodyPr/>
                    <a:lstStyle/>
                    <a:p>
                      <a:pPr marL="90170" indent="92710" algn="ctr">
                        <a:spcAft>
                          <a:spcPts val="430"/>
                        </a:spcAft>
                        <a:buNone/>
                      </a:pPr>
                      <a:r>
                        <a:rPr lang="en-ID" sz="1000" dirty="0">
                          <a:effectLst/>
                        </a:rPr>
                        <a:t>Shapiro-Wilk</a:t>
                      </a:r>
                      <a:endParaRPr lang="en-ID" sz="1200" dirty="0">
                        <a:effectLst/>
                        <a:latin typeface="Times New Roman" panose="02020603050405020304" pitchFamily="18" charset="0"/>
                        <a:ea typeface="Times New Roman" panose="02020603050405020304" pitchFamily="18" charset="0"/>
                      </a:endParaRPr>
                    </a:p>
                  </a:txBody>
                  <a:tcPr marL="6350" marR="6350" marT="0" marB="0" anchor="b"/>
                </a:tc>
                <a:tc hMerge="1">
                  <a:txBody>
                    <a:bodyPr/>
                    <a:lstStyle/>
                    <a:p>
                      <a:endParaRPr lang="en-ID"/>
                    </a:p>
                  </a:txBody>
                  <a:tcPr/>
                </a:tc>
                <a:tc hMerge="1">
                  <a:txBody>
                    <a:bodyPr/>
                    <a:lstStyle/>
                    <a:p>
                      <a:endParaRPr lang="en-ID"/>
                    </a:p>
                  </a:txBody>
                  <a:tcPr/>
                </a:tc>
                <a:extLst>
                  <a:ext uri="{0D108BD9-81ED-4DB2-BD59-A6C34878D82A}">
                    <a16:rowId xmlns:a16="http://schemas.microsoft.com/office/drawing/2014/main" val="554764547"/>
                  </a:ext>
                </a:extLst>
              </a:tr>
              <a:tr h="453554">
                <a:tc vMerge="1">
                  <a:txBody>
                    <a:bodyPr/>
                    <a:lstStyle/>
                    <a:p>
                      <a:endParaRPr lang="en-ID"/>
                    </a:p>
                  </a:txBody>
                  <a:tcPr/>
                </a:tc>
                <a:tc vMerge="1">
                  <a:txBody>
                    <a:bodyPr/>
                    <a:lstStyle/>
                    <a:p>
                      <a:endParaRPr lang="en-ID"/>
                    </a:p>
                  </a:txBody>
                  <a:tcPr/>
                </a:tc>
                <a:tc>
                  <a:txBody>
                    <a:bodyPr/>
                    <a:lstStyle/>
                    <a:p>
                      <a:pPr marL="90170" indent="92710" algn="ctr">
                        <a:spcAft>
                          <a:spcPts val="430"/>
                        </a:spcAft>
                        <a:buNone/>
                      </a:pPr>
                      <a:r>
                        <a:rPr lang="en-ID" sz="1000">
                          <a:effectLst/>
                        </a:rPr>
                        <a:t>Statistic</a:t>
                      </a:r>
                      <a:endParaRPr lang="en-ID" sz="12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90170" indent="92710" algn="ctr">
                        <a:spcAft>
                          <a:spcPts val="430"/>
                        </a:spcAft>
                        <a:buNone/>
                      </a:pPr>
                      <a:r>
                        <a:rPr lang="en-ID" sz="1000">
                          <a:effectLst/>
                        </a:rPr>
                        <a:t>Df</a:t>
                      </a:r>
                      <a:endParaRPr lang="en-ID" sz="12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90170" indent="92710" algn="ctr">
                        <a:spcAft>
                          <a:spcPts val="430"/>
                        </a:spcAft>
                        <a:buNone/>
                      </a:pPr>
                      <a:r>
                        <a:rPr lang="en-ID" sz="1000">
                          <a:effectLst/>
                        </a:rPr>
                        <a:t>Sig.</a:t>
                      </a:r>
                      <a:endParaRPr lang="en-ID" sz="12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90170" indent="92710" algn="ctr">
                        <a:spcAft>
                          <a:spcPts val="430"/>
                        </a:spcAft>
                        <a:buNone/>
                      </a:pPr>
                      <a:r>
                        <a:rPr lang="en-ID" sz="1000">
                          <a:effectLst/>
                        </a:rPr>
                        <a:t>Statistic</a:t>
                      </a:r>
                      <a:endParaRPr lang="en-ID" sz="12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90170" indent="92710" algn="ctr">
                        <a:spcAft>
                          <a:spcPts val="430"/>
                        </a:spcAft>
                        <a:buNone/>
                      </a:pPr>
                      <a:r>
                        <a:rPr lang="en-ID" sz="1000">
                          <a:effectLst/>
                        </a:rPr>
                        <a:t>df</a:t>
                      </a:r>
                      <a:endParaRPr lang="en-ID" sz="12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90170" indent="92710" algn="ctr">
                        <a:spcAft>
                          <a:spcPts val="430"/>
                        </a:spcAft>
                        <a:buNone/>
                      </a:pPr>
                      <a:r>
                        <a:rPr lang="en-ID" sz="1000">
                          <a:effectLst/>
                        </a:rPr>
                        <a:t>Sig.</a:t>
                      </a:r>
                      <a:endParaRPr lang="en-ID" sz="12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val="1650806418"/>
                  </a:ext>
                </a:extLst>
              </a:tr>
              <a:tr h="453554">
                <a:tc rowSpan="2">
                  <a:txBody>
                    <a:bodyPr/>
                    <a:lstStyle/>
                    <a:p>
                      <a:pPr marL="90170" indent="92710" algn="ctr">
                        <a:spcAft>
                          <a:spcPts val="430"/>
                        </a:spcAft>
                        <a:buNone/>
                      </a:pPr>
                      <a:r>
                        <a:rPr lang="en-ID" sz="1000" dirty="0">
                          <a:effectLst/>
                        </a:rPr>
                        <a:t>Hasil </a:t>
                      </a:r>
                      <a:r>
                        <a:rPr lang="en-ID" sz="1000" dirty="0" err="1">
                          <a:effectLst/>
                        </a:rPr>
                        <a:t>Belajar</a:t>
                      </a:r>
                      <a:r>
                        <a:rPr lang="en-ID" sz="1000" dirty="0">
                          <a:effectLst/>
                        </a:rPr>
                        <a:t> </a:t>
                      </a:r>
                      <a:endParaRPr lang="en-ID" sz="1200" dirty="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dirty="0">
                          <a:effectLst/>
                        </a:rPr>
                        <a:t>pretest</a:t>
                      </a:r>
                      <a:endParaRPr lang="en-ID" sz="1200" dirty="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,110</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28</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,200</a:t>
                      </a:r>
                      <a:r>
                        <a:rPr lang="en-ID" sz="1000" baseline="30000">
                          <a:effectLst/>
                        </a:rPr>
                        <a:t>*</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,960</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28</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dirty="0">
                          <a:effectLst/>
                        </a:rPr>
                        <a:t>,341</a:t>
                      </a:r>
                      <a:endParaRPr lang="en-ID" sz="1200" dirty="0">
                        <a:effectLst/>
                        <a:latin typeface="Times New Roman" panose="02020603050405020304" pitchFamily="18" charset="0"/>
                        <a:ea typeface="Times New Roman" panose="02020603050405020304" pitchFamily="18" charset="0"/>
                      </a:endParaRPr>
                    </a:p>
                  </a:txBody>
                  <a:tcPr marL="6350" marR="6350" marT="0" marB="0"/>
                </a:tc>
                <a:extLst>
                  <a:ext uri="{0D108BD9-81ED-4DB2-BD59-A6C34878D82A}">
                    <a16:rowId xmlns:a16="http://schemas.microsoft.com/office/drawing/2014/main" val="4103097813"/>
                  </a:ext>
                </a:extLst>
              </a:tr>
              <a:tr h="453554">
                <a:tc vMerge="1">
                  <a:txBody>
                    <a:bodyPr/>
                    <a:lstStyle/>
                    <a:p>
                      <a:endParaRPr lang="en-ID"/>
                    </a:p>
                  </a:txBody>
                  <a:tcPr/>
                </a:tc>
                <a:tc>
                  <a:txBody>
                    <a:bodyPr/>
                    <a:lstStyle/>
                    <a:p>
                      <a:pPr marL="90170" indent="92710" algn="ctr">
                        <a:spcAft>
                          <a:spcPts val="430"/>
                        </a:spcAft>
                        <a:buNone/>
                      </a:pPr>
                      <a:r>
                        <a:rPr lang="en-ID" sz="1000">
                          <a:effectLst/>
                        </a:rPr>
                        <a:t>postest</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,141</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28</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,163</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,928</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28</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dirty="0">
                          <a:effectLst/>
                        </a:rPr>
                        <a:t>,053</a:t>
                      </a:r>
                      <a:endParaRPr lang="en-ID" sz="1200" dirty="0">
                        <a:effectLst/>
                        <a:latin typeface="Times New Roman" panose="02020603050405020304" pitchFamily="18" charset="0"/>
                        <a:ea typeface="Times New Roman" panose="02020603050405020304" pitchFamily="18" charset="0"/>
                      </a:endParaRPr>
                    </a:p>
                  </a:txBody>
                  <a:tcPr marL="6350" marR="6350" marT="0" marB="0"/>
                </a:tc>
                <a:extLst>
                  <a:ext uri="{0D108BD9-81ED-4DB2-BD59-A6C34878D82A}">
                    <a16:rowId xmlns:a16="http://schemas.microsoft.com/office/drawing/2014/main" val="1776480902"/>
                  </a:ext>
                </a:extLst>
              </a:tr>
            </a:tbl>
          </a:graphicData>
        </a:graphic>
      </p:graphicFrame>
      <p:sp>
        <p:nvSpPr>
          <p:cNvPr id="6" name="TextBox 5">
            <a:extLst>
              <a:ext uri="{FF2B5EF4-FFF2-40B4-BE49-F238E27FC236}">
                <a16:creationId xmlns:a16="http://schemas.microsoft.com/office/drawing/2014/main" id="{7CB608FC-6C9D-3BBF-8D21-E7A514CC82B3}"/>
              </a:ext>
            </a:extLst>
          </p:cNvPr>
          <p:cNvSpPr txBox="1"/>
          <p:nvPr/>
        </p:nvSpPr>
        <p:spPr>
          <a:xfrm>
            <a:off x="794657" y="4234273"/>
            <a:ext cx="9927772" cy="1477328"/>
          </a:xfrm>
          <a:prstGeom prst="rect">
            <a:avLst/>
          </a:prstGeom>
          <a:noFill/>
        </p:spPr>
        <p:txBody>
          <a:bodyPr wrap="square">
            <a:spAutoFit/>
          </a:bodyPr>
          <a:lstStyle/>
          <a:p>
            <a:pPr algn="just"/>
            <a:r>
              <a:rPr lang="en-ID" sz="1800" dirty="0" err="1">
                <a:latin typeface="Times New Roman" panose="02020603050405020304" pitchFamily="18" charset="0"/>
                <a:cs typeface="Times New Roman" panose="02020603050405020304" pitchFamily="18" charset="0"/>
              </a:rPr>
              <a:t>Berdasarkan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dalam</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tabel</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diatas</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untuk</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mengetahui</a:t>
            </a:r>
            <a:r>
              <a:rPr lang="en-ID" sz="1800" dirty="0">
                <a:latin typeface="Times New Roman" panose="02020603050405020304" pitchFamily="18" charset="0"/>
                <a:cs typeface="Times New Roman" panose="02020603050405020304" pitchFamily="18" charset="0"/>
              </a:rPr>
              <a:t> data </a:t>
            </a:r>
            <a:r>
              <a:rPr lang="en-ID" sz="1800" dirty="0" err="1">
                <a:latin typeface="Times New Roman" panose="02020603050405020304" pitchFamily="18" charset="0"/>
                <a:cs typeface="Times New Roman" panose="02020603050405020304" pitchFamily="18" charset="0"/>
              </a:rPr>
              <a:t>tersebut</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nomal</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maka</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dilakukan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dengan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pengumpulan</a:t>
            </a:r>
            <a:r>
              <a:rPr lang="en-ID" sz="1800" dirty="0">
                <a:latin typeface="Times New Roman" panose="02020603050405020304" pitchFamily="18" charset="0"/>
                <a:cs typeface="Times New Roman" panose="02020603050405020304" pitchFamily="18" charset="0"/>
              </a:rPr>
              <a:t> data </a:t>
            </a:r>
            <a:r>
              <a:rPr lang="en-ID" sz="1800" dirty="0" err="1">
                <a:latin typeface="Times New Roman" panose="02020603050405020304" pitchFamily="18" charset="0"/>
                <a:cs typeface="Times New Roman" panose="02020603050405020304" pitchFamily="18" charset="0"/>
              </a:rPr>
              <a:t>menggunakan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teknik</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shapiro</a:t>
            </a:r>
            <a:r>
              <a:rPr lang="en-ID" sz="1800" dirty="0">
                <a:latin typeface="Times New Roman" panose="02020603050405020304" pitchFamily="18" charset="0"/>
                <a:cs typeface="Times New Roman" panose="02020603050405020304" pitchFamily="18" charset="0"/>
              </a:rPr>
              <a:t>-wilk </a:t>
            </a:r>
            <a:r>
              <a:rPr lang="en-ID" sz="1800" dirty="0" err="1">
                <a:latin typeface="Times New Roman" panose="02020603050405020304" pitchFamily="18" charset="0"/>
                <a:cs typeface="Times New Roman" panose="02020603050405020304" pitchFamily="18" charset="0"/>
              </a:rPr>
              <a:t>dengan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bantuan</a:t>
            </a:r>
            <a:r>
              <a:rPr lang="en-ID" sz="1800" dirty="0">
                <a:latin typeface="Times New Roman" panose="02020603050405020304" pitchFamily="18" charset="0"/>
                <a:cs typeface="Times New Roman" panose="02020603050405020304" pitchFamily="18" charset="0"/>
              </a:rPr>
              <a:t> SPSS, </a:t>
            </a:r>
            <a:r>
              <a:rPr lang="en-ID" sz="1800" dirty="0" err="1">
                <a:latin typeface="Times New Roman" panose="02020603050405020304" pitchFamily="18" charset="0"/>
                <a:cs typeface="Times New Roman" panose="02020603050405020304" pitchFamily="18" charset="0"/>
              </a:rPr>
              <a:t>karena</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populasi</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kurang</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dari</a:t>
            </a:r>
            <a:r>
              <a:rPr lang="en-ID" sz="1800" dirty="0">
                <a:latin typeface="Times New Roman" panose="02020603050405020304" pitchFamily="18" charset="0"/>
                <a:cs typeface="Times New Roman" panose="02020603050405020304" pitchFamily="18" charset="0"/>
              </a:rPr>
              <a:t> 30 </a:t>
            </a:r>
            <a:r>
              <a:rPr lang="en-ID" sz="1800" dirty="0" err="1">
                <a:latin typeface="Times New Roman" panose="02020603050405020304" pitchFamily="18" charset="0"/>
                <a:cs typeface="Times New Roman" panose="02020603050405020304" pitchFamily="18" charset="0"/>
              </a:rPr>
              <a:t>siswa</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maka</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menggunakan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teknik</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shapiro</a:t>
            </a:r>
            <a:r>
              <a:rPr lang="en-ID" sz="1800" dirty="0">
                <a:latin typeface="Times New Roman" panose="02020603050405020304" pitchFamily="18" charset="0"/>
                <a:cs typeface="Times New Roman" panose="02020603050405020304" pitchFamily="18" charset="0"/>
              </a:rPr>
              <a:t>-wilk. </a:t>
            </a:r>
            <a:r>
              <a:rPr lang="en-ID" sz="1800" dirty="0" err="1">
                <a:latin typeface="Times New Roman" panose="02020603050405020304" pitchFamily="18" charset="0"/>
                <a:cs typeface="Times New Roman" panose="02020603050405020304" pitchFamily="18" charset="0"/>
              </a:rPr>
              <a:t>dengan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signifikan</a:t>
            </a:r>
            <a:r>
              <a:rPr lang="en-ID" sz="1800" dirty="0">
                <a:latin typeface="Times New Roman" panose="02020603050405020304" pitchFamily="18" charset="0"/>
                <a:cs typeface="Times New Roman" panose="02020603050405020304" pitchFamily="18" charset="0"/>
              </a:rPr>
              <a:t> pretest </a:t>
            </a:r>
            <a:r>
              <a:rPr lang="en-ID" sz="1800" dirty="0" err="1">
                <a:latin typeface="Times New Roman" panose="02020603050405020304" pitchFamily="18" charset="0"/>
                <a:cs typeface="Times New Roman" panose="02020603050405020304" pitchFamily="18" charset="0"/>
              </a:rPr>
              <a:t>sebesar</a:t>
            </a:r>
            <a:r>
              <a:rPr lang="en-ID" sz="1800" dirty="0">
                <a:latin typeface="Times New Roman" panose="02020603050405020304" pitchFamily="18" charset="0"/>
                <a:cs typeface="Times New Roman" panose="02020603050405020304" pitchFamily="18" charset="0"/>
              </a:rPr>
              <a:t> 0,341&gt; dan </a:t>
            </a:r>
            <a:r>
              <a:rPr lang="en-ID" sz="1800" dirty="0" err="1">
                <a:latin typeface="Times New Roman" panose="02020603050405020304" pitchFamily="18" charset="0"/>
                <a:cs typeface="Times New Roman" panose="02020603050405020304" pitchFamily="18" charset="0"/>
              </a:rPr>
              <a:t>postest</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sebesar</a:t>
            </a:r>
            <a:r>
              <a:rPr lang="en-ID" sz="1800" dirty="0">
                <a:latin typeface="Times New Roman" panose="02020603050405020304" pitchFamily="18" charset="0"/>
                <a:cs typeface="Times New Roman" panose="02020603050405020304" pitchFamily="18" charset="0"/>
              </a:rPr>
              <a:t> 0,053&gt; </a:t>
            </a:r>
            <a:r>
              <a:rPr lang="en-ID" sz="1800" dirty="0" err="1">
                <a:latin typeface="Times New Roman" panose="02020603050405020304" pitchFamily="18" charset="0"/>
                <a:cs typeface="Times New Roman" panose="02020603050405020304" pitchFamily="18" charset="0"/>
              </a:rPr>
              <a:t>dari</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nilai</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signifikan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lebih</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dari</a:t>
            </a:r>
            <a:r>
              <a:rPr lang="en-ID" sz="1800" dirty="0">
                <a:latin typeface="Times New Roman" panose="02020603050405020304" pitchFamily="18" charset="0"/>
                <a:cs typeface="Times New Roman" panose="02020603050405020304" pitchFamily="18" charset="0"/>
              </a:rPr>
              <a:t> &lt;0,05 </a:t>
            </a:r>
            <a:r>
              <a:rPr lang="en-ID" sz="1800" dirty="0" err="1">
                <a:latin typeface="Times New Roman" panose="02020603050405020304" pitchFamily="18" charset="0"/>
                <a:cs typeface="Times New Roman" panose="02020603050405020304" pitchFamily="18" charset="0"/>
              </a:rPr>
              <a:t>maka</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menunjukkan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bahwa</a:t>
            </a:r>
            <a:r>
              <a:rPr lang="en-ID" sz="1800" dirty="0">
                <a:latin typeface="Times New Roman" panose="02020603050405020304" pitchFamily="18" charset="0"/>
                <a:cs typeface="Times New Roman" panose="02020603050405020304" pitchFamily="18" charset="0"/>
              </a:rPr>
              <a:t> data </a:t>
            </a:r>
            <a:r>
              <a:rPr lang="en-ID" sz="1800" dirty="0" err="1">
                <a:latin typeface="Times New Roman" panose="02020603050405020304" pitchFamily="18" charset="0"/>
                <a:cs typeface="Times New Roman" panose="02020603050405020304" pitchFamily="18" charset="0"/>
              </a:rPr>
              <a:t>hasil</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belajar</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siswa</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berdistribusi</a:t>
            </a:r>
            <a:r>
              <a:rPr lang="en-ID" sz="1800" dirty="0">
                <a:latin typeface="Times New Roman" panose="02020603050405020304" pitchFamily="18" charset="0"/>
                <a:cs typeface="Times New Roman" panose="02020603050405020304" pitchFamily="18" charset="0"/>
              </a:rPr>
              <a:t> normal</a:t>
            </a:r>
          </a:p>
        </p:txBody>
      </p:sp>
    </p:spTree>
    <p:extLst>
      <p:ext uri="{BB962C8B-B14F-4D97-AF65-F5344CB8AC3E}">
        <p14:creationId xmlns:p14="http://schemas.microsoft.com/office/powerpoint/2010/main" val="2394355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620EA-5EDE-7CAE-F7BE-91521567E899}"/>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Hasil</a:t>
            </a:r>
            <a:endParaRPr lang="en-ID" dirty="0">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8E447F36-F87E-A0DB-CAA1-43D7F79C8DBA}"/>
              </a:ext>
            </a:extLst>
          </p:cNvPr>
          <p:cNvSpPr>
            <a:spLocks noGrp="1"/>
          </p:cNvSpPr>
          <p:nvPr>
            <p:ph type="body" idx="1"/>
          </p:nvPr>
        </p:nvSpPr>
        <p:spPr/>
        <p:txBody>
          <a:bodyPr>
            <a:normAutofit/>
          </a:bodyPr>
          <a:lstStyle/>
          <a:p>
            <a:r>
              <a:rPr lang="en-US" sz="2000" dirty="0">
                <a:latin typeface="Times New Roman" panose="02020603050405020304" pitchFamily="18" charset="0"/>
                <a:cs typeface="Times New Roman" panose="02020603050405020304" pitchFamily="18" charset="0"/>
              </a:rPr>
              <a:t>Tabel Uji Paired Sample T-test</a:t>
            </a:r>
          </a:p>
          <a:p>
            <a:pPr marL="50800" indent="0">
              <a:buNone/>
            </a:pPr>
            <a:endParaRPr lang="en-US" sz="2400" dirty="0">
              <a:latin typeface="Times New Roman" panose="02020603050405020304" pitchFamily="18" charset="0"/>
              <a:cs typeface="Times New Roman" panose="02020603050405020304" pitchFamily="18" charset="0"/>
            </a:endParaRPr>
          </a:p>
          <a:p>
            <a:pPr marL="50800" indent="0" algn="ctr">
              <a:buNone/>
            </a:pPr>
            <a:endParaRPr lang="en-US" sz="2400" dirty="0">
              <a:latin typeface="Times New Roman" panose="02020603050405020304" pitchFamily="18" charset="0"/>
              <a:cs typeface="Times New Roman" panose="02020603050405020304" pitchFamily="18" charset="0"/>
            </a:endParaRPr>
          </a:p>
          <a:p>
            <a:endParaRPr lang="en-ID" sz="2400"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EE230098-4B51-6602-2180-36303B1DE50A}"/>
              </a:ext>
            </a:extLst>
          </p:cNvPr>
          <p:cNvGraphicFramePr>
            <a:graphicFrameLocks noGrp="1"/>
          </p:cNvGraphicFramePr>
          <p:nvPr>
            <p:extLst>
              <p:ext uri="{D42A27DB-BD31-4B8C-83A1-F6EECF244321}">
                <p14:modId xmlns:p14="http://schemas.microsoft.com/office/powerpoint/2010/main" val="196400025"/>
              </p:ext>
            </p:extLst>
          </p:nvPr>
        </p:nvGraphicFramePr>
        <p:xfrm>
          <a:off x="2650670" y="1959428"/>
          <a:ext cx="6890659" cy="2329542"/>
        </p:xfrm>
        <a:graphic>
          <a:graphicData uri="http://schemas.openxmlformats.org/drawingml/2006/table">
            <a:tbl>
              <a:tblPr>
                <a:tableStyleId>{5C22544A-7EE6-4342-B048-85BDC9FD1C3A}</a:tableStyleId>
              </a:tblPr>
              <a:tblGrid>
                <a:gridCol w="1171977">
                  <a:extLst>
                    <a:ext uri="{9D8B030D-6E8A-4147-A177-3AD203B41FA5}">
                      <a16:colId xmlns:a16="http://schemas.microsoft.com/office/drawing/2014/main" val="580006339"/>
                    </a:ext>
                  </a:extLst>
                </a:gridCol>
                <a:gridCol w="1454380">
                  <a:extLst>
                    <a:ext uri="{9D8B030D-6E8A-4147-A177-3AD203B41FA5}">
                      <a16:colId xmlns:a16="http://schemas.microsoft.com/office/drawing/2014/main" val="1552470725"/>
                    </a:ext>
                  </a:extLst>
                </a:gridCol>
                <a:gridCol w="960174">
                  <a:extLst>
                    <a:ext uri="{9D8B030D-6E8A-4147-A177-3AD203B41FA5}">
                      <a16:colId xmlns:a16="http://schemas.microsoft.com/office/drawing/2014/main" val="4218598044"/>
                    </a:ext>
                  </a:extLst>
                </a:gridCol>
                <a:gridCol w="960174">
                  <a:extLst>
                    <a:ext uri="{9D8B030D-6E8A-4147-A177-3AD203B41FA5}">
                      <a16:colId xmlns:a16="http://schemas.microsoft.com/office/drawing/2014/main" val="3483780639"/>
                    </a:ext>
                  </a:extLst>
                </a:gridCol>
                <a:gridCol w="1171977">
                  <a:extLst>
                    <a:ext uri="{9D8B030D-6E8A-4147-A177-3AD203B41FA5}">
                      <a16:colId xmlns:a16="http://schemas.microsoft.com/office/drawing/2014/main" val="1669400940"/>
                    </a:ext>
                  </a:extLst>
                </a:gridCol>
                <a:gridCol w="1171977">
                  <a:extLst>
                    <a:ext uri="{9D8B030D-6E8A-4147-A177-3AD203B41FA5}">
                      <a16:colId xmlns:a16="http://schemas.microsoft.com/office/drawing/2014/main" val="2888637951"/>
                    </a:ext>
                  </a:extLst>
                </a:gridCol>
              </a:tblGrid>
              <a:tr h="388257">
                <a:tc gridSpan="6">
                  <a:txBody>
                    <a:bodyPr/>
                    <a:lstStyle/>
                    <a:p>
                      <a:pPr marL="90170" indent="92710" algn="ctr">
                        <a:spcAft>
                          <a:spcPts val="430"/>
                        </a:spcAft>
                        <a:buNone/>
                      </a:pPr>
                      <a:endParaRPr lang="en-ID" sz="1200" dirty="0">
                        <a:effectLst/>
                        <a:latin typeface="Times New Roman" panose="02020603050405020304" pitchFamily="18" charset="0"/>
                        <a:ea typeface="Times New Roman" panose="02020603050405020304" pitchFamily="18" charset="0"/>
                      </a:endParaRPr>
                    </a:p>
                  </a:txBody>
                  <a:tcPr marL="6350" marR="6350" marT="0" marB="0" anchor="ct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tc hMerge="1">
                  <a:txBody>
                    <a:bodyPr/>
                    <a:lstStyle/>
                    <a:p>
                      <a:endParaRPr lang="en-ID"/>
                    </a:p>
                  </a:txBody>
                  <a:tcPr/>
                </a:tc>
                <a:extLst>
                  <a:ext uri="{0D108BD9-81ED-4DB2-BD59-A6C34878D82A}">
                    <a16:rowId xmlns:a16="http://schemas.microsoft.com/office/drawing/2014/main" val="2633575282"/>
                  </a:ext>
                </a:extLst>
              </a:tr>
              <a:tr h="388257">
                <a:tc rowSpan="2" gridSpan="2">
                  <a:txBody>
                    <a:bodyPr/>
                    <a:lstStyle/>
                    <a:p>
                      <a:pPr marL="90170" indent="92710" algn="ctr">
                        <a:spcAft>
                          <a:spcPts val="430"/>
                        </a:spcAft>
                        <a:buNone/>
                      </a:pPr>
                      <a:r>
                        <a:rPr lang="en-ID" sz="1000">
                          <a:effectLst/>
                        </a:rPr>
                        <a:t> </a:t>
                      </a:r>
                      <a:endParaRPr lang="en-ID" sz="1200">
                        <a:effectLst/>
                        <a:latin typeface="Times New Roman" panose="02020603050405020304" pitchFamily="18" charset="0"/>
                        <a:ea typeface="Times New Roman" panose="02020603050405020304" pitchFamily="18" charset="0"/>
                      </a:endParaRPr>
                    </a:p>
                  </a:txBody>
                  <a:tcPr marL="6350" marR="6350" marT="0" marB="0" anchor="b"/>
                </a:tc>
                <a:tc rowSpan="2" hMerge="1">
                  <a:txBody>
                    <a:bodyPr/>
                    <a:lstStyle/>
                    <a:p>
                      <a:endParaRPr lang="en-ID"/>
                    </a:p>
                  </a:txBody>
                  <a:tcPr/>
                </a:tc>
                <a:tc rowSpan="2">
                  <a:txBody>
                    <a:bodyPr/>
                    <a:lstStyle/>
                    <a:p>
                      <a:pPr marL="90170" indent="92710" algn="ctr">
                        <a:spcAft>
                          <a:spcPts val="430"/>
                        </a:spcAft>
                        <a:buNone/>
                      </a:pPr>
                      <a:r>
                        <a:rPr lang="en-ID" sz="1000" dirty="0">
                          <a:effectLst/>
                        </a:rPr>
                        <a:t>T</a:t>
                      </a:r>
                      <a:endParaRPr lang="en-ID" sz="1200" dirty="0">
                        <a:effectLst/>
                        <a:latin typeface="Times New Roman" panose="02020603050405020304" pitchFamily="18" charset="0"/>
                        <a:ea typeface="Times New Roman" panose="02020603050405020304" pitchFamily="18" charset="0"/>
                      </a:endParaRPr>
                    </a:p>
                  </a:txBody>
                  <a:tcPr marL="6350" marR="6350" marT="0" marB="0" anchor="b"/>
                </a:tc>
                <a:tc rowSpan="2">
                  <a:txBody>
                    <a:bodyPr/>
                    <a:lstStyle/>
                    <a:p>
                      <a:pPr marL="90170" indent="92710" algn="ctr">
                        <a:spcAft>
                          <a:spcPts val="430"/>
                        </a:spcAft>
                        <a:buNone/>
                      </a:pPr>
                      <a:r>
                        <a:rPr lang="en-ID" sz="1000">
                          <a:effectLst/>
                        </a:rPr>
                        <a:t>df</a:t>
                      </a:r>
                      <a:endParaRPr lang="en-ID" sz="1200">
                        <a:effectLst/>
                        <a:latin typeface="Times New Roman" panose="02020603050405020304" pitchFamily="18" charset="0"/>
                        <a:ea typeface="Times New Roman" panose="02020603050405020304" pitchFamily="18" charset="0"/>
                      </a:endParaRPr>
                    </a:p>
                  </a:txBody>
                  <a:tcPr marL="6350" marR="6350" marT="0" marB="0" anchor="b"/>
                </a:tc>
                <a:tc gridSpan="2">
                  <a:txBody>
                    <a:bodyPr/>
                    <a:lstStyle/>
                    <a:p>
                      <a:pPr marL="90170" indent="92710" algn="ctr">
                        <a:spcAft>
                          <a:spcPts val="430"/>
                        </a:spcAft>
                        <a:buNone/>
                      </a:pPr>
                      <a:r>
                        <a:rPr lang="en-ID" sz="1000">
                          <a:effectLst/>
                        </a:rPr>
                        <a:t>Significance</a:t>
                      </a:r>
                      <a:endParaRPr lang="en-ID" sz="1200">
                        <a:effectLst/>
                        <a:latin typeface="Times New Roman" panose="02020603050405020304" pitchFamily="18" charset="0"/>
                        <a:ea typeface="Times New Roman" panose="02020603050405020304" pitchFamily="18" charset="0"/>
                      </a:endParaRPr>
                    </a:p>
                  </a:txBody>
                  <a:tcPr marL="6350" marR="6350" marT="0" marB="0" anchor="b"/>
                </a:tc>
                <a:tc hMerge="1">
                  <a:txBody>
                    <a:bodyPr/>
                    <a:lstStyle/>
                    <a:p>
                      <a:endParaRPr lang="en-ID"/>
                    </a:p>
                  </a:txBody>
                  <a:tcPr/>
                </a:tc>
                <a:extLst>
                  <a:ext uri="{0D108BD9-81ED-4DB2-BD59-A6C34878D82A}">
                    <a16:rowId xmlns:a16="http://schemas.microsoft.com/office/drawing/2014/main" val="2851607620"/>
                  </a:ext>
                </a:extLst>
              </a:tr>
              <a:tr h="776514">
                <a:tc gridSpan="2" vMerge="1">
                  <a:txBody>
                    <a:bodyPr/>
                    <a:lstStyle/>
                    <a:p>
                      <a:endParaRPr lang="en-ID"/>
                    </a:p>
                  </a:txBody>
                  <a:tcPr/>
                </a:tc>
                <a:tc hMerge="1" vMerge="1">
                  <a:txBody>
                    <a:bodyPr/>
                    <a:lstStyle/>
                    <a:p>
                      <a:endParaRPr lang="en-ID"/>
                    </a:p>
                  </a:txBody>
                  <a:tcPr/>
                </a:tc>
                <a:tc vMerge="1">
                  <a:txBody>
                    <a:bodyPr/>
                    <a:lstStyle/>
                    <a:p>
                      <a:endParaRPr lang="en-ID"/>
                    </a:p>
                  </a:txBody>
                  <a:tcPr/>
                </a:tc>
                <a:tc vMerge="1">
                  <a:txBody>
                    <a:bodyPr/>
                    <a:lstStyle/>
                    <a:p>
                      <a:endParaRPr lang="en-ID"/>
                    </a:p>
                  </a:txBody>
                  <a:tcPr/>
                </a:tc>
                <a:tc>
                  <a:txBody>
                    <a:bodyPr/>
                    <a:lstStyle/>
                    <a:p>
                      <a:pPr marL="90170" indent="92710" algn="ctr">
                        <a:spcAft>
                          <a:spcPts val="430"/>
                        </a:spcAft>
                        <a:buNone/>
                      </a:pPr>
                      <a:r>
                        <a:rPr lang="en-ID" sz="1000">
                          <a:effectLst/>
                        </a:rPr>
                        <a:t>One-Sided p</a:t>
                      </a:r>
                      <a:endParaRPr lang="en-ID" sz="1200">
                        <a:effectLst/>
                        <a:latin typeface="Times New Roman" panose="02020603050405020304" pitchFamily="18" charset="0"/>
                        <a:ea typeface="Times New Roman" panose="02020603050405020304" pitchFamily="18" charset="0"/>
                      </a:endParaRPr>
                    </a:p>
                  </a:txBody>
                  <a:tcPr marL="6350" marR="6350" marT="0" marB="0" anchor="b"/>
                </a:tc>
                <a:tc>
                  <a:txBody>
                    <a:bodyPr/>
                    <a:lstStyle/>
                    <a:p>
                      <a:pPr marL="90170" indent="92710" algn="ctr">
                        <a:spcAft>
                          <a:spcPts val="430"/>
                        </a:spcAft>
                        <a:buNone/>
                      </a:pPr>
                      <a:r>
                        <a:rPr lang="en-ID" sz="1000">
                          <a:effectLst/>
                        </a:rPr>
                        <a:t>Two-Sided p</a:t>
                      </a:r>
                      <a:endParaRPr lang="en-ID" sz="1200">
                        <a:effectLst/>
                        <a:latin typeface="Times New Roman" panose="02020603050405020304" pitchFamily="18" charset="0"/>
                        <a:ea typeface="Times New Roman" panose="02020603050405020304" pitchFamily="18" charset="0"/>
                      </a:endParaRPr>
                    </a:p>
                  </a:txBody>
                  <a:tcPr marL="6350" marR="6350" marT="0" marB="0" anchor="b"/>
                </a:tc>
                <a:extLst>
                  <a:ext uri="{0D108BD9-81ED-4DB2-BD59-A6C34878D82A}">
                    <a16:rowId xmlns:a16="http://schemas.microsoft.com/office/drawing/2014/main" val="1699732836"/>
                  </a:ext>
                </a:extLst>
              </a:tr>
              <a:tr h="776514">
                <a:tc>
                  <a:txBody>
                    <a:bodyPr/>
                    <a:lstStyle/>
                    <a:p>
                      <a:pPr marL="90170" indent="92710" algn="ctr">
                        <a:spcAft>
                          <a:spcPts val="430"/>
                        </a:spcAft>
                        <a:buNone/>
                      </a:pPr>
                      <a:r>
                        <a:rPr lang="en-ID" sz="1000">
                          <a:effectLst/>
                        </a:rPr>
                        <a:t>Pair 1</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pretest – postest</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dirty="0">
                          <a:effectLst/>
                        </a:rPr>
                        <a:t>-14.549</a:t>
                      </a:r>
                      <a:endParaRPr lang="en-ID" sz="1200" dirty="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27</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a:effectLst/>
                        </a:rPr>
                        <a:t>&lt;,001</a:t>
                      </a:r>
                      <a:endParaRPr lang="en-ID" sz="1200">
                        <a:effectLst/>
                        <a:latin typeface="Times New Roman" panose="02020603050405020304" pitchFamily="18" charset="0"/>
                        <a:ea typeface="Times New Roman" panose="02020603050405020304" pitchFamily="18" charset="0"/>
                      </a:endParaRPr>
                    </a:p>
                  </a:txBody>
                  <a:tcPr marL="6350" marR="6350" marT="0" marB="0"/>
                </a:tc>
                <a:tc>
                  <a:txBody>
                    <a:bodyPr/>
                    <a:lstStyle/>
                    <a:p>
                      <a:pPr marL="90170" indent="92710" algn="ctr">
                        <a:spcAft>
                          <a:spcPts val="430"/>
                        </a:spcAft>
                        <a:buNone/>
                      </a:pPr>
                      <a:r>
                        <a:rPr lang="en-ID" sz="1000" dirty="0">
                          <a:effectLst/>
                        </a:rPr>
                        <a:t>&lt;,001</a:t>
                      </a:r>
                      <a:endParaRPr lang="en-ID" sz="1200" dirty="0">
                        <a:effectLst/>
                        <a:latin typeface="Times New Roman" panose="02020603050405020304" pitchFamily="18" charset="0"/>
                        <a:ea typeface="Times New Roman" panose="02020603050405020304" pitchFamily="18" charset="0"/>
                      </a:endParaRPr>
                    </a:p>
                  </a:txBody>
                  <a:tcPr marL="6350" marR="6350" marT="0" marB="0"/>
                </a:tc>
                <a:extLst>
                  <a:ext uri="{0D108BD9-81ED-4DB2-BD59-A6C34878D82A}">
                    <a16:rowId xmlns:a16="http://schemas.microsoft.com/office/drawing/2014/main" val="194617993"/>
                  </a:ext>
                </a:extLst>
              </a:tr>
            </a:tbl>
          </a:graphicData>
        </a:graphic>
      </p:graphicFrame>
      <p:sp>
        <p:nvSpPr>
          <p:cNvPr id="6" name="TextBox 5">
            <a:extLst>
              <a:ext uri="{FF2B5EF4-FFF2-40B4-BE49-F238E27FC236}">
                <a16:creationId xmlns:a16="http://schemas.microsoft.com/office/drawing/2014/main" id="{2BA1570E-60E9-5E85-61F2-B75B90CDF743}"/>
              </a:ext>
            </a:extLst>
          </p:cNvPr>
          <p:cNvSpPr txBox="1"/>
          <p:nvPr/>
        </p:nvSpPr>
        <p:spPr>
          <a:xfrm>
            <a:off x="1077686" y="4548001"/>
            <a:ext cx="9818914" cy="923330"/>
          </a:xfrm>
          <a:prstGeom prst="rect">
            <a:avLst/>
          </a:prstGeom>
          <a:noFill/>
        </p:spPr>
        <p:txBody>
          <a:bodyPr wrap="square">
            <a:spAutoFit/>
          </a:bodyPr>
          <a:lstStyle/>
          <a:p>
            <a:r>
              <a:rPr lang="en-ID" sz="1800" dirty="0">
                <a:latin typeface="Times New Roman" panose="02020603050405020304" pitchFamily="18" charset="0"/>
                <a:cs typeface="Times New Roman" panose="02020603050405020304" pitchFamily="18" charset="0"/>
              </a:rPr>
              <a:t>Hal </a:t>
            </a:r>
            <a:r>
              <a:rPr lang="en-ID" sz="1800" dirty="0" err="1">
                <a:latin typeface="Times New Roman" panose="02020603050405020304" pitchFamily="18" charset="0"/>
                <a:cs typeface="Times New Roman" panose="02020603050405020304" pitchFamily="18" charset="0"/>
              </a:rPr>
              <a:t>ini</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dapat</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dilihat</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dari</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nilai</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siginifikan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bahwa</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lebih</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kecil</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dari</a:t>
            </a:r>
            <a:r>
              <a:rPr lang="en-ID" sz="1800" dirty="0">
                <a:latin typeface="Times New Roman" panose="02020603050405020304" pitchFamily="18" charset="0"/>
                <a:cs typeface="Times New Roman" panose="02020603050405020304" pitchFamily="18" charset="0"/>
              </a:rPr>
              <a:t> &lt;0,05 </a:t>
            </a:r>
            <a:r>
              <a:rPr lang="en-ID" sz="1800" dirty="0" err="1">
                <a:latin typeface="Times New Roman" panose="02020603050405020304" pitchFamily="18" charset="0"/>
                <a:cs typeface="Times New Roman" panose="02020603050405020304" pitchFamily="18" charset="0"/>
              </a:rPr>
              <a:t>yaitu</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dengan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nilai</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signifikasi</a:t>
            </a:r>
            <a:r>
              <a:rPr lang="en-ID" sz="1800" dirty="0">
                <a:latin typeface="Times New Roman" panose="02020603050405020304" pitchFamily="18" charset="0"/>
                <a:cs typeface="Times New Roman" panose="02020603050405020304" pitchFamily="18" charset="0"/>
              </a:rPr>
              <a:t> &lt;0,001 dan </a:t>
            </a:r>
            <a:r>
              <a:rPr lang="en-ID" sz="1800" dirty="0" err="1">
                <a:latin typeface="Times New Roman" panose="02020603050405020304" pitchFamily="18" charset="0"/>
                <a:cs typeface="Times New Roman" panose="02020603050405020304" pitchFamily="18" charset="0"/>
              </a:rPr>
              <a:t>peningkatan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hasil</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belajar</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siswa</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terlihat</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setelah</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diberikan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perlakuan</a:t>
            </a:r>
            <a:r>
              <a:rPr lang="en-ID" sz="1800" dirty="0">
                <a:latin typeface="Times New Roman" panose="02020603050405020304" pitchFamily="18" charset="0"/>
                <a:cs typeface="Times New Roman" panose="02020603050405020304" pitchFamily="18" charset="0"/>
              </a:rPr>
              <a:t>, di mana rata-rata </a:t>
            </a:r>
            <a:r>
              <a:rPr lang="en-ID" sz="1800" dirty="0" err="1">
                <a:latin typeface="Times New Roman" panose="02020603050405020304" pitchFamily="18" charset="0"/>
                <a:cs typeface="Times New Roman" panose="02020603050405020304" pitchFamily="18" charset="0"/>
              </a:rPr>
              <a:t>nilai</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posttest</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lebih</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tinggi</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dibandingkan</a:t>
            </a:r>
            <a:r>
              <a:rPr lang="en-ID" sz="1800" dirty="0">
                <a:latin typeface="Times New Roman" panose="02020603050405020304" pitchFamily="18" charset="0"/>
                <a:cs typeface="Times New Roman" panose="02020603050405020304" pitchFamily="18" charset="0"/>
              </a:rPr>
              <a:t> </a:t>
            </a:r>
            <a:r>
              <a:rPr lang="en-ID" sz="1800" dirty="0" err="1">
                <a:latin typeface="Times New Roman" panose="02020603050405020304" pitchFamily="18" charset="0"/>
                <a:cs typeface="Times New Roman" panose="02020603050405020304" pitchFamily="18" charset="0"/>
              </a:rPr>
              <a:t>dengan</a:t>
            </a:r>
            <a:r>
              <a:rPr lang="en-ID" sz="1800" dirty="0">
                <a:latin typeface="Times New Roman" panose="02020603050405020304" pitchFamily="18" charset="0"/>
                <a:cs typeface="Times New Roman" panose="02020603050405020304" pitchFamily="18" charset="0"/>
              </a:rPr>
              <a:t> pretest.</a:t>
            </a:r>
          </a:p>
        </p:txBody>
      </p:sp>
    </p:spTree>
    <p:extLst>
      <p:ext uri="{BB962C8B-B14F-4D97-AF65-F5344CB8AC3E}">
        <p14:creationId xmlns:p14="http://schemas.microsoft.com/office/powerpoint/2010/main" val="628190750"/>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3108</Words>
  <Application>Microsoft Office PowerPoint</Application>
  <PresentationFormat>Widescreen</PresentationFormat>
  <Paragraphs>157</Paragraphs>
  <Slides>17</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Century Gothic</vt:lpstr>
      <vt:lpstr>Exo</vt:lpstr>
      <vt:lpstr>Times New Roman</vt:lpstr>
      <vt:lpstr>Arial</vt:lpstr>
      <vt:lpstr>Calibri</vt:lpstr>
      <vt:lpstr>Office Theme</vt:lpstr>
      <vt:lpstr>Pengaruh Model Discovery Learning Terhadap Hasil Belajar Siswa Kelas V dalam Kurikulum Merdeka</vt:lpstr>
      <vt:lpstr>Pendahuluan</vt:lpstr>
      <vt:lpstr>Pendahuluan</vt:lpstr>
      <vt:lpstr>Pertanyaan Penelitian (Rumusan Masalah)</vt:lpstr>
      <vt:lpstr>Tujuan Penelitian</vt:lpstr>
      <vt:lpstr>Metode Penelitian</vt:lpstr>
      <vt:lpstr>Hasil</vt:lpstr>
      <vt:lpstr>Hasil</vt:lpstr>
      <vt:lpstr>Hasil</vt:lpstr>
      <vt:lpstr>Pembahasan</vt:lpstr>
      <vt:lpstr>Pembahasan</vt:lpstr>
      <vt:lpstr>Temuan Penting Penelitian</vt:lpstr>
      <vt:lpstr>Manfaat Penelitian</vt:lpstr>
      <vt:lpstr>Referensi</vt:lpstr>
      <vt:lpstr>Referensi</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Umsida</dc:creator>
  <cp:lastModifiedBy>Rizqi Laily</cp:lastModifiedBy>
  <cp:revision>2</cp:revision>
  <dcterms:created xsi:type="dcterms:W3CDTF">2020-02-15T07:43:00Z</dcterms:created>
  <dcterms:modified xsi:type="dcterms:W3CDTF">2025-07-09T14:03:59Z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1033-11.2.0.9031</vt:lpwstr>
  </property>
</Properties>
</file>