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6" r:id="rId6"/>
    <p:sldId id="260" r:id="rId7"/>
    <p:sldId id="267" r:id="rId8"/>
    <p:sldId id="268" r:id="rId9"/>
    <p:sldId id="269" r:id="rId10"/>
    <p:sldId id="261" r:id="rId11"/>
    <p:sldId id="270" r:id="rId12"/>
    <p:sldId id="271" r:id="rId13"/>
    <p:sldId id="262" r:id="rId14"/>
    <p:sldId id="263" r:id="rId15"/>
    <p:sldId id="264" r:id="rId16"/>
    <p:sldId id="272" r:id="rId17"/>
    <p:sldId id="273" r:id="rId18"/>
    <p:sldId id="265" r:id="rId19"/>
  </p:sldIdLst>
  <p:sldSz cx="12192000" cy="6858000"/>
  <p:notesSz cx="9144000" cy="6858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Ex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204686"/>
            <a:ext cx="10736956" cy="248900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Exo"/>
              <a:buNone/>
            </a:pPr>
            <a:r>
              <a:rPr lang="en-ID" sz="3200" dirty="0">
                <a:latin typeface="Exo"/>
                <a:ea typeface="Exo"/>
                <a:cs typeface="Exo"/>
                <a:sym typeface="Exo"/>
              </a:rPr>
              <a:t>ANALISA SIKLUS AKUNTANSI PADA BANK SAMPAH UNTUK MENGETAHUI ALUR AKUNTANSI YANG DITERAPKAN (STUDI PADA BANK SAMPAH CANGKRINGAN BERSERI, DESA CANGKRINGSARI RW. 3, KECAMATAN SUKODONO KABUPATEN SIDOARJO)</a:t>
            </a:r>
            <a:endParaRPr sz="3200" dirty="0">
              <a:latin typeface="Exo"/>
              <a:ea typeface="Exo"/>
              <a:cs typeface="Exo"/>
              <a:sym typeface="Exo"/>
            </a:endParaRPr>
          </a:p>
        </p:txBody>
      </p:sp>
      <p:sp>
        <p:nvSpPr>
          <p:cNvPr id="41" name="Google Shape;41;p1"/>
          <p:cNvSpPr txBox="1">
            <a:spLocks noGrp="1"/>
          </p:cNvSpPr>
          <p:nvPr>
            <p:ph type="subTitle" idx="1"/>
          </p:nvPr>
        </p:nvSpPr>
        <p:spPr>
          <a:xfrm>
            <a:off x="1714500" y="3693695"/>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a:solidFill>
                  <a:srgbClr val="F2F2F2"/>
                </a:solidFill>
                <a:latin typeface="Exo"/>
                <a:ea typeface="Exo"/>
                <a:cs typeface="Exo"/>
                <a:sym typeface="Exo"/>
              </a:rPr>
              <a:t>Oleh:</a:t>
            </a:r>
            <a:endParaRPr dirty="0"/>
          </a:p>
          <a:p>
            <a:pPr marL="0" lvl="0" indent="0" algn="ctr" rtl="0">
              <a:lnSpc>
                <a:spcPct val="90000"/>
              </a:lnSpc>
              <a:spcBef>
                <a:spcPts val="1000"/>
              </a:spcBef>
              <a:spcAft>
                <a:spcPts val="0"/>
              </a:spcAft>
              <a:buClr>
                <a:schemeClr val="lt1"/>
              </a:buClr>
              <a:buSzPts val="2400"/>
              <a:buNone/>
            </a:pPr>
            <a:r>
              <a:rPr lang="en-US" dirty="0" err="1"/>
              <a:t>Fauziah</a:t>
            </a:r>
            <a:r>
              <a:rPr lang="en-US" dirty="0"/>
              <a:t> </a:t>
            </a:r>
            <a:r>
              <a:rPr lang="en-US" dirty="0" err="1"/>
              <a:t>Rahmawati</a:t>
            </a:r>
            <a:r>
              <a:rPr lang="en-US" dirty="0"/>
              <a:t> </a:t>
            </a:r>
            <a:endParaRPr dirty="0"/>
          </a:p>
          <a:p>
            <a:pPr marL="0" lvl="0" indent="0" algn="ctr" rtl="0">
              <a:lnSpc>
                <a:spcPct val="90000"/>
              </a:lnSpc>
              <a:spcBef>
                <a:spcPts val="1000"/>
              </a:spcBef>
              <a:spcAft>
                <a:spcPts val="0"/>
              </a:spcAft>
              <a:buClr>
                <a:schemeClr val="lt1"/>
              </a:buClr>
              <a:buSzPts val="2400"/>
              <a:buNone/>
            </a:pPr>
            <a:r>
              <a:rPr lang="en-US" dirty="0" err="1"/>
              <a:t>Nurasik</a:t>
            </a:r>
            <a:endParaRPr dirty="0"/>
          </a:p>
          <a:p>
            <a:pPr marL="0" lvl="0" indent="0" algn="ctr" rtl="0">
              <a:lnSpc>
                <a:spcPct val="90000"/>
              </a:lnSpc>
              <a:spcBef>
                <a:spcPts val="1000"/>
              </a:spcBef>
              <a:spcAft>
                <a:spcPts val="0"/>
              </a:spcAft>
              <a:buClr>
                <a:schemeClr val="lt1"/>
              </a:buClr>
              <a:buSzPts val="2400"/>
              <a:buNone/>
            </a:pPr>
            <a:r>
              <a:rPr lang="en-US" dirty="0" err="1"/>
              <a:t>Progam</a:t>
            </a:r>
            <a:r>
              <a:rPr lang="en-US" dirty="0"/>
              <a:t> </a:t>
            </a:r>
            <a:r>
              <a:rPr lang="en-US" dirty="0" err="1"/>
              <a:t>Studi</a:t>
            </a:r>
            <a:r>
              <a:rPr lang="en-US" dirty="0"/>
              <a:t> </a:t>
            </a:r>
            <a:r>
              <a:rPr lang="en-US" dirty="0" err="1"/>
              <a:t>Akuntansi</a:t>
            </a:r>
            <a:endParaRPr dirty="0"/>
          </a:p>
          <a:p>
            <a:pPr marL="0" lvl="0" indent="0" algn="ctr" rtl="0">
              <a:lnSpc>
                <a:spcPct val="90000"/>
              </a:lnSpc>
              <a:spcBef>
                <a:spcPts val="1000"/>
              </a:spcBef>
              <a:spcAft>
                <a:spcPts val="0"/>
              </a:spcAft>
              <a:buClr>
                <a:srgbClr val="F2F2F2"/>
              </a:buClr>
              <a:buSzPts val="2400"/>
              <a:buNone/>
            </a:pPr>
            <a:r>
              <a:rPr lang="en-US" dirty="0">
                <a:solidFill>
                  <a:srgbClr val="F2F2F2"/>
                </a:solidFill>
                <a:latin typeface="Exo"/>
                <a:ea typeface="Exo"/>
                <a:cs typeface="Exo"/>
                <a:sym typeface="Exo"/>
              </a:rPr>
              <a:t>Universitas Muhammadiyah </a:t>
            </a:r>
            <a:r>
              <a:rPr lang="en-US" dirty="0" err="1">
                <a:solidFill>
                  <a:srgbClr val="F2F2F2"/>
                </a:solidFill>
                <a:latin typeface="Exo"/>
                <a:ea typeface="Exo"/>
                <a:cs typeface="Exo"/>
                <a:sym typeface="Exo"/>
              </a:rPr>
              <a:t>Sidoarjo</a:t>
            </a:r>
            <a:r>
              <a:rPr lang="en-US" dirty="0">
                <a:solidFill>
                  <a:srgbClr val="F2F2F2"/>
                </a:solidFill>
                <a:latin typeface="Exo"/>
                <a:ea typeface="Exo"/>
                <a:cs typeface="Exo"/>
                <a:sym typeface="Exo"/>
              </a:rPr>
              <a:t> </a:t>
            </a:r>
            <a:endParaRPr dirty="0">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en-US" dirty="0" err="1">
                <a:solidFill>
                  <a:srgbClr val="F2F2F2"/>
                </a:solidFill>
              </a:rPr>
              <a:t>Maret</a:t>
            </a:r>
            <a:r>
              <a:rPr lang="en-US" dirty="0">
                <a:solidFill>
                  <a:srgbClr val="F2F2F2"/>
                </a:solidFill>
              </a:rPr>
              <a:t> 2023</a:t>
            </a:r>
            <a:endParaRPr dirty="0">
              <a:solidFill>
                <a:srgbClr val="F2F2F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Pembahasan</a:t>
            </a:r>
            <a:endParaRPr dirty="0"/>
          </a:p>
        </p:txBody>
      </p:sp>
      <p:sp>
        <p:nvSpPr>
          <p:cNvPr id="71" name="Google Shape;71;g104f7abbb21_0_70"/>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lang="en-ID" sz="1800" b="1" dirty="0" err="1">
                <a:effectLst/>
                <a:latin typeface="Times New Roman" panose="02020603050405020304" pitchFamily="18" charset="0"/>
                <a:ea typeface="Calibri" panose="020F0502020204030204" pitchFamily="34" charset="0"/>
              </a:rPr>
              <a:t>Analisis</a:t>
            </a:r>
            <a:r>
              <a:rPr lang="en-ID" sz="1800" b="1" dirty="0">
                <a:effectLst/>
                <a:latin typeface="Times New Roman" panose="02020603050405020304" pitchFamily="18" charset="0"/>
                <a:ea typeface="Calibri" panose="020F0502020204030204" pitchFamily="34" charset="0"/>
              </a:rPr>
              <a:t> </a:t>
            </a:r>
            <a:r>
              <a:rPr lang="en-ID" sz="1800" b="1" dirty="0" err="1">
                <a:effectLst/>
                <a:latin typeface="Times New Roman" panose="02020603050405020304" pitchFamily="18" charset="0"/>
                <a:ea typeface="Calibri" panose="020F0502020204030204" pitchFamily="34" charset="0"/>
              </a:rPr>
              <a:t>Transaksi</a:t>
            </a:r>
            <a:endParaRPr lang="en-ID" sz="1800" b="1" dirty="0">
              <a:effectLst/>
              <a:latin typeface="Times New Roman" panose="02020603050405020304" pitchFamily="18" charset="0"/>
              <a:ea typeface="Calibri" panose="020F0502020204030204" pitchFamily="34" charset="0"/>
            </a:endParaRPr>
          </a:p>
          <a:p>
            <a:pPr marL="457200" lvl="0" indent="-228600" algn="just" rtl="0">
              <a:lnSpc>
                <a:spcPct val="90000"/>
              </a:lnSpc>
              <a:spcBef>
                <a:spcPts val="1000"/>
              </a:spcBef>
              <a:spcAft>
                <a:spcPts val="0"/>
              </a:spcAft>
              <a:buClr>
                <a:schemeClr val="dk1"/>
              </a:buClr>
              <a:buSzPts val="2800"/>
              <a:buNone/>
            </a:pPr>
            <a:r>
              <a:rPr lang="en-ID" sz="1800" dirty="0" err="1">
                <a:effectLst/>
                <a:latin typeface="Times New Roman" panose="02020603050405020304" pitchFamily="18" charset="0"/>
                <a:ea typeface="Calibri" panose="020F0502020204030204" pitchFamily="34" charset="0"/>
              </a:rPr>
              <a:t>Berdasarkan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teori</a:t>
            </a:r>
            <a:r>
              <a:rPr lang="en-ID" sz="1800" dirty="0">
                <a:effectLst/>
                <a:latin typeface="Times New Roman" panose="02020603050405020304" pitchFamily="18" charset="0"/>
                <a:ea typeface="Calibri" panose="020F0502020204030204" pitchFamily="34" charset="0"/>
              </a:rPr>
              <a:t> dan </a:t>
            </a:r>
            <a:r>
              <a:rPr lang="en-ID" sz="1800" dirty="0" err="1">
                <a:effectLst/>
                <a:latin typeface="Times New Roman" panose="02020603050405020304" pitchFamily="18" charset="0"/>
                <a:ea typeface="Calibri" panose="020F0502020204030204" pitchFamily="34" charset="0"/>
              </a:rPr>
              <a:t>hasil</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wawancara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Ibu Sri </a:t>
            </a:r>
            <a:r>
              <a:rPr lang="en-ID" sz="1800" dirty="0" err="1">
                <a:effectLst/>
                <a:latin typeface="Times New Roman" panose="02020603050405020304" pitchFamily="18" charset="0"/>
                <a:ea typeface="Calibri" panose="020F0502020204030204" pitchFamily="34" charset="0"/>
              </a:rPr>
              <a:t>Puji</a:t>
            </a:r>
            <a:r>
              <a:rPr lang="en-ID" sz="1800" dirty="0">
                <a:effectLst/>
                <a:latin typeface="Times New Roman" panose="02020603050405020304" pitchFamily="18" charset="0"/>
                <a:ea typeface="Calibri" panose="020F0502020204030204" pitchFamily="34" charset="0"/>
              </a:rPr>
              <a:t> W. dan Ibu </a:t>
            </a:r>
            <a:r>
              <a:rPr lang="en-ID" sz="1800" dirty="0" err="1">
                <a:effectLst/>
                <a:latin typeface="Times New Roman" panose="02020603050405020304" pitchFamily="18" charset="0"/>
                <a:ea typeface="Calibri" panose="020F0502020204030204" pitchFamily="34" charset="0"/>
              </a:rPr>
              <a:t>Fatmawati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peneliti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menyimpulkan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bahwa</a:t>
            </a:r>
            <a:r>
              <a:rPr lang="en-ID" sz="1800" dirty="0">
                <a:effectLst/>
                <a:latin typeface="Times New Roman" panose="02020603050405020304" pitchFamily="18" charset="0"/>
                <a:ea typeface="Calibri" panose="020F0502020204030204" pitchFamily="34" charset="0"/>
              </a:rPr>
              <a:t> Bank </a:t>
            </a:r>
            <a:r>
              <a:rPr lang="en-ID" sz="1800" dirty="0" err="1">
                <a:effectLst/>
                <a:latin typeface="Times New Roman" panose="02020603050405020304" pitchFamily="18" charset="0"/>
                <a:ea typeface="Calibri" panose="020F0502020204030204" pitchFamily="34" charset="0"/>
              </a:rPr>
              <a:t>Sampah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Cangkringan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Berseri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telah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melakukan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analisis</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transaksi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sesuai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teori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akuntansi</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ada</a:t>
            </a:r>
            <a:r>
              <a:rPr lang="en-ID" sz="1800" dirty="0">
                <a:effectLst/>
                <a:latin typeface="Times New Roman" panose="02020603050405020304" pitchFamily="18" charset="0"/>
                <a:ea typeface="Calibri" panose="020F0502020204030204" pitchFamily="34" charset="0"/>
              </a:rPr>
              <a:t> dan </a:t>
            </a:r>
            <a:r>
              <a:rPr lang="en-ID" sz="1800" dirty="0" err="1">
                <a:effectLst/>
                <a:latin typeface="Times New Roman" panose="02020603050405020304" pitchFamily="18" charset="0"/>
                <a:ea typeface="Calibri" panose="020F0502020204030204" pitchFamily="34" charset="0"/>
              </a:rPr>
              <a:t>dibuktikan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hasil</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wawancara</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sama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dari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kedua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informan</a:t>
            </a:r>
            <a:r>
              <a:rPr lang="en-ID" sz="1800" dirty="0">
                <a:effectLst/>
                <a:latin typeface="Times New Roman" panose="02020603050405020304" pitchFamily="18" charset="0"/>
                <a:ea typeface="Calibri" panose="020F0502020204030204" pitchFamily="34" charset="0"/>
              </a:rPr>
              <a:t>.</a:t>
            </a:r>
            <a:endParaRPr lang="en-ID" sz="1800" b="1" dirty="0">
              <a:latin typeface="Times New Roman" panose="02020603050405020304" pitchFamily="18" charset="0"/>
              <a:ea typeface="Calibri" panose="020F0502020204030204" pitchFamily="34" charset="0"/>
            </a:endParaRPr>
          </a:p>
          <a:p>
            <a:pPr marL="457200" lvl="0" indent="-228600" algn="just" rtl="0">
              <a:lnSpc>
                <a:spcPct val="90000"/>
              </a:lnSpc>
              <a:spcBef>
                <a:spcPts val="1000"/>
              </a:spcBef>
              <a:spcAft>
                <a:spcPts val="0"/>
              </a:spcAft>
              <a:buClr>
                <a:schemeClr val="dk1"/>
              </a:buClr>
              <a:buSzPts val="2800"/>
              <a:buNone/>
            </a:pPr>
            <a:r>
              <a:rPr lang="en-ID" sz="1800" b="1" dirty="0">
                <a:effectLst/>
                <a:latin typeface="Times New Roman" panose="02020603050405020304" pitchFamily="18" charset="0"/>
                <a:ea typeface="Calibri" panose="020F0502020204030204" pitchFamily="34" charset="0"/>
              </a:rPr>
              <a:t>Bukti Asli</a:t>
            </a:r>
          </a:p>
          <a:p>
            <a:pPr indent="-228600" algn="just">
              <a:buNone/>
            </a:pP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Hasil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wawancara</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dilakukan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peneliti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bersama</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Ibu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Fatmawati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selaku</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bendahara</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beliau</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sendiri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mengumpulkan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bukti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transaksi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beliau</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juga yang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membuat</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bukti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transaksi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Hal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dibenarkan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oleh Bapak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Syamsi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selaku</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nasabah</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Bank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Sampah</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Cangkringan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Berseri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menyatakan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bukti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kalau</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sudah</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menyetor</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adalah</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nota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rangkap</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satu</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nasabah</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dan yang lain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petugas</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Berdasarkan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teori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bukti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transaksi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dipakai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peneliti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menyimpulkan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hasil</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wawancara</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dua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informan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Bank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Sampah</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Cangkringan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Berseri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telah</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melakukan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siklus</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akuntansi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tahap</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pengumpulan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bukti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transaksi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sesuai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teori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akuntansi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ada</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228600" algn="just" rtl="0">
              <a:lnSpc>
                <a:spcPct val="90000"/>
              </a:lnSpc>
              <a:spcBef>
                <a:spcPts val="1000"/>
              </a:spcBef>
              <a:spcAft>
                <a:spcPts val="0"/>
              </a:spcAft>
              <a:buClr>
                <a:schemeClr val="dk1"/>
              </a:buClr>
              <a:buSzPts val="2800"/>
              <a:buNone/>
            </a:pPr>
            <a:r>
              <a:rPr lang="en-ID" sz="1800" b="1" dirty="0" err="1">
                <a:effectLst/>
                <a:latin typeface="Times New Roman" panose="02020603050405020304" pitchFamily="18" charset="0"/>
                <a:ea typeface="Calibri" panose="020F0502020204030204" pitchFamily="34" charset="0"/>
              </a:rPr>
              <a:t>Pencatatan</a:t>
            </a:r>
            <a:r>
              <a:rPr lang="en-ID" sz="1800" b="1" dirty="0">
                <a:effectLst/>
                <a:latin typeface="Times New Roman" panose="02020603050405020304" pitchFamily="18" charset="0"/>
                <a:ea typeface="Calibri" panose="020F0502020204030204" pitchFamily="34" charset="0"/>
              </a:rPr>
              <a:t> Dalam </a:t>
            </a:r>
            <a:r>
              <a:rPr lang="en-ID" sz="1800" b="1" dirty="0" err="1">
                <a:effectLst/>
                <a:latin typeface="Times New Roman" panose="02020603050405020304" pitchFamily="18" charset="0"/>
                <a:ea typeface="Calibri" panose="020F0502020204030204" pitchFamily="34" charset="0"/>
              </a:rPr>
              <a:t>Buku</a:t>
            </a:r>
            <a:r>
              <a:rPr lang="en-ID" sz="1800" b="1" dirty="0">
                <a:effectLst/>
                <a:latin typeface="Times New Roman" panose="02020603050405020304" pitchFamily="18" charset="0"/>
                <a:ea typeface="Calibri" panose="020F0502020204030204" pitchFamily="34" charset="0"/>
              </a:rPr>
              <a:t> </a:t>
            </a:r>
            <a:r>
              <a:rPr lang="en-ID" sz="1800" b="1" dirty="0" err="1">
                <a:effectLst/>
                <a:latin typeface="Times New Roman" panose="02020603050405020304" pitchFamily="18" charset="0"/>
                <a:ea typeface="Calibri" panose="020F0502020204030204" pitchFamily="34" charset="0"/>
              </a:rPr>
              <a:t>Harian</a:t>
            </a:r>
            <a:r>
              <a:rPr lang="en-ID" sz="1800" b="1" dirty="0">
                <a:effectLst/>
                <a:latin typeface="Times New Roman" panose="02020603050405020304" pitchFamily="18" charset="0"/>
                <a:ea typeface="Calibri" panose="020F0502020204030204" pitchFamily="34" charset="0"/>
              </a:rPr>
              <a:t> (</a:t>
            </a:r>
            <a:r>
              <a:rPr lang="en-ID" sz="1800" b="1" dirty="0" err="1">
                <a:effectLst/>
                <a:latin typeface="Times New Roman" panose="02020603050405020304" pitchFamily="18" charset="0"/>
                <a:ea typeface="Calibri" panose="020F0502020204030204" pitchFamily="34" charset="0"/>
              </a:rPr>
              <a:t>Jurnal</a:t>
            </a:r>
            <a:r>
              <a:rPr lang="en-ID" sz="1800" b="1" dirty="0">
                <a:effectLst/>
                <a:latin typeface="Times New Roman" panose="02020603050405020304" pitchFamily="18" charset="0"/>
                <a:ea typeface="Calibri" panose="020F0502020204030204" pitchFamily="34" charset="0"/>
              </a:rPr>
              <a:t>)</a:t>
            </a:r>
          </a:p>
          <a:p>
            <a:pPr marL="457200" lvl="0" indent="-228600" algn="just" rtl="0">
              <a:lnSpc>
                <a:spcPct val="90000"/>
              </a:lnSpc>
              <a:spcBef>
                <a:spcPts val="1000"/>
              </a:spcBef>
              <a:spcAft>
                <a:spcPts val="0"/>
              </a:spcAft>
              <a:buClr>
                <a:schemeClr val="dk1"/>
              </a:buClr>
              <a:buSzPts val="2800"/>
              <a:buNone/>
            </a:pPr>
            <a:r>
              <a:rPr lang="en-ID" sz="1800" dirty="0">
                <a:effectLst/>
                <a:latin typeface="Times New Roman" panose="02020603050405020304" pitchFamily="18" charset="0"/>
                <a:ea typeface="Calibri" panose="020F0502020204030204" pitchFamily="34" charset="0"/>
              </a:rPr>
              <a:t>Dari </a:t>
            </a:r>
            <a:r>
              <a:rPr lang="en-ID" sz="1800" dirty="0" err="1">
                <a:effectLst/>
                <a:latin typeface="Times New Roman" panose="02020603050405020304" pitchFamily="18" charset="0"/>
                <a:ea typeface="Calibri" panose="020F0502020204030204" pitchFamily="34" charset="0"/>
              </a:rPr>
              <a:t>teori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standart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akuntansi</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dipakai</a:t>
            </a:r>
            <a:r>
              <a:rPr lang="en-ID" sz="1800" dirty="0">
                <a:effectLst/>
                <a:latin typeface="Times New Roman" panose="02020603050405020304" pitchFamily="18" charset="0"/>
                <a:ea typeface="Calibri" panose="020F0502020204030204" pitchFamily="34" charset="0"/>
              </a:rPr>
              <a:t> oleh </a:t>
            </a:r>
            <a:r>
              <a:rPr lang="en-ID" sz="1800" dirty="0" err="1">
                <a:effectLst/>
                <a:latin typeface="Times New Roman" panose="02020603050405020304" pitchFamily="18" charset="0"/>
                <a:ea typeface="Calibri" panose="020F0502020204030204" pitchFamily="34" charset="0"/>
              </a:rPr>
              <a:t>peneliti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hasil</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wawancara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bersama</a:t>
            </a:r>
            <a:r>
              <a:rPr lang="en-ID" sz="1800" dirty="0">
                <a:effectLst/>
                <a:latin typeface="Times New Roman" panose="02020603050405020304" pitchFamily="18" charset="0"/>
                <a:ea typeface="Calibri" panose="020F0502020204030204" pitchFamily="34" charset="0"/>
              </a:rPr>
              <a:t> 2 </a:t>
            </a:r>
            <a:r>
              <a:rPr lang="en-ID" sz="1800" dirty="0" err="1">
                <a:effectLst/>
                <a:latin typeface="Times New Roman" panose="02020603050405020304" pitchFamily="18" charset="0"/>
                <a:ea typeface="Calibri" panose="020F0502020204030204" pitchFamily="34" charset="0"/>
              </a:rPr>
              <a:t>informan</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memiliki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pernyataan</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sama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Maka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dapat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disimpulkan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bahwa</a:t>
            </a:r>
            <a:r>
              <a:rPr lang="en-ID" sz="1800" dirty="0">
                <a:effectLst/>
                <a:latin typeface="Times New Roman" panose="02020603050405020304" pitchFamily="18" charset="0"/>
                <a:ea typeface="Calibri" panose="020F0502020204030204" pitchFamily="34" charset="0"/>
              </a:rPr>
              <a:t> Bank </a:t>
            </a:r>
            <a:r>
              <a:rPr lang="en-ID" sz="1800" dirty="0" err="1">
                <a:effectLst/>
                <a:latin typeface="Times New Roman" panose="02020603050405020304" pitchFamily="18" charset="0"/>
                <a:ea typeface="Calibri" panose="020F0502020204030204" pitchFamily="34" charset="0"/>
              </a:rPr>
              <a:t>Sampah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Cangkringan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Berseri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telah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melakukan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siklus</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akuntansi</a:t>
            </a:r>
            <a:r>
              <a:rPr lang="en-ID" sz="1800" dirty="0">
                <a:effectLst/>
                <a:latin typeface="Times New Roman" panose="02020603050405020304" pitchFamily="18" charset="0"/>
                <a:ea typeface="Calibri" panose="020F0502020204030204" pitchFamily="34" charset="0"/>
              </a:rPr>
              <a:t> pada </a:t>
            </a:r>
            <a:r>
              <a:rPr lang="en-ID" sz="1800" dirty="0" err="1">
                <a:effectLst/>
                <a:latin typeface="Times New Roman" panose="02020603050405020304" pitchFamily="18" charset="0"/>
                <a:ea typeface="Calibri" panose="020F0502020204030204" pitchFamily="34" charset="0"/>
              </a:rPr>
              <a:t>tahap</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pencatatan</a:t>
            </a:r>
            <a:r>
              <a:rPr lang="en-ID" sz="1800" dirty="0">
                <a:effectLst/>
                <a:latin typeface="Times New Roman" panose="02020603050405020304" pitchFamily="18" charset="0"/>
                <a:ea typeface="Calibri" panose="020F0502020204030204" pitchFamily="34" charset="0"/>
              </a:rPr>
              <a:t> pada </a:t>
            </a:r>
            <a:r>
              <a:rPr lang="en-ID" sz="1800" dirty="0" err="1">
                <a:effectLst/>
                <a:latin typeface="Times New Roman" panose="02020603050405020304" pitchFamily="18" charset="0"/>
                <a:ea typeface="Calibri" panose="020F0502020204030204" pitchFamily="34" charset="0"/>
              </a:rPr>
              <a:t>buku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harian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namun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pencatatannya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menggunakan</a:t>
            </a:r>
            <a:r>
              <a:rPr lang="en-ID" sz="1800" dirty="0">
                <a:effectLst/>
                <a:latin typeface="Times New Roman" panose="02020603050405020304" pitchFamily="18" charset="0"/>
                <a:ea typeface="Calibri" panose="020F0502020204030204" pitchFamily="34" charset="0"/>
              </a:rPr>
              <a:t> form yang </a:t>
            </a:r>
            <a:r>
              <a:rPr lang="en-ID" sz="1800" dirty="0" err="1">
                <a:effectLst/>
                <a:latin typeface="Times New Roman" panose="02020603050405020304" pitchFamily="18" charset="0"/>
                <a:ea typeface="Calibri" panose="020F0502020204030204" pitchFamily="34" charset="0"/>
              </a:rPr>
              <a:t>dibuat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sendiri</a:t>
            </a:r>
            <a:r>
              <a:rPr lang="en-ID" sz="1800" dirty="0">
                <a:effectLst/>
                <a:latin typeface="Times New Roman" panose="02020603050405020304" pitchFamily="18" charset="0"/>
                <a:ea typeface="Calibri" panose="020F0502020204030204" pitchFamily="34" charset="0"/>
              </a:rPr>
              <a:t> oleh </a:t>
            </a:r>
            <a:r>
              <a:rPr lang="en-ID" sz="1800" dirty="0" err="1">
                <a:effectLst/>
                <a:latin typeface="Times New Roman" panose="02020603050405020304" pitchFamily="18" charset="0"/>
                <a:ea typeface="Calibri" panose="020F0502020204030204" pitchFamily="34" charset="0"/>
              </a:rPr>
              <a:t>petugas</a:t>
            </a:r>
            <a:r>
              <a:rPr lang="en-ID" sz="1800" dirty="0">
                <a:effectLst/>
                <a:latin typeface="Times New Roman" panose="02020603050405020304" pitchFamily="18" charset="0"/>
                <a:ea typeface="Calibri" panose="020F0502020204030204" pitchFamily="34" charset="0"/>
              </a:rPr>
              <a: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6EA2-437F-5008-1980-FFF8D26BA0B0}"/>
              </a:ext>
            </a:extLst>
          </p:cNvPr>
          <p:cNvSpPr>
            <a:spLocks noGrp="1"/>
          </p:cNvSpPr>
          <p:nvPr>
            <p:ph type="title"/>
          </p:nvPr>
        </p:nvSpPr>
        <p:spPr/>
        <p:txBody>
          <a:bodyPr/>
          <a:lstStyle/>
          <a:p>
            <a:r>
              <a:rPr lang="en-US" dirty="0" err="1"/>
              <a:t>Pembahasan</a:t>
            </a:r>
            <a:endParaRPr lang="en-ID" dirty="0"/>
          </a:p>
        </p:txBody>
      </p:sp>
      <p:sp>
        <p:nvSpPr>
          <p:cNvPr id="3" name="Text Placeholder 2">
            <a:extLst>
              <a:ext uri="{FF2B5EF4-FFF2-40B4-BE49-F238E27FC236}">
                <a16:creationId xmlns:a16="http://schemas.microsoft.com/office/drawing/2014/main" id="{4165F29B-444A-2504-19A8-FF2B535062D8}"/>
              </a:ext>
            </a:extLst>
          </p:cNvPr>
          <p:cNvSpPr>
            <a:spLocks noGrp="1"/>
          </p:cNvSpPr>
          <p:nvPr>
            <p:ph type="body" idx="1"/>
          </p:nvPr>
        </p:nvSpPr>
        <p:spPr/>
        <p:txBody>
          <a:bodyPr>
            <a:normAutofit/>
          </a:bodyPr>
          <a:lstStyle/>
          <a:p>
            <a:pPr marL="50800" indent="0">
              <a:buNone/>
            </a:pPr>
            <a:r>
              <a:rPr lang="en-ID" sz="2000" b="1" dirty="0" err="1">
                <a:effectLst/>
                <a:latin typeface="Times New Roman" panose="02020603050405020304" pitchFamily="18" charset="0"/>
                <a:ea typeface="Calibri" panose="020F0502020204030204" pitchFamily="34" charset="0"/>
              </a:rPr>
              <a:t>Pencatatan</a:t>
            </a:r>
            <a:r>
              <a:rPr lang="en-ID" sz="2000" b="1" dirty="0">
                <a:effectLst/>
                <a:latin typeface="Times New Roman" panose="02020603050405020304" pitchFamily="18" charset="0"/>
                <a:ea typeface="Calibri" panose="020F0502020204030204" pitchFamily="34" charset="0"/>
              </a:rPr>
              <a:t> </a:t>
            </a:r>
            <a:r>
              <a:rPr lang="en-ID" sz="2000" b="1" dirty="0" err="1">
                <a:effectLst/>
                <a:latin typeface="Times New Roman" panose="02020603050405020304" pitchFamily="18" charset="0"/>
                <a:ea typeface="Calibri" panose="020F0502020204030204" pitchFamily="34" charset="0"/>
              </a:rPr>
              <a:t>Buku</a:t>
            </a:r>
            <a:r>
              <a:rPr lang="en-ID" sz="2000" b="1" dirty="0">
                <a:effectLst/>
                <a:latin typeface="Times New Roman" panose="02020603050405020304" pitchFamily="18" charset="0"/>
                <a:ea typeface="Calibri" panose="020F0502020204030204" pitchFamily="34" charset="0"/>
              </a:rPr>
              <a:t> </a:t>
            </a:r>
            <a:r>
              <a:rPr lang="en-ID" sz="2000" b="1" dirty="0" err="1">
                <a:effectLst/>
                <a:latin typeface="Times New Roman" panose="02020603050405020304" pitchFamily="18" charset="0"/>
                <a:ea typeface="Calibri" panose="020F0502020204030204" pitchFamily="34" charset="0"/>
              </a:rPr>
              <a:t>Besar</a:t>
            </a:r>
            <a:r>
              <a:rPr lang="en-ID" sz="2000" b="1" dirty="0">
                <a:effectLst/>
                <a:latin typeface="Times New Roman" panose="02020603050405020304" pitchFamily="18" charset="0"/>
                <a:ea typeface="Calibri" panose="020F0502020204030204" pitchFamily="34" charset="0"/>
              </a:rPr>
              <a:t> (</a:t>
            </a:r>
            <a:r>
              <a:rPr lang="en-ID" sz="2000" b="1" i="1" dirty="0">
                <a:effectLst/>
                <a:latin typeface="Times New Roman" panose="02020603050405020304" pitchFamily="18" charset="0"/>
                <a:ea typeface="Calibri" panose="020F0502020204030204" pitchFamily="34" charset="0"/>
              </a:rPr>
              <a:t>Ledger</a:t>
            </a:r>
            <a:r>
              <a:rPr lang="en-ID" sz="2000" b="1" dirty="0">
                <a:effectLst/>
                <a:latin typeface="Times New Roman" panose="02020603050405020304" pitchFamily="18" charset="0"/>
                <a:ea typeface="Calibri" panose="020F0502020204030204" pitchFamily="34" charset="0"/>
              </a:rPr>
              <a:t>)</a:t>
            </a:r>
          </a:p>
          <a:p>
            <a:pPr marL="50800" indent="0">
              <a:buNone/>
            </a:pP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Berdasarkan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teori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standard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akuntansi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dipakai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peneliti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hasil</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wawancara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bendahara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Cangkringan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Berseri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sebagai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informan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maka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disimpulkan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Bank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Sampah</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Cangkringan</a:t>
            </a:r>
            <a:r>
              <a:rPr lang="en-ID" sz="2000" dirty="0">
                <a:effectLst/>
                <a:latin typeface="Times New Roman" panose="02020603050405020304" pitchFamily="18" charset="0"/>
                <a:ea typeface="Times New Roman" panose="02020603050405020304" pitchFamily="18" charset="0"/>
                <a:cs typeface="Arial" panose="020B0604020202020204" pitchFamily="34"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Berseri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melakukan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siklus</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akuntansi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tahap</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pencatatan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buku</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besar</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berdasarkan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ketentuan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dibuat</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sendiri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50800" indent="0">
              <a:buNone/>
            </a:pPr>
            <a:r>
              <a:rPr lang="en-ID" sz="2000" b="1" dirty="0" err="1">
                <a:effectLst/>
                <a:latin typeface="Times New Roman" panose="02020603050405020304" pitchFamily="18" charset="0"/>
                <a:ea typeface="Calibri" panose="020F0502020204030204" pitchFamily="34" charset="0"/>
              </a:rPr>
              <a:t>Neraca</a:t>
            </a:r>
            <a:r>
              <a:rPr lang="en-ID" sz="2000" b="1" dirty="0">
                <a:effectLst/>
                <a:latin typeface="Times New Roman" panose="02020603050405020304" pitchFamily="18" charset="0"/>
                <a:ea typeface="Calibri" panose="020F0502020204030204" pitchFamily="34" charset="0"/>
              </a:rPr>
              <a:t> </a:t>
            </a:r>
            <a:r>
              <a:rPr lang="en-ID" sz="2000" b="1" dirty="0" err="1">
                <a:effectLst/>
                <a:latin typeface="Times New Roman" panose="02020603050405020304" pitchFamily="18" charset="0"/>
                <a:ea typeface="Calibri" panose="020F0502020204030204" pitchFamily="34" charset="0"/>
              </a:rPr>
              <a:t>Saldo</a:t>
            </a:r>
            <a:endParaRPr lang="en-ID" sz="2000" b="1" dirty="0">
              <a:effectLst/>
              <a:latin typeface="Times New Roman" panose="02020603050405020304" pitchFamily="18" charset="0"/>
              <a:ea typeface="Calibri" panose="020F0502020204030204" pitchFamily="34" charset="0"/>
            </a:endParaRPr>
          </a:p>
          <a:p>
            <a:pPr marL="50800" indent="0" algn="just">
              <a:buNone/>
            </a:pPr>
            <a:r>
              <a:rPr lang="en-ID" sz="2000" dirty="0" err="1">
                <a:effectLst/>
                <a:latin typeface="Times New Roman" panose="02020603050405020304" pitchFamily="18" charset="0"/>
                <a:ea typeface="Calibri" panose="020F0502020204030204" pitchFamily="34" charset="0"/>
              </a:rPr>
              <a:t>Berdasarkan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teori</a:t>
            </a:r>
            <a:r>
              <a:rPr lang="en-ID" sz="2000" dirty="0">
                <a:effectLst/>
                <a:latin typeface="Times New Roman" panose="02020603050405020304" pitchFamily="18" charset="0"/>
                <a:ea typeface="Calibri" panose="020F0502020204030204" pitchFamily="34" charset="0"/>
              </a:rPr>
              <a:t> yang </a:t>
            </a:r>
            <a:r>
              <a:rPr lang="en-ID" sz="2000" dirty="0" err="1">
                <a:effectLst/>
                <a:latin typeface="Times New Roman" panose="02020603050405020304" pitchFamily="18" charset="0"/>
                <a:ea typeface="Calibri" panose="020F0502020204030204" pitchFamily="34" charset="0"/>
              </a:rPr>
              <a:t>dipakai</a:t>
            </a:r>
            <a:r>
              <a:rPr lang="en-ID" sz="2000" dirty="0">
                <a:effectLst/>
                <a:latin typeface="Times New Roman" panose="02020603050405020304" pitchFamily="18" charset="0"/>
                <a:ea typeface="Calibri" panose="020F0502020204030204" pitchFamily="34" charset="0"/>
              </a:rPr>
              <a:t> dan juga </a:t>
            </a:r>
            <a:r>
              <a:rPr lang="en-ID" sz="2000" dirty="0" err="1">
                <a:effectLst/>
                <a:latin typeface="Times New Roman" panose="02020603050405020304" pitchFamily="18" charset="0"/>
                <a:ea typeface="Calibri" panose="020F0502020204030204" pitchFamily="34" charset="0"/>
              </a:rPr>
              <a:t>pernyataan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informan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maka</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dapat</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peneliti</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simpulkan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bahwa</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ada</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siklus</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akuntansi</a:t>
            </a:r>
            <a:r>
              <a:rPr lang="en-ID" sz="2000" dirty="0">
                <a:effectLst/>
                <a:latin typeface="Times New Roman" panose="02020603050405020304" pitchFamily="18" charset="0"/>
                <a:ea typeface="Calibri" panose="020F0502020204030204" pitchFamily="34" charset="0"/>
              </a:rPr>
              <a:t> yang </a:t>
            </a:r>
            <a:r>
              <a:rPr lang="en-ID" sz="2000" dirty="0" err="1">
                <a:effectLst/>
                <a:latin typeface="Times New Roman" panose="02020603050405020304" pitchFamily="18" charset="0"/>
                <a:ea typeface="Calibri" panose="020F0502020204030204" pitchFamily="34" charset="0"/>
              </a:rPr>
              <a:t>tidak</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dilakukan</a:t>
            </a:r>
            <a:r>
              <a:rPr lang="en-ID" sz="2000" dirty="0">
                <a:effectLst/>
                <a:latin typeface="Times New Roman" panose="02020603050405020304" pitchFamily="18" charset="0"/>
                <a:ea typeface="Calibri" panose="020F0502020204030204" pitchFamily="34" charset="0"/>
              </a:rPr>
              <a:t> oleh Bank </a:t>
            </a:r>
            <a:r>
              <a:rPr lang="en-ID" sz="2000" dirty="0" err="1">
                <a:effectLst/>
                <a:latin typeface="Times New Roman" panose="02020603050405020304" pitchFamily="18" charset="0"/>
                <a:ea typeface="Calibri" panose="020F0502020204030204" pitchFamily="34" charset="0"/>
              </a:rPr>
              <a:t>Sampah</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Cangkringan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Berseri</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yaitu</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pembuatan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necara</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saldo</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dikarenakan</a:t>
            </a:r>
            <a:r>
              <a:rPr lang="en-ID" sz="2000" dirty="0">
                <a:effectLst/>
                <a:latin typeface="Times New Roman" panose="02020603050405020304" pitchFamily="18" charset="0"/>
                <a:ea typeface="Calibri" panose="020F0502020204030204" pitchFamily="34" charset="0"/>
              </a:rPr>
              <a:t> Bank </a:t>
            </a:r>
            <a:r>
              <a:rPr lang="en-ID" sz="2000" dirty="0" err="1">
                <a:effectLst/>
                <a:latin typeface="Times New Roman" panose="02020603050405020304" pitchFamily="18" charset="0"/>
                <a:ea typeface="Calibri" panose="020F0502020204030204" pitchFamily="34" charset="0"/>
              </a:rPr>
              <a:t>Sampah</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Cangkringan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Berseri</a:t>
            </a:r>
            <a:r>
              <a:rPr lang="en-ID" sz="20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rPr>
              <a:t>hanyalah</a:t>
            </a:r>
            <a:r>
              <a:rPr lang="en-ID" sz="2000" dirty="0">
                <a:effectLst/>
                <a:latin typeface="Times New Roman" panose="02020603050405020304" pitchFamily="18" charset="0"/>
                <a:ea typeface="Calibri" panose="020F0502020204030204" pitchFamily="34" charset="0"/>
              </a:rPr>
              <a:t> bank </a:t>
            </a:r>
            <a:r>
              <a:rPr lang="en-ID" sz="2000" dirty="0" err="1">
                <a:effectLst/>
                <a:latin typeface="Times New Roman" panose="02020603050405020304" pitchFamily="18" charset="0"/>
                <a:ea typeface="Calibri" panose="020F0502020204030204" pitchFamily="34" charset="0"/>
              </a:rPr>
              <a:t>dengan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skala</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kecil</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sehingga</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tidak</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memerlukan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neraca</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saldo</a:t>
            </a:r>
            <a:r>
              <a:rPr lang="en-ID" sz="2000" dirty="0">
                <a:effectLst/>
                <a:latin typeface="Times New Roman" panose="02020603050405020304" pitchFamily="18" charset="0"/>
                <a:ea typeface="Calibri" panose="020F0502020204030204" pitchFamily="34" charset="0"/>
              </a:rPr>
              <a:t>.</a:t>
            </a:r>
            <a:endParaRPr lang="en-ID" sz="2000" b="1" dirty="0">
              <a:latin typeface="Times New Roman" panose="02020603050405020304" pitchFamily="18" charset="0"/>
              <a:ea typeface="Calibri" panose="020F0502020204030204" pitchFamily="34" charset="0"/>
            </a:endParaRPr>
          </a:p>
          <a:p>
            <a:pPr marL="50800" indent="0" algn="just">
              <a:buNone/>
            </a:pPr>
            <a:r>
              <a:rPr lang="en-ID" sz="2000" b="1" dirty="0" err="1">
                <a:effectLst/>
                <a:latin typeface="Times New Roman" panose="02020603050405020304" pitchFamily="18" charset="0"/>
                <a:ea typeface="Calibri" panose="020F0502020204030204" pitchFamily="34" charset="0"/>
              </a:rPr>
              <a:t>Adjusment</a:t>
            </a:r>
            <a:r>
              <a:rPr lang="en-ID" sz="2000" b="1" dirty="0">
                <a:effectLst/>
                <a:latin typeface="Times New Roman" panose="02020603050405020304" pitchFamily="18" charset="0"/>
                <a:ea typeface="Calibri" panose="020F0502020204030204" pitchFamily="34" charset="0"/>
              </a:rPr>
              <a:t>/</a:t>
            </a:r>
            <a:r>
              <a:rPr lang="en-ID" sz="2000" b="1" dirty="0" err="1">
                <a:effectLst/>
                <a:latin typeface="Times New Roman" panose="02020603050405020304" pitchFamily="18" charset="0"/>
                <a:ea typeface="Calibri" panose="020F0502020204030204" pitchFamily="34" charset="0"/>
              </a:rPr>
              <a:t>Jurnal</a:t>
            </a:r>
            <a:r>
              <a:rPr lang="en-ID" sz="2000" b="1" dirty="0">
                <a:effectLst/>
                <a:latin typeface="Times New Roman" panose="02020603050405020304" pitchFamily="18" charset="0"/>
                <a:ea typeface="Calibri" panose="020F0502020204030204" pitchFamily="34" charset="0"/>
              </a:rPr>
              <a:t> </a:t>
            </a:r>
            <a:r>
              <a:rPr lang="en-ID" sz="2000" b="1" dirty="0" err="1">
                <a:effectLst/>
                <a:latin typeface="Times New Roman" panose="02020603050405020304" pitchFamily="18" charset="0"/>
                <a:ea typeface="Calibri" panose="020F0502020204030204" pitchFamily="34" charset="0"/>
              </a:rPr>
              <a:t>Penyesuaian</a:t>
            </a:r>
            <a:endParaRPr lang="en-ID" sz="2000" b="1" dirty="0">
              <a:effectLst/>
              <a:latin typeface="Times New Roman" panose="02020603050405020304" pitchFamily="18" charset="0"/>
              <a:ea typeface="Calibri" panose="020F0502020204030204" pitchFamily="34" charset="0"/>
            </a:endParaRPr>
          </a:p>
          <a:p>
            <a:pPr marL="50800" indent="0" algn="just">
              <a:buNone/>
            </a:pP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Berdasarkan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teori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dan juga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wawancara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dilakukan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informan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maka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peneliti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menyimpulkan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Bank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Sampah</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Cangkringan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Berseri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melakukan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siklus</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akuntansi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tahap</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pembuatan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jurnal</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penyesuaian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9907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D2840-E3DC-D502-8D44-D578B0829196}"/>
              </a:ext>
            </a:extLst>
          </p:cNvPr>
          <p:cNvSpPr>
            <a:spLocks noGrp="1"/>
          </p:cNvSpPr>
          <p:nvPr>
            <p:ph type="title"/>
          </p:nvPr>
        </p:nvSpPr>
        <p:spPr/>
        <p:txBody>
          <a:bodyPr/>
          <a:lstStyle/>
          <a:p>
            <a:r>
              <a:rPr lang="en-US" dirty="0" err="1"/>
              <a:t>Pembahasan</a:t>
            </a:r>
            <a:endParaRPr lang="en-ID" dirty="0"/>
          </a:p>
        </p:txBody>
      </p:sp>
      <p:sp>
        <p:nvSpPr>
          <p:cNvPr id="3" name="Text Placeholder 2">
            <a:extLst>
              <a:ext uri="{FF2B5EF4-FFF2-40B4-BE49-F238E27FC236}">
                <a16:creationId xmlns:a16="http://schemas.microsoft.com/office/drawing/2014/main" id="{883B662F-7D83-9CDF-B507-5CAAE89EC2B7}"/>
              </a:ext>
            </a:extLst>
          </p:cNvPr>
          <p:cNvSpPr>
            <a:spLocks noGrp="1"/>
          </p:cNvSpPr>
          <p:nvPr>
            <p:ph type="body" idx="1"/>
          </p:nvPr>
        </p:nvSpPr>
        <p:spPr/>
        <p:txBody>
          <a:bodyPr>
            <a:normAutofit/>
          </a:bodyPr>
          <a:lstStyle/>
          <a:p>
            <a:pPr marL="50800" indent="0" algn="just">
              <a:buNone/>
            </a:pPr>
            <a:r>
              <a:rPr lang="en-ID" sz="2000" b="1" dirty="0" err="1">
                <a:effectLst/>
                <a:latin typeface="Times New Roman" panose="02020603050405020304" pitchFamily="18" charset="0"/>
                <a:ea typeface="Calibri" panose="020F0502020204030204" pitchFamily="34" charset="0"/>
                <a:cs typeface="Times New Roman" panose="02020603050405020304" pitchFamily="18" charset="0"/>
              </a:rPr>
              <a:t>Neraca</a:t>
            </a:r>
            <a:r>
              <a:rPr lang="en-ID"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b="1" dirty="0" err="1">
                <a:effectLst/>
                <a:latin typeface="Times New Roman" panose="02020603050405020304" pitchFamily="18" charset="0"/>
                <a:ea typeface="Calibri" panose="020F0502020204030204" pitchFamily="34" charset="0"/>
                <a:cs typeface="Times New Roman" panose="02020603050405020304" pitchFamily="18" charset="0"/>
              </a:rPr>
              <a:t>Lajur</a:t>
            </a:r>
            <a:endParaRPr lang="en-ID" sz="2000" b="1" dirty="0">
              <a:latin typeface="Times New Roman" panose="02020603050405020304" pitchFamily="18" charset="0"/>
              <a:ea typeface="Calibri" panose="020F0502020204030204" pitchFamily="34" charset="0"/>
              <a:cs typeface="Times New Roman" panose="02020603050405020304" pitchFamily="18" charset="0"/>
            </a:endParaRPr>
          </a:p>
          <a:p>
            <a:pPr marL="50800" indent="0" algn="just">
              <a:buNone/>
            </a:pP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Berdasarkan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teori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digunakan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oleh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peneliti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pernyataan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informan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maka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didapat</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kesimpulan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terdapat</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siklus</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akuntansi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dilakukan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oleh Bank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Sampah</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Cangkringan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Berseri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yaitu</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tahap</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necara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lajur</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2000" dirty="0">
              <a:latin typeface="Times New Roman" panose="02020603050405020304" pitchFamily="18" charset="0"/>
              <a:cs typeface="Times New Roman" panose="02020603050405020304" pitchFamily="18" charset="0"/>
            </a:endParaRPr>
          </a:p>
          <a:p>
            <a:pPr marL="50800" indent="0">
              <a:buNone/>
            </a:pPr>
            <a:r>
              <a:rPr lang="en-ID" sz="2000" b="1" dirty="0" err="1">
                <a:effectLst/>
                <a:latin typeface="Times New Roman" panose="02020603050405020304" pitchFamily="18" charset="0"/>
                <a:ea typeface="Calibri" panose="020F0502020204030204" pitchFamily="34" charset="0"/>
                <a:cs typeface="Times New Roman" panose="02020603050405020304" pitchFamily="18" charset="0"/>
              </a:rPr>
              <a:t>Laporan</a:t>
            </a:r>
            <a:r>
              <a:rPr lang="en-ID"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b="1" dirty="0" err="1">
                <a:effectLst/>
                <a:latin typeface="Times New Roman" panose="02020603050405020304" pitchFamily="18" charset="0"/>
                <a:ea typeface="Calibri" panose="020F0502020204030204" pitchFamily="34" charset="0"/>
                <a:cs typeface="Times New Roman" panose="02020603050405020304" pitchFamily="18" charset="0"/>
              </a:rPr>
              <a:t>Keuangan</a:t>
            </a:r>
            <a:endParaRPr lang="en-ID"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50800" indent="0">
              <a:buNone/>
            </a:pP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Berdasarkan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teori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dipakai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hasil</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wawancara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bersama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2 orang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informan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memiliki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pernyataan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sama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maka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disimpulkan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Bank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Sampah</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Cangkringan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Berseri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telah</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melakukan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siklus</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akuntansi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tahap</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terakhir</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yaitu</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pelaporan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1684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11333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dirty="0" err="1"/>
              <a:t>Simpulan</a:t>
            </a:r>
            <a:r>
              <a:rPr lang="en-US" dirty="0"/>
              <a:t> </a:t>
            </a:r>
            <a:endParaRPr dirty="0"/>
          </a:p>
        </p:txBody>
      </p:sp>
      <p:sp>
        <p:nvSpPr>
          <p:cNvPr id="78" name="Google Shape;78;g104f7abbb21_0_0"/>
          <p:cNvSpPr txBox="1">
            <a:spLocks noGrp="1"/>
          </p:cNvSpPr>
          <p:nvPr>
            <p:ph type="body" idx="1"/>
          </p:nvPr>
        </p:nvSpPr>
        <p:spPr>
          <a:xfrm>
            <a:off x="166758" y="1238732"/>
            <a:ext cx="11830800" cy="50898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1000"/>
              </a:spcBef>
              <a:spcAft>
                <a:spcPts val="0"/>
              </a:spcAft>
              <a:buSzPts val="2800"/>
              <a:buNone/>
            </a:pPr>
            <a:r>
              <a:rPr lang="en-ID" dirty="0"/>
              <a:t>Dari </a:t>
            </a:r>
            <a:r>
              <a:rPr lang="en-ID" dirty="0" err="1"/>
              <a:t>hasil</a:t>
            </a:r>
            <a:r>
              <a:rPr lang="en-ID" dirty="0"/>
              <a:t> </a:t>
            </a:r>
            <a:r>
              <a:rPr lang="en-ID" dirty="0" err="1"/>
              <a:t>penelitian</a:t>
            </a:r>
            <a:r>
              <a:rPr lang="en-ID" dirty="0"/>
              <a:t>, </a:t>
            </a:r>
            <a:r>
              <a:rPr lang="en-ID" dirty="0" err="1"/>
              <a:t>analisa</a:t>
            </a:r>
            <a:r>
              <a:rPr lang="en-ID" dirty="0"/>
              <a:t> data </a:t>
            </a:r>
            <a:r>
              <a:rPr lang="en-ID" dirty="0" err="1"/>
              <a:t>sampai</a:t>
            </a:r>
            <a:r>
              <a:rPr lang="en-ID" dirty="0"/>
              <a:t> </a:t>
            </a:r>
            <a:r>
              <a:rPr lang="en-ID" dirty="0" err="1"/>
              <a:t>dengan</a:t>
            </a:r>
            <a:r>
              <a:rPr lang="en-ID" dirty="0"/>
              <a:t> </a:t>
            </a:r>
            <a:r>
              <a:rPr lang="en-ID" dirty="0" err="1"/>
              <a:t>pembahasan</a:t>
            </a:r>
            <a:r>
              <a:rPr lang="en-ID" dirty="0"/>
              <a:t> yang </a:t>
            </a:r>
            <a:r>
              <a:rPr lang="en-ID" dirty="0" err="1"/>
              <a:t>telah</a:t>
            </a:r>
            <a:r>
              <a:rPr lang="en-ID" dirty="0"/>
              <a:t> </a:t>
            </a:r>
            <a:r>
              <a:rPr lang="en-ID" dirty="0" err="1"/>
              <a:t>dijelaskan</a:t>
            </a:r>
            <a:r>
              <a:rPr lang="en-ID" dirty="0"/>
              <a:t> pada </a:t>
            </a:r>
            <a:r>
              <a:rPr lang="en-ID" dirty="0" err="1"/>
              <a:t>bab</a:t>
            </a:r>
            <a:r>
              <a:rPr lang="en-ID" dirty="0"/>
              <a:t> </a:t>
            </a:r>
            <a:r>
              <a:rPr lang="en-ID" dirty="0" err="1"/>
              <a:t>sebelumnya</a:t>
            </a:r>
            <a:r>
              <a:rPr lang="en-ID" dirty="0"/>
              <a:t>, </a:t>
            </a:r>
            <a:r>
              <a:rPr lang="en-ID" dirty="0" err="1"/>
              <a:t>maka</a:t>
            </a:r>
            <a:r>
              <a:rPr lang="en-ID" dirty="0"/>
              <a:t> </a:t>
            </a:r>
            <a:r>
              <a:rPr lang="en-ID" dirty="0" err="1"/>
              <a:t>dapat</a:t>
            </a:r>
            <a:r>
              <a:rPr lang="en-ID" dirty="0"/>
              <a:t> </a:t>
            </a:r>
            <a:r>
              <a:rPr lang="en-ID" dirty="0" err="1"/>
              <a:t>disimpulkan</a:t>
            </a:r>
            <a:r>
              <a:rPr lang="en-ID" dirty="0"/>
              <a:t> </a:t>
            </a:r>
            <a:r>
              <a:rPr lang="en-ID" dirty="0" err="1"/>
              <a:t>bahwa</a:t>
            </a:r>
            <a:r>
              <a:rPr lang="en-ID" dirty="0"/>
              <a:t> </a:t>
            </a:r>
            <a:r>
              <a:rPr lang="en-ID" dirty="0" err="1"/>
              <a:t>hanya</a:t>
            </a:r>
            <a:r>
              <a:rPr lang="en-ID" dirty="0"/>
              <a:t> </a:t>
            </a:r>
            <a:r>
              <a:rPr lang="en-ID" dirty="0" err="1"/>
              <a:t>ada</a:t>
            </a:r>
            <a:r>
              <a:rPr lang="en-ID" dirty="0"/>
              <a:t> </a:t>
            </a:r>
            <a:r>
              <a:rPr lang="en-ID" dirty="0" err="1"/>
              <a:t>beberapa</a:t>
            </a:r>
            <a:r>
              <a:rPr lang="en-ID" dirty="0"/>
              <a:t> </a:t>
            </a:r>
            <a:r>
              <a:rPr lang="en-ID" dirty="0" err="1"/>
              <a:t>siklus</a:t>
            </a:r>
            <a:r>
              <a:rPr lang="en-ID" dirty="0"/>
              <a:t> </a:t>
            </a:r>
            <a:r>
              <a:rPr lang="en-ID" dirty="0" err="1"/>
              <a:t>saja</a:t>
            </a:r>
            <a:r>
              <a:rPr lang="en-ID" dirty="0"/>
              <a:t> </a:t>
            </a:r>
            <a:r>
              <a:rPr lang="en-ID" dirty="0" err="1"/>
              <a:t>yaitu</a:t>
            </a:r>
            <a:r>
              <a:rPr lang="en-ID" dirty="0"/>
              <a:t> </a:t>
            </a:r>
            <a:r>
              <a:rPr lang="en-ID" dirty="0" err="1"/>
              <a:t>dimulai</a:t>
            </a:r>
            <a:r>
              <a:rPr lang="en-ID" dirty="0"/>
              <a:t> </a:t>
            </a:r>
            <a:r>
              <a:rPr lang="en-ID" dirty="0" err="1"/>
              <a:t>dari</a:t>
            </a:r>
            <a:r>
              <a:rPr lang="en-ID" dirty="0"/>
              <a:t> </a:t>
            </a:r>
            <a:r>
              <a:rPr lang="en-ID" dirty="0" err="1"/>
              <a:t>tahap</a:t>
            </a:r>
            <a:r>
              <a:rPr lang="en-ID" dirty="0"/>
              <a:t> </a:t>
            </a:r>
            <a:r>
              <a:rPr lang="en-ID" dirty="0" err="1"/>
              <a:t>analisa</a:t>
            </a:r>
            <a:r>
              <a:rPr lang="en-ID" dirty="0"/>
              <a:t> </a:t>
            </a:r>
            <a:r>
              <a:rPr lang="en-ID" dirty="0" err="1"/>
              <a:t>transaksi</a:t>
            </a:r>
            <a:r>
              <a:rPr lang="en-ID" dirty="0"/>
              <a:t>, </a:t>
            </a:r>
            <a:r>
              <a:rPr lang="en-ID" dirty="0" err="1"/>
              <a:t>pengumpulan</a:t>
            </a:r>
            <a:r>
              <a:rPr lang="en-ID" dirty="0"/>
              <a:t> </a:t>
            </a:r>
            <a:r>
              <a:rPr lang="en-ID" dirty="0" err="1"/>
              <a:t>bukti</a:t>
            </a:r>
            <a:r>
              <a:rPr lang="en-ID" dirty="0"/>
              <a:t> </a:t>
            </a:r>
            <a:r>
              <a:rPr lang="en-ID" dirty="0" err="1"/>
              <a:t>asli</a:t>
            </a:r>
            <a:r>
              <a:rPr lang="en-ID" dirty="0"/>
              <a:t>, </a:t>
            </a:r>
            <a:r>
              <a:rPr lang="en-ID" dirty="0" err="1"/>
              <a:t>pencatatan</a:t>
            </a:r>
            <a:r>
              <a:rPr lang="en-ID" dirty="0"/>
              <a:t> </a:t>
            </a:r>
            <a:r>
              <a:rPr lang="en-ID" dirty="0" err="1"/>
              <a:t>dalam</a:t>
            </a:r>
            <a:r>
              <a:rPr lang="en-ID" dirty="0"/>
              <a:t> </a:t>
            </a:r>
            <a:r>
              <a:rPr lang="en-ID" dirty="0" err="1"/>
              <a:t>buku</a:t>
            </a:r>
            <a:r>
              <a:rPr lang="en-ID" dirty="0"/>
              <a:t> </a:t>
            </a:r>
            <a:r>
              <a:rPr lang="en-ID" dirty="0" err="1"/>
              <a:t>harian</a:t>
            </a:r>
            <a:r>
              <a:rPr lang="en-ID" dirty="0"/>
              <a:t>/</a:t>
            </a:r>
            <a:r>
              <a:rPr lang="en-ID" dirty="0" err="1"/>
              <a:t>jurnal</a:t>
            </a:r>
            <a:r>
              <a:rPr lang="en-ID" dirty="0"/>
              <a:t>, </a:t>
            </a:r>
            <a:r>
              <a:rPr lang="en-ID" dirty="0" err="1"/>
              <a:t>pencatatan</a:t>
            </a:r>
            <a:r>
              <a:rPr lang="en-ID" dirty="0"/>
              <a:t> </a:t>
            </a:r>
            <a:r>
              <a:rPr lang="en-ID" dirty="0" err="1"/>
              <a:t>dalam</a:t>
            </a:r>
            <a:r>
              <a:rPr lang="en-ID" dirty="0"/>
              <a:t> </a:t>
            </a:r>
            <a:r>
              <a:rPr lang="en-ID" dirty="0" err="1"/>
              <a:t>buku</a:t>
            </a:r>
            <a:r>
              <a:rPr lang="en-ID" dirty="0"/>
              <a:t> </a:t>
            </a:r>
            <a:r>
              <a:rPr lang="en-ID" dirty="0" err="1"/>
              <a:t>besar</a:t>
            </a:r>
            <a:r>
              <a:rPr lang="en-ID" dirty="0"/>
              <a:t> dan </a:t>
            </a:r>
            <a:r>
              <a:rPr lang="en-ID" dirty="0" err="1"/>
              <a:t>laporan</a:t>
            </a:r>
            <a:r>
              <a:rPr lang="en-ID" dirty="0"/>
              <a:t> </a:t>
            </a:r>
            <a:r>
              <a:rPr lang="en-ID" dirty="0" err="1"/>
              <a:t>keuangan</a:t>
            </a:r>
            <a:r>
              <a:rPr lang="en-ID" dirty="0"/>
              <a:t>, </a:t>
            </a:r>
            <a:r>
              <a:rPr lang="en-ID" dirty="0" err="1"/>
              <a:t>penyesuaian</a:t>
            </a:r>
            <a:r>
              <a:rPr lang="en-ID" dirty="0"/>
              <a:t> </a:t>
            </a:r>
            <a:r>
              <a:rPr lang="en-ID" dirty="0" err="1"/>
              <a:t>penggunaan</a:t>
            </a:r>
            <a:r>
              <a:rPr lang="en-ID" dirty="0"/>
              <a:t> </a:t>
            </a:r>
            <a:r>
              <a:rPr lang="en-ID" dirty="0" err="1"/>
              <a:t>siklus</a:t>
            </a:r>
            <a:r>
              <a:rPr lang="en-ID" dirty="0"/>
              <a:t> </a:t>
            </a:r>
            <a:r>
              <a:rPr lang="en-ID" dirty="0" err="1"/>
              <a:t>akuntansi</a:t>
            </a:r>
            <a:r>
              <a:rPr lang="en-ID" dirty="0"/>
              <a:t> pada </a:t>
            </a:r>
            <a:r>
              <a:rPr lang="en-ID" dirty="0" err="1"/>
              <a:t>setiap</a:t>
            </a:r>
            <a:r>
              <a:rPr lang="en-ID" dirty="0"/>
              <a:t> </a:t>
            </a:r>
            <a:r>
              <a:rPr lang="en-ID" dirty="0" err="1"/>
              <a:t>usaha</a:t>
            </a:r>
            <a:r>
              <a:rPr lang="en-ID" dirty="0"/>
              <a:t> </a:t>
            </a:r>
            <a:r>
              <a:rPr lang="en-ID" dirty="0" err="1"/>
              <a:t>telah</a:t>
            </a:r>
            <a:r>
              <a:rPr lang="en-ID" dirty="0"/>
              <a:t> </a:t>
            </a:r>
            <a:r>
              <a:rPr lang="en-ID" dirty="0" err="1"/>
              <a:t>diatur</a:t>
            </a:r>
            <a:r>
              <a:rPr lang="en-ID" dirty="0"/>
              <a:t> </a:t>
            </a:r>
            <a:r>
              <a:rPr lang="en-ID" dirty="0" err="1"/>
              <a:t>dalam</a:t>
            </a:r>
            <a:r>
              <a:rPr lang="en-ID" dirty="0"/>
              <a:t> SAK ETAP. </a:t>
            </a:r>
            <a:r>
              <a:rPr lang="en-ID" dirty="0" err="1"/>
              <a:t>Alasan</a:t>
            </a:r>
            <a:r>
              <a:rPr lang="en-ID" dirty="0"/>
              <a:t> </a:t>
            </a:r>
            <a:r>
              <a:rPr lang="en-ID" dirty="0" err="1"/>
              <a:t>tidak</a:t>
            </a:r>
            <a:r>
              <a:rPr lang="en-ID" dirty="0"/>
              <a:t> </a:t>
            </a:r>
            <a:r>
              <a:rPr lang="en-ID" dirty="0" err="1"/>
              <a:t>diterapkannya</a:t>
            </a:r>
            <a:r>
              <a:rPr lang="en-ID" dirty="0"/>
              <a:t> </a:t>
            </a:r>
            <a:r>
              <a:rPr lang="en-ID" dirty="0" err="1"/>
              <a:t>semua</a:t>
            </a:r>
            <a:r>
              <a:rPr lang="en-ID" dirty="0"/>
              <a:t> </a:t>
            </a:r>
            <a:r>
              <a:rPr lang="en-ID" dirty="0" err="1"/>
              <a:t>tahapan</a:t>
            </a:r>
            <a:r>
              <a:rPr lang="en-ID" dirty="0"/>
              <a:t> </a:t>
            </a:r>
            <a:r>
              <a:rPr lang="en-ID" dirty="0" err="1"/>
              <a:t>siklus</a:t>
            </a:r>
            <a:r>
              <a:rPr lang="en-ID" dirty="0"/>
              <a:t> </a:t>
            </a:r>
            <a:r>
              <a:rPr lang="en-ID" dirty="0" err="1"/>
              <a:t>akuntansi</a:t>
            </a:r>
            <a:r>
              <a:rPr lang="en-ID" dirty="0"/>
              <a:t> </a:t>
            </a:r>
            <a:r>
              <a:rPr lang="en-ID" dirty="0" err="1"/>
              <a:t>adalah</a:t>
            </a:r>
            <a:r>
              <a:rPr lang="en-ID" dirty="0"/>
              <a:t> </a:t>
            </a:r>
            <a:r>
              <a:rPr lang="en-ID" dirty="0" err="1"/>
              <a:t>karena</a:t>
            </a:r>
            <a:r>
              <a:rPr lang="en-ID" dirty="0"/>
              <a:t> </a:t>
            </a:r>
            <a:r>
              <a:rPr lang="en-ID" dirty="0" err="1"/>
              <a:t>Cangkringan</a:t>
            </a:r>
            <a:r>
              <a:rPr lang="en-ID" dirty="0"/>
              <a:t> </a:t>
            </a:r>
            <a:r>
              <a:rPr lang="en-ID" dirty="0" err="1"/>
              <a:t>Berseri</a:t>
            </a:r>
            <a:r>
              <a:rPr lang="en-ID" dirty="0"/>
              <a:t> </a:t>
            </a:r>
            <a:r>
              <a:rPr lang="en-ID" dirty="0" err="1"/>
              <a:t>merupakan</a:t>
            </a:r>
            <a:r>
              <a:rPr lang="en-ID" dirty="0"/>
              <a:t> bank </a:t>
            </a:r>
            <a:r>
              <a:rPr lang="en-ID" dirty="0" err="1"/>
              <a:t>dengan</a:t>
            </a:r>
            <a:r>
              <a:rPr lang="en-ID" dirty="0"/>
              <a:t> </a:t>
            </a:r>
            <a:r>
              <a:rPr lang="en-ID" dirty="0" err="1"/>
              <a:t>skala</a:t>
            </a:r>
            <a:r>
              <a:rPr lang="en-ID" dirty="0"/>
              <a:t> </a:t>
            </a:r>
            <a:r>
              <a:rPr lang="en-ID" dirty="0" err="1"/>
              <a:t>kecil</a:t>
            </a:r>
            <a:r>
              <a:rPr lang="en-ID" dirty="0"/>
              <a:t>, </a:t>
            </a:r>
            <a:r>
              <a:rPr lang="en-ID" dirty="0" err="1"/>
              <a:t>sehingga</a:t>
            </a:r>
            <a:r>
              <a:rPr lang="en-ID" dirty="0"/>
              <a:t> </a:t>
            </a:r>
            <a:r>
              <a:rPr lang="en-ID" dirty="0" err="1"/>
              <a:t>belum</a:t>
            </a:r>
            <a:r>
              <a:rPr lang="en-ID" dirty="0"/>
              <a:t> </a:t>
            </a:r>
            <a:r>
              <a:rPr lang="en-ID" dirty="0" err="1"/>
              <a:t>memerlukan</a:t>
            </a:r>
            <a:r>
              <a:rPr lang="en-ID" dirty="0"/>
              <a:t> </a:t>
            </a:r>
            <a:r>
              <a:rPr lang="en-ID" dirty="0" err="1"/>
              <a:t>neraca</a:t>
            </a:r>
            <a:r>
              <a:rPr lang="en-ID" dirty="0"/>
              <a:t> </a:t>
            </a:r>
            <a:r>
              <a:rPr lang="en-ID" dirty="0" err="1"/>
              <a:t>saldo</a:t>
            </a:r>
            <a:r>
              <a:rPr lang="en-ID" dirty="0"/>
              <a:t>, </a:t>
            </a:r>
            <a:r>
              <a:rPr lang="en-ID" dirty="0" err="1"/>
              <a:t>jurnal</a:t>
            </a:r>
            <a:r>
              <a:rPr lang="en-ID" dirty="0"/>
              <a:t> </a:t>
            </a:r>
            <a:r>
              <a:rPr lang="en-ID" dirty="0" err="1"/>
              <a:t>penyesuaian</a:t>
            </a:r>
            <a:r>
              <a:rPr lang="en-ID" dirty="0"/>
              <a:t> dan </a:t>
            </a:r>
            <a:r>
              <a:rPr lang="en-ID" dirty="0" err="1"/>
              <a:t>neraca</a:t>
            </a:r>
            <a:r>
              <a:rPr lang="en-ID" dirty="0"/>
              <a:t> </a:t>
            </a:r>
            <a:r>
              <a:rPr lang="en-ID" dirty="0" err="1"/>
              <a:t>lajur</a:t>
            </a:r>
            <a:r>
              <a:rPr lang="en-ID" dirty="0"/>
              <a: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Saran </a:t>
            </a:r>
            <a:endParaRPr dirty="0"/>
          </a:p>
        </p:txBody>
      </p:sp>
      <p:sp>
        <p:nvSpPr>
          <p:cNvPr id="84" name="Google Shape;84;g104f7abbb21_0_315"/>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85000" lnSpcReduction="20000"/>
          </a:bodyPr>
          <a:lstStyle/>
          <a:p>
            <a:pPr marL="457200" lvl="0" indent="-228600" algn="l" rtl="0">
              <a:lnSpc>
                <a:spcPct val="90000"/>
              </a:lnSpc>
              <a:spcBef>
                <a:spcPts val="1000"/>
              </a:spcBef>
              <a:spcAft>
                <a:spcPts val="0"/>
              </a:spcAft>
              <a:buClr>
                <a:schemeClr val="dk1"/>
              </a:buClr>
              <a:buSzPts val="2800"/>
              <a:buNone/>
            </a:pPr>
            <a:r>
              <a:rPr lang="en-ID" dirty="0"/>
              <a:t>1.	</a:t>
            </a:r>
            <a:r>
              <a:rPr lang="en-ID" dirty="0" err="1"/>
              <a:t>Untuk</a:t>
            </a:r>
            <a:r>
              <a:rPr lang="en-ID" dirty="0"/>
              <a:t> </a:t>
            </a:r>
            <a:r>
              <a:rPr lang="en-ID" dirty="0" err="1"/>
              <a:t>pengelola</a:t>
            </a:r>
            <a:r>
              <a:rPr lang="en-ID" dirty="0"/>
              <a:t> Bank </a:t>
            </a:r>
            <a:r>
              <a:rPr lang="en-ID" dirty="0" err="1"/>
              <a:t>Sampah</a:t>
            </a:r>
            <a:r>
              <a:rPr lang="en-ID" dirty="0"/>
              <a:t>, </a:t>
            </a:r>
            <a:r>
              <a:rPr lang="en-ID" dirty="0" err="1"/>
              <a:t>sebaiknya</a:t>
            </a:r>
            <a:r>
              <a:rPr lang="en-ID" dirty="0"/>
              <a:t> </a:t>
            </a:r>
            <a:r>
              <a:rPr lang="en-ID" dirty="0" err="1"/>
              <a:t>setiap</a:t>
            </a:r>
            <a:r>
              <a:rPr lang="en-ID" dirty="0"/>
              <a:t> </a:t>
            </a:r>
            <a:r>
              <a:rPr lang="en-ID" dirty="0" err="1"/>
              <a:t>petugas</a:t>
            </a:r>
            <a:r>
              <a:rPr lang="en-ID" dirty="0"/>
              <a:t> yang </a:t>
            </a:r>
            <a:r>
              <a:rPr lang="en-ID" dirty="0" err="1"/>
              <a:t>bertanggungjawab</a:t>
            </a:r>
            <a:r>
              <a:rPr lang="en-ID" dirty="0"/>
              <a:t> pada </a:t>
            </a:r>
            <a:r>
              <a:rPr lang="en-ID" dirty="0" err="1"/>
              <a:t>pembukuan</a:t>
            </a:r>
            <a:r>
              <a:rPr lang="en-ID" dirty="0"/>
              <a:t> </a:t>
            </a:r>
            <a:r>
              <a:rPr lang="en-ID" dirty="0" err="1"/>
              <a:t>ataupun</a:t>
            </a:r>
            <a:r>
              <a:rPr lang="en-ID" dirty="0"/>
              <a:t> </a:t>
            </a:r>
            <a:r>
              <a:rPr lang="en-ID" dirty="0" err="1"/>
              <a:t>akuntansi</a:t>
            </a:r>
            <a:r>
              <a:rPr lang="en-ID" dirty="0"/>
              <a:t> </a:t>
            </a:r>
            <a:r>
              <a:rPr lang="en-ID" dirty="0" err="1"/>
              <a:t>keuangan</a:t>
            </a:r>
            <a:r>
              <a:rPr lang="en-ID" dirty="0"/>
              <a:t> </a:t>
            </a:r>
            <a:r>
              <a:rPr lang="en-ID" dirty="0" err="1"/>
              <a:t>memiliki</a:t>
            </a:r>
            <a:r>
              <a:rPr lang="en-ID" dirty="0"/>
              <a:t> </a:t>
            </a:r>
            <a:r>
              <a:rPr lang="en-ID" dirty="0" err="1"/>
              <a:t>keselarasan</a:t>
            </a:r>
            <a:r>
              <a:rPr lang="en-ID" dirty="0"/>
              <a:t> </a:t>
            </a:r>
            <a:r>
              <a:rPr lang="en-ID" dirty="0" err="1"/>
              <a:t>dalam</a:t>
            </a:r>
            <a:r>
              <a:rPr lang="en-ID" dirty="0"/>
              <a:t> </a:t>
            </a:r>
            <a:r>
              <a:rPr lang="en-ID" dirty="0" err="1"/>
              <a:t>pencatatan</a:t>
            </a:r>
            <a:r>
              <a:rPr lang="en-ID" dirty="0"/>
              <a:t> </a:t>
            </a:r>
            <a:r>
              <a:rPr lang="en-ID" dirty="0" err="1"/>
              <a:t>dalam</a:t>
            </a:r>
            <a:r>
              <a:rPr lang="en-ID" dirty="0"/>
              <a:t> </a:t>
            </a:r>
            <a:r>
              <a:rPr lang="en-ID" dirty="0" err="1"/>
              <a:t>buku</a:t>
            </a:r>
            <a:r>
              <a:rPr lang="en-ID" dirty="0"/>
              <a:t> </a:t>
            </a:r>
            <a:r>
              <a:rPr lang="en-ID" dirty="0" err="1"/>
              <a:t>harian</a:t>
            </a:r>
            <a:r>
              <a:rPr lang="en-ID" dirty="0"/>
              <a:t> </a:t>
            </a:r>
            <a:r>
              <a:rPr lang="en-ID" dirty="0" err="1"/>
              <a:t>sehingga</a:t>
            </a:r>
            <a:r>
              <a:rPr lang="en-ID" dirty="0"/>
              <a:t> </a:t>
            </a:r>
            <a:r>
              <a:rPr lang="en-ID" dirty="0" err="1"/>
              <a:t>akan</a:t>
            </a:r>
            <a:r>
              <a:rPr lang="en-ID" dirty="0"/>
              <a:t> </a:t>
            </a:r>
            <a:r>
              <a:rPr lang="en-ID" dirty="0" err="1"/>
              <a:t>mempermudah</a:t>
            </a:r>
            <a:r>
              <a:rPr lang="en-ID" dirty="0"/>
              <a:t> </a:t>
            </a:r>
            <a:r>
              <a:rPr lang="en-ID" dirty="0" err="1"/>
              <a:t>dalam</a:t>
            </a:r>
            <a:r>
              <a:rPr lang="en-ID" dirty="0"/>
              <a:t> posting pada </a:t>
            </a:r>
            <a:r>
              <a:rPr lang="en-ID" dirty="0" err="1"/>
              <a:t>tahapan</a:t>
            </a:r>
            <a:r>
              <a:rPr lang="en-ID" dirty="0"/>
              <a:t> </a:t>
            </a:r>
            <a:r>
              <a:rPr lang="en-ID" dirty="0" err="1"/>
              <a:t>siklus</a:t>
            </a:r>
            <a:r>
              <a:rPr lang="en-ID" dirty="0"/>
              <a:t> </a:t>
            </a:r>
            <a:r>
              <a:rPr lang="en-ID" dirty="0" err="1"/>
              <a:t>selanjutnya</a:t>
            </a:r>
            <a:r>
              <a:rPr lang="en-ID" dirty="0"/>
              <a:t>, </a:t>
            </a:r>
            <a:r>
              <a:rPr lang="en-ID" dirty="0" err="1"/>
              <a:t>memiliki</a:t>
            </a:r>
            <a:r>
              <a:rPr lang="en-ID" dirty="0"/>
              <a:t> </a:t>
            </a:r>
            <a:r>
              <a:rPr lang="en-ID" dirty="0" err="1"/>
              <a:t>bentuk</a:t>
            </a:r>
            <a:r>
              <a:rPr lang="en-ID" dirty="0"/>
              <a:t> </a:t>
            </a:r>
            <a:r>
              <a:rPr lang="en-ID" dirty="0" err="1"/>
              <a:t>kolom-kolom</a:t>
            </a:r>
            <a:r>
              <a:rPr lang="en-ID" dirty="0"/>
              <a:t> yang </a:t>
            </a:r>
            <a:r>
              <a:rPr lang="en-ID" dirty="0" err="1"/>
              <a:t>pakem</a:t>
            </a:r>
            <a:r>
              <a:rPr lang="en-ID" dirty="0"/>
              <a:t> </a:t>
            </a:r>
            <a:r>
              <a:rPr lang="en-ID" dirty="0" err="1"/>
              <a:t>dalam</a:t>
            </a:r>
            <a:r>
              <a:rPr lang="en-ID" dirty="0"/>
              <a:t> </a:t>
            </a:r>
            <a:r>
              <a:rPr lang="en-ID" dirty="0" err="1"/>
              <a:t>pencatatan</a:t>
            </a:r>
            <a:r>
              <a:rPr lang="en-ID" dirty="0"/>
              <a:t> </a:t>
            </a:r>
            <a:r>
              <a:rPr lang="en-ID" dirty="0" err="1"/>
              <a:t>buku</a:t>
            </a:r>
            <a:r>
              <a:rPr lang="en-ID" dirty="0"/>
              <a:t> </a:t>
            </a:r>
            <a:r>
              <a:rPr lang="en-ID" dirty="0" err="1"/>
              <a:t>harian</a:t>
            </a:r>
            <a:r>
              <a:rPr lang="en-ID" dirty="0"/>
              <a:t>.</a:t>
            </a:r>
          </a:p>
          <a:p>
            <a:pPr marL="457200" lvl="0" indent="-228600" algn="l" rtl="0">
              <a:lnSpc>
                <a:spcPct val="90000"/>
              </a:lnSpc>
              <a:spcBef>
                <a:spcPts val="1000"/>
              </a:spcBef>
              <a:spcAft>
                <a:spcPts val="0"/>
              </a:spcAft>
              <a:buClr>
                <a:schemeClr val="dk1"/>
              </a:buClr>
              <a:buSzPts val="2800"/>
              <a:buNone/>
            </a:pPr>
            <a:r>
              <a:rPr lang="en-ID" dirty="0"/>
              <a:t>2.	</a:t>
            </a:r>
            <a:r>
              <a:rPr lang="en-ID" dirty="0" err="1"/>
              <a:t>Untuk</a:t>
            </a:r>
            <a:r>
              <a:rPr lang="en-ID" dirty="0"/>
              <a:t> </a:t>
            </a:r>
            <a:r>
              <a:rPr lang="en-ID" dirty="0" err="1"/>
              <a:t>pengelola</a:t>
            </a:r>
            <a:r>
              <a:rPr lang="en-ID" dirty="0"/>
              <a:t> Bank </a:t>
            </a:r>
            <a:r>
              <a:rPr lang="en-ID" dirty="0" err="1"/>
              <a:t>Sampah</a:t>
            </a:r>
            <a:r>
              <a:rPr lang="en-ID" dirty="0"/>
              <a:t>, </a:t>
            </a:r>
            <a:r>
              <a:rPr lang="en-ID" dirty="0" err="1"/>
              <a:t>seharusnya</a:t>
            </a:r>
            <a:r>
              <a:rPr lang="en-ID" dirty="0"/>
              <a:t> </a:t>
            </a:r>
            <a:r>
              <a:rPr lang="en-ID" dirty="0" err="1"/>
              <a:t>dalam</a:t>
            </a:r>
            <a:r>
              <a:rPr lang="en-ID" dirty="0"/>
              <a:t> </a:t>
            </a:r>
            <a:r>
              <a:rPr lang="en-ID" dirty="0" err="1"/>
              <a:t>pengelolaan</a:t>
            </a:r>
            <a:r>
              <a:rPr lang="en-ID" dirty="0"/>
              <a:t> bank </a:t>
            </a:r>
            <a:r>
              <a:rPr lang="en-ID" dirty="0" err="1"/>
              <a:t>sampah</a:t>
            </a:r>
            <a:r>
              <a:rPr lang="en-ID" dirty="0"/>
              <a:t> </a:t>
            </a:r>
            <a:r>
              <a:rPr lang="en-ID" dirty="0" err="1"/>
              <a:t>melibatkan</a:t>
            </a:r>
            <a:r>
              <a:rPr lang="en-ID" dirty="0"/>
              <a:t> </a:t>
            </a:r>
            <a:r>
              <a:rPr lang="en-ID" dirty="0" err="1"/>
              <a:t>anak</a:t>
            </a:r>
            <a:r>
              <a:rPr lang="en-ID" dirty="0"/>
              <a:t> SMK </a:t>
            </a:r>
            <a:r>
              <a:rPr lang="en-ID" dirty="0" err="1"/>
              <a:t>dari</a:t>
            </a:r>
            <a:r>
              <a:rPr lang="en-ID" dirty="0"/>
              <a:t> </a:t>
            </a:r>
            <a:r>
              <a:rPr lang="en-ID" dirty="0" err="1"/>
              <a:t>jurusan</a:t>
            </a:r>
            <a:r>
              <a:rPr lang="en-ID" dirty="0"/>
              <a:t> </a:t>
            </a:r>
            <a:r>
              <a:rPr lang="en-ID" dirty="0" err="1"/>
              <a:t>akuntansi</a:t>
            </a:r>
            <a:endParaRPr lang="en-ID" dirty="0"/>
          </a:p>
          <a:p>
            <a:pPr marL="457200" lvl="0" indent="-228600" algn="l" rtl="0">
              <a:lnSpc>
                <a:spcPct val="90000"/>
              </a:lnSpc>
              <a:spcBef>
                <a:spcPts val="1000"/>
              </a:spcBef>
              <a:spcAft>
                <a:spcPts val="0"/>
              </a:spcAft>
              <a:buClr>
                <a:schemeClr val="dk1"/>
              </a:buClr>
              <a:buSzPts val="2800"/>
              <a:buNone/>
            </a:pPr>
            <a:r>
              <a:rPr lang="en-ID" dirty="0"/>
              <a:t>3.	</a:t>
            </a:r>
            <a:r>
              <a:rPr lang="en-ID" dirty="0" err="1"/>
              <a:t>Untuk</a:t>
            </a:r>
            <a:r>
              <a:rPr lang="en-ID" dirty="0"/>
              <a:t> </a:t>
            </a:r>
            <a:r>
              <a:rPr lang="en-ID" dirty="0" err="1"/>
              <a:t>pemerintah</a:t>
            </a:r>
            <a:r>
              <a:rPr lang="en-ID" dirty="0"/>
              <a:t>, </a:t>
            </a:r>
            <a:r>
              <a:rPr lang="en-ID" dirty="0" err="1"/>
              <a:t>mungkin</a:t>
            </a:r>
            <a:r>
              <a:rPr lang="en-ID" dirty="0"/>
              <a:t> </a:t>
            </a:r>
            <a:r>
              <a:rPr lang="en-ID" dirty="0" err="1"/>
              <a:t>sudah</a:t>
            </a:r>
            <a:r>
              <a:rPr lang="en-ID" dirty="0"/>
              <a:t> </a:t>
            </a:r>
            <a:r>
              <a:rPr lang="en-ID" dirty="0" err="1"/>
              <a:t>saatnya</a:t>
            </a:r>
            <a:r>
              <a:rPr lang="en-ID" dirty="0"/>
              <a:t> </a:t>
            </a:r>
            <a:r>
              <a:rPr lang="en-ID" dirty="0" err="1"/>
              <a:t>pemerintah</a:t>
            </a:r>
            <a:r>
              <a:rPr lang="en-ID" dirty="0"/>
              <a:t> </a:t>
            </a:r>
            <a:r>
              <a:rPr lang="en-ID" dirty="0" err="1"/>
              <a:t>mengedukasi</a:t>
            </a:r>
            <a:r>
              <a:rPr lang="en-ID" dirty="0"/>
              <a:t> pada </a:t>
            </a:r>
            <a:r>
              <a:rPr lang="en-ID" dirty="0" err="1"/>
              <a:t>semua</a:t>
            </a:r>
            <a:r>
              <a:rPr lang="en-ID" dirty="0"/>
              <a:t> </a:t>
            </a:r>
            <a:r>
              <a:rPr lang="en-ID" dirty="0" err="1"/>
              <a:t>petugas</a:t>
            </a:r>
            <a:r>
              <a:rPr lang="en-ID" dirty="0"/>
              <a:t> Bank </a:t>
            </a:r>
            <a:r>
              <a:rPr lang="en-ID" dirty="0" err="1"/>
              <a:t>Sampah</a:t>
            </a:r>
            <a:r>
              <a:rPr lang="en-ID" dirty="0"/>
              <a:t> </a:t>
            </a:r>
            <a:r>
              <a:rPr lang="en-ID" dirty="0" err="1"/>
              <a:t>tentang</a:t>
            </a:r>
            <a:r>
              <a:rPr lang="en-ID" dirty="0"/>
              <a:t> </a:t>
            </a:r>
            <a:r>
              <a:rPr lang="en-ID" dirty="0" err="1"/>
              <a:t>pentingnya</a:t>
            </a:r>
            <a:r>
              <a:rPr lang="en-ID" dirty="0"/>
              <a:t> </a:t>
            </a:r>
            <a:r>
              <a:rPr lang="en-ID" dirty="0" err="1"/>
              <a:t>tertib</a:t>
            </a:r>
            <a:r>
              <a:rPr lang="en-ID" dirty="0"/>
              <a:t> </a:t>
            </a:r>
            <a:r>
              <a:rPr lang="en-ID" dirty="0" err="1"/>
              <a:t>akuntansi</a:t>
            </a:r>
            <a:r>
              <a:rPr lang="en-ID" dirty="0"/>
              <a:t>, </a:t>
            </a:r>
            <a:r>
              <a:rPr lang="en-ID" dirty="0" err="1"/>
              <a:t>sehingga</a:t>
            </a:r>
            <a:r>
              <a:rPr lang="en-ID" dirty="0"/>
              <a:t> </a:t>
            </a:r>
            <a:r>
              <a:rPr lang="en-ID" dirty="0" err="1"/>
              <a:t>semua</a:t>
            </a:r>
            <a:r>
              <a:rPr lang="en-ID" dirty="0"/>
              <a:t> Bank </a:t>
            </a:r>
            <a:r>
              <a:rPr lang="en-ID" dirty="0" err="1"/>
              <a:t>Sampah</a:t>
            </a:r>
            <a:r>
              <a:rPr lang="en-ID" dirty="0"/>
              <a:t> </a:t>
            </a:r>
            <a:r>
              <a:rPr lang="en-ID" dirty="0" err="1"/>
              <a:t>memiliki</a:t>
            </a:r>
            <a:r>
              <a:rPr lang="en-ID" dirty="0"/>
              <a:t> </a:t>
            </a:r>
            <a:r>
              <a:rPr lang="en-ID" dirty="0" err="1"/>
              <a:t>bentuk</a:t>
            </a:r>
            <a:r>
              <a:rPr lang="en-ID" dirty="0"/>
              <a:t> </a:t>
            </a:r>
            <a:r>
              <a:rPr lang="en-ID" dirty="0" err="1"/>
              <a:t>baku</a:t>
            </a:r>
            <a:r>
              <a:rPr lang="en-ID" dirty="0"/>
              <a:t> </a:t>
            </a:r>
            <a:r>
              <a:rPr lang="en-ID" dirty="0" err="1"/>
              <a:t>dalam</a:t>
            </a:r>
            <a:r>
              <a:rPr lang="en-ID" dirty="0"/>
              <a:t> </a:t>
            </a:r>
            <a:r>
              <a:rPr lang="en-ID" dirty="0" err="1"/>
              <a:t>mengelola</a:t>
            </a:r>
            <a:r>
              <a:rPr lang="en-ID" dirty="0"/>
              <a:t> Bank </a:t>
            </a:r>
            <a:r>
              <a:rPr lang="en-ID" dirty="0" err="1"/>
              <a:t>Sampahnya</a:t>
            </a:r>
            <a:r>
              <a:rPr lang="en-ID" dirty="0"/>
              <a:t>, </a:t>
            </a:r>
            <a:r>
              <a:rPr lang="en-ID" dirty="0" err="1"/>
              <a:t>selain</a:t>
            </a:r>
            <a:r>
              <a:rPr lang="en-ID" dirty="0"/>
              <a:t> </a:t>
            </a:r>
            <a:r>
              <a:rPr lang="en-ID" dirty="0" err="1"/>
              <a:t>mendapatkan</a:t>
            </a:r>
            <a:r>
              <a:rPr lang="en-ID" dirty="0"/>
              <a:t> </a:t>
            </a:r>
            <a:r>
              <a:rPr lang="en-ID" dirty="0" err="1"/>
              <a:t>ilmu</a:t>
            </a:r>
            <a:r>
              <a:rPr lang="en-ID" dirty="0"/>
              <a:t> juga </a:t>
            </a:r>
            <a:r>
              <a:rPr lang="en-ID" dirty="0" err="1"/>
              <a:t>kemudahan</a:t>
            </a:r>
            <a:r>
              <a:rPr lang="en-ID" dirty="0"/>
              <a:t> </a:t>
            </a:r>
            <a:r>
              <a:rPr lang="en-ID" dirty="0" err="1"/>
              <a:t>dalam</a:t>
            </a:r>
            <a:r>
              <a:rPr lang="en-ID" dirty="0"/>
              <a:t> </a:t>
            </a:r>
            <a:r>
              <a:rPr lang="en-ID" dirty="0" err="1"/>
              <a:t>mengelola</a:t>
            </a:r>
            <a:r>
              <a:rPr lang="en-ID" dirty="0"/>
              <a:t>.</a:t>
            </a:r>
          </a:p>
          <a:p>
            <a:pPr marL="457200" lvl="0" indent="-228600" algn="l" rtl="0">
              <a:lnSpc>
                <a:spcPct val="90000"/>
              </a:lnSpc>
              <a:spcBef>
                <a:spcPts val="1000"/>
              </a:spcBef>
              <a:spcAft>
                <a:spcPts val="0"/>
              </a:spcAft>
              <a:buClr>
                <a:schemeClr val="dk1"/>
              </a:buClr>
              <a:buSzPts val="2800"/>
              <a:buNone/>
            </a:pPr>
            <a:r>
              <a:rPr lang="en-ID" dirty="0"/>
              <a:t>4.	</a:t>
            </a:r>
            <a:r>
              <a:rPr lang="en-ID" dirty="0" err="1"/>
              <a:t>Untuk</a:t>
            </a:r>
            <a:r>
              <a:rPr lang="en-ID" dirty="0"/>
              <a:t> </a:t>
            </a:r>
            <a:r>
              <a:rPr lang="en-ID" dirty="0" err="1"/>
              <a:t>peneliti</a:t>
            </a:r>
            <a:r>
              <a:rPr lang="en-ID" dirty="0"/>
              <a:t> lain, </a:t>
            </a:r>
            <a:r>
              <a:rPr lang="en-ID" dirty="0" err="1"/>
              <a:t>menyadari</a:t>
            </a:r>
            <a:r>
              <a:rPr lang="en-ID" dirty="0"/>
              <a:t> </a:t>
            </a:r>
            <a:r>
              <a:rPr lang="en-ID" dirty="0" err="1"/>
              <a:t>akan</a:t>
            </a:r>
            <a:r>
              <a:rPr lang="en-ID" dirty="0"/>
              <a:t> </a:t>
            </a:r>
            <a:r>
              <a:rPr lang="en-ID" dirty="0" err="1"/>
              <a:t>keterbatasan</a:t>
            </a:r>
            <a:r>
              <a:rPr lang="en-ID" dirty="0"/>
              <a:t> </a:t>
            </a:r>
            <a:r>
              <a:rPr lang="en-ID" dirty="0" err="1"/>
              <a:t>peneliti</a:t>
            </a:r>
            <a:r>
              <a:rPr lang="en-ID" dirty="0"/>
              <a:t> </a:t>
            </a:r>
            <a:r>
              <a:rPr lang="en-ID" dirty="0" err="1"/>
              <a:t>dalam</a:t>
            </a:r>
            <a:r>
              <a:rPr lang="en-ID" dirty="0"/>
              <a:t> </a:t>
            </a:r>
            <a:r>
              <a:rPr lang="en-ID" dirty="0" err="1"/>
              <a:t>melakukan</a:t>
            </a:r>
            <a:r>
              <a:rPr lang="en-ID" dirty="0"/>
              <a:t> </a:t>
            </a:r>
            <a:r>
              <a:rPr lang="en-ID" dirty="0" err="1"/>
              <a:t>penelitian</a:t>
            </a:r>
            <a:r>
              <a:rPr lang="en-ID" dirty="0"/>
              <a:t> </a:t>
            </a:r>
            <a:r>
              <a:rPr lang="en-ID" dirty="0" err="1"/>
              <a:t>ini</a:t>
            </a:r>
            <a:r>
              <a:rPr lang="en-ID" dirty="0"/>
              <a:t> </a:t>
            </a:r>
            <a:r>
              <a:rPr lang="en-ID" dirty="0" err="1"/>
              <a:t>maka</a:t>
            </a:r>
            <a:r>
              <a:rPr lang="en-ID" dirty="0"/>
              <a:t> </a:t>
            </a:r>
            <a:r>
              <a:rPr lang="en-ID" dirty="0" err="1"/>
              <a:t>peneliti</a:t>
            </a:r>
            <a:r>
              <a:rPr lang="en-ID" dirty="0"/>
              <a:t> </a:t>
            </a:r>
            <a:r>
              <a:rPr lang="en-ID" dirty="0" err="1"/>
              <a:t>berharap</a:t>
            </a:r>
            <a:r>
              <a:rPr lang="en-ID" dirty="0"/>
              <a:t> </a:t>
            </a:r>
            <a:r>
              <a:rPr lang="en-ID" dirty="0" err="1"/>
              <a:t>ada</a:t>
            </a:r>
            <a:r>
              <a:rPr lang="en-ID" dirty="0"/>
              <a:t> </a:t>
            </a:r>
            <a:r>
              <a:rPr lang="en-ID" dirty="0" err="1"/>
              <a:t>penelitian</a:t>
            </a:r>
            <a:r>
              <a:rPr lang="en-ID" dirty="0"/>
              <a:t> lain yang </a:t>
            </a:r>
            <a:r>
              <a:rPr lang="en-ID" dirty="0" err="1"/>
              <a:t>bisa</a:t>
            </a:r>
            <a:r>
              <a:rPr lang="en-ID" dirty="0"/>
              <a:t> </a:t>
            </a:r>
            <a:r>
              <a:rPr lang="en-ID" dirty="0" err="1"/>
              <a:t>memberikan</a:t>
            </a:r>
            <a:r>
              <a:rPr lang="en-ID" dirty="0"/>
              <a:t> </a:t>
            </a:r>
            <a:r>
              <a:rPr lang="en-ID" dirty="0" err="1"/>
              <a:t>masukan</a:t>
            </a:r>
            <a:r>
              <a:rPr lang="en-ID" dirty="0"/>
              <a:t> </a:t>
            </a:r>
            <a:r>
              <a:rPr lang="en-ID" dirty="0" err="1"/>
              <a:t>sehingga</a:t>
            </a:r>
            <a:r>
              <a:rPr lang="en-ID" dirty="0"/>
              <a:t> Bank </a:t>
            </a:r>
            <a:r>
              <a:rPr lang="en-ID" dirty="0" err="1"/>
              <a:t>Sampah</a:t>
            </a:r>
            <a:r>
              <a:rPr lang="en-ID" dirty="0"/>
              <a:t> </a:t>
            </a:r>
            <a:r>
              <a:rPr lang="en-ID" dirty="0" err="1"/>
              <a:t>bisa</a:t>
            </a:r>
            <a:r>
              <a:rPr lang="en-ID" dirty="0"/>
              <a:t> </a:t>
            </a:r>
            <a:r>
              <a:rPr lang="en-ID" dirty="0" err="1"/>
              <a:t>berkembang</a:t>
            </a:r>
            <a:r>
              <a:rPr lang="en-ID" dirty="0"/>
              <a:t> </a:t>
            </a:r>
            <a:r>
              <a:rPr lang="en-ID" dirty="0" err="1"/>
              <a:t>menjadi</a:t>
            </a:r>
            <a:r>
              <a:rPr lang="en-ID" dirty="0"/>
              <a:t> </a:t>
            </a:r>
            <a:r>
              <a:rPr lang="en-ID" dirty="0" err="1"/>
              <a:t>lebih</a:t>
            </a:r>
            <a:r>
              <a:rPr lang="en-ID" dirty="0"/>
              <a:t> </a:t>
            </a:r>
            <a:r>
              <a:rPr lang="en-ID" dirty="0" err="1"/>
              <a:t>maju</a:t>
            </a:r>
            <a:r>
              <a:rPr lang="en-ID" dirty="0"/>
              <a:t> </a:t>
            </a:r>
            <a:r>
              <a:rPr lang="en-ID" dirty="0" err="1"/>
              <a:t>lagi</a:t>
            </a:r>
            <a:r>
              <a:rPr lang="en-ID" dirty="0"/>
              <a:t>.</a:t>
            </a:r>
          </a:p>
          <a:p>
            <a:pPr marL="457200" lvl="0" indent="-2286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Referensi</a:t>
            </a:r>
            <a:endParaRPr dirty="0"/>
          </a:p>
        </p:txBody>
      </p:sp>
      <p:sp>
        <p:nvSpPr>
          <p:cNvPr id="90" name="Google Shape;90;g104f7abbb21_0_61"/>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70000" lnSpcReduction="20000"/>
          </a:bodyPr>
          <a:lstStyle/>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Alfarizi, M. K. (2020).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Bank Sampah Tumbuh Pesat di Indonesia</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www.tempo.co: https://tekno.tempo.co/read/1316606/bank-sampah-tumbuh-pesat-di-indonesia-ini-datanya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Ardiansyah. (2014).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Tahap-Tahap Dalam Proses (Siklus ) Akuntansi.</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https://www.terraveu.com/proses-siklus-akuntansi/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Arikunto, S. (2015).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Prosedur Penelitian Suatu Pendekatan Praktik</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Rineka Cipta.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Arum Puspita Sari, A. R. (2014). Penyusunan Dan Penyajian Laporan Keuangan Berdasarkan Standar Akuntansi Keuangan Entitas Tanpa Akuntabilitas Publik (Studi Pada (Studi Kasus pada Perusahaan Rokok Trubus Alami).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Jurnal Ilmiah Mahasiswa FEB UB.</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Hans, K. d. (2016).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Akuntansi Keuangan Berdasarkan SAK Berbasis IFRS</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Salemba Empat.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Harahap, S. S. (2016).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Teori Akuntansi.</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Rajagrafindo Persada.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Hermawan, S. dan A. (2016).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Metode Penelitian Bisnis Pendekatan Kuantitatif dan Kualitatif</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Media Nusa Creative.</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Huda, F. A. (2018).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Pengertian Rancangan Penelitian Kuantitatif.</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https://fatkhan.web.id/pengertian-rancangan-penelitian-kualitatif/</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Igotmypoint. (2016).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Soemarsono SR.</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www.scribd.com: https://www.scribd.com/doc/304393425/Soemarso-SR-2004</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Kieso, D. E., Weygandt, J. J., &amp; Kimmel, P. D. (2016).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Accounting Principles</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(12th ed.). John Wiley &amp; Sons.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Lexy J. Moleong, D. M. A. (2019). Moleong, Lexi J, 2014. ” Metodologi Penelitian Kualitatif Edisi Revisi”. Bandung : Remaja Rosdakarya.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PT. Remaja Rosda Karya</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16C0D-0D49-1B22-CEDA-596C2779501F}"/>
              </a:ext>
            </a:extLst>
          </p:cNvPr>
          <p:cNvSpPr>
            <a:spLocks noGrp="1"/>
          </p:cNvSpPr>
          <p:nvPr>
            <p:ph type="title"/>
          </p:nvPr>
        </p:nvSpPr>
        <p:spPr/>
        <p:txBody>
          <a:bodyPr/>
          <a:lstStyle/>
          <a:p>
            <a:r>
              <a:rPr lang="en-US" dirty="0" err="1"/>
              <a:t>Referensi</a:t>
            </a:r>
            <a:endParaRPr lang="en-ID" dirty="0"/>
          </a:p>
        </p:txBody>
      </p:sp>
      <p:sp>
        <p:nvSpPr>
          <p:cNvPr id="3" name="Text Placeholder 2">
            <a:extLst>
              <a:ext uri="{FF2B5EF4-FFF2-40B4-BE49-F238E27FC236}">
                <a16:creationId xmlns:a16="http://schemas.microsoft.com/office/drawing/2014/main" id="{3B79D1C8-4F20-3059-4ACB-7AB2F761D313}"/>
              </a:ext>
            </a:extLst>
          </p:cNvPr>
          <p:cNvSpPr>
            <a:spLocks noGrp="1"/>
          </p:cNvSpPr>
          <p:nvPr>
            <p:ph type="body" idx="1"/>
          </p:nvPr>
        </p:nvSpPr>
        <p:spPr/>
        <p:txBody>
          <a:bodyPr>
            <a:normAutofit/>
          </a:bodyPr>
          <a:lstStyle/>
          <a:p>
            <a:pPr marL="304800" indent="-304800" algn="just">
              <a:lnSpc>
                <a:spcPct val="107000"/>
              </a:lnSpc>
              <a:spcAft>
                <a:spcPts val="800"/>
              </a:spcAft>
            </a:pPr>
            <a:r>
              <a:rPr lang="id-ID" sz="2400" dirty="0">
                <a:effectLst/>
                <a:latin typeface="Times New Roman" panose="02020603050405020304" pitchFamily="18" charset="0"/>
                <a:ea typeface="Calibri" panose="020F0502020204030204" pitchFamily="34" charset="0"/>
                <a:cs typeface="Times New Roman" panose="02020603050405020304" pitchFamily="18" charset="0"/>
              </a:rPr>
              <a:t>Mariani, A. (2021). </a:t>
            </a:r>
            <a:r>
              <a:rPr lang="id-ID" sz="2400" i="1" dirty="0">
                <a:effectLst/>
                <a:latin typeface="Times New Roman" panose="02020603050405020304" pitchFamily="18" charset="0"/>
                <a:ea typeface="Calibri" panose="020F0502020204030204" pitchFamily="34" charset="0"/>
                <a:cs typeface="Times New Roman" panose="02020603050405020304" pitchFamily="18" charset="0"/>
              </a:rPr>
              <a:t>Siklus Akuntansi Manahan Nasution.</a:t>
            </a:r>
            <a:r>
              <a:rPr lang="id-ID" sz="2400" dirty="0">
                <a:effectLst/>
                <a:latin typeface="Times New Roman" panose="02020603050405020304" pitchFamily="18" charset="0"/>
                <a:ea typeface="Calibri" panose="020F0502020204030204" pitchFamily="34" charset="0"/>
                <a:cs typeface="Times New Roman" panose="02020603050405020304" pitchFamily="18" charset="0"/>
              </a:rPr>
              <a:t> www.academia.edu: https://www.academia.edu/36276428/Siklus_Akuntansi_Manahan_Nasuti on</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2400" dirty="0">
                <a:effectLst/>
                <a:latin typeface="Times New Roman" panose="02020603050405020304" pitchFamily="18" charset="0"/>
                <a:ea typeface="Calibri" panose="020F0502020204030204" pitchFamily="34" charset="0"/>
                <a:cs typeface="Times New Roman" panose="02020603050405020304" pitchFamily="18" charset="0"/>
              </a:rPr>
              <a:t>PAPI, T. P. (2008). </a:t>
            </a:r>
            <a:r>
              <a:rPr lang="id-ID" sz="2400" i="1" dirty="0">
                <a:effectLst/>
                <a:latin typeface="Times New Roman" panose="02020603050405020304" pitchFamily="18" charset="0"/>
                <a:ea typeface="Calibri" panose="020F0502020204030204" pitchFamily="34" charset="0"/>
                <a:cs typeface="Times New Roman" panose="02020603050405020304" pitchFamily="18" charset="0"/>
              </a:rPr>
              <a:t>Peraturan Akuntansi Perbankan Indonesia (revisi 2008)</a:t>
            </a:r>
            <a:r>
              <a:rPr lang="id-ID" sz="2400" dirty="0">
                <a:effectLst/>
                <a:latin typeface="Times New Roman" panose="02020603050405020304" pitchFamily="18" charset="0"/>
                <a:ea typeface="Calibri" panose="020F0502020204030204" pitchFamily="34" charset="0"/>
                <a:cs typeface="Times New Roman" panose="02020603050405020304" pitchFamily="18" charset="0"/>
              </a:rPr>
              <a:t>. Bank Indonesia.</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2400" dirty="0">
                <a:effectLst/>
                <a:latin typeface="Times New Roman" panose="02020603050405020304" pitchFamily="18" charset="0"/>
                <a:ea typeface="Calibri" panose="020F0502020204030204" pitchFamily="34" charset="0"/>
                <a:cs typeface="Times New Roman" panose="02020603050405020304" pitchFamily="18" charset="0"/>
              </a:rPr>
              <a:t>Priharto, S. (2021). </a:t>
            </a:r>
            <a:r>
              <a:rPr lang="id-ID" sz="2400" i="1" dirty="0">
                <a:effectLst/>
                <a:latin typeface="Times New Roman" panose="02020603050405020304" pitchFamily="18" charset="0"/>
                <a:ea typeface="Calibri" panose="020F0502020204030204" pitchFamily="34" charset="0"/>
                <a:cs typeface="Times New Roman" panose="02020603050405020304" pitchFamily="18" charset="0"/>
              </a:rPr>
              <a:t>SAK ETAP</a:t>
            </a:r>
            <a:r>
              <a:rPr lang="id-ID" sz="2400" dirty="0">
                <a:effectLst/>
                <a:latin typeface="Times New Roman" panose="02020603050405020304" pitchFamily="18" charset="0"/>
                <a:ea typeface="Calibri" panose="020F0502020204030204" pitchFamily="34" charset="0"/>
                <a:cs typeface="Times New Roman" panose="02020603050405020304" pitchFamily="18" charset="0"/>
              </a:rPr>
              <a:t>. https://accurate.id/akuntansi/sak-etap/</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2400" dirty="0">
                <a:effectLst/>
                <a:latin typeface="Times New Roman" panose="02020603050405020304" pitchFamily="18" charset="0"/>
                <a:ea typeface="Calibri" panose="020F0502020204030204" pitchFamily="34" charset="0"/>
                <a:cs typeface="Times New Roman" panose="02020603050405020304" pitchFamily="18" charset="0"/>
              </a:rPr>
              <a:t>Rijali, A. (2019). Analisis Data Kualitatif. </a:t>
            </a:r>
            <a:r>
              <a:rPr lang="id-ID" sz="2400" i="1" dirty="0">
                <a:effectLst/>
                <a:latin typeface="Times New Roman" panose="02020603050405020304" pitchFamily="18" charset="0"/>
                <a:ea typeface="Calibri" panose="020F0502020204030204" pitchFamily="34" charset="0"/>
                <a:cs typeface="Times New Roman" panose="02020603050405020304" pitchFamily="18" charset="0"/>
              </a:rPr>
              <a:t>Alhadharah: Jurnal Ilmu Dakwah</a:t>
            </a:r>
            <a:r>
              <a:rPr lang="id-ID" sz="2400" dirty="0">
                <a:effectLst/>
                <a:latin typeface="Times New Roman" panose="02020603050405020304" pitchFamily="18" charset="0"/>
                <a:ea typeface="Calibri" panose="020F0502020204030204" pitchFamily="34" charset="0"/>
                <a:cs typeface="Times New Roman" panose="02020603050405020304" pitchFamily="18" charset="0"/>
              </a:rPr>
              <a:t>. https://doi.org/10.18592/alhadharah.v17i33.2374</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2400" dirty="0">
                <a:effectLst/>
                <a:latin typeface="Times New Roman" panose="02020603050405020304" pitchFamily="18" charset="0"/>
                <a:ea typeface="Calibri" panose="020F0502020204030204" pitchFamily="34" charset="0"/>
                <a:cs typeface="Times New Roman" panose="02020603050405020304" pitchFamily="18" charset="0"/>
              </a:rPr>
              <a:t>Romansyah, A. I. (2015). Rancangan Sistem Siklus Akuntansi Pada Bank Sampah. </a:t>
            </a:r>
            <a:r>
              <a:rPr lang="id-ID" sz="2400" i="1" dirty="0">
                <a:effectLst/>
                <a:latin typeface="Times New Roman" panose="02020603050405020304" pitchFamily="18" charset="0"/>
                <a:ea typeface="Calibri" panose="020F0502020204030204" pitchFamily="34" charset="0"/>
                <a:cs typeface="Times New Roman" panose="02020603050405020304" pitchFamily="18" charset="0"/>
              </a:rPr>
              <a:t>Jurnal Akuntansi Dan Keuangan Islam.</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842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F1DFB-6FD8-45E8-C2EE-35A41185D547}"/>
              </a:ext>
            </a:extLst>
          </p:cNvPr>
          <p:cNvSpPr>
            <a:spLocks noGrp="1"/>
          </p:cNvSpPr>
          <p:nvPr>
            <p:ph type="title"/>
          </p:nvPr>
        </p:nvSpPr>
        <p:spPr/>
        <p:txBody>
          <a:bodyPr/>
          <a:lstStyle/>
          <a:p>
            <a:r>
              <a:rPr lang="en-US" dirty="0" err="1"/>
              <a:t>Referensi</a:t>
            </a:r>
            <a:endParaRPr lang="en-ID" dirty="0"/>
          </a:p>
        </p:txBody>
      </p:sp>
      <p:sp>
        <p:nvSpPr>
          <p:cNvPr id="3" name="Text Placeholder 2">
            <a:extLst>
              <a:ext uri="{FF2B5EF4-FFF2-40B4-BE49-F238E27FC236}">
                <a16:creationId xmlns:a16="http://schemas.microsoft.com/office/drawing/2014/main" id="{DE93B20C-2C52-076E-99B3-733022D1D3C2}"/>
              </a:ext>
            </a:extLst>
          </p:cNvPr>
          <p:cNvSpPr>
            <a:spLocks noGrp="1"/>
          </p:cNvSpPr>
          <p:nvPr>
            <p:ph type="body" idx="1"/>
          </p:nvPr>
        </p:nvSpPr>
        <p:spPr/>
        <p:txBody>
          <a:bodyPr/>
          <a:lstStyle/>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Soewardjono. (2016).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Teori Akuntansi Perekayasaan Pelaporan Keuangan Edisi Ketiga</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BPFE.</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Srikant M. Datar, M. V. (2018).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Horngren’s Cost Accounting: A Managerial Emphasis.</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Pearson.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Sugiyono. (2015).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Metode Penelitian Kombinasi (Mix Methods)</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Alfabeta.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Sugiyono. (2016).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Metode Penelitian Kuantitatif Kualitatif dan Kombinasi (Mixed Methods)</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Alfabeta.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Sugiyono. (2017).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Metode Penelitian Bisnis. Bandung: Cv Alfabeta</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Sugiyono. (2018).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Metode Penelitian Pendidikan Pendekatan Kuantitatif, Kualitatif dan R&amp;D.</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Alfabeta.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Surjaman, L. J. (2018).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Metodologi Penelitian Kualitatif.</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(Remaja Rosdakarya. (ed.)). Revisi, cetakan ketigapuluh delapan.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gn="just">
              <a:lnSpc>
                <a:spcPct val="107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Warren, C. S., Reeve, J. M., &amp; Duchac, J. E. (2015).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Accounting</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(26th ed.). Cengage Learning.</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extLst>
      <p:ext uri="{BB962C8B-B14F-4D97-AF65-F5344CB8AC3E}">
        <p14:creationId xmlns:p14="http://schemas.microsoft.com/office/powerpoint/2010/main" val="177300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70000" lnSpcReduction="20000"/>
          </a:bodyPr>
          <a:lstStyle/>
          <a:p>
            <a:pPr marL="263525" lvl="0" indent="-34925" algn="just" rtl="0">
              <a:lnSpc>
                <a:spcPct val="90000"/>
              </a:lnSpc>
              <a:spcBef>
                <a:spcPts val="1000"/>
              </a:spcBef>
              <a:spcAft>
                <a:spcPts val="0"/>
              </a:spcAft>
              <a:buClr>
                <a:schemeClr val="dk1"/>
              </a:buClr>
              <a:buSzPts val="2800"/>
              <a:buNone/>
            </a:pPr>
            <a:r>
              <a:rPr lang="en-ID" dirty="0"/>
              <a:t>Bank </a:t>
            </a:r>
            <a:r>
              <a:rPr lang="en-ID" dirty="0" err="1"/>
              <a:t>Sampah</a:t>
            </a:r>
            <a:r>
              <a:rPr lang="en-ID" dirty="0"/>
              <a:t> </a:t>
            </a:r>
            <a:r>
              <a:rPr lang="en-ID" dirty="0" err="1"/>
              <a:t>Cangkringan</a:t>
            </a:r>
            <a:r>
              <a:rPr lang="en-ID" dirty="0"/>
              <a:t> </a:t>
            </a:r>
            <a:r>
              <a:rPr lang="en-ID" dirty="0" err="1"/>
              <a:t>Berseri</a:t>
            </a:r>
            <a:r>
              <a:rPr lang="en-ID" dirty="0"/>
              <a:t> </a:t>
            </a:r>
            <a:r>
              <a:rPr lang="en-ID" dirty="0" err="1"/>
              <a:t>merupakan</a:t>
            </a:r>
            <a:r>
              <a:rPr lang="en-ID" dirty="0"/>
              <a:t> salah </a:t>
            </a:r>
            <a:r>
              <a:rPr lang="en-ID" dirty="0" err="1"/>
              <a:t>satu</a:t>
            </a:r>
            <a:r>
              <a:rPr lang="en-ID" dirty="0"/>
              <a:t> bank </a:t>
            </a:r>
            <a:r>
              <a:rPr lang="en-ID" dirty="0" err="1"/>
              <a:t>sampah</a:t>
            </a:r>
            <a:r>
              <a:rPr lang="en-ID" dirty="0"/>
              <a:t> yang </a:t>
            </a:r>
            <a:r>
              <a:rPr lang="en-ID" dirty="0" err="1"/>
              <a:t>berada</a:t>
            </a:r>
            <a:r>
              <a:rPr lang="en-ID" dirty="0"/>
              <a:t> di </a:t>
            </a:r>
            <a:r>
              <a:rPr lang="en-ID" dirty="0" err="1"/>
              <a:t>Desa</a:t>
            </a:r>
            <a:r>
              <a:rPr lang="en-ID" dirty="0"/>
              <a:t> </a:t>
            </a:r>
            <a:r>
              <a:rPr lang="en-ID" dirty="0" err="1"/>
              <a:t>Cangkringsari</a:t>
            </a:r>
            <a:r>
              <a:rPr lang="en-ID" dirty="0"/>
              <a:t> di RW. 3 </a:t>
            </a:r>
            <a:r>
              <a:rPr lang="en-ID" dirty="0" err="1"/>
              <a:t>Kab.Sidoarjo</a:t>
            </a:r>
            <a:r>
              <a:rPr lang="en-ID" dirty="0"/>
              <a:t>, </a:t>
            </a:r>
            <a:r>
              <a:rPr lang="en-ID" dirty="0" err="1"/>
              <a:t>Jawa</a:t>
            </a:r>
            <a:r>
              <a:rPr lang="en-ID" dirty="0"/>
              <a:t> Timur, </a:t>
            </a:r>
            <a:r>
              <a:rPr lang="en-ID" dirty="0" err="1"/>
              <a:t>Kecamatan</a:t>
            </a:r>
            <a:r>
              <a:rPr lang="en-ID" dirty="0"/>
              <a:t> </a:t>
            </a:r>
            <a:r>
              <a:rPr lang="en-ID" dirty="0" err="1"/>
              <a:t>Skodono</a:t>
            </a:r>
            <a:r>
              <a:rPr lang="en-ID" dirty="0"/>
              <a:t>. Bank </a:t>
            </a:r>
            <a:r>
              <a:rPr lang="en-ID" dirty="0" err="1"/>
              <a:t>sampah</a:t>
            </a:r>
            <a:r>
              <a:rPr lang="en-ID" dirty="0"/>
              <a:t> </a:t>
            </a:r>
            <a:r>
              <a:rPr lang="en-ID" dirty="0" err="1"/>
              <a:t>tersebut</a:t>
            </a:r>
            <a:r>
              <a:rPr lang="en-ID" dirty="0"/>
              <a:t> </a:t>
            </a:r>
            <a:r>
              <a:rPr lang="en-ID" dirty="0" err="1"/>
              <a:t>menampung</a:t>
            </a:r>
            <a:r>
              <a:rPr lang="en-ID" dirty="0"/>
              <a:t> 66 </a:t>
            </a:r>
            <a:r>
              <a:rPr lang="en-ID" dirty="0" err="1"/>
              <a:t>keluarga</a:t>
            </a:r>
            <a:r>
              <a:rPr lang="en-ID" dirty="0"/>
              <a:t> </a:t>
            </a:r>
            <a:r>
              <a:rPr lang="en-ID" dirty="0" err="1"/>
              <a:t>dari</a:t>
            </a:r>
            <a:r>
              <a:rPr lang="en-ID" dirty="0"/>
              <a:t> 125 </a:t>
            </a:r>
            <a:r>
              <a:rPr lang="en-ID" dirty="0" err="1"/>
              <a:t>Kepala</a:t>
            </a:r>
            <a:r>
              <a:rPr lang="en-ID" dirty="0"/>
              <a:t> </a:t>
            </a:r>
            <a:r>
              <a:rPr lang="en-ID" dirty="0" err="1"/>
              <a:t>Keluarga</a:t>
            </a:r>
            <a:r>
              <a:rPr lang="en-ID" dirty="0"/>
              <a:t> di RW. 3. Pada </a:t>
            </a:r>
            <a:r>
              <a:rPr lang="en-ID" dirty="0" err="1"/>
              <a:t>umumnya</a:t>
            </a:r>
            <a:r>
              <a:rPr lang="en-ID" dirty="0"/>
              <a:t> </a:t>
            </a:r>
            <a:r>
              <a:rPr lang="en-ID" dirty="0" err="1"/>
              <a:t>pengelola</a:t>
            </a:r>
            <a:r>
              <a:rPr lang="en-ID" dirty="0"/>
              <a:t> bank </a:t>
            </a:r>
            <a:r>
              <a:rPr lang="en-ID" dirty="0" err="1"/>
              <a:t>sampah</a:t>
            </a:r>
            <a:r>
              <a:rPr lang="en-ID" dirty="0"/>
              <a:t> </a:t>
            </a:r>
            <a:r>
              <a:rPr lang="en-ID" dirty="0" err="1"/>
              <a:t>adalah</a:t>
            </a:r>
            <a:r>
              <a:rPr lang="en-ID" dirty="0"/>
              <a:t> </a:t>
            </a:r>
            <a:r>
              <a:rPr lang="en-ID" dirty="0" err="1"/>
              <a:t>anggota</a:t>
            </a:r>
            <a:r>
              <a:rPr lang="en-ID" dirty="0"/>
              <a:t> PKK dan pemuda Karang </a:t>
            </a:r>
            <a:r>
              <a:rPr lang="en-ID" dirty="0" err="1"/>
              <a:t>Taruna</a:t>
            </a:r>
            <a:r>
              <a:rPr lang="en-ID" dirty="0"/>
              <a:t>. </a:t>
            </a:r>
            <a:r>
              <a:rPr lang="en-ID" dirty="0" err="1"/>
              <a:t>Pekerjaan</a:t>
            </a:r>
            <a:r>
              <a:rPr lang="en-ID" dirty="0"/>
              <a:t> </a:t>
            </a:r>
            <a:r>
              <a:rPr lang="en-ID" dirty="0" err="1"/>
              <a:t>pengumpulan</a:t>
            </a:r>
            <a:r>
              <a:rPr lang="en-ID" dirty="0"/>
              <a:t> dan </a:t>
            </a:r>
            <a:r>
              <a:rPr lang="en-ID" dirty="0" err="1"/>
              <a:t>penimbangan</a:t>
            </a:r>
            <a:r>
              <a:rPr lang="en-ID" dirty="0"/>
              <a:t> </a:t>
            </a:r>
            <a:r>
              <a:rPr lang="en-ID" dirty="0" err="1"/>
              <a:t>dilakukan</a:t>
            </a:r>
            <a:r>
              <a:rPr lang="en-ID" dirty="0"/>
              <a:t> </a:t>
            </a:r>
            <a:r>
              <a:rPr lang="en-ID" dirty="0" err="1"/>
              <a:t>sebulan</a:t>
            </a:r>
            <a:r>
              <a:rPr lang="en-ID" dirty="0"/>
              <a:t> </a:t>
            </a:r>
            <a:r>
              <a:rPr lang="en-ID" dirty="0" err="1"/>
              <a:t>sekali</a:t>
            </a:r>
            <a:r>
              <a:rPr lang="en-ID" dirty="0"/>
              <a:t>. </a:t>
            </a:r>
            <a:r>
              <a:rPr lang="en-ID" dirty="0" err="1"/>
              <a:t>Timbulan</a:t>
            </a:r>
            <a:r>
              <a:rPr lang="en-ID" dirty="0"/>
              <a:t> </a:t>
            </a:r>
            <a:r>
              <a:rPr lang="en-ID" dirty="0" err="1"/>
              <a:t>sampah</a:t>
            </a:r>
            <a:r>
              <a:rPr lang="en-ID" dirty="0"/>
              <a:t> </a:t>
            </a:r>
            <a:r>
              <a:rPr lang="en-ID" dirty="0" err="1"/>
              <a:t>bisa</a:t>
            </a:r>
            <a:r>
              <a:rPr lang="en-ID" dirty="0"/>
              <a:t> </a:t>
            </a:r>
            <a:r>
              <a:rPr lang="en-ID" dirty="0" err="1"/>
              <a:t>mencapai</a:t>
            </a:r>
            <a:r>
              <a:rPr lang="en-ID" dirty="0"/>
              <a:t> 2 m3 per </a:t>
            </a:r>
            <a:r>
              <a:rPr lang="en-ID" dirty="0" err="1"/>
              <a:t>bulan</a:t>
            </a:r>
            <a:r>
              <a:rPr lang="en-ID" dirty="0"/>
              <a:t>.</a:t>
            </a:r>
          </a:p>
          <a:p>
            <a:pPr marL="263525" lvl="0" indent="-34925" algn="just" rtl="0">
              <a:lnSpc>
                <a:spcPct val="90000"/>
              </a:lnSpc>
              <a:spcBef>
                <a:spcPts val="1000"/>
              </a:spcBef>
              <a:spcAft>
                <a:spcPts val="0"/>
              </a:spcAft>
              <a:buClr>
                <a:schemeClr val="dk1"/>
              </a:buClr>
              <a:buSzPts val="2800"/>
              <a:buNone/>
            </a:pPr>
            <a:r>
              <a:rPr lang="en-ID" dirty="0" err="1"/>
              <a:t>Selain</a:t>
            </a:r>
            <a:r>
              <a:rPr lang="en-ID" dirty="0"/>
              <a:t> </a:t>
            </a:r>
            <a:r>
              <a:rPr lang="en-ID" dirty="0" err="1"/>
              <a:t>temuan</a:t>
            </a:r>
            <a:r>
              <a:rPr lang="en-ID" dirty="0"/>
              <a:t> </a:t>
            </a:r>
            <a:r>
              <a:rPr lang="en-ID" dirty="0" err="1"/>
              <a:t>kasus</a:t>
            </a:r>
            <a:r>
              <a:rPr lang="en-ID" dirty="0"/>
              <a:t> </a:t>
            </a:r>
            <a:r>
              <a:rPr lang="en-ID" dirty="0" err="1"/>
              <a:t>diatas</a:t>
            </a:r>
            <a:r>
              <a:rPr lang="en-ID" dirty="0"/>
              <a:t>, juga </a:t>
            </a:r>
            <a:r>
              <a:rPr lang="en-ID" dirty="0" err="1"/>
              <a:t>pengalaman</a:t>
            </a:r>
            <a:r>
              <a:rPr lang="en-ID" dirty="0"/>
              <a:t> </a:t>
            </a:r>
            <a:r>
              <a:rPr lang="en-ID" dirty="0" err="1"/>
              <a:t>peneliti</a:t>
            </a:r>
            <a:r>
              <a:rPr lang="en-ID" dirty="0"/>
              <a:t> </a:t>
            </a:r>
            <a:r>
              <a:rPr lang="en-ID" dirty="0" err="1"/>
              <a:t>sendiri</a:t>
            </a:r>
            <a:r>
              <a:rPr lang="en-ID" dirty="0"/>
              <a:t> </a:t>
            </a:r>
            <a:r>
              <a:rPr lang="en-ID" dirty="0" err="1"/>
              <a:t>sewaktu</a:t>
            </a:r>
            <a:r>
              <a:rPr lang="en-ID" dirty="0"/>
              <a:t> </a:t>
            </a:r>
            <a:r>
              <a:rPr lang="en-ID" dirty="0" err="1"/>
              <a:t>mengikuti</a:t>
            </a:r>
            <a:r>
              <a:rPr lang="en-ID" dirty="0"/>
              <a:t> program </a:t>
            </a:r>
            <a:r>
              <a:rPr lang="en-ID" dirty="0" err="1"/>
              <a:t>pengabdian</a:t>
            </a:r>
            <a:r>
              <a:rPr lang="en-ID" dirty="0"/>
              <a:t> </a:t>
            </a:r>
            <a:r>
              <a:rPr lang="en-ID" dirty="0" err="1"/>
              <a:t>masyarakat</a:t>
            </a:r>
            <a:r>
              <a:rPr lang="en-ID" dirty="0"/>
              <a:t> (KKN) </a:t>
            </a:r>
            <a:r>
              <a:rPr lang="en-ID" dirty="0" err="1"/>
              <a:t>sebagai</a:t>
            </a:r>
            <a:r>
              <a:rPr lang="en-ID" dirty="0"/>
              <a:t> </a:t>
            </a:r>
            <a:r>
              <a:rPr lang="en-ID" dirty="0" err="1"/>
              <a:t>syarat</a:t>
            </a:r>
            <a:r>
              <a:rPr lang="en-ID" dirty="0"/>
              <a:t> </a:t>
            </a:r>
            <a:r>
              <a:rPr lang="en-ID" dirty="0" err="1"/>
              <a:t>kependidikan</a:t>
            </a:r>
            <a:r>
              <a:rPr lang="en-ID" dirty="0"/>
              <a:t> yang </a:t>
            </a:r>
            <a:r>
              <a:rPr lang="en-ID" dirty="0" err="1"/>
              <a:t>terjun</a:t>
            </a:r>
            <a:r>
              <a:rPr lang="en-ID" dirty="0"/>
              <a:t> </a:t>
            </a:r>
            <a:r>
              <a:rPr lang="en-ID" dirty="0" err="1"/>
              <a:t>langsung</a:t>
            </a:r>
            <a:r>
              <a:rPr lang="en-ID" dirty="0"/>
              <a:t> pada bank </a:t>
            </a:r>
            <a:r>
              <a:rPr lang="en-ID" dirty="0" err="1"/>
              <a:t>sampah</a:t>
            </a:r>
            <a:r>
              <a:rPr lang="en-ID" dirty="0"/>
              <a:t>. Dari </a:t>
            </a:r>
            <a:r>
              <a:rPr lang="en-ID" dirty="0" err="1"/>
              <a:t>banyak</a:t>
            </a:r>
            <a:r>
              <a:rPr lang="en-ID" dirty="0"/>
              <a:t> </a:t>
            </a:r>
            <a:r>
              <a:rPr lang="en-ID" dirty="0" err="1"/>
              <a:t>penelitian</a:t>
            </a:r>
            <a:r>
              <a:rPr lang="en-ID" dirty="0"/>
              <a:t> </a:t>
            </a:r>
            <a:r>
              <a:rPr lang="en-ID" dirty="0" err="1"/>
              <a:t>tentang</a:t>
            </a:r>
            <a:r>
              <a:rPr lang="en-ID" dirty="0"/>
              <a:t> bank </a:t>
            </a:r>
            <a:r>
              <a:rPr lang="en-ID" dirty="0" err="1"/>
              <a:t>sampah</a:t>
            </a:r>
            <a:r>
              <a:rPr lang="en-ID" dirty="0"/>
              <a:t> </a:t>
            </a:r>
            <a:r>
              <a:rPr lang="en-ID" dirty="0" err="1"/>
              <a:t>ratarata</a:t>
            </a:r>
            <a:r>
              <a:rPr lang="en-ID" dirty="0"/>
              <a:t> </a:t>
            </a:r>
            <a:r>
              <a:rPr lang="en-ID" dirty="0" err="1"/>
              <a:t>hasil</a:t>
            </a:r>
            <a:r>
              <a:rPr lang="en-ID" dirty="0"/>
              <a:t> </a:t>
            </a:r>
            <a:r>
              <a:rPr lang="en-ID" dirty="0" err="1"/>
              <a:t>penelitiannya</a:t>
            </a:r>
            <a:r>
              <a:rPr lang="en-ID" dirty="0"/>
              <a:t> </a:t>
            </a:r>
            <a:r>
              <a:rPr lang="en-ID" dirty="0" err="1"/>
              <a:t>masih</a:t>
            </a:r>
            <a:r>
              <a:rPr lang="en-ID" dirty="0"/>
              <a:t> </a:t>
            </a:r>
            <a:r>
              <a:rPr lang="en-ID" dirty="0" err="1"/>
              <a:t>mengenai</a:t>
            </a:r>
            <a:r>
              <a:rPr lang="en-ID" dirty="0"/>
              <a:t> </a:t>
            </a:r>
            <a:r>
              <a:rPr lang="en-ID" dirty="0" err="1"/>
              <a:t>tentang</a:t>
            </a:r>
            <a:r>
              <a:rPr lang="en-ID" dirty="0"/>
              <a:t> </a:t>
            </a:r>
            <a:r>
              <a:rPr lang="en-ID" dirty="0" err="1"/>
              <a:t>dampak</a:t>
            </a:r>
            <a:r>
              <a:rPr lang="en-ID" dirty="0"/>
              <a:t> </a:t>
            </a:r>
            <a:r>
              <a:rPr lang="en-ID" dirty="0" err="1"/>
              <a:t>adanya</a:t>
            </a:r>
            <a:r>
              <a:rPr lang="en-ID" dirty="0"/>
              <a:t> bank </a:t>
            </a:r>
            <a:r>
              <a:rPr lang="en-ID" dirty="0" err="1"/>
              <a:t>sampah</a:t>
            </a:r>
            <a:r>
              <a:rPr lang="en-ID" dirty="0"/>
              <a:t> pada </a:t>
            </a:r>
            <a:r>
              <a:rPr lang="en-ID" dirty="0" err="1"/>
              <a:t>kehidupan</a:t>
            </a:r>
            <a:r>
              <a:rPr lang="en-ID" dirty="0"/>
              <a:t> </a:t>
            </a:r>
            <a:r>
              <a:rPr lang="en-ID" dirty="0" err="1"/>
              <a:t>sosial</a:t>
            </a:r>
            <a:r>
              <a:rPr lang="en-ID" dirty="0"/>
              <a:t> </a:t>
            </a:r>
            <a:r>
              <a:rPr lang="en-ID" dirty="0" err="1"/>
              <a:t>masyarakat</a:t>
            </a:r>
            <a:r>
              <a:rPr lang="en-ID" dirty="0"/>
              <a:t> </a:t>
            </a:r>
            <a:r>
              <a:rPr lang="en-ID" dirty="0" err="1"/>
              <a:t>sekitarnya</a:t>
            </a:r>
            <a:r>
              <a:rPr lang="en-ID" dirty="0"/>
              <a:t>.</a:t>
            </a:r>
          </a:p>
          <a:p>
            <a:pPr marL="263525" lvl="0" indent="-34925" algn="just" rtl="0">
              <a:lnSpc>
                <a:spcPct val="90000"/>
              </a:lnSpc>
              <a:spcBef>
                <a:spcPts val="1000"/>
              </a:spcBef>
              <a:spcAft>
                <a:spcPts val="0"/>
              </a:spcAft>
              <a:buClr>
                <a:schemeClr val="dk1"/>
              </a:buClr>
              <a:buSzPts val="2800"/>
              <a:buNone/>
            </a:pPr>
            <a:r>
              <a:rPr lang="en-ID" dirty="0"/>
              <a:t>Novelty </a:t>
            </a:r>
            <a:r>
              <a:rPr lang="en-ID" dirty="0" err="1"/>
              <a:t>penelitian</a:t>
            </a:r>
            <a:r>
              <a:rPr lang="en-ID" dirty="0"/>
              <a:t> </a:t>
            </a:r>
            <a:r>
              <a:rPr lang="en-ID" dirty="0" err="1"/>
              <a:t>ini</a:t>
            </a:r>
            <a:r>
              <a:rPr lang="en-ID" dirty="0"/>
              <a:t> </a:t>
            </a:r>
            <a:r>
              <a:rPr lang="en-ID" dirty="0" err="1"/>
              <a:t>yaitu</a:t>
            </a:r>
            <a:r>
              <a:rPr lang="en-ID" dirty="0"/>
              <a:t> pada </a:t>
            </a:r>
            <a:r>
              <a:rPr lang="en-ID" dirty="0" err="1"/>
              <a:t>objek</a:t>
            </a:r>
            <a:r>
              <a:rPr lang="en-ID" dirty="0"/>
              <a:t> </a:t>
            </a:r>
            <a:r>
              <a:rPr lang="en-ID" dirty="0" err="1"/>
              <a:t>penelitian</a:t>
            </a:r>
            <a:r>
              <a:rPr lang="en-ID" dirty="0"/>
              <a:t>. </a:t>
            </a:r>
            <a:r>
              <a:rPr lang="en-ID" dirty="0" err="1"/>
              <a:t>Penelitian</a:t>
            </a:r>
            <a:r>
              <a:rPr lang="en-ID" dirty="0"/>
              <a:t> </a:t>
            </a:r>
            <a:r>
              <a:rPr lang="en-ID" dirty="0" err="1"/>
              <a:t>ini</a:t>
            </a:r>
            <a:r>
              <a:rPr lang="en-ID" dirty="0"/>
              <a:t> </a:t>
            </a:r>
            <a:r>
              <a:rPr lang="en-ID" dirty="0" err="1"/>
              <a:t>meneliti</a:t>
            </a:r>
            <a:r>
              <a:rPr lang="en-ID" dirty="0"/>
              <a:t> </a:t>
            </a:r>
            <a:r>
              <a:rPr lang="en-ID" dirty="0" err="1"/>
              <a:t>siklus</a:t>
            </a:r>
            <a:r>
              <a:rPr lang="en-ID" dirty="0"/>
              <a:t> </a:t>
            </a:r>
            <a:r>
              <a:rPr lang="en-ID" dirty="0" err="1"/>
              <a:t>akuntansi</a:t>
            </a:r>
            <a:r>
              <a:rPr lang="en-ID" dirty="0"/>
              <a:t> pada Bank </a:t>
            </a:r>
            <a:r>
              <a:rPr lang="en-ID" dirty="0" err="1"/>
              <a:t>Sampah</a:t>
            </a:r>
            <a:r>
              <a:rPr lang="en-ID" dirty="0"/>
              <a:t> </a:t>
            </a:r>
            <a:r>
              <a:rPr lang="en-ID" dirty="0" err="1"/>
              <a:t>Cangkringan</a:t>
            </a:r>
            <a:r>
              <a:rPr lang="en-ID" dirty="0"/>
              <a:t> </a:t>
            </a:r>
            <a:r>
              <a:rPr lang="en-ID" dirty="0" err="1"/>
              <a:t>Berseri</a:t>
            </a:r>
            <a:r>
              <a:rPr lang="en-ID" dirty="0"/>
              <a:t> </a:t>
            </a:r>
            <a:r>
              <a:rPr lang="en-ID" dirty="0" err="1"/>
              <a:t>berada</a:t>
            </a:r>
            <a:r>
              <a:rPr lang="en-ID" dirty="0"/>
              <a:t> di Ds. </a:t>
            </a:r>
            <a:r>
              <a:rPr lang="en-ID" dirty="0" err="1"/>
              <a:t>Cangkringsari</a:t>
            </a:r>
            <a:r>
              <a:rPr lang="en-ID" dirty="0"/>
              <a:t> RW 3. </a:t>
            </a:r>
            <a:r>
              <a:rPr lang="en-ID" dirty="0" err="1"/>
              <a:t>Kab.Sidoarjo</a:t>
            </a:r>
            <a:r>
              <a:rPr lang="en-ID" dirty="0"/>
              <a:t>, </a:t>
            </a:r>
            <a:r>
              <a:rPr lang="en-ID" dirty="0" err="1"/>
              <a:t>Jawa</a:t>
            </a:r>
            <a:r>
              <a:rPr lang="en-ID" dirty="0"/>
              <a:t> Timur, </a:t>
            </a:r>
            <a:r>
              <a:rPr lang="en-ID" dirty="0" err="1"/>
              <a:t>Kecamatan</a:t>
            </a:r>
            <a:r>
              <a:rPr lang="en-ID" dirty="0"/>
              <a:t> </a:t>
            </a:r>
            <a:r>
              <a:rPr lang="en-ID" dirty="0" err="1"/>
              <a:t>Sukodono</a:t>
            </a:r>
            <a:r>
              <a:rPr lang="en-ID" dirty="0"/>
              <a:t>. </a:t>
            </a:r>
            <a:r>
              <a:rPr lang="en-ID" dirty="0" err="1"/>
              <a:t>Selama</a:t>
            </a:r>
            <a:r>
              <a:rPr lang="en-ID" dirty="0"/>
              <a:t> </a:t>
            </a:r>
            <a:r>
              <a:rPr lang="en-ID" dirty="0" err="1"/>
              <a:t>ini</a:t>
            </a:r>
            <a:r>
              <a:rPr lang="en-ID" dirty="0"/>
              <a:t> </a:t>
            </a:r>
            <a:r>
              <a:rPr lang="en-ID" dirty="0" err="1"/>
              <a:t>belum</a:t>
            </a:r>
            <a:r>
              <a:rPr lang="en-ID" dirty="0"/>
              <a:t> </a:t>
            </a:r>
            <a:r>
              <a:rPr lang="en-ID" dirty="0" err="1"/>
              <a:t>ada</a:t>
            </a:r>
            <a:r>
              <a:rPr lang="en-ID" dirty="0"/>
              <a:t> </a:t>
            </a:r>
            <a:r>
              <a:rPr lang="en-ID" dirty="0" err="1"/>
              <a:t>penelitian</a:t>
            </a:r>
            <a:r>
              <a:rPr lang="en-ID" dirty="0"/>
              <a:t> </a:t>
            </a:r>
            <a:r>
              <a:rPr lang="en-ID" dirty="0" err="1"/>
              <a:t>mengenai</a:t>
            </a:r>
            <a:r>
              <a:rPr lang="en-ID" dirty="0"/>
              <a:t> bank </a:t>
            </a:r>
            <a:r>
              <a:rPr lang="en-ID" dirty="0" err="1"/>
              <a:t>sampah</a:t>
            </a:r>
            <a:r>
              <a:rPr lang="en-ID" dirty="0"/>
              <a:t> yang </a:t>
            </a:r>
            <a:r>
              <a:rPr lang="en-ID" dirty="0" err="1"/>
              <a:t>dilakukan</a:t>
            </a:r>
            <a:r>
              <a:rPr lang="en-ID" dirty="0"/>
              <a:t> di Bank </a:t>
            </a:r>
            <a:r>
              <a:rPr lang="en-ID" dirty="0" err="1"/>
              <a:t>Sampah</a:t>
            </a:r>
            <a:r>
              <a:rPr lang="en-ID" dirty="0"/>
              <a:t> </a:t>
            </a:r>
            <a:r>
              <a:rPr lang="en-ID" dirty="0" err="1"/>
              <a:t>Cangkringan</a:t>
            </a:r>
            <a:r>
              <a:rPr lang="en-ID" dirty="0"/>
              <a:t> </a:t>
            </a:r>
            <a:r>
              <a:rPr lang="en-ID" dirty="0" err="1"/>
              <a:t>Berseri</a:t>
            </a:r>
            <a:r>
              <a:rPr lang="en-ID" dirty="0"/>
              <a:t> </a:t>
            </a:r>
            <a:r>
              <a:rPr lang="en-ID" dirty="0" err="1"/>
              <a:t>berada</a:t>
            </a:r>
            <a:r>
              <a:rPr lang="en-ID" dirty="0"/>
              <a:t> di Ds. </a:t>
            </a:r>
            <a:r>
              <a:rPr lang="en-ID" dirty="0" err="1"/>
              <a:t>Cangkringsari</a:t>
            </a:r>
            <a:r>
              <a:rPr lang="en-ID" dirty="0"/>
              <a:t> RW 3. </a:t>
            </a:r>
            <a:r>
              <a:rPr lang="en-ID" dirty="0" err="1"/>
              <a:t>Kab.Sidoarjo</a:t>
            </a:r>
            <a:r>
              <a:rPr lang="en-ID" dirty="0"/>
              <a:t>, </a:t>
            </a:r>
            <a:r>
              <a:rPr lang="en-ID" dirty="0" err="1"/>
              <a:t>Jawa</a:t>
            </a:r>
            <a:r>
              <a:rPr lang="en-ID" dirty="0"/>
              <a:t> Timur, </a:t>
            </a:r>
            <a:r>
              <a:rPr lang="en-ID" dirty="0" err="1"/>
              <a:t>Kecamatan</a:t>
            </a:r>
            <a:r>
              <a:rPr lang="en-ID" dirty="0"/>
              <a:t> </a:t>
            </a:r>
            <a:r>
              <a:rPr lang="en-ID" dirty="0" err="1"/>
              <a:t>Sukodono</a:t>
            </a:r>
            <a:r>
              <a:rPr lang="en-ID" dirty="0"/>
              <a:t>. </a:t>
            </a:r>
            <a:r>
              <a:rPr lang="en-ID" dirty="0" err="1"/>
              <a:t>Selain</a:t>
            </a:r>
            <a:r>
              <a:rPr lang="en-ID" dirty="0"/>
              <a:t> </a:t>
            </a:r>
            <a:r>
              <a:rPr lang="en-ID" dirty="0" err="1"/>
              <a:t>itu</a:t>
            </a:r>
            <a:r>
              <a:rPr lang="en-ID" dirty="0"/>
              <a:t> </a:t>
            </a:r>
            <a:r>
              <a:rPr lang="en-ID" dirty="0" err="1"/>
              <a:t>penelitian</a:t>
            </a:r>
            <a:r>
              <a:rPr lang="en-ID" dirty="0"/>
              <a:t> </a:t>
            </a:r>
            <a:r>
              <a:rPr lang="en-ID" dirty="0" err="1"/>
              <a:t>ini</a:t>
            </a:r>
            <a:r>
              <a:rPr lang="en-ID" dirty="0"/>
              <a:t> </a:t>
            </a:r>
            <a:r>
              <a:rPr lang="en-ID" dirty="0" err="1"/>
              <a:t>berfokus</a:t>
            </a:r>
            <a:r>
              <a:rPr lang="en-ID" dirty="0"/>
              <a:t> pada </a:t>
            </a:r>
            <a:r>
              <a:rPr lang="en-ID" dirty="0" err="1"/>
              <a:t>siklus</a:t>
            </a:r>
            <a:r>
              <a:rPr lang="en-ID" dirty="0"/>
              <a:t> </a:t>
            </a:r>
            <a:r>
              <a:rPr lang="en-ID" dirty="0" err="1"/>
              <a:t>akuntansi</a:t>
            </a:r>
            <a:r>
              <a:rPr lang="en-ID" dirty="0"/>
              <a:t> pada Bank </a:t>
            </a:r>
            <a:r>
              <a:rPr lang="en-ID" dirty="0" err="1"/>
              <a:t>Sampah</a:t>
            </a:r>
            <a:r>
              <a:rPr lang="en-ID" dirty="0"/>
              <a:t> </a:t>
            </a:r>
            <a:r>
              <a:rPr lang="en-ID" dirty="0" err="1"/>
              <a:t>Cangkringan</a:t>
            </a:r>
            <a:r>
              <a:rPr lang="en-ID" dirty="0"/>
              <a:t> </a:t>
            </a:r>
            <a:r>
              <a:rPr lang="en-ID" dirty="0" err="1"/>
              <a:t>Berseri</a:t>
            </a:r>
            <a:r>
              <a:rPr lang="en-ID" dirty="0"/>
              <a:t> </a:t>
            </a:r>
            <a:r>
              <a:rPr lang="en-ID" dirty="0" err="1"/>
              <a:t>berada</a:t>
            </a:r>
            <a:r>
              <a:rPr lang="en-ID" dirty="0"/>
              <a:t> di Ds. </a:t>
            </a:r>
            <a:r>
              <a:rPr lang="en-ID" dirty="0" err="1"/>
              <a:t>Cangkringsari</a:t>
            </a:r>
            <a:r>
              <a:rPr lang="en-ID" dirty="0"/>
              <a:t> RW 3. </a:t>
            </a:r>
            <a:r>
              <a:rPr lang="en-ID" dirty="0" err="1"/>
              <a:t>Kab.Sidoarjo</a:t>
            </a:r>
            <a:r>
              <a:rPr lang="en-ID" dirty="0"/>
              <a:t>, </a:t>
            </a:r>
            <a:r>
              <a:rPr lang="en-ID" dirty="0" err="1"/>
              <a:t>Jawa</a:t>
            </a:r>
            <a:r>
              <a:rPr lang="en-ID" dirty="0"/>
              <a:t> Timur, </a:t>
            </a:r>
            <a:r>
              <a:rPr lang="en-ID" dirty="0" err="1"/>
              <a:t>Kecamatan</a:t>
            </a:r>
            <a:r>
              <a:rPr lang="en-ID" dirty="0"/>
              <a:t> </a:t>
            </a:r>
            <a:r>
              <a:rPr lang="en-ID" dirty="0" err="1"/>
              <a:t>Sukodono</a:t>
            </a:r>
            <a:r>
              <a:rPr lang="en-ID" dirty="0"/>
              <a:t>. </a:t>
            </a:r>
            <a:r>
              <a:rPr lang="en-ID" dirty="0" err="1"/>
              <a:t>Sedangkan</a:t>
            </a:r>
            <a:r>
              <a:rPr lang="en-ID" dirty="0"/>
              <a:t> </a:t>
            </a:r>
            <a:r>
              <a:rPr lang="en-ID" dirty="0" err="1"/>
              <a:t>penelitian</a:t>
            </a:r>
            <a:r>
              <a:rPr lang="en-ID" dirty="0"/>
              <a:t> </a:t>
            </a:r>
            <a:r>
              <a:rPr lang="en-ID" dirty="0" err="1"/>
              <a:t>sebelumnya</a:t>
            </a:r>
            <a:r>
              <a:rPr lang="en-ID" dirty="0"/>
              <a:t> </a:t>
            </a:r>
            <a:r>
              <a:rPr lang="en-ID" dirty="0" err="1"/>
              <a:t>belum</a:t>
            </a:r>
            <a:r>
              <a:rPr lang="en-ID" dirty="0"/>
              <a:t> </a:t>
            </a:r>
            <a:r>
              <a:rPr lang="en-ID" dirty="0" err="1"/>
              <a:t>banyak</a:t>
            </a:r>
            <a:r>
              <a:rPr lang="en-ID" dirty="0"/>
              <a:t> yang </a:t>
            </a:r>
            <a:r>
              <a:rPr lang="en-ID" dirty="0" err="1"/>
              <a:t>meneliti</a:t>
            </a:r>
            <a:r>
              <a:rPr lang="en-ID" dirty="0"/>
              <a:t> </a:t>
            </a:r>
            <a:r>
              <a:rPr lang="en-ID" dirty="0" err="1"/>
              <a:t>mengenai</a:t>
            </a:r>
            <a:r>
              <a:rPr lang="en-ID" dirty="0"/>
              <a:t> </a:t>
            </a:r>
            <a:r>
              <a:rPr lang="en-ID" dirty="0" err="1"/>
              <a:t>siklus</a:t>
            </a:r>
            <a:r>
              <a:rPr lang="en-ID" dirty="0"/>
              <a:t> </a:t>
            </a:r>
            <a:r>
              <a:rPr lang="en-ID" dirty="0" err="1"/>
              <a:t>akuntansi</a:t>
            </a:r>
            <a:r>
              <a:rPr lang="en-ID" dirty="0"/>
              <a:t> pada bank </a:t>
            </a:r>
            <a:r>
              <a:rPr lang="en-ID" dirty="0" err="1"/>
              <a:t>sampah</a:t>
            </a:r>
            <a:r>
              <a:rPr lang="en-ID"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dirty="0" err="1"/>
              <a:t>Pertanyaan</a:t>
            </a:r>
            <a:r>
              <a:rPr lang="en-US" dirty="0"/>
              <a:t> </a:t>
            </a:r>
            <a:r>
              <a:rPr lang="en-US" dirty="0" err="1"/>
              <a:t>Penelitian</a:t>
            </a:r>
            <a:r>
              <a:rPr lang="en-US" dirty="0"/>
              <a:t> (</a:t>
            </a:r>
            <a:r>
              <a:rPr lang="en-US" dirty="0" err="1"/>
              <a:t>Rumusan</a:t>
            </a:r>
            <a:r>
              <a:rPr lang="en-US" dirty="0"/>
              <a:t> </a:t>
            </a:r>
            <a:r>
              <a:rPr lang="en-US" dirty="0" err="1"/>
              <a:t>Masalah</a:t>
            </a:r>
            <a:r>
              <a:rPr lang="en-US" dirty="0"/>
              <a:t>)</a:t>
            </a:r>
            <a:endParaRPr dirty="0"/>
          </a:p>
        </p:txBody>
      </p:sp>
      <p:sp>
        <p:nvSpPr>
          <p:cNvPr id="3" name="TextBox 2">
            <a:extLst>
              <a:ext uri="{FF2B5EF4-FFF2-40B4-BE49-F238E27FC236}">
                <a16:creationId xmlns:a16="http://schemas.microsoft.com/office/drawing/2014/main" id="{455DC99C-EBC3-CD84-7567-3310B80673FA}"/>
              </a:ext>
            </a:extLst>
          </p:cNvPr>
          <p:cNvSpPr txBox="1"/>
          <p:nvPr/>
        </p:nvSpPr>
        <p:spPr>
          <a:xfrm>
            <a:off x="305752" y="1603207"/>
            <a:ext cx="11691805" cy="1815882"/>
          </a:xfrm>
          <a:prstGeom prst="rect">
            <a:avLst/>
          </a:prstGeom>
          <a:noFill/>
        </p:spPr>
        <p:txBody>
          <a:bodyPr wrap="square">
            <a:spAutoFit/>
          </a:bodyPr>
          <a:lstStyle/>
          <a:p>
            <a:pPr algn="just"/>
            <a:r>
              <a:rPr lang="en-ID" sz="2800" dirty="0">
                <a:latin typeface="Exo" panose="020B0604020202020204" charset="0"/>
              </a:rPr>
              <a:t>Dari </a:t>
            </a:r>
            <a:r>
              <a:rPr lang="en-ID" sz="2800" dirty="0" err="1">
                <a:latin typeface="Exo" panose="020B0604020202020204" charset="0"/>
              </a:rPr>
              <a:t>latar</a:t>
            </a:r>
            <a:r>
              <a:rPr lang="en-ID" sz="2800" dirty="0">
                <a:latin typeface="Exo" panose="020B0604020202020204" charset="0"/>
              </a:rPr>
              <a:t>  </a:t>
            </a:r>
            <a:r>
              <a:rPr lang="en-ID" sz="2800" dirty="0" err="1">
                <a:latin typeface="Exo" panose="020B0604020202020204" charset="0"/>
              </a:rPr>
              <a:t>belakang</a:t>
            </a:r>
            <a:r>
              <a:rPr lang="en-ID" sz="2800" dirty="0">
                <a:latin typeface="Exo" panose="020B0604020202020204" charset="0"/>
              </a:rPr>
              <a:t> </a:t>
            </a:r>
            <a:r>
              <a:rPr lang="en-ID" sz="2800" dirty="0" err="1">
                <a:latin typeface="Exo" panose="020B0604020202020204" charset="0"/>
              </a:rPr>
              <a:t>masalah</a:t>
            </a:r>
            <a:r>
              <a:rPr lang="en-ID" sz="2800" dirty="0">
                <a:latin typeface="Exo" panose="020B0604020202020204" charset="0"/>
              </a:rPr>
              <a:t> yang </a:t>
            </a:r>
            <a:r>
              <a:rPr lang="en-ID" sz="2800" dirty="0" err="1">
                <a:latin typeface="Exo" panose="020B0604020202020204" charset="0"/>
              </a:rPr>
              <a:t>ada</a:t>
            </a:r>
            <a:r>
              <a:rPr lang="en-ID" sz="2800" dirty="0">
                <a:latin typeface="Exo" panose="020B0604020202020204" charset="0"/>
              </a:rPr>
              <a:t> </a:t>
            </a:r>
            <a:r>
              <a:rPr lang="en-ID" sz="2800" dirty="0" err="1">
                <a:latin typeface="Exo" panose="020B0604020202020204" charset="0"/>
              </a:rPr>
              <a:t>maka</a:t>
            </a:r>
            <a:r>
              <a:rPr lang="en-ID" sz="2800" dirty="0">
                <a:latin typeface="Exo" panose="020B0604020202020204" charset="0"/>
              </a:rPr>
              <a:t> </a:t>
            </a:r>
            <a:r>
              <a:rPr lang="en-ID" sz="2800" dirty="0" err="1">
                <a:latin typeface="Exo" panose="020B0604020202020204" charset="0"/>
              </a:rPr>
              <a:t>rumusan</a:t>
            </a:r>
            <a:r>
              <a:rPr lang="en-ID" sz="2800" dirty="0">
                <a:latin typeface="Exo" panose="020B0604020202020204" charset="0"/>
              </a:rPr>
              <a:t> </a:t>
            </a:r>
            <a:r>
              <a:rPr lang="en-ID" sz="2800" dirty="0" err="1">
                <a:latin typeface="Exo" panose="020B0604020202020204" charset="0"/>
              </a:rPr>
              <a:t>masalah</a:t>
            </a:r>
            <a:r>
              <a:rPr lang="en-ID" sz="2800" dirty="0">
                <a:latin typeface="Exo" panose="020B0604020202020204" charset="0"/>
              </a:rPr>
              <a:t> </a:t>
            </a:r>
            <a:r>
              <a:rPr lang="en-ID" sz="2800" dirty="0" err="1">
                <a:latin typeface="Exo" panose="020B0604020202020204" charset="0"/>
              </a:rPr>
              <a:t>dalam</a:t>
            </a:r>
            <a:r>
              <a:rPr lang="en-ID" sz="2800" dirty="0">
                <a:latin typeface="Exo" panose="020B0604020202020204" charset="0"/>
              </a:rPr>
              <a:t> </a:t>
            </a:r>
            <a:r>
              <a:rPr lang="en-ID" sz="2800" dirty="0" err="1">
                <a:latin typeface="Exo" panose="020B0604020202020204" charset="0"/>
              </a:rPr>
              <a:t>penelitian</a:t>
            </a:r>
            <a:r>
              <a:rPr lang="en-ID" sz="2800" dirty="0">
                <a:latin typeface="Exo" panose="020B0604020202020204" charset="0"/>
              </a:rPr>
              <a:t> </a:t>
            </a:r>
            <a:r>
              <a:rPr lang="en-ID" sz="2800" dirty="0" err="1">
                <a:latin typeface="Exo" panose="020B0604020202020204" charset="0"/>
              </a:rPr>
              <a:t>ini</a:t>
            </a:r>
            <a:r>
              <a:rPr lang="en-ID" sz="2800" dirty="0">
                <a:latin typeface="Exo" panose="020B0604020202020204" charset="0"/>
              </a:rPr>
              <a:t> </a:t>
            </a:r>
            <a:r>
              <a:rPr lang="en-ID" sz="2800" dirty="0" err="1">
                <a:latin typeface="Exo" panose="020B0604020202020204" charset="0"/>
              </a:rPr>
              <a:t>adalah</a:t>
            </a:r>
            <a:r>
              <a:rPr lang="en-ID" sz="2800" dirty="0">
                <a:latin typeface="Exo" panose="020B0604020202020204" charset="0"/>
              </a:rPr>
              <a:t> “</a:t>
            </a:r>
            <a:r>
              <a:rPr lang="en-ID" sz="2800" dirty="0" err="1">
                <a:latin typeface="Exo" panose="020B0604020202020204" charset="0"/>
              </a:rPr>
              <a:t>Bagaimana</a:t>
            </a:r>
            <a:r>
              <a:rPr lang="en-ID" sz="2800" dirty="0">
                <a:latin typeface="Exo" panose="020B0604020202020204" charset="0"/>
              </a:rPr>
              <a:t> </a:t>
            </a:r>
            <a:r>
              <a:rPr lang="en-ID" sz="2800" dirty="0" err="1">
                <a:latin typeface="Exo" panose="020B0604020202020204" charset="0"/>
              </a:rPr>
              <a:t>Siklus</a:t>
            </a:r>
            <a:r>
              <a:rPr lang="en-ID" sz="2800" dirty="0">
                <a:latin typeface="Exo" panose="020B0604020202020204" charset="0"/>
              </a:rPr>
              <a:t> </a:t>
            </a:r>
            <a:r>
              <a:rPr lang="en-ID" sz="2800" dirty="0" err="1">
                <a:latin typeface="Exo" panose="020B0604020202020204" charset="0"/>
              </a:rPr>
              <a:t>Akuntansi</a:t>
            </a:r>
            <a:r>
              <a:rPr lang="en-ID" sz="2800" dirty="0">
                <a:latin typeface="Exo" panose="020B0604020202020204" charset="0"/>
              </a:rPr>
              <a:t> pada Bank </a:t>
            </a:r>
            <a:r>
              <a:rPr lang="en-ID" sz="2800" dirty="0" err="1">
                <a:latin typeface="Exo" panose="020B0604020202020204" charset="0"/>
              </a:rPr>
              <a:t>Sampah</a:t>
            </a:r>
            <a:r>
              <a:rPr lang="en-ID" sz="2800" dirty="0">
                <a:latin typeface="Exo" panose="020B0604020202020204" charset="0"/>
              </a:rPr>
              <a:t> </a:t>
            </a:r>
            <a:r>
              <a:rPr lang="en-ID" sz="2800" dirty="0" err="1">
                <a:latin typeface="Exo" panose="020B0604020202020204" charset="0"/>
              </a:rPr>
              <a:t>Cangkringan</a:t>
            </a:r>
            <a:r>
              <a:rPr lang="en-ID" sz="2800" dirty="0">
                <a:latin typeface="Exo" panose="020B0604020202020204" charset="0"/>
              </a:rPr>
              <a:t> </a:t>
            </a:r>
            <a:r>
              <a:rPr lang="en-ID" sz="2800" dirty="0" err="1">
                <a:latin typeface="Exo" panose="020B0604020202020204" charset="0"/>
              </a:rPr>
              <a:t>Berseri</a:t>
            </a:r>
            <a:r>
              <a:rPr lang="en-ID" sz="2800" dirty="0">
                <a:latin typeface="Exo" panose="020B0604020202020204" charset="0"/>
              </a:rPr>
              <a:t>, </a:t>
            </a:r>
            <a:r>
              <a:rPr lang="en-ID" sz="2800" dirty="0" err="1">
                <a:latin typeface="Exo" panose="020B0604020202020204" charset="0"/>
              </a:rPr>
              <a:t>Desa</a:t>
            </a:r>
            <a:r>
              <a:rPr lang="en-ID" sz="2800" dirty="0">
                <a:latin typeface="Exo" panose="020B0604020202020204" charset="0"/>
              </a:rPr>
              <a:t> </a:t>
            </a:r>
            <a:r>
              <a:rPr lang="en-ID" sz="2800" dirty="0" err="1">
                <a:latin typeface="Exo" panose="020B0604020202020204" charset="0"/>
              </a:rPr>
              <a:t>Cangkringsari</a:t>
            </a:r>
            <a:r>
              <a:rPr lang="en-ID" sz="2800" dirty="0">
                <a:latin typeface="Exo" panose="020B0604020202020204" charset="0"/>
              </a:rPr>
              <a:t> RW. 3, </a:t>
            </a:r>
            <a:r>
              <a:rPr lang="en-ID" sz="2800" dirty="0" err="1">
                <a:latin typeface="Exo" panose="020B0604020202020204" charset="0"/>
              </a:rPr>
              <a:t>Kecamatan</a:t>
            </a:r>
            <a:r>
              <a:rPr lang="en-ID" sz="2800" dirty="0">
                <a:latin typeface="Exo" panose="020B0604020202020204" charset="0"/>
              </a:rPr>
              <a:t> </a:t>
            </a:r>
            <a:r>
              <a:rPr lang="en-ID" sz="2800" dirty="0" err="1">
                <a:latin typeface="Exo" panose="020B0604020202020204" charset="0"/>
              </a:rPr>
              <a:t>Sukodono</a:t>
            </a:r>
            <a:r>
              <a:rPr lang="en-ID" sz="2800" dirty="0">
                <a:latin typeface="Exo" panose="020B0604020202020204" charset="0"/>
              </a:rPr>
              <a:t> </a:t>
            </a:r>
            <a:r>
              <a:rPr lang="en-ID" sz="2800" dirty="0" err="1">
                <a:latin typeface="Exo" panose="020B0604020202020204" charset="0"/>
              </a:rPr>
              <a:t>Kabupaten</a:t>
            </a:r>
            <a:r>
              <a:rPr lang="en-ID" sz="2800" dirty="0">
                <a:latin typeface="Exo" panose="020B0604020202020204" charset="0"/>
              </a:rPr>
              <a:t> </a:t>
            </a:r>
            <a:r>
              <a:rPr lang="en-ID" sz="2800" dirty="0" err="1">
                <a:latin typeface="Exo" panose="020B0604020202020204" charset="0"/>
              </a:rPr>
              <a:t>Sidoarjo</a:t>
            </a:r>
            <a:r>
              <a:rPr lang="en-ID" sz="2800" dirty="0">
                <a:latin typeface="Exo" panose="020B060402020202020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Metode</a:t>
            </a:r>
            <a:endParaRPr dirty="0"/>
          </a:p>
        </p:txBody>
      </p:sp>
      <p:sp>
        <p:nvSpPr>
          <p:cNvPr id="59" name="Google Shape;59;g104f7abbb21_0_303"/>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77500" lnSpcReduction="20000"/>
          </a:bodyPr>
          <a:lstStyle/>
          <a:p>
            <a:pPr marL="457200" lvl="0" indent="-228600" algn="just" rtl="0">
              <a:lnSpc>
                <a:spcPct val="90000"/>
              </a:lnSpc>
              <a:spcBef>
                <a:spcPts val="1000"/>
              </a:spcBef>
              <a:spcAft>
                <a:spcPts val="0"/>
              </a:spcAft>
              <a:buClr>
                <a:schemeClr val="dk1"/>
              </a:buClr>
              <a:buSzPts val="2800"/>
              <a:buNone/>
            </a:pPr>
            <a:r>
              <a:rPr lang="en-ID" dirty="0" err="1"/>
              <a:t>penelitian</a:t>
            </a:r>
            <a:r>
              <a:rPr lang="en-ID" dirty="0"/>
              <a:t> </a:t>
            </a:r>
            <a:r>
              <a:rPr lang="en-ID" dirty="0" err="1"/>
              <a:t>bertempat</a:t>
            </a:r>
            <a:r>
              <a:rPr lang="en-ID" dirty="0"/>
              <a:t> di Bank </a:t>
            </a:r>
            <a:r>
              <a:rPr lang="en-ID" dirty="0" err="1"/>
              <a:t>Sampah</a:t>
            </a:r>
            <a:r>
              <a:rPr lang="en-ID" dirty="0"/>
              <a:t> </a:t>
            </a:r>
            <a:r>
              <a:rPr lang="en-ID" dirty="0" err="1"/>
              <a:t>Cangkringan</a:t>
            </a:r>
            <a:r>
              <a:rPr lang="en-ID" dirty="0"/>
              <a:t> </a:t>
            </a:r>
            <a:r>
              <a:rPr lang="en-ID" dirty="0" err="1"/>
              <a:t>Berseri</a:t>
            </a:r>
            <a:r>
              <a:rPr lang="en-ID" dirty="0"/>
              <a:t> di </a:t>
            </a:r>
            <a:r>
              <a:rPr lang="en-ID" dirty="0" err="1"/>
              <a:t>Desa</a:t>
            </a:r>
            <a:r>
              <a:rPr lang="en-ID" dirty="0"/>
              <a:t> </a:t>
            </a:r>
            <a:r>
              <a:rPr lang="en-ID" dirty="0" err="1"/>
              <a:t>Cangkringsari</a:t>
            </a:r>
            <a:r>
              <a:rPr lang="en-ID" dirty="0"/>
              <a:t>, </a:t>
            </a:r>
            <a:r>
              <a:rPr lang="en-ID" dirty="0" err="1"/>
              <a:t>Kecamatan</a:t>
            </a:r>
            <a:r>
              <a:rPr lang="en-ID" dirty="0"/>
              <a:t> </a:t>
            </a:r>
            <a:r>
              <a:rPr lang="en-ID" dirty="0" err="1"/>
              <a:t>Sukodono</a:t>
            </a:r>
            <a:r>
              <a:rPr lang="en-ID" dirty="0"/>
              <a:t>, </a:t>
            </a:r>
            <a:r>
              <a:rPr lang="en-ID" dirty="0" err="1"/>
              <a:t>Kabupaten</a:t>
            </a:r>
            <a:r>
              <a:rPr lang="en-ID" dirty="0"/>
              <a:t> </a:t>
            </a:r>
            <a:r>
              <a:rPr lang="en-ID" dirty="0" err="1"/>
              <a:t>Sidoarjo</a:t>
            </a:r>
            <a:r>
              <a:rPr lang="en-ID" dirty="0"/>
              <a:t>, </a:t>
            </a:r>
            <a:r>
              <a:rPr lang="en-ID" dirty="0" err="1"/>
              <a:t>Jawa</a:t>
            </a:r>
            <a:r>
              <a:rPr lang="en-ID" dirty="0"/>
              <a:t> Timur. Bank </a:t>
            </a:r>
            <a:r>
              <a:rPr lang="en-ID" dirty="0" err="1"/>
              <a:t>sampah</a:t>
            </a:r>
            <a:r>
              <a:rPr lang="en-ID" dirty="0"/>
              <a:t> </a:t>
            </a:r>
            <a:r>
              <a:rPr lang="en-ID" dirty="0" err="1"/>
              <a:t>ini</a:t>
            </a:r>
            <a:r>
              <a:rPr lang="en-ID" dirty="0"/>
              <a:t> </a:t>
            </a:r>
            <a:r>
              <a:rPr lang="en-ID" dirty="0" err="1"/>
              <a:t>melayani</a:t>
            </a:r>
            <a:r>
              <a:rPr lang="en-ID" dirty="0"/>
              <a:t> 66 KK </a:t>
            </a:r>
            <a:r>
              <a:rPr lang="en-ID" dirty="0" err="1"/>
              <a:t>dari</a:t>
            </a:r>
            <a:r>
              <a:rPr lang="en-ID" dirty="0"/>
              <a:t> 125 di RW 3. Rata-rata </a:t>
            </a:r>
            <a:r>
              <a:rPr lang="en-ID" dirty="0" err="1"/>
              <a:t>pengurus</a:t>
            </a:r>
            <a:r>
              <a:rPr lang="en-ID" dirty="0"/>
              <a:t> bank </a:t>
            </a:r>
            <a:r>
              <a:rPr lang="en-ID" dirty="0" err="1"/>
              <a:t>sampah</a:t>
            </a:r>
            <a:r>
              <a:rPr lang="en-ID" dirty="0"/>
              <a:t> </a:t>
            </a:r>
            <a:r>
              <a:rPr lang="en-ID" dirty="0" err="1"/>
              <a:t>adalah</a:t>
            </a:r>
            <a:r>
              <a:rPr lang="en-ID" dirty="0"/>
              <a:t> </a:t>
            </a:r>
            <a:r>
              <a:rPr lang="en-ID" dirty="0" err="1"/>
              <a:t>pengurus</a:t>
            </a:r>
            <a:r>
              <a:rPr lang="en-ID" dirty="0"/>
              <a:t> PKK dan Karang </a:t>
            </a:r>
            <a:r>
              <a:rPr lang="en-ID" dirty="0" err="1"/>
              <a:t>Taruna</a:t>
            </a:r>
            <a:r>
              <a:rPr lang="en-ID" dirty="0"/>
              <a:t>. </a:t>
            </a:r>
            <a:r>
              <a:rPr lang="en-ID" dirty="0" err="1"/>
              <a:t>Pekerjaan</a:t>
            </a:r>
            <a:r>
              <a:rPr lang="en-ID" dirty="0"/>
              <a:t> </a:t>
            </a:r>
            <a:r>
              <a:rPr lang="en-ID" dirty="0" err="1"/>
              <a:t>pengumpulan</a:t>
            </a:r>
            <a:r>
              <a:rPr lang="en-ID" dirty="0"/>
              <a:t> dan </a:t>
            </a:r>
            <a:r>
              <a:rPr lang="en-ID" dirty="0" err="1"/>
              <a:t>penimbangan</a:t>
            </a:r>
            <a:r>
              <a:rPr lang="en-ID" dirty="0"/>
              <a:t> </a:t>
            </a:r>
            <a:r>
              <a:rPr lang="en-ID" dirty="0" err="1"/>
              <a:t>sampah</a:t>
            </a:r>
            <a:r>
              <a:rPr lang="en-ID" dirty="0"/>
              <a:t> </a:t>
            </a:r>
            <a:r>
              <a:rPr lang="en-ID" dirty="0" err="1"/>
              <a:t>dilakukan</a:t>
            </a:r>
            <a:r>
              <a:rPr lang="en-ID" dirty="0"/>
              <a:t> </a:t>
            </a:r>
            <a:r>
              <a:rPr lang="en-ID" dirty="0" err="1"/>
              <a:t>sebulan</a:t>
            </a:r>
            <a:r>
              <a:rPr lang="en-ID" dirty="0"/>
              <a:t> </a:t>
            </a:r>
            <a:r>
              <a:rPr lang="en-ID" dirty="0" err="1"/>
              <a:t>sekali</a:t>
            </a:r>
            <a:r>
              <a:rPr lang="en-ID" dirty="0"/>
              <a:t>. </a:t>
            </a:r>
            <a:r>
              <a:rPr lang="en-ID" dirty="0" err="1"/>
              <a:t>Jumlah</a:t>
            </a:r>
            <a:r>
              <a:rPr lang="en-ID" dirty="0"/>
              <a:t> </a:t>
            </a:r>
            <a:r>
              <a:rPr lang="en-ID" dirty="0" err="1"/>
              <a:t>sampah</a:t>
            </a:r>
            <a:r>
              <a:rPr lang="en-ID" dirty="0"/>
              <a:t> yang </a:t>
            </a:r>
            <a:r>
              <a:rPr lang="en-ID" dirty="0" err="1"/>
              <a:t>dihasilkan</a:t>
            </a:r>
            <a:r>
              <a:rPr lang="en-ID" dirty="0"/>
              <a:t> </a:t>
            </a:r>
            <a:r>
              <a:rPr lang="en-ID" dirty="0" err="1"/>
              <a:t>bisa</a:t>
            </a:r>
            <a:r>
              <a:rPr lang="en-ID" dirty="0"/>
              <a:t> </a:t>
            </a:r>
            <a:r>
              <a:rPr lang="en-ID" dirty="0" err="1"/>
              <a:t>mencapai</a:t>
            </a:r>
            <a:r>
              <a:rPr lang="en-ID" dirty="0"/>
              <a:t> 2 m3. </a:t>
            </a:r>
            <a:r>
              <a:rPr lang="en-ID" dirty="0" err="1"/>
              <a:t>Sampah</a:t>
            </a:r>
            <a:r>
              <a:rPr lang="en-ID" dirty="0"/>
              <a:t> </a:t>
            </a:r>
            <a:r>
              <a:rPr lang="en-ID" dirty="0" err="1"/>
              <a:t>dikategorikan</a:t>
            </a:r>
            <a:r>
              <a:rPr lang="en-ID" dirty="0"/>
              <a:t> </a:t>
            </a:r>
            <a:r>
              <a:rPr lang="en-ID" dirty="0" err="1"/>
              <a:t>secara</a:t>
            </a:r>
            <a:r>
              <a:rPr lang="en-ID" dirty="0"/>
              <a:t> manual dan </a:t>
            </a:r>
            <a:r>
              <a:rPr lang="en-ID" dirty="0" err="1"/>
              <a:t>dicatat</a:t>
            </a:r>
            <a:r>
              <a:rPr lang="en-ID" dirty="0"/>
              <a:t> </a:t>
            </a:r>
            <a:r>
              <a:rPr lang="en-ID" dirty="0" err="1"/>
              <a:t>dalam</a:t>
            </a:r>
            <a:r>
              <a:rPr lang="en-ID" dirty="0"/>
              <a:t> </a:t>
            </a:r>
            <a:r>
              <a:rPr lang="en-ID" dirty="0" err="1"/>
              <a:t>buku</a:t>
            </a:r>
            <a:r>
              <a:rPr lang="en-ID" dirty="0"/>
              <a:t> </a:t>
            </a:r>
            <a:r>
              <a:rPr lang="en-ID" dirty="0" err="1"/>
              <a:t>tabungan</a:t>
            </a:r>
            <a:r>
              <a:rPr lang="en-ID" dirty="0"/>
              <a:t> dan </a:t>
            </a:r>
            <a:r>
              <a:rPr lang="en-ID" dirty="0" err="1"/>
              <a:t>bagian</a:t>
            </a:r>
            <a:r>
              <a:rPr lang="en-ID" dirty="0"/>
              <a:t> </a:t>
            </a:r>
            <a:r>
              <a:rPr lang="en-ID" dirty="0" err="1"/>
              <a:t>administrasi</a:t>
            </a:r>
            <a:r>
              <a:rPr lang="en-ID" dirty="0"/>
              <a:t>.</a:t>
            </a:r>
          </a:p>
          <a:p>
            <a:pPr marL="457200" lvl="0" indent="-228600" algn="just" rtl="0">
              <a:lnSpc>
                <a:spcPct val="90000"/>
              </a:lnSpc>
              <a:spcBef>
                <a:spcPts val="1000"/>
              </a:spcBef>
              <a:spcAft>
                <a:spcPts val="0"/>
              </a:spcAft>
              <a:buClr>
                <a:schemeClr val="dk1"/>
              </a:buClr>
              <a:buSzPts val="2800"/>
              <a:buNone/>
            </a:pPr>
            <a:r>
              <a:rPr lang="en-ID" dirty="0" err="1"/>
              <a:t>Untuk</a:t>
            </a:r>
            <a:r>
              <a:rPr lang="en-ID" dirty="0"/>
              <a:t> </a:t>
            </a:r>
            <a:r>
              <a:rPr lang="en-ID" dirty="0" err="1"/>
              <a:t>mempermudah</a:t>
            </a:r>
            <a:r>
              <a:rPr lang="en-ID" dirty="0"/>
              <a:t> </a:t>
            </a:r>
            <a:r>
              <a:rPr lang="en-ID" dirty="0" err="1"/>
              <a:t>penulis</a:t>
            </a:r>
            <a:r>
              <a:rPr lang="en-ID" dirty="0"/>
              <a:t> </a:t>
            </a:r>
            <a:r>
              <a:rPr lang="en-ID" dirty="0" err="1"/>
              <a:t>dalam</a:t>
            </a:r>
            <a:r>
              <a:rPr lang="en-ID" dirty="0"/>
              <a:t> </a:t>
            </a:r>
            <a:r>
              <a:rPr lang="en-ID" dirty="0" err="1"/>
              <a:t>menganalisis</a:t>
            </a:r>
            <a:r>
              <a:rPr lang="en-ID" dirty="0"/>
              <a:t> </a:t>
            </a:r>
            <a:r>
              <a:rPr lang="en-ID" dirty="0" err="1"/>
              <a:t>hasil</a:t>
            </a:r>
            <a:r>
              <a:rPr lang="en-ID" dirty="0"/>
              <a:t> </a:t>
            </a:r>
            <a:r>
              <a:rPr lang="en-ID" dirty="0" err="1"/>
              <a:t>penelitian</a:t>
            </a:r>
            <a:r>
              <a:rPr lang="en-ID" dirty="0"/>
              <a:t>, </a:t>
            </a:r>
            <a:r>
              <a:rPr lang="en-ID" dirty="0" err="1"/>
              <a:t>maka</a:t>
            </a:r>
            <a:r>
              <a:rPr lang="en-ID" dirty="0"/>
              <a:t> </a:t>
            </a:r>
            <a:r>
              <a:rPr lang="en-ID" dirty="0" err="1"/>
              <a:t>narasumber</a:t>
            </a:r>
            <a:r>
              <a:rPr lang="en-ID" dirty="0"/>
              <a:t> yang di </a:t>
            </a:r>
            <a:r>
              <a:rPr lang="en-ID" dirty="0" err="1"/>
              <a:t>wawancarai</a:t>
            </a:r>
            <a:r>
              <a:rPr lang="en-ID" dirty="0"/>
              <a:t> </a:t>
            </a:r>
            <a:r>
              <a:rPr lang="en-ID" dirty="0" err="1"/>
              <a:t>yaitu</a:t>
            </a:r>
            <a:r>
              <a:rPr lang="en-ID" dirty="0"/>
              <a:t> </a:t>
            </a:r>
            <a:r>
              <a:rPr lang="en-ID" dirty="0" err="1"/>
              <a:t>narasumber</a:t>
            </a:r>
            <a:r>
              <a:rPr lang="en-ID" dirty="0"/>
              <a:t> yang </a:t>
            </a:r>
            <a:r>
              <a:rPr lang="en-ID" dirty="0" err="1"/>
              <a:t>dapat</a:t>
            </a:r>
            <a:r>
              <a:rPr lang="en-ID" dirty="0"/>
              <a:t> </a:t>
            </a:r>
            <a:r>
              <a:rPr lang="en-ID" dirty="0" err="1"/>
              <a:t>memberikan</a:t>
            </a:r>
            <a:r>
              <a:rPr lang="en-ID" dirty="0"/>
              <a:t> </a:t>
            </a:r>
            <a:r>
              <a:rPr lang="en-ID" dirty="0" err="1"/>
              <a:t>informasi</a:t>
            </a:r>
            <a:r>
              <a:rPr lang="en-ID" dirty="0"/>
              <a:t> yang </a:t>
            </a:r>
            <a:r>
              <a:rPr lang="en-ID" dirty="0" err="1"/>
              <a:t>relevan</a:t>
            </a:r>
            <a:r>
              <a:rPr lang="en-ID" dirty="0"/>
              <a:t> </a:t>
            </a:r>
            <a:r>
              <a:rPr lang="en-ID" dirty="0" err="1"/>
              <a:t>dalam</a:t>
            </a:r>
            <a:r>
              <a:rPr lang="en-ID" dirty="0"/>
              <a:t> </a:t>
            </a:r>
            <a:r>
              <a:rPr lang="en-ID" dirty="0" err="1"/>
              <a:t>penelitian</a:t>
            </a:r>
            <a:r>
              <a:rPr lang="en-ID" dirty="0"/>
              <a:t> </a:t>
            </a:r>
            <a:r>
              <a:rPr lang="en-ID" dirty="0" err="1"/>
              <a:t>ini</a:t>
            </a:r>
            <a:r>
              <a:rPr lang="en-ID" dirty="0"/>
              <a:t>. </a:t>
            </a:r>
            <a:r>
              <a:rPr lang="en-ID" dirty="0" err="1"/>
              <a:t>Informan</a:t>
            </a:r>
            <a:r>
              <a:rPr lang="en-ID" dirty="0"/>
              <a:t> </a:t>
            </a:r>
            <a:r>
              <a:rPr lang="en-ID" dirty="0" err="1"/>
              <a:t>merupakan</a:t>
            </a:r>
            <a:r>
              <a:rPr lang="en-ID" dirty="0"/>
              <a:t> orang yang </a:t>
            </a:r>
            <a:r>
              <a:rPr lang="en-ID" dirty="0" err="1"/>
              <a:t>benar-benar</a:t>
            </a:r>
            <a:r>
              <a:rPr lang="en-ID" dirty="0"/>
              <a:t>  </a:t>
            </a:r>
            <a:r>
              <a:rPr lang="en-ID" dirty="0" err="1"/>
              <a:t>mengetahui</a:t>
            </a:r>
            <a:r>
              <a:rPr lang="en-ID" dirty="0"/>
              <a:t> </a:t>
            </a:r>
            <a:r>
              <a:rPr lang="en-ID" dirty="0" err="1"/>
              <a:t>permasalahan</a:t>
            </a:r>
            <a:r>
              <a:rPr lang="en-ID" dirty="0"/>
              <a:t> yang </a:t>
            </a:r>
            <a:r>
              <a:rPr lang="en-ID" dirty="0" err="1"/>
              <a:t>akan</a:t>
            </a:r>
            <a:r>
              <a:rPr lang="en-ID" dirty="0"/>
              <a:t> </a:t>
            </a:r>
            <a:r>
              <a:rPr lang="en-ID" dirty="0" err="1"/>
              <a:t>diteliti</a:t>
            </a:r>
            <a:r>
              <a:rPr lang="en-ID" dirty="0"/>
              <a:t>. Dalam </a:t>
            </a:r>
            <a:r>
              <a:rPr lang="en-ID" dirty="0" err="1"/>
              <a:t>penelitian</a:t>
            </a:r>
            <a:r>
              <a:rPr lang="en-ID" dirty="0"/>
              <a:t> </a:t>
            </a:r>
            <a:r>
              <a:rPr lang="en-ID" dirty="0" err="1"/>
              <a:t>ini</a:t>
            </a:r>
            <a:r>
              <a:rPr lang="en-ID" dirty="0"/>
              <a:t> </a:t>
            </a:r>
            <a:r>
              <a:rPr lang="en-ID" dirty="0" err="1"/>
              <a:t>terdapat</a:t>
            </a:r>
            <a:r>
              <a:rPr lang="en-ID" dirty="0"/>
              <a:t>  </a:t>
            </a:r>
            <a:r>
              <a:rPr lang="en-ID" dirty="0" err="1"/>
              <a:t>beberapa</a:t>
            </a:r>
            <a:r>
              <a:rPr lang="en-ID" dirty="0"/>
              <a:t> </a:t>
            </a:r>
            <a:r>
              <a:rPr lang="en-ID" dirty="0" err="1"/>
              <a:t>informan</a:t>
            </a:r>
            <a:r>
              <a:rPr lang="en-ID" dirty="0"/>
              <a:t> </a:t>
            </a:r>
            <a:r>
              <a:rPr lang="en-ID" dirty="0" err="1"/>
              <a:t>diantaranya</a:t>
            </a:r>
            <a:r>
              <a:rPr lang="en-ID" dirty="0"/>
              <a:t> </a:t>
            </a:r>
            <a:r>
              <a:rPr lang="en-ID" dirty="0" err="1"/>
              <a:t>Kepala</a:t>
            </a:r>
            <a:r>
              <a:rPr lang="en-ID" dirty="0"/>
              <a:t> </a:t>
            </a:r>
            <a:r>
              <a:rPr lang="en-ID" dirty="0" err="1"/>
              <a:t>Desa</a:t>
            </a:r>
            <a:r>
              <a:rPr lang="en-ID" dirty="0"/>
              <a:t>, </a:t>
            </a:r>
            <a:r>
              <a:rPr lang="en-ID" dirty="0" err="1"/>
              <a:t>Bendahara</a:t>
            </a:r>
            <a:r>
              <a:rPr lang="en-ID" dirty="0"/>
              <a:t> </a:t>
            </a:r>
            <a:r>
              <a:rPr lang="en-ID" dirty="0" err="1"/>
              <a:t>Desa</a:t>
            </a:r>
            <a:r>
              <a:rPr lang="en-ID" dirty="0"/>
              <a:t>/ Kaur </a:t>
            </a:r>
            <a:r>
              <a:rPr lang="en-ID" dirty="0" err="1"/>
              <a:t>Keuangan</a:t>
            </a:r>
            <a:r>
              <a:rPr lang="en-ID" dirty="0"/>
              <a:t>,  Dan </a:t>
            </a:r>
            <a:r>
              <a:rPr lang="en-ID" dirty="0" err="1"/>
              <a:t>Ketua</a:t>
            </a:r>
            <a:r>
              <a:rPr lang="en-ID" dirty="0"/>
              <a:t> BPD pada </a:t>
            </a:r>
            <a:r>
              <a:rPr lang="en-ID" dirty="0" err="1"/>
              <a:t>Desa</a:t>
            </a:r>
            <a:r>
              <a:rPr lang="en-ID" dirty="0"/>
              <a:t> </a:t>
            </a:r>
            <a:r>
              <a:rPr lang="en-ID" dirty="0" err="1"/>
              <a:t>Ngampelsari</a:t>
            </a:r>
            <a:r>
              <a:rPr lang="en-ID" dirty="0"/>
              <a:t> </a:t>
            </a:r>
            <a:r>
              <a:rPr lang="en-ID" dirty="0" err="1"/>
              <a:t>Kecamatan</a:t>
            </a:r>
            <a:r>
              <a:rPr lang="en-ID" dirty="0"/>
              <a:t> Candi </a:t>
            </a:r>
            <a:r>
              <a:rPr lang="en-ID" dirty="0" err="1"/>
              <a:t>Kabupaten</a:t>
            </a:r>
            <a:r>
              <a:rPr lang="en-ID" dirty="0"/>
              <a:t> </a:t>
            </a:r>
            <a:r>
              <a:rPr lang="en-ID" dirty="0" err="1"/>
              <a:t>Sidoarjo</a:t>
            </a:r>
            <a:r>
              <a:rPr lang="en-ID" dirty="0"/>
              <a:t>,  </a:t>
            </a:r>
            <a:r>
              <a:rPr lang="en-ID" dirty="0" err="1"/>
              <a:t>selain</a:t>
            </a:r>
            <a:r>
              <a:rPr lang="en-ID" dirty="0"/>
              <a:t> </a:t>
            </a:r>
            <a:r>
              <a:rPr lang="en-ID" dirty="0" err="1"/>
              <a:t>itu</a:t>
            </a:r>
            <a:r>
              <a:rPr lang="en-ID" dirty="0"/>
              <a:t> </a:t>
            </a:r>
            <a:r>
              <a:rPr lang="en-ID" dirty="0" err="1"/>
              <a:t>peneliti</a:t>
            </a:r>
            <a:r>
              <a:rPr lang="en-ID" dirty="0"/>
              <a:t> juga </a:t>
            </a:r>
            <a:r>
              <a:rPr lang="en-ID" dirty="0" err="1"/>
              <a:t>melibatkan</a:t>
            </a:r>
            <a:r>
              <a:rPr lang="en-ID" dirty="0"/>
              <a:t> </a:t>
            </a:r>
            <a:r>
              <a:rPr lang="en-ID" dirty="0" err="1"/>
              <a:t>pihak</a:t>
            </a:r>
            <a:r>
              <a:rPr lang="en-ID" dirty="0"/>
              <a:t> lain yang </a:t>
            </a:r>
            <a:r>
              <a:rPr lang="en-ID" dirty="0" err="1"/>
              <a:t>diluar</a:t>
            </a:r>
            <a:r>
              <a:rPr lang="en-ID" dirty="0"/>
              <a:t> </a:t>
            </a:r>
            <a:r>
              <a:rPr lang="en-ID" dirty="0" err="1"/>
              <a:t>Desa</a:t>
            </a:r>
            <a:r>
              <a:rPr lang="en-ID" dirty="0"/>
              <a:t> </a:t>
            </a:r>
            <a:r>
              <a:rPr lang="en-ID" dirty="0" err="1"/>
              <a:t>Ngampelsari</a:t>
            </a:r>
            <a:r>
              <a:rPr lang="en-ID" dirty="0"/>
              <a:t> </a:t>
            </a:r>
            <a:r>
              <a:rPr lang="en-ID" dirty="0" err="1"/>
              <a:t>Kecamatan</a:t>
            </a:r>
            <a:r>
              <a:rPr lang="en-ID" dirty="0"/>
              <a:t> Candi </a:t>
            </a:r>
            <a:r>
              <a:rPr lang="en-ID" dirty="0" err="1"/>
              <a:t>Kabupaten</a:t>
            </a:r>
            <a:r>
              <a:rPr lang="en-ID" dirty="0"/>
              <a:t> </a:t>
            </a:r>
            <a:r>
              <a:rPr lang="en-ID" dirty="0" err="1"/>
              <a:t>Sidoarjo</a:t>
            </a:r>
            <a:r>
              <a:rPr lang="en-ID" dirty="0"/>
              <a:t> </a:t>
            </a:r>
            <a:r>
              <a:rPr lang="en-ID" dirty="0" err="1"/>
              <a:t>yaitu</a:t>
            </a:r>
            <a:r>
              <a:rPr lang="en-ID" dirty="0"/>
              <a:t> </a:t>
            </a:r>
            <a:r>
              <a:rPr lang="en-ID" dirty="0" err="1"/>
              <a:t>Dosen</a:t>
            </a:r>
            <a:r>
              <a:rPr lang="en-ID" dirty="0"/>
              <a:t> </a:t>
            </a:r>
            <a:r>
              <a:rPr lang="en-ID" dirty="0" err="1"/>
              <a:t>Akuntansi</a:t>
            </a:r>
            <a:r>
              <a:rPr lang="en-ID" dirty="0"/>
              <a:t> FBHIS UMSIDA yang </a:t>
            </a:r>
            <a:r>
              <a:rPr lang="en-ID" dirty="0" err="1"/>
              <a:t>mengampuh</a:t>
            </a:r>
            <a:r>
              <a:rPr lang="en-ID" dirty="0"/>
              <a:t> </a:t>
            </a:r>
            <a:r>
              <a:rPr lang="en-ID" dirty="0" err="1"/>
              <a:t>mata</a:t>
            </a:r>
            <a:r>
              <a:rPr lang="en-ID" dirty="0"/>
              <a:t> </a:t>
            </a:r>
            <a:r>
              <a:rPr lang="en-ID" dirty="0" err="1"/>
              <a:t>kuliah</a:t>
            </a:r>
            <a:r>
              <a:rPr lang="en-ID" dirty="0"/>
              <a:t> </a:t>
            </a:r>
            <a:r>
              <a:rPr lang="en-ID" dirty="0" err="1"/>
              <a:t>Akuntansi</a:t>
            </a:r>
            <a:r>
              <a:rPr lang="en-ID" dirty="0"/>
              <a:t> </a:t>
            </a:r>
            <a:r>
              <a:rPr lang="en-ID" dirty="0" err="1"/>
              <a:t>Desa</a:t>
            </a:r>
            <a:r>
              <a:rPr lang="en-ID" dirty="0"/>
              <a:t>, </a:t>
            </a:r>
            <a:r>
              <a:rPr lang="en-ID" dirty="0" err="1"/>
              <a:t>Kecamatan</a:t>
            </a:r>
            <a:r>
              <a:rPr lang="en-ID" dirty="0"/>
              <a:t>, dan </a:t>
            </a:r>
            <a:r>
              <a:rPr lang="en-ID" dirty="0" err="1"/>
              <a:t>BUMDes</a:t>
            </a:r>
            <a:r>
              <a:rPr lang="en-ID" dirty="0"/>
              <a:t> </a:t>
            </a:r>
            <a:r>
              <a:rPr lang="en-ID" dirty="0" err="1"/>
              <a:t>dikarenakan</a:t>
            </a:r>
            <a:r>
              <a:rPr lang="en-ID" dirty="0"/>
              <a:t> </a:t>
            </a:r>
            <a:r>
              <a:rPr lang="en-ID" dirty="0" err="1"/>
              <a:t>untuk</a:t>
            </a:r>
            <a:r>
              <a:rPr lang="en-ID" dirty="0"/>
              <a:t> </a:t>
            </a:r>
            <a:r>
              <a:rPr lang="en-ID" dirty="0" err="1"/>
              <a:t>memperkuat</a:t>
            </a:r>
            <a:r>
              <a:rPr lang="en-ID" dirty="0"/>
              <a:t> </a:t>
            </a:r>
            <a:r>
              <a:rPr lang="en-ID" dirty="0" err="1"/>
              <a:t>hasil</a:t>
            </a:r>
            <a:r>
              <a:rPr lang="en-ID" dirty="0"/>
              <a:t> </a:t>
            </a:r>
            <a:r>
              <a:rPr lang="en-ID" dirty="0" err="1"/>
              <a:t>wawancara</a:t>
            </a:r>
            <a:r>
              <a:rPr lang="en-ID" dirty="0"/>
              <a:t> yang </a:t>
            </a:r>
            <a:r>
              <a:rPr lang="en-ID" dirty="0" err="1"/>
              <a:t>telah</a:t>
            </a:r>
            <a:r>
              <a:rPr lang="en-ID" dirty="0"/>
              <a:t> di </a:t>
            </a:r>
            <a:r>
              <a:rPr lang="en-ID" dirty="0" err="1"/>
              <a:t>lakukan</a:t>
            </a:r>
            <a:r>
              <a:rPr lang="en-ID" dirty="0"/>
              <a:t> oleh </a:t>
            </a:r>
            <a:r>
              <a:rPr lang="en-ID" dirty="0" err="1"/>
              <a:t>peneliti</a:t>
            </a:r>
            <a:r>
              <a:rPr lang="en-ID" dirty="0"/>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65080-785C-0459-7BA8-9AE1685BED27}"/>
              </a:ext>
            </a:extLst>
          </p:cNvPr>
          <p:cNvSpPr>
            <a:spLocks noGrp="1"/>
          </p:cNvSpPr>
          <p:nvPr>
            <p:ph type="title"/>
          </p:nvPr>
        </p:nvSpPr>
        <p:spPr/>
        <p:txBody>
          <a:bodyPr/>
          <a:lstStyle/>
          <a:p>
            <a:r>
              <a:rPr lang="en-US" dirty="0"/>
              <a:t>METODE</a:t>
            </a:r>
            <a:endParaRPr lang="en-ID" dirty="0"/>
          </a:p>
        </p:txBody>
      </p:sp>
      <p:sp>
        <p:nvSpPr>
          <p:cNvPr id="3" name="Text Placeholder 2">
            <a:extLst>
              <a:ext uri="{FF2B5EF4-FFF2-40B4-BE49-F238E27FC236}">
                <a16:creationId xmlns:a16="http://schemas.microsoft.com/office/drawing/2014/main" id="{E57B6257-CD11-87A4-B2C9-3F99D905D8C1}"/>
              </a:ext>
            </a:extLst>
          </p:cNvPr>
          <p:cNvSpPr>
            <a:spLocks noGrp="1"/>
          </p:cNvSpPr>
          <p:nvPr>
            <p:ph type="body" idx="1"/>
          </p:nvPr>
        </p:nvSpPr>
        <p:spPr/>
        <p:txBody>
          <a:bodyPr>
            <a:normAutofit fontScale="55000" lnSpcReduction="20000"/>
          </a:bodyPr>
          <a:lstStyle/>
          <a:p>
            <a:pPr marL="50800" indent="0">
              <a:buNone/>
            </a:pPr>
            <a:r>
              <a:rPr lang="en-ID" dirty="0"/>
              <a:t>Dalam </a:t>
            </a:r>
            <a:r>
              <a:rPr lang="en-ID" dirty="0" err="1"/>
              <a:t>penelitian</a:t>
            </a:r>
            <a:r>
              <a:rPr lang="en-ID" dirty="0"/>
              <a:t> </a:t>
            </a:r>
            <a:r>
              <a:rPr lang="en-ID" dirty="0" err="1"/>
              <a:t>ini</a:t>
            </a:r>
            <a:r>
              <a:rPr lang="en-ID" dirty="0"/>
              <a:t>, </a:t>
            </a:r>
            <a:r>
              <a:rPr lang="en-ID" dirty="0" err="1"/>
              <a:t>metode</a:t>
            </a:r>
            <a:r>
              <a:rPr lang="en-ID" dirty="0"/>
              <a:t> yang </a:t>
            </a:r>
            <a:r>
              <a:rPr lang="en-ID" dirty="0" err="1"/>
              <a:t>dikemukakan</a:t>
            </a:r>
            <a:r>
              <a:rPr lang="en-ID" dirty="0"/>
              <a:t> oleh (</a:t>
            </a:r>
            <a:r>
              <a:rPr lang="en-ID" dirty="0" err="1"/>
              <a:t>Sugiyono</a:t>
            </a:r>
            <a:r>
              <a:rPr lang="en-ID" dirty="0"/>
              <a:t>., 2015) </a:t>
            </a:r>
            <a:r>
              <a:rPr lang="en-ID" dirty="0" err="1"/>
              <a:t>digunakan</a:t>
            </a:r>
            <a:r>
              <a:rPr lang="en-ID" dirty="0"/>
              <a:t> </a:t>
            </a:r>
            <a:r>
              <a:rPr lang="en-ID" dirty="0" err="1"/>
              <a:t>untuk</a:t>
            </a:r>
            <a:r>
              <a:rPr lang="en-ID" dirty="0"/>
              <a:t> </a:t>
            </a:r>
            <a:r>
              <a:rPr lang="en-ID" dirty="0" err="1"/>
              <a:t>secara</a:t>
            </a:r>
            <a:r>
              <a:rPr lang="en-ID" dirty="0"/>
              <a:t> </a:t>
            </a:r>
            <a:r>
              <a:rPr lang="en-ID" dirty="0" err="1"/>
              <a:t>kontinyu</a:t>
            </a:r>
            <a:r>
              <a:rPr lang="en-ID" dirty="0"/>
              <a:t> </a:t>
            </a:r>
            <a:r>
              <a:rPr lang="en-ID" dirty="0" err="1"/>
              <a:t>menganalisis</a:t>
            </a:r>
            <a:r>
              <a:rPr lang="en-ID" dirty="0"/>
              <a:t> data </a:t>
            </a:r>
            <a:r>
              <a:rPr lang="en-ID" dirty="0" err="1"/>
              <a:t>baik</a:t>
            </a:r>
            <a:r>
              <a:rPr lang="en-ID" dirty="0"/>
              <a:t> yang </a:t>
            </a:r>
            <a:r>
              <a:rPr lang="en-ID" dirty="0" err="1"/>
              <a:t>masuk</a:t>
            </a:r>
            <a:r>
              <a:rPr lang="en-ID" dirty="0"/>
              <a:t> </a:t>
            </a:r>
            <a:r>
              <a:rPr lang="en-ID" dirty="0" err="1"/>
              <a:t>maupun</a:t>
            </a:r>
            <a:r>
              <a:rPr lang="en-ID" dirty="0"/>
              <a:t> </a:t>
            </a:r>
            <a:r>
              <a:rPr lang="en-ID" dirty="0" err="1"/>
              <a:t>keluar</a:t>
            </a:r>
            <a:r>
              <a:rPr lang="en-ID" dirty="0"/>
              <a:t> </a:t>
            </a:r>
            <a:r>
              <a:rPr lang="en-ID" dirty="0" err="1"/>
              <a:t>lapangan</a:t>
            </a:r>
            <a:r>
              <a:rPr lang="en-ID" dirty="0"/>
              <a:t> </a:t>
            </a:r>
            <a:r>
              <a:rPr lang="en-ID" dirty="0" err="1"/>
              <a:t>dari</a:t>
            </a:r>
            <a:r>
              <a:rPr lang="en-ID" dirty="0"/>
              <a:t> </a:t>
            </a:r>
            <a:r>
              <a:rPr lang="en-ID" dirty="0" err="1"/>
              <a:t>awal</a:t>
            </a:r>
            <a:r>
              <a:rPr lang="en-ID" dirty="0"/>
              <a:t> </a:t>
            </a:r>
            <a:r>
              <a:rPr lang="en-ID" dirty="0" err="1"/>
              <a:t>hingga</a:t>
            </a:r>
            <a:r>
              <a:rPr lang="en-ID" dirty="0"/>
              <a:t> </a:t>
            </a:r>
            <a:r>
              <a:rPr lang="en-ID" dirty="0" err="1"/>
              <a:t>akhir</a:t>
            </a:r>
            <a:r>
              <a:rPr lang="en-ID" dirty="0"/>
              <a:t> </a:t>
            </a:r>
            <a:r>
              <a:rPr lang="en-ID" dirty="0" err="1"/>
              <a:t>penelitian</a:t>
            </a:r>
            <a:r>
              <a:rPr lang="en-ID" dirty="0"/>
              <a:t>. </a:t>
            </a:r>
          </a:p>
          <a:p>
            <a:pPr marL="50800" indent="0" algn="just">
              <a:buNone/>
            </a:pPr>
            <a:r>
              <a:rPr lang="en-ID" dirty="0"/>
              <a:t>1.	</a:t>
            </a:r>
            <a:r>
              <a:rPr lang="en-ID" dirty="0" err="1"/>
              <a:t>Pengumpulan</a:t>
            </a:r>
            <a:r>
              <a:rPr lang="en-ID" dirty="0"/>
              <a:t> data (Collecting) </a:t>
            </a:r>
            <a:r>
              <a:rPr lang="en-ID" dirty="0" err="1"/>
              <a:t>merupakan</a:t>
            </a:r>
            <a:r>
              <a:rPr lang="en-ID" dirty="0"/>
              <a:t> </a:t>
            </a:r>
            <a:r>
              <a:rPr lang="en-ID" dirty="0" err="1"/>
              <a:t>tahapan</a:t>
            </a:r>
            <a:r>
              <a:rPr lang="en-ID" dirty="0"/>
              <a:t> </a:t>
            </a:r>
            <a:r>
              <a:rPr lang="en-ID" dirty="0" err="1"/>
              <a:t>pengumpulan</a:t>
            </a:r>
            <a:r>
              <a:rPr lang="en-ID" dirty="0"/>
              <a:t> data </a:t>
            </a:r>
            <a:r>
              <a:rPr lang="en-ID" dirty="0" err="1"/>
              <a:t>melalui</a:t>
            </a:r>
            <a:r>
              <a:rPr lang="en-ID" dirty="0"/>
              <a:t> </a:t>
            </a:r>
            <a:r>
              <a:rPr lang="en-ID" dirty="0" err="1"/>
              <a:t>observasi</a:t>
            </a:r>
            <a:r>
              <a:rPr lang="en-ID" dirty="0"/>
              <a:t>, </a:t>
            </a:r>
            <a:r>
              <a:rPr lang="en-ID" dirty="0" err="1"/>
              <a:t>wawancara</a:t>
            </a:r>
            <a:r>
              <a:rPr lang="en-ID" dirty="0"/>
              <a:t>, dan </a:t>
            </a:r>
            <a:r>
              <a:rPr lang="en-ID" dirty="0" err="1"/>
              <a:t>dokumentasi</a:t>
            </a:r>
            <a:r>
              <a:rPr lang="en-ID" dirty="0"/>
              <a:t>. Dimana </a:t>
            </a:r>
            <a:r>
              <a:rPr lang="en-ID" dirty="0" err="1"/>
              <a:t>peneliti</a:t>
            </a:r>
            <a:r>
              <a:rPr lang="en-ID" dirty="0"/>
              <a:t> </a:t>
            </a:r>
            <a:r>
              <a:rPr lang="en-ID" dirty="0" err="1"/>
              <a:t>menjadi</a:t>
            </a:r>
            <a:r>
              <a:rPr lang="en-ID" dirty="0"/>
              <a:t> </a:t>
            </a:r>
            <a:r>
              <a:rPr lang="en-ID" dirty="0" err="1"/>
              <a:t>alat</a:t>
            </a:r>
            <a:r>
              <a:rPr lang="en-ID" dirty="0"/>
              <a:t> </a:t>
            </a:r>
            <a:r>
              <a:rPr lang="en-ID" dirty="0" err="1"/>
              <a:t>utama</a:t>
            </a:r>
            <a:r>
              <a:rPr lang="en-ID" dirty="0"/>
              <a:t> </a:t>
            </a:r>
            <a:r>
              <a:rPr lang="en-ID" dirty="0" err="1"/>
              <a:t>pengumpulan</a:t>
            </a:r>
            <a:r>
              <a:rPr lang="en-ID" dirty="0"/>
              <a:t> data. </a:t>
            </a:r>
            <a:r>
              <a:rPr lang="en-ID" dirty="0" err="1"/>
              <a:t>Semakin</a:t>
            </a:r>
            <a:r>
              <a:rPr lang="en-ID" dirty="0"/>
              <a:t> lama </a:t>
            </a:r>
            <a:r>
              <a:rPr lang="en-ID" dirty="0" err="1"/>
              <a:t>peneliti</a:t>
            </a:r>
            <a:r>
              <a:rPr lang="en-ID" dirty="0"/>
              <a:t> </a:t>
            </a:r>
            <a:r>
              <a:rPr lang="en-ID" dirty="0" err="1"/>
              <a:t>menghabiskan</a:t>
            </a:r>
            <a:r>
              <a:rPr lang="en-ID" dirty="0"/>
              <a:t> </a:t>
            </a:r>
            <a:r>
              <a:rPr lang="en-ID" dirty="0" err="1"/>
              <a:t>waktu</a:t>
            </a:r>
            <a:r>
              <a:rPr lang="en-ID" dirty="0"/>
              <a:t> di </a:t>
            </a:r>
            <a:r>
              <a:rPr lang="en-ID" dirty="0" err="1"/>
              <a:t>lapangan</a:t>
            </a:r>
            <a:r>
              <a:rPr lang="en-ID" dirty="0"/>
              <a:t>, </a:t>
            </a:r>
            <a:r>
              <a:rPr lang="en-ID" dirty="0" err="1"/>
              <a:t>semakin</a:t>
            </a:r>
            <a:r>
              <a:rPr lang="en-ID" dirty="0"/>
              <a:t> </a:t>
            </a:r>
            <a:r>
              <a:rPr lang="en-ID" dirty="0" err="1"/>
              <a:t>banyak</a:t>
            </a:r>
            <a:r>
              <a:rPr lang="en-ID" dirty="0"/>
              <a:t> data yang di </a:t>
            </a:r>
            <a:r>
              <a:rPr lang="en-ID" dirty="0" err="1"/>
              <a:t>dapatkan</a:t>
            </a:r>
            <a:r>
              <a:rPr lang="en-ID" dirty="0"/>
              <a:t> dan </a:t>
            </a:r>
            <a:r>
              <a:rPr lang="en-ID" dirty="0" err="1"/>
              <a:t>semakin</a:t>
            </a:r>
            <a:r>
              <a:rPr lang="en-ID" dirty="0"/>
              <a:t> </a:t>
            </a:r>
            <a:r>
              <a:rPr lang="en-ID" dirty="0" err="1"/>
              <a:t>besar</a:t>
            </a:r>
            <a:r>
              <a:rPr lang="en-ID" dirty="0"/>
              <a:t> </a:t>
            </a:r>
            <a:r>
              <a:rPr lang="en-ID" dirty="0" err="1"/>
              <a:t>perubahannya</a:t>
            </a:r>
            <a:r>
              <a:rPr lang="en-ID" dirty="0"/>
              <a:t>. </a:t>
            </a:r>
            <a:r>
              <a:rPr lang="en-ID" dirty="0" err="1"/>
              <a:t>Beberapa</a:t>
            </a:r>
            <a:r>
              <a:rPr lang="en-ID" dirty="0"/>
              <a:t> data </a:t>
            </a:r>
            <a:r>
              <a:rPr lang="en-ID" dirty="0" err="1"/>
              <a:t>dapat</a:t>
            </a:r>
            <a:r>
              <a:rPr lang="en-ID" dirty="0"/>
              <a:t> </a:t>
            </a:r>
            <a:r>
              <a:rPr lang="en-ID" dirty="0" err="1"/>
              <a:t>diamati</a:t>
            </a:r>
            <a:r>
              <a:rPr lang="en-ID" dirty="0"/>
              <a:t> dan </a:t>
            </a:r>
            <a:r>
              <a:rPr lang="en-ID" dirty="0" err="1"/>
              <a:t>sebagian</a:t>
            </a:r>
            <a:r>
              <a:rPr lang="en-ID" dirty="0"/>
              <a:t> </a:t>
            </a:r>
            <a:r>
              <a:rPr lang="en-ID" dirty="0" err="1"/>
              <a:t>tidak</a:t>
            </a:r>
            <a:r>
              <a:rPr lang="en-ID" dirty="0"/>
              <a:t> </a:t>
            </a:r>
            <a:r>
              <a:rPr lang="en-ID" dirty="0" err="1"/>
              <a:t>dapat</a:t>
            </a:r>
            <a:r>
              <a:rPr lang="en-ID" dirty="0"/>
              <a:t> </a:t>
            </a:r>
            <a:r>
              <a:rPr lang="en-ID" dirty="0" err="1"/>
              <a:t>diamati</a:t>
            </a:r>
            <a:r>
              <a:rPr lang="en-ID" dirty="0"/>
              <a:t>, </a:t>
            </a:r>
            <a:r>
              <a:rPr lang="en-ID" dirty="0" err="1"/>
              <a:t>seperti</a:t>
            </a:r>
            <a:r>
              <a:rPr lang="en-ID" dirty="0"/>
              <a:t> </a:t>
            </a:r>
            <a:r>
              <a:rPr lang="en-ID" dirty="0" err="1"/>
              <a:t>emosi</a:t>
            </a:r>
            <a:r>
              <a:rPr lang="en-ID" dirty="0"/>
              <a:t> dan </a:t>
            </a:r>
            <a:r>
              <a:rPr lang="en-ID" dirty="0" err="1"/>
              <a:t>hati</a:t>
            </a:r>
            <a:r>
              <a:rPr lang="en-ID" dirty="0"/>
              <a:t>.</a:t>
            </a:r>
          </a:p>
          <a:p>
            <a:pPr marL="50800" indent="0" algn="just">
              <a:buNone/>
            </a:pPr>
            <a:r>
              <a:rPr lang="en-ID" dirty="0"/>
              <a:t>2.	</a:t>
            </a:r>
            <a:r>
              <a:rPr lang="en-ID" dirty="0" err="1"/>
              <a:t>Reduksi</a:t>
            </a:r>
            <a:r>
              <a:rPr lang="en-ID" dirty="0"/>
              <a:t> data, </a:t>
            </a:r>
            <a:r>
              <a:rPr lang="en-ID" dirty="0" err="1"/>
              <a:t>yaitu</a:t>
            </a:r>
            <a:r>
              <a:rPr lang="en-ID" dirty="0"/>
              <a:t> </a:t>
            </a:r>
            <a:r>
              <a:rPr lang="en-ID" dirty="0" err="1"/>
              <a:t>memilih</a:t>
            </a:r>
            <a:r>
              <a:rPr lang="en-ID" dirty="0"/>
              <a:t> dan </a:t>
            </a:r>
            <a:r>
              <a:rPr lang="en-ID" dirty="0" err="1"/>
              <a:t>fokus</a:t>
            </a:r>
            <a:r>
              <a:rPr lang="en-ID" dirty="0"/>
              <a:t> pada data </a:t>
            </a:r>
            <a:r>
              <a:rPr lang="en-ID" dirty="0" err="1"/>
              <a:t>penting</a:t>
            </a:r>
            <a:r>
              <a:rPr lang="en-ID" dirty="0"/>
              <a:t> dan </a:t>
            </a:r>
            <a:r>
              <a:rPr lang="en-ID" dirty="0" err="1"/>
              <a:t>meringkas</a:t>
            </a:r>
            <a:r>
              <a:rPr lang="en-ID" dirty="0"/>
              <a:t> data </a:t>
            </a:r>
            <a:r>
              <a:rPr lang="en-ID" dirty="0" err="1"/>
              <a:t>utama</a:t>
            </a:r>
            <a:r>
              <a:rPr lang="en-ID" dirty="0"/>
              <a:t>. </a:t>
            </a:r>
            <a:r>
              <a:rPr lang="en-ID" dirty="0" err="1"/>
              <a:t>Reduksi</a:t>
            </a:r>
            <a:r>
              <a:rPr lang="en-ID" dirty="0"/>
              <a:t> data </a:t>
            </a:r>
            <a:r>
              <a:rPr lang="en-ID" dirty="0" err="1"/>
              <a:t>merangkum</a:t>
            </a:r>
            <a:r>
              <a:rPr lang="en-ID" dirty="0"/>
              <a:t> </a:t>
            </a:r>
            <a:r>
              <a:rPr lang="en-ID" dirty="0" err="1"/>
              <a:t>laporan</a:t>
            </a:r>
            <a:r>
              <a:rPr lang="en-ID" dirty="0"/>
              <a:t> </a:t>
            </a:r>
            <a:r>
              <a:rPr lang="en-ID" dirty="0" err="1"/>
              <a:t>lapangan</a:t>
            </a:r>
            <a:r>
              <a:rPr lang="en-ID" dirty="0"/>
              <a:t>, </a:t>
            </a:r>
            <a:r>
              <a:rPr lang="en-ID" dirty="0" err="1"/>
              <a:t>memilih</a:t>
            </a:r>
            <a:r>
              <a:rPr lang="en-ID" dirty="0"/>
              <a:t> yang </a:t>
            </a:r>
            <a:r>
              <a:rPr lang="en-ID" dirty="0" err="1"/>
              <a:t>utama</a:t>
            </a:r>
            <a:r>
              <a:rPr lang="en-ID" dirty="0"/>
              <a:t>, </a:t>
            </a:r>
            <a:r>
              <a:rPr lang="en-ID" dirty="0" err="1"/>
              <a:t>berfokus</a:t>
            </a:r>
            <a:r>
              <a:rPr lang="en-ID" dirty="0"/>
              <a:t> pada </a:t>
            </a:r>
            <a:r>
              <a:rPr lang="en-ID" dirty="0" err="1"/>
              <a:t>apa</a:t>
            </a:r>
            <a:r>
              <a:rPr lang="en-ID" dirty="0"/>
              <a:t> yang </a:t>
            </a:r>
            <a:r>
              <a:rPr lang="en-ID" dirty="0" err="1"/>
              <a:t>penting</a:t>
            </a:r>
            <a:r>
              <a:rPr lang="en-ID" dirty="0"/>
              <a:t>, dan </a:t>
            </a:r>
            <a:r>
              <a:rPr lang="en-ID" dirty="0" err="1"/>
              <a:t>mencari</a:t>
            </a:r>
            <a:r>
              <a:rPr lang="en-ID" dirty="0"/>
              <a:t> </a:t>
            </a:r>
            <a:r>
              <a:rPr lang="en-ID" dirty="0" err="1"/>
              <a:t>tema</a:t>
            </a:r>
            <a:r>
              <a:rPr lang="en-ID" dirty="0"/>
              <a:t> </a:t>
            </a:r>
            <a:r>
              <a:rPr lang="en-ID" dirty="0" err="1"/>
              <a:t>atau</a:t>
            </a:r>
            <a:r>
              <a:rPr lang="en-ID" dirty="0"/>
              <a:t> </a:t>
            </a:r>
            <a:r>
              <a:rPr lang="en-ID" dirty="0" err="1"/>
              <a:t>pola</a:t>
            </a:r>
            <a:r>
              <a:rPr lang="en-ID" dirty="0"/>
              <a:t>. Oleh </a:t>
            </a:r>
            <a:r>
              <a:rPr lang="en-ID" dirty="0" err="1"/>
              <a:t>karena</a:t>
            </a:r>
            <a:r>
              <a:rPr lang="en-ID" dirty="0"/>
              <a:t> </a:t>
            </a:r>
            <a:r>
              <a:rPr lang="en-ID" dirty="0" err="1"/>
              <a:t>itu</a:t>
            </a:r>
            <a:r>
              <a:rPr lang="en-ID" dirty="0"/>
              <a:t>, </a:t>
            </a:r>
            <a:r>
              <a:rPr lang="en-ID" dirty="0" err="1"/>
              <a:t>laporan</a:t>
            </a:r>
            <a:r>
              <a:rPr lang="en-ID" dirty="0"/>
              <a:t> </a:t>
            </a:r>
            <a:r>
              <a:rPr lang="en-ID" dirty="0" err="1"/>
              <a:t>lapangan</a:t>
            </a:r>
            <a:r>
              <a:rPr lang="en-ID" dirty="0"/>
              <a:t> </a:t>
            </a:r>
            <a:r>
              <a:rPr lang="en-ID" dirty="0" err="1"/>
              <a:t>sebagai</a:t>
            </a:r>
            <a:r>
              <a:rPr lang="en-ID" dirty="0"/>
              <a:t> </a:t>
            </a:r>
            <a:r>
              <a:rPr lang="en-ID" dirty="0" err="1"/>
              <a:t>bahan</a:t>
            </a:r>
            <a:r>
              <a:rPr lang="en-ID" dirty="0"/>
              <a:t> </a:t>
            </a:r>
            <a:r>
              <a:rPr lang="en-ID" dirty="0" err="1"/>
              <a:t>baku</a:t>
            </a:r>
            <a:r>
              <a:rPr lang="en-ID" dirty="0"/>
              <a:t> </a:t>
            </a:r>
            <a:r>
              <a:rPr lang="en-ID" dirty="0" err="1"/>
              <a:t>dihilangkan</a:t>
            </a:r>
            <a:r>
              <a:rPr lang="en-ID" dirty="0"/>
              <a:t>, </a:t>
            </a:r>
            <a:r>
              <a:rPr lang="en-ID" dirty="0" err="1"/>
              <a:t>dikurangi</a:t>
            </a:r>
            <a:r>
              <a:rPr lang="en-ID" dirty="0"/>
              <a:t>, </a:t>
            </a:r>
            <a:r>
              <a:rPr lang="en-ID" dirty="0" err="1"/>
              <a:t>ditempatkan</a:t>
            </a:r>
            <a:r>
              <a:rPr lang="en-ID" dirty="0"/>
              <a:t> </a:t>
            </a:r>
            <a:r>
              <a:rPr lang="en-ID" dirty="0" err="1"/>
              <a:t>dalam</a:t>
            </a:r>
            <a:r>
              <a:rPr lang="en-ID" dirty="0"/>
              <a:t> </a:t>
            </a:r>
            <a:r>
              <a:rPr lang="en-ID" dirty="0" err="1"/>
              <a:t>sistem</a:t>
            </a:r>
            <a:r>
              <a:rPr lang="en-ID" dirty="0"/>
              <a:t> yang </a:t>
            </a:r>
            <a:r>
              <a:rPr lang="en-ID" dirty="0" err="1"/>
              <a:t>aman</a:t>
            </a:r>
            <a:r>
              <a:rPr lang="en-ID" dirty="0"/>
              <a:t>, dan </a:t>
            </a:r>
            <a:r>
              <a:rPr lang="en-ID" dirty="0" err="1"/>
              <a:t>lebih</a:t>
            </a:r>
            <a:r>
              <a:rPr lang="en-ID" dirty="0"/>
              <a:t> </a:t>
            </a:r>
            <a:r>
              <a:rPr lang="en-ID" dirty="0" err="1"/>
              <a:t>mudah</a:t>
            </a:r>
            <a:r>
              <a:rPr lang="en-ID" dirty="0"/>
              <a:t> </a:t>
            </a:r>
            <a:r>
              <a:rPr lang="en-ID" dirty="0" err="1"/>
              <a:t>untuk</a:t>
            </a:r>
            <a:r>
              <a:rPr lang="en-ID" dirty="0"/>
              <a:t> </a:t>
            </a:r>
            <a:r>
              <a:rPr lang="en-ID" dirty="0" err="1"/>
              <a:t>dikelola</a:t>
            </a:r>
            <a:r>
              <a:rPr lang="en-ID" dirty="0"/>
              <a:t>. Data yang </a:t>
            </a:r>
            <a:r>
              <a:rPr lang="en-ID" dirty="0" err="1"/>
              <a:t>berkurang</a:t>
            </a:r>
            <a:r>
              <a:rPr lang="en-ID" dirty="0"/>
              <a:t> </a:t>
            </a:r>
            <a:r>
              <a:rPr lang="en-ID" dirty="0" err="1"/>
              <a:t>memberikan</a:t>
            </a:r>
            <a:r>
              <a:rPr lang="en-ID" dirty="0"/>
              <a:t> </a:t>
            </a:r>
            <a:r>
              <a:rPr lang="en-ID" dirty="0" err="1"/>
              <a:t>gambaran</a:t>
            </a:r>
            <a:r>
              <a:rPr lang="en-ID" dirty="0"/>
              <a:t> </a:t>
            </a:r>
            <a:r>
              <a:rPr lang="en-ID" dirty="0" err="1"/>
              <a:t>pengamatan</a:t>
            </a:r>
            <a:r>
              <a:rPr lang="en-ID" dirty="0"/>
              <a:t> yang </a:t>
            </a:r>
            <a:r>
              <a:rPr lang="en-ID" dirty="0" err="1"/>
              <a:t>lebih</a:t>
            </a:r>
            <a:r>
              <a:rPr lang="en-ID" dirty="0"/>
              <a:t> </a:t>
            </a:r>
            <a:r>
              <a:rPr lang="en-ID" dirty="0" err="1"/>
              <a:t>jelas</a:t>
            </a:r>
            <a:r>
              <a:rPr lang="en-ID" dirty="0"/>
              <a:t>. </a:t>
            </a:r>
            <a:r>
              <a:rPr lang="en-ID" dirty="0" err="1"/>
              <a:t>Ini</a:t>
            </a:r>
            <a:r>
              <a:rPr lang="en-ID" dirty="0"/>
              <a:t> juga </a:t>
            </a:r>
            <a:r>
              <a:rPr lang="en-ID" dirty="0" err="1"/>
              <a:t>memudahkan</a:t>
            </a:r>
            <a:r>
              <a:rPr lang="en-ID" dirty="0"/>
              <a:t> </a:t>
            </a:r>
            <a:r>
              <a:rPr lang="en-ID" dirty="0" err="1"/>
              <a:t>peneliti</a:t>
            </a:r>
            <a:r>
              <a:rPr lang="en-ID" dirty="0"/>
              <a:t> </a:t>
            </a:r>
            <a:r>
              <a:rPr lang="en-ID" dirty="0" err="1"/>
              <a:t>untuk</a:t>
            </a:r>
            <a:r>
              <a:rPr lang="en-ID" dirty="0"/>
              <a:t> </a:t>
            </a:r>
            <a:r>
              <a:rPr lang="en-ID" dirty="0" err="1"/>
              <a:t>mengambil</a:t>
            </a:r>
            <a:r>
              <a:rPr lang="en-ID" dirty="0"/>
              <a:t> data yang di </a:t>
            </a:r>
            <a:r>
              <a:rPr lang="en-ID" dirty="0" err="1"/>
              <a:t>dapatkan</a:t>
            </a:r>
            <a:r>
              <a:rPr lang="en-ID" dirty="0"/>
              <a:t> </a:t>
            </a:r>
            <a:r>
              <a:rPr lang="en-ID" dirty="0" err="1"/>
              <a:t>saat</a:t>
            </a:r>
            <a:r>
              <a:rPr lang="en-ID" dirty="0"/>
              <a:t> </a:t>
            </a:r>
            <a:r>
              <a:rPr lang="en-ID" dirty="0" err="1"/>
              <a:t>mereka</a:t>
            </a:r>
            <a:r>
              <a:rPr lang="en-ID" dirty="0"/>
              <a:t> </a:t>
            </a:r>
            <a:r>
              <a:rPr lang="en-ID" dirty="0" err="1"/>
              <a:t>membutuhkannya</a:t>
            </a:r>
            <a:r>
              <a:rPr lang="en-ID" dirty="0"/>
              <a:t>. </a:t>
            </a:r>
            <a:r>
              <a:rPr lang="en-ID" dirty="0" err="1"/>
              <a:t>Reduksi</a:t>
            </a:r>
            <a:r>
              <a:rPr lang="en-ID" dirty="0"/>
              <a:t> data juga </a:t>
            </a:r>
            <a:r>
              <a:rPr lang="en-ID" dirty="0" err="1"/>
              <a:t>berguna</a:t>
            </a:r>
            <a:r>
              <a:rPr lang="en-ID" dirty="0"/>
              <a:t> </a:t>
            </a:r>
            <a:r>
              <a:rPr lang="en-ID" dirty="0" err="1"/>
              <a:t>untuk</a:t>
            </a:r>
            <a:r>
              <a:rPr lang="en-ID" dirty="0"/>
              <a:t> </a:t>
            </a:r>
            <a:r>
              <a:rPr lang="en-ID" dirty="0" err="1"/>
              <a:t>pengkodean</a:t>
            </a:r>
            <a:r>
              <a:rPr lang="en-ID" dirty="0"/>
              <a:t> </a:t>
            </a:r>
            <a:r>
              <a:rPr lang="en-ID" dirty="0" err="1"/>
              <a:t>aspek</a:t>
            </a:r>
            <a:r>
              <a:rPr lang="en-ID" dirty="0"/>
              <a:t> </a:t>
            </a:r>
            <a:r>
              <a:rPr lang="en-ID" dirty="0" err="1"/>
              <a:t>tertentu</a:t>
            </a:r>
            <a:r>
              <a:rPr lang="en-ID" dirty="0"/>
              <a:t>.</a:t>
            </a:r>
          </a:p>
          <a:p>
            <a:pPr marL="50800" indent="0" algn="just">
              <a:buNone/>
            </a:pPr>
            <a:r>
              <a:rPr lang="en-ID" dirty="0"/>
              <a:t>3.	Data </a:t>
            </a:r>
            <a:r>
              <a:rPr lang="en-ID" dirty="0" err="1"/>
              <a:t>Penyajian</a:t>
            </a:r>
            <a:r>
              <a:rPr lang="en-ID" dirty="0"/>
              <a:t> (Display Data ) </a:t>
            </a:r>
            <a:r>
              <a:rPr lang="en-ID" dirty="0" err="1"/>
              <a:t>menurut</a:t>
            </a:r>
            <a:r>
              <a:rPr lang="en-ID" dirty="0"/>
              <a:t> (</a:t>
            </a:r>
            <a:r>
              <a:rPr lang="en-ID" dirty="0" err="1"/>
              <a:t>Sugiyono</a:t>
            </a:r>
            <a:r>
              <a:rPr lang="en-ID" dirty="0"/>
              <a:t>, 2017) </a:t>
            </a:r>
            <a:r>
              <a:rPr lang="en-ID" dirty="0" err="1"/>
              <a:t>menyebutkan</a:t>
            </a:r>
            <a:r>
              <a:rPr lang="en-ID" dirty="0"/>
              <a:t> </a:t>
            </a:r>
            <a:r>
              <a:rPr lang="en-ID" dirty="0" err="1"/>
              <a:t>bahwa</a:t>
            </a:r>
            <a:r>
              <a:rPr lang="en-ID" dirty="0"/>
              <a:t> yang </a:t>
            </a:r>
            <a:r>
              <a:rPr lang="en-ID" dirty="0" err="1"/>
              <a:t>sering</a:t>
            </a:r>
            <a:r>
              <a:rPr lang="en-ID" dirty="0"/>
              <a:t> </a:t>
            </a:r>
            <a:r>
              <a:rPr lang="en-ID" dirty="0" err="1"/>
              <a:t>digunakan</a:t>
            </a:r>
            <a:r>
              <a:rPr lang="en-ID" dirty="0"/>
              <a:t> </a:t>
            </a:r>
            <a:r>
              <a:rPr lang="en-ID" dirty="0" err="1"/>
              <a:t>dalam</a:t>
            </a:r>
            <a:r>
              <a:rPr lang="en-ID" dirty="0"/>
              <a:t> </a:t>
            </a:r>
            <a:r>
              <a:rPr lang="en-ID" dirty="0" err="1"/>
              <a:t>menyajikan</a:t>
            </a:r>
            <a:r>
              <a:rPr lang="en-ID" dirty="0"/>
              <a:t> data pada </a:t>
            </a:r>
            <a:r>
              <a:rPr lang="en-ID" dirty="0" err="1"/>
              <a:t>penelitian</a:t>
            </a:r>
            <a:r>
              <a:rPr lang="en-ID" dirty="0"/>
              <a:t> </a:t>
            </a:r>
            <a:r>
              <a:rPr lang="en-ID" dirty="0" err="1"/>
              <a:t>kualitatif</a:t>
            </a:r>
            <a:r>
              <a:rPr lang="en-ID" dirty="0"/>
              <a:t> </a:t>
            </a:r>
            <a:r>
              <a:rPr lang="en-ID" dirty="0" err="1"/>
              <a:t>adalah</a:t>
            </a:r>
            <a:r>
              <a:rPr lang="en-ID" dirty="0"/>
              <a:t> </a:t>
            </a:r>
            <a:r>
              <a:rPr lang="en-ID" dirty="0" err="1"/>
              <a:t>dengan</a:t>
            </a:r>
            <a:r>
              <a:rPr lang="en-ID" dirty="0"/>
              <a:t> </a:t>
            </a:r>
            <a:r>
              <a:rPr lang="en-ID" dirty="0" err="1"/>
              <a:t>teks</a:t>
            </a:r>
            <a:r>
              <a:rPr lang="en-ID" dirty="0"/>
              <a:t> yang </a:t>
            </a:r>
            <a:r>
              <a:rPr lang="en-ID" dirty="0" err="1"/>
              <a:t>bersifat</a:t>
            </a:r>
            <a:r>
              <a:rPr lang="en-ID" dirty="0"/>
              <a:t> </a:t>
            </a:r>
            <a:r>
              <a:rPr lang="en-ID" dirty="0" err="1"/>
              <a:t>naratif</a:t>
            </a:r>
            <a:r>
              <a:rPr lang="en-ID" dirty="0"/>
              <a:t>. Agar </a:t>
            </a:r>
            <a:r>
              <a:rPr lang="en-ID" dirty="0" err="1"/>
              <a:t>peneliti</a:t>
            </a:r>
            <a:r>
              <a:rPr lang="en-ID" dirty="0"/>
              <a:t> </a:t>
            </a:r>
            <a:r>
              <a:rPr lang="en-ID" dirty="0" err="1"/>
              <a:t>tidak</a:t>
            </a:r>
            <a:r>
              <a:rPr lang="en-ID" dirty="0"/>
              <a:t> </a:t>
            </a:r>
            <a:r>
              <a:rPr lang="en-ID" dirty="0" err="1"/>
              <a:t>tenggelam</a:t>
            </a:r>
            <a:r>
              <a:rPr lang="en-ID" dirty="0"/>
              <a:t> oleh </a:t>
            </a:r>
            <a:r>
              <a:rPr lang="en-ID" dirty="0" err="1"/>
              <a:t>kumpulan</a:t>
            </a:r>
            <a:r>
              <a:rPr lang="en-ID" dirty="0"/>
              <a:t> data oleh </a:t>
            </a:r>
            <a:r>
              <a:rPr lang="en-ID" dirty="0" err="1"/>
              <a:t>karena</a:t>
            </a:r>
            <a:r>
              <a:rPr lang="en-ID" dirty="0"/>
              <a:t> </a:t>
            </a:r>
            <a:r>
              <a:rPr lang="en-ID" dirty="0" err="1"/>
              <a:t>itu</a:t>
            </a:r>
            <a:r>
              <a:rPr lang="en-ID" dirty="0"/>
              <a:t> agar </a:t>
            </a:r>
            <a:r>
              <a:rPr lang="en-ID" dirty="0" err="1"/>
              <a:t>dapat</a:t>
            </a:r>
            <a:r>
              <a:rPr lang="en-ID" dirty="0"/>
              <a:t> </a:t>
            </a:r>
            <a:r>
              <a:rPr lang="en-ID" dirty="0" err="1"/>
              <a:t>melihat</a:t>
            </a:r>
            <a:r>
              <a:rPr lang="en-ID" dirty="0"/>
              <a:t> </a:t>
            </a:r>
            <a:r>
              <a:rPr lang="en-ID" dirty="0" err="1"/>
              <a:t>gambaran</a:t>
            </a:r>
            <a:r>
              <a:rPr lang="en-ID" dirty="0"/>
              <a:t> </a:t>
            </a:r>
            <a:r>
              <a:rPr lang="en-ID" dirty="0" err="1"/>
              <a:t>keseluruhan</a:t>
            </a:r>
            <a:r>
              <a:rPr lang="en-ID" dirty="0"/>
              <a:t> </a:t>
            </a:r>
            <a:r>
              <a:rPr lang="en-ID" dirty="0" err="1"/>
              <a:t>atau</a:t>
            </a:r>
            <a:r>
              <a:rPr lang="en-ID" dirty="0"/>
              <a:t> </a:t>
            </a:r>
            <a:r>
              <a:rPr lang="en-ID" dirty="0" err="1"/>
              <a:t>bagian-bagian</a:t>
            </a:r>
            <a:r>
              <a:rPr lang="en-ID" dirty="0"/>
              <a:t> </a:t>
            </a:r>
            <a:r>
              <a:rPr lang="en-ID" dirty="0" err="1"/>
              <a:t>tertentu</a:t>
            </a:r>
            <a:r>
              <a:rPr lang="en-ID" dirty="0"/>
              <a:t> </a:t>
            </a:r>
            <a:r>
              <a:rPr lang="en-ID" dirty="0" err="1"/>
              <a:t>dalam</a:t>
            </a:r>
            <a:r>
              <a:rPr lang="en-ID" dirty="0"/>
              <a:t> </a:t>
            </a:r>
            <a:r>
              <a:rPr lang="en-ID" dirty="0" err="1"/>
              <a:t>penelitian</a:t>
            </a:r>
            <a:r>
              <a:rPr lang="en-ID" dirty="0"/>
              <a:t> </a:t>
            </a:r>
            <a:r>
              <a:rPr lang="en-ID" dirty="0" err="1"/>
              <a:t>itu</a:t>
            </a:r>
            <a:r>
              <a:rPr lang="en-ID" dirty="0"/>
              <a:t>, </a:t>
            </a:r>
            <a:r>
              <a:rPr lang="en-ID" dirty="0" err="1"/>
              <a:t>harus</a:t>
            </a:r>
            <a:r>
              <a:rPr lang="en-ID" dirty="0"/>
              <a:t> </a:t>
            </a:r>
            <a:r>
              <a:rPr lang="en-ID" dirty="0" err="1"/>
              <a:t>diusahakan</a:t>
            </a:r>
            <a:r>
              <a:rPr lang="en-ID" dirty="0"/>
              <a:t> </a:t>
            </a:r>
            <a:r>
              <a:rPr lang="en-ID" dirty="0" err="1"/>
              <a:t>membuat</a:t>
            </a:r>
            <a:r>
              <a:rPr lang="en-ID" dirty="0"/>
              <a:t> </a:t>
            </a:r>
            <a:r>
              <a:rPr lang="en-ID" dirty="0" err="1"/>
              <a:t>alat</a:t>
            </a:r>
            <a:r>
              <a:rPr lang="en-ID" dirty="0"/>
              <a:t> </a:t>
            </a:r>
            <a:r>
              <a:rPr lang="en-ID" dirty="0" err="1"/>
              <a:t>ukur</a:t>
            </a:r>
            <a:r>
              <a:rPr lang="en-ID" dirty="0"/>
              <a:t> </a:t>
            </a:r>
            <a:r>
              <a:rPr lang="en-ID" dirty="0" err="1"/>
              <a:t>yaitu</a:t>
            </a:r>
            <a:r>
              <a:rPr lang="en-ID" dirty="0"/>
              <a:t> </a:t>
            </a:r>
            <a:r>
              <a:rPr lang="en-ID" dirty="0" err="1"/>
              <a:t>pedoman</a:t>
            </a:r>
            <a:r>
              <a:rPr lang="en-ID" dirty="0"/>
              <a:t> </a:t>
            </a:r>
            <a:r>
              <a:rPr lang="en-ID" dirty="0" err="1"/>
              <a:t>wawancara</a:t>
            </a:r>
            <a:r>
              <a:rPr lang="en-ID" dirty="0"/>
              <a:t>, </a:t>
            </a:r>
            <a:r>
              <a:rPr lang="en-ID" dirty="0" err="1"/>
              <a:t>pedoman</a:t>
            </a:r>
            <a:r>
              <a:rPr lang="en-ID" dirty="0"/>
              <a:t> </a:t>
            </a:r>
            <a:r>
              <a:rPr lang="en-ID" dirty="0" err="1"/>
              <a:t>observasi</a:t>
            </a:r>
            <a:r>
              <a:rPr lang="en-ID" dirty="0"/>
              <a:t> dan </a:t>
            </a:r>
            <a:r>
              <a:rPr lang="en-ID" dirty="0" err="1"/>
              <a:t>pedoman</a:t>
            </a:r>
            <a:r>
              <a:rPr lang="en-ID" dirty="0"/>
              <a:t> </a:t>
            </a:r>
            <a:r>
              <a:rPr lang="en-ID" dirty="0" err="1"/>
              <a:t>dokumentasi</a:t>
            </a:r>
            <a:r>
              <a:rPr lang="en-ID" dirty="0"/>
              <a:t>.</a:t>
            </a:r>
          </a:p>
          <a:p>
            <a:pPr marL="50800" indent="0" algn="just">
              <a:buNone/>
            </a:pPr>
            <a:r>
              <a:rPr lang="en-ID" dirty="0"/>
              <a:t>4.	</a:t>
            </a:r>
            <a:r>
              <a:rPr lang="en-ID" dirty="0" err="1"/>
              <a:t>Klasifikasi</a:t>
            </a:r>
            <a:r>
              <a:rPr lang="en-ID" dirty="0"/>
              <a:t> data (</a:t>
            </a:r>
            <a:r>
              <a:rPr lang="en-ID" dirty="0" err="1"/>
              <a:t>menggambar</a:t>
            </a:r>
            <a:r>
              <a:rPr lang="en-ID" dirty="0"/>
              <a:t> dan </a:t>
            </a:r>
            <a:r>
              <a:rPr lang="en-ID" dirty="0" err="1"/>
              <a:t>menjelaskan</a:t>
            </a:r>
            <a:r>
              <a:rPr lang="en-ID" dirty="0"/>
              <a:t> </a:t>
            </a:r>
            <a:r>
              <a:rPr lang="en-ID" dirty="0" err="1"/>
              <a:t>kesimpulan</a:t>
            </a:r>
            <a:r>
              <a:rPr lang="en-ID" dirty="0"/>
              <a:t>) </a:t>
            </a:r>
            <a:r>
              <a:rPr lang="en-ID" dirty="0" err="1"/>
              <a:t>Sejak</a:t>
            </a:r>
            <a:r>
              <a:rPr lang="en-ID" dirty="0"/>
              <a:t> </a:t>
            </a:r>
            <a:r>
              <a:rPr lang="en-ID" dirty="0" err="1"/>
              <a:t>awal</a:t>
            </a:r>
            <a:r>
              <a:rPr lang="en-ID" dirty="0"/>
              <a:t>, </a:t>
            </a:r>
            <a:r>
              <a:rPr lang="en-ID" dirty="0" err="1"/>
              <a:t>peneliti</a:t>
            </a:r>
            <a:r>
              <a:rPr lang="en-ID" dirty="0"/>
              <a:t> </a:t>
            </a:r>
            <a:r>
              <a:rPr lang="en-ID" dirty="0" err="1"/>
              <a:t>berusaha</a:t>
            </a:r>
            <a:r>
              <a:rPr lang="en-ID" dirty="0"/>
              <a:t> </a:t>
            </a:r>
            <a:r>
              <a:rPr lang="en-ID" dirty="0" err="1"/>
              <a:t>mencari</a:t>
            </a:r>
            <a:r>
              <a:rPr lang="en-ID" dirty="0"/>
              <a:t> </a:t>
            </a:r>
            <a:r>
              <a:rPr lang="en-ID" dirty="0" err="1"/>
              <a:t>makna</a:t>
            </a:r>
            <a:r>
              <a:rPr lang="en-ID" dirty="0"/>
              <a:t> </a:t>
            </a:r>
            <a:r>
              <a:rPr lang="en-ID" dirty="0" err="1"/>
              <a:t>dari</a:t>
            </a:r>
            <a:r>
              <a:rPr lang="en-ID" dirty="0"/>
              <a:t> data yang </a:t>
            </a:r>
            <a:r>
              <a:rPr lang="en-ID" dirty="0" err="1"/>
              <a:t>mereka</a:t>
            </a:r>
            <a:r>
              <a:rPr lang="en-ID" dirty="0"/>
              <a:t> </a:t>
            </a:r>
            <a:r>
              <a:rPr lang="en-ID" dirty="0" err="1"/>
              <a:t>kumpulkan</a:t>
            </a:r>
            <a:r>
              <a:rPr lang="en-ID" dirty="0"/>
              <a:t>. </a:t>
            </a:r>
            <a:r>
              <a:rPr lang="en-ID" dirty="0" err="1"/>
              <a:t>Untuk</a:t>
            </a:r>
            <a:r>
              <a:rPr lang="en-ID" dirty="0"/>
              <a:t> </a:t>
            </a:r>
            <a:r>
              <a:rPr lang="en-ID" dirty="0" err="1"/>
              <a:t>itu</a:t>
            </a:r>
            <a:r>
              <a:rPr lang="en-ID" dirty="0"/>
              <a:t> </a:t>
            </a:r>
            <a:r>
              <a:rPr lang="en-ID" dirty="0" err="1"/>
              <a:t>peneliti</a:t>
            </a:r>
            <a:r>
              <a:rPr lang="en-ID" dirty="0"/>
              <a:t> </a:t>
            </a:r>
            <a:r>
              <a:rPr lang="en-ID" dirty="0" err="1"/>
              <a:t>mencari</a:t>
            </a:r>
            <a:r>
              <a:rPr lang="en-ID" dirty="0"/>
              <a:t> </a:t>
            </a:r>
            <a:r>
              <a:rPr lang="en-ID" dirty="0" err="1"/>
              <a:t>tema</a:t>
            </a:r>
            <a:r>
              <a:rPr lang="en-ID" dirty="0"/>
              <a:t>, </a:t>
            </a:r>
            <a:r>
              <a:rPr lang="en-ID" dirty="0" err="1"/>
              <a:t>pola</a:t>
            </a:r>
            <a:r>
              <a:rPr lang="en-ID" dirty="0"/>
              <a:t> </a:t>
            </a:r>
            <a:r>
              <a:rPr lang="en-ID" dirty="0" err="1"/>
              <a:t>hubungan</a:t>
            </a:r>
            <a:r>
              <a:rPr lang="en-ID" dirty="0"/>
              <a:t>, </a:t>
            </a:r>
            <a:r>
              <a:rPr lang="en-ID" dirty="0" err="1"/>
              <a:t>kesamaan</a:t>
            </a:r>
            <a:r>
              <a:rPr lang="en-ID" dirty="0"/>
              <a:t>, </a:t>
            </a:r>
            <a:r>
              <a:rPr lang="en-ID" dirty="0" err="1"/>
              <a:t>hal</a:t>
            </a:r>
            <a:r>
              <a:rPr lang="en-ID" dirty="0"/>
              <a:t> </a:t>
            </a:r>
            <a:r>
              <a:rPr lang="en-ID" dirty="0" err="1"/>
              <a:t>biasa</a:t>
            </a:r>
            <a:r>
              <a:rPr lang="en-ID" dirty="0"/>
              <a:t>, dan </a:t>
            </a:r>
            <a:r>
              <a:rPr lang="en-ID" dirty="0" err="1"/>
              <a:t>lainnya</a:t>
            </a:r>
            <a:r>
              <a:rPr lang="en-ID" dirty="0"/>
              <a:t>. Oleh </a:t>
            </a:r>
            <a:r>
              <a:rPr lang="en-ID" dirty="0" err="1"/>
              <a:t>karena</a:t>
            </a:r>
            <a:r>
              <a:rPr lang="en-ID" dirty="0"/>
              <a:t> </a:t>
            </a:r>
            <a:r>
              <a:rPr lang="en-ID" dirty="0" err="1"/>
              <a:t>itu</a:t>
            </a:r>
            <a:r>
              <a:rPr lang="en-ID" dirty="0"/>
              <a:t>, data yang </a:t>
            </a:r>
            <a:r>
              <a:rPr lang="en-ID" dirty="0" err="1"/>
              <a:t>diperoleh</a:t>
            </a:r>
            <a:r>
              <a:rPr lang="en-ID" dirty="0"/>
              <a:t> </a:t>
            </a:r>
            <a:r>
              <a:rPr lang="en-ID" dirty="0" err="1"/>
              <a:t>dari</a:t>
            </a:r>
            <a:r>
              <a:rPr lang="en-ID" dirty="0"/>
              <a:t> </a:t>
            </a:r>
            <a:r>
              <a:rPr lang="en-ID" dirty="0" err="1"/>
              <a:t>awal</a:t>
            </a:r>
            <a:r>
              <a:rPr lang="en-ID" dirty="0"/>
              <a:t> </a:t>
            </a:r>
            <a:r>
              <a:rPr lang="en-ID" dirty="0" err="1"/>
              <a:t>dicoba</a:t>
            </a:r>
            <a:r>
              <a:rPr lang="en-ID" dirty="0"/>
              <a:t> </a:t>
            </a:r>
            <a:r>
              <a:rPr lang="en-ID" dirty="0" err="1"/>
              <a:t>menarik</a:t>
            </a:r>
            <a:r>
              <a:rPr lang="en-ID" dirty="0"/>
              <a:t> </a:t>
            </a:r>
            <a:r>
              <a:rPr lang="en-ID" dirty="0" err="1"/>
              <a:t>kesimpulan</a:t>
            </a:r>
            <a:r>
              <a:rPr lang="en-ID" dirty="0"/>
              <a:t>. Pada </a:t>
            </a:r>
            <a:r>
              <a:rPr lang="en-ID" dirty="0" err="1"/>
              <a:t>awalnya</a:t>
            </a:r>
            <a:r>
              <a:rPr lang="en-ID" dirty="0"/>
              <a:t>, </a:t>
            </a:r>
            <a:r>
              <a:rPr lang="en-ID" dirty="0" err="1"/>
              <a:t>kesimpulan</a:t>
            </a:r>
            <a:r>
              <a:rPr lang="en-ID" dirty="0"/>
              <a:t> </a:t>
            </a:r>
            <a:r>
              <a:rPr lang="en-ID" dirty="0" err="1"/>
              <a:t>masih</a:t>
            </a:r>
            <a:r>
              <a:rPr lang="en-ID" dirty="0"/>
              <a:t> sangat </a:t>
            </a:r>
            <a:r>
              <a:rPr lang="en-ID" dirty="0" err="1"/>
              <a:t>kabur</a:t>
            </a:r>
            <a:r>
              <a:rPr lang="en-ID" dirty="0"/>
              <a:t> dan </a:t>
            </a:r>
            <a:r>
              <a:rPr lang="en-ID" dirty="0" err="1"/>
              <a:t>mencurigakan</a:t>
            </a:r>
            <a:r>
              <a:rPr lang="en-ID" dirty="0"/>
              <a:t>, </a:t>
            </a:r>
            <a:r>
              <a:rPr lang="en-ID" dirty="0" err="1"/>
              <a:t>tetapi</a:t>
            </a:r>
            <a:r>
              <a:rPr lang="en-ID" dirty="0"/>
              <a:t> </a:t>
            </a:r>
            <a:r>
              <a:rPr lang="en-ID" dirty="0" err="1"/>
              <a:t>seiring</a:t>
            </a:r>
            <a:r>
              <a:rPr lang="en-ID" dirty="0"/>
              <a:t> </a:t>
            </a:r>
            <a:r>
              <a:rPr lang="en-ID" dirty="0" err="1"/>
              <a:t>dengan</a:t>
            </a:r>
            <a:r>
              <a:rPr lang="en-ID" dirty="0"/>
              <a:t> </a:t>
            </a:r>
            <a:r>
              <a:rPr lang="en-ID" dirty="0" err="1"/>
              <a:t>bertambahnya</a:t>
            </a:r>
            <a:r>
              <a:rPr lang="en-ID" dirty="0"/>
              <a:t> data, </a:t>
            </a:r>
            <a:r>
              <a:rPr lang="en-ID" dirty="0" err="1"/>
              <a:t>kesimpulan</a:t>
            </a:r>
            <a:r>
              <a:rPr lang="en-ID" dirty="0"/>
              <a:t> </a:t>
            </a:r>
            <a:r>
              <a:rPr lang="en-ID" dirty="0" err="1"/>
              <a:t>menjadi</a:t>
            </a:r>
            <a:r>
              <a:rPr lang="en-ID" dirty="0"/>
              <a:t> </a:t>
            </a:r>
            <a:r>
              <a:rPr lang="en-ID" dirty="0" err="1"/>
              <a:t>lebih</a:t>
            </a:r>
            <a:r>
              <a:rPr lang="en-ID" dirty="0"/>
              <a:t> </a:t>
            </a:r>
            <a:r>
              <a:rPr lang="en-ID" dirty="0" err="1"/>
              <a:t>lengkap</a:t>
            </a:r>
            <a:r>
              <a:rPr lang="en-ID" dirty="0"/>
              <a:t>, </a:t>
            </a:r>
            <a:r>
              <a:rPr lang="en-ID" dirty="0" err="1"/>
              <a:t>jadi</a:t>
            </a:r>
            <a:r>
              <a:rPr lang="en-ID" dirty="0"/>
              <a:t> </a:t>
            </a:r>
            <a:r>
              <a:rPr lang="en-ID" dirty="0" err="1"/>
              <a:t>harus</a:t>
            </a:r>
            <a:r>
              <a:rPr lang="en-ID" dirty="0"/>
              <a:t> </a:t>
            </a:r>
            <a:r>
              <a:rPr lang="en-ID" dirty="0" err="1"/>
              <a:t>selalu</a:t>
            </a:r>
            <a:r>
              <a:rPr lang="en-ID" dirty="0"/>
              <a:t> </a:t>
            </a:r>
            <a:r>
              <a:rPr lang="en-ID" dirty="0" err="1"/>
              <a:t>memvalidasi</a:t>
            </a:r>
            <a:r>
              <a:rPr lang="en-ID" dirty="0"/>
              <a:t> </a:t>
            </a:r>
            <a:r>
              <a:rPr lang="en-ID" dirty="0" err="1"/>
              <a:t>kesimpulan</a:t>
            </a:r>
            <a:r>
              <a:rPr lang="en-ID" dirty="0"/>
              <a:t> </a:t>
            </a:r>
            <a:r>
              <a:rPr lang="en-ID" dirty="0" err="1"/>
              <a:t>selama</a:t>
            </a:r>
            <a:r>
              <a:rPr lang="en-ID" dirty="0"/>
              <a:t> </a:t>
            </a:r>
            <a:r>
              <a:rPr lang="en-ID" dirty="0" err="1"/>
              <a:t>penelitian</a:t>
            </a:r>
            <a:r>
              <a:rPr lang="en-ID" dirty="0"/>
              <a:t> </a:t>
            </a:r>
            <a:r>
              <a:rPr lang="en-ID" dirty="0" err="1"/>
              <a:t>sampai</a:t>
            </a:r>
            <a:r>
              <a:rPr lang="en-ID" dirty="0"/>
              <a:t> </a:t>
            </a:r>
            <a:r>
              <a:rPr lang="en-ID" dirty="0" err="1"/>
              <a:t>tercapai</a:t>
            </a:r>
            <a:r>
              <a:rPr lang="en-ID" dirty="0"/>
              <a:t> </a:t>
            </a:r>
            <a:r>
              <a:rPr lang="en-ID" dirty="0" err="1"/>
              <a:t>kesimpulan</a:t>
            </a:r>
            <a:r>
              <a:rPr lang="en-ID" dirty="0"/>
              <a:t> </a:t>
            </a:r>
            <a:r>
              <a:rPr lang="en-ID" dirty="0" err="1"/>
              <a:t>akhir</a:t>
            </a:r>
            <a:r>
              <a:rPr lang="en-ID" dirty="0"/>
              <a:t>.</a:t>
            </a:r>
          </a:p>
          <a:p>
            <a:pPr marL="50800" indent="0">
              <a:buNone/>
            </a:pPr>
            <a:endParaRPr lang="en-ID" dirty="0"/>
          </a:p>
        </p:txBody>
      </p:sp>
    </p:spTree>
    <p:extLst>
      <p:ext uri="{BB962C8B-B14F-4D97-AF65-F5344CB8AC3E}">
        <p14:creationId xmlns:p14="http://schemas.microsoft.com/office/powerpoint/2010/main" val="695015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lang="sv-SE" dirty="0"/>
              <a:t>Siklus Akuntansi Bank Sampah Cangkringan Berseri</a:t>
            </a:r>
            <a:endParaRPr dirty="0"/>
          </a:p>
        </p:txBody>
      </p:sp>
      <p:pic>
        <p:nvPicPr>
          <p:cNvPr id="3" name="Picture 2">
            <a:extLst>
              <a:ext uri="{FF2B5EF4-FFF2-40B4-BE49-F238E27FC236}">
                <a16:creationId xmlns:a16="http://schemas.microsoft.com/office/drawing/2014/main" id="{6E448FDC-747B-D8AF-768E-D4592EFE86DA}"/>
              </a:ext>
            </a:extLst>
          </p:cNvPr>
          <p:cNvPicPr>
            <a:picLocks noChangeAspect="1"/>
          </p:cNvPicPr>
          <p:nvPr/>
        </p:nvPicPr>
        <p:blipFill rotWithShape="1">
          <a:blip r:embed="rId3">
            <a:clrChange>
              <a:clrFrom>
                <a:srgbClr val="E7EEF4"/>
              </a:clrFrom>
              <a:clrTo>
                <a:srgbClr val="E7EEF4">
                  <a:alpha val="0"/>
                </a:srgbClr>
              </a:clrTo>
            </a:clrChange>
          </a:blip>
          <a:srcRect l="34125" t="31500" r="29875" b="30818"/>
          <a:stretch/>
        </p:blipFill>
        <p:spPr>
          <a:xfrm>
            <a:off x="3560430" y="2160270"/>
            <a:ext cx="4989210" cy="3314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952F-EF8B-9330-1A43-7B3B80AA471E}"/>
              </a:ext>
            </a:extLst>
          </p:cNvPr>
          <p:cNvSpPr>
            <a:spLocks noGrp="1"/>
          </p:cNvSpPr>
          <p:nvPr>
            <p:ph type="title"/>
          </p:nvPr>
        </p:nvSpPr>
        <p:spPr/>
        <p:txBody>
          <a:bodyPr/>
          <a:lstStyle/>
          <a:p>
            <a:r>
              <a:rPr lang="en-US" dirty="0"/>
              <a:t>HASIL</a:t>
            </a:r>
            <a:endParaRPr lang="en-ID" dirty="0"/>
          </a:p>
        </p:txBody>
      </p:sp>
      <p:sp>
        <p:nvSpPr>
          <p:cNvPr id="3" name="Text Placeholder 2">
            <a:extLst>
              <a:ext uri="{FF2B5EF4-FFF2-40B4-BE49-F238E27FC236}">
                <a16:creationId xmlns:a16="http://schemas.microsoft.com/office/drawing/2014/main" id="{E8A6AB74-72A5-C85A-9C1A-84E794E2F96E}"/>
              </a:ext>
            </a:extLst>
          </p:cNvPr>
          <p:cNvSpPr>
            <a:spLocks noGrp="1"/>
          </p:cNvSpPr>
          <p:nvPr>
            <p:ph type="body" idx="1"/>
          </p:nvPr>
        </p:nvSpPr>
        <p:spPr>
          <a:xfrm>
            <a:off x="166757" y="975842"/>
            <a:ext cx="11830877" cy="5089734"/>
          </a:xfrm>
        </p:spPr>
        <p:txBody>
          <a:bodyPr/>
          <a:lstStyle/>
          <a:p>
            <a:pPr marL="50800" indent="0">
              <a:buNone/>
            </a:pPr>
            <a:r>
              <a:rPr lang="en-ID" sz="1800" b="1" dirty="0" err="1">
                <a:effectLst/>
                <a:latin typeface="Times New Roman" panose="02020603050405020304" pitchFamily="18" charset="0"/>
                <a:ea typeface="Calibri" panose="020F0502020204030204" pitchFamily="34" charset="0"/>
                <a:cs typeface="Times New Roman" panose="02020603050405020304" pitchFamily="18" charset="0"/>
              </a:rPr>
              <a:t>Analisis</a:t>
            </a:r>
            <a:r>
              <a:rPr lang="en-ID"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b="1" dirty="0" err="1">
                <a:effectLst/>
                <a:latin typeface="Times New Roman" panose="02020603050405020304" pitchFamily="18" charset="0"/>
                <a:ea typeface="Calibri" panose="020F0502020204030204" pitchFamily="34" charset="0"/>
                <a:cs typeface="Times New Roman" panose="02020603050405020304" pitchFamily="18" charset="0"/>
              </a:rPr>
              <a:t>Transaksi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0800" indent="0" algn="just">
              <a:buNone/>
            </a:pPr>
            <a:r>
              <a:rPr lang="en-ID" sz="1800" dirty="0">
                <a:effectLst/>
                <a:latin typeface="Times New Roman" panose="02020603050405020304" pitchFamily="18" charset="0"/>
                <a:ea typeface="Calibri" panose="020F0502020204030204" pitchFamily="34" charset="0"/>
              </a:rPr>
              <a:t>Pada Bank </a:t>
            </a:r>
            <a:r>
              <a:rPr lang="en-ID" sz="1800" dirty="0" err="1">
                <a:effectLst/>
                <a:latin typeface="Times New Roman" panose="02020603050405020304" pitchFamily="18" charset="0"/>
                <a:ea typeface="Calibri" panose="020F0502020204030204" pitchFamily="34" charset="0"/>
              </a:rPr>
              <a:t>Sampah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Cangkringan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Berseri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bahwasanya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nasabah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bisa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mengajukan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pinjaman</a:t>
            </a:r>
            <a:r>
              <a:rPr lang="en-ID" sz="1800" dirty="0">
                <a:effectLst/>
                <a:latin typeface="Times New Roman" panose="02020603050405020304" pitchFamily="18" charset="0"/>
                <a:ea typeface="Calibri" panose="020F0502020204030204" pitchFamily="34" charset="0"/>
              </a:rPr>
              <a:t> pada Bank </a:t>
            </a:r>
            <a:r>
              <a:rPr lang="en-ID" sz="1800" dirty="0" err="1">
                <a:effectLst/>
                <a:latin typeface="Times New Roman" panose="02020603050405020304" pitchFamily="18" charset="0"/>
                <a:ea typeface="Calibri" panose="020F0502020204030204" pitchFamily="34" charset="0"/>
              </a:rPr>
              <a:t>Sampah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jika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membutuhkan</a:t>
            </a:r>
            <a:r>
              <a:rPr lang="en-ID" sz="1800" dirty="0">
                <a:effectLst/>
                <a:latin typeface="Times New Roman" panose="02020603050405020304" pitchFamily="18" charset="0"/>
                <a:ea typeface="Calibri" panose="020F0502020204030204" pitchFamily="34" charset="0"/>
              </a:rPr>
              <a:t> dan </a:t>
            </a:r>
            <a:r>
              <a:rPr lang="en-ID" sz="1800" dirty="0" err="1">
                <a:effectLst/>
                <a:latin typeface="Times New Roman" panose="02020603050405020304" pitchFamily="18" charset="0"/>
                <a:ea typeface="Calibri" panose="020F0502020204030204" pitchFamily="34" charset="0"/>
              </a:rPr>
              <a:t>akan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dikurangkan</a:t>
            </a:r>
            <a:r>
              <a:rPr lang="en-ID" sz="1800" dirty="0">
                <a:effectLst/>
                <a:latin typeface="Times New Roman" panose="02020603050405020304" pitchFamily="18" charset="0"/>
                <a:ea typeface="Calibri" panose="020F0502020204030204" pitchFamily="34" charset="0"/>
              </a:rPr>
              <a:t> pada </a:t>
            </a:r>
            <a:r>
              <a:rPr lang="en-ID" sz="1800" dirty="0" err="1">
                <a:effectLst/>
                <a:latin typeface="Times New Roman" panose="02020603050405020304" pitchFamily="18" charset="0"/>
                <a:ea typeface="Calibri" panose="020F0502020204030204" pitchFamily="34" charset="0"/>
              </a:rPr>
              <a:t>buku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tabungan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nasabah</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dibagikan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setiap</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menjelang</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lebaran</a:t>
            </a:r>
            <a:r>
              <a:rPr lang="en-ID" sz="1800" dirty="0">
                <a:effectLst/>
                <a:latin typeface="Times New Roman" panose="02020603050405020304" pitchFamily="18" charset="0"/>
                <a:ea typeface="Calibri" panose="020F0502020204030204" pitchFamily="34" charset="0"/>
              </a:rPr>
              <a:t>.</a:t>
            </a:r>
          </a:p>
          <a:p>
            <a:pPr marL="50800" indent="0" algn="just">
              <a:buNone/>
            </a:pPr>
            <a:r>
              <a:rPr lang="en-ID" sz="1800" b="1" dirty="0" err="1">
                <a:effectLst/>
                <a:latin typeface="Times New Roman" panose="02020603050405020304" pitchFamily="18" charset="0"/>
                <a:ea typeface="Calibri" panose="020F0502020204030204" pitchFamily="34" charset="0"/>
                <a:cs typeface="Times New Roman" panose="02020603050405020304" pitchFamily="18" charset="0"/>
              </a:rPr>
              <a:t>Pengumpulan</a:t>
            </a:r>
            <a:r>
              <a:rPr lang="en-ID" sz="1800" b="1" dirty="0">
                <a:effectLst/>
                <a:latin typeface="Times New Roman" panose="02020603050405020304" pitchFamily="18" charset="0"/>
                <a:ea typeface="Calibri" panose="020F0502020204030204" pitchFamily="34" charset="0"/>
                <a:cs typeface="Times New Roman" panose="02020603050405020304" pitchFamily="18" charset="0"/>
              </a:rPr>
              <a:t> Bukti Asli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0800" indent="0" algn="just">
              <a:buNone/>
            </a:pPr>
            <a:r>
              <a:rPr lang="en-ID" sz="1800" dirty="0">
                <a:effectLst/>
                <a:latin typeface="Times New Roman" panose="02020603050405020304" pitchFamily="18" charset="0"/>
                <a:ea typeface="Calibri" panose="020F0502020204030204" pitchFamily="34" charset="0"/>
              </a:rPr>
              <a:t>Bukti </a:t>
            </a:r>
            <a:r>
              <a:rPr lang="en-ID" sz="1800" dirty="0" err="1">
                <a:effectLst/>
                <a:latin typeface="Times New Roman" panose="02020603050405020304" pitchFamily="18" charset="0"/>
                <a:ea typeface="Calibri" panose="020F0502020204030204" pitchFamily="34" charset="0"/>
              </a:rPr>
              <a:t>transaksi</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dikumpulkan</a:t>
            </a:r>
            <a:r>
              <a:rPr lang="en-ID" sz="1800" dirty="0">
                <a:effectLst/>
                <a:latin typeface="Times New Roman" panose="02020603050405020304" pitchFamily="18" charset="0"/>
                <a:ea typeface="Calibri" panose="020F0502020204030204" pitchFamily="34" charset="0"/>
              </a:rPr>
              <a:t> oleh Ibu </a:t>
            </a:r>
            <a:r>
              <a:rPr lang="en-ID" sz="1800" dirty="0" err="1">
                <a:effectLst/>
                <a:latin typeface="Times New Roman" panose="02020603050405020304" pitchFamily="18" charset="0"/>
                <a:ea typeface="Calibri" panose="020F0502020204030204" pitchFamily="34" charset="0"/>
              </a:rPr>
              <a:t>Fatmawati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adalah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bukti-bukti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pembayaran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listrik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pembelian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timbangan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hasil</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penjualan</a:t>
            </a:r>
            <a:r>
              <a:rPr lang="en-ID" sz="1800" dirty="0">
                <a:effectLst/>
                <a:latin typeface="Times New Roman" panose="02020603050405020304" pitchFamily="18" charset="0"/>
                <a:ea typeface="Calibri" panose="020F0502020204030204" pitchFamily="34" charset="0"/>
              </a:rPr>
              <a:t> dan </a:t>
            </a:r>
            <a:r>
              <a:rPr lang="en-ID" sz="1800" dirty="0" err="1">
                <a:effectLst/>
                <a:latin typeface="Times New Roman" panose="02020603050405020304" pitchFamily="18" charset="0"/>
                <a:ea typeface="Calibri" panose="020F0502020204030204" pitchFamily="34" charset="0"/>
              </a:rPr>
              <a:t>biaya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perbaikan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Selain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itu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ada</a:t>
            </a:r>
            <a:r>
              <a:rPr lang="en-ID" sz="1800" dirty="0">
                <a:effectLst/>
                <a:latin typeface="Times New Roman" panose="02020603050405020304" pitchFamily="18" charset="0"/>
                <a:ea typeface="Calibri" panose="020F0502020204030204" pitchFamily="34" charset="0"/>
              </a:rPr>
              <a:t> juga </a:t>
            </a:r>
            <a:r>
              <a:rPr lang="en-ID" sz="1800" dirty="0" err="1">
                <a:effectLst/>
                <a:latin typeface="Times New Roman" panose="02020603050405020304" pitchFamily="18" charset="0"/>
                <a:ea typeface="Calibri" panose="020F0502020204030204" pitchFamily="34" charset="0"/>
              </a:rPr>
              <a:t>bukti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transaksi</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dibuat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sendiri</a:t>
            </a:r>
            <a:r>
              <a:rPr lang="en-ID" sz="1800" dirty="0">
                <a:effectLst/>
                <a:latin typeface="Times New Roman" panose="02020603050405020304" pitchFamily="18" charset="0"/>
                <a:ea typeface="Calibri" panose="020F0502020204030204" pitchFamily="34" charset="0"/>
              </a:rPr>
              <a:t> oleh </a:t>
            </a:r>
            <a:r>
              <a:rPr lang="en-ID" sz="1800" dirty="0" err="1">
                <a:effectLst/>
                <a:latin typeface="Times New Roman" panose="02020603050405020304" pitchFamily="18" charset="0"/>
                <a:ea typeface="Calibri" panose="020F0502020204030204" pitchFamily="34" charset="0"/>
              </a:rPr>
              <a:t>petugas</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yaitu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peminjaman</a:t>
            </a:r>
            <a:r>
              <a:rPr lang="en-ID" sz="1800" dirty="0">
                <a:effectLst/>
                <a:latin typeface="Times New Roman" panose="02020603050405020304" pitchFamily="18" charset="0"/>
                <a:ea typeface="Calibri" panose="020F0502020204030204" pitchFamily="34" charset="0"/>
              </a:rPr>
              <a:t> uang oleh </a:t>
            </a:r>
            <a:r>
              <a:rPr lang="en-ID" sz="1800" dirty="0" err="1">
                <a:effectLst/>
                <a:latin typeface="Times New Roman" panose="02020603050405020304" pitchFamily="18" charset="0"/>
                <a:ea typeface="Calibri" panose="020F0502020204030204" pitchFamily="34" charset="0"/>
              </a:rPr>
              <a:t>nasabah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pembelian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atau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penyetoran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barang-barang</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nasabah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tanda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terima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dibuat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rangkap</a:t>
            </a:r>
            <a:r>
              <a:rPr lang="en-ID" sz="1800" dirty="0">
                <a:effectLst/>
                <a:latin typeface="Times New Roman" panose="02020603050405020304" pitchFamily="18" charset="0"/>
                <a:ea typeface="Calibri" panose="020F0502020204030204" pitchFamily="34" charset="0"/>
              </a:rPr>
              <a:t> dua, </a:t>
            </a:r>
            <a:r>
              <a:rPr lang="en-ID" sz="1800" dirty="0" err="1">
                <a:effectLst/>
                <a:latin typeface="Times New Roman" panose="02020603050405020304" pitchFamily="18" charset="0"/>
                <a:ea typeface="Calibri" panose="020F0502020204030204" pitchFamily="34" charset="0"/>
              </a:rPr>
              <a:t>satu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untuk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nasabah</a:t>
            </a:r>
            <a:r>
              <a:rPr lang="en-ID" sz="1800" dirty="0">
                <a:effectLst/>
                <a:latin typeface="Times New Roman" panose="02020603050405020304" pitchFamily="18" charset="0"/>
                <a:ea typeface="Calibri" panose="020F0502020204030204" pitchFamily="34" charset="0"/>
              </a:rPr>
              <a:t> dan yang </a:t>
            </a:r>
            <a:r>
              <a:rPr lang="en-ID" sz="1800" dirty="0" err="1">
                <a:effectLst/>
                <a:latin typeface="Times New Roman" panose="02020603050405020304" pitchFamily="18" charset="0"/>
                <a:ea typeface="Calibri" panose="020F0502020204030204" pitchFamily="34" charset="0"/>
              </a:rPr>
              <a:t>satu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lagi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untuk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bendahara</a:t>
            </a:r>
            <a:r>
              <a:rPr lang="en-ID" sz="1800" dirty="0">
                <a:effectLst/>
                <a:latin typeface="Times New Roman" panose="02020603050405020304" pitchFamily="18" charset="0"/>
                <a:ea typeface="Calibri" panose="020F0502020204030204" pitchFamily="34" charset="0"/>
              </a:rPr>
              <a:t>. </a:t>
            </a:r>
          </a:p>
          <a:p>
            <a:pPr marL="50800" indent="0" algn="just">
              <a:buNone/>
            </a:pPr>
            <a:r>
              <a:rPr lang="en-ID" sz="1800" b="1" dirty="0" err="1">
                <a:effectLst/>
                <a:latin typeface="Times New Roman" panose="02020603050405020304" pitchFamily="18" charset="0"/>
                <a:ea typeface="Calibri" panose="020F0502020204030204" pitchFamily="34" charset="0"/>
              </a:rPr>
              <a:t>Pencatatan</a:t>
            </a:r>
            <a:r>
              <a:rPr lang="en-ID" sz="1800" b="1" dirty="0">
                <a:effectLst/>
                <a:latin typeface="Times New Roman" panose="02020603050405020304" pitchFamily="18" charset="0"/>
                <a:ea typeface="Calibri" panose="020F0502020204030204" pitchFamily="34" charset="0"/>
              </a:rPr>
              <a:t> Dalam </a:t>
            </a:r>
            <a:r>
              <a:rPr lang="en-ID" sz="1800" b="1" dirty="0" err="1">
                <a:effectLst/>
                <a:latin typeface="Times New Roman" panose="02020603050405020304" pitchFamily="18" charset="0"/>
                <a:ea typeface="Calibri" panose="020F0502020204030204" pitchFamily="34" charset="0"/>
              </a:rPr>
              <a:t>Buku</a:t>
            </a:r>
            <a:r>
              <a:rPr lang="en-ID" sz="1800" b="1" dirty="0">
                <a:effectLst/>
                <a:latin typeface="Times New Roman" panose="02020603050405020304" pitchFamily="18" charset="0"/>
                <a:ea typeface="Calibri" panose="020F0502020204030204" pitchFamily="34" charset="0"/>
              </a:rPr>
              <a:t> </a:t>
            </a:r>
            <a:r>
              <a:rPr lang="en-ID" sz="1800" b="1" dirty="0" err="1">
                <a:effectLst/>
                <a:latin typeface="Times New Roman" panose="02020603050405020304" pitchFamily="18" charset="0"/>
                <a:ea typeface="Calibri" panose="020F0502020204030204" pitchFamily="34" charset="0"/>
              </a:rPr>
              <a:t>Harian</a:t>
            </a:r>
            <a:r>
              <a:rPr lang="en-ID" sz="1800" b="1" dirty="0">
                <a:effectLst/>
                <a:latin typeface="Times New Roman" panose="02020603050405020304" pitchFamily="18" charset="0"/>
                <a:ea typeface="Calibri" panose="020F0502020204030204" pitchFamily="34" charset="0"/>
              </a:rPr>
              <a:t> (</a:t>
            </a:r>
            <a:r>
              <a:rPr lang="en-ID" sz="1800" b="1" dirty="0" err="1">
                <a:effectLst/>
                <a:latin typeface="Times New Roman" panose="02020603050405020304" pitchFamily="18" charset="0"/>
                <a:ea typeface="Calibri" panose="020F0502020204030204" pitchFamily="34" charset="0"/>
              </a:rPr>
              <a:t>Jurnal</a:t>
            </a:r>
            <a:r>
              <a:rPr lang="en-ID" sz="1800" b="1" dirty="0">
                <a:effectLst/>
                <a:latin typeface="Times New Roman" panose="02020603050405020304" pitchFamily="18" charset="0"/>
                <a:ea typeface="Calibri" panose="020F0502020204030204" pitchFamily="34" charset="0"/>
              </a:rPr>
              <a:t>)</a:t>
            </a:r>
            <a:endParaRPr lang="en-ID" sz="1800" b="1" dirty="0">
              <a:latin typeface="Times New Roman" panose="02020603050405020304" pitchFamily="18" charset="0"/>
              <a:ea typeface="Calibri" panose="020F0502020204030204" pitchFamily="34" charset="0"/>
            </a:endParaRPr>
          </a:p>
          <a:p>
            <a:pPr marL="50800" indent="0" algn="just">
              <a:buNone/>
            </a:pPr>
            <a:r>
              <a:rPr lang="en-ID" sz="1800" dirty="0" err="1">
                <a:effectLst/>
                <a:latin typeface="Times New Roman" panose="02020603050405020304" pitchFamily="18" charset="0"/>
                <a:ea typeface="Calibri" panose="020F0502020204030204" pitchFamily="34" charset="0"/>
              </a:rPr>
              <a:t>Buku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harian</a:t>
            </a:r>
            <a:r>
              <a:rPr lang="en-ID" sz="1800" dirty="0">
                <a:effectLst/>
                <a:latin typeface="Times New Roman" panose="02020603050405020304" pitchFamily="18" charset="0"/>
                <a:ea typeface="Calibri" panose="020F0502020204030204" pitchFamily="34" charset="0"/>
              </a:rPr>
              <a:t> pada Bank </a:t>
            </a:r>
            <a:r>
              <a:rPr lang="en-ID" sz="1800" dirty="0" err="1">
                <a:effectLst/>
                <a:latin typeface="Times New Roman" panose="02020603050405020304" pitchFamily="18" charset="0"/>
                <a:ea typeface="Calibri" panose="020F0502020204030204" pitchFamily="34" charset="0"/>
              </a:rPr>
              <a:t>Sampah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Cangkringan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Berseri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memiliki</a:t>
            </a:r>
            <a:r>
              <a:rPr lang="en-ID" sz="1800" dirty="0">
                <a:effectLst/>
                <a:latin typeface="Times New Roman" panose="02020603050405020304" pitchFamily="18" charset="0"/>
                <a:ea typeface="Calibri" panose="020F0502020204030204" pitchFamily="34" charset="0"/>
              </a:rPr>
              <a:t> 6 </a:t>
            </a:r>
            <a:r>
              <a:rPr lang="en-ID" sz="1800" dirty="0" err="1">
                <a:effectLst/>
                <a:latin typeface="Times New Roman" panose="02020603050405020304" pitchFamily="18" charset="0"/>
                <a:ea typeface="Calibri" panose="020F0502020204030204" pitchFamily="34" charset="0"/>
              </a:rPr>
              <a:t>kolom</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pertama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kolom</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nomor</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urut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tanggal</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uraian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masuk</a:t>
            </a:r>
            <a:r>
              <a:rPr lang="en-ID" sz="1800" dirty="0">
                <a:effectLst/>
                <a:latin typeface="Times New Roman" panose="02020603050405020304" pitchFamily="18" charset="0"/>
                <a:ea typeface="Calibri" panose="020F0502020204030204" pitchFamily="34" charset="0"/>
              </a:rPr>
              <a:t>/</a:t>
            </a:r>
            <a:r>
              <a:rPr lang="en-ID" sz="1800" dirty="0" err="1">
                <a:effectLst/>
                <a:latin typeface="Times New Roman" panose="02020603050405020304" pitchFamily="18" charset="0"/>
                <a:ea typeface="Calibri" panose="020F0502020204030204" pitchFamily="34" charset="0"/>
              </a:rPr>
              <a:t>debet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keluar</a:t>
            </a:r>
            <a:r>
              <a:rPr lang="en-ID" sz="1800" dirty="0">
                <a:effectLst/>
                <a:latin typeface="Times New Roman" panose="02020603050405020304" pitchFamily="18" charset="0"/>
                <a:ea typeface="Calibri" panose="020F0502020204030204" pitchFamily="34" charset="0"/>
              </a:rPr>
              <a:t>/</a:t>
            </a:r>
            <a:r>
              <a:rPr lang="en-ID" sz="1800" dirty="0" err="1">
                <a:effectLst/>
                <a:latin typeface="Times New Roman" panose="02020603050405020304" pitchFamily="18" charset="0"/>
                <a:ea typeface="Calibri" panose="020F0502020204030204" pitchFamily="34" charset="0"/>
              </a:rPr>
              <a:t>kredit</a:t>
            </a:r>
            <a:r>
              <a:rPr lang="en-ID" sz="1800" dirty="0">
                <a:effectLst/>
                <a:latin typeface="Times New Roman" panose="02020603050405020304" pitchFamily="18" charset="0"/>
                <a:ea typeface="Calibri" panose="020F0502020204030204" pitchFamily="34" charset="0"/>
              </a:rPr>
              <a:t> dan </a:t>
            </a:r>
            <a:r>
              <a:rPr lang="en-ID" sz="1800" dirty="0" err="1">
                <a:effectLst/>
                <a:latin typeface="Times New Roman" panose="02020603050405020304" pitchFamily="18" charset="0"/>
                <a:ea typeface="Calibri" panose="020F0502020204030204" pitchFamily="34" charset="0"/>
              </a:rPr>
              <a:t>terakhir</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kolom</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jumlah</a:t>
            </a:r>
            <a:r>
              <a:rPr lang="en-ID" sz="1800" dirty="0">
                <a:effectLst/>
                <a:latin typeface="Times New Roman" panose="02020603050405020304" pitchFamily="18" charset="0"/>
                <a:ea typeface="Calibri" panose="020F0502020204030204" pitchFamily="34" charset="0"/>
              </a:rPr>
              <a:t>. Pada </a:t>
            </a:r>
            <a:r>
              <a:rPr lang="en-ID" sz="1800" dirty="0" err="1">
                <a:effectLst/>
                <a:latin typeface="Times New Roman" panose="02020603050405020304" pitchFamily="18" charset="0"/>
                <a:ea typeface="Calibri" panose="020F0502020204030204" pitchFamily="34" charset="0"/>
              </a:rPr>
              <a:t>saat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itu</a:t>
            </a:r>
            <a:r>
              <a:rPr lang="en-ID" sz="1800" dirty="0">
                <a:effectLst/>
                <a:latin typeface="Times New Roman" panose="02020603050405020304" pitchFamily="18" charset="0"/>
                <a:ea typeface="Calibri" panose="020F0502020204030204" pitchFamily="34" charset="0"/>
              </a:rPr>
              <a:t> Bu </a:t>
            </a:r>
            <a:r>
              <a:rPr lang="en-ID" sz="1800" dirty="0" err="1">
                <a:effectLst/>
                <a:latin typeface="Times New Roman" panose="02020603050405020304" pitchFamily="18" charset="0"/>
                <a:ea typeface="Calibri" panose="020F0502020204030204" pitchFamily="34" charset="0"/>
              </a:rPr>
              <a:t>Fatmawati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menunjukkan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buku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harian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keuangan</a:t>
            </a:r>
            <a:r>
              <a:rPr lang="en-ID" sz="1800" dirty="0">
                <a:effectLst/>
                <a:latin typeface="Times New Roman" panose="02020603050405020304" pitchFamily="18" charset="0"/>
                <a:ea typeface="Calibri" panose="020F0502020204030204" pitchFamily="34" charset="0"/>
              </a:rPr>
              <a:t> Bank </a:t>
            </a:r>
            <a:r>
              <a:rPr lang="en-ID" sz="1800" dirty="0" err="1">
                <a:effectLst/>
                <a:latin typeface="Times New Roman" panose="02020603050405020304" pitchFamily="18" charset="0"/>
                <a:ea typeface="Calibri" panose="020F0502020204030204" pitchFamily="34" charset="0"/>
              </a:rPr>
              <a:t>Sampah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seperti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apa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serta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menjelaskan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bagaimana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pencatatan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transaksi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setiap</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harinya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Beliau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menerangkan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bahwa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dikolom</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nomor</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nantinya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diisi</a:t>
            </a:r>
            <a:r>
              <a:rPr lang="en-ID" sz="1800" dirty="0">
                <a:effectLst/>
                <a:latin typeface="Times New Roman" panose="02020603050405020304" pitchFamily="18" charset="0"/>
                <a:ea typeface="Calibri" panose="020F0502020204030204" pitchFamily="34" charset="0"/>
              </a:rPr>
              <a:t> no </a:t>
            </a:r>
            <a:r>
              <a:rPr lang="en-ID" sz="1800" dirty="0" err="1">
                <a:effectLst/>
                <a:latin typeface="Times New Roman" panose="02020603050405020304" pitchFamily="18" charset="0"/>
                <a:ea typeface="Calibri" panose="020F0502020204030204" pitchFamily="34" charset="0"/>
              </a:rPr>
              <a:t>urut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kolom</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tanggal</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diisi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tanggal</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transaksi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kolom</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uraian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diisi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akun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transaksi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berdasarkan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akun-akun</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telah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ditentukan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seperti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pembayaran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listrik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pembelian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bolpen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pembelian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sak</a:t>
            </a:r>
            <a:r>
              <a:rPr lang="en-ID" sz="1800" dirty="0">
                <a:effectLst/>
                <a:latin typeface="Times New Roman" panose="02020603050405020304" pitchFamily="18" charset="0"/>
                <a:ea typeface="Calibri" panose="020F0502020204030204" pitchFamily="34" charset="0"/>
              </a:rPr>
              <a:t>, modal </a:t>
            </a:r>
            <a:r>
              <a:rPr lang="en-ID" sz="1800" dirty="0" err="1">
                <a:effectLst/>
                <a:latin typeface="Times New Roman" panose="02020603050405020304" pitchFamily="18" charset="0"/>
                <a:ea typeface="Calibri" panose="020F0502020204030204" pitchFamily="34" charset="0"/>
              </a:rPr>
              <a:t>berjalan</a:t>
            </a:r>
            <a:r>
              <a:rPr lang="en-ID" sz="1800" dirty="0">
                <a:effectLst/>
                <a:latin typeface="Times New Roman" panose="02020603050405020304" pitchFamily="18" charset="0"/>
                <a:ea typeface="Calibri" panose="020F0502020204030204" pitchFamily="34" charset="0"/>
              </a:rPr>
              <a:t> zona, </a:t>
            </a:r>
            <a:r>
              <a:rPr lang="en-ID" sz="1800" dirty="0" err="1">
                <a:effectLst/>
                <a:latin typeface="Times New Roman" panose="02020603050405020304" pitchFamily="18" charset="0"/>
                <a:ea typeface="Calibri" panose="020F0502020204030204" pitchFamily="34" charset="0"/>
              </a:rPr>
              <a:t>hasil</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penjualan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peminjaman</a:t>
            </a:r>
            <a:r>
              <a:rPr lang="en-ID" sz="1800" dirty="0">
                <a:effectLst/>
                <a:latin typeface="Times New Roman" panose="02020603050405020304" pitchFamily="18" charset="0"/>
                <a:ea typeface="Calibri" panose="020F0502020204030204" pitchFamily="34" charset="0"/>
              </a:rPr>
              <a:t> oleh </a:t>
            </a:r>
            <a:r>
              <a:rPr lang="en-ID" sz="1800" dirty="0" err="1">
                <a:effectLst/>
                <a:latin typeface="Times New Roman" panose="02020603050405020304" pitchFamily="18" charset="0"/>
                <a:ea typeface="Calibri" panose="020F0502020204030204" pitchFamily="34" charset="0"/>
              </a:rPr>
              <a:t>nasabah</a:t>
            </a:r>
            <a:r>
              <a:rPr lang="en-ID" sz="1800" dirty="0">
                <a:effectLst/>
                <a:latin typeface="Times New Roman" panose="02020603050405020304" pitchFamily="18" charset="0"/>
                <a:ea typeface="Calibri" panose="020F0502020204030204" pitchFamily="34" charset="0"/>
              </a:rPr>
              <a:t> dan lain-lain. </a:t>
            </a:r>
            <a:r>
              <a:rPr lang="en-ID" sz="1800" dirty="0" err="1">
                <a:effectLst/>
                <a:latin typeface="Times New Roman" panose="02020603050405020304" pitchFamily="18" charset="0"/>
                <a:ea typeface="Calibri" panose="020F0502020204030204" pitchFamily="34" charset="0"/>
              </a:rPr>
              <a:t>Sedangkan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kolom</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keluar</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atau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masuk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diisi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untuk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memisahkan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akun</a:t>
            </a:r>
            <a:r>
              <a:rPr lang="en-ID" sz="1800" dirty="0">
                <a:effectLst/>
                <a:latin typeface="Times New Roman" panose="02020603050405020304" pitchFamily="18" charset="0"/>
                <a:ea typeface="Calibri" panose="020F0502020204030204" pitchFamily="34" charset="0"/>
              </a:rPr>
              <a:t> mana yang </a:t>
            </a:r>
            <a:r>
              <a:rPr lang="en-ID" sz="1800" dirty="0" err="1">
                <a:effectLst/>
                <a:latin typeface="Times New Roman" panose="02020603050405020304" pitchFamily="18" charset="0"/>
                <a:ea typeface="Calibri" panose="020F0502020204030204" pitchFamily="34" charset="0"/>
              </a:rPr>
              <a:t>mengurangi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atau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menambah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saldo</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ada</a:t>
            </a:r>
            <a:r>
              <a:rPr lang="en-ID" sz="1800" dirty="0">
                <a:effectLst/>
                <a:latin typeface="Times New Roman" panose="02020603050405020304" pitchFamily="18" charset="0"/>
                <a:ea typeface="Calibri" panose="020F0502020204030204" pitchFamily="34" charset="0"/>
              </a:rPr>
              <a:t> pada kas Bank </a:t>
            </a:r>
            <a:r>
              <a:rPr lang="en-ID" sz="1800" dirty="0" err="1">
                <a:effectLst/>
                <a:latin typeface="Times New Roman" panose="02020603050405020304" pitchFamily="18" charset="0"/>
                <a:ea typeface="Calibri" panose="020F0502020204030204" pitchFamily="34" charset="0"/>
              </a:rPr>
              <a:t>Sampah</a:t>
            </a:r>
            <a:r>
              <a:rPr lang="en-ID" sz="1800" dirty="0">
                <a:effectLst/>
                <a:latin typeface="Times New Roman" panose="02020603050405020304" pitchFamily="18" charset="0"/>
                <a:ea typeface="Calibri" panose="020F0502020204030204" pitchFamily="34" charset="0"/>
              </a:rPr>
              <a:t>. Kolom </a:t>
            </a:r>
            <a:r>
              <a:rPr lang="en-ID" sz="1800" dirty="0" err="1">
                <a:effectLst/>
                <a:latin typeface="Times New Roman" panose="02020603050405020304" pitchFamily="18" charset="0"/>
                <a:ea typeface="Calibri" panose="020F0502020204030204" pitchFamily="34" charset="0"/>
              </a:rPr>
              <a:t>saldo</a:t>
            </a:r>
            <a:r>
              <a:rPr lang="en-ID" sz="1800" dirty="0">
                <a:effectLst/>
                <a:latin typeface="Times New Roman" panose="02020603050405020304" pitchFamily="18" charset="0"/>
                <a:ea typeface="Calibri" panose="020F0502020204030204" pitchFamily="34" charset="0"/>
              </a:rPr>
              <a:t>/</a:t>
            </a:r>
            <a:r>
              <a:rPr lang="en-ID" sz="1800" dirty="0" err="1">
                <a:effectLst/>
                <a:latin typeface="Times New Roman" panose="02020603050405020304" pitchFamily="18" charset="0"/>
                <a:ea typeface="Calibri" panose="020F0502020204030204" pitchFamily="34" charset="0"/>
              </a:rPr>
              <a:t>jumlah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berisi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jumlah</a:t>
            </a:r>
            <a:r>
              <a:rPr lang="en-ID" sz="1800" dirty="0">
                <a:effectLst/>
                <a:latin typeface="Times New Roman" panose="02020603050405020304" pitchFamily="18" charset="0"/>
                <a:ea typeface="Calibri" panose="020F0502020204030204" pitchFamily="34" charset="0"/>
              </a:rPr>
              <a:t> uang yang </a:t>
            </a:r>
            <a:r>
              <a:rPr lang="en-ID" sz="1800" dirty="0" err="1">
                <a:effectLst/>
                <a:latin typeface="Times New Roman" panose="02020603050405020304" pitchFamily="18" charset="0"/>
                <a:ea typeface="Calibri" panose="020F0502020204030204" pitchFamily="34" charset="0"/>
              </a:rPr>
              <a:t>dibawa</a:t>
            </a:r>
            <a:r>
              <a:rPr lang="en-ID" sz="1800" dirty="0">
                <a:effectLst/>
                <a:latin typeface="Times New Roman" panose="02020603050405020304" pitchFamily="18" charset="0"/>
                <a:ea typeface="Calibri" panose="020F0502020204030204" pitchFamily="34" charset="0"/>
              </a:rPr>
              <a:t> oleh Bank </a:t>
            </a:r>
            <a:r>
              <a:rPr lang="en-ID" sz="1800" dirty="0" err="1">
                <a:effectLst/>
                <a:latin typeface="Times New Roman" panose="02020603050405020304" pitchFamily="18" charset="0"/>
                <a:ea typeface="Calibri" panose="020F0502020204030204" pitchFamily="34" charset="0"/>
              </a:rPr>
              <a:t>Sampah</a:t>
            </a:r>
            <a:r>
              <a:rPr lang="en-ID" sz="1800" dirty="0">
                <a:effectLst/>
                <a:latin typeface="Times New Roman" panose="02020603050405020304" pitchFamily="18" charset="0"/>
                <a:ea typeface="Calibri" panose="020F0502020204030204" pitchFamily="34" charset="0"/>
              </a:rPr>
              <a:t>.</a:t>
            </a:r>
            <a:endParaRPr lang="en-ID" dirty="0"/>
          </a:p>
        </p:txBody>
      </p:sp>
    </p:spTree>
    <p:extLst>
      <p:ext uri="{BB962C8B-B14F-4D97-AF65-F5344CB8AC3E}">
        <p14:creationId xmlns:p14="http://schemas.microsoft.com/office/powerpoint/2010/main" val="1734008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DDE7-D8BE-A0D5-110D-138809C75844}"/>
              </a:ext>
            </a:extLst>
          </p:cNvPr>
          <p:cNvSpPr>
            <a:spLocks noGrp="1"/>
          </p:cNvSpPr>
          <p:nvPr>
            <p:ph type="title"/>
          </p:nvPr>
        </p:nvSpPr>
        <p:spPr/>
        <p:txBody>
          <a:bodyPr/>
          <a:lstStyle/>
          <a:p>
            <a:r>
              <a:rPr lang="en-US" dirty="0"/>
              <a:t>HASIL</a:t>
            </a:r>
            <a:endParaRPr lang="en-ID" dirty="0"/>
          </a:p>
        </p:txBody>
      </p:sp>
      <p:sp>
        <p:nvSpPr>
          <p:cNvPr id="3" name="Text Placeholder 2">
            <a:extLst>
              <a:ext uri="{FF2B5EF4-FFF2-40B4-BE49-F238E27FC236}">
                <a16:creationId xmlns:a16="http://schemas.microsoft.com/office/drawing/2014/main" id="{9E641B17-A4B5-5782-A934-237BAB6761A7}"/>
              </a:ext>
            </a:extLst>
          </p:cNvPr>
          <p:cNvSpPr>
            <a:spLocks noGrp="1"/>
          </p:cNvSpPr>
          <p:nvPr>
            <p:ph type="body" idx="1"/>
          </p:nvPr>
        </p:nvSpPr>
        <p:spPr/>
        <p:txBody>
          <a:bodyPr/>
          <a:lstStyle/>
          <a:p>
            <a:pPr marL="50800" indent="0">
              <a:buNone/>
            </a:pPr>
            <a:r>
              <a:rPr lang="en-ID" sz="1800" b="1" dirty="0" err="1">
                <a:effectLst/>
                <a:latin typeface="Times New Roman" panose="02020603050405020304" pitchFamily="18" charset="0"/>
                <a:ea typeface="Calibri" panose="020F0502020204030204" pitchFamily="34" charset="0"/>
              </a:rPr>
              <a:t>Pencatatan</a:t>
            </a:r>
            <a:r>
              <a:rPr lang="en-ID" sz="1800" b="1" dirty="0">
                <a:effectLst/>
                <a:latin typeface="Times New Roman" panose="02020603050405020304" pitchFamily="18" charset="0"/>
                <a:ea typeface="Calibri" panose="020F0502020204030204" pitchFamily="34" charset="0"/>
              </a:rPr>
              <a:t> </a:t>
            </a:r>
            <a:r>
              <a:rPr lang="en-ID" sz="1800" b="1" dirty="0" err="1">
                <a:effectLst/>
                <a:latin typeface="Times New Roman" panose="02020603050405020304" pitchFamily="18" charset="0"/>
                <a:ea typeface="Calibri" panose="020F0502020204030204" pitchFamily="34" charset="0"/>
              </a:rPr>
              <a:t>Buku</a:t>
            </a:r>
            <a:r>
              <a:rPr lang="en-ID" sz="1800" b="1" dirty="0">
                <a:effectLst/>
                <a:latin typeface="Times New Roman" panose="02020603050405020304" pitchFamily="18" charset="0"/>
                <a:ea typeface="Calibri" panose="020F0502020204030204" pitchFamily="34" charset="0"/>
              </a:rPr>
              <a:t> </a:t>
            </a:r>
            <a:r>
              <a:rPr lang="en-ID" sz="1800" b="1" dirty="0" err="1">
                <a:effectLst/>
                <a:latin typeface="Times New Roman" panose="02020603050405020304" pitchFamily="18" charset="0"/>
                <a:ea typeface="Calibri" panose="020F0502020204030204" pitchFamily="34" charset="0"/>
              </a:rPr>
              <a:t>Besar</a:t>
            </a:r>
            <a:endParaRPr lang="en-ID" sz="1800" b="1" dirty="0">
              <a:effectLst/>
              <a:latin typeface="Times New Roman" panose="02020603050405020304" pitchFamily="18" charset="0"/>
              <a:ea typeface="Calibri" panose="020F0502020204030204" pitchFamily="34" charset="0"/>
            </a:endParaRPr>
          </a:p>
          <a:p>
            <a:pPr marL="50800" indent="0" algn="just">
              <a:buNone/>
            </a:pPr>
            <a:r>
              <a:rPr lang="id-ID" sz="1800" dirty="0">
                <a:effectLst/>
                <a:latin typeface="Times New Roman" panose="02020603050405020304" pitchFamily="18" charset="0"/>
                <a:ea typeface="Times New Roman" panose="02020603050405020304" pitchFamily="18" charset="0"/>
              </a:rPr>
              <a:t>Prosedur pencatatan buku besar pada Bank Sampah Cangkringan Berseri masih sangat sederhana yaitu setelah sampah yang terkumpul telah laku terjual kemudian dicatat dipisahkan berdasarkan jenis sampah seperti kardus, duplex, kaleng, besi plastik dan lain-lain</a:t>
            </a:r>
            <a:endParaRPr lang="en-US" sz="1800" dirty="0">
              <a:effectLst/>
              <a:latin typeface="Times New Roman" panose="02020603050405020304" pitchFamily="18" charset="0"/>
              <a:ea typeface="Times New Roman" panose="02020603050405020304" pitchFamily="18" charset="0"/>
            </a:endParaRPr>
          </a:p>
          <a:p>
            <a:pPr marL="50800" indent="0" algn="just">
              <a:buNone/>
            </a:pPr>
            <a:r>
              <a:rPr lang="en-ID" sz="1800" b="1" dirty="0" err="1">
                <a:effectLst/>
                <a:latin typeface="Times New Roman" panose="02020603050405020304" pitchFamily="18" charset="0"/>
                <a:ea typeface="Calibri" panose="020F0502020204030204" pitchFamily="34" charset="0"/>
              </a:rPr>
              <a:t>Neraca</a:t>
            </a:r>
            <a:r>
              <a:rPr lang="en-ID" sz="1800" b="1" dirty="0">
                <a:effectLst/>
                <a:latin typeface="Times New Roman" panose="02020603050405020304" pitchFamily="18" charset="0"/>
                <a:ea typeface="Calibri" panose="020F0502020204030204" pitchFamily="34" charset="0"/>
              </a:rPr>
              <a:t> </a:t>
            </a:r>
            <a:r>
              <a:rPr lang="en-ID" sz="1800" b="1" dirty="0" err="1">
                <a:effectLst/>
                <a:latin typeface="Times New Roman" panose="02020603050405020304" pitchFamily="18" charset="0"/>
                <a:ea typeface="Calibri" panose="020F0502020204030204" pitchFamily="34" charset="0"/>
              </a:rPr>
              <a:t>Saldo</a:t>
            </a:r>
            <a:endParaRPr lang="en-US" sz="1800" b="1" dirty="0">
              <a:latin typeface="Times New Roman" panose="02020603050405020304" pitchFamily="18" charset="0"/>
              <a:ea typeface="Calibri" panose="020F0502020204030204" pitchFamily="34" charset="0"/>
            </a:endParaRPr>
          </a:p>
          <a:p>
            <a:pPr marL="50800" indent="0" algn="just">
              <a:buNone/>
            </a:pPr>
            <a:r>
              <a:rPr lang="en-ID" sz="1800" dirty="0">
                <a:effectLst/>
                <a:latin typeface="Times New Roman" panose="02020603050405020304" pitchFamily="18" charset="0"/>
                <a:ea typeface="Calibri" panose="020F0502020204030204" pitchFamily="34" charset="0"/>
              </a:rPr>
              <a:t>pada Bank </a:t>
            </a:r>
            <a:r>
              <a:rPr lang="en-ID" sz="1800" dirty="0" err="1">
                <a:effectLst/>
                <a:latin typeface="Times New Roman" panose="02020603050405020304" pitchFamily="18" charset="0"/>
                <a:ea typeface="Calibri" panose="020F0502020204030204" pitchFamily="34" charset="0"/>
              </a:rPr>
              <a:t>Sampah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Cangkringan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Berseri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belum</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memiliki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neraca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saldo</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Setelah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dilakukan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pencatatan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pemisahan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jenis</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sampah</a:t>
            </a:r>
            <a:r>
              <a:rPr lang="en-ID" sz="1800" dirty="0">
                <a:effectLst/>
                <a:latin typeface="Times New Roman" panose="02020603050405020304" pitchFamily="18" charset="0"/>
                <a:ea typeface="Calibri" panose="020F0502020204030204" pitchFamily="34" charset="0"/>
              </a:rPr>
              <a:t> dan </a:t>
            </a:r>
            <a:r>
              <a:rPr lang="en-ID" sz="1800" dirty="0" err="1">
                <a:effectLst/>
                <a:latin typeface="Times New Roman" panose="02020603050405020304" pitchFamily="18" charset="0"/>
                <a:ea typeface="Calibri" panose="020F0502020204030204" pitchFamily="34" charset="0"/>
              </a:rPr>
              <a:t>pencatatan</a:t>
            </a:r>
            <a:r>
              <a:rPr lang="en-ID" sz="1800" dirty="0">
                <a:effectLst/>
                <a:latin typeface="Times New Roman" panose="02020603050405020304" pitchFamily="18" charset="0"/>
                <a:ea typeface="Calibri" panose="020F0502020204030204" pitchFamily="34" charset="0"/>
              </a:rPr>
              <a:t> pada </a:t>
            </a:r>
            <a:r>
              <a:rPr lang="en-ID" sz="1800" dirty="0" err="1">
                <a:effectLst/>
                <a:latin typeface="Times New Roman" panose="02020603050405020304" pitchFamily="18" charset="0"/>
                <a:ea typeface="Calibri" panose="020F0502020204030204" pitchFamily="34" charset="0"/>
              </a:rPr>
              <a:t>buku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tabungan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nasabah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petugas</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mencatat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hasil</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penjualan</a:t>
            </a:r>
            <a:r>
              <a:rPr lang="en-ID" sz="1800" dirty="0">
                <a:effectLst/>
                <a:latin typeface="Times New Roman" panose="02020603050405020304" pitchFamily="18" charset="0"/>
                <a:ea typeface="Calibri" panose="020F0502020204030204" pitchFamily="34" charset="0"/>
              </a:rPr>
              <a:t> pada </a:t>
            </a:r>
            <a:r>
              <a:rPr lang="en-ID" sz="1800" dirty="0" err="1">
                <a:effectLst/>
                <a:latin typeface="Times New Roman" panose="02020603050405020304" pitchFamily="18" charset="0"/>
                <a:ea typeface="Calibri" panose="020F0502020204030204" pitchFamily="34" charset="0"/>
              </a:rPr>
              <a:t>hari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itu</a:t>
            </a:r>
            <a:r>
              <a:rPr lang="en-ID" sz="1800" dirty="0">
                <a:effectLst/>
                <a:latin typeface="Times New Roman" panose="02020603050405020304" pitchFamily="18" charset="0"/>
                <a:ea typeface="Calibri" panose="020F0502020204030204" pitchFamily="34" charset="0"/>
              </a:rPr>
              <a:t> juga </a:t>
            </a:r>
            <a:r>
              <a:rPr lang="en-ID" sz="1800" dirty="0" err="1">
                <a:effectLst/>
                <a:latin typeface="Times New Roman" panose="02020603050405020304" pitchFamily="18" charset="0"/>
                <a:ea typeface="Calibri" panose="020F0502020204030204" pitchFamily="34" charset="0"/>
              </a:rPr>
              <a:t>ke</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buku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harian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jurnal</a:t>
            </a:r>
            <a:r>
              <a:rPr lang="en-ID" sz="1800" dirty="0">
                <a:effectLst/>
                <a:latin typeface="Times New Roman" panose="02020603050405020304" pitchFamily="18" charset="0"/>
                <a:ea typeface="Calibri" panose="020F0502020204030204" pitchFamily="34" charset="0"/>
              </a:rPr>
              <a:t>)</a:t>
            </a:r>
            <a:endParaRPr lang="en-US" sz="1800" b="1" dirty="0">
              <a:effectLst/>
              <a:latin typeface="Times New Roman" panose="02020603050405020304" pitchFamily="18" charset="0"/>
              <a:ea typeface="Calibri" panose="020F0502020204030204" pitchFamily="34" charset="0"/>
            </a:endParaRPr>
          </a:p>
          <a:p>
            <a:pPr marL="50800" indent="0" algn="just">
              <a:buNone/>
            </a:pPr>
            <a:r>
              <a:rPr lang="en-ID" sz="1800" b="1" dirty="0" err="1">
                <a:effectLst/>
                <a:latin typeface="Times New Roman" panose="02020603050405020304" pitchFamily="18" charset="0"/>
                <a:ea typeface="Calibri" panose="020F0502020204030204" pitchFamily="34" charset="0"/>
              </a:rPr>
              <a:t>Jurnal</a:t>
            </a:r>
            <a:r>
              <a:rPr lang="en-ID" sz="1800" b="1" dirty="0">
                <a:effectLst/>
                <a:latin typeface="Times New Roman" panose="02020603050405020304" pitchFamily="18" charset="0"/>
                <a:ea typeface="Calibri" panose="020F0502020204030204" pitchFamily="34" charset="0"/>
              </a:rPr>
              <a:t> </a:t>
            </a:r>
            <a:r>
              <a:rPr lang="en-ID" sz="1800" b="1" dirty="0" err="1">
                <a:effectLst/>
                <a:latin typeface="Times New Roman" panose="02020603050405020304" pitchFamily="18" charset="0"/>
                <a:ea typeface="Calibri" panose="020F0502020204030204" pitchFamily="34" charset="0"/>
              </a:rPr>
              <a:t>Penyesuaian</a:t>
            </a:r>
            <a:r>
              <a:rPr lang="en-ID" sz="1800" b="1" dirty="0">
                <a:effectLst/>
                <a:latin typeface="Times New Roman" panose="02020603050405020304" pitchFamily="18" charset="0"/>
                <a:ea typeface="Calibri" panose="020F0502020204030204" pitchFamily="34" charset="0"/>
              </a:rPr>
              <a:t>/</a:t>
            </a:r>
            <a:r>
              <a:rPr lang="en-ID" sz="1800" b="1" i="1" dirty="0">
                <a:effectLst/>
                <a:latin typeface="Times New Roman" panose="02020603050405020304" pitchFamily="18" charset="0"/>
                <a:ea typeface="Calibri" panose="020F0502020204030204" pitchFamily="34" charset="0"/>
              </a:rPr>
              <a:t>Adjustment</a:t>
            </a:r>
            <a:endParaRPr lang="en-US" sz="1800" b="1" i="1" dirty="0">
              <a:latin typeface="Times New Roman" panose="02020603050405020304" pitchFamily="18" charset="0"/>
              <a:ea typeface="Calibri" panose="020F0502020204030204" pitchFamily="34" charset="0"/>
            </a:endParaRPr>
          </a:p>
          <a:p>
            <a:pPr marL="50800" indent="0" algn="just">
              <a:buNone/>
            </a:pPr>
            <a:r>
              <a:rPr lang="en-ID" sz="1800" dirty="0" err="1">
                <a:effectLst/>
                <a:latin typeface="Times New Roman" panose="02020603050405020304" pitchFamily="18" charset="0"/>
                <a:ea typeface="Calibri" panose="020F0502020204030204" pitchFamily="34" charset="0"/>
              </a:rPr>
              <a:t>bahwa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siklus</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akuntansi</a:t>
            </a:r>
            <a:r>
              <a:rPr lang="en-ID" sz="1800" dirty="0">
                <a:effectLst/>
                <a:latin typeface="Times New Roman" panose="02020603050405020304" pitchFamily="18" charset="0"/>
                <a:ea typeface="Calibri" panose="020F0502020204030204" pitchFamily="34" charset="0"/>
              </a:rPr>
              <a:t> Bank </a:t>
            </a:r>
            <a:r>
              <a:rPr lang="en-ID" sz="1800" dirty="0" err="1">
                <a:effectLst/>
                <a:latin typeface="Times New Roman" panose="02020603050405020304" pitchFamily="18" charset="0"/>
                <a:ea typeface="Calibri" panose="020F0502020204030204" pitchFamily="34" charset="0"/>
              </a:rPr>
              <a:t>Sampah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Cangkringan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Berseri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tidak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sampai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membuat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jurnal</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penyesuaian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Siklus</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akuntansinya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hanya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sampai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buku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besar</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itupun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prosedur</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dibuat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sendiri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seperti</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telah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dijelaskan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dalam</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wawancara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sebelumnya</a:t>
            </a:r>
            <a:r>
              <a:rPr lang="en-ID" sz="1800" dirty="0">
                <a:effectLst/>
                <a:latin typeface="Times New Roman" panose="02020603050405020304" pitchFamily="18" charset="0"/>
                <a:ea typeface="Calibri" panose="020F0502020204030204" pitchFamily="34" charset="0"/>
              </a:rPr>
              <a:t>.</a:t>
            </a:r>
            <a:endParaRPr lang="en-US" sz="1800" b="1" i="1" dirty="0">
              <a:effectLst/>
              <a:latin typeface="Times New Roman" panose="02020603050405020304" pitchFamily="18" charset="0"/>
              <a:ea typeface="Calibri" panose="020F0502020204030204" pitchFamily="34" charset="0"/>
            </a:endParaRPr>
          </a:p>
          <a:p>
            <a:pPr marL="50800" indent="0" algn="just">
              <a:buNone/>
            </a:pPr>
            <a:endParaRPr lang="en-ID" dirty="0"/>
          </a:p>
        </p:txBody>
      </p:sp>
    </p:spTree>
    <p:extLst>
      <p:ext uri="{BB962C8B-B14F-4D97-AF65-F5344CB8AC3E}">
        <p14:creationId xmlns:p14="http://schemas.microsoft.com/office/powerpoint/2010/main" val="269088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56AA3-C7F2-53DD-2BFF-DB242B188726}"/>
              </a:ext>
            </a:extLst>
          </p:cNvPr>
          <p:cNvSpPr>
            <a:spLocks noGrp="1"/>
          </p:cNvSpPr>
          <p:nvPr>
            <p:ph type="title"/>
          </p:nvPr>
        </p:nvSpPr>
        <p:spPr/>
        <p:txBody>
          <a:bodyPr/>
          <a:lstStyle/>
          <a:p>
            <a:r>
              <a:rPr lang="en-US" dirty="0"/>
              <a:t>HASIL</a:t>
            </a:r>
            <a:endParaRPr lang="en-ID" dirty="0"/>
          </a:p>
        </p:txBody>
      </p:sp>
      <p:sp>
        <p:nvSpPr>
          <p:cNvPr id="3" name="Text Placeholder 2">
            <a:extLst>
              <a:ext uri="{FF2B5EF4-FFF2-40B4-BE49-F238E27FC236}">
                <a16:creationId xmlns:a16="http://schemas.microsoft.com/office/drawing/2014/main" id="{ED4A2BFC-D5D9-0E68-57C4-B3A0767FD20B}"/>
              </a:ext>
            </a:extLst>
          </p:cNvPr>
          <p:cNvSpPr>
            <a:spLocks noGrp="1"/>
          </p:cNvSpPr>
          <p:nvPr>
            <p:ph type="body" idx="1"/>
          </p:nvPr>
        </p:nvSpPr>
        <p:spPr/>
        <p:txBody>
          <a:bodyPr/>
          <a:lstStyle/>
          <a:p>
            <a:pPr marL="50800" indent="0">
              <a:buNone/>
            </a:pPr>
            <a:r>
              <a:rPr lang="en-ID" sz="1800" b="1" dirty="0" err="1">
                <a:effectLst/>
                <a:latin typeface="Times New Roman" panose="02020603050405020304" pitchFamily="18" charset="0"/>
                <a:ea typeface="Calibri" panose="020F0502020204030204" pitchFamily="34" charset="0"/>
              </a:rPr>
              <a:t>Neraca</a:t>
            </a:r>
            <a:r>
              <a:rPr lang="en-ID" sz="1800" b="1" dirty="0">
                <a:effectLst/>
                <a:latin typeface="Times New Roman" panose="02020603050405020304" pitchFamily="18" charset="0"/>
                <a:ea typeface="Calibri" panose="020F0502020204030204" pitchFamily="34" charset="0"/>
              </a:rPr>
              <a:t> </a:t>
            </a:r>
            <a:r>
              <a:rPr lang="en-ID" sz="1800" b="1" dirty="0" err="1">
                <a:effectLst/>
                <a:latin typeface="Times New Roman" panose="02020603050405020304" pitchFamily="18" charset="0"/>
                <a:ea typeface="Calibri" panose="020F0502020204030204" pitchFamily="34" charset="0"/>
              </a:rPr>
              <a:t>Lajur</a:t>
            </a:r>
            <a:r>
              <a:rPr lang="en-ID" sz="1800" b="1" dirty="0">
                <a:effectLst/>
                <a:latin typeface="Times New Roman" panose="02020603050405020304" pitchFamily="18" charset="0"/>
                <a:ea typeface="Calibri" panose="020F0502020204030204" pitchFamily="34" charset="0"/>
              </a:rPr>
              <a:t>/</a:t>
            </a:r>
            <a:r>
              <a:rPr lang="en-ID" sz="1800" b="1" i="1" dirty="0">
                <a:effectLst/>
                <a:latin typeface="Times New Roman" panose="02020603050405020304" pitchFamily="18" charset="0"/>
                <a:ea typeface="Calibri" panose="020F0502020204030204" pitchFamily="34" charset="0"/>
              </a:rPr>
              <a:t>Worksheet</a:t>
            </a:r>
          </a:p>
          <a:p>
            <a:pPr marL="50800" indent="0">
              <a:buNone/>
            </a:pPr>
            <a:r>
              <a:rPr lang="en-ID" sz="1800" dirty="0">
                <a:effectLst/>
                <a:latin typeface="Times New Roman" panose="02020603050405020304" pitchFamily="18" charset="0"/>
                <a:ea typeface="Calibri" panose="020F0502020204030204" pitchFamily="34" charset="0"/>
              </a:rPr>
              <a:t>Bank </a:t>
            </a:r>
            <a:r>
              <a:rPr lang="en-ID" sz="1800" dirty="0" err="1">
                <a:effectLst/>
                <a:latin typeface="Times New Roman" panose="02020603050405020304" pitchFamily="18" charset="0"/>
                <a:ea typeface="Calibri" panose="020F0502020204030204" pitchFamily="34" charset="0"/>
              </a:rPr>
              <a:t>Sampah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Cangkringan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Berseri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tidak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membuat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neraca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lajur</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Siklus</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akuntansi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dari</a:t>
            </a:r>
            <a:r>
              <a:rPr lang="en-ID" sz="1800" dirty="0">
                <a:effectLst/>
                <a:latin typeface="Times New Roman" panose="02020603050405020304" pitchFamily="18" charset="0"/>
                <a:ea typeface="Calibri" panose="020F0502020204030204" pitchFamily="34" charset="0"/>
              </a:rPr>
              <a:t> Bank </a:t>
            </a:r>
            <a:r>
              <a:rPr lang="en-ID" sz="1800" dirty="0" err="1">
                <a:effectLst/>
                <a:latin typeface="Times New Roman" panose="02020603050405020304" pitchFamily="18" charset="0"/>
                <a:ea typeface="Calibri" panose="020F0502020204030204" pitchFamily="34" charset="0"/>
              </a:rPr>
              <a:t>Sampah</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sesuai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teori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hanya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sampai</a:t>
            </a:r>
            <a:r>
              <a:rPr lang="en-ID" sz="1800" dirty="0">
                <a:effectLst/>
                <a:latin typeface="Times New Roman" panose="02020603050405020304" pitchFamily="18" charset="0"/>
                <a:ea typeface="Calibri" panose="020F0502020204030204" pitchFamily="34" charset="0"/>
              </a:rPr>
              <a:t> pada </a:t>
            </a:r>
            <a:r>
              <a:rPr lang="en-ID" sz="1800" dirty="0" err="1">
                <a:effectLst/>
                <a:latin typeface="Times New Roman" panose="02020603050405020304" pitchFamily="18" charset="0"/>
                <a:ea typeface="Calibri" panose="020F0502020204030204" pitchFamily="34" charset="0"/>
              </a:rPr>
              <a:t>buku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besar</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saja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Setelah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dilakukan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pencatatan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buku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besar</a:t>
            </a:r>
            <a:r>
              <a:rPr lang="en-ID" sz="1800" dirty="0">
                <a:effectLst/>
                <a:latin typeface="Times New Roman" panose="02020603050405020304" pitchFamily="18" charset="0"/>
                <a:ea typeface="Calibri" panose="020F0502020204030204" pitchFamily="34" charset="0"/>
              </a:rPr>
              <a:t> Bank </a:t>
            </a:r>
            <a:r>
              <a:rPr lang="en-ID" sz="1800" dirty="0" err="1">
                <a:effectLst/>
                <a:latin typeface="Times New Roman" panose="02020603050405020304" pitchFamily="18" charset="0"/>
                <a:ea typeface="Calibri" panose="020F0502020204030204" pitchFamily="34" charset="0"/>
              </a:rPr>
              <a:t>Sampah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langsung</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melakukan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pelaporan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tiap</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bulannya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melaporkan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jumlah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saldo</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tercatat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apakah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sesuai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jumlah</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ada</a:t>
            </a:r>
            <a:r>
              <a:rPr lang="en-ID" sz="1800" dirty="0">
                <a:effectLst/>
                <a:latin typeface="Times New Roman" panose="02020603050405020304" pitchFamily="18" charset="0"/>
                <a:ea typeface="Calibri" panose="020F0502020204030204" pitchFamily="34" charset="0"/>
              </a:rPr>
              <a:t>.</a:t>
            </a:r>
            <a:endParaRPr lang="en-ID" sz="1800" b="1" i="1" dirty="0">
              <a:latin typeface="Times New Roman" panose="02020603050405020304" pitchFamily="18" charset="0"/>
              <a:ea typeface="Calibri" panose="020F0502020204030204" pitchFamily="34" charset="0"/>
            </a:endParaRPr>
          </a:p>
          <a:p>
            <a:pPr marL="50800" indent="0">
              <a:buNone/>
            </a:pPr>
            <a:r>
              <a:rPr lang="en-ID" sz="1800" b="1" dirty="0" err="1">
                <a:effectLst/>
                <a:latin typeface="Times New Roman" panose="02020603050405020304" pitchFamily="18" charset="0"/>
                <a:ea typeface="Calibri" panose="020F0502020204030204" pitchFamily="34" charset="0"/>
              </a:rPr>
              <a:t>Laporan</a:t>
            </a:r>
            <a:r>
              <a:rPr lang="en-ID" sz="1800" b="1" dirty="0">
                <a:effectLst/>
                <a:latin typeface="Times New Roman" panose="02020603050405020304" pitchFamily="18" charset="0"/>
                <a:ea typeface="Calibri" panose="020F0502020204030204" pitchFamily="34" charset="0"/>
              </a:rPr>
              <a:t> </a:t>
            </a:r>
            <a:r>
              <a:rPr lang="en-ID" sz="1800" b="1" dirty="0" err="1">
                <a:effectLst/>
                <a:latin typeface="Times New Roman" panose="02020603050405020304" pitchFamily="18" charset="0"/>
                <a:ea typeface="Calibri" panose="020F0502020204030204" pitchFamily="34" charset="0"/>
              </a:rPr>
              <a:t>Keuangan</a:t>
            </a:r>
            <a:endParaRPr lang="en-ID" sz="1800" b="1" i="1" dirty="0">
              <a:effectLst/>
              <a:latin typeface="Times New Roman" panose="02020603050405020304" pitchFamily="18" charset="0"/>
              <a:ea typeface="Calibri" panose="020F0502020204030204" pitchFamily="34" charset="0"/>
            </a:endParaRPr>
          </a:p>
          <a:p>
            <a:pPr marL="50800" indent="0">
              <a:buNone/>
            </a:pPr>
            <a:r>
              <a:rPr lang="en-ID" sz="1800" dirty="0" err="1">
                <a:effectLst/>
                <a:latin typeface="Times New Roman" panose="02020603050405020304" pitchFamily="18" charset="0"/>
                <a:ea typeface="Calibri" panose="020F0502020204030204" pitchFamily="34" charset="0"/>
              </a:rPr>
              <a:t>setiap</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bulan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didesa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cangkringan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diadakan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pertemuan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rutin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Biasanya</a:t>
            </a:r>
            <a:r>
              <a:rPr lang="en-ID" sz="1800" dirty="0">
                <a:effectLst/>
                <a:latin typeface="Times New Roman" panose="02020603050405020304" pitchFamily="18" charset="0"/>
                <a:ea typeface="Calibri" panose="020F0502020204030204" pitchFamily="34" charset="0"/>
              </a:rPr>
              <a:t> pada </a:t>
            </a:r>
            <a:r>
              <a:rPr lang="en-ID" sz="1800" dirty="0" err="1">
                <a:effectLst/>
                <a:latin typeface="Times New Roman" panose="02020603050405020304" pitchFamily="18" charset="0"/>
                <a:ea typeface="Calibri" panose="020F0502020204030204" pitchFamily="34" charset="0"/>
              </a:rPr>
              <a:t>rapat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rutin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inilah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petugas-petugas</a:t>
            </a:r>
            <a:r>
              <a:rPr lang="en-ID" sz="1800" dirty="0">
                <a:effectLst/>
                <a:latin typeface="Times New Roman" panose="02020603050405020304" pitchFamily="18" charset="0"/>
                <a:ea typeface="Calibri" panose="020F0502020204030204" pitchFamily="34" charset="0"/>
              </a:rPr>
              <a:t> Bank </a:t>
            </a:r>
            <a:r>
              <a:rPr lang="en-ID" sz="1800" dirty="0" err="1">
                <a:effectLst/>
                <a:latin typeface="Times New Roman" panose="02020603050405020304" pitchFamily="18" charset="0"/>
                <a:ea typeface="Calibri" panose="020F0502020204030204" pitchFamily="34" charset="0"/>
              </a:rPr>
              <a:t>Sampah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melakukan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pelaporan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membacakan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secara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rinci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pencatatan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atau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pembukuan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selama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satu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bulan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terakhir</a:t>
            </a:r>
            <a:r>
              <a:rPr lang="en-ID" sz="1800" dirty="0">
                <a:effectLst/>
                <a:latin typeface="Times New Roman" panose="02020603050405020304" pitchFamily="18" charset="0"/>
                <a:ea typeface="Calibri" panose="020F0502020204030204" pitchFamily="34" charset="0"/>
              </a:rPr>
              <a:t>. Hal </a:t>
            </a:r>
            <a:r>
              <a:rPr lang="en-ID" sz="1800" dirty="0" err="1">
                <a:effectLst/>
                <a:latin typeface="Times New Roman" panose="02020603050405020304" pitchFamily="18" charset="0"/>
                <a:ea typeface="Calibri" panose="020F0502020204030204" pitchFamily="34" charset="0"/>
              </a:rPr>
              <a:t>ini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untuk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memantau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apakah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jumlah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saldo</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tercatat</a:t>
            </a:r>
            <a:r>
              <a:rPr lang="en-ID" sz="1800" dirty="0">
                <a:effectLst/>
                <a:latin typeface="Times New Roman" panose="02020603050405020304" pitchFamily="18" charset="0"/>
                <a:ea typeface="Calibri" panose="020F0502020204030204" pitchFamily="34" charset="0"/>
              </a:rPr>
              <a:t> pada </a:t>
            </a:r>
            <a:r>
              <a:rPr lang="en-ID" sz="1800" dirty="0" err="1">
                <a:effectLst/>
                <a:latin typeface="Times New Roman" panose="02020603050405020304" pitchFamily="18" charset="0"/>
                <a:ea typeface="Calibri" panose="020F0502020204030204" pitchFamily="34" charset="0"/>
              </a:rPr>
              <a:t>buku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jumlah</a:t>
            </a:r>
            <a:r>
              <a:rPr lang="en-ID" sz="1800" dirty="0">
                <a:effectLst/>
                <a:latin typeface="Times New Roman" panose="02020603050405020304" pitchFamily="18" charset="0"/>
                <a:ea typeface="Calibri" panose="020F0502020204030204" pitchFamily="34" charset="0"/>
              </a:rPr>
              <a:t> uang yang </a:t>
            </a:r>
            <a:r>
              <a:rPr lang="en-ID" sz="1800" dirty="0" err="1">
                <a:effectLst/>
                <a:latin typeface="Times New Roman" panose="02020603050405020304" pitchFamily="18" charset="0"/>
                <a:ea typeface="Calibri" panose="020F0502020204030204" pitchFamily="34" charset="0"/>
              </a:rPr>
              <a:t>ada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sudah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sama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jumlahnya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Selain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itu</a:t>
            </a:r>
            <a:r>
              <a:rPr lang="en-ID" sz="1800" dirty="0">
                <a:effectLst/>
                <a:latin typeface="Times New Roman" panose="02020603050405020304" pitchFamily="18" charset="0"/>
                <a:ea typeface="Calibri" panose="020F0502020204030204" pitchFamily="34" charset="0"/>
              </a:rPr>
              <a:t> juga </a:t>
            </a:r>
            <a:r>
              <a:rPr lang="en-ID" sz="1800" dirty="0" err="1">
                <a:effectLst/>
                <a:latin typeface="Times New Roman" panose="02020603050405020304" pitchFamily="18" charset="0"/>
                <a:ea typeface="Calibri" panose="020F0502020204030204" pitchFamily="34" charset="0"/>
              </a:rPr>
              <a:t>untuk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memantau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setiap</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transaksi</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ada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apakah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memang</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terjadi</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didukung</a:t>
            </a:r>
            <a:r>
              <a:rPr lang="en-ID" sz="1800" dirty="0">
                <a:effectLst/>
                <a:latin typeface="Times New Roman" panose="02020603050405020304" pitchFamily="18" charset="0"/>
                <a:ea typeface="Calibri" panose="020F0502020204030204" pitchFamily="34" charset="0"/>
              </a:rPr>
              <a:t> oleh </a:t>
            </a:r>
            <a:r>
              <a:rPr lang="en-ID" sz="1800" dirty="0" err="1">
                <a:effectLst/>
                <a:latin typeface="Times New Roman" panose="02020603050405020304" pitchFamily="18" charset="0"/>
                <a:ea typeface="Calibri" panose="020F0502020204030204" pitchFamily="34" charset="0"/>
              </a:rPr>
              <a:t>bukti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transaksi</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terkumpul</a:t>
            </a:r>
            <a:r>
              <a:rPr lang="en-ID" sz="1800" b="1" i="1" dirty="0">
                <a:latin typeface="Times New Roman" panose="02020603050405020304" pitchFamily="18" charset="0"/>
                <a:ea typeface="Calibri" panose="020F0502020204030204" pitchFamily="34" charset="0"/>
              </a:rPr>
              <a:t>.</a:t>
            </a:r>
          </a:p>
          <a:p>
            <a:pPr marL="50800" indent="0">
              <a:buNone/>
            </a:pPr>
            <a:endParaRPr lang="en-ID" sz="1800" b="1" i="1" dirty="0">
              <a:effectLst/>
              <a:latin typeface="Times New Roman" panose="02020603050405020304" pitchFamily="18" charset="0"/>
              <a:ea typeface="Calibri" panose="020F0502020204030204" pitchFamily="34" charset="0"/>
            </a:endParaRPr>
          </a:p>
          <a:p>
            <a:pPr marL="50800" indent="0">
              <a:buNone/>
            </a:pPr>
            <a:endParaRPr lang="en-ID" dirty="0"/>
          </a:p>
        </p:txBody>
      </p:sp>
    </p:spTree>
    <p:extLst>
      <p:ext uri="{BB962C8B-B14F-4D97-AF65-F5344CB8AC3E}">
        <p14:creationId xmlns:p14="http://schemas.microsoft.com/office/powerpoint/2010/main" val="2866874149"/>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2559</Words>
  <Application>Microsoft Office PowerPoint</Application>
  <PresentationFormat>Widescreen</PresentationFormat>
  <Paragraphs>98</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Exo</vt:lpstr>
      <vt:lpstr>Calibri</vt:lpstr>
      <vt:lpstr>Times New Roman</vt:lpstr>
      <vt:lpstr>Century Gothic</vt:lpstr>
      <vt:lpstr>Office Theme</vt:lpstr>
      <vt:lpstr>ANALISA SIKLUS AKUNTANSI PADA BANK SAMPAH UNTUK MENGETAHUI ALUR AKUNTANSI YANG DITERAPKAN (STUDI PADA BANK SAMPAH CANGKRINGAN BERSERI, DESA CANGKRINGSARI RW. 3, KECAMATAN SUKODONO KABUPATEN SIDOARJO)</vt:lpstr>
      <vt:lpstr>Pendahuluan</vt:lpstr>
      <vt:lpstr>Pertanyaan Penelitian (Rumusan Masalah)</vt:lpstr>
      <vt:lpstr>Metode</vt:lpstr>
      <vt:lpstr>METODE</vt:lpstr>
      <vt:lpstr>Hasil</vt:lpstr>
      <vt:lpstr>HASIL</vt:lpstr>
      <vt:lpstr>HASIL</vt:lpstr>
      <vt:lpstr>HASIL</vt:lpstr>
      <vt:lpstr>Pembahasan</vt:lpstr>
      <vt:lpstr>Pembahasan</vt:lpstr>
      <vt:lpstr>Pembahasan</vt:lpstr>
      <vt:lpstr>Simpulan </vt:lpstr>
      <vt:lpstr>Saran </vt:lpstr>
      <vt:lpstr>Referensi</vt:lpstr>
      <vt:lpstr>Referensi</vt:lpstr>
      <vt:lpstr>Referensi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ANALISA SIKLUS AKUNTANSI PADA BANK SAMPAH UNTUK MENGETAHUI ALUR AKUNTANSI YANG DITERAPKAN (STUDI PADA BANK SAMPAH CANGKRINGAN BERSERI, DESA CANGKRINGSARI RW. 3, KECAMATAN SUKODONO KABUPATEN SIDOARJO)</dc:title>
  <dc:creator>Umsida</dc:creator>
  <cp:lastModifiedBy>Ayu EWN</cp:lastModifiedBy>
  <cp:revision>4</cp:revision>
  <dcterms:created xsi:type="dcterms:W3CDTF">2020-02-15T07:43:00Z</dcterms:created>
  <dcterms:modified xsi:type="dcterms:W3CDTF">2023-03-08T07:29:07Z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