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95" r:id="rId15"/>
    <p:sldId id="277" r:id="rId16"/>
    <p:sldId id="278" r:id="rId17"/>
    <p:sldId id="279" r:id="rId18"/>
    <p:sldId id="296" r:id="rId19"/>
    <p:sldId id="280" r:id="rId20"/>
    <p:sldId id="281" r:id="rId21"/>
    <p:sldId id="282" r:id="rId22"/>
    <p:sldId id="297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5" r:id="rId36"/>
  </p:sldIdLst>
  <p:sldSz cx="12192000" cy="6858000"/>
  <p:notesSz cx="9144000" cy="6858000"/>
  <p:embeddedFontLs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Exo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0508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771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39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820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325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83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260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889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52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34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99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62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848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854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54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175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566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064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8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123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58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944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33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476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886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556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527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0792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965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288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3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85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57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51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47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33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id-ID" dirty="0"/>
              <a:t>Komoditas Modifikasi Budaya Lokal Dalam Konten Komedi di Media Sosial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 smtClean="0"/>
              <a:t>Ahmad Naufal Fakrulloh</a:t>
            </a:r>
            <a:r>
              <a:rPr lang="en-US" dirty="0" smtClean="0"/>
              <a:t>, </a:t>
            </a:r>
            <a:endParaRPr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d-ID" dirty="0" smtClean="0"/>
              <a:t>Ferry Adhi Dharma</a:t>
            </a:r>
            <a:endParaRPr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Progam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id-ID" dirty="0" smtClean="0"/>
              <a:t> Ilmu Komunikasi</a:t>
            </a:r>
            <a:endParaRPr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 smtClean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 smtClean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id-ID" dirty="0" smtClean="0">
                <a:solidFill>
                  <a:srgbClr val="F2F2F2"/>
                </a:solidFill>
              </a:rPr>
              <a:t>Maret</a:t>
            </a:r>
            <a:r>
              <a:rPr lang="en-US" dirty="0" smtClean="0">
                <a:solidFill>
                  <a:srgbClr val="F2F2F2"/>
                </a:solidFill>
              </a:rPr>
              <a:t>, </a:t>
            </a:r>
            <a:r>
              <a:rPr lang="id-ID" dirty="0" smtClean="0">
                <a:solidFill>
                  <a:srgbClr val="F2F2F2"/>
                </a:solidFill>
              </a:rPr>
              <a:t>2025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45" y="1359259"/>
            <a:ext cx="5686502" cy="48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4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smtClean="0"/>
              <a:t>Tabel2</a:t>
            </a:r>
            <a:r>
              <a:rPr lang="id-ID" sz="2600" dirty="0" smtClean="0"/>
              <a:t>.</a:t>
            </a:r>
            <a:r>
              <a:rPr lang="en-ID" sz="2600" dirty="0" smtClean="0"/>
              <a:t> </a:t>
            </a:r>
            <a:r>
              <a:rPr lang="id-ID" sz="2600" dirty="0" err="1" smtClean="0"/>
              <a:t>M</a:t>
            </a:r>
            <a:r>
              <a:rPr lang="en-ID" sz="2600" dirty="0" err="1" smtClean="0"/>
              <a:t>erupakan</a:t>
            </a:r>
            <a:r>
              <a:rPr lang="en-ID" sz="2600" dirty="0" smtClean="0"/>
              <a:t> </a:t>
            </a:r>
            <a:r>
              <a:rPr lang="en-ID" sz="2600" dirty="0" err="1"/>
              <a:t>hasil</a:t>
            </a:r>
            <a:r>
              <a:rPr lang="en-ID" sz="2600" dirty="0"/>
              <a:t> 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neptu</a:t>
            </a:r>
            <a:r>
              <a:rPr lang="en-ID" sz="2600" dirty="0"/>
              <a:t> </a:t>
            </a:r>
            <a:r>
              <a:rPr lang="en-ID" sz="2600" dirty="0" err="1"/>
              <a:t>hari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pasaran</a:t>
            </a:r>
            <a:r>
              <a:rPr lang="en-ID" sz="2600" dirty="0"/>
              <a:t> dalam </a:t>
            </a:r>
            <a:r>
              <a:rPr lang="en-ID" sz="2600" dirty="0" err="1"/>
              <a:t>kalender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, yang </a:t>
            </a:r>
            <a:r>
              <a:rPr lang="en-ID" sz="2600" dirty="0" err="1"/>
              <a:t>digunakan</a:t>
            </a:r>
            <a:r>
              <a:rPr lang="en-ID" sz="2600" dirty="0"/>
              <a:t> untuk </a:t>
            </a:r>
            <a:r>
              <a:rPr lang="en-ID" sz="2600" dirty="0" err="1"/>
              <a:t>menentukan</a:t>
            </a:r>
            <a:r>
              <a:rPr lang="en-ID" sz="2600" dirty="0"/>
              <a:t> </a:t>
            </a:r>
            <a:r>
              <a:rPr lang="en-ID" sz="2600" dirty="0" err="1" smtClean="0"/>
              <a:t>kecocokan</a:t>
            </a:r>
            <a:r>
              <a:rPr lang="id-ID" sz="2600" dirty="0" smtClean="0"/>
              <a:t> </a:t>
            </a:r>
            <a:r>
              <a:rPr lang="en-ID" sz="2600" dirty="0" err="1" smtClean="0"/>
              <a:t>pasangan</a:t>
            </a:r>
            <a:r>
              <a:rPr lang="en-ID" sz="2600" dirty="0" smtClean="0"/>
              <a:t> </a:t>
            </a:r>
            <a:r>
              <a:rPr lang="en-ID" sz="2600" dirty="0" err="1"/>
              <a:t>berdasarkan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. </a:t>
            </a:r>
            <a:r>
              <a:rPr lang="en-ID" sz="2600" dirty="0" err="1"/>
              <a:t>Perhitungan</a:t>
            </a:r>
            <a:r>
              <a:rPr lang="en-ID" sz="2600" dirty="0"/>
              <a:t> ini </a:t>
            </a:r>
            <a:r>
              <a:rPr lang="en-ID" sz="2600" dirty="0" err="1"/>
              <a:t>bertujuan</a:t>
            </a:r>
            <a:r>
              <a:rPr lang="en-ID" sz="2600" dirty="0"/>
              <a:t> untuk </a:t>
            </a:r>
            <a:r>
              <a:rPr lang="en-ID" sz="2600" dirty="0" err="1"/>
              <a:t>mengetahui</a:t>
            </a:r>
            <a:r>
              <a:rPr lang="en-ID" sz="2600" dirty="0"/>
              <a:t> </a:t>
            </a:r>
            <a:r>
              <a:rPr lang="en-ID" sz="2600" dirty="0" err="1"/>
              <a:t>apakah</a:t>
            </a:r>
            <a:r>
              <a:rPr lang="en-ID" sz="2600" dirty="0"/>
              <a:t> </a:t>
            </a:r>
            <a:r>
              <a:rPr lang="en-ID" sz="2600" dirty="0" err="1"/>
              <a:t>pasangan</a:t>
            </a:r>
            <a:r>
              <a:rPr lang="en-ID" sz="2600" dirty="0"/>
              <a:t> </a:t>
            </a:r>
            <a:r>
              <a:rPr lang="en-ID" sz="2600" dirty="0" err="1"/>
              <a:t>memiliki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yang </a:t>
            </a:r>
            <a:r>
              <a:rPr lang="en-ID" sz="2600" dirty="0" err="1"/>
              <a:t>dianggap</a:t>
            </a:r>
            <a:r>
              <a:rPr lang="en-ID" sz="2600" dirty="0"/>
              <a:t> </a:t>
            </a:r>
            <a:r>
              <a:rPr lang="en-ID" sz="2600" dirty="0" err="1"/>
              <a:t>baik</a:t>
            </a:r>
            <a:r>
              <a:rPr lang="en-ID" sz="2600" dirty="0"/>
              <a:t> </a:t>
            </a:r>
            <a:r>
              <a:rPr lang="en-ID" sz="2600" dirty="0" smtClean="0"/>
              <a:t>atau</a:t>
            </a:r>
            <a:r>
              <a:rPr lang="id-ID" sz="2600" dirty="0" smtClean="0"/>
              <a:t> </a:t>
            </a:r>
            <a:r>
              <a:rPr lang="en-ID" sz="2600" dirty="0" err="1" smtClean="0"/>
              <a:t>buruk</a:t>
            </a:r>
            <a:r>
              <a:rPr lang="en-ID" sz="2600" dirty="0" smtClean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dasar</a:t>
            </a:r>
            <a:r>
              <a:rPr lang="en-ID" sz="2600" dirty="0"/>
              <a:t> </a:t>
            </a:r>
            <a:r>
              <a:rPr lang="en-ID" sz="2600" dirty="0" err="1"/>
              <a:t>pertimbangan</a:t>
            </a:r>
            <a:r>
              <a:rPr lang="en-ID" sz="2600" dirty="0"/>
              <a:t> </a:t>
            </a:r>
            <a:r>
              <a:rPr lang="en-ID" sz="2600" dirty="0" err="1"/>
              <a:t>pernikahan</a:t>
            </a:r>
            <a:r>
              <a:rPr lang="en-ID" sz="2600" dirty="0"/>
              <a:t>. </a:t>
            </a:r>
            <a:r>
              <a:rPr lang="en-ID" sz="2600" dirty="0" err="1"/>
              <a:t>Hasil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mencakup</a:t>
            </a:r>
            <a:r>
              <a:rPr lang="en-ID" sz="2600" dirty="0"/>
              <a:t> </a:t>
            </a:r>
            <a:r>
              <a:rPr lang="en-ID" sz="2600" dirty="0" err="1"/>
              <a:t>beberapa</a:t>
            </a:r>
            <a:r>
              <a:rPr lang="en-ID" sz="2600" dirty="0"/>
              <a:t> </a:t>
            </a:r>
            <a:r>
              <a:rPr lang="en-ID" sz="2600" dirty="0" err="1"/>
              <a:t>kategori</a:t>
            </a:r>
            <a:r>
              <a:rPr lang="en-ID" sz="2600" dirty="0"/>
              <a:t>, </a:t>
            </a:r>
            <a:r>
              <a:rPr lang="en-ID" sz="2600" dirty="0" err="1"/>
              <a:t>seperti</a:t>
            </a:r>
            <a:r>
              <a:rPr lang="en-ID" sz="2600" dirty="0"/>
              <a:t> </a:t>
            </a:r>
            <a:r>
              <a:rPr lang="en-ID" sz="2600" dirty="0" err="1"/>
              <a:t>pegat</a:t>
            </a:r>
            <a:r>
              <a:rPr lang="en-ID" sz="2600" dirty="0"/>
              <a:t>, </a:t>
            </a:r>
            <a:r>
              <a:rPr lang="en-ID" sz="2600" dirty="0" err="1"/>
              <a:t>ratu</a:t>
            </a:r>
            <a:r>
              <a:rPr lang="en-ID" sz="2600" dirty="0"/>
              <a:t>, </a:t>
            </a:r>
            <a:r>
              <a:rPr lang="en-ID" sz="2600" dirty="0" err="1"/>
              <a:t>jodoh</a:t>
            </a:r>
            <a:r>
              <a:rPr lang="en-ID" sz="2600" dirty="0"/>
              <a:t>, </a:t>
            </a:r>
            <a:r>
              <a:rPr lang="en-ID" sz="2600" dirty="0" err="1"/>
              <a:t>topo</a:t>
            </a:r>
            <a:r>
              <a:rPr lang="en-ID" sz="2600" dirty="0"/>
              <a:t>, </a:t>
            </a:r>
            <a:r>
              <a:rPr lang="en-ID" sz="2600" dirty="0" err="1" smtClean="0"/>
              <a:t>tinari</a:t>
            </a:r>
            <a:r>
              <a:rPr lang="en-ID" sz="2600" dirty="0" smtClean="0"/>
              <a:t>,</a:t>
            </a:r>
            <a:r>
              <a:rPr lang="id-ID" sz="2600" dirty="0" smtClean="0"/>
              <a:t> </a:t>
            </a:r>
            <a:r>
              <a:rPr lang="en-ID" sz="2600" dirty="0" err="1" smtClean="0"/>
              <a:t>padu</a:t>
            </a:r>
            <a:r>
              <a:rPr lang="en-ID" sz="2600" dirty="0"/>
              <a:t>, </a:t>
            </a:r>
            <a:r>
              <a:rPr lang="en-ID" sz="2600" dirty="0" err="1"/>
              <a:t>sujanan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pesthi</a:t>
            </a:r>
            <a:r>
              <a:rPr lang="en-ID" sz="2600" dirty="0"/>
              <a:t>, di </a:t>
            </a:r>
            <a:r>
              <a:rPr lang="en-ID" sz="2600" dirty="0" err="1"/>
              <a:t>mana</a:t>
            </a:r>
            <a:r>
              <a:rPr lang="en-ID" sz="2600" dirty="0"/>
              <a:t> </a:t>
            </a:r>
            <a:r>
              <a:rPr lang="en-ID" sz="2600" dirty="0" err="1"/>
              <a:t>kebanyakan</a:t>
            </a:r>
            <a:r>
              <a:rPr lang="en-ID" sz="2600" dirty="0"/>
              <a:t> orang </a:t>
            </a:r>
            <a:r>
              <a:rPr lang="en-ID" sz="2600" dirty="0" err="1"/>
              <a:t>berharap</a:t>
            </a:r>
            <a:r>
              <a:rPr lang="en-ID" sz="2600" dirty="0"/>
              <a:t> </a:t>
            </a:r>
            <a:r>
              <a:rPr lang="en-ID" sz="2600" dirty="0" err="1"/>
              <a:t>memperoleh</a:t>
            </a:r>
            <a:r>
              <a:rPr lang="en-ID" sz="2600" dirty="0"/>
              <a:t> </a:t>
            </a:r>
            <a:r>
              <a:rPr lang="en-ID" sz="2600" dirty="0" err="1"/>
              <a:t>hasil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jodoh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pertanda</a:t>
            </a:r>
            <a:r>
              <a:rPr lang="en-ID" sz="2600" dirty="0"/>
              <a:t> </a:t>
            </a:r>
            <a:r>
              <a:rPr lang="en-ID" sz="2600" dirty="0" err="1"/>
              <a:t>kecocokan</a:t>
            </a:r>
            <a:r>
              <a:rPr lang="en-ID" sz="2600" dirty="0" smtClean="0"/>
              <a:t>.</a:t>
            </a:r>
            <a:r>
              <a:rPr lang="id-ID" sz="2600" dirty="0"/>
              <a:t> 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06713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41" y="1525119"/>
            <a:ext cx="7254509" cy="45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id-ID" sz="2600" dirty="0" smtClean="0"/>
              <a:t>Gambar</a:t>
            </a:r>
            <a:r>
              <a:rPr lang="en-ID" sz="2600" dirty="0" smtClean="0"/>
              <a:t>2</a:t>
            </a:r>
            <a:r>
              <a:rPr lang="id-ID" sz="2600" dirty="0" smtClean="0"/>
              <a:t>. </a:t>
            </a:r>
            <a:r>
              <a:rPr lang="id-ID" sz="2600" i="1" dirty="0" smtClean="0"/>
              <a:t>Screenshoot </a:t>
            </a:r>
            <a:r>
              <a:rPr lang="id-ID" sz="2600" dirty="0" smtClean="0"/>
              <a:t>konten </a:t>
            </a:r>
            <a:r>
              <a:rPr lang="id-ID" sz="2600" dirty="0"/>
              <a:t>weton berhasil mendapatkan 4,5 Juta penayangan. Traffic Audience Instagram dengan angka penayangan yang </a:t>
            </a:r>
            <a:r>
              <a:rPr lang="id-ID" sz="2600" dirty="0" smtClean="0"/>
              <a:t>sangat fantastis </a:t>
            </a:r>
            <a:r>
              <a:rPr lang="id-ID" sz="2600" dirty="0"/>
              <a:t>tersebut hanya bisa didapatkan artis ternama. Melalui konten-konten budaya lokal, Nopek telah berhasil membangun </a:t>
            </a:r>
            <a:r>
              <a:rPr lang="id-ID" sz="2600" dirty="0" smtClean="0"/>
              <a:t>personal branding </a:t>
            </a:r>
            <a:r>
              <a:rPr lang="id-ID" sz="2600" dirty="0"/>
              <a:t>sebagai komedian sarkas asli Jawa. Hal tesebut dapat membantu Nopek Novian cepat viral dan terkenal, sehingga </a:t>
            </a:r>
            <a:r>
              <a:rPr lang="id-ID" sz="2600" dirty="0" smtClean="0"/>
              <a:t>apapun yang </a:t>
            </a:r>
            <a:r>
              <a:rPr lang="id-ID" sz="2600" dirty="0"/>
              <a:t>diunggah melalui Instagram miliknya akan mudah mendapatkan perhatian audien</a:t>
            </a:r>
            <a:r>
              <a:rPr lang="id-ID" sz="2600" dirty="0" smtClean="0"/>
              <a:t>. </a:t>
            </a:r>
            <a:r>
              <a:rPr lang="en-ID" sz="2600" dirty="0" err="1"/>
              <a:t>Kedua</a:t>
            </a:r>
            <a:r>
              <a:rPr lang="en-ID" sz="2600" dirty="0"/>
              <a:t>, </a:t>
            </a:r>
            <a:r>
              <a:rPr lang="en-ID" sz="2600" dirty="0" err="1"/>
              <a:t>terdapat</a:t>
            </a:r>
            <a:r>
              <a:rPr lang="en-ID" sz="2600" dirty="0"/>
              <a:t> </a:t>
            </a:r>
            <a:r>
              <a:rPr lang="en-ID" sz="2600" dirty="0" err="1"/>
              <a:t>makna</a:t>
            </a:r>
            <a:r>
              <a:rPr lang="en-ID" sz="2600" dirty="0"/>
              <a:t> </a:t>
            </a:r>
            <a:r>
              <a:rPr lang="en-ID" sz="2600" dirty="0" err="1"/>
              <a:t>denotasi</a:t>
            </a:r>
            <a:r>
              <a:rPr lang="id-ID" sz="2600" dirty="0"/>
              <a:t> dari pada kalimat “wetonmu ketemu dua lima, rawan pegat” dalam bahasa Indonesia, “weton milikmu bertemu angka dua lima, rawan bercerai”. 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72051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err="1"/>
              <a:t>Terlepas</a:t>
            </a:r>
            <a:r>
              <a:rPr lang="en-ID" sz="2600" dirty="0"/>
              <a:t> pro </a:t>
            </a:r>
            <a:r>
              <a:rPr lang="en-ID" sz="2600" dirty="0" err="1"/>
              <a:t>kontra</a:t>
            </a:r>
            <a:r>
              <a:rPr lang="en-ID" sz="2600" dirty="0"/>
              <a:t> </a:t>
            </a:r>
            <a:r>
              <a:rPr lang="en-ID" sz="2600" dirty="0" err="1"/>
              <a:t>terkait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, </a:t>
            </a:r>
            <a:r>
              <a:rPr lang="en-ID" sz="2600" dirty="0" err="1"/>
              <a:t>kebudayaan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hendaknya</a:t>
            </a:r>
            <a:r>
              <a:rPr lang="en-ID" sz="2600" dirty="0"/>
              <a:t> </a:t>
            </a:r>
            <a:r>
              <a:rPr lang="en-ID" sz="2600" dirty="0" err="1"/>
              <a:t>tetap</a:t>
            </a:r>
            <a:r>
              <a:rPr lang="en-ID" sz="2600" dirty="0"/>
              <a:t> </a:t>
            </a:r>
            <a:r>
              <a:rPr lang="en-ID" sz="2600" dirty="0" err="1"/>
              <a:t>dilestarikan</a:t>
            </a:r>
            <a:r>
              <a:rPr lang="en-ID" sz="2600" dirty="0"/>
              <a:t> dengan </a:t>
            </a:r>
            <a:r>
              <a:rPr lang="en-ID" sz="2600" dirty="0" err="1"/>
              <a:t>cara</a:t>
            </a:r>
            <a:r>
              <a:rPr lang="en-ID" sz="2600" dirty="0"/>
              <a:t> yang </a:t>
            </a:r>
            <a:r>
              <a:rPr lang="en-ID" sz="2600" dirty="0" err="1"/>
              <a:t>baik</a:t>
            </a:r>
            <a:r>
              <a:rPr lang="en-ID" sz="2600" dirty="0"/>
              <a:t>. Dari </a:t>
            </a:r>
            <a:r>
              <a:rPr lang="en-ID" sz="2600" dirty="0" err="1"/>
              <a:t>laman</a:t>
            </a:r>
            <a:r>
              <a:rPr lang="en-ID" sz="2600" dirty="0"/>
              <a:t> </a:t>
            </a:r>
            <a:r>
              <a:rPr lang="en-ID" sz="2600" dirty="0" err="1" smtClean="0"/>
              <a:t>komentar</a:t>
            </a:r>
            <a:r>
              <a:rPr lang="id-ID" sz="2600" dirty="0" smtClean="0"/>
              <a:t> </a:t>
            </a:r>
            <a:r>
              <a:rPr lang="en-ID" sz="2600" dirty="0" err="1" smtClean="0"/>
              <a:t>konten</a:t>
            </a:r>
            <a:r>
              <a:rPr lang="en-ID" sz="2600" dirty="0" smtClean="0"/>
              <a:t> </a:t>
            </a:r>
            <a:r>
              <a:rPr lang="en-ID" sz="2600" dirty="0" err="1"/>
              <a:t>weton</a:t>
            </a:r>
            <a:r>
              <a:rPr lang="en-ID" sz="2600" dirty="0"/>
              <a:t>, </a:t>
            </a:r>
            <a:r>
              <a:rPr lang="en-ID" sz="2600" dirty="0" err="1"/>
              <a:t>terdapat</a:t>
            </a:r>
            <a:r>
              <a:rPr lang="en-ID" sz="2600" dirty="0"/>
              <a:t> </a:t>
            </a:r>
            <a:r>
              <a:rPr lang="en-ID" sz="2600" dirty="0" err="1"/>
              <a:t>reaksi</a:t>
            </a:r>
            <a:r>
              <a:rPr lang="en-ID" sz="2600" dirty="0"/>
              <a:t> </a:t>
            </a:r>
            <a:r>
              <a:rPr lang="en-ID" sz="2600" dirty="0" err="1"/>
              <a:t>audiens</a:t>
            </a:r>
            <a:r>
              <a:rPr lang="en-ID" sz="2600" dirty="0"/>
              <a:t> yang </a:t>
            </a:r>
            <a:r>
              <a:rPr lang="en-ID" sz="2600" dirty="0" err="1"/>
              <a:t>saling</a:t>
            </a:r>
            <a:r>
              <a:rPr lang="en-ID" sz="2600" dirty="0"/>
              <a:t> </a:t>
            </a:r>
            <a:r>
              <a:rPr lang="en-ID" sz="2600" dirty="0" err="1"/>
              <a:t>berkesinambungan</a:t>
            </a:r>
            <a:r>
              <a:rPr lang="en-ID" sz="2600" dirty="0"/>
              <a:t> </a:t>
            </a:r>
            <a:r>
              <a:rPr lang="en-ID" sz="2600" dirty="0" err="1"/>
              <a:t>terkait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bertemu</a:t>
            </a:r>
            <a:r>
              <a:rPr lang="en-ID" sz="2600" dirty="0"/>
              <a:t> </a:t>
            </a:r>
            <a:r>
              <a:rPr lang="en-ID" sz="2600" dirty="0" err="1"/>
              <a:t>angka</a:t>
            </a:r>
            <a:r>
              <a:rPr lang="en-ID" sz="2600" dirty="0"/>
              <a:t> 25. </a:t>
            </a:r>
            <a:r>
              <a:rPr lang="en-ID" sz="2600" dirty="0" err="1"/>
              <a:t>Nopek</a:t>
            </a:r>
            <a:r>
              <a:rPr lang="en-ID" sz="2600" dirty="0"/>
              <a:t> yang </a:t>
            </a:r>
            <a:r>
              <a:rPr lang="en-ID" sz="2600" dirty="0" err="1"/>
              <a:t>membuat</a:t>
            </a:r>
            <a:r>
              <a:rPr lang="en-ID" sz="2600" dirty="0"/>
              <a:t> </a:t>
            </a:r>
            <a:r>
              <a:rPr lang="en-ID" sz="2600" dirty="0" err="1" smtClean="0"/>
              <a:t>konten</a:t>
            </a:r>
            <a:r>
              <a:rPr lang="id-ID" sz="2600" dirty="0" smtClean="0"/>
              <a:t> </a:t>
            </a:r>
            <a:r>
              <a:rPr lang="en-ID" sz="2600" dirty="0" err="1" smtClean="0"/>
              <a:t>komedi</a:t>
            </a:r>
            <a:r>
              <a:rPr lang="en-ID" sz="2600" dirty="0" smtClean="0"/>
              <a:t> </a:t>
            </a:r>
            <a:r>
              <a:rPr lang="en-ID" sz="2600" dirty="0" err="1"/>
              <a:t>sambil</a:t>
            </a:r>
            <a:r>
              <a:rPr lang="en-ID" sz="2600" dirty="0"/>
              <a:t> </a:t>
            </a:r>
            <a:r>
              <a:rPr lang="en-ID" sz="2600" dirty="0" err="1"/>
              <a:t>berlari</a:t>
            </a:r>
            <a:r>
              <a:rPr lang="en-ID" sz="2600" dirty="0"/>
              <a:t>, secara </a:t>
            </a:r>
            <a:r>
              <a:rPr lang="en-ID" sz="2600" dirty="0" err="1"/>
              <a:t>simbolik</a:t>
            </a:r>
            <a:r>
              <a:rPr lang="en-ID" sz="2600" dirty="0"/>
              <a:t> dapat </a:t>
            </a:r>
            <a:r>
              <a:rPr lang="en-ID" sz="2600" dirty="0" err="1"/>
              <a:t>dimaknakan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media </a:t>
            </a:r>
            <a:r>
              <a:rPr lang="en-ID" sz="2600" dirty="0" err="1"/>
              <a:t>sarkasme</a:t>
            </a:r>
            <a:r>
              <a:rPr lang="en-ID" sz="2600" dirty="0"/>
              <a:t> </a:t>
            </a:r>
            <a:r>
              <a:rPr lang="en-ID" sz="2600" dirty="0" err="1"/>
              <a:t>menghindari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pegat</a:t>
            </a:r>
            <a:r>
              <a:rPr lang="en-ID" sz="2600" dirty="0"/>
              <a:t>. Hal </a:t>
            </a:r>
            <a:r>
              <a:rPr lang="en-ID" sz="2600" dirty="0" err="1"/>
              <a:t>tersebut</a:t>
            </a:r>
            <a:r>
              <a:rPr lang="en-ID" sz="2600" dirty="0"/>
              <a:t> </a:t>
            </a:r>
            <a:r>
              <a:rPr lang="en-ID" sz="2600" dirty="0" smtClean="0"/>
              <a:t>dapat</a:t>
            </a:r>
            <a:r>
              <a:rPr lang="id-ID" sz="2600" dirty="0" smtClean="0"/>
              <a:t> </a:t>
            </a:r>
            <a:r>
              <a:rPr lang="en-ID" sz="2600" dirty="0" err="1" smtClean="0"/>
              <a:t>dimaknai</a:t>
            </a:r>
            <a:r>
              <a:rPr lang="en-ID" sz="2600" dirty="0" smtClean="0"/>
              <a:t> </a:t>
            </a:r>
            <a:r>
              <a:rPr lang="en-ID" sz="2600" dirty="0"/>
              <a:t>bahwa </a:t>
            </a:r>
            <a:r>
              <a:rPr lang="en-ID" sz="2600" dirty="0" err="1"/>
              <a:t>perceraian</a:t>
            </a:r>
            <a:r>
              <a:rPr lang="en-ID" sz="2600" dirty="0"/>
              <a:t> </a:t>
            </a:r>
            <a:r>
              <a:rPr lang="en-ID" sz="2600" dirty="0" err="1"/>
              <a:t>bagi</a:t>
            </a:r>
            <a:r>
              <a:rPr lang="en-ID" sz="2600" dirty="0"/>
              <a:t> </a:t>
            </a:r>
            <a:r>
              <a:rPr lang="en-ID" sz="2600" dirty="0" err="1"/>
              <a:t>Nopek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hal</a:t>
            </a:r>
            <a:r>
              <a:rPr lang="en-ID" sz="2600" dirty="0"/>
              <a:t> yang </a:t>
            </a:r>
            <a:r>
              <a:rPr lang="en-ID" sz="2600" dirty="0" err="1"/>
              <a:t>penuh</a:t>
            </a:r>
            <a:r>
              <a:rPr lang="en-ID" sz="2600" dirty="0"/>
              <a:t> </a:t>
            </a:r>
            <a:r>
              <a:rPr lang="en-ID" sz="2600" dirty="0" err="1"/>
              <a:t>kesialan</a:t>
            </a:r>
            <a:r>
              <a:rPr lang="en-ID" sz="2600" dirty="0"/>
              <a:t> </a:t>
            </a:r>
            <a:r>
              <a:rPr lang="en-ID" sz="2600" dirty="0" err="1"/>
              <a:t>kemudian</a:t>
            </a:r>
            <a:r>
              <a:rPr lang="en-ID" sz="2600" dirty="0"/>
              <a:t> </a:t>
            </a:r>
            <a:r>
              <a:rPr lang="en-ID" sz="2600" dirty="0" err="1"/>
              <a:t>wajar</a:t>
            </a:r>
            <a:r>
              <a:rPr lang="en-ID" sz="2600" dirty="0"/>
              <a:t> </a:t>
            </a:r>
            <a:r>
              <a:rPr lang="en-ID" sz="2600" dirty="0" err="1"/>
              <a:t>saja</a:t>
            </a:r>
            <a:r>
              <a:rPr lang="en-ID" sz="2600" dirty="0"/>
              <a:t> </a:t>
            </a:r>
            <a:r>
              <a:rPr lang="en-ID" sz="2600" dirty="0" err="1"/>
              <a:t>digunakan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materi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</a:t>
            </a:r>
            <a:r>
              <a:rPr lang="en-ID" sz="2600" dirty="0" smtClean="0"/>
              <a:t>untuk</a:t>
            </a:r>
            <a:r>
              <a:rPr lang="id-ID" sz="2600" dirty="0" smtClean="0"/>
              <a:t> </a:t>
            </a:r>
            <a:r>
              <a:rPr lang="en-ID" sz="2600" dirty="0" err="1" smtClean="0"/>
              <a:t>menghibur</a:t>
            </a:r>
            <a:r>
              <a:rPr lang="en-ID" sz="2600" dirty="0" smtClean="0"/>
              <a:t> </a:t>
            </a:r>
            <a:r>
              <a:rPr lang="en-ID" sz="2600" dirty="0" err="1"/>
              <a:t>audiens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46387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 algn="just">
              <a:buFont typeface="Wingdings" panose="05000000000000000000" pitchFamily="2" charset="2"/>
              <a:buChar char="v"/>
            </a:pPr>
            <a:r>
              <a:rPr lang="en-ID" sz="2600" b="1" dirty="0" err="1"/>
              <a:t>Peribahasa</a:t>
            </a:r>
            <a:r>
              <a:rPr lang="en-ID" sz="2600" b="1" dirty="0"/>
              <a:t> </a:t>
            </a:r>
            <a:r>
              <a:rPr lang="en-ID" sz="2600" b="1" dirty="0" err="1" smtClean="0"/>
              <a:t>Jawa</a:t>
            </a:r>
            <a:endParaRPr lang="id-ID" sz="2600" b="1" dirty="0" smtClean="0"/>
          </a:p>
          <a:p>
            <a:pPr marL="228600" indent="0" algn="just">
              <a:buNone/>
            </a:pP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kedua</a:t>
            </a:r>
            <a:r>
              <a:rPr lang="en-ID" sz="2600" dirty="0"/>
              <a:t> karya </a:t>
            </a:r>
            <a:r>
              <a:rPr lang="en-ID" sz="2600" dirty="0" err="1"/>
              <a:t>Nopek</a:t>
            </a:r>
            <a:r>
              <a:rPr lang="en-ID" sz="2600" dirty="0"/>
              <a:t> </a:t>
            </a:r>
            <a:r>
              <a:rPr lang="en-ID" sz="2600" dirty="0" err="1"/>
              <a:t>Novian</a:t>
            </a:r>
            <a:r>
              <a:rPr lang="en-ID" sz="2600" dirty="0"/>
              <a:t> </a:t>
            </a:r>
            <a:r>
              <a:rPr lang="en-ID" sz="2600" dirty="0" err="1"/>
              <a:t>mengangkat</a:t>
            </a:r>
            <a:r>
              <a:rPr lang="en-ID" sz="2600" dirty="0"/>
              <a:t> </a:t>
            </a:r>
            <a:r>
              <a:rPr lang="en-ID" sz="2600" dirty="0" err="1"/>
              <a:t>tema</a:t>
            </a:r>
            <a:r>
              <a:rPr lang="en-ID" sz="2600" dirty="0"/>
              <a:t> </a:t>
            </a:r>
            <a:r>
              <a:rPr lang="en-ID" sz="2600" dirty="0" err="1"/>
              <a:t>tentang</a:t>
            </a:r>
            <a:r>
              <a:rPr lang="en-ID" sz="2600" dirty="0"/>
              <a:t> </a:t>
            </a:r>
            <a:r>
              <a:rPr lang="en-ID" sz="2600" dirty="0" err="1"/>
              <a:t>pentingnya</a:t>
            </a:r>
            <a:r>
              <a:rPr lang="en-ID" sz="2600" dirty="0"/>
              <a:t> </a:t>
            </a:r>
            <a:r>
              <a:rPr lang="en-ID" sz="2600" dirty="0" err="1"/>
              <a:t>tetap</a:t>
            </a:r>
            <a:r>
              <a:rPr lang="en-ID" sz="2600" dirty="0"/>
              <a:t> </a:t>
            </a:r>
            <a:r>
              <a:rPr lang="en-ID" sz="2600" dirty="0" err="1"/>
              <a:t>tenang</a:t>
            </a:r>
            <a:r>
              <a:rPr lang="en-ID" sz="2600" dirty="0"/>
              <a:t> dalam </a:t>
            </a:r>
            <a:r>
              <a:rPr lang="en-ID" sz="2600" dirty="0" err="1"/>
              <a:t>menghadapi</a:t>
            </a:r>
            <a:r>
              <a:rPr lang="en-ID" sz="2600" dirty="0"/>
              <a:t> </a:t>
            </a:r>
            <a:r>
              <a:rPr lang="en-ID" sz="2600" dirty="0" err="1"/>
              <a:t>persoalan</a:t>
            </a:r>
            <a:r>
              <a:rPr lang="en-ID" sz="2600" dirty="0"/>
              <a:t> </a:t>
            </a:r>
            <a:r>
              <a:rPr lang="en-ID" sz="2600" dirty="0" err="1" smtClean="0"/>
              <a:t>pencapaian</a:t>
            </a:r>
            <a:r>
              <a:rPr lang="id-ID" sz="2600" dirty="0" smtClean="0"/>
              <a:t> </a:t>
            </a:r>
            <a:r>
              <a:rPr lang="en-ID" sz="2600" dirty="0" smtClean="0"/>
              <a:t>di </a:t>
            </a:r>
            <a:r>
              <a:rPr lang="en-ID" sz="2600" dirty="0" err="1" smtClean="0"/>
              <a:t>dunia</a:t>
            </a:r>
            <a:r>
              <a:rPr lang="en-ID" sz="2600" dirty="0" smtClean="0"/>
              <a:t>.</a:t>
            </a:r>
            <a:r>
              <a:rPr lang="id-ID" sz="2600" dirty="0" smtClean="0"/>
              <a:t> </a:t>
            </a:r>
            <a:r>
              <a:rPr lang="en-ID" sz="2600" dirty="0" err="1" smtClean="0"/>
              <a:t>Berbeda</a:t>
            </a:r>
            <a:r>
              <a:rPr lang="en-ID" sz="2600" dirty="0" smtClean="0"/>
              <a:t> </a:t>
            </a:r>
            <a:r>
              <a:rPr lang="en-ID" sz="2600" dirty="0"/>
              <a:t>dengan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</a:t>
            </a:r>
            <a:r>
              <a:rPr lang="en-ID" sz="2600" dirty="0" err="1"/>
              <a:t>lainnya</a:t>
            </a:r>
            <a:r>
              <a:rPr lang="en-ID" sz="2600" dirty="0"/>
              <a:t>, </a:t>
            </a:r>
            <a:r>
              <a:rPr lang="en-ID" sz="2600" dirty="0" err="1"/>
              <a:t>Nopek</a:t>
            </a:r>
            <a:r>
              <a:rPr lang="en-ID" sz="2600" dirty="0"/>
              <a:t> </a:t>
            </a:r>
            <a:r>
              <a:rPr lang="en-ID" sz="2600" dirty="0" err="1"/>
              <a:t>memanfaatkan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berupa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elemen</a:t>
            </a:r>
            <a:r>
              <a:rPr lang="en-ID" sz="2600" dirty="0"/>
              <a:t> </a:t>
            </a:r>
            <a:r>
              <a:rPr lang="en-ID" sz="2600" dirty="0" err="1" smtClean="0"/>
              <a:t>utama</a:t>
            </a:r>
            <a:r>
              <a:rPr lang="id-ID" sz="2600" dirty="0" smtClean="0"/>
              <a:t> </a:t>
            </a:r>
            <a:r>
              <a:rPr lang="en-ID" sz="2600" dirty="0" smtClean="0"/>
              <a:t>dalam </a:t>
            </a:r>
            <a:r>
              <a:rPr lang="en-ID" sz="2600" dirty="0" err="1"/>
              <a:t>menciptakan</a:t>
            </a:r>
            <a:r>
              <a:rPr lang="en-ID" sz="2600" dirty="0"/>
              <a:t> </a:t>
            </a:r>
            <a:r>
              <a:rPr lang="en-ID" sz="2600" dirty="0" err="1"/>
              <a:t>narasi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. </a:t>
            </a:r>
            <a:r>
              <a:rPr lang="en-ID" sz="2600" dirty="0" err="1"/>
              <a:t>Peribahasa-peribahasa</a:t>
            </a:r>
            <a:r>
              <a:rPr lang="en-ID" sz="2600" dirty="0"/>
              <a:t> ini tidak </a:t>
            </a:r>
            <a:r>
              <a:rPr lang="en-ID" sz="2600" dirty="0" err="1"/>
              <a:t>hanya</a:t>
            </a:r>
            <a:r>
              <a:rPr lang="en-ID" sz="2600" dirty="0"/>
              <a:t> </a:t>
            </a:r>
            <a:r>
              <a:rPr lang="en-ID" sz="2600" dirty="0" err="1"/>
              <a:t>berfungsi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bahan</a:t>
            </a:r>
            <a:r>
              <a:rPr lang="en-ID" sz="2600" dirty="0"/>
              <a:t> </a:t>
            </a:r>
            <a:r>
              <a:rPr lang="en-ID" sz="2600" dirty="0" err="1"/>
              <a:t>humor</a:t>
            </a:r>
            <a:r>
              <a:rPr lang="en-ID" sz="2600" dirty="0"/>
              <a:t>, </a:t>
            </a:r>
            <a:r>
              <a:rPr lang="en-ID" sz="2600" dirty="0" err="1"/>
              <a:t>tetapi</a:t>
            </a:r>
            <a:r>
              <a:rPr lang="en-ID" sz="2600" dirty="0"/>
              <a:t> </a:t>
            </a:r>
            <a:r>
              <a:rPr lang="en-ID" sz="2600" dirty="0" err="1"/>
              <a:t>juga</a:t>
            </a:r>
            <a:r>
              <a:rPr lang="en-ID" sz="2600" dirty="0"/>
              <a:t> </a:t>
            </a:r>
            <a:r>
              <a:rPr lang="en-ID" sz="2600" dirty="0" err="1" smtClean="0"/>
              <a:t>mengandung</a:t>
            </a:r>
            <a:r>
              <a:rPr lang="id-ID" sz="2600" dirty="0" smtClean="0"/>
              <a:t> </a:t>
            </a:r>
            <a:r>
              <a:rPr lang="en-ID" sz="2600" dirty="0" err="1" smtClean="0"/>
              <a:t>nilai-nilai</a:t>
            </a:r>
            <a:r>
              <a:rPr lang="en-ID" sz="2600" dirty="0" smtClean="0"/>
              <a:t> </a:t>
            </a:r>
            <a:r>
              <a:rPr lang="en-ID" sz="2600" dirty="0" err="1"/>
              <a:t>leluhur</a:t>
            </a:r>
            <a:r>
              <a:rPr lang="en-ID" sz="2600" dirty="0"/>
              <a:t> yang </a:t>
            </a:r>
            <a:r>
              <a:rPr lang="en-ID" sz="2600" dirty="0" err="1"/>
              <a:t>sarat</a:t>
            </a:r>
            <a:r>
              <a:rPr lang="en-ID" sz="2600" dirty="0"/>
              <a:t> </a:t>
            </a:r>
            <a:r>
              <a:rPr lang="en-ID" sz="2600" dirty="0" err="1"/>
              <a:t>akan</a:t>
            </a:r>
            <a:r>
              <a:rPr lang="en-ID" sz="2600" dirty="0"/>
              <a:t> </a:t>
            </a:r>
            <a:r>
              <a:rPr lang="en-ID" sz="2600" dirty="0" err="1"/>
              <a:t>pesan</a:t>
            </a:r>
            <a:r>
              <a:rPr lang="en-ID" sz="2600" dirty="0"/>
              <a:t> moral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kebijaksanaan</a:t>
            </a:r>
            <a:r>
              <a:rPr lang="en-ID" sz="2600" dirty="0"/>
              <a:t>. Dengan </a:t>
            </a:r>
            <a:r>
              <a:rPr lang="en-ID" sz="2600" dirty="0" err="1"/>
              <a:t>mengemas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dalam format </a:t>
            </a:r>
            <a:r>
              <a:rPr lang="en-ID" sz="2600" dirty="0" err="1"/>
              <a:t>komedi</a:t>
            </a:r>
            <a:r>
              <a:rPr lang="en-ID" sz="2600" dirty="0"/>
              <a:t>, </a:t>
            </a:r>
            <a:r>
              <a:rPr lang="en-ID" sz="2600" dirty="0" err="1" smtClean="0"/>
              <a:t>Nopek</a:t>
            </a:r>
            <a:r>
              <a:rPr lang="id-ID" sz="2600" dirty="0" smtClean="0"/>
              <a:t> </a:t>
            </a:r>
            <a:r>
              <a:rPr lang="en-ID" sz="2600" dirty="0" err="1" smtClean="0"/>
              <a:t>berhasil</a:t>
            </a:r>
            <a:r>
              <a:rPr lang="en-ID" sz="2600" dirty="0" smtClean="0"/>
              <a:t> </a:t>
            </a:r>
            <a:r>
              <a:rPr lang="en-ID" sz="2600" dirty="0" err="1"/>
              <a:t>menjadikan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komoditas</a:t>
            </a:r>
            <a:r>
              <a:rPr lang="en-ID" sz="2600" dirty="0"/>
              <a:t> </a:t>
            </a:r>
            <a:r>
              <a:rPr lang="en-ID" sz="2600" dirty="0" err="1"/>
              <a:t>kreatif</a:t>
            </a:r>
            <a:r>
              <a:rPr lang="en-ID" sz="2600" dirty="0"/>
              <a:t> yang </a:t>
            </a:r>
            <a:r>
              <a:rPr lang="en-ID" sz="2600" dirty="0" err="1"/>
              <a:t>relevan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menarik</a:t>
            </a:r>
            <a:r>
              <a:rPr lang="en-ID" sz="2600" dirty="0"/>
              <a:t> </a:t>
            </a:r>
            <a:r>
              <a:rPr lang="en-ID" sz="2600" dirty="0" err="1"/>
              <a:t>bagi</a:t>
            </a:r>
            <a:r>
              <a:rPr lang="en-ID" sz="2600" dirty="0"/>
              <a:t> </a:t>
            </a:r>
            <a:r>
              <a:rPr lang="en-ID" sz="2600" dirty="0" err="1"/>
              <a:t>audiens</a:t>
            </a:r>
            <a:r>
              <a:rPr lang="en-ID" sz="2600" dirty="0"/>
              <a:t> modern. </a:t>
            </a:r>
            <a:r>
              <a:rPr lang="en-ID" sz="2600" dirty="0" err="1"/>
              <a:t>Pendekatan</a:t>
            </a:r>
            <a:r>
              <a:rPr lang="en-ID" sz="2600" dirty="0"/>
              <a:t> ini </a:t>
            </a:r>
            <a:r>
              <a:rPr lang="en-ID" sz="2600" dirty="0" smtClean="0"/>
              <a:t>tidak</a:t>
            </a:r>
            <a:r>
              <a:rPr lang="id-ID" sz="2600" dirty="0" smtClean="0"/>
              <a:t> </a:t>
            </a:r>
            <a:r>
              <a:rPr lang="en-ID" sz="2600" dirty="0" err="1" smtClean="0"/>
              <a:t>hanya</a:t>
            </a:r>
            <a:r>
              <a:rPr lang="en-ID" sz="2600" dirty="0" smtClean="0"/>
              <a:t> </a:t>
            </a:r>
            <a:r>
              <a:rPr lang="en-ID" sz="2600" dirty="0" err="1"/>
              <a:t>melestarikan</a:t>
            </a:r>
            <a:r>
              <a:rPr lang="en-ID" sz="2600" dirty="0"/>
              <a:t> </a:t>
            </a:r>
            <a:r>
              <a:rPr lang="en-ID" sz="2600" dirty="0" err="1"/>
              <a:t>warisan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, </a:t>
            </a:r>
            <a:r>
              <a:rPr lang="en-ID" sz="2600" dirty="0" err="1"/>
              <a:t>tetapi</a:t>
            </a:r>
            <a:r>
              <a:rPr lang="en-ID" sz="2600" dirty="0"/>
              <a:t> </a:t>
            </a:r>
            <a:r>
              <a:rPr lang="en-ID" sz="2600" dirty="0" err="1"/>
              <a:t>juga</a:t>
            </a:r>
            <a:r>
              <a:rPr lang="en-ID" sz="2600" dirty="0"/>
              <a:t> </a:t>
            </a:r>
            <a:r>
              <a:rPr lang="en-ID" sz="2600" dirty="0" err="1"/>
              <a:t>memberikan</a:t>
            </a:r>
            <a:r>
              <a:rPr lang="en-ID" sz="2600" dirty="0"/>
              <a:t> </a:t>
            </a:r>
            <a:r>
              <a:rPr lang="en-ID" sz="2600" dirty="0" err="1"/>
              <a:t>edukasi</a:t>
            </a:r>
            <a:r>
              <a:rPr lang="en-ID" sz="2600" dirty="0"/>
              <a:t> </a:t>
            </a:r>
            <a:r>
              <a:rPr lang="en-ID" sz="2600" dirty="0" err="1"/>
              <a:t>melalui</a:t>
            </a:r>
            <a:r>
              <a:rPr lang="en-ID" sz="2600" dirty="0"/>
              <a:t> </a:t>
            </a:r>
            <a:r>
              <a:rPr lang="en-ID" sz="2600" dirty="0" err="1"/>
              <a:t>hiburan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09200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01" y="1597788"/>
            <a:ext cx="6982989" cy="43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id-ID" sz="2600" dirty="0" smtClean="0"/>
              <a:t>Gambar</a:t>
            </a:r>
            <a:r>
              <a:rPr lang="id-ID" sz="2600" dirty="0"/>
              <a:t>3</a:t>
            </a:r>
            <a:r>
              <a:rPr lang="id-ID" sz="2600" dirty="0" smtClean="0"/>
              <a:t>. </a:t>
            </a:r>
            <a:r>
              <a:rPr lang="id-ID" sz="2600" dirty="0"/>
              <a:t>Nopek memvisualisasikan menikmati hidup dengan cara bersantai. Hal tersebut menjadi </a:t>
            </a:r>
            <a:r>
              <a:rPr lang="id-ID" sz="2600" dirty="0" smtClean="0"/>
              <a:t>implementasi masyarakat </a:t>
            </a:r>
            <a:r>
              <a:rPr lang="id-ID" sz="2600" dirty="0"/>
              <a:t>Jawa dalam menjalani hidup, banyak dari mereka berpegang teguh dengan nilai-nilai leluhur. Dalam konten, </a:t>
            </a:r>
            <a:r>
              <a:rPr lang="id-ID" sz="2600" dirty="0" smtClean="0"/>
              <a:t>Nopek berdialog </a:t>
            </a:r>
            <a:r>
              <a:rPr lang="id-ID" sz="2600" dirty="0"/>
              <a:t>“Ngoyoh nemen, opo toh seng mbok kejar”, secara kontekstual dapat dimaknai santai dalam mengejar dunia. </a:t>
            </a:r>
            <a:r>
              <a:rPr lang="id-ID" sz="2600" dirty="0" smtClean="0"/>
              <a:t>Memiliki kesamaan </a:t>
            </a:r>
            <a:r>
              <a:rPr lang="id-ID" sz="2600" dirty="0"/>
              <a:t>dengan peribahasa Jawa, yakni “Alon-alon waton kelakon”, memiliki makna meskipun lambat dalam berusaha </a:t>
            </a:r>
            <a:r>
              <a:rPr lang="id-ID" sz="2600" dirty="0" smtClean="0"/>
              <a:t>namun meyakini </a:t>
            </a:r>
            <a:r>
              <a:rPr lang="id-ID" sz="2600" dirty="0"/>
              <a:t>bahwa semuannya nanti selesai dilaksanakan.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411176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Secara </a:t>
            </a:r>
            <a:r>
              <a:rPr lang="en-ID" sz="2600" dirty="0" err="1"/>
              <a:t>kultural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dalam </a:t>
            </a:r>
            <a:r>
              <a:rPr lang="en-ID" sz="2600" dirty="0" err="1"/>
              <a:t>komedi</a:t>
            </a:r>
            <a:r>
              <a:rPr lang="en-ID" sz="2600" dirty="0"/>
              <a:t> tidak </a:t>
            </a:r>
            <a:r>
              <a:rPr lang="en-ID" sz="2600" dirty="0" err="1"/>
              <a:t>ada</a:t>
            </a:r>
            <a:r>
              <a:rPr lang="en-ID" sz="2600" dirty="0"/>
              <a:t> </a:t>
            </a:r>
            <a:r>
              <a:rPr lang="en-ID" sz="2600" dirty="0" err="1"/>
              <a:t>kesinambungan</a:t>
            </a:r>
            <a:r>
              <a:rPr lang="en-ID" sz="2600" dirty="0"/>
              <a:t>, </a:t>
            </a:r>
            <a:r>
              <a:rPr lang="en-ID" sz="2600" dirty="0" err="1"/>
              <a:t>Nopek</a:t>
            </a:r>
            <a:r>
              <a:rPr lang="en-ID" sz="2600" dirty="0"/>
              <a:t> yang </a:t>
            </a:r>
            <a:r>
              <a:rPr lang="en-ID" sz="2600" dirty="0" err="1"/>
              <a:t>memiliki</a:t>
            </a:r>
            <a:r>
              <a:rPr lang="en-ID" sz="2600" dirty="0"/>
              <a:t> </a:t>
            </a:r>
            <a:r>
              <a:rPr lang="en-ID" sz="2600" dirty="0" err="1"/>
              <a:t>biografi</a:t>
            </a:r>
            <a:r>
              <a:rPr lang="en-ID" sz="2600" dirty="0"/>
              <a:t> </a:t>
            </a:r>
            <a:r>
              <a:rPr lang="en-ID" sz="2600" dirty="0" err="1"/>
              <a:t>seorang</a:t>
            </a:r>
            <a:r>
              <a:rPr lang="en-ID" sz="2600" dirty="0"/>
              <a:t> </a:t>
            </a:r>
            <a:r>
              <a:rPr lang="en-ID" sz="2600" dirty="0" err="1"/>
              <a:t>komedian</a:t>
            </a:r>
            <a:r>
              <a:rPr lang="en-ID" sz="2600" dirty="0"/>
              <a:t>, </a:t>
            </a:r>
            <a:r>
              <a:rPr lang="en-ID" sz="2600" dirty="0" err="1" smtClean="0"/>
              <a:t>peribahasa</a:t>
            </a:r>
            <a:r>
              <a:rPr lang="id-ID" sz="2600" dirty="0" smtClean="0"/>
              <a:t> </a:t>
            </a:r>
            <a:r>
              <a:rPr lang="en-ID" sz="2600" dirty="0" err="1" smtClean="0"/>
              <a:t>bisa</a:t>
            </a:r>
            <a:r>
              <a:rPr lang="en-ID" sz="2600" dirty="0" smtClean="0"/>
              <a:t> </a:t>
            </a:r>
            <a:r>
              <a:rPr lang="en-ID" sz="2600" dirty="0" err="1"/>
              <a:t>dijadikan</a:t>
            </a:r>
            <a:r>
              <a:rPr lang="en-ID" sz="2600" dirty="0"/>
              <a:t> </a:t>
            </a:r>
            <a:r>
              <a:rPr lang="en-ID" sz="2600" dirty="0" err="1"/>
              <a:t>sumber</a:t>
            </a:r>
            <a:r>
              <a:rPr lang="en-ID" sz="2600" dirty="0"/>
              <a:t> </a:t>
            </a:r>
            <a:r>
              <a:rPr lang="en-ID" sz="2600" dirty="0" err="1"/>
              <a:t>komedinya</a:t>
            </a:r>
            <a:r>
              <a:rPr lang="en-ID" sz="2600" dirty="0"/>
              <a:t>.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apakah</a:t>
            </a:r>
            <a:r>
              <a:rPr lang="en-ID" sz="2600" dirty="0"/>
              <a:t> </a:t>
            </a:r>
            <a:r>
              <a:rPr lang="en-ID" sz="2600" dirty="0" err="1"/>
              <a:t>layak</a:t>
            </a:r>
            <a:r>
              <a:rPr lang="en-ID" sz="2600" dirty="0"/>
              <a:t> untuk </a:t>
            </a:r>
            <a:r>
              <a:rPr lang="en-ID" sz="2600" dirty="0" err="1"/>
              <a:t>digunakan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materi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, </a:t>
            </a:r>
            <a:r>
              <a:rPr lang="en-ID" sz="2600" dirty="0" err="1"/>
              <a:t>itu</a:t>
            </a:r>
            <a:r>
              <a:rPr lang="en-ID" sz="2600" dirty="0"/>
              <a:t> </a:t>
            </a:r>
            <a:r>
              <a:rPr lang="en-ID" sz="2600" dirty="0" err="1"/>
              <a:t>hal</a:t>
            </a:r>
            <a:r>
              <a:rPr lang="en-ID" sz="2600" dirty="0"/>
              <a:t> yang </a:t>
            </a:r>
            <a:r>
              <a:rPr lang="en-ID" sz="2600" dirty="0" err="1"/>
              <a:t>lumrah</a:t>
            </a:r>
            <a:r>
              <a:rPr lang="en-ID" sz="2600" dirty="0"/>
              <a:t> </a:t>
            </a:r>
            <a:r>
              <a:rPr lang="en-ID" sz="2600" dirty="0" smtClean="0"/>
              <a:t>untuk</a:t>
            </a:r>
            <a:r>
              <a:rPr lang="id-ID" sz="2600" dirty="0" smtClean="0"/>
              <a:t> </a:t>
            </a:r>
            <a:r>
              <a:rPr lang="en-ID" sz="2600" dirty="0" err="1" smtClean="0"/>
              <a:t>dilakukan</a:t>
            </a:r>
            <a:r>
              <a:rPr lang="en-ID" sz="2600" dirty="0"/>
              <a:t>.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merupakan</a:t>
            </a:r>
            <a:r>
              <a:rPr lang="en-ID" sz="2600" dirty="0"/>
              <a:t> </a:t>
            </a:r>
            <a:r>
              <a:rPr lang="en-ID" sz="2600" dirty="0" err="1"/>
              <a:t>kumpulan</a:t>
            </a:r>
            <a:r>
              <a:rPr lang="en-ID" sz="2600" dirty="0"/>
              <a:t> </a:t>
            </a:r>
            <a:r>
              <a:rPr lang="en-ID" sz="2600" dirty="0" err="1"/>
              <a:t>beberapa</a:t>
            </a:r>
            <a:r>
              <a:rPr lang="en-ID" sz="2600" dirty="0"/>
              <a:t> kata yang </a:t>
            </a:r>
            <a:r>
              <a:rPr lang="en-ID" sz="2600" dirty="0" err="1"/>
              <a:t>memiliki</a:t>
            </a:r>
            <a:r>
              <a:rPr lang="en-ID" sz="2600" dirty="0"/>
              <a:t> </a:t>
            </a:r>
            <a:r>
              <a:rPr lang="en-ID" sz="2600" dirty="0" err="1"/>
              <a:t>makna</a:t>
            </a:r>
            <a:r>
              <a:rPr lang="en-ID" sz="2600" dirty="0"/>
              <a:t> yang </a:t>
            </a:r>
            <a:r>
              <a:rPr lang="en-ID" sz="2600" dirty="0" err="1"/>
              <a:t>tersirat</a:t>
            </a:r>
            <a:r>
              <a:rPr lang="en-ID" sz="2600" dirty="0"/>
              <a:t>. </a:t>
            </a:r>
            <a:r>
              <a:rPr lang="en-ID" sz="2600" dirty="0" err="1"/>
              <a:t>Sebaiknya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smtClean="0"/>
              <a:t>yang</a:t>
            </a:r>
            <a:r>
              <a:rPr lang="id-ID" sz="2600" dirty="0" smtClean="0"/>
              <a:t> </a:t>
            </a:r>
            <a:r>
              <a:rPr lang="en-ID" sz="2600" dirty="0" err="1" smtClean="0"/>
              <a:t>terkandung</a:t>
            </a:r>
            <a:r>
              <a:rPr lang="en-ID" sz="2600" dirty="0" smtClean="0"/>
              <a:t> </a:t>
            </a:r>
            <a:r>
              <a:rPr lang="en-ID" sz="2600" dirty="0"/>
              <a:t>dengan </a:t>
            </a:r>
            <a:r>
              <a:rPr lang="en-ID" sz="2600" dirty="0" err="1"/>
              <a:t>nilai-nilai</a:t>
            </a:r>
            <a:r>
              <a:rPr lang="en-ID" sz="2600" dirty="0"/>
              <a:t> </a:t>
            </a:r>
            <a:r>
              <a:rPr lang="en-ID" sz="2600" dirty="0" err="1"/>
              <a:t>leluhur</a:t>
            </a:r>
            <a:r>
              <a:rPr lang="en-ID" sz="2600" dirty="0"/>
              <a:t> </a:t>
            </a:r>
            <a:r>
              <a:rPr lang="en-ID" sz="2600" dirty="0" err="1"/>
              <a:t>sebaiknya</a:t>
            </a:r>
            <a:r>
              <a:rPr lang="en-ID" sz="2600" dirty="0"/>
              <a:t> </a:t>
            </a:r>
            <a:r>
              <a:rPr lang="en-ID" sz="2600" dirty="0" err="1"/>
              <a:t>dihargai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dilestarikan</a:t>
            </a:r>
            <a:r>
              <a:rPr lang="en-ID" sz="2600" dirty="0"/>
              <a:t>,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upaya</a:t>
            </a:r>
            <a:r>
              <a:rPr lang="en-ID" sz="2600" dirty="0"/>
              <a:t> </a:t>
            </a:r>
            <a:r>
              <a:rPr lang="en-ID" sz="2600" dirty="0" err="1"/>
              <a:t>memperdayakan</a:t>
            </a:r>
            <a:r>
              <a:rPr lang="en-ID" sz="2600" dirty="0"/>
              <a:t> </a:t>
            </a:r>
            <a:r>
              <a:rPr lang="en-ID" sz="2600" dirty="0" err="1"/>
              <a:t>kebudayaan</a:t>
            </a:r>
            <a:r>
              <a:rPr lang="en-ID" sz="2600" dirty="0"/>
              <a:t> </a:t>
            </a:r>
            <a:r>
              <a:rPr lang="en-ID" sz="2600" dirty="0" err="1"/>
              <a:t>tradisional</a:t>
            </a:r>
            <a:r>
              <a:rPr lang="en-ID" sz="2600" dirty="0"/>
              <a:t> </a:t>
            </a:r>
            <a:r>
              <a:rPr lang="en-ID" sz="2600" dirty="0" err="1" smtClean="0"/>
              <a:t>dari</a:t>
            </a:r>
            <a:r>
              <a:rPr lang="id-ID" sz="2600" dirty="0" smtClean="0"/>
              <a:t> </a:t>
            </a:r>
            <a:r>
              <a:rPr lang="en-ID" sz="2600" dirty="0" err="1" smtClean="0"/>
              <a:t>kepunahan</a:t>
            </a:r>
            <a:r>
              <a:rPr lang="en-ID" sz="2600" dirty="0" smtClean="0"/>
              <a:t> </a:t>
            </a:r>
            <a:r>
              <a:rPr lang="en-ID" sz="2600" dirty="0"/>
              <a:t>yang </a:t>
            </a:r>
            <a:r>
              <a:rPr lang="en-ID" sz="2600" dirty="0" err="1"/>
              <a:t>disebabkan</a:t>
            </a:r>
            <a:r>
              <a:rPr lang="en-ID" sz="2600" dirty="0"/>
              <a:t> </a:t>
            </a:r>
            <a:r>
              <a:rPr lang="en-ID" sz="2600" dirty="0" err="1"/>
              <a:t>kemajuan</a:t>
            </a:r>
            <a:r>
              <a:rPr lang="en-ID" sz="2600" dirty="0"/>
              <a:t> </a:t>
            </a:r>
            <a:r>
              <a:rPr lang="en-ID" sz="2600" dirty="0" err="1"/>
              <a:t>teknologi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0406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 algn="just">
              <a:buFont typeface="Wingdings" panose="05000000000000000000" pitchFamily="2" charset="2"/>
              <a:buChar char="v"/>
            </a:pPr>
            <a:r>
              <a:rPr lang="en-ID" sz="2600" b="1" dirty="0" err="1" smtClean="0"/>
              <a:t>Mudik</a:t>
            </a:r>
            <a:endParaRPr lang="id-ID" sz="2600" b="1" dirty="0" smtClean="0"/>
          </a:p>
          <a:p>
            <a:pPr marL="228600" indent="0" algn="just">
              <a:buNone/>
            </a:pPr>
            <a:r>
              <a:rPr lang="id-ID" sz="2600" dirty="0"/>
              <a:t>Konten ketiga karya Nopek Novian mengangkat tema jangan pulang kampung sebelum sukses di perantauan, yang </a:t>
            </a:r>
            <a:r>
              <a:rPr lang="id-ID" sz="2600" dirty="0" smtClean="0"/>
              <a:t>memanfaatkan momentum </a:t>
            </a:r>
            <a:r>
              <a:rPr lang="id-ID" sz="2600" dirty="0"/>
              <a:t>tradisi mudik sebagai elemen utama komedinya. Dalam konteks ini, Nopek menggunakan budaya lokal berupa </a:t>
            </a:r>
            <a:r>
              <a:rPr lang="id-ID" sz="2600" dirty="0" smtClean="0"/>
              <a:t>tradisi mudik</a:t>
            </a:r>
            <a:r>
              <a:rPr lang="id-ID" sz="2600" dirty="0"/>
              <a:t>, atau dikenal juga dengan istilah pulang kampung, sebagai bahan eksplorasi narasi komedi. Mudik, yang menjadi </a:t>
            </a:r>
            <a:r>
              <a:rPr lang="id-ID" sz="2600" dirty="0" smtClean="0"/>
              <a:t>bagian integral </a:t>
            </a:r>
            <a:r>
              <a:rPr lang="id-ID" sz="2600" dirty="0"/>
              <a:t>dari budaya masyarakat Indonesia, dipadukan dengan sentuhan humor untuk menggambarkan dilema para perantau yang </a:t>
            </a:r>
            <a:r>
              <a:rPr lang="id-ID" sz="2600" dirty="0" smtClean="0"/>
              <a:t>kerap merasa </a:t>
            </a:r>
            <a:r>
              <a:rPr lang="id-ID" sz="2600" dirty="0"/>
              <a:t>harus mencapai kesuksesan sebelum kembali ke kampung halaman. Melalui konten ini, Nopek tidak hanya </a:t>
            </a:r>
            <a:r>
              <a:rPr lang="id-ID" sz="2600" dirty="0" smtClean="0"/>
              <a:t>menghadirkan hiburan</a:t>
            </a:r>
            <a:r>
              <a:rPr lang="id-ID" sz="2600" dirty="0"/>
              <a:t>, tetapi juga memberikan refleksi sosial terkait ekspektasi budaya terhadap para perantau. Pendekatan ini menjadikan </a:t>
            </a:r>
            <a:r>
              <a:rPr lang="id-ID" sz="2600" dirty="0" smtClean="0"/>
              <a:t>tradisi lokal </a:t>
            </a:r>
            <a:r>
              <a:rPr lang="id-ID" sz="2600" dirty="0"/>
              <a:t>sebagai komoditas kreatif yang relevan dengan audiens lintas generasi.</a:t>
            </a: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val="285954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/>
              <a:t>Pendahuluan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0" algn="just">
              <a:buNone/>
            </a:pP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lokal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sering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dimanfaatkan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komoditas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meraih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popularitas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. Hal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tentu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berdampak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orisinalitas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nilai-nilai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kebudayaan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sendiri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lokal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warisan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era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globalisasi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ini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keberadaannya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saja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hilang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disebabkan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oleh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kemajuan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teknologi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berkembang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usaha-usaha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menjadikannya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komoditas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layak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dijual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Budaya 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sangat dinamis, selalu berkembang seiring 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waktu dan 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dipengaruhi oleh perubahan sosial, teknologi, dan interaksi global. Pemeliharaan dan pelestarian budaya sangat penting 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untuk menjaga </a:t>
            </a:r>
            <a:r>
              <a:rPr lang="id-ID" dirty="0">
                <a:latin typeface="Century Gothic" panose="020B0502020202020204" pitchFamily="34" charset="0"/>
                <a:cs typeface="Times New Roman" panose="02020603050405020304" pitchFamily="18" charset="0"/>
              </a:rPr>
              <a:t>identitas suatu bangsa, menghargai sejarah, dan mendorong keberlanjutan sebuah 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tradisi.</a:t>
            </a:r>
            <a:r>
              <a:rPr lang="sv-SE" dirty="0">
                <a:latin typeface="Century Gothic" panose="020B0502020202020204" pitchFamily="34" charset="0"/>
                <a:cs typeface="Times New Roman" panose="02020603050405020304" pitchFamily="18" charset="0"/>
              </a:rPr>
              <a:t> Menghargai dan </a:t>
            </a:r>
            <a:r>
              <a:rPr lang="sv-SE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memahami</a:t>
            </a:r>
            <a:r>
              <a:rPr lang="id-ID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sv-SE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berbagai </a:t>
            </a:r>
            <a:r>
              <a:rPr lang="sv-SE" dirty="0">
                <a:latin typeface="Century Gothic" panose="020B0502020202020204" pitchFamily="34" charset="0"/>
                <a:cs typeface="Times New Roman" panose="02020603050405020304" pitchFamily="18" charset="0"/>
              </a:rPr>
              <a:t>aspek budaya dapat memperantarai pemahaman antar individu dan mempertahankan ikatan sosial di masyarakat.</a:t>
            </a:r>
            <a:endParaRPr lang="id-ID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lvl="0" indent="0" algn="just"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35" y="1497198"/>
            <a:ext cx="6952350" cy="458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id-ID" sz="2600" dirty="0" smtClean="0"/>
              <a:t>Gambar4</a:t>
            </a:r>
            <a:r>
              <a:rPr lang="id-ID" sz="2600" dirty="0"/>
              <a:t>. Nopek Novian mengangkat tema komedi yang berbeda dengan beraksi di kendaraan mikrolet, di mana ia </a:t>
            </a:r>
            <a:r>
              <a:rPr lang="id-ID" sz="2600" dirty="0" smtClean="0"/>
              <a:t>memvisualisasikan </a:t>
            </a:r>
            <a:r>
              <a:rPr lang="id-ID" sz="2600" dirty="0"/>
              <a:t>dirinya sebagai seorang kondektur. Pada umumnya, kondektur mikrolet akan memanggil penumpang dengan </a:t>
            </a:r>
            <a:r>
              <a:rPr lang="id-ID" sz="2600" dirty="0" smtClean="0"/>
              <a:t>lantang, mengumumkan </a:t>
            </a:r>
            <a:r>
              <a:rPr lang="id-ID" sz="2600" dirty="0"/>
              <a:t>tujuan rute perjalanan. Namun, Nopek mengubahnya dengan humor yang segar, yaitu mengucapkan ”mudik, </a:t>
            </a:r>
            <a:r>
              <a:rPr lang="id-ID" sz="2600" dirty="0" smtClean="0"/>
              <a:t>mudik, mudik</a:t>
            </a:r>
            <a:r>
              <a:rPr lang="id-ID" sz="2600" dirty="0"/>
              <a:t>” sebagai bentuk improvisasi yang mengundang tawa. Dalam konten ini, tema komedi yang diangkat berkaitan dengan </a:t>
            </a:r>
            <a:r>
              <a:rPr lang="id-ID" sz="2600" dirty="0" smtClean="0"/>
              <a:t>pesan jangan </a:t>
            </a:r>
            <a:r>
              <a:rPr lang="id-ID" sz="2600" dirty="0"/>
              <a:t>pulang kampung sebelum sukses, yang merefleksikan pandangan sosial terhadap para perantau. Melalui pendekatan ini, </a:t>
            </a:r>
            <a:r>
              <a:rPr lang="id-ID" sz="2600" dirty="0" smtClean="0"/>
              <a:t>Nopek tidak </a:t>
            </a:r>
            <a:r>
              <a:rPr lang="id-ID" sz="2600" dirty="0"/>
              <a:t>hanya menyampaikan pesan humoris, tetapi juga menanamkan nilai budaya dan kritik sosial terkait harapan masyarakat </a:t>
            </a:r>
            <a:r>
              <a:rPr lang="id-ID" sz="2600" dirty="0" smtClean="0"/>
              <a:t>terhadap kesuksesan </a:t>
            </a:r>
            <a:r>
              <a:rPr lang="id-ID" sz="2600" dirty="0"/>
              <a:t>individu sebelum kembali ke kampung halaman.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17952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id-ID" sz="2600" dirty="0"/>
              <a:t>Mudik secara kultural merupakan warisan tradisi yang menjadi keharusan. Tradisi ini dilakukan setiap tahun dan sering </a:t>
            </a:r>
            <a:r>
              <a:rPr lang="id-ID" sz="2600" dirty="0" smtClean="0"/>
              <a:t>kali menjadi </a:t>
            </a:r>
            <a:r>
              <a:rPr lang="id-ID" sz="2600" dirty="0"/>
              <a:t>ajang simbolik untuk memamerkan kesuksesan saat merantau. Kontribusi peneliti menyatakan bahwa mudik </a:t>
            </a:r>
            <a:r>
              <a:rPr lang="id-ID" sz="2600" dirty="0" smtClean="0"/>
              <a:t>merupakan momentum </a:t>
            </a:r>
            <a:r>
              <a:rPr lang="id-ID" sz="2600" dirty="0"/>
              <a:t>waktu yang tepat untuk prosesi pembagian sebagian harta, atau dikenal dengan tradisi bagi-bagi uang (THR). </a:t>
            </a:r>
            <a:r>
              <a:rPr lang="id-ID" sz="2600" dirty="0" smtClean="0"/>
              <a:t>Fenomena tersebut </a:t>
            </a:r>
            <a:r>
              <a:rPr lang="id-ID" sz="2600" dirty="0"/>
              <a:t>sudah ada sejak lama dan dilakukan tiap tahunnya. Tunjangan hari raya, sudah menjadi budaya keharusan bagi para </a:t>
            </a:r>
            <a:r>
              <a:rPr lang="id-ID" sz="2600" dirty="0" smtClean="0"/>
              <a:t>pemudik untuk </a:t>
            </a:r>
            <a:r>
              <a:rPr lang="id-ID" sz="2600" dirty="0"/>
              <a:t>diberikan kepada anggota keluarga yang berada di kampung. Timbul problematik kesenjangan sosial antar keluarga, </a:t>
            </a:r>
            <a:r>
              <a:rPr lang="id-ID" sz="2600" dirty="0" smtClean="0"/>
              <a:t>perilaku pamer </a:t>
            </a:r>
            <a:r>
              <a:rPr lang="id-ID" sz="2600" dirty="0"/>
              <a:t>harta yang diperoleh dari hasil merantau sehingga keluarga yang berada di kampung dianggap tidak mampu</a:t>
            </a:r>
            <a:r>
              <a:rPr lang="id-ID" sz="2600"/>
              <a:t>. 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17624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err="1"/>
              <a:t>Beberapa</a:t>
            </a:r>
            <a:r>
              <a:rPr lang="en-ID" sz="2600" dirty="0"/>
              <a:t> </a:t>
            </a:r>
            <a:r>
              <a:rPr lang="en-ID" sz="2600" dirty="0" err="1"/>
              <a:t>peneliti</a:t>
            </a:r>
            <a:r>
              <a:rPr lang="en-ID" sz="2600" dirty="0"/>
              <a:t> telah </a:t>
            </a:r>
            <a:r>
              <a:rPr lang="en-ID" sz="2600" dirty="0" err="1"/>
              <a:t>memberikan</a:t>
            </a:r>
            <a:r>
              <a:rPr lang="en-ID" sz="2600" dirty="0"/>
              <a:t> </a:t>
            </a:r>
            <a:r>
              <a:rPr lang="en-ID" sz="2600" dirty="0" err="1"/>
              <a:t>kontribusinya</a:t>
            </a:r>
            <a:r>
              <a:rPr lang="en-ID" sz="2600" dirty="0"/>
              <a:t> dalam </a:t>
            </a:r>
            <a:r>
              <a:rPr lang="en-ID" sz="2600" dirty="0" err="1"/>
              <a:t>mengeksplorasi</a:t>
            </a:r>
            <a:r>
              <a:rPr lang="en-ID" sz="2600" dirty="0"/>
              <a:t>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di media. </a:t>
            </a:r>
            <a:r>
              <a:rPr lang="en-ID" sz="2600" dirty="0" err="1" smtClean="0"/>
              <a:t>Sebelumnya</a:t>
            </a:r>
            <a:r>
              <a:rPr lang="id-ID" sz="2600" dirty="0" smtClean="0"/>
              <a:t> </a:t>
            </a:r>
            <a:r>
              <a:rPr lang="en-ID" sz="2600" dirty="0" smtClean="0"/>
              <a:t>telah </a:t>
            </a:r>
            <a:r>
              <a:rPr lang="en-ID" sz="2600" dirty="0" err="1"/>
              <a:t>ada</a:t>
            </a:r>
            <a:r>
              <a:rPr lang="en-ID" sz="2600" dirty="0"/>
              <a:t> </a:t>
            </a:r>
            <a:r>
              <a:rPr lang="en-ID" sz="2600" dirty="0" err="1"/>
              <a:t>studi</a:t>
            </a:r>
            <a:r>
              <a:rPr lang="en-ID" sz="2600" dirty="0"/>
              <a:t> </a:t>
            </a:r>
            <a:r>
              <a:rPr lang="en-ID" sz="2600" dirty="0" err="1"/>
              <a:t>mengenai</a:t>
            </a:r>
            <a:r>
              <a:rPr lang="en-ID" sz="2600" dirty="0"/>
              <a:t>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dalam program </a:t>
            </a:r>
            <a:r>
              <a:rPr lang="en-ID" sz="2600" dirty="0" err="1"/>
              <a:t>acara</a:t>
            </a:r>
            <a:r>
              <a:rPr lang="en-ID" sz="2600" dirty="0"/>
              <a:t> “Opera Van Java” di </a:t>
            </a:r>
            <a:r>
              <a:rPr lang="en-ID" sz="2600" dirty="0" err="1"/>
              <a:t>televisi</a:t>
            </a:r>
            <a:r>
              <a:rPr lang="en-ID" sz="2600" dirty="0"/>
              <a:t>, yang </a:t>
            </a:r>
            <a:r>
              <a:rPr lang="en-ID" sz="2600" dirty="0" err="1"/>
              <a:t>menyoroti</a:t>
            </a:r>
            <a:r>
              <a:rPr lang="en-ID" sz="2600" dirty="0"/>
              <a:t> </a:t>
            </a:r>
            <a:r>
              <a:rPr lang="en-ID" sz="2600" dirty="0" err="1" smtClean="0"/>
              <a:t>representasi</a:t>
            </a:r>
            <a:r>
              <a:rPr lang="id-ID" sz="2600" dirty="0" smtClean="0"/>
              <a:t> </a:t>
            </a:r>
            <a:r>
              <a:rPr lang="en-ID" sz="2600" dirty="0" err="1" smtClean="0"/>
              <a:t>pemirsa</a:t>
            </a:r>
            <a:r>
              <a:rPr lang="en-ID" sz="2600" dirty="0"/>
              <a:t>, </a:t>
            </a:r>
            <a:r>
              <a:rPr lang="en-ID" sz="2600" dirty="0" err="1"/>
              <a:t>tanggung</a:t>
            </a:r>
            <a:r>
              <a:rPr lang="en-ID" sz="2600" dirty="0"/>
              <a:t> </a:t>
            </a:r>
            <a:r>
              <a:rPr lang="en-ID" sz="2600" dirty="0" err="1"/>
              <a:t>jawab</a:t>
            </a:r>
            <a:r>
              <a:rPr lang="en-ID" sz="2600" dirty="0"/>
              <a:t> media,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perubahan</a:t>
            </a:r>
            <a:r>
              <a:rPr lang="en-ID" sz="2600" dirty="0"/>
              <a:t> </a:t>
            </a:r>
            <a:r>
              <a:rPr lang="en-ID" sz="2600" dirty="0" err="1"/>
              <a:t>citra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akibat</a:t>
            </a:r>
            <a:r>
              <a:rPr lang="en-ID" sz="2600" dirty="0"/>
              <a:t>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 smtClean="0"/>
              <a:t>tersebut</a:t>
            </a:r>
            <a:r>
              <a:rPr lang="en-ID" sz="2600" dirty="0" smtClean="0"/>
              <a:t>. </a:t>
            </a:r>
            <a:r>
              <a:rPr lang="en-ID" sz="2600" dirty="0" err="1"/>
              <a:t>Selain</a:t>
            </a:r>
            <a:r>
              <a:rPr lang="en-ID" sz="2600" dirty="0"/>
              <a:t> </a:t>
            </a:r>
            <a:r>
              <a:rPr lang="en-ID" sz="2600" dirty="0" err="1"/>
              <a:t>itu</a:t>
            </a:r>
            <a:r>
              <a:rPr lang="en-ID" sz="2600" dirty="0"/>
              <a:t>, </a:t>
            </a:r>
            <a:r>
              <a:rPr lang="en-ID" sz="2600" dirty="0" err="1"/>
              <a:t>terdapat</a:t>
            </a:r>
            <a:r>
              <a:rPr lang="en-ID" sz="2600" dirty="0"/>
              <a:t> </a:t>
            </a:r>
            <a:r>
              <a:rPr lang="en-ID" sz="2600" dirty="0" err="1"/>
              <a:t>juga</a:t>
            </a:r>
            <a:r>
              <a:rPr lang="en-ID" sz="2600" dirty="0"/>
              <a:t> </a:t>
            </a:r>
            <a:r>
              <a:rPr lang="en-ID" sz="2600" dirty="0" err="1" smtClean="0"/>
              <a:t>penelitian</a:t>
            </a:r>
            <a:r>
              <a:rPr lang="id-ID" sz="2600" dirty="0"/>
              <a:t> yang membahas komodifikasi budaya dalam program televisi secara umum, seperti sinetron, sandiwara, dan acara komedi. </a:t>
            </a:r>
            <a:r>
              <a:rPr lang="id-ID" sz="2600" dirty="0" smtClean="0"/>
              <a:t>Studi penelitian </a:t>
            </a:r>
            <a:r>
              <a:rPr lang="id-ID" sz="2600" dirty="0"/>
              <a:t>berikutnya yakni, komodifikasi kebudayaan Jawa, berupa tarian tradisional digunakan sebagai visual untuk music video </a:t>
            </a:r>
            <a:r>
              <a:rPr lang="id-ID" sz="2600" dirty="0" smtClean="0"/>
              <a:t>grup musik </a:t>
            </a:r>
            <a:r>
              <a:rPr lang="id-ID" sz="2600" dirty="0"/>
              <a:t>Weird Genius.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276197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err="1"/>
              <a:t>Penelitian</a:t>
            </a:r>
            <a:r>
              <a:rPr lang="en-ID" sz="2600" dirty="0"/>
              <a:t> </a:t>
            </a:r>
            <a:r>
              <a:rPr lang="en-ID" sz="2600" dirty="0" err="1"/>
              <a:t>berikutnya</a:t>
            </a:r>
            <a:r>
              <a:rPr lang="en-ID" sz="2600" dirty="0"/>
              <a:t>, </a:t>
            </a:r>
            <a:r>
              <a:rPr lang="en-ID" sz="2600" dirty="0" err="1"/>
              <a:t>yakni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ngaben</a:t>
            </a:r>
            <a:r>
              <a:rPr lang="en-ID" sz="2600" dirty="0"/>
              <a:t> </a:t>
            </a:r>
            <a:r>
              <a:rPr lang="en-ID" sz="2600" dirty="0" err="1"/>
              <a:t>asal</a:t>
            </a:r>
            <a:r>
              <a:rPr lang="en-ID" sz="2600" dirty="0"/>
              <a:t> Bali </a:t>
            </a:r>
            <a:r>
              <a:rPr lang="en-ID" sz="2600" dirty="0" err="1"/>
              <a:t>digunakan</a:t>
            </a:r>
            <a:r>
              <a:rPr lang="en-ID" sz="2600" dirty="0"/>
              <a:t> </a:t>
            </a:r>
            <a:r>
              <a:rPr lang="en-ID" sz="2600" dirty="0" err="1"/>
              <a:t>komoditas</a:t>
            </a:r>
            <a:r>
              <a:rPr lang="en-ID" sz="2600" dirty="0"/>
              <a:t>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Youtube</a:t>
            </a:r>
            <a:r>
              <a:rPr lang="en-ID" sz="2600" dirty="0"/>
              <a:t> </a:t>
            </a:r>
            <a:r>
              <a:rPr lang="en-ID" sz="2600" dirty="0" err="1"/>
              <a:t>Dzawin</a:t>
            </a:r>
            <a:r>
              <a:rPr lang="en-ID" sz="2600" dirty="0"/>
              <a:t> </a:t>
            </a:r>
            <a:r>
              <a:rPr lang="en-ID" sz="2600" dirty="0" err="1" smtClean="0"/>
              <a:t>Nur</a:t>
            </a:r>
            <a:r>
              <a:rPr lang="id-ID" sz="2600" dirty="0" smtClean="0"/>
              <a:t>. </a:t>
            </a:r>
            <a:r>
              <a:rPr lang="en-ID" sz="2600" dirty="0" err="1" smtClean="0"/>
              <a:t>Komoditas</a:t>
            </a:r>
            <a:r>
              <a:rPr lang="en-ID" sz="2600" dirty="0" smtClean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video </a:t>
            </a:r>
            <a:r>
              <a:rPr lang="en-ID" sz="2600" dirty="0" err="1"/>
              <a:t>iklan</a:t>
            </a:r>
            <a:r>
              <a:rPr lang="en-ID" sz="2600" dirty="0"/>
              <a:t> </a:t>
            </a:r>
            <a:r>
              <a:rPr lang="en-ID" sz="2600" dirty="0" err="1"/>
              <a:t>Frestea</a:t>
            </a:r>
            <a:r>
              <a:rPr lang="en-ID" sz="2600" dirty="0"/>
              <a:t> yang </a:t>
            </a:r>
            <a:r>
              <a:rPr lang="en-ID" sz="2600" dirty="0" err="1"/>
              <a:t>memanfaatkan</a:t>
            </a:r>
            <a:r>
              <a:rPr lang="en-ID" sz="2600" dirty="0"/>
              <a:t> </a:t>
            </a:r>
            <a:r>
              <a:rPr lang="en-ID" sz="2600" dirty="0" err="1"/>
              <a:t>pernikahan</a:t>
            </a:r>
            <a:r>
              <a:rPr lang="en-ID" sz="2600" dirty="0"/>
              <a:t> dengan </a:t>
            </a:r>
            <a:r>
              <a:rPr lang="en-ID" sz="2600" dirty="0" err="1"/>
              <a:t>adat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, </a:t>
            </a:r>
            <a:r>
              <a:rPr lang="en-ID" sz="2600" dirty="0" err="1"/>
              <a:t>menjadi</a:t>
            </a:r>
            <a:r>
              <a:rPr lang="en-ID" sz="2600" dirty="0"/>
              <a:t> </a:t>
            </a:r>
            <a:r>
              <a:rPr lang="en-ID" sz="2600" dirty="0" err="1"/>
              <a:t>pembahasan</a:t>
            </a:r>
            <a:r>
              <a:rPr lang="en-ID" sz="2600" dirty="0"/>
              <a:t> </a:t>
            </a:r>
            <a:r>
              <a:rPr lang="en-ID" sz="2600" dirty="0" err="1" smtClean="0"/>
              <a:t>utama</a:t>
            </a:r>
            <a:r>
              <a:rPr lang="id-ID" sz="2600" dirty="0" smtClean="0"/>
              <a:t> </a:t>
            </a:r>
            <a:r>
              <a:rPr lang="en-ID" sz="2600" dirty="0" smtClean="0"/>
              <a:t>dalam </a:t>
            </a:r>
            <a:r>
              <a:rPr lang="en-ID" sz="2600" dirty="0" err="1" smtClean="0"/>
              <a:t>penelitian</a:t>
            </a:r>
            <a:r>
              <a:rPr lang="en-ID" sz="2600" dirty="0" smtClean="0"/>
              <a:t>. </a:t>
            </a:r>
            <a:r>
              <a:rPr lang="en-ID" sz="2600" dirty="0" err="1"/>
              <a:t>Studi</a:t>
            </a:r>
            <a:r>
              <a:rPr lang="en-ID" sz="2600" dirty="0"/>
              <a:t> </a:t>
            </a:r>
            <a:r>
              <a:rPr lang="en-ID" sz="2600" dirty="0" err="1"/>
              <a:t>penelitian</a:t>
            </a:r>
            <a:r>
              <a:rPr lang="en-ID" sz="2600" dirty="0"/>
              <a:t> yang </a:t>
            </a:r>
            <a:r>
              <a:rPr lang="en-ID" sz="2600" dirty="0" err="1"/>
              <a:t>digunakan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perbandingan</a:t>
            </a:r>
            <a:r>
              <a:rPr lang="en-ID" sz="2600" dirty="0"/>
              <a:t> untuk </a:t>
            </a:r>
            <a:r>
              <a:rPr lang="en-ID" sz="2600" dirty="0" err="1"/>
              <a:t>penelitian</a:t>
            </a:r>
            <a:r>
              <a:rPr lang="en-ID" sz="2600" dirty="0"/>
              <a:t> yang </a:t>
            </a:r>
            <a:r>
              <a:rPr lang="en-ID" sz="2600" dirty="0" err="1"/>
              <a:t>akan</a:t>
            </a:r>
            <a:r>
              <a:rPr lang="en-ID" sz="2600" dirty="0"/>
              <a:t> </a:t>
            </a:r>
            <a:r>
              <a:rPr lang="en-ID" sz="2600" dirty="0" err="1"/>
              <a:t>dilakukan</a:t>
            </a:r>
            <a:r>
              <a:rPr lang="en-ID" sz="2600" dirty="0"/>
              <a:t>, </a:t>
            </a:r>
            <a:r>
              <a:rPr lang="en-ID" sz="2600" dirty="0" err="1"/>
              <a:t>berupa</a:t>
            </a:r>
            <a:r>
              <a:rPr lang="en-ID" sz="2600" dirty="0"/>
              <a:t> </a:t>
            </a:r>
            <a:r>
              <a:rPr lang="en-ID" sz="2600" dirty="0" err="1" smtClean="0"/>
              <a:t>penelitian</a:t>
            </a:r>
            <a:r>
              <a:rPr lang="id-ID" sz="2600" dirty="0" smtClean="0"/>
              <a:t> </a:t>
            </a:r>
            <a:r>
              <a:rPr lang="en-ID" sz="2600" dirty="0" err="1" smtClean="0"/>
              <a:t>terkait</a:t>
            </a:r>
            <a:r>
              <a:rPr lang="en-ID" sz="2600" dirty="0" smtClean="0"/>
              <a:t> </a:t>
            </a:r>
            <a:r>
              <a:rPr lang="en-ID" sz="2600" dirty="0" err="1"/>
              <a:t>kesenian</a:t>
            </a:r>
            <a:r>
              <a:rPr lang="en-ID" sz="2600" dirty="0"/>
              <a:t> </a:t>
            </a:r>
            <a:r>
              <a:rPr lang="en-ID" sz="2600" dirty="0" err="1"/>
              <a:t>tradisional</a:t>
            </a:r>
            <a:r>
              <a:rPr lang="en-ID" sz="2600" dirty="0"/>
              <a:t> yang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komoditas</a:t>
            </a:r>
            <a:r>
              <a:rPr lang="en-ID" sz="2600" dirty="0"/>
              <a:t> </a:t>
            </a:r>
            <a:r>
              <a:rPr lang="en-ID" sz="2600" dirty="0" err="1"/>
              <a:t>seniman</a:t>
            </a:r>
            <a:r>
              <a:rPr lang="en-ID" sz="2600" dirty="0"/>
              <a:t> </a:t>
            </a:r>
            <a:r>
              <a:rPr lang="en-ID" sz="2600" dirty="0" err="1"/>
              <a:t>saat</a:t>
            </a:r>
            <a:r>
              <a:rPr lang="en-ID" sz="2600" dirty="0"/>
              <a:t> pandemic </a:t>
            </a:r>
            <a:r>
              <a:rPr lang="en-ID" sz="2600" dirty="0" smtClean="0"/>
              <a:t>Covid-19. </a:t>
            </a:r>
            <a:r>
              <a:rPr lang="en-ID" sz="2600" dirty="0" err="1"/>
              <a:t>Kendati</a:t>
            </a:r>
            <a:r>
              <a:rPr lang="en-ID" sz="2600" dirty="0"/>
              <a:t> </a:t>
            </a:r>
            <a:r>
              <a:rPr lang="en-ID" sz="2600" dirty="0" err="1"/>
              <a:t>demikian</a:t>
            </a:r>
            <a:r>
              <a:rPr lang="en-ID" sz="2600" dirty="0"/>
              <a:t>, </a:t>
            </a:r>
            <a:r>
              <a:rPr lang="en-ID" sz="2600" dirty="0" err="1"/>
              <a:t>kesenjangan</a:t>
            </a:r>
            <a:r>
              <a:rPr lang="en-ID" sz="2600" dirty="0"/>
              <a:t> </a:t>
            </a:r>
            <a:r>
              <a:rPr lang="en-ID" sz="2600" dirty="0" smtClean="0"/>
              <a:t>yang</a:t>
            </a:r>
            <a:r>
              <a:rPr lang="id-ID" sz="2600" dirty="0" smtClean="0"/>
              <a:t> </a:t>
            </a:r>
            <a:r>
              <a:rPr lang="en-ID" sz="2600" dirty="0" err="1" smtClean="0"/>
              <a:t>ditemukan</a:t>
            </a:r>
            <a:r>
              <a:rPr lang="en-ID" sz="2600" dirty="0" smtClean="0"/>
              <a:t> </a:t>
            </a:r>
            <a:r>
              <a:rPr lang="en-ID" sz="2600" dirty="0" err="1"/>
              <a:t>belum</a:t>
            </a:r>
            <a:r>
              <a:rPr lang="en-ID" sz="2600" dirty="0"/>
              <a:t> </a:t>
            </a:r>
            <a:r>
              <a:rPr lang="en-ID" sz="2600" dirty="0" err="1"/>
              <a:t>banyak</a:t>
            </a:r>
            <a:r>
              <a:rPr lang="en-ID" sz="2600" dirty="0"/>
              <a:t> </a:t>
            </a:r>
            <a:r>
              <a:rPr lang="en-ID" sz="2600" dirty="0" err="1"/>
              <a:t>riset</a:t>
            </a:r>
            <a:r>
              <a:rPr lang="en-ID" sz="2600" dirty="0"/>
              <a:t> yang secara </a:t>
            </a:r>
            <a:r>
              <a:rPr lang="en-ID" sz="2600" dirty="0" err="1"/>
              <a:t>khusus</a:t>
            </a:r>
            <a:r>
              <a:rPr lang="en-ID" sz="2600" dirty="0"/>
              <a:t> </a:t>
            </a:r>
            <a:r>
              <a:rPr lang="en-ID" sz="2600" dirty="0" err="1"/>
              <a:t>membahas</a:t>
            </a:r>
            <a:r>
              <a:rPr lang="en-ID" sz="2600" dirty="0"/>
              <a:t>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komoditas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di media </a:t>
            </a:r>
            <a:r>
              <a:rPr lang="en-ID" sz="2600" dirty="0" err="1"/>
              <a:t>sosial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75513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id-ID" sz="2600" dirty="0" err="1" smtClean="0"/>
              <a:t>P</a:t>
            </a:r>
            <a:r>
              <a:rPr lang="en-ID" sz="2600" dirty="0" err="1" smtClean="0"/>
              <a:t>enelitian</a:t>
            </a:r>
            <a:r>
              <a:rPr lang="en-ID" sz="2600" dirty="0" smtClean="0"/>
              <a:t> </a:t>
            </a:r>
            <a:r>
              <a:rPr lang="en-ID" sz="2600" dirty="0"/>
              <a:t>ini dapat </a:t>
            </a:r>
            <a:r>
              <a:rPr lang="en-ID" sz="2600" dirty="0" err="1"/>
              <a:t>menambah</a:t>
            </a:r>
            <a:r>
              <a:rPr lang="en-ID" sz="2600" dirty="0"/>
              <a:t> </a:t>
            </a:r>
            <a:r>
              <a:rPr lang="en-ID" sz="2600" dirty="0" err="1"/>
              <a:t>khasanah</a:t>
            </a:r>
            <a:r>
              <a:rPr lang="en-ID" sz="2600" dirty="0"/>
              <a:t> </a:t>
            </a:r>
            <a:r>
              <a:rPr lang="en-ID" sz="2600" dirty="0" err="1"/>
              <a:t>pengetahuan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tentang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smtClean="0"/>
              <a:t>di</a:t>
            </a:r>
            <a:r>
              <a:rPr lang="id-ID" sz="2600" dirty="0" smtClean="0"/>
              <a:t> </a:t>
            </a:r>
            <a:r>
              <a:rPr lang="en-ID" sz="2600" dirty="0" smtClean="0"/>
              <a:t>Indonesia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bagaimana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tersebut</a:t>
            </a:r>
            <a:r>
              <a:rPr lang="en-ID" sz="2600" dirty="0"/>
              <a:t> </a:t>
            </a:r>
            <a:r>
              <a:rPr lang="en-ID" sz="2600" dirty="0" err="1"/>
              <a:t>dikomodifikasi</a:t>
            </a:r>
            <a:r>
              <a:rPr lang="en-ID" sz="2600" dirty="0"/>
              <a:t> dalam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di media </a:t>
            </a:r>
            <a:r>
              <a:rPr lang="en-ID" sz="2600" dirty="0" err="1"/>
              <a:t>sosial</a:t>
            </a:r>
            <a:r>
              <a:rPr lang="en-ID" sz="2600" dirty="0"/>
              <a:t>. </a:t>
            </a:r>
            <a:r>
              <a:rPr lang="en-ID" sz="2600" dirty="0" err="1"/>
              <a:t>Selain</a:t>
            </a:r>
            <a:r>
              <a:rPr lang="en-ID" sz="2600" dirty="0"/>
              <a:t> </a:t>
            </a:r>
            <a:r>
              <a:rPr lang="en-ID" sz="2600" dirty="0" err="1"/>
              <a:t>itu</a:t>
            </a:r>
            <a:r>
              <a:rPr lang="en-ID" sz="2600" dirty="0"/>
              <a:t>, </a:t>
            </a:r>
            <a:r>
              <a:rPr lang="en-ID" sz="2600" dirty="0" err="1"/>
              <a:t>penelitian</a:t>
            </a:r>
            <a:r>
              <a:rPr lang="en-ID" sz="2600" dirty="0"/>
              <a:t> ini </a:t>
            </a:r>
            <a:r>
              <a:rPr lang="en-ID" sz="2600" dirty="0" err="1"/>
              <a:t>juga</a:t>
            </a:r>
            <a:r>
              <a:rPr lang="en-ID" sz="2600" dirty="0"/>
              <a:t> </a:t>
            </a:r>
            <a:r>
              <a:rPr lang="en-ID" sz="2600" dirty="0" smtClean="0"/>
              <a:t>dapat</a:t>
            </a:r>
            <a:r>
              <a:rPr lang="id-ID" sz="2600" dirty="0" smtClean="0"/>
              <a:t> </a:t>
            </a:r>
            <a:r>
              <a:rPr lang="en-ID" sz="2600" dirty="0" err="1" smtClean="0"/>
              <a:t>menjadi</a:t>
            </a:r>
            <a:r>
              <a:rPr lang="en-ID" sz="2600" dirty="0" smtClean="0"/>
              <a:t> </a:t>
            </a:r>
            <a:r>
              <a:rPr lang="en-ID" sz="2600" dirty="0"/>
              <a:t>referensi untuk </a:t>
            </a:r>
            <a:r>
              <a:rPr lang="en-ID" sz="2600" dirty="0" err="1"/>
              <a:t>pembuat</a:t>
            </a:r>
            <a:r>
              <a:rPr lang="en-ID" sz="2600" dirty="0"/>
              <a:t>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di media </a:t>
            </a:r>
            <a:r>
              <a:rPr lang="en-ID" sz="2600" dirty="0" err="1"/>
              <a:t>sosial</a:t>
            </a:r>
            <a:r>
              <a:rPr lang="en-ID" sz="2600" dirty="0"/>
              <a:t> dalam </a:t>
            </a:r>
            <a:r>
              <a:rPr lang="en-ID" sz="2600" dirty="0" err="1"/>
              <a:t>menggambarkan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di Indonesia. </a:t>
            </a:r>
            <a:r>
              <a:rPr lang="en-ID" sz="2600" dirty="0" err="1"/>
              <a:t>Terakhir</a:t>
            </a:r>
            <a:r>
              <a:rPr lang="en-ID" sz="2600" dirty="0"/>
              <a:t>, </a:t>
            </a:r>
            <a:r>
              <a:rPr lang="en-ID" sz="2600" dirty="0" err="1" smtClean="0"/>
              <a:t>penelitian</a:t>
            </a:r>
            <a:r>
              <a:rPr lang="id-ID" sz="2600" dirty="0" smtClean="0"/>
              <a:t> </a:t>
            </a:r>
            <a:r>
              <a:rPr lang="en-ID" sz="2600" dirty="0" smtClean="0"/>
              <a:t>ini </a:t>
            </a:r>
            <a:r>
              <a:rPr lang="en-ID" sz="2600" dirty="0"/>
              <a:t>dapat </a:t>
            </a:r>
            <a:r>
              <a:rPr lang="en-ID" sz="2600" dirty="0" err="1"/>
              <a:t>memberi</a:t>
            </a:r>
            <a:r>
              <a:rPr lang="en-ID" sz="2600" dirty="0"/>
              <a:t> </a:t>
            </a:r>
            <a:r>
              <a:rPr lang="en-ID" sz="2600" dirty="0" err="1"/>
              <a:t>kontribusi</a:t>
            </a:r>
            <a:r>
              <a:rPr lang="en-ID" sz="2600" dirty="0"/>
              <a:t> dalam </a:t>
            </a:r>
            <a:r>
              <a:rPr lang="en-ID" sz="2600" dirty="0" err="1"/>
              <a:t>pengembangan</a:t>
            </a:r>
            <a:r>
              <a:rPr lang="en-ID" sz="2600" dirty="0"/>
              <a:t> </a:t>
            </a:r>
            <a:r>
              <a:rPr lang="en-ID" sz="2600" dirty="0" err="1"/>
              <a:t>konten-konten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di media </a:t>
            </a:r>
            <a:r>
              <a:rPr lang="en-ID" sz="2600" dirty="0" err="1"/>
              <a:t>sosial</a:t>
            </a:r>
            <a:r>
              <a:rPr lang="en-ID" sz="2600" dirty="0"/>
              <a:t> untuk </a:t>
            </a:r>
            <a:r>
              <a:rPr lang="en-ID" sz="2600" dirty="0" err="1"/>
              <a:t>melestarikan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menghargai</a:t>
            </a:r>
            <a:r>
              <a:rPr lang="en-ID" sz="2600" dirty="0"/>
              <a:t> </a:t>
            </a:r>
            <a:r>
              <a:rPr lang="en-ID" sz="2600" dirty="0" err="1" smtClean="0"/>
              <a:t>setiap</a:t>
            </a:r>
            <a:r>
              <a:rPr lang="id-ID" sz="2600" dirty="0" smtClean="0"/>
              <a:t> </a:t>
            </a:r>
            <a:r>
              <a:rPr lang="en-ID" sz="2600" dirty="0" err="1" smtClean="0"/>
              <a:t>budaya</a:t>
            </a:r>
            <a:r>
              <a:rPr lang="en-ID" sz="2600" dirty="0" smtClean="0"/>
              <a:t> </a:t>
            </a:r>
            <a:r>
              <a:rPr lang="en-ID" sz="2600" dirty="0" err="1"/>
              <a:t>lokal</a:t>
            </a:r>
            <a:r>
              <a:rPr lang="en-ID" sz="2600" dirty="0"/>
              <a:t> yang </a:t>
            </a:r>
            <a:r>
              <a:rPr lang="en-ID" sz="2600" dirty="0" err="1"/>
              <a:t>ada</a:t>
            </a:r>
            <a:r>
              <a:rPr lang="en-ID" sz="2600" dirty="0"/>
              <a:t> di Indonesia.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44001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[1] G. S. Vera </a:t>
            </a:r>
            <a:r>
              <a:rPr lang="en-ID" sz="2600" dirty="0" err="1"/>
              <a:t>Dwi</a:t>
            </a:r>
            <a:r>
              <a:rPr lang="en-ID" sz="2600" dirty="0"/>
              <a:t> </a:t>
            </a:r>
            <a:r>
              <a:rPr lang="en-ID" sz="2600" dirty="0" err="1"/>
              <a:t>Apriliani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M. E. </a:t>
            </a:r>
            <a:r>
              <a:rPr lang="en-ID" sz="2600" dirty="0" err="1"/>
              <a:t>Acep</a:t>
            </a:r>
            <a:r>
              <a:rPr lang="en-ID" sz="2600" dirty="0"/>
              <a:t>, “</a:t>
            </a:r>
            <a:r>
              <a:rPr lang="en-ID" sz="2600" dirty="0" err="1"/>
              <a:t>Menghargai</a:t>
            </a:r>
            <a:r>
              <a:rPr lang="en-ID" sz="2600" dirty="0"/>
              <a:t> </a:t>
            </a:r>
            <a:r>
              <a:rPr lang="en-ID" sz="2600" dirty="0" err="1"/>
              <a:t>Perbedaan</a:t>
            </a:r>
            <a:r>
              <a:rPr lang="en-ID" sz="2600" dirty="0"/>
              <a:t>: </a:t>
            </a:r>
            <a:r>
              <a:rPr lang="en-ID" sz="2600" dirty="0" err="1"/>
              <a:t>Membangun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Multikultural</a:t>
            </a:r>
            <a:r>
              <a:rPr lang="en-ID" sz="2600" dirty="0"/>
              <a:t>,” Jurnal </a:t>
            </a:r>
            <a:r>
              <a:rPr lang="en-ID" sz="2600" dirty="0" err="1"/>
              <a:t>Pendidikan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Transformatif</a:t>
            </a:r>
            <a:r>
              <a:rPr lang="en-ID" sz="2600" dirty="0"/>
              <a:t> (</a:t>
            </a:r>
            <a:r>
              <a:rPr lang="en-ID" sz="2600" dirty="0" err="1"/>
              <a:t>Jupetra</a:t>
            </a:r>
            <a:r>
              <a:rPr lang="en-ID" sz="2600" dirty="0"/>
              <a:t>), vol. 02, no. 02, pp. 425–432, 2023.</a:t>
            </a:r>
          </a:p>
          <a:p>
            <a:pPr marL="228600" indent="0" algn="just">
              <a:buNone/>
            </a:pPr>
            <a:r>
              <a:rPr lang="en-ID" sz="2600" dirty="0"/>
              <a:t>[2] Y. </a:t>
            </a:r>
            <a:r>
              <a:rPr lang="en-ID" sz="2600" dirty="0" err="1"/>
              <a:t>Febrianty</a:t>
            </a:r>
            <a:r>
              <a:rPr lang="en-ID" sz="2600" dirty="0"/>
              <a:t> et al., “</a:t>
            </a:r>
            <a:r>
              <a:rPr lang="en-ID" sz="2600" dirty="0" err="1"/>
              <a:t>Peran</a:t>
            </a:r>
            <a:r>
              <a:rPr lang="en-ID" sz="2600" dirty="0"/>
              <a:t> </a:t>
            </a:r>
            <a:r>
              <a:rPr lang="en-ID" sz="2600" dirty="0" err="1"/>
              <a:t>Kearifan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Dalam </a:t>
            </a:r>
            <a:r>
              <a:rPr lang="en-ID" sz="2600" dirty="0" err="1"/>
              <a:t>Membangun</a:t>
            </a:r>
            <a:r>
              <a:rPr lang="en-ID" sz="2600" dirty="0"/>
              <a:t> </a:t>
            </a:r>
            <a:r>
              <a:rPr lang="en-ID" sz="2600" dirty="0" err="1"/>
              <a:t>Identitas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Dan </a:t>
            </a:r>
            <a:r>
              <a:rPr lang="en-ID" sz="2600" dirty="0" err="1"/>
              <a:t>Kebangsaan</a:t>
            </a:r>
            <a:r>
              <a:rPr lang="en-ID" sz="2600" dirty="0"/>
              <a:t>,” </a:t>
            </a:r>
            <a:r>
              <a:rPr lang="en-ID" sz="2600" dirty="0" err="1"/>
              <a:t>eL-Hekam</a:t>
            </a:r>
            <a:r>
              <a:rPr lang="en-ID" sz="2600" dirty="0"/>
              <a:t>: Jurnal </a:t>
            </a:r>
            <a:r>
              <a:rPr lang="en-ID" sz="2600" dirty="0" err="1"/>
              <a:t>Studi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Keislaman</a:t>
            </a:r>
            <a:r>
              <a:rPr lang="en-ID" sz="2600" dirty="0"/>
              <a:t>, vol. 7, no. 1, pp. 168–181, 2023.</a:t>
            </a:r>
          </a:p>
          <a:p>
            <a:pPr marL="228600" indent="0" algn="just">
              <a:buNone/>
            </a:pPr>
            <a:r>
              <a:rPr lang="en-ID" sz="2600" dirty="0"/>
              <a:t>[3] C. </a:t>
            </a:r>
            <a:r>
              <a:rPr lang="en-ID" sz="2600" dirty="0" err="1"/>
              <a:t>Cintya</a:t>
            </a:r>
            <a:r>
              <a:rPr lang="en-ID" sz="2600" dirty="0"/>
              <a:t> Lauren, “</a:t>
            </a:r>
            <a:r>
              <a:rPr lang="en-ID" sz="2600" dirty="0" err="1"/>
              <a:t>Analisis</a:t>
            </a:r>
            <a:r>
              <a:rPr lang="en-ID" sz="2600" dirty="0"/>
              <a:t> </a:t>
            </a:r>
            <a:r>
              <a:rPr lang="en-ID" sz="2600" dirty="0" err="1"/>
              <a:t>Adaptasi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terhadap</a:t>
            </a:r>
            <a:r>
              <a:rPr lang="en-ID" sz="2600" dirty="0"/>
              <a:t> </a:t>
            </a:r>
            <a:r>
              <a:rPr lang="en-ID" sz="2600" dirty="0" err="1"/>
              <a:t>Perubahan</a:t>
            </a:r>
            <a:r>
              <a:rPr lang="en-ID" sz="2600" dirty="0"/>
              <a:t> </a:t>
            </a:r>
            <a:r>
              <a:rPr lang="en-ID" sz="2600" dirty="0" err="1"/>
              <a:t>Sosial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Tren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di Indonesia </a:t>
            </a:r>
            <a:r>
              <a:rPr lang="en-ID" sz="2600" dirty="0" err="1"/>
              <a:t>Ditinjau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Perspektif</a:t>
            </a:r>
            <a:r>
              <a:rPr lang="en-ID" sz="2600" dirty="0"/>
              <a:t> </a:t>
            </a:r>
            <a:r>
              <a:rPr lang="en-ID" sz="2600" dirty="0" err="1"/>
              <a:t>Hukum</a:t>
            </a:r>
            <a:r>
              <a:rPr lang="en-ID" sz="2600" dirty="0"/>
              <a:t> </a:t>
            </a:r>
            <a:r>
              <a:rPr lang="en-ID" sz="2600" dirty="0" err="1"/>
              <a:t>Adat</a:t>
            </a:r>
            <a:r>
              <a:rPr lang="en-ID" sz="2600" dirty="0"/>
              <a:t>,” Jurnal </a:t>
            </a:r>
            <a:r>
              <a:rPr lang="en-ID" sz="2600" dirty="0" err="1"/>
              <a:t>Hukum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HAM </a:t>
            </a:r>
            <a:r>
              <a:rPr lang="en-ID" sz="2600" dirty="0" err="1"/>
              <a:t>Wara</a:t>
            </a:r>
            <a:r>
              <a:rPr lang="en-ID" sz="2600" dirty="0"/>
              <a:t> </a:t>
            </a:r>
            <a:r>
              <a:rPr lang="en-ID" sz="2600" dirty="0" err="1"/>
              <a:t>Sains</a:t>
            </a:r>
            <a:r>
              <a:rPr lang="en-ID" sz="2600" dirty="0"/>
              <a:t>, vol. 2, no. 09, pp. 874–884, 2023. DOI: 10.58812/</a:t>
            </a:r>
            <a:r>
              <a:rPr lang="en-ID" sz="2600" dirty="0" err="1"/>
              <a:t>jhhws</a:t>
            </a:r>
            <a:r>
              <a:rPr lang="en-ID" sz="2600" dirty="0"/>
              <a:t>.</a:t>
            </a:r>
          </a:p>
          <a:p>
            <a:pPr marL="228600" indent="0" algn="just">
              <a:buNone/>
            </a:pPr>
            <a:r>
              <a:rPr lang="en-ID" sz="2600" dirty="0"/>
              <a:t>v2i09.646</a:t>
            </a:r>
            <a:r>
              <a:rPr lang="en-ID" sz="2600" dirty="0" smtClean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423494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[4] W. E. P. </a:t>
            </a:r>
            <a:r>
              <a:rPr lang="en-ID" sz="2600" dirty="0" err="1"/>
              <a:t>Chintia</a:t>
            </a:r>
            <a:r>
              <a:rPr lang="en-ID" sz="2600" dirty="0"/>
              <a:t> Sari, “</a:t>
            </a:r>
            <a:r>
              <a:rPr lang="en-ID" sz="2600" dirty="0" err="1"/>
              <a:t>Pengaruh</a:t>
            </a:r>
            <a:r>
              <a:rPr lang="en-ID" sz="2600" dirty="0"/>
              <a:t> </a:t>
            </a:r>
            <a:r>
              <a:rPr lang="en-ID" sz="2600" dirty="0" err="1"/>
              <a:t>Karang</a:t>
            </a:r>
            <a:r>
              <a:rPr lang="en-ID" sz="2600" dirty="0"/>
              <a:t> </a:t>
            </a:r>
            <a:r>
              <a:rPr lang="en-ID" sz="2600" dirty="0" err="1"/>
              <a:t>Taruna</a:t>
            </a:r>
            <a:r>
              <a:rPr lang="en-ID" sz="2600" dirty="0"/>
              <a:t> Dalam </a:t>
            </a:r>
            <a:r>
              <a:rPr lang="en-ID" sz="2600" dirty="0" err="1"/>
              <a:t>Membentuk</a:t>
            </a:r>
            <a:r>
              <a:rPr lang="en-ID" sz="2600" dirty="0"/>
              <a:t> </a:t>
            </a:r>
            <a:r>
              <a:rPr lang="en-ID" sz="2600" dirty="0" err="1"/>
              <a:t>Karakter</a:t>
            </a:r>
            <a:r>
              <a:rPr lang="en-ID" sz="2600" dirty="0"/>
              <a:t> </a:t>
            </a:r>
            <a:r>
              <a:rPr lang="en-ID" sz="2600" dirty="0" err="1"/>
              <a:t>Positif</a:t>
            </a:r>
            <a:r>
              <a:rPr lang="en-ID" sz="2600" dirty="0"/>
              <a:t> Dan </a:t>
            </a:r>
            <a:r>
              <a:rPr lang="en-ID" sz="2600" dirty="0" err="1"/>
              <a:t>Etika</a:t>
            </a:r>
            <a:r>
              <a:rPr lang="en-ID" sz="2600" dirty="0"/>
              <a:t> </a:t>
            </a:r>
            <a:r>
              <a:rPr lang="en-ID" sz="2600" dirty="0" err="1"/>
              <a:t>Sosial</a:t>
            </a:r>
            <a:r>
              <a:rPr lang="en-ID" sz="2600" dirty="0"/>
              <a:t> </a:t>
            </a:r>
            <a:r>
              <a:rPr lang="en-ID" sz="2600" dirty="0" err="1"/>
              <a:t>Pemuda</a:t>
            </a:r>
            <a:r>
              <a:rPr lang="en-ID" sz="2600" dirty="0"/>
              <a:t> Di </a:t>
            </a:r>
            <a:r>
              <a:rPr lang="en-ID" sz="2600" dirty="0" err="1"/>
              <a:t>Desa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Balonggabus</a:t>
            </a:r>
            <a:r>
              <a:rPr lang="en-ID" sz="2600" dirty="0"/>
              <a:t>,” Jurnal </a:t>
            </a:r>
            <a:r>
              <a:rPr lang="en-ID" sz="2600" dirty="0" err="1"/>
              <a:t>Penelitian</a:t>
            </a:r>
            <a:r>
              <a:rPr lang="en-ID" sz="2600" dirty="0"/>
              <a:t> </a:t>
            </a:r>
            <a:r>
              <a:rPr lang="en-ID" sz="2600" dirty="0" err="1"/>
              <a:t>Ilmu</a:t>
            </a:r>
            <a:r>
              <a:rPr lang="en-ID" sz="2600" dirty="0"/>
              <a:t> </a:t>
            </a:r>
            <a:r>
              <a:rPr lang="en-ID" sz="2600" dirty="0" err="1"/>
              <a:t>Ekonomi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Keuangan</a:t>
            </a:r>
            <a:r>
              <a:rPr lang="en-ID" sz="2600" dirty="0"/>
              <a:t> </a:t>
            </a:r>
            <a:r>
              <a:rPr lang="en-ID" sz="2600" dirty="0" err="1"/>
              <a:t>Syariah</a:t>
            </a:r>
            <a:r>
              <a:rPr lang="en-ID" sz="2600" dirty="0"/>
              <a:t> (JUPIEKES), vol. 2, no. 1, 2024.</a:t>
            </a:r>
          </a:p>
          <a:p>
            <a:pPr marL="228600" indent="0" algn="just">
              <a:buNone/>
            </a:pPr>
            <a:r>
              <a:rPr lang="en-ID" sz="2600" dirty="0"/>
              <a:t>[5] F. Z. Arista et al., “</a:t>
            </a:r>
            <a:r>
              <a:rPr lang="en-ID" sz="2600" dirty="0" err="1"/>
              <a:t>Paradigma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Desa</a:t>
            </a:r>
            <a:r>
              <a:rPr lang="en-ID" sz="2600" dirty="0"/>
              <a:t> </a:t>
            </a:r>
            <a:r>
              <a:rPr lang="en-ID" sz="2600" dirty="0" err="1"/>
              <a:t>Bendowulung</a:t>
            </a:r>
            <a:r>
              <a:rPr lang="en-ID" sz="2600" dirty="0"/>
              <a:t> </a:t>
            </a:r>
            <a:r>
              <a:rPr lang="en-ID" sz="2600" dirty="0" err="1"/>
              <a:t>Kabupaten</a:t>
            </a:r>
            <a:r>
              <a:rPr lang="en-ID" sz="2600" dirty="0"/>
              <a:t> </a:t>
            </a:r>
            <a:r>
              <a:rPr lang="en-ID" sz="2600" dirty="0" err="1"/>
              <a:t>Blitar</a:t>
            </a:r>
            <a:r>
              <a:rPr lang="en-ID" sz="2600" dirty="0"/>
              <a:t> </a:t>
            </a:r>
            <a:r>
              <a:rPr lang="en-ID" sz="2600" dirty="0" err="1"/>
              <a:t>terhadap</a:t>
            </a:r>
            <a:r>
              <a:rPr lang="en-ID" sz="2600" dirty="0"/>
              <a:t> </a:t>
            </a:r>
            <a:r>
              <a:rPr lang="en-ID" sz="2600" dirty="0" err="1"/>
              <a:t>Tradisi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,” AL YASINI:</a:t>
            </a:r>
          </a:p>
          <a:p>
            <a:pPr marL="228600" indent="0" algn="just">
              <a:buNone/>
            </a:pPr>
            <a:r>
              <a:rPr lang="en-ID" sz="2600" dirty="0"/>
              <a:t>Jurnal </a:t>
            </a:r>
            <a:r>
              <a:rPr lang="en-ID" sz="2600" dirty="0" err="1"/>
              <a:t>Keislaman</a:t>
            </a:r>
            <a:r>
              <a:rPr lang="en-ID" sz="2600" dirty="0"/>
              <a:t>, </a:t>
            </a:r>
            <a:r>
              <a:rPr lang="en-ID" sz="2600" dirty="0" err="1"/>
              <a:t>Sosial</a:t>
            </a:r>
            <a:r>
              <a:rPr lang="en-ID" sz="2600" dirty="0"/>
              <a:t>, </a:t>
            </a:r>
            <a:r>
              <a:rPr lang="en-ID" sz="2600" dirty="0" err="1"/>
              <a:t>Hukum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Pendidikan</a:t>
            </a:r>
            <a:r>
              <a:rPr lang="en-ID" sz="2600" dirty="0"/>
              <a:t>, vol. 08, no. 36, pp. 272–283, 2023.</a:t>
            </a:r>
          </a:p>
          <a:p>
            <a:pPr marL="228600" indent="0" algn="just">
              <a:buNone/>
            </a:pPr>
            <a:r>
              <a:rPr lang="en-ID" sz="2600" dirty="0"/>
              <a:t>[6] R. </a:t>
            </a:r>
            <a:r>
              <a:rPr lang="en-ID" sz="2600" dirty="0" err="1"/>
              <a:t>Krishnani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S. </a:t>
            </a:r>
            <a:r>
              <a:rPr lang="en-ID" sz="2600" dirty="0" err="1"/>
              <a:t>Haniatunnisa</a:t>
            </a:r>
            <a:r>
              <a:rPr lang="en-ID" sz="2600" dirty="0"/>
              <a:t>, “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Syarat</a:t>
            </a:r>
            <a:r>
              <a:rPr lang="en-ID" sz="2600" dirty="0"/>
              <a:t> </a:t>
            </a:r>
            <a:r>
              <a:rPr lang="en-ID" sz="2600" dirty="0" err="1"/>
              <a:t>Batalnya</a:t>
            </a:r>
            <a:r>
              <a:rPr lang="en-ID" sz="2600" dirty="0"/>
              <a:t> </a:t>
            </a:r>
            <a:r>
              <a:rPr lang="en-ID" sz="2600" dirty="0" err="1"/>
              <a:t>Pernikahan</a:t>
            </a:r>
            <a:r>
              <a:rPr lang="en-ID" sz="2600" dirty="0"/>
              <a:t> Dalam </a:t>
            </a:r>
            <a:r>
              <a:rPr lang="en-ID" sz="2600" dirty="0" err="1"/>
              <a:t>Perspektif</a:t>
            </a:r>
            <a:r>
              <a:rPr lang="en-ID" sz="2600" dirty="0"/>
              <a:t> </a:t>
            </a:r>
            <a:r>
              <a:rPr lang="en-ID" sz="2600" dirty="0" err="1"/>
              <a:t>Hukum</a:t>
            </a:r>
            <a:r>
              <a:rPr lang="en-ID" sz="2600" dirty="0"/>
              <a:t> Islam,”</a:t>
            </a:r>
          </a:p>
          <a:p>
            <a:pPr marL="228600" indent="0" algn="just">
              <a:buNone/>
            </a:pPr>
            <a:r>
              <a:rPr lang="en-ID" sz="2600" dirty="0" err="1"/>
              <a:t>Maslahah</a:t>
            </a:r>
            <a:r>
              <a:rPr lang="en-ID" sz="2600" dirty="0"/>
              <a:t>: Journal of Islamic Studies, vol. 2, no. 2, pp. 53–60, 2023.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09321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[7] E. S. </a:t>
            </a:r>
            <a:r>
              <a:rPr lang="en-ID" sz="2600" dirty="0" err="1"/>
              <a:t>Rachman</a:t>
            </a:r>
            <a:r>
              <a:rPr lang="en-ID" sz="2600" dirty="0"/>
              <a:t>, “</a:t>
            </a:r>
            <a:r>
              <a:rPr lang="en-ID" sz="2600" dirty="0" err="1"/>
              <a:t>Implikasi</a:t>
            </a:r>
            <a:r>
              <a:rPr lang="en-ID" sz="2600" dirty="0"/>
              <a:t> </a:t>
            </a:r>
            <a:r>
              <a:rPr lang="en-ID" sz="2600" dirty="0" err="1"/>
              <a:t>Asas</a:t>
            </a:r>
            <a:r>
              <a:rPr lang="en-ID" sz="2600" dirty="0"/>
              <a:t> </a:t>
            </a:r>
            <a:r>
              <a:rPr lang="en-ID" sz="2600" dirty="0" err="1"/>
              <a:t>Manfaat</a:t>
            </a:r>
            <a:r>
              <a:rPr lang="en-ID" sz="2600" dirty="0"/>
              <a:t> </a:t>
            </a:r>
            <a:r>
              <a:rPr lang="en-ID" sz="2600" dirty="0" err="1"/>
              <a:t>Penyiaran</a:t>
            </a:r>
            <a:r>
              <a:rPr lang="en-ID" sz="2600" dirty="0"/>
              <a:t> </a:t>
            </a:r>
            <a:r>
              <a:rPr lang="en-ID" sz="2600" dirty="0" err="1"/>
              <a:t>televisi</a:t>
            </a:r>
            <a:r>
              <a:rPr lang="en-ID" sz="2600" dirty="0"/>
              <a:t> </a:t>
            </a:r>
            <a:r>
              <a:rPr lang="en-ID" sz="2600" dirty="0" err="1"/>
              <a:t>Terhadap</a:t>
            </a:r>
            <a:r>
              <a:rPr lang="en-ID" sz="2600" dirty="0"/>
              <a:t> </a:t>
            </a:r>
            <a:r>
              <a:rPr lang="en-ID" sz="2600" dirty="0" err="1"/>
              <a:t>Perlindungan</a:t>
            </a:r>
            <a:r>
              <a:rPr lang="en-ID" sz="2600" dirty="0"/>
              <a:t> </a:t>
            </a:r>
            <a:r>
              <a:rPr lang="en-ID" sz="2600" dirty="0" err="1"/>
              <a:t>Hak</a:t>
            </a:r>
            <a:r>
              <a:rPr lang="en-ID" sz="2600" dirty="0"/>
              <a:t> </a:t>
            </a:r>
            <a:r>
              <a:rPr lang="en-ID" sz="2600" dirty="0" err="1"/>
              <a:t>Konsumen</a:t>
            </a:r>
            <a:r>
              <a:rPr lang="en-ID" sz="2600" dirty="0"/>
              <a:t>,” KOMUNIKASIA: Journal</a:t>
            </a:r>
          </a:p>
          <a:p>
            <a:pPr marL="228600" indent="0" algn="just">
              <a:buNone/>
            </a:pPr>
            <a:r>
              <a:rPr lang="en-ID" sz="2600" dirty="0"/>
              <a:t>of Islamic Communication &amp; Broadcasting, vol. 3, no. 1, pp. 50–67, 2023.</a:t>
            </a:r>
          </a:p>
          <a:p>
            <a:pPr marL="228600" indent="0" algn="just">
              <a:buNone/>
            </a:pPr>
            <a:r>
              <a:rPr lang="en-ID" sz="2600" dirty="0"/>
              <a:t>[8] N. </a:t>
            </a:r>
            <a:r>
              <a:rPr lang="en-ID" sz="2600" dirty="0" err="1"/>
              <a:t>Stephani</a:t>
            </a:r>
            <a:r>
              <a:rPr lang="en-ID" sz="2600" dirty="0"/>
              <a:t>, “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(</a:t>
            </a:r>
            <a:r>
              <a:rPr lang="en-ID" sz="2600" dirty="0" err="1"/>
              <a:t>Wayang</a:t>
            </a:r>
            <a:r>
              <a:rPr lang="en-ID" sz="2600" dirty="0"/>
              <a:t>) Dalam Program </a:t>
            </a:r>
            <a:r>
              <a:rPr lang="en-ID" sz="2600" dirty="0" err="1"/>
              <a:t>Acara</a:t>
            </a:r>
            <a:r>
              <a:rPr lang="en-ID" sz="2600" dirty="0"/>
              <a:t> Opera Van Java di Trans 7,” Ph.D. dissertation, 2013,</a:t>
            </a:r>
          </a:p>
          <a:p>
            <a:pPr marL="228600" indent="0" algn="just">
              <a:buNone/>
            </a:pPr>
            <a:r>
              <a:rPr lang="en-ID" sz="2600" dirty="0"/>
              <a:t>p. 65.</a:t>
            </a:r>
          </a:p>
          <a:p>
            <a:pPr marL="228600" indent="0" algn="just">
              <a:buNone/>
            </a:pPr>
            <a:r>
              <a:rPr lang="en-ID" sz="2600" dirty="0"/>
              <a:t>[9] A. </a:t>
            </a:r>
            <a:r>
              <a:rPr lang="en-ID" sz="2600" dirty="0" err="1"/>
              <a:t>Hikmah</a:t>
            </a:r>
            <a:r>
              <a:rPr lang="en-ID" sz="2600" dirty="0"/>
              <a:t>, E. </a:t>
            </a:r>
            <a:r>
              <a:rPr lang="en-ID" sz="2600" dirty="0" err="1"/>
              <a:t>Suryanto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M. </a:t>
            </a:r>
            <a:r>
              <a:rPr lang="en-ID" sz="2600" dirty="0" err="1"/>
              <a:t>Rohmadi</a:t>
            </a:r>
            <a:r>
              <a:rPr lang="en-ID" sz="2600" dirty="0"/>
              <a:t>, “</a:t>
            </a:r>
            <a:r>
              <a:rPr lang="en-ID" sz="2600" dirty="0" err="1"/>
              <a:t>Deiksis</a:t>
            </a:r>
            <a:r>
              <a:rPr lang="en-ID" sz="2600" dirty="0"/>
              <a:t> </a:t>
            </a:r>
            <a:r>
              <a:rPr lang="en-ID" sz="2600" dirty="0" err="1"/>
              <a:t>Sosial</a:t>
            </a:r>
            <a:r>
              <a:rPr lang="en-ID" sz="2600" dirty="0"/>
              <a:t> Dalam </a:t>
            </a:r>
            <a:r>
              <a:rPr lang="en-ID" sz="2600" dirty="0" err="1"/>
              <a:t>Vlog</a:t>
            </a:r>
            <a:r>
              <a:rPr lang="en-ID" sz="2600" dirty="0"/>
              <a:t> </a:t>
            </a:r>
            <a:r>
              <a:rPr lang="en-ID" sz="2600" dirty="0" err="1"/>
              <a:t>Upacara</a:t>
            </a:r>
            <a:r>
              <a:rPr lang="en-ID" sz="2600" dirty="0"/>
              <a:t> </a:t>
            </a:r>
            <a:r>
              <a:rPr lang="en-ID" sz="2600" dirty="0" err="1"/>
              <a:t>Bakar</a:t>
            </a:r>
            <a:r>
              <a:rPr lang="en-ID" sz="2600" dirty="0"/>
              <a:t> </a:t>
            </a:r>
            <a:r>
              <a:rPr lang="en-ID" sz="2600" dirty="0" err="1"/>
              <a:t>Jenazah</a:t>
            </a:r>
            <a:r>
              <a:rPr lang="en-ID" sz="2600" dirty="0"/>
              <a:t> </a:t>
            </a:r>
            <a:r>
              <a:rPr lang="en-ID" sz="2600" dirty="0" err="1"/>
              <a:t>Ngaben</a:t>
            </a:r>
            <a:r>
              <a:rPr lang="en-ID" sz="2600" dirty="0"/>
              <a:t>, Bali </a:t>
            </a:r>
            <a:r>
              <a:rPr lang="en-ID" sz="2600" dirty="0" err="1"/>
              <a:t>Berbasis</a:t>
            </a:r>
            <a:r>
              <a:rPr lang="en-ID" sz="2600" dirty="0"/>
              <a:t> Channel</a:t>
            </a:r>
          </a:p>
          <a:p>
            <a:pPr marL="228600" indent="0" algn="just">
              <a:buNone/>
            </a:pPr>
            <a:r>
              <a:rPr lang="en-ID" sz="2600" dirty="0" err="1"/>
              <a:t>Youtube</a:t>
            </a:r>
            <a:r>
              <a:rPr lang="en-ID" sz="2600" dirty="0"/>
              <a:t> Karya </a:t>
            </a:r>
            <a:r>
              <a:rPr lang="en-ID" sz="2600" dirty="0" err="1"/>
              <a:t>Dzawin</a:t>
            </a:r>
            <a:r>
              <a:rPr lang="en-ID" sz="2600" dirty="0"/>
              <a:t> </a:t>
            </a:r>
            <a:r>
              <a:rPr lang="en-ID" sz="2600" dirty="0" err="1"/>
              <a:t>Nur</a:t>
            </a:r>
            <a:r>
              <a:rPr lang="en-ID" sz="2600" dirty="0"/>
              <a:t>,” Jurnal </a:t>
            </a:r>
            <a:r>
              <a:rPr lang="en-ID" sz="2600" dirty="0" err="1"/>
              <a:t>Educatio</a:t>
            </a:r>
            <a:r>
              <a:rPr lang="en-ID" sz="2600" dirty="0"/>
              <a:t> FKIP UNMA, vol. 8, no. 3, pp. 1065–1076, 2022. DOI: 10.31949/</a:t>
            </a:r>
            <a:r>
              <a:rPr lang="en-ID" sz="2600" dirty="0" err="1"/>
              <a:t>educatio</a:t>
            </a:r>
            <a:r>
              <a:rPr lang="en-ID" sz="2600" dirty="0"/>
              <a:t>.</a:t>
            </a:r>
          </a:p>
          <a:p>
            <a:pPr marL="228600" indent="0" algn="just">
              <a:buNone/>
            </a:pPr>
            <a:r>
              <a:rPr lang="en-ID" sz="2600" dirty="0"/>
              <a:t>v8i3.2894.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68350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[10] A. </a:t>
            </a:r>
            <a:r>
              <a:rPr lang="en-ID" sz="2600" dirty="0" err="1"/>
              <a:t>Indrayana</a:t>
            </a:r>
            <a:r>
              <a:rPr lang="en-ID" sz="2600" dirty="0"/>
              <a:t>, “</a:t>
            </a:r>
            <a:r>
              <a:rPr lang="en-ID" sz="2600" dirty="0" err="1"/>
              <a:t>Analisis</a:t>
            </a:r>
            <a:r>
              <a:rPr lang="en-ID" sz="2600" dirty="0"/>
              <a:t> </a:t>
            </a:r>
            <a:r>
              <a:rPr lang="en-ID" sz="2600" dirty="0" err="1"/>
              <a:t>Wacana</a:t>
            </a:r>
            <a:r>
              <a:rPr lang="en-ID" sz="2600" dirty="0"/>
              <a:t> </a:t>
            </a:r>
            <a:r>
              <a:rPr lang="en-ID" sz="2600" dirty="0" err="1"/>
              <a:t>Kritis</a:t>
            </a:r>
            <a:r>
              <a:rPr lang="en-ID" sz="2600" dirty="0"/>
              <a:t>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Iklan</a:t>
            </a:r>
            <a:r>
              <a:rPr lang="en-ID" sz="2600" dirty="0"/>
              <a:t> </a:t>
            </a:r>
            <a:r>
              <a:rPr lang="en-ID" sz="2600" dirty="0" err="1"/>
              <a:t>Televisi</a:t>
            </a:r>
            <a:r>
              <a:rPr lang="en-ID" sz="2600" dirty="0"/>
              <a:t> (</a:t>
            </a:r>
            <a:r>
              <a:rPr lang="en-ID" sz="2600" dirty="0" err="1"/>
              <a:t>Studi</a:t>
            </a:r>
            <a:r>
              <a:rPr lang="en-ID" sz="2600" dirty="0"/>
              <a:t> </a:t>
            </a:r>
            <a:r>
              <a:rPr lang="en-ID" sz="2600" dirty="0" err="1"/>
              <a:t>Kasus</a:t>
            </a:r>
            <a:r>
              <a:rPr lang="en-ID" sz="2600" dirty="0"/>
              <a:t> </a:t>
            </a:r>
            <a:r>
              <a:rPr lang="en-ID" sz="2600" dirty="0" err="1"/>
              <a:t>Produk</a:t>
            </a:r>
            <a:r>
              <a:rPr lang="en-ID" sz="2600" dirty="0"/>
              <a:t> </a:t>
            </a:r>
            <a:r>
              <a:rPr lang="en-ID" sz="2600" dirty="0" err="1"/>
              <a:t>Frestea</a:t>
            </a:r>
            <a:r>
              <a:rPr lang="en-ID" sz="2600" dirty="0"/>
              <a:t> </a:t>
            </a:r>
            <a:r>
              <a:rPr lang="en-ID" sz="2600" dirty="0" err="1"/>
              <a:t>versi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Hiphop</a:t>
            </a:r>
            <a:r>
              <a:rPr lang="en-ID" sz="2600" dirty="0"/>
              <a:t> Wedding),” </a:t>
            </a:r>
            <a:r>
              <a:rPr lang="en-ID" sz="2600" dirty="0" err="1"/>
              <a:t>DeKaVe</a:t>
            </a:r>
            <a:r>
              <a:rPr lang="en-ID" sz="2600" dirty="0"/>
              <a:t>, vol. 7, no. 2, pp. 35–46, 2014. DOI: 10.24821/dkv.v7i2.1645.</a:t>
            </a:r>
          </a:p>
          <a:p>
            <a:pPr marL="228600" indent="0" algn="just">
              <a:buNone/>
            </a:pPr>
            <a:r>
              <a:rPr lang="en-ID" sz="2600" dirty="0"/>
              <a:t>[11] D. Angelina, “Film </a:t>
            </a:r>
            <a:r>
              <a:rPr lang="en-ID" sz="2600" dirty="0" err="1"/>
              <a:t>Komedi</a:t>
            </a:r>
            <a:r>
              <a:rPr lang="en-ID" sz="2600" dirty="0"/>
              <a:t> </a:t>
            </a:r>
            <a:r>
              <a:rPr lang="en-ID" sz="2600" dirty="0" err="1"/>
              <a:t>Rukun</a:t>
            </a:r>
            <a:r>
              <a:rPr lang="en-ID" sz="2600" dirty="0"/>
              <a:t> Karya : </a:t>
            </a:r>
            <a:r>
              <a:rPr lang="en-ID" sz="2600" dirty="0" err="1"/>
              <a:t>Strategi</a:t>
            </a:r>
            <a:r>
              <a:rPr lang="en-ID" sz="2600" dirty="0"/>
              <a:t> </a:t>
            </a:r>
            <a:r>
              <a:rPr lang="en-ID" sz="2600" dirty="0" err="1"/>
              <a:t>Seniman</a:t>
            </a:r>
            <a:r>
              <a:rPr lang="en-ID" sz="2600" dirty="0"/>
              <a:t> </a:t>
            </a:r>
            <a:r>
              <a:rPr lang="en-ID" sz="2600" dirty="0" err="1"/>
              <a:t>Tradisi</a:t>
            </a:r>
            <a:r>
              <a:rPr lang="en-ID" sz="2600" dirty="0"/>
              <a:t>,” vol. 17, no. 2, pp. 159–174, 2021.</a:t>
            </a:r>
          </a:p>
          <a:p>
            <a:pPr marL="228600" indent="0" algn="just">
              <a:buNone/>
            </a:pPr>
            <a:r>
              <a:rPr lang="en-ID" sz="2600" dirty="0"/>
              <a:t>[12] </a:t>
            </a:r>
            <a:r>
              <a:rPr lang="en-ID" sz="2600" dirty="0" err="1"/>
              <a:t>Agustinus</a:t>
            </a:r>
            <a:r>
              <a:rPr lang="en-ID" sz="2600" dirty="0"/>
              <a:t> </a:t>
            </a:r>
            <a:r>
              <a:rPr lang="en-ID" sz="2600" dirty="0" err="1"/>
              <a:t>Gulo</a:t>
            </a:r>
            <a:r>
              <a:rPr lang="en-ID" sz="2600" dirty="0"/>
              <a:t>, “</a:t>
            </a:r>
            <a:r>
              <a:rPr lang="en-ID" sz="2600" dirty="0" err="1"/>
              <a:t>Revitalisasi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Di Era Digital Dan </a:t>
            </a:r>
            <a:r>
              <a:rPr lang="en-ID" sz="2600" dirty="0" err="1"/>
              <a:t>Eksplorasi</a:t>
            </a:r>
            <a:r>
              <a:rPr lang="en-ID" sz="2600" dirty="0"/>
              <a:t> </a:t>
            </a:r>
            <a:r>
              <a:rPr lang="en-ID" sz="2600" dirty="0" err="1"/>
              <a:t>Dampak</a:t>
            </a:r>
            <a:r>
              <a:rPr lang="en-ID" sz="2600" dirty="0"/>
              <a:t> Media </a:t>
            </a:r>
            <a:r>
              <a:rPr lang="en-ID" sz="2600" dirty="0" err="1"/>
              <a:t>Sosial</a:t>
            </a:r>
            <a:r>
              <a:rPr lang="en-ID" sz="2600" dirty="0"/>
              <a:t> </a:t>
            </a:r>
            <a:r>
              <a:rPr lang="en-ID" sz="2600" dirty="0" err="1"/>
              <a:t>Terhadap</a:t>
            </a:r>
            <a:r>
              <a:rPr lang="en-ID" sz="2600" dirty="0"/>
              <a:t> </a:t>
            </a:r>
            <a:r>
              <a:rPr lang="en-ID" sz="2600" dirty="0" err="1"/>
              <a:t>Dinamika</a:t>
            </a:r>
            <a:r>
              <a:rPr lang="en-ID" sz="2600" dirty="0"/>
              <a:t> </a:t>
            </a:r>
            <a:r>
              <a:rPr lang="en-ID" sz="2600" dirty="0" err="1"/>
              <a:t>Sosial-Budaya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/>
              <a:t>Di Tengah </a:t>
            </a:r>
            <a:r>
              <a:rPr lang="en-ID" sz="2600" dirty="0" err="1"/>
              <a:t>Masyarakat</a:t>
            </a:r>
            <a:r>
              <a:rPr lang="en-ID" sz="2600" dirty="0"/>
              <a:t>,” Jurnal </a:t>
            </a:r>
            <a:r>
              <a:rPr lang="en-ID" sz="2600" dirty="0" err="1"/>
              <a:t>Pendidikan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Kebudayaan</a:t>
            </a:r>
            <a:r>
              <a:rPr lang="en-ID" sz="2600" dirty="0"/>
              <a:t> (JURDIKBUD), vol. 3, no. 3, pp. 172–184, 2023.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77335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(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buNone/>
            </a:pP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erlu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diwaspadai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adalah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komodifikasi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mungkin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terjadi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elemen-elemen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yang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diubah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menjadi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tujuan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popularitas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keuntungan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ekonomi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Penting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mempertimbangkan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etika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pemanfaatan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unsur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lokal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agar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tidak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merugikan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atau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merendahkan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makna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Aspek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juga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hendaknya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menjadi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salah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satu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pertimbangan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karena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lokal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konten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komedi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di media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berisiko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menghadirkan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pelanggaran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hukum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terutama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terkait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Undang-Undang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Transaksi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Elektronik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(UU ITE)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perubahaannya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Selain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itu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dampak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penggunaan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media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terutama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konten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komedi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lokal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perlu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dievaluasi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dari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perspektif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sosial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budaya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luas</a:t>
            </a:r>
            <a:r>
              <a:rPr lang="en-US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98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[13] </a:t>
            </a:r>
            <a:r>
              <a:rPr lang="en-ID" sz="2600" dirty="0" err="1"/>
              <a:t>Haryono</a:t>
            </a:r>
            <a:r>
              <a:rPr lang="en-ID" sz="2600" dirty="0"/>
              <a:t>, </a:t>
            </a:r>
            <a:r>
              <a:rPr lang="en-ID" sz="2600" dirty="0" err="1"/>
              <a:t>Cosmas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Gatot</a:t>
            </a:r>
            <a:r>
              <a:rPr lang="en-ID" sz="2600" dirty="0"/>
              <a:t>, </a:t>
            </a:r>
            <a:r>
              <a:rPr lang="en-ID" sz="2600" dirty="0" err="1"/>
              <a:t>Kajian</a:t>
            </a:r>
            <a:r>
              <a:rPr lang="en-ID" sz="2600" dirty="0"/>
              <a:t> </a:t>
            </a:r>
            <a:r>
              <a:rPr lang="en-ID" sz="2600" dirty="0" err="1"/>
              <a:t>Ekonomi</a:t>
            </a:r>
            <a:r>
              <a:rPr lang="en-ID" sz="2600" dirty="0"/>
              <a:t> </a:t>
            </a:r>
            <a:r>
              <a:rPr lang="en-ID" sz="2600" dirty="0" err="1"/>
              <a:t>Politik</a:t>
            </a:r>
            <a:r>
              <a:rPr lang="en-ID" sz="2600" dirty="0"/>
              <a:t> Media: 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Pekerja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Fetisisme</a:t>
            </a:r>
            <a:r>
              <a:rPr lang="en-ID" sz="2600" dirty="0"/>
              <a:t> </a:t>
            </a:r>
            <a:r>
              <a:rPr lang="en-ID" sz="2600" dirty="0" err="1"/>
              <a:t>Komoditas</a:t>
            </a:r>
            <a:r>
              <a:rPr lang="en-ID" sz="2600" dirty="0"/>
              <a:t> dalam </a:t>
            </a:r>
            <a:r>
              <a:rPr lang="en-ID" sz="2600" dirty="0" err="1"/>
              <a:t>Industri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/>
              <a:t>Media, 1st ed., D. E. </a:t>
            </a:r>
            <a:r>
              <a:rPr lang="en-ID" sz="2600" dirty="0" err="1"/>
              <a:t>Restiani</a:t>
            </a:r>
            <a:r>
              <a:rPr lang="en-ID" sz="2600" dirty="0"/>
              <a:t>, Ed. </a:t>
            </a:r>
            <a:r>
              <a:rPr lang="en-ID" sz="2600" dirty="0" err="1"/>
              <a:t>Sukabumi</a:t>
            </a:r>
            <a:r>
              <a:rPr lang="en-ID" sz="2600" dirty="0"/>
              <a:t>: CV </a:t>
            </a:r>
            <a:r>
              <a:rPr lang="en-ID" sz="2600" dirty="0" err="1"/>
              <a:t>Jejak</a:t>
            </a:r>
            <a:r>
              <a:rPr lang="en-ID" sz="2600" dirty="0"/>
              <a:t>, 2020, vol. 14, pp. 1–4.</a:t>
            </a:r>
          </a:p>
          <a:p>
            <a:pPr marL="228600" indent="0" algn="just">
              <a:buNone/>
            </a:pPr>
            <a:r>
              <a:rPr lang="en-ID" sz="2600" dirty="0"/>
              <a:t>[14] </a:t>
            </a:r>
            <a:r>
              <a:rPr lang="en-ID" sz="2600" dirty="0" err="1"/>
              <a:t>Agus</a:t>
            </a:r>
            <a:r>
              <a:rPr lang="en-ID" sz="2600" dirty="0"/>
              <a:t> </a:t>
            </a:r>
            <a:r>
              <a:rPr lang="en-ID" sz="2600" dirty="0" err="1"/>
              <a:t>Sudibyo</a:t>
            </a:r>
            <a:r>
              <a:rPr lang="en-ID" sz="2600" dirty="0"/>
              <a:t>, </a:t>
            </a:r>
            <a:r>
              <a:rPr lang="en-ID" sz="2600" dirty="0" err="1"/>
              <a:t>Dialektika</a:t>
            </a:r>
            <a:r>
              <a:rPr lang="en-ID" sz="2600" dirty="0"/>
              <a:t> Digital: </a:t>
            </a:r>
            <a:r>
              <a:rPr lang="en-ID" sz="2600" dirty="0" err="1"/>
              <a:t>Kolaborasi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Kompetisi</a:t>
            </a:r>
            <a:r>
              <a:rPr lang="en-ID" sz="2600" dirty="0"/>
              <a:t> </a:t>
            </a:r>
            <a:r>
              <a:rPr lang="en-ID" sz="2600" dirty="0" err="1"/>
              <a:t>Anatar</a:t>
            </a:r>
            <a:r>
              <a:rPr lang="en-ID" sz="2600" dirty="0"/>
              <a:t> Media Massa </a:t>
            </a:r>
            <a:r>
              <a:rPr lang="en-ID" sz="2600" dirty="0" err="1"/>
              <a:t>dan</a:t>
            </a:r>
            <a:r>
              <a:rPr lang="en-ID" sz="2600" dirty="0"/>
              <a:t> Platform Digital, Digital, G. A. </a:t>
            </a:r>
            <a:r>
              <a:rPr lang="en-ID" sz="2600" dirty="0" err="1"/>
              <a:t>Putro</a:t>
            </a:r>
            <a:r>
              <a:rPr lang="en-ID" sz="2600" dirty="0"/>
              <a:t>,</a:t>
            </a:r>
          </a:p>
          <a:p>
            <a:pPr marL="228600" indent="0" algn="just">
              <a:buNone/>
            </a:pPr>
            <a:r>
              <a:rPr lang="en-ID" sz="2600" dirty="0"/>
              <a:t>Ed. Jakarta: PT. </a:t>
            </a:r>
            <a:r>
              <a:rPr lang="en-ID" sz="2600" dirty="0" err="1"/>
              <a:t>Gramedia</a:t>
            </a:r>
            <a:r>
              <a:rPr lang="en-ID" sz="2600" dirty="0"/>
              <a:t>, 2022, p. 504.</a:t>
            </a:r>
          </a:p>
          <a:p>
            <a:pPr marL="228600" indent="0" algn="just">
              <a:buNone/>
            </a:pPr>
            <a:r>
              <a:rPr lang="en-ID" sz="2600" dirty="0"/>
              <a:t>[15] F. A. Dharma, “</a:t>
            </a:r>
            <a:r>
              <a:rPr lang="en-ID" sz="2600" dirty="0" err="1"/>
              <a:t>Komodifikasi</a:t>
            </a:r>
            <a:r>
              <a:rPr lang="en-ID" sz="2600" dirty="0"/>
              <a:t> </a:t>
            </a:r>
            <a:r>
              <a:rPr lang="en-ID" sz="2600" dirty="0" err="1"/>
              <a:t>Folklor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Konsumsi</a:t>
            </a:r>
            <a:r>
              <a:rPr lang="en-ID" sz="2600" dirty="0"/>
              <a:t> </a:t>
            </a:r>
            <a:r>
              <a:rPr lang="en-ID" sz="2600" dirty="0" err="1"/>
              <a:t>Pariwisata</a:t>
            </a:r>
            <a:r>
              <a:rPr lang="en-ID" sz="2600" dirty="0"/>
              <a:t> di Indonesia,” </a:t>
            </a:r>
            <a:r>
              <a:rPr lang="en-ID" sz="2600" dirty="0" err="1"/>
              <a:t>BioKultur</a:t>
            </a:r>
            <a:r>
              <a:rPr lang="en-ID" sz="2600" dirty="0"/>
              <a:t>, vol. VII, no. 1, pp. 1–15, 2018.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275835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[16] M. </a:t>
            </a:r>
            <a:r>
              <a:rPr lang="en-ID" sz="2600" dirty="0" err="1"/>
              <a:t>Ramdhan</a:t>
            </a:r>
            <a:r>
              <a:rPr lang="en-ID" sz="2600" dirty="0"/>
              <a:t>, </a:t>
            </a:r>
            <a:r>
              <a:rPr lang="en-ID" sz="2600" dirty="0" err="1"/>
              <a:t>Metode</a:t>
            </a:r>
            <a:r>
              <a:rPr lang="en-ID" sz="2600" dirty="0"/>
              <a:t> </a:t>
            </a:r>
            <a:r>
              <a:rPr lang="en-ID" sz="2600" dirty="0" err="1"/>
              <a:t>Penelitian</a:t>
            </a:r>
            <a:r>
              <a:rPr lang="en-ID" sz="2600" dirty="0"/>
              <a:t>, 1st ed., A. A. </a:t>
            </a:r>
            <a:r>
              <a:rPr lang="en-ID" sz="2600" dirty="0" err="1"/>
              <a:t>Effendy</a:t>
            </a:r>
            <a:r>
              <a:rPr lang="en-ID" sz="2600" dirty="0"/>
              <a:t>, Ed. Surabaya: </a:t>
            </a:r>
            <a:r>
              <a:rPr lang="en-ID" sz="2600" dirty="0" err="1"/>
              <a:t>Cipta</a:t>
            </a:r>
            <a:r>
              <a:rPr lang="en-ID" sz="2600" dirty="0"/>
              <a:t> Media Nusantara, 2021.</a:t>
            </a:r>
          </a:p>
          <a:p>
            <a:pPr marL="228600" indent="0" algn="just">
              <a:buNone/>
            </a:pPr>
            <a:r>
              <a:rPr lang="en-ID" sz="2600" dirty="0"/>
              <a:t>[17] A. </a:t>
            </a:r>
            <a:r>
              <a:rPr lang="en-ID" sz="2600" dirty="0" err="1"/>
              <a:t>Simamora</a:t>
            </a:r>
            <a:r>
              <a:rPr lang="en-ID" sz="2600" dirty="0"/>
              <a:t> et al., “</a:t>
            </a:r>
            <a:r>
              <a:rPr lang="en-ID" sz="2600" dirty="0" err="1"/>
              <a:t>Analisis</a:t>
            </a:r>
            <a:r>
              <a:rPr lang="en-ID" sz="2600" dirty="0"/>
              <a:t> </a:t>
            </a:r>
            <a:r>
              <a:rPr lang="en-ID" sz="2600" dirty="0" err="1"/>
              <a:t>Bentuk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Makna</a:t>
            </a:r>
            <a:r>
              <a:rPr lang="en-ID" sz="2600" dirty="0"/>
              <a:t> 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Tradisi</a:t>
            </a:r>
            <a:r>
              <a:rPr lang="en-ID" sz="2600" dirty="0"/>
              <a:t> </a:t>
            </a:r>
            <a:r>
              <a:rPr lang="en-ID" sz="2600" dirty="0" err="1"/>
              <a:t>Pernikahan</a:t>
            </a:r>
            <a:r>
              <a:rPr lang="en-ID" sz="2600" dirty="0"/>
              <a:t> </a:t>
            </a:r>
            <a:r>
              <a:rPr lang="en-ID" sz="2600" dirty="0" err="1"/>
              <a:t>Adat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Desa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Ngingit</a:t>
            </a:r>
            <a:r>
              <a:rPr lang="en-ID" sz="2600" dirty="0"/>
              <a:t> </a:t>
            </a:r>
            <a:r>
              <a:rPr lang="en-ID" sz="2600" dirty="0" err="1"/>
              <a:t>Tumpang</a:t>
            </a:r>
            <a:r>
              <a:rPr lang="en-ID" sz="2600" dirty="0"/>
              <a:t>: </a:t>
            </a:r>
            <a:r>
              <a:rPr lang="en-ID" sz="2600" dirty="0" err="1"/>
              <a:t>Kajian</a:t>
            </a:r>
            <a:r>
              <a:rPr lang="en-ID" sz="2600" dirty="0"/>
              <a:t> </a:t>
            </a:r>
            <a:r>
              <a:rPr lang="en-ID" sz="2600" dirty="0" err="1"/>
              <a:t>Antropolinguistik</a:t>
            </a:r>
            <a:r>
              <a:rPr lang="en-ID" sz="2600" dirty="0"/>
              <a:t>,” Jurnal </a:t>
            </a:r>
            <a:r>
              <a:rPr lang="en-ID" sz="2600" dirty="0" err="1"/>
              <a:t>Budaya</a:t>
            </a:r>
            <a:r>
              <a:rPr lang="en-ID" sz="2600" dirty="0"/>
              <a:t> FIB UB, vol. 3, no. 1, pp. 44–54, 2022.</a:t>
            </a:r>
          </a:p>
          <a:p>
            <a:pPr marL="228600" indent="0" algn="just">
              <a:buNone/>
            </a:pPr>
            <a:r>
              <a:rPr lang="en-ID" sz="2600" dirty="0"/>
              <a:t>[18] F. </a:t>
            </a:r>
            <a:r>
              <a:rPr lang="en-ID" sz="2600" dirty="0" err="1"/>
              <a:t>Zahira</a:t>
            </a:r>
            <a:r>
              <a:rPr lang="en-ID" sz="2600" dirty="0"/>
              <a:t>, I. M. </a:t>
            </a:r>
            <a:r>
              <a:rPr lang="en-ID" sz="2600" dirty="0" err="1"/>
              <a:t>Rusmana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N. Gardenia, “</a:t>
            </a:r>
            <a:r>
              <a:rPr lang="en-ID" sz="2600" dirty="0" err="1"/>
              <a:t>Etnomatematika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Penggunaan</a:t>
            </a:r>
            <a:r>
              <a:rPr lang="en-ID" sz="2600" dirty="0"/>
              <a:t> 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Tradisi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Kedua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Calon</a:t>
            </a:r>
            <a:r>
              <a:rPr lang="en-ID" sz="2600" dirty="0"/>
              <a:t> </a:t>
            </a:r>
            <a:r>
              <a:rPr lang="en-ID" sz="2600" dirty="0" err="1"/>
              <a:t>Mempelai</a:t>
            </a:r>
            <a:r>
              <a:rPr lang="en-ID" sz="2600" dirty="0"/>
              <a:t>,” in </a:t>
            </a:r>
            <a:r>
              <a:rPr lang="en-ID" sz="2600" dirty="0" err="1"/>
              <a:t>Prosiding</a:t>
            </a:r>
            <a:r>
              <a:rPr lang="en-ID" sz="2600" dirty="0"/>
              <a:t> </a:t>
            </a:r>
            <a:r>
              <a:rPr lang="en-ID" sz="2600" dirty="0" err="1"/>
              <a:t>Diskusi</a:t>
            </a:r>
            <a:r>
              <a:rPr lang="en-ID" sz="2600" dirty="0"/>
              <a:t> Panel </a:t>
            </a:r>
            <a:r>
              <a:rPr lang="en-ID" sz="2600" dirty="0" err="1"/>
              <a:t>Nasional</a:t>
            </a:r>
            <a:r>
              <a:rPr lang="en-ID" sz="2600" dirty="0"/>
              <a:t> </a:t>
            </a:r>
            <a:r>
              <a:rPr lang="en-ID" sz="2600" dirty="0" err="1"/>
              <a:t>Pendidikan</a:t>
            </a:r>
            <a:r>
              <a:rPr lang="en-ID" sz="2600" dirty="0"/>
              <a:t> </a:t>
            </a:r>
            <a:r>
              <a:rPr lang="en-ID" sz="2600" dirty="0" err="1"/>
              <a:t>Matematika</a:t>
            </a:r>
            <a:r>
              <a:rPr lang="en-ID" sz="2600" dirty="0"/>
              <a:t> </a:t>
            </a:r>
            <a:r>
              <a:rPr lang="en-ID" sz="2600" dirty="0" err="1"/>
              <a:t>Universitas</a:t>
            </a:r>
            <a:r>
              <a:rPr lang="en-ID" sz="2600" dirty="0"/>
              <a:t> </a:t>
            </a:r>
            <a:r>
              <a:rPr lang="en-ID" sz="2600" dirty="0" err="1"/>
              <a:t>Indraprasta</a:t>
            </a:r>
            <a:r>
              <a:rPr lang="en-ID" sz="2600" dirty="0"/>
              <a:t> PGRI Jakarta., 2022,</a:t>
            </a:r>
          </a:p>
          <a:p>
            <a:pPr marL="228600" indent="0" algn="just">
              <a:buNone/>
            </a:pPr>
            <a:r>
              <a:rPr lang="en-ID" sz="2600" dirty="0"/>
              <a:t>pp. 299–304.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763484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[19] N. A. J. ’</a:t>
            </a:r>
            <a:r>
              <a:rPr lang="en-ID" sz="2600" dirty="0" err="1"/>
              <a:t>Aatika</a:t>
            </a:r>
            <a:r>
              <a:rPr lang="en-ID" sz="2600" dirty="0"/>
              <a:t>, N. A. </a:t>
            </a:r>
            <a:r>
              <a:rPr lang="en-ID" sz="2600" dirty="0" err="1"/>
              <a:t>Maulani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M. J. </a:t>
            </a:r>
            <a:r>
              <a:rPr lang="en-ID" sz="2600" dirty="0" err="1"/>
              <a:t>Rifqi</a:t>
            </a:r>
            <a:r>
              <a:rPr lang="en-ID" sz="2600" dirty="0"/>
              <a:t>, “</a:t>
            </a:r>
            <a:r>
              <a:rPr lang="en-ID" sz="2600" dirty="0" err="1"/>
              <a:t>Analisis</a:t>
            </a:r>
            <a:r>
              <a:rPr lang="en-ID" sz="2600" dirty="0"/>
              <a:t> </a:t>
            </a:r>
            <a:r>
              <a:rPr lang="en-ID" sz="2600" dirty="0" err="1"/>
              <a:t>Pengaruh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di </a:t>
            </a:r>
            <a:r>
              <a:rPr lang="en-ID" sz="2600" dirty="0" err="1"/>
              <a:t>Desa</a:t>
            </a:r>
            <a:r>
              <a:rPr lang="en-ID" sz="2600" dirty="0"/>
              <a:t> </a:t>
            </a:r>
            <a:r>
              <a:rPr lang="en-ID" sz="2600" dirty="0" err="1"/>
              <a:t>Pakunden</a:t>
            </a:r>
            <a:r>
              <a:rPr lang="en-ID" sz="2600" dirty="0"/>
              <a:t> dalam </a:t>
            </a:r>
            <a:r>
              <a:rPr lang="en-ID" sz="2600" dirty="0" err="1"/>
              <a:t>Pernikahan</a:t>
            </a:r>
            <a:r>
              <a:rPr lang="en-ID" sz="2600" dirty="0"/>
              <a:t> </a:t>
            </a:r>
            <a:r>
              <a:rPr lang="en-ID" sz="2600" dirty="0" err="1"/>
              <a:t>Menurut</a:t>
            </a:r>
            <a:r>
              <a:rPr lang="en-ID" sz="2600" dirty="0"/>
              <a:t> </a:t>
            </a:r>
            <a:r>
              <a:rPr lang="en-ID" sz="2600" dirty="0" err="1"/>
              <a:t>Teori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Strukturalisme</a:t>
            </a:r>
            <a:r>
              <a:rPr lang="en-ID" sz="2600" dirty="0"/>
              <a:t> Levi-Strauss,”  ́ Jurnal Al-Hakim: Jurnal </a:t>
            </a:r>
            <a:r>
              <a:rPr lang="en-ID" sz="2600" dirty="0" err="1"/>
              <a:t>Ilmiah</a:t>
            </a:r>
            <a:r>
              <a:rPr lang="en-ID" sz="2600" dirty="0"/>
              <a:t> </a:t>
            </a:r>
            <a:r>
              <a:rPr lang="en-ID" sz="2600" dirty="0" err="1"/>
              <a:t>Mahasiswa</a:t>
            </a:r>
            <a:r>
              <a:rPr lang="en-ID" sz="2600" dirty="0"/>
              <a:t>, </a:t>
            </a:r>
            <a:r>
              <a:rPr lang="en-ID" sz="2600" dirty="0" err="1"/>
              <a:t>Studi</a:t>
            </a:r>
            <a:r>
              <a:rPr lang="en-ID" sz="2600" dirty="0"/>
              <a:t> </a:t>
            </a:r>
            <a:r>
              <a:rPr lang="en-ID" sz="2600" dirty="0" err="1"/>
              <a:t>Syariah</a:t>
            </a:r>
            <a:r>
              <a:rPr lang="en-ID" sz="2600" dirty="0"/>
              <a:t>, </a:t>
            </a:r>
            <a:r>
              <a:rPr lang="en-ID" sz="2600" dirty="0" err="1"/>
              <a:t>Hukum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Filantropi</a:t>
            </a:r>
            <a:r>
              <a:rPr lang="en-ID" sz="2600" dirty="0"/>
              <a:t>, vol. 5, no. 2,</a:t>
            </a:r>
          </a:p>
          <a:p>
            <a:pPr marL="228600" indent="0" algn="just">
              <a:buNone/>
            </a:pPr>
            <a:r>
              <a:rPr lang="en-ID" sz="2600" dirty="0"/>
              <a:t>pp. 285–303, 2023. DOI: 10.22515/jurnalalhakim.v5i2.7938.</a:t>
            </a:r>
          </a:p>
          <a:p>
            <a:pPr marL="228600" indent="0" algn="just">
              <a:buNone/>
            </a:pPr>
            <a:r>
              <a:rPr lang="en-ID" sz="2600" dirty="0"/>
              <a:t>[20] C. W. </a:t>
            </a:r>
            <a:r>
              <a:rPr lang="en-ID" sz="2600" dirty="0" err="1"/>
              <a:t>Anggraeni</a:t>
            </a:r>
            <a:r>
              <a:rPr lang="en-ID" sz="2600" dirty="0"/>
              <a:t> et al., “</a:t>
            </a:r>
            <a:r>
              <a:rPr lang="en-ID" sz="2600" dirty="0" err="1"/>
              <a:t>Kepatuhan</a:t>
            </a:r>
            <a:r>
              <a:rPr lang="en-ID" sz="2600" dirty="0"/>
              <a:t> </a:t>
            </a:r>
            <a:r>
              <a:rPr lang="en-ID" sz="2600" dirty="0" err="1"/>
              <a:t>Penggunaan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dalam </a:t>
            </a:r>
            <a:r>
              <a:rPr lang="en-ID" sz="2600" dirty="0" err="1"/>
              <a:t>Penetapan</a:t>
            </a:r>
            <a:r>
              <a:rPr lang="en-ID" sz="2600" dirty="0"/>
              <a:t> </a:t>
            </a:r>
            <a:r>
              <a:rPr lang="en-ID" sz="2600" dirty="0" err="1"/>
              <a:t>Waktu</a:t>
            </a:r>
            <a:r>
              <a:rPr lang="en-ID" sz="2600" dirty="0"/>
              <a:t> </a:t>
            </a:r>
            <a:r>
              <a:rPr lang="en-ID" sz="2600" dirty="0" err="1"/>
              <a:t>Menikah</a:t>
            </a:r>
            <a:r>
              <a:rPr lang="en-ID" sz="2600" dirty="0"/>
              <a:t>,” vol. 7, pp. 77–89,</a:t>
            </a:r>
          </a:p>
          <a:p>
            <a:pPr marL="228600" indent="0" algn="just">
              <a:buNone/>
            </a:pPr>
            <a:r>
              <a:rPr lang="en-ID" sz="2600" dirty="0"/>
              <a:t>2024.</a:t>
            </a:r>
          </a:p>
          <a:p>
            <a:pPr marL="228600" indent="0" algn="just">
              <a:buNone/>
            </a:pPr>
            <a:r>
              <a:rPr lang="en-ID" sz="2600" dirty="0"/>
              <a:t>[21] Y. </a:t>
            </a:r>
            <a:r>
              <a:rPr lang="en-ID" sz="2600" dirty="0" err="1"/>
              <a:t>Rizki</a:t>
            </a:r>
            <a:r>
              <a:rPr lang="en-ID" sz="2600" dirty="0"/>
              <a:t>, P. </a:t>
            </a:r>
            <a:r>
              <a:rPr lang="en-ID" sz="2600" dirty="0" err="1"/>
              <a:t>Sormin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A. </a:t>
            </a:r>
            <a:r>
              <a:rPr lang="en-ID" sz="2600" dirty="0" err="1"/>
              <a:t>Purba</a:t>
            </a:r>
            <a:r>
              <a:rPr lang="en-ID" sz="2600" dirty="0"/>
              <a:t>, “</a:t>
            </a:r>
            <a:r>
              <a:rPr lang="en-ID" sz="2600" dirty="0" err="1"/>
              <a:t>Analisis</a:t>
            </a:r>
            <a:r>
              <a:rPr lang="en-ID" sz="2600" dirty="0"/>
              <a:t> </a:t>
            </a:r>
            <a:r>
              <a:rPr lang="en-ID" sz="2600" dirty="0" err="1"/>
              <a:t>Nilai-Nilai</a:t>
            </a:r>
            <a:r>
              <a:rPr lang="en-ID" sz="2600" dirty="0"/>
              <a:t> </a:t>
            </a:r>
            <a:r>
              <a:rPr lang="en-ID" sz="2600" dirty="0" err="1"/>
              <a:t>Luhur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Makna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Desa</a:t>
            </a:r>
            <a:r>
              <a:rPr lang="en-ID" sz="2600" dirty="0"/>
              <a:t> </a:t>
            </a:r>
            <a:r>
              <a:rPr lang="en-ID" sz="2600" dirty="0" err="1"/>
              <a:t>Wonosari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Kecamatan</a:t>
            </a:r>
            <a:r>
              <a:rPr lang="en-ID" sz="2600" dirty="0"/>
              <a:t> </a:t>
            </a:r>
            <a:r>
              <a:rPr lang="en-ID" sz="2600" dirty="0" err="1"/>
              <a:t>Pantai</a:t>
            </a:r>
            <a:r>
              <a:rPr lang="en-ID" sz="2600" dirty="0"/>
              <a:t> </a:t>
            </a:r>
            <a:r>
              <a:rPr lang="en-ID" sz="2600" dirty="0" err="1"/>
              <a:t>Labu</a:t>
            </a:r>
            <a:r>
              <a:rPr lang="en-ID" sz="2600" dirty="0"/>
              <a:t>,” </a:t>
            </a:r>
            <a:r>
              <a:rPr lang="en-ID" sz="2600" dirty="0" err="1"/>
              <a:t>Bahterasia</a:t>
            </a:r>
            <a:r>
              <a:rPr lang="en-ID" sz="2600" dirty="0"/>
              <a:t>, vol. 4, no. 2, pp. 66–72, 2023.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512559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[22] B. </a:t>
            </a:r>
            <a:r>
              <a:rPr lang="en-ID" sz="2600" dirty="0" err="1"/>
              <a:t>Hadiatmadja</a:t>
            </a:r>
            <a:r>
              <a:rPr lang="en-ID" sz="2600" dirty="0"/>
              <a:t>, “</a:t>
            </a:r>
            <a:r>
              <a:rPr lang="en-ID" sz="2600" dirty="0" err="1"/>
              <a:t>Nilai</a:t>
            </a:r>
            <a:r>
              <a:rPr lang="en-ID" sz="2600" dirty="0"/>
              <a:t> </a:t>
            </a:r>
            <a:r>
              <a:rPr lang="en-ID" sz="2600" dirty="0" err="1"/>
              <a:t>Karakter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Peribahasa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,” </a:t>
            </a:r>
            <a:r>
              <a:rPr lang="en-ID" sz="2600" dirty="0" err="1"/>
              <a:t>Kawruh</a:t>
            </a:r>
            <a:r>
              <a:rPr lang="en-ID" sz="2600" dirty="0"/>
              <a:t> : Journal of Language Education, Literature and Local</a:t>
            </a:r>
          </a:p>
          <a:p>
            <a:pPr marL="228600" indent="0" algn="just">
              <a:buNone/>
            </a:pPr>
            <a:r>
              <a:rPr lang="en-ID" sz="2600" dirty="0"/>
              <a:t>Culture, vol. 1, no. 1, pp. 14–27, 2019. DOI: 10.32585/kawruh.v1i1.237.</a:t>
            </a:r>
          </a:p>
          <a:p>
            <a:pPr marL="228600" indent="0" algn="just">
              <a:buNone/>
            </a:pPr>
            <a:r>
              <a:rPr lang="en-ID" sz="2600" dirty="0"/>
              <a:t>[23] P. Dari </a:t>
            </a:r>
            <a:r>
              <a:rPr lang="en-ID" sz="2600" dirty="0" err="1"/>
              <a:t>dan</a:t>
            </a:r>
            <a:r>
              <a:rPr lang="en-ID" sz="2600" dirty="0"/>
              <a:t> Q. S. A.-h. </a:t>
            </a:r>
            <a:r>
              <a:rPr lang="en-ID" sz="2600" dirty="0" err="1"/>
              <a:t>Ayat</a:t>
            </a:r>
            <a:r>
              <a:rPr lang="en-ID" sz="2600" dirty="0"/>
              <a:t>, “</a:t>
            </a:r>
            <a:r>
              <a:rPr lang="en-ID" sz="2600" dirty="0" err="1"/>
              <a:t>Fenomena</a:t>
            </a:r>
            <a:r>
              <a:rPr lang="en-ID" sz="2600" dirty="0"/>
              <a:t> </a:t>
            </a:r>
            <a:r>
              <a:rPr lang="en-ID" sz="2600" dirty="0" err="1"/>
              <a:t>Mudik</a:t>
            </a:r>
            <a:r>
              <a:rPr lang="en-ID" sz="2600" dirty="0"/>
              <a:t> </a:t>
            </a:r>
            <a:r>
              <a:rPr lang="en-ID" sz="2600" dirty="0" err="1"/>
              <a:t>Idul</a:t>
            </a:r>
            <a:r>
              <a:rPr lang="en-ID" sz="2600" dirty="0"/>
              <a:t> </a:t>
            </a:r>
            <a:r>
              <a:rPr lang="en-ID" sz="2600" dirty="0" err="1"/>
              <a:t>Fitri</a:t>
            </a:r>
            <a:r>
              <a:rPr lang="en-ID" sz="2600" dirty="0"/>
              <a:t>, </a:t>
            </a:r>
            <a:r>
              <a:rPr lang="en-ID" sz="2600" dirty="0" err="1"/>
              <a:t>Bagi-Bagi</a:t>
            </a:r>
            <a:r>
              <a:rPr lang="en-ID" sz="2600" dirty="0"/>
              <a:t> THR,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Pertumbuhan</a:t>
            </a:r>
            <a:r>
              <a:rPr lang="en-ID" sz="2600" dirty="0"/>
              <a:t> </a:t>
            </a:r>
            <a:r>
              <a:rPr lang="en-ID" sz="2600" dirty="0" err="1"/>
              <a:t>Ekonomi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: </a:t>
            </a:r>
            <a:r>
              <a:rPr lang="en-ID" sz="2600" dirty="0" err="1"/>
              <a:t>Sebuah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Pelajaran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r>
              <a:rPr lang="en-ID" sz="2600" dirty="0"/>
              <a:t> QS. Al-</a:t>
            </a:r>
            <a:r>
              <a:rPr lang="en-ID" sz="2600" dirty="0" err="1"/>
              <a:t>Hasr</a:t>
            </a:r>
            <a:r>
              <a:rPr lang="en-ID" sz="2600" dirty="0"/>
              <a:t> </a:t>
            </a:r>
            <a:r>
              <a:rPr lang="en-ID" sz="2600" dirty="0" err="1"/>
              <a:t>Ayat</a:t>
            </a:r>
            <a:r>
              <a:rPr lang="en-ID" sz="2600" dirty="0"/>
              <a:t> 7,” Jurnal </a:t>
            </a:r>
            <a:r>
              <a:rPr lang="en-ID" sz="2600" dirty="0" err="1"/>
              <a:t>Ayat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Hadist</a:t>
            </a:r>
            <a:r>
              <a:rPr lang="en-ID" sz="2600" dirty="0"/>
              <a:t> </a:t>
            </a:r>
            <a:r>
              <a:rPr lang="en-ID" sz="2600" dirty="0" err="1"/>
              <a:t>Ekonomi</a:t>
            </a:r>
            <a:r>
              <a:rPr lang="en-ID" sz="2600" dirty="0"/>
              <a:t>, vol. 2, pp. 68–76, 2024.</a:t>
            </a:r>
          </a:p>
          <a:p>
            <a:pPr marL="228600" indent="0" algn="just">
              <a:buNone/>
            </a:pPr>
            <a:r>
              <a:rPr lang="en-ID" sz="2600" dirty="0"/>
              <a:t>[24] A. H. </a:t>
            </a:r>
            <a:r>
              <a:rPr lang="en-ID" sz="2600" dirty="0" err="1"/>
              <a:t>Arribathi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Q. </a:t>
            </a:r>
            <a:r>
              <a:rPr lang="en-ID" sz="2600" dirty="0" err="1"/>
              <a:t>Aini</a:t>
            </a:r>
            <a:r>
              <a:rPr lang="en-ID" sz="2600" dirty="0"/>
              <a:t>, “</a:t>
            </a:r>
            <a:r>
              <a:rPr lang="en-ID" sz="2600" dirty="0" err="1"/>
              <a:t>Mudik</a:t>
            </a:r>
            <a:r>
              <a:rPr lang="en-ID" sz="2600" dirty="0"/>
              <a:t> Dalam </a:t>
            </a:r>
            <a:r>
              <a:rPr lang="en-ID" sz="2600" dirty="0" err="1"/>
              <a:t>Perspektif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Dan Agama (</a:t>
            </a:r>
            <a:r>
              <a:rPr lang="en-ID" sz="2600" dirty="0" err="1"/>
              <a:t>Kajian</a:t>
            </a:r>
            <a:r>
              <a:rPr lang="en-ID" sz="2600" dirty="0"/>
              <a:t> </a:t>
            </a:r>
            <a:r>
              <a:rPr lang="en-ID" sz="2600" dirty="0" err="1"/>
              <a:t>Realistis</a:t>
            </a:r>
            <a:r>
              <a:rPr lang="en-ID" sz="2600" dirty="0"/>
              <a:t> </a:t>
            </a:r>
            <a:r>
              <a:rPr lang="en-ID" sz="2600" dirty="0" err="1"/>
              <a:t>Perilaku</a:t>
            </a:r>
            <a:r>
              <a:rPr lang="en-ID" sz="2600" dirty="0"/>
              <a:t> </a:t>
            </a:r>
            <a:r>
              <a:rPr lang="en-ID" sz="2600" dirty="0" err="1"/>
              <a:t>Sumber</a:t>
            </a:r>
            <a:r>
              <a:rPr lang="en-ID" sz="2600" dirty="0"/>
              <a:t> </a:t>
            </a:r>
            <a:r>
              <a:rPr lang="en-ID" sz="2600" dirty="0" err="1"/>
              <a:t>Daya</a:t>
            </a:r>
            <a:r>
              <a:rPr lang="en-ID" sz="2600" dirty="0"/>
              <a:t> </a:t>
            </a:r>
            <a:r>
              <a:rPr lang="en-ID" sz="2600" dirty="0" err="1"/>
              <a:t>Manusia</a:t>
            </a:r>
            <a:r>
              <a:rPr lang="en-ID" sz="2600" dirty="0"/>
              <a:t>),”</a:t>
            </a:r>
          </a:p>
          <a:p>
            <a:pPr marL="228600" indent="0" algn="just">
              <a:buNone/>
            </a:pPr>
            <a:r>
              <a:rPr lang="en-ID" sz="2600" dirty="0"/>
              <a:t>Journal </a:t>
            </a:r>
            <a:r>
              <a:rPr lang="en-ID" sz="2600" dirty="0" err="1"/>
              <a:t>Cyberpreneurship</a:t>
            </a:r>
            <a:r>
              <a:rPr lang="en-ID" sz="2600" dirty="0"/>
              <a:t> Innovative and Creative Exact and Social Science (CICES), vol. 4, no. 1, pp. 45–52, 2018. DOI:</a:t>
            </a:r>
          </a:p>
          <a:p>
            <a:pPr marL="228600" indent="0" algn="just">
              <a:buNone/>
            </a:pPr>
            <a:r>
              <a:rPr lang="en-ID" sz="2600" dirty="0"/>
              <a:t>10.33050/cices.v4i1.475.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695295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Referensi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/>
              <a:t>[25] A. I. </a:t>
            </a:r>
            <a:r>
              <a:rPr lang="en-ID" sz="2600" dirty="0" err="1"/>
              <a:t>Susanto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F. A. Dharma, “Podcast Audio Visual </a:t>
            </a:r>
            <a:r>
              <a:rPr lang="en-ID" sz="2600" dirty="0" err="1"/>
              <a:t>Sebagai</a:t>
            </a:r>
            <a:r>
              <a:rPr lang="en-ID" sz="2600" dirty="0"/>
              <a:t> Media </a:t>
            </a:r>
            <a:r>
              <a:rPr lang="en-ID" sz="2600" dirty="0" err="1"/>
              <a:t>Komunikasi</a:t>
            </a:r>
            <a:r>
              <a:rPr lang="en-ID" sz="2600" dirty="0"/>
              <a:t> </a:t>
            </a:r>
            <a:r>
              <a:rPr lang="en-ID" sz="2600" dirty="0" err="1"/>
              <a:t>Pendidikan</a:t>
            </a:r>
            <a:r>
              <a:rPr lang="en-ID" sz="2600" dirty="0"/>
              <a:t>,” Jurnal SASAK : </a:t>
            </a:r>
            <a:r>
              <a:rPr lang="en-ID" sz="2600" dirty="0" err="1"/>
              <a:t>Desain</a:t>
            </a:r>
            <a:r>
              <a:rPr lang="en-ID" sz="2600" dirty="0"/>
              <a:t> Visual</a:t>
            </a:r>
          </a:p>
          <a:p>
            <a:pPr marL="228600" indent="0" algn="just">
              <a:buNone/>
            </a:pP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Komunikasi</a:t>
            </a:r>
            <a:r>
              <a:rPr lang="en-ID" sz="2600" dirty="0"/>
              <a:t>, vol. 4, no. 2, pp. 53–60, 2022. DOI: 10.30812/sasak.v4i2.2030.</a:t>
            </a:r>
          </a:p>
          <a:p>
            <a:pPr marL="228600" indent="0" algn="just">
              <a:buNone/>
            </a:pPr>
            <a:r>
              <a:rPr lang="en-ID" sz="2600" dirty="0"/>
              <a:t>[26] A. G. </a:t>
            </a:r>
            <a:r>
              <a:rPr lang="en-ID" sz="2600" dirty="0" err="1"/>
              <a:t>Pawestri</a:t>
            </a:r>
            <a:r>
              <a:rPr lang="en-ID" sz="2600" dirty="0"/>
              <a:t>, “</a:t>
            </a:r>
            <a:r>
              <a:rPr lang="en-ID" sz="2600" dirty="0" err="1"/>
              <a:t>Membangun</a:t>
            </a:r>
            <a:r>
              <a:rPr lang="en-ID" sz="2600" dirty="0"/>
              <a:t> </a:t>
            </a:r>
            <a:r>
              <a:rPr lang="en-ID" sz="2600" dirty="0" err="1"/>
              <a:t>Identitas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Banyumasan</a:t>
            </a:r>
            <a:r>
              <a:rPr lang="en-ID" sz="2600" dirty="0"/>
              <a:t> </a:t>
            </a:r>
            <a:r>
              <a:rPr lang="en-ID" sz="2600" dirty="0" err="1"/>
              <a:t>Melalui</a:t>
            </a:r>
            <a:r>
              <a:rPr lang="en-ID" sz="2600" dirty="0"/>
              <a:t> </a:t>
            </a:r>
            <a:r>
              <a:rPr lang="en-ID" sz="2600" dirty="0" err="1"/>
              <a:t>Dialek</a:t>
            </a:r>
            <a:r>
              <a:rPr lang="en-ID" sz="2600" dirty="0"/>
              <a:t> </a:t>
            </a:r>
            <a:r>
              <a:rPr lang="en-ID" sz="2600" dirty="0" err="1"/>
              <a:t>Ngapak</a:t>
            </a:r>
            <a:r>
              <a:rPr lang="en-ID" sz="2600" dirty="0"/>
              <a:t> Di Media </a:t>
            </a:r>
            <a:r>
              <a:rPr lang="en-ID" sz="2600" dirty="0" err="1"/>
              <a:t>Sosial</a:t>
            </a:r>
            <a:r>
              <a:rPr lang="en-ID" sz="2600" dirty="0"/>
              <a:t>,” Jurnal </a:t>
            </a:r>
            <a:r>
              <a:rPr lang="en-ID" sz="2600" dirty="0" err="1"/>
              <a:t>Pendidikan</a:t>
            </a:r>
            <a:endParaRPr lang="en-ID" sz="2600" dirty="0"/>
          </a:p>
          <a:p>
            <a:pPr marL="228600" indent="0" algn="just">
              <a:buNone/>
            </a:pPr>
            <a:r>
              <a:rPr lang="en-ID" sz="2600" dirty="0" err="1"/>
              <a:t>Bahasa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Sastra</a:t>
            </a:r>
            <a:r>
              <a:rPr lang="en-ID" sz="2600" dirty="0"/>
              <a:t>, vol. 19, no. 2, pp. 255–266, 2020. DOI: 10.17509/bs_jpbsp.v19i2.24791.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4045807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Metode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buNone/>
            </a:pP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Penelitian ini menggunakan metode kualitatif, 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Sesuai dengan </a:t>
            </a: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definisi Bogdan dan Taylor, penelitian kualitatif ini bersifat deskriptif dan mendalam, dengan fokus pada konten-konten 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komedi Nopek </a:t>
            </a: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Novian yang di unggah di media sosial. Dalam penelitian ini, konten yang mengandung komodifiaksi budaya dianalisis 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secara visual </a:t>
            </a: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menggunakan pendekatan semiotika Roland Barthes, yang dianggap tepat karena menggandung unsur budaya dan 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mitologi yang </a:t>
            </a: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kuat dalam konten visual tersebut. Proses analisis mencakup beberapa tahapan penting, yaitu pemilihan konten, </a:t>
            </a:r>
            <a:r>
              <a:rPr lang="id-ID" sz="2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identifikasi tanda-tanda</a:t>
            </a:r>
            <a:r>
              <a:rPr lang="id-ID" sz="2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analisis denotasi dan konotasi, serta analis mitos dan penggunaan kode. diakhiri dengan interpretasi makna budaya.</a:t>
            </a:r>
            <a:endParaRPr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Hasil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buNone/>
            </a:pPr>
            <a:r>
              <a:rPr lang="en-ID" sz="2600" dirty="0" err="1"/>
              <a:t>Temuan</a:t>
            </a:r>
            <a:r>
              <a:rPr lang="en-ID" sz="2600" dirty="0"/>
              <a:t> </a:t>
            </a:r>
            <a:r>
              <a:rPr lang="en-ID" sz="2600" dirty="0" err="1"/>
              <a:t>penelitian</a:t>
            </a:r>
            <a:r>
              <a:rPr lang="en-ID" sz="2600" dirty="0"/>
              <a:t> ini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Nopek</a:t>
            </a:r>
            <a:r>
              <a:rPr lang="en-ID" sz="2600" dirty="0"/>
              <a:t> </a:t>
            </a:r>
            <a:r>
              <a:rPr lang="en-ID" sz="2600" dirty="0" err="1"/>
              <a:t>Novian</a:t>
            </a:r>
            <a:r>
              <a:rPr lang="en-ID" sz="2600" dirty="0"/>
              <a:t>, </a:t>
            </a:r>
            <a:r>
              <a:rPr lang="en-ID" sz="2600" dirty="0" err="1"/>
              <a:t>seorang</a:t>
            </a:r>
            <a:r>
              <a:rPr lang="en-ID" sz="2600" dirty="0"/>
              <a:t> </a:t>
            </a:r>
            <a:r>
              <a:rPr lang="en-ID" sz="2600" dirty="0" err="1"/>
              <a:t>komika</a:t>
            </a:r>
            <a:r>
              <a:rPr lang="en-ID" sz="2600" dirty="0"/>
              <a:t> yang </a:t>
            </a:r>
            <a:r>
              <a:rPr lang="en-ID" sz="2600" dirty="0" err="1"/>
              <a:t>memanfaatkan</a:t>
            </a:r>
            <a:r>
              <a:rPr lang="en-ID" sz="2600" dirty="0"/>
              <a:t> </a:t>
            </a:r>
            <a:r>
              <a:rPr lang="en-ID" sz="2600" dirty="0" err="1"/>
              <a:t>elemen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daerah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 smtClean="0"/>
              <a:t>komoditas</a:t>
            </a:r>
            <a:r>
              <a:rPr lang="id-ID" sz="2600" dirty="0"/>
              <a:t> </a:t>
            </a:r>
            <a:r>
              <a:rPr lang="en-ID" sz="2600" dirty="0" err="1" smtClean="0"/>
              <a:t>utama</a:t>
            </a:r>
            <a:r>
              <a:rPr lang="en-ID" sz="2600" dirty="0" smtClean="0"/>
              <a:t> </a:t>
            </a:r>
            <a:r>
              <a:rPr lang="en-ID" sz="2600" dirty="0"/>
              <a:t>dalam </a:t>
            </a:r>
            <a:r>
              <a:rPr lang="en-ID" sz="2600" dirty="0" err="1"/>
              <a:t>menciptakan</a:t>
            </a:r>
            <a:r>
              <a:rPr lang="en-ID" sz="2600" dirty="0"/>
              <a:t>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di </a:t>
            </a:r>
            <a:r>
              <a:rPr lang="en-ID" sz="2600" dirty="0" err="1" smtClean="0"/>
              <a:t>akun</a:t>
            </a:r>
            <a:r>
              <a:rPr lang="id-ID" sz="2600" dirty="0" smtClean="0"/>
              <a:t> </a:t>
            </a:r>
            <a:r>
              <a:rPr lang="en-ID" sz="2600" dirty="0" err="1" smtClean="0"/>
              <a:t>Instagramnya</a:t>
            </a:r>
            <a:r>
              <a:rPr lang="en-ID" sz="2600" dirty="0"/>
              <a:t>. Dalam </a:t>
            </a:r>
            <a:r>
              <a:rPr lang="en-ID" sz="2600" dirty="0" err="1"/>
              <a:t>penelitian</a:t>
            </a:r>
            <a:r>
              <a:rPr lang="en-ID" sz="2600" dirty="0"/>
              <a:t> ini, </a:t>
            </a:r>
            <a:r>
              <a:rPr lang="en-ID" sz="2600" dirty="0" err="1"/>
              <a:t>tiga</a:t>
            </a:r>
            <a:r>
              <a:rPr lang="en-ID" sz="2600" dirty="0"/>
              <a:t>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drama karya </a:t>
            </a:r>
            <a:r>
              <a:rPr lang="en-ID" sz="2600" dirty="0" err="1" smtClean="0"/>
              <a:t>Nopek</a:t>
            </a:r>
            <a:r>
              <a:rPr lang="id-ID" sz="2600" dirty="0" smtClean="0"/>
              <a:t> </a:t>
            </a:r>
            <a:r>
              <a:rPr lang="en-ID" sz="2600" dirty="0" err="1" smtClean="0"/>
              <a:t>dijadikan</a:t>
            </a:r>
            <a:r>
              <a:rPr lang="en-ID" sz="2600" dirty="0" smtClean="0"/>
              <a:t> </a:t>
            </a:r>
            <a:r>
              <a:rPr lang="en-ID" sz="2600" dirty="0" err="1"/>
              <a:t>subjek</a:t>
            </a:r>
            <a:r>
              <a:rPr lang="en-ID" sz="2600" dirty="0"/>
              <a:t> </a:t>
            </a:r>
            <a:r>
              <a:rPr lang="en-ID" sz="2600" dirty="0" err="1"/>
              <a:t>utama</a:t>
            </a:r>
            <a:r>
              <a:rPr lang="en-ID" sz="2600" dirty="0"/>
              <a:t> untuk </a:t>
            </a:r>
            <a:r>
              <a:rPr lang="en-ID" sz="2600" dirty="0" err="1"/>
              <a:t>dianalisis</a:t>
            </a:r>
            <a:r>
              <a:rPr lang="en-ID" sz="2600" dirty="0" smtClean="0"/>
              <a:t>.</a:t>
            </a:r>
            <a:r>
              <a:rPr lang="id-ID" sz="2600" dirty="0"/>
              <a:t> </a:t>
            </a:r>
            <a:endParaRPr lang="id-ID" sz="2600" dirty="0" smtClean="0"/>
          </a:p>
          <a:p>
            <a:pPr marL="228600" lvl="0" indent="0" algn="just">
              <a:buNone/>
            </a:pPr>
            <a:endParaRPr lang="id-ID" sz="2600" dirty="0" smtClean="0"/>
          </a:p>
          <a:p>
            <a:pPr marL="685800" indent="-457200" algn="just">
              <a:buFont typeface="Wingdings" panose="05000000000000000000" pitchFamily="2" charset="2"/>
              <a:buChar char="q"/>
            </a:pPr>
            <a:r>
              <a:rPr lang="en-ID" sz="2600" dirty="0" err="1"/>
              <a:t>Pertama</a:t>
            </a:r>
            <a:r>
              <a:rPr lang="en-ID" sz="2600" dirty="0"/>
              <a:t>,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bertema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dua</a:t>
            </a:r>
            <a:r>
              <a:rPr lang="en-ID" sz="2600" dirty="0"/>
              <a:t> lima yang </a:t>
            </a:r>
            <a:r>
              <a:rPr lang="en-ID" sz="2600" dirty="0" err="1"/>
              <a:t>mengangkat</a:t>
            </a:r>
            <a:r>
              <a:rPr lang="en-ID" sz="2600" dirty="0"/>
              <a:t> </a:t>
            </a:r>
            <a:r>
              <a:rPr lang="en-ID" sz="2600" dirty="0" err="1"/>
              <a:t>kepercayaan</a:t>
            </a:r>
            <a:r>
              <a:rPr lang="en-ID" sz="2600" dirty="0"/>
              <a:t> </a:t>
            </a:r>
            <a:r>
              <a:rPr lang="en-ID" sz="2600" dirty="0" err="1"/>
              <a:t>tradisional</a:t>
            </a:r>
            <a:r>
              <a:rPr lang="en-ID" sz="2600" dirty="0"/>
              <a:t> </a:t>
            </a:r>
            <a:r>
              <a:rPr lang="en-ID" sz="2600" dirty="0" err="1" smtClean="0"/>
              <a:t>mengenaipengaruh</a:t>
            </a:r>
            <a:r>
              <a:rPr lang="en-ID" sz="2600" dirty="0" smtClean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terhadap</a:t>
            </a:r>
            <a:r>
              <a:rPr lang="en-ID" sz="2600" dirty="0"/>
              <a:t> </a:t>
            </a:r>
            <a:r>
              <a:rPr lang="en-ID" sz="2600" dirty="0" err="1"/>
              <a:t>hubungan</a:t>
            </a:r>
            <a:r>
              <a:rPr lang="en-ID" sz="2600" dirty="0"/>
              <a:t> </a:t>
            </a:r>
            <a:r>
              <a:rPr lang="en-ID" sz="2600" dirty="0" err="1"/>
              <a:t>pernikahan</a:t>
            </a:r>
            <a:r>
              <a:rPr lang="en-ID" sz="2600" dirty="0"/>
              <a:t> </a:t>
            </a:r>
            <a:r>
              <a:rPr lang="en-ID" sz="2600" dirty="0" err="1"/>
              <a:t>hingga</a:t>
            </a:r>
            <a:r>
              <a:rPr lang="en-ID" sz="2600" dirty="0"/>
              <a:t> </a:t>
            </a:r>
            <a:r>
              <a:rPr lang="en-ID" sz="2600" dirty="0" err="1"/>
              <a:t>berujung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perceraian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62284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Hasil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just">
              <a:buNone/>
            </a:pPr>
            <a:endParaRPr lang="id-ID" sz="2600" dirty="0" smtClean="0"/>
          </a:p>
          <a:p>
            <a:pPr marL="685800" indent="-457200" algn="just">
              <a:buFont typeface="Wingdings" panose="05000000000000000000" pitchFamily="2" charset="2"/>
              <a:buChar char="q"/>
            </a:pPr>
            <a:r>
              <a:rPr lang="en-ID" sz="2600" dirty="0" err="1"/>
              <a:t>Kedua</a:t>
            </a:r>
            <a:r>
              <a:rPr lang="en-ID" sz="2600" dirty="0"/>
              <a:t>, </a:t>
            </a:r>
            <a:r>
              <a:rPr lang="en-ID" sz="2600" dirty="0" err="1"/>
              <a:t>konten</a:t>
            </a:r>
            <a:r>
              <a:rPr lang="en-ID" sz="2600" dirty="0"/>
              <a:t> </a:t>
            </a:r>
            <a:r>
              <a:rPr lang="en-ID" sz="2600" dirty="0" err="1"/>
              <a:t>bertema</a:t>
            </a:r>
            <a:r>
              <a:rPr lang="en-ID" sz="2600" dirty="0"/>
              <a:t> </a:t>
            </a:r>
            <a:r>
              <a:rPr lang="en-ID" sz="2600" dirty="0" err="1"/>
              <a:t>filosofi</a:t>
            </a:r>
            <a:r>
              <a:rPr lang="en-ID" sz="2600" dirty="0"/>
              <a:t> </a:t>
            </a:r>
            <a:r>
              <a:rPr lang="en-ID" sz="2600" dirty="0" err="1"/>
              <a:t>hidup</a:t>
            </a:r>
            <a:r>
              <a:rPr lang="en-ID" sz="2600" dirty="0"/>
              <a:t> </a:t>
            </a:r>
            <a:r>
              <a:rPr lang="en-ID" sz="2600" dirty="0" err="1"/>
              <a:t>santai</a:t>
            </a:r>
            <a:r>
              <a:rPr lang="en-ID" sz="2600" dirty="0"/>
              <a:t> </a:t>
            </a:r>
            <a:r>
              <a:rPr lang="en-ID" sz="2600" dirty="0" smtClean="0"/>
              <a:t>dalam</a:t>
            </a:r>
            <a:r>
              <a:rPr lang="id-ID" sz="2600" dirty="0" smtClean="0"/>
              <a:t> </a:t>
            </a:r>
            <a:r>
              <a:rPr lang="en-ID" sz="2600" dirty="0" err="1" smtClean="0"/>
              <a:t>mengejar</a:t>
            </a:r>
            <a:r>
              <a:rPr lang="en-ID" sz="2600" dirty="0" smtClean="0"/>
              <a:t> </a:t>
            </a:r>
            <a:r>
              <a:rPr lang="en-ID" sz="2600" dirty="0" err="1"/>
              <a:t>kesuksesan</a:t>
            </a:r>
            <a:r>
              <a:rPr lang="en-ID" sz="2600" dirty="0"/>
              <a:t> </a:t>
            </a:r>
            <a:r>
              <a:rPr lang="en-ID" sz="2600" dirty="0" err="1"/>
              <a:t>duniawi</a:t>
            </a:r>
            <a:r>
              <a:rPr lang="en-ID" sz="2600" dirty="0"/>
              <a:t> yang </a:t>
            </a:r>
            <a:r>
              <a:rPr lang="en-ID" sz="2600" dirty="0" err="1"/>
              <a:t>mengandung</a:t>
            </a:r>
            <a:r>
              <a:rPr lang="en-ID" sz="2600" dirty="0"/>
              <a:t> </a:t>
            </a:r>
            <a:r>
              <a:rPr lang="en-ID" sz="2600" dirty="0" err="1"/>
              <a:t>pesan</a:t>
            </a:r>
            <a:r>
              <a:rPr lang="en-ID" sz="2600" dirty="0"/>
              <a:t> </a:t>
            </a:r>
            <a:r>
              <a:rPr lang="en-ID" sz="2600" dirty="0" err="1"/>
              <a:t>reflektif</a:t>
            </a:r>
            <a:r>
              <a:rPr lang="en-ID" sz="2600" dirty="0"/>
              <a:t> dengan </a:t>
            </a:r>
            <a:r>
              <a:rPr lang="en-ID" sz="2600" dirty="0" err="1"/>
              <a:t>sentuhan</a:t>
            </a:r>
            <a:r>
              <a:rPr lang="en-ID" sz="2600" dirty="0"/>
              <a:t> </a:t>
            </a:r>
            <a:r>
              <a:rPr lang="en-ID" sz="2600" dirty="0" err="1"/>
              <a:t>humor</a:t>
            </a:r>
            <a:r>
              <a:rPr lang="en-ID" sz="2600" dirty="0" smtClean="0"/>
              <a:t>.</a:t>
            </a:r>
            <a:endParaRPr lang="id-ID" sz="2600" dirty="0" smtClean="0"/>
          </a:p>
          <a:p>
            <a:pPr marL="685800" indent="-457200" algn="just">
              <a:buFont typeface="Wingdings" panose="05000000000000000000" pitchFamily="2" charset="2"/>
              <a:buChar char="q"/>
            </a:pPr>
            <a:r>
              <a:rPr lang="en-ID" sz="2600" dirty="0" err="1"/>
              <a:t>Ketiga</a:t>
            </a:r>
            <a:r>
              <a:rPr lang="en-ID" sz="2600" dirty="0"/>
              <a:t>, </a:t>
            </a:r>
            <a:r>
              <a:rPr lang="en-ID" sz="2600" dirty="0" err="1"/>
              <a:t>komedi</a:t>
            </a:r>
            <a:r>
              <a:rPr lang="en-ID" sz="2600" dirty="0"/>
              <a:t> </a:t>
            </a:r>
            <a:r>
              <a:rPr lang="en-ID" sz="2600" dirty="0" err="1"/>
              <a:t>bertema</a:t>
            </a:r>
            <a:r>
              <a:rPr lang="en-ID" sz="2600" dirty="0"/>
              <a:t> </a:t>
            </a:r>
            <a:r>
              <a:rPr lang="en-ID" sz="2600" dirty="0" err="1"/>
              <a:t>hakikat</a:t>
            </a:r>
            <a:r>
              <a:rPr lang="en-ID" sz="2600" dirty="0"/>
              <a:t> “</a:t>
            </a:r>
            <a:r>
              <a:rPr lang="en-ID" sz="2600" dirty="0" err="1" smtClean="0"/>
              <a:t>pulang</a:t>
            </a:r>
            <a:r>
              <a:rPr lang="id-ID" sz="2600" dirty="0" smtClean="0"/>
              <a:t> </a:t>
            </a:r>
            <a:r>
              <a:rPr lang="en-ID" sz="2600" dirty="0" err="1" smtClean="0"/>
              <a:t>kampung</a:t>
            </a:r>
            <a:r>
              <a:rPr lang="en-ID" sz="2600" dirty="0"/>
              <a:t>” </a:t>
            </a:r>
            <a:r>
              <a:rPr lang="en-ID" sz="2600" dirty="0" err="1"/>
              <a:t>sebelum</a:t>
            </a:r>
            <a:r>
              <a:rPr lang="en-ID" sz="2600" dirty="0"/>
              <a:t> </a:t>
            </a:r>
            <a:r>
              <a:rPr lang="en-ID" sz="2600" dirty="0" err="1"/>
              <a:t>meraih</a:t>
            </a:r>
            <a:r>
              <a:rPr lang="en-ID" sz="2600" dirty="0"/>
              <a:t> </a:t>
            </a:r>
            <a:r>
              <a:rPr lang="en-ID" sz="2600" dirty="0" err="1"/>
              <a:t>kesuksesan</a:t>
            </a:r>
            <a:r>
              <a:rPr lang="en-ID" sz="2600" dirty="0"/>
              <a:t> di </a:t>
            </a:r>
            <a:r>
              <a:rPr lang="en-ID" sz="2600" dirty="0" err="1"/>
              <a:t>kota</a:t>
            </a:r>
            <a:r>
              <a:rPr lang="en-ID" sz="2600" dirty="0"/>
              <a:t> </a:t>
            </a:r>
            <a:r>
              <a:rPr lang="en-ID" sz="2600" dirty="0" err="1"/>
              <a:t>perantauan</a:t>
            </a:r>
            <a:r>
              <a:rPr lang="en-ID" sz="2600" dirty="0"/>
              <a:t>, yang </a:t>
            </a:r>
            <a:r>
              <a:rPr lang="en-ID" sz="2600" dirty="0" err="1"/>
              <a:t>menyoroti</a:t>
            </a:r>
            <a:r>
              <a:rPr lang="en-ID" sz="2600" dirty="0"/>
              <a:t> </a:t>
            </a:r>
            <a:r>
              <a:rPr lang="en-ID" sz="2600" dirty="0" err="1"/>
              <a:t>dilema</a:t>
            </a:r>
            <a:r>
              <a:rPr lang="en-ID" sz="2600" dirty="0"/>
              <a:t> para </a:t>
            </a:r>
            <a:r>
              <a:rPr lang="en-ID" sz="2600" dirty="0" err="1"/>
              <a:t>perantau</a:t>
            </a:r>
            <a:r>
              <a:rPr lang="en-ID" sz="2600" dirty="0"/>
              <a:t> dengan </a:t>
            </a:r>
            <a:r>
              <a:rPr lang="en-ID" sz="2600" dirty="0" err="1"/>
              <a:t>narasi</a:t>
            </a:r>
            <a:r>
              <a:rPr lang="en-ID" sz="2600" dirty="0"/>
              <a:t> yang </a:t>
            </a:r>
            <a:r>
              <a:rPr lang="en-ID" sz="2600" dirty="0" err="1"/>
              <a:t>dekat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relevan</a:t>
            </a:r>
            <a:r>
              <a:rPr lang="en-ID" sz="2600" dirty="0"/>
              <a:t>.</a:t>
            </a:r>
          </a:p>
          <a:p>
            <a:pPr marL="228600" indent="0" algn="just">
              <a:buNone/>
            </a:pPr>
            <a:endParaRPr lang="id-ID" sz="2600" dirty="0" smtClean="0"/>
          </a:p>
          <a:p>
            <a:pPr marL="228600" indent="0" algn="just">
              <a:buNone/>
            </a:pPr>
            <a:r>
              <a:rPr lang="en-ID" sz="2600" dirty="0" err="1" smtClean="0"/>
              <a:t>Ketiga</a:t>
            </a:r>
            <a:r>
              <a:rPr lang="en-ID" sz="2600" dirty="0" smtClean="0"/>
              <a:t> </a:t>
            </a:r>
            <a:r>
              <a:rPr lang="en-ID" sz="2600" dirty="0" err="1"/>
              <a:t>tema</a:t>
            </a:r>
            <a:r>
              <a:rPr lang="en-ID" sz="2600" dirty="0"/>
              <a:t> ini tidak </a:t>
            </a:r>
            <a:r>
              <a:rPr lang="en-ID" sz="2600" dirty="0" err="1"/>
              <a:t>hanya</a:t>
            </a:r>
            <a:r>
              <a:rPr lang="en-ID" sz="2600" dirty="0"/>
              <a:t> </a:t>
            </a:r>
            <a:r>
              <a:rPr lang="en-ID" sz="2600" dirty="0" err="1"/>
              <a:t>menonjolkan</a:t>
            </a:r>
            <a:r>
              <a:rPr lang="en-ID" sz="2600" dirty="0"/>
              <a:t> </a:t>
            </a:r>
            <a:r>
              <a:rPr lang="en-ID" sz="2600" dirty="0" err="1"/>
              <a:t>unsur</a:t>
            </a:r>
            <a:r>
              <a:rPr lang="en-ID" sz="2600" dirty="0"/>
              <a:t> </a:t>
            </a:r>
            <a:r>
              <a:rPr lang="en-ID" sz="2600" dirty="0" err="1"/>
              <a:t>hiburan</a:t>
            </a:r>
            <a:r>
              <a:rPr lang="en-ID" sz="2600" dirty="0"/>
              <a:t>, </a:t>
            </a:r>
            <a:r>
              <a:rPr lang="en-ID" sz="2600" dirty="0" err="1"/>
              <a:t>tetapi</a:t>
            </a:r>
            <a:r>
              <a:rPr lang="en-ID" sz="2600" dirty="0"/>
              <a:t> </a:t>
            </a:r>
            <a:r>
              <a:rPr lang="en-ID" sz="2600" dirty="0" err="1"/>
              <a:t>juga</a:t>
            </a:r>
            <a:r>
              <a:rPr lang="en-ID" sz="2600" dirty="0"/>
              <a:t> </a:t>
            </a:r>
            <a:r>
              <a:rPr lang="en-ID" sz="2600" dirty="0" err="1"/>
              <a:t>mengandung</a:t>
            </a:r>
            <a:r>
              <a:rPr lang="en-ID" sz="2600" dirty="0"/>
              <a:t> </a:t>
            </a:r>
            <a:r>
              <a:rPr lang="en-ID" sz="2600" dirty="0" err="1"/>
              <a:t>kritik</a:t>
            </a:r>
            <a:r>
              <a:rPr lang="en-ID" sz="2600" dirty="0"/>
              <a:t> </a:t>
            </a:r>
            <a:r>
              <a:rPr lang="en-ID" sz="2600" dirty="0" err="1"/>
              <a:t>sosial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pesan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yang </a:t>
            </a:r>
            <a:r>
              <a:rPr lang="en-ID" sz="2600" dirty="0" err="1"/>
              <a:t>kuat</a:t>
            </a:r>
            <a:r>
              <a:rPr lang="en-ID" sz="2600" dirty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88851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indent="-457200" algn="just">
              <a:buFont typeface="Wingdings" panose="05000000000000000000" pitchFamily="2" charset="2"/>
              <a:buChar char="v"/>
            </a:pPr>
            <a:r>
              <a:rPr lang="en-ID" sz="2600" b="1" dirty="0" err="1"/>
              <a:t>Weton</a:t>
            </a:r>
            <a:r>
              <a:rPr lang="en-ID" sz="2600" b="1" dirty="0"/>
              <a:t> </a:t>
            </a:r>
            <a:r>
              <a:rPr lang="en-ID" sz="2600" b="1" dirty="0" err="1"/>
              <a:t>Angka</a:t>
            </a:r>
            <a:r>
              <a:rPr lang="en-ID" sz="2600" b="1" dirty="0"/>
              <a:t> </a:t>
            </a:r>
            <a:r>
              <a:rPr lang="en-ID" sz="2600" b="1" dirty="0" smtClean="0"/>
              <a:t>25</a:t>
            </a:r>
            <a:endParaRPr lang="id-ID" sz="2600" b="1" dirty="0" smtClean="0"/>
          </a:p>
          <a:p>
            <a:pPr marL="228600" indent="0" algn="just">
              <a:buNone/>
            </a:pPr>
            <a:r>
              <a:rPr lang="en-ID" sz="2600" dirty="0" err="1"/>
              <a:t>Konten</a:t>
            </a:r>
            <a:r>
              <a:rPr lang="en-ID" sz="2600" dirty="0"/>
              <a:t> yang </a:t>
            </a:r>
            <a:r>
              <a:rPr lang="en-ID" sz="2600" dirty="0" err="1"/>
              <a:t>pertama</a:t>
            </a:r>
            <a:r>
              <a:rPr lang="en-ID" sz="2600" dirty="0"/>
              <a:t> </a:t>
            </a:r>
            <a:r>
              <a:rPr lang="en-ID" sz="2600" dirty="0" err="1"/>
              <a:t>yakni</a:t>
            </a:r>
            <a:r>
              <a:rPr lang="en-ID" sz="2600" dirty="0"/>
              <a:t> </a:t>
            </a:r>
            <a:r>
              <a:rPr lang="en-ID" sz="2600" dirty="0" err="1"/>
              <a:t>komedi</a:t>
            </a:r>
            <a:r>
              <a:rPr lang="en-ID" sz="2600" dirty="0"/>
              <a:t> </a:t>
            </a:r>
            <a:r>
              <a:rPr lang="en-ID" sz="2600" dirty="0" err="1"/>
              <a:t>Nopek</a:t>
            </a:r>
            <a:r>
              <a:rPr lang="en-ID" sz="2600" dirty="0"/>
              <a:t> </a:t>
            </a:r>
            <a:r>
              <a:rPr lang="en-ID" sz="2600" dirty="0" err="1"/>
              <a:t>Novian</a:t>
            </a:r>
            <a:r>
              <a:rPr lang="en-ID" sz="2600" dirty="0"/>
              <a:t> yang </a:t>
            </a:r>
            <a:r>
              <a:rPr lang="en-ID" sz="2600" dirty="0" err="1"/>
              <a:t>membahas</a:t>
            </a:r>
            <a:r>
              <a:rPr lang="en-ID" sz="2600" dirty="0"/>
              <a:t> </a:t>
            </a:r>
            <a:r>
              <a:rPr lang="en-ID" sz="2600" dirty="0" err="1"/>
              <a:t>jumlah</a:t>
            </a:r>
            <a:r>
              <a:rPr lang="en-ID" sz="2600" dirty="0"/>
              <a:t> </a:t>
            </a:r>
            <a:r>
              <a:rPr lang="en-ID" sz="2600" dirty="0" err="1"/>
              <a:t>angka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25 dalam </a:t>
            </a:r>
            <a:r>
              <a:rPr lang="en-ID" sz="2600" dirty="0" err="1"/>
              <a:t>pernikahan</a:t>
            </a:r>
            <a:r>
              <a:rPr lang="en-ID" sz="2600" dirty="0"/>
              <a:t>, yang </a:t>
            </a:r>
            <a:r>
              <a:rPr lang="en-ID" sz="2600" dirty="0" err="1" smtClean="0"/>
              <a:t>menurut</a:t>
            </a:r>
            <a:r>
              <a:rPr lang="id-ID" sz="2600" dirty="0" smtClean="0"/>
              <a:t> </a:t>
            </a:r>
            <a:r>
              <a:rPr lang="en-ID" sz="2600" dirty="0" err="1" smtClean="0"/>
              <a:t>pengetahuan</a:t>
            </a:r>
            <a:r>
              <a:rPr lang="en-ID" sz="2600" dirty="0" smtClean="0"/>
              <a:t> </a:t>
            </a:r>
            <a:r>
              <a:rPr lang="en-ID" sz="2600" dirty="0" err="1"/>
              <a:t>lokal</a:t>
            </a:r>
            <a:r>
              <a:rPr lang="en-ID" sz="2600" dirty="0"/>
              <a:t> </a:t>
            </a:r>
            <a:r>
              <a:rPr lang="en-ID" sz="2600" dirty="0" err="1"/>
              <a:t>budaya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rawan</a:t>
            </a:r>
            <a:r>
              <a:rPr lang="en-ID" sz="2600" dirty="0"/>
              <a:t> </a:t>
            </a:r>
            <a:r>
              <a:rPr lang="en-ID" sz="2600" dirty="0" err="1"/>
              <a:t>mengalami</a:t>
            </a:r>
            <a:r>
              <a:rPr lang="en-ID" sz="2600" dirty="0"/>
              <a:t> </a:t>
            </a:r>
            <a:r>
              <a:rPr lang="en-ID" sz="2600" dirty="0" err="1"/>
              <a:t>perceraian</a:t>
            </a:r>
            <a:r>
              <a:rPr lang="en-ID" sz="2600" dirty="0"/>
              <a:t>.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bagi</a:t>
            </a:r>
            <a:r>
              <a:rPr lang="en-ID" sz="2600" dirty="0"/>
              <a:t> </a:t>
            </a:r>
            <a:r>
              <a:rPr lang="en-ID" sz="2600" dirty="0" err="1"/>
              <a:t>sebagian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/>
              <a:t>merupakan</a:t>
            </a:r>
            <a:r>
              <a:rPr lang="en-ID" sz="2600" dirty="0"/>
              <a:t> </a:t>
            </a:r>
            <a:r>
              <a:rPr lang="en-ID" sz="2600" dirty="0" err="1"/>
              <a:t>sesuatu</a:t>
            </a:r>
            <a:r>
              <a:rPr lang="en-ID" sz="2600" dirty="0"/>
              <a:t> yang </a:t>
            </a:r>
            <a:r>
              <a:rPr lang="en-ID" sz="2600" dirty="0" err="1" smtClean="0"/>
              <a:t>sakral</a:t>
            </a:r>
            <a:r>
              <a:rPr lang="en-ID" sz="2600" dirty="0" smtClean="0"/>
              <a:t>,</a:t>
            </a:r>
            <a:r>
              <a:rPr lang="id-ID" sz="2600" dirty="0" smtClean="0"/>
              <a:t> </a:t>
            </a:r>
            <a:r>
              <a:rPr lang="en-ID" sz="2600" dirty="0" err="1" smtClean="0"/>
              <a:t>meskipun</a:t>
            </a:r>
            <a:r>
              <a:rPr lang="en-ID" sz="2600" dirty="0" smtClean="0"/>
              <a:t> </a:t>
            </a:r>
            <a:r>
              <a:rPr lang="en-ID" sz="2600" dirty="0" err="1"/>
              <a:t>sebagian</a:t>
            </a:r>
            <a:r>
              <a:rPr lang="en-ID" sz="2600" dirty="0"/>
              <a:t> </a:t>
            </a:r>
            <a:r>
              <a:rPr lang="en-ID" sz="2600" dirty="0" err="1"/>
              <a:t>lainnya</a:t>
            </a:r>
            <a:r>
              <a:rPr lang="en-ID" sz="2600" dirty="0"/>
              <a:t> </a:t>
            </a:r>
            <a:r>
              <a:rPr lang="en-ID" sz="2600" dirty="0" err="1"/>
              <a:t>menganggap</a:t>
            </a:r>
            <a:r>
              <a:rPr lang="en-ID" sz="2600" dirty="0"/>
              <a:t> </a:t>
            </a:r>
            <a:r>
              <a:rPr lang="en-ID" sz="2600" dirty="0" err="1"/>
              <a:t>sekadar</a:t>
            </a:r>
            <a:r>
              <a:rPr lang="en-ID" sz="2600" dirty="0"/>
              <a:t> </a:t>
            </a:r>
            <a:r>
              <a:rPr lang="en-ID" sz="2600" dirty="0" err="1"/>
              <a:t>mitos</a:t>
            </a:r>
            <a:r>
              <a:rPr lang="en-ID" sz="2600" dirty="0"/>
              <a:t>. </a:t>
            </a:r>
            <a:r>
              <a:rPr lang="en-ID" sz="2600" dirty="0" err="1"/>
              <a:t>Jumlah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yang </a:t>
            </a:r>
            <a:r>
              <a:rPr lang="en-ID" sz="2600" dirty="0" err="1"/>
              <a:t>dimaksud</a:t>
            </a:r>
            <a:r>
              <a:rPr lang="en-ID" sz="2600" dirty="0"/>
              <a:t> dalam </a:t>
            </a:r>
            <a:r>
              <a:rPr lang="en-ID" sz="2600" dirty="0" err="1"/>
              <a:t>pernikahan</a:t>
            </a:r>
            <a:r>
              <a:rPr lang="en-ID" sz="2600" dirty="0"/>
              <a:t> </a:t>
            </a:r>
            <a:r>
              <a:rPr lang="en-ID" sz="2600" dirty="0" err="1"/>
              <a:t>merupakan</a:t>
            </a:r>
            <a:r>
              <a:rPr lang="en-ID" sz="2600" dirty="0"/>
              <a:t> </a:t>
            </a:r>
            <a:r>
              <a:rPr lang="en-ID" sz="2600" dirty="0" err="1"/>
              <a:t>gabungan</a:t>
            </a:r>
            <a:r>
              <a:rPr lang="en-ID" sz="2600" dirty="0"/>
              <a:t> </a:t>
            </a:r>
            <a:r>
              <a:rPr lang="en-ID" sz="2600" dirty="0" err="1" smtClean="0"/>
              <a:t>antar</a:t>
            </a:r>
            <a:r>
              <a:rPr lang="id-ID" sz="2600" dirty="0" smtClean="0"/>
              <a:t> </a:t>
            </a:r>
            <a:r>
              <a:rPr lang="en-ID" sz="2600" dirty="0" err="1" smtClean="0"/>
              <a:t>weton</a:t>
            </a:r>
            <a:r>
              <a:rPr lang="en-ID" sz="2600" dirty="0" smtClean="0"/>
              <a:t> </a:t>
            </a:r>
            <a:r>
              <a:rPr lang="en-ID" sz="2600" dirty="0" err="1"/>
              <a:t>dari</a:t>
            </a:r>
            <a:r>
              <a:rPr lang="en-ID" sz="2600" dirty="0"/>
              <a:t> </a:t>
            </a:r>
            <a:r>
              <a:rPr lang="en-ID" sz="2600" dirty="0" err="1"/>
              <a:t>kedua</a:t>
            </a:r>
            <a:r>
              <a:rPr lang="en-ID" sz="2600" dirty="0"/>
              <a:t> </a:t>
            </a:r>
            <a:r>
              <a:rPr lang="en-ID" sz="2600" dirty="0" err="1"/>
              <a:t>pasangan</a:t>
            </a:r>
            <a:r>
              <a:rPr lang="en-ID" sz="2600" dirty="0"/>
              <a:t> yang </a:t>
            </a:r>
            <a:r>
              <a:rPr lang="en-ID" sz="2600" dirty="0" err="1"/>
              <a:t>akan</a:t>
            </a:r>
            <a:r>
              <a:rPr lang="en-ID" sz="2600" dirty="0"/>
              <a:t> </a:t>
            </a:r>
            <a:r>
              <a:rPr lang="en-ID" sz="2600" dirty="0" err="1"/>
              <a:t>menikah</a:t>
            </a:r>
            <a:r>
              <a:rPr lang="en-ID" sz="2600" dirty="0"/>
              <a:t>. </a:t>
            </a:r>
            <a:r>
              <a:rPr lang="en-ID" sz="2600" dirty="0" err="1"/>
              <a:t>Fungsi</a:t>
            </a:r>
            <a:r>
              <a:rPr lang="en-ID" sz="2600" dirty="0"/>
              <a:t> 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dalam </a:t>
            </a:r>
            <a:r>
              <a:rPr lang="en-ID" sz="2600" dirty="0" err="1"/>
              <a:t>pernikahan</a:t>
            </a:r>
            <a:r>
              <a:rPr lang="en-ID" sz="2600" dirty="0"/>
              <a:t> </a:t>
            </a:r>
            <a:r>
              <a:rPr lang="en-ID" sz="2600" dirty="0" err="1"/>
              <a:t>adalah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pertanda</a:t>
            </a:r>
            <a:r>
              <a:rPr lang="en-ID" sz="2600" dirty="0"/>
              <a:t> </a:t>
            </a:r>
            <a:r>
              <a:rPr lang="en-ID" sz="2600" dirty="0" err="1"/>
              <a:t>cocok</a:t>
            </a:r>
            <a:r>
              <a:rPr lang="en-ID" sz="2600" dirty="0"/>
              <a:t> </a:t>
            </a:r>
            <a:r>
              <a:rPr lang="en-ID" sz="2600" dirty="0" smtClean="0"/>
              <a:t>atau</a:t>
            </a:r>
            <a:r>
              <a:rPr lang="id-ID" sz="2600" dirty="0" smtClean="0"/>
              <a:t> </a:t>
            </a:r>
            <a:r>
              <a:rPr lang="en-ID" sz="2600" dirty="0" err="1" smtClean="0"/>
              <a:t>tidaknya</a:t>
            </a:r>
            <a:r>
              <a:rPr lang="en-ID" sz="2600" dirty="0" smtClean="0"/>
              <a:t> </a:t>
            </a:r>
            <a:r>
              <a:rPr lang="en-ID" sz="2600" dirty="0" err="1"/>
              <a:t>pasangan</a:t>
            </a:r>
            <a:r>
              <a:rPr lang="en-ID" sz="2600" dirty="0"/>
              <a:t>, </a:t>
            </a:r>
            <a:r>
              <a:rPr lang="en-ID" sz="2600" dirty="0" err="1"/>
              <a:t>memahami</a:t>
            </a:r>
            <a:r>
              <a:rPr lang="en-ID" sz="2600" dirty="0"/>
              <a:t> </a:t>
            </a:r>
            <a:r>
              <a:rPr lang="en-ID" sz="2600" dirty="0" err="1"/>
              <a:t>watak</a:t>
            </a:r>
            <a:r>
              <a:rPr lang="en-ID" sz="2600" dirty="0"/>
              <a:t> </a:t>
            </a:r>
            <a:r>
              <a:rPr lang="en-ID" sz="2600" dirty="0" err="1"/>
              <a:t>perilaku</a:t>
            </a:r>
            <a:r>
              <a:rPr lang="en-ID" sz="2600" dirty="0"/>
              <a:t> </a:t>
            </a:r>
            <a:r>
              <a:rPr lang="en-ID" sz="2600" dirty="0" err="1"/>
              <a:t>pasangan</a:t>
            </a:r>
            <a:r>
              <a:rPr lang="en-ID" sz="2600" dirty="0"/>
              <a:t>, </a:t>
            </a:r>
            <a:r>
              <a:rPr lang="en-ID" sz="2600" dirty="0" err="1"/>
              <a:t>menghindari</a:t>
            </a:r>
            <a:r>
              <a:rPr lang="en-ID" sz="2600" dirty="0"/>
              <a:t> </a:t>
            </a:r>
            <a:r>
              <a:rPr lang="en-ID" sz="2600" dirty="0" err="1"/>
              <a:t>kesialan</a:t>
            </a:r>
            <a:r>
              <a:rPr lang="en-ID" sz="2600" dirty="0"/>
              <a:t>,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sebagai</a:t>
            </a:r>
            <a:r>
              <a:rPr lang="en-ID" sz="2600" dirty="0"/>
              <a:t> </a:t>
            </a:r>
            <a:r>
              <a:rPr lang="en-ID" sz="2600" dirty="0" err="1"/>
              <a:t>mindset</a:t>
            </a:r>
            <a:r>
              <a:rPr lang="en-ID" sz="2600" dirty="0"/>
              <a:t> </a:t>
            </a:r>
            <a:r>
              <a:rPr lang="en-ID" sz="2600" dirty="0" err="1"/>
              <a:t>meraih</a:t>
            </a:r>
            <a:r>
              <a:rPr lang="en-ID" sz="2600" dirty="0"/>
              <a:t> </a:t>
            </a:r>
            <a:r>
              <a:rPr lang="en-ID" sz="2600" dirty="0" err="1" smtClean="0"/>
              <a:t>keberhasilan</a:t>
            </a:r>
            <a:r>
              <a:rPr lang="en-ID" sz="2600" dirty="0" smtClean="0"/>
              <a:t>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69299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err="1" smtClean="0"/>
              <a:t>Berikut</a:t>
            </a:r>
            <a:r>
              <a:rPr lang="id-ID" sz="2600" dirty="0" smtClean="0"/>
              <a:t> </a:t>
            </a:r>
            <a:r>
              <a:rPr lang="en-ID" sz="2600" dirty="0" err="1" smtClean="0"/>
              <a:t>adalah</a:t>
            </a:r>
            <a:r>
              <a:rPr lang="en-ID" sz="2600" dirty="0" smtClean="0"/>
              <a:t> </a:t>
            </a:r>
            <a:r>
              <a:rPr lang="en-ID" sz="2600" dirty="0" err="1"/>
              <a:t>tabel</a:t>
            </a:r>
            <a:r>
              <a:rPr lang="en-ID" sz="2600" dirty="0"/>
              <a:t> </a:t>
            </a:r>
            <a:r>
              <a:rPr lang="en-ID" sz="2600" dirty="0" err="1"/>
              <a:t>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yang </a:t>
            </a:r>
            <a:r>
              <a:rPr lang="en-ID" sz="2600" dirty="0" err="1"/>
              <a:t>dipercaya</a:t>
            </a:r>
            <a:r>
              <a:rPr lang="en-ID" sz="2600" dirty="0"/>
              <a:t> dalam </a:t>
            </a:r>
            <a:r>
              <a:rPr lang="en-ID" sz="2600" dirty="0" err="1"/>
              <a:t>primbon</a:t>
            </a:r>
            <a:r>
              <a:rPr lang="en-ID" sz="2600" dirty="0"/>
              <a:t> </a:t>
            </a:r>
            <a:r>
              <a:rPr lang="en-ID" sz="2600" dirty="0" err="1" smtClean="0"/>
              <a:t>Jawa</a:t>
            </a:r>
            <a:r>
              <a:rPr lang="en-ID" sz="2600" dirty="0" smtClean="0"/>
              <a:t>:</a:t>
            </a:r>
            <a:endParaRPr lang="id-ID" sz="2600" dirty="0" smtClean="0"/>
          </a:p>
          <a:p>
            <a:pPr marL="228600" indent="0" algn="just">
              <a:buNone/>
            </a:pPr>
            <a:endParaRPr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65" y="1866956"/>
            <a:ext cx="3507781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 err="1"/>
              <a:t>Pembahasan</a:t>
            </a:r>
            <a:endParaRPr dirty="0"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 algn="just">
              <a:buNone/>
            </a:pPr>
            <a:r>
              <a:rPr lang="en-ID" sz="2600" dirty="0" smtClean="0"/>
              <a:t>Tabel1</a:t>
            </a:r>
            <a:r>
              <a:rPr lang="id-ID" sz="2600" dirty="0" smtClean="0"/>
              <a:t>.</a:t>
            </a:r>
            <a:r>
              <a:rPr lang="en-ID" sz="2600" dirty="0" smtClean="0"/>
              <a:t> </a:t>
            </a:r>
            <a:r>
              <a:rPr lang="id-ID" sz="2600" dirty="0" err="1" smtClean="0"/>
              <a:t>M</a:t>
            </a:r>
            <a:r>
              <a:rPr lang="en-ID" sz="2600" dirty="0" err="1" smtClean="0"/>
              <a:t>erupakan</a:t>
            </a:r>
            <a:r>
              <a:rPr lang="en-ID" sz="2600" dirty="0" smtClean="0"/>
              <a:t> </a:t>
            </a:r>
            <a:r>
              <a:rPr lang="en-ID" sz="2600" dirty="0" err="1"/>
              <a:t>angka</a:t>
            </a:r>
            <a:r>
              <a:rPr lang="en-ID" sz="2600" dirty="0"/>
              <a:t> atau </a:t>
            </a:r>
            <a:r>
              <a:rPr lang="en-ID" sz="2600" dirty="0" err="1"/>
              <a:t>nilai</a:t>
            </a:r>
            <a:r>
              <a:rPr lang="en-ID" sz="2600" dirty="0"/>
              <a:t> </a:t>
            </a:r>
            <a:r>
              <a:rPr lang="en-ID" sz="2600" dirty="0" err="1"/>
              <a:t>neptu</a:t>
            </a:r>
            <a:r>
              <a:rPr lang="en-ID" sz="2600" dirty="0"/>
              <a:t> </a:t>
            </a:r>
            <a:r>
              <a:rPr lang="en-ID" sz="2600" dirty="0" err="1"/>
              <a:t>hari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pasaran</a:t>
            </a:r>
            <a:r>
              <a:rPr lang="en-ID" sz="2600" dirty="0"/>
              <a:t> dalam </a:t>
            </a:r>
            <a:r>
              <a:rPr lang="en-ID" sz="2600" dirty="0" err="1"/>
              <a:t>kalender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. </a:t>
            </a:r>
            <a:r>
              <a:rPr lang="en-ID" sz="2600" dirty="0" err="1"/>
              <a:t>Penentu</a:t>
            </a:r>
            <a:r>
              <a:rPr lang="en-ID" sz="2600" dirty="0"/>
              <a:t> dalam </a:t>
            </a:r>
            <a:r>
              <a:rPr lang="en-ID" sz="2600" dirty="0" err="1"/>
              <a:t>perhitungan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hari</a:t>
            </a:r>
            <a:r>
              <a:rPr lang="en-ID" sz="2600" dirty="0"/>
              <a:t> </a:t>
            </a:r>
            <a:r>
              <a:rPr lang="en-ID" sz="2600" dirty="0" err="1" smtClean="0"/>
              <a:t>sangat</a:t>
            </a:r>
            <a:r>
              <a:rPr lang="id-ID" sz="2600" dirty="0" smtClean="0"/>
              <a:t> </a:t>
            </a:r>
            <a:r>
              <a:rPr lang="en-ID" sz="2600" dirty="0" err="1" smtClean="0"/>
              <a:t>dibutuhkan</a:t>
            </a:r>
            <a:r>
              <a:rPr lang="en-ID" sz="2600" dirty="0"/>
              <a:t>, </a:t>
            </a:r>
            <a:r>
              <a:rPr lang="en-ID" sz="2600" dirty="0" err="1"/>
              <a:t>sebab</a:t>
            </a:r>
            <a:r>
              <a:rPr lang="en-ID" sz="2600" dirty="0"/>
              <a:t> </a:t>
            </a:r>
            <a:r>
              <a:rPr lang="en-ID" sz="2600" dirty="0" err="1"/>
              <a:t>masing-masing</a:t>
            </a:r>
            <a:r>
              <a:rPr lang="en-ID" sz="2600" dirty="0"/>
              <a:t> </a:t>
            </a:r>
            <a:r>
              <a:rPr lang="en-ID" sz="2600" dirty="0" err="1"/>
              <a:t>hari</a:t>
            </a:r>
            <a:r>
              <a:rPr lang="en-ID" sz="2600" dirty="0"/>
              <a:t> </a:t>
            </a:r>
            <a:r>
              <a:rPr lang="en-ID" sz="2600" dirty="0" err="1"/>
              <a:t>memilik</a:t>
            </a:r>
            <a:r>
              <a:rPr lang="en-ID" sz="2600" dirty="0"/>
              <a:t> </a:t>
            </a:r>
            <a:r>
              <a:rPr lang="en-ID" sz="2600" dirty="0" err="1"/>
              <a:t>nilai</a:t>
            </a:r>
            <a:r>
              <a:rPr lang="en-ID" sz="2600" dirty="0"/>
              <a:t> atau </a:t>
            </a:r>
            <a:r>
              <a:rPr lang="en-ID" sz="2600" dirty="0" err="1"/>
              <a:t>angka</a:t>
            </a:r>
            <a:r>
              <a:rPr lang="en-ID" sz="2600" dirty="0"/>
              <a:t> </a:t>
            </a:r>
            <a:r>
              <a:rPr lang="en-ID" sz="2600" dirty="0" err="1"/>
              <a:t>neptu</a:t>
            </a:r>
            <a:r>
              <a:rPr lang="en-ID" sz="2600" dirty="0"/>
              <a:t> yang </a:t>
            </a:r>
            <a:r>
              <a:rPr lang="en-ID" sz="2600" dirty="0" err="1"/>
              <a:t>berbeda</a:t>
            </a:r>
            <a:r>
              <a:rPr lang="en-ID" sz="2600" dirty="0"/>
              <a:t>. Tidak </a:t>
            </a:r>
            <a:r>
              <a:rPr lang="en-ID" sz="2600" dirty="0" err="1"/>
              <a:t>hanya</a:t>
            </a:r>
            <a:r>
              <a:rPr lang="en-ID" sz="2600" dirty="0"/>
              <a:t> </a:t>
            </a:r>
            <a:r>
              <a:rPr lang="en-ID" sz="2600" dirty="0" err="1"/>
              <a:t>hari</a:t>
            </a:r>
            <a:r>
              <a:rPr lang="en-ID" sz="2600" dirty="0"/>
              <a:t>, </a:t>
            </a:r>
            <a:r>
              <a:rPr lang="en-ID" sz="2600" dirty="0" err="1"/>
              <a:t>kalender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 </a:t>
            </a:r>
            <a:r>
              <a:rPr lang="en-ID" sz="2600" dirty="0" err="1" smtClean="0"/>
              <a:t>memiliki</a:t>
            </a:r>
            <a:r>
              <a:rPr lang="id-ID" sz="2600" dirty="0" smtClean="0"/>
              <a:t> </a:t>
            </a:r>
            <a:r>
              <a:rPr lang="en-ID" sz="2600" dirty="0" err="1" smtClean="0"/>
              <a:t>siklus</a:t>
            </a:r>
            <a:r>
              <a:rPr lang="en-ID" sz="2600" dirty="0" smtClean="0"/>
              <a:t> </a:t>
            </a:r>
            <a:r>
              <a:rPr lang="en-ID" sz="2600" dirty="0" err="1"/>
              <a:t>bulanan</a:t>
            </a:r>
            <a:r>
              <a:rPr lang="en-ID" sz="2600" dirty="0"/>
              <a:t> </a:t>
            </a:r>
            <a:r>
              <a:rPr lang="en-ID" sz="2600" dirty="0" err="1"/>
              <a:t>disebut</a:t>
            </a:r>
            <a:r>
              <a:rPr lang="en-ID" sz="2600" dirty="0"/>
              <a:t> dengan </a:t>
            </a:r>
            <a:r>
              <a:rPr lang="en-ID" sz="2600" dirty="0" err="1"/>
              <a:t>pasaran</a:t>
            </a:r>
            <a:r>
              <a:rPr lang="en-ID" sz="2600" dirty="0"/>
              <a:t>. Dalam </a:t>
            </a:r>
            <a:r>
              <a:rPr lang="en-ID" sz="2600" dirty="0" err="1"/>
              <a:t>penanggalan</a:t>
            </a:r>
            <a:r>
              <a:rPr lang="en-ID" sz="2600" dirty="0"/>
              <a:t> </a:t>
            </a:r>
            <a:r>
              <a:rPr lang="en-ID" sz="2600" dirty="0" err="1"/>
              <a:t>kalender</a:t>
            </a:r>
            <a:r>
              <a:rPr lang="en-ID" sz="2600" dirty="0"/>
              <a:t> </a:t>
            </a:r>
            <a:r>
              <a:rPr lang="en-ID" sz="2600" dirty="0" err="1"/>
              <a:t>Jawa</a:t>
            </a:r>
            <a:r>
              <a:rPr lang="en-ID" sz="2600" dirty="0"/>
              <a:t>, </a:t>
            </a:r>
            <a:r>
              <a:rPr lang="en-ID" sz="2600" dirty="0" err="1"/>
              <a:t>hari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pasaran</a:t>
            </a:r>
            <a:r>
              <a:rPr lang="en-ID" sz="2600" dirty="0"/>
              <a:t> </a:t>
            </a:r>
            <a:r>
              <a:rPr lang="en-ID" sz="2600" dirty="0" err="1"/>
              <a:t>memiliki</a:t>
            </a:r>
            <a:r>
              <a:rPr lang="en-ID" sz="2600" dirty="0"/>
              <a:t> </a:t>
            </a:r>
            <a:r>
              <a:rPr lang="en-ID" sz="2600" dirty="0" err="1"/>
              <a:t>nilai</a:t>
            </a:r>
            <a:r>
              <a:rPr lang="en-ID" sz="2600" dirty="0"/>
              <a:t> </a:t>
            </a:r>
            <a:r>
              <a:rPr lang="en-ID" sz="2600" dirty="0" err="1"/>
              <a:t>neptu</a:t>
            </a:r>
            <a:r>
              <a:rPr lang="en-ID" sz="2600" dirty="0"/>
              <a:t> </a:t>
            </a:r>
            <a:r>
              <a:rPr lang="en-ID" sz="2600" dirty="0" err="1" smtClean="0"/>
              <a:t>masing-masing</a:t>
            </a:r>
            <a:r>
              <a:rPr lang="en-ID" sz="2600" dirty="0" smtClean="0"/>
              <a:t>.</a:t>
            </a:r>
            <a:r>
              <a:rPr lang="id-ID" sz="2600" dirty="0" smtClean="0"/>
              <a:t> </a:t>
            </a:r>
            <a:r>
              <a:rPr lang="en-ID" sz="2600" dirty="0" smtClean="0"/>
              <a:t>Dalam </a:t>
            </a:r>
            <a:r>
              <a:rPr lang="en-ID" sz="2600" dirty="0"/>
              <a:t>proses </a:t>
            </a:r>
            <a:r>
              <a:rPr lang="en-ID" sz="2600" dirty="0" err="1"/>
              <a:t>perhitungan</a:t>
            </a:r>
            <a:r>
              <a:rPr lang="en-ID" sz="2600" dirty="0"/>
              <a:t>, untuk </a:t>
            </a:r>
            <a:r>
              <a:rPr lang="en-ID" sz="2600" dirty="0" err="1"/>
              <a:t>menentukan</a:t>
            </a:r>
            <a:r>
              <a:rPr lang="en-ID" sz="2600" dirty="0"/>
              <a:t> </a:t>
            </a:r>
            <a:r>
              <a:rPr lang="en-ID" sz="2600" dirty="0" err="1"/>
              <a:t>weton</a:t>
            </a:r>
            <a:r>
              <a:rPr lang="en-ID" sz="2600" dirty="0"/>
              <a:t> </a:t>
            </a:r>
            <a:r>
              <a:rPr lang="en-ID" sz="2600" dirty="0" err="1"/>
              <a:t>baik</a:t>
            </a:r>
            <a:r>
              <a:rPr lang="en-ID" sz="2600" dirty="0"/>
              <a:t> atau </a:t>
            </a:r>
            <a:r>
              <a:rPr lang="en-ID" sz="2600" dirty="0" err="1"/>
              <a:t>buruk</a:t>
            </a:r>
            <a:r>
              <a:rPr lang="en-ID" sz="2600" dirty="0"/>
              <a:t> </a:t>
            </a:r>
            <a:r>
              <a:rPr lang="en-ID" sz="2600" dirty="0" err="1"/>
              <a:t>bisa</a:t>
            </a:r>
            <a:r>
              <a:rPr lang="en-ID" sz="2600" dirty="0"/>
              <a:t> </a:t>
            </a:r>
            <a:r>
              <a:rPr lang="en-ID" sz="2600" dirty="0" err="1"/>
              <a:t>menggunakan</a:t>
            </a:r>
            <a:r>
              <a:rPr lang="en-ID" sz="2600" dirty="0"/>
              <a:t> </a:t>
            </a:r>
            <a:r>
              <a:rPr lang="en-ID" sz="2600" dirty="0" err="1"/>
              <a:t>tanggal</a:t>
            </a:r>
            <a:r>
              <a:rPr lang="en-ID" sz="2600" dirty="0"/>
              <a:t> </a:t>
            </a:r>
            <a:r>
              <a:rPr lang="en-ID" sz="2600" dirty="0" err="1"/>
              <a:t>lahir</a:t>
            </a:r>
            <a:r>
              <a:rPr lang="en-ID" sz="2600" dirty="0"/>
              <a:t> atau </a:t>
            </a:r>
            <a:r>
              <a:rPr lang="en-ID" sz="2600" dirty="0" err="1"/>
              <a:t>tanggal</a:t>
            </a:r>
            <a:r>
              <a:rPr lang="en-ID" sz="2600" dirty="0"/>
              <a:t> </a:t>
            </a:r>
            <a:r>
              <a:rPr lang="en-ID" sz="2600" dirty="0" err="1"/>
              <a:t>kegiatan</a:t>
            </a:r>
            <a:r>
              <a:rPr lang="en-ID" sz="2600" dirty="0"/>
              <a:t> yang </a:t>
            </a:r>
            <a:r>
              <a:rPr lang="en-ID" sz="2600" dirty="0" err="1" smtClean="0"/>
              <a:t>akan</a:t>
            </a:r>
            <a:r>
              <a:rPr lang="id-ID" sz="2600" dirty="0" smtClean="0"/>
              <a:t> </a:t>
            </a:r>
            <a:r>
              <a:rPr lang="en-ID" sz="2600" dirty="0" err="1" smtClean="0"/>
              <a:t>dilaksanakan</a:t>
            </a:r>
            <a:r>
              <a:rPr lang="en-ID" sz="2600" dirty="0" smtClean="0"/>
              <a:t> </a:t>
            </a:r>
            <a:r>
              <a:rPr lang="en-ID" sz="2600" dirty="0"/>
              <a:t>dalam </a:t>
            </a:r>
            <a:r>
              <a:rPr lang="en-ID" sz="2600" dirty="0" err="1"/>
              <a:t>pernikahan</a:t>
            </a:r>
            <a:r>
              <a:rPr lang="en-ID" sz="2600" dirty="0"/>
              <a:t> atau </a:t>
            </a:r>
            <a:r>
              <a:rPr lang="en-ID" sz="2600" dirty="0" err="1"/>
              <a:t>kegiatan</a:t>
            </a:r>
            <a:r>
              <a:rPr lang="en-ID" sz="2600" dirty="0"/>
              <a:t> </a:t>
            </a:r>
            <a:r>
              <a:rPr lang="en-ID" sz="2600" dirty="0" err="1"/>
              <a:t>kebudayaan</a:t>
            </a:r>
            <a:r>
              <a:rPr lang="en-ID" sz="2600" dirty="0"/>
              <a:t> yang lain.</a:t>
            </a: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94407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3026</Words>
  <Application>Microsoft Office PowerPoint</Application>
  <PresentationFormat>Widescreen</PresentationFormat>
  <Paragraphs>123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Century Gothic</vt:lpstr>
      <vt:lpstr>Calibri</vt:lpstr>
      <vt:lpstr>Exo</vt:lpstr>
      <vt:lpstr>Wingdings</vt:lpstr>
      <vt:lpstr>Times New Roman</vt:lpstr>
      <vt:lpstr>Arial</vt:lpstr>
      <vt:lpstr>Office Theme</vt:lpstr>
      <vt:lpstr>Komoditas Modifikasi Budaya Lokal Dalam Konten Komedi di Media Sosial</vt:lpstr>
      <vt:lpstr>Pendahuluan</vt:lpstr>
      <vt:lpstr>Pertanyaan Penelitian (Rumusan Masalah)</vt:lpstr>
      <vt:lpstr>Metode</vt:lpstr>
      <vt:lpstr>Hasil</vt:lpstr>
      <vt:lpstr>Hasil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Pembahasan</vt:lpstr>
      <vt:lpstr>Temuan Penting Penelitian</vt:lpstr>
      <vt:lpstr>Temuan Penting Penelitian</vt:lpstr>
      <vt:lpstr>Manfaat Penelitian</vt:lpstr>
      <vt:lpstr>Referensi</vt:lpstr>
      <vt:lpstr>Referensi</vt:lpstr>
      <vt:lpstr>Referensi</vt:lpstr>
      <vt:lpstr>Referensi</vt:lpstr>
      <vt:lpstr>Referensi</vt:lpstr>
      <vt:lpstr>Referensi</vt:lpstr>
      <vt:lpstr>Referensi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Komoditas Modifikasi Budaya Lokal Dalam Konten Komedi di Media Sosial</dc:title>
  <dc:creator>Umsida</dc:creator>
  <cp:lastModifiedBy>Microsoft account</cp:lastModifiedBy>
  <cp:revision>29</cp:revision>
  <dcterms:created xsi:type="dcterms:W3CDTF">2020-02-15T07:43:00Z</dcterms:created>
  <dcterms:modified xsi:type="dcterms:W3CDTF">2025-03-24T18:31:28Z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