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5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</p:sldIdLst>
  <p:sldSz cx="12192000" cy="6858000"/>
  <p:notesSz cx="9144000" cy="6858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mbria" panose="02040503050406030204" pitchFamily="18" charset="0"/>
      <p:regular r:id="rId15"/>
      <p:bold r:id="rId16"/>
      <p:italic r:id="rId17"/>
      <p:boldItalic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  <p:embeddedFont>
      <p:font typeface="Exo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gY2+DM/rwO2HkSTRKEfJ3qJmWL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55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179484" y="0"/>
            <a:ext cx="3962400" cy="344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04f7abbb21_0_30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g104f7abbb2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04f7abbb21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" name="Google Shape;50;g104f7abbb21_0_297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" name="Google Shape;51;g104f7abbb21_0_297:notes"/>
          <p:cNvSpPr txBox="1">
            <a:spLocks noGrp="1"/>
          </p:cNvSpPr>
          <p:nvPr>
            <p:ph type="sldNum" idx="12"/>
          </p:nvPr>
        </p:nvSpPr>
        <p:spPr>
          <a:xfrm>
            <a:off x="5179484" y="6513910"/>
            <a:ext cx="3962400" cy="3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f7abbb21_0_303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04f7abbb2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04f7abbb21_0_39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g104f7abbb2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04f7abbb21_0_70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g104f7abbb21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f7abbb21_0_61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104f7abbb21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04f7abbb21_0_95:notes"/>
          <p:cNvSpPr txBox="1">
            <a:spLocks noGrp="1"/>
          </p:cNvSpPr>
          <p:nvPr>
            <p:ph type="body" idx="1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g104f7abbb21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rgbClr val="0A2246"/>
            </a:gs>
            <a:gs pos="100000">
              <a:srgbClr val="1D4886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5"/>
          <p:cNvPicPr preferRelativeResize="0"/>
          <p:nvPr/>
        </p:nvPicPr>
        <p:blipFill rotWithShape="1">
          <a:blip r:embed="rId2">
            <a:alphaModFix amt="60000"/>
          </a:blip>
          <a:srcRect l="46601" t="2654" r="7599"/>
          <a:stretch/>
        </p:blipFill>
        <p:spPr>
          <a:xfrm>
            <a:off x="-1" y="3509963"/>
            <a:ext cx="3146679" cy="3358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5"/>
          <p:cNvPicPr preferRelativeResize="0"/>
          <p:nvPr/>
        </p:nvPicPr>
        <p:blipFill rotWithShape="1">
          <a:blip r:embed="rId3">
            <a:alphaModFix/>
          </a:blip>
          <a:srcRect l="21878" t="94162" r="21683" b="1155"/>
          <a:stretch/>
        </p:blipFill>
        <p:spPr>
          <a:xfrm>
            <a:off x="3510723" y="6456981"/>
            <a:ext cx="5170554" cy="32150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5"/>
          <p:cNvSpPr txBox="1">
            <a:spLocks noGrp="1"/>
          </p:cNvSpPr>
          <p:nvPr>
            <p:ph type="ctrTitle"/>
          </p:nvPr>
        </p:nvSpPr>
        <p:spPr>
          <a:xfrm>
            <a:off x="914400" y="1537252"/>
            <a:ext cx="10363200" cy="1972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  <a:defRPr sz="60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5"/>
          <p:cNvSpPr txBox="1">
            <a:spLocks noGrp="1"/>
          </p:cNvSpPr>
          <p:nvPr>
            <p:ph type="subTitle" idx="1"/>
          </p:nvPr>
        </p:nvSpPr>
        <p:spPr>
          <a:xfrm>
            <a:off x="1524000" y="3750365"/>
            <a:ext cx="9144000" cy="150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25"/>
          <p:cNvSpPr txBox="1">
            <a:spLocks noGrp="1"/>
          </p:cNvSpPr>
          <p:nvPr>
            <p:ph type="dt" idx="10"/>
          </p:nvPr>
        </p:nvSpPr>
        <p:spPr>
          <a:xfrm>
            <a:off x="767523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ftr" idx="11"/>
          </p:nvPr>
        </p:nvSpPr>
        <p:spPr>
          <a:xfrm>
            <a:off x="4038600" y="565301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sldNum" idx="12"/>
          </p:nvPr>
        </p:nvSpPr>
        <p:spPr>
          <a:xfrm>
            <a:off x="8681277" y="565301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25"/>
          <p:cNvSpPr txBox="1"/>
          <p:nvPr/>
        </p:nvSpPr>
        <p:spPr>
          <a:xfrm>
            <a:off x="6852481" y="465853"/>
            <a:ext cx="241962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FFC000"/>
                </a:solidFill>
                <a:latin typeface="Exo"/>
                <a:ea typeface="Exo"/>
                <a:cs typeface="Exo"/>
                <a:sym typeface="Exo"/>
              </a:rPr>
              <a:t>UNIVERSITAS MUHAMMADIYAH SIDOARJO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75247" y="226794"/>
            <a:ext cx="2187844" cy="10052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oogle Shape;25;p25"/>
          <p:cNvCxnSpPr/>
          <p:nvPr/>
        </p:nvCxnSpPr>
        <p:spPr>
          <a:xfrm>
            <a:off x="9372600" y="465853"/>
            <a:ext cx="0" cy="830997"/>
          </a:xfrm>
          <a:prstGeom prst="straightConnector1">
            <a:avLst/>
          </a:prstGeom>
          <a:noFill/>
          <a:ln w="28575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26"/>
          <p:cNvPicPr preferRelativeResize="0"/>
          <p:nvPr/>
        </p:nvPicPr>
        <p:blipFill rotWithShape="1">
          <a:blip r:embed="rId2">
            <a:alphaModFix/>
          </a:blip>
          <a:srcRect t="23661"/>
          <a:stretch/>
        </p:blipFill>
        <p:spPr>
          <a:xfrm>
            <a:off x="144674" y="314231"/>
            <a:ext cx="11830877" cy="646639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6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  <a:defRPr>
                <a:solidFill>
                  <a:schemeClr val="lt1"/>
                </a:solidFill>
                <a:latin typeface="Exo"/>
                <a:ea typeface="Exo"/>
                <a:cs typeface="Exo"/>
                <a:sym typeface="Ex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dt" idx="10"/>
          </p:nvPr>
        </p:nvSpPr>
        <p:spPr>
          <a:xfrm>
            <a:off x="10323511" y="6341719"/>
            <a:ext cx="11793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ftr" idx="11"/>
          </p:nvPr>
        </p:nvSpPr>
        <p:spPr>
          <a:xfrm>
            <a:off x="4024796" y="596334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6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26"/>
          <p:cNvSpPr txBox="1"/>
          <p:nvPr/>
        </p:nvSpPr>
        <p:spPr>
          <a:xfrm>
            <a:off x="11427239" y="6332228"/>
            <a:ext cx="522356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26"/>
          <p:cNvPicPr preferRelativeResize="0"/>
          <p:nvPr/>
        </p:nvPicPr>
        <p:blipFill rotWithShape="1">
          <a:blip r:embed="rId3">
            <a:alphaModFix/>
          </a:blip>
          <a:srcRect l="47997" t="2654" r="7599"/>
          <a:stretch/>
        </p:blipFill>
        <p:spPr>
          <a:xfrm flipH="1">
            <a:off x="10198953" y="4248292"/>
            <a:ext cx="1993047" cy="25389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0A2246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06779" y="2515037"/>
            <a:ext cx="3978442" cy="1827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Exo"/>
              <a:buNone/>
              <a:defRPr sz="4400" b="0" i="0" u="none" strike="noStrike" cap="none">
                <a:solidFill>
                  <a:schemeClr val="dk1"/>
                </a:solidFill>
                <a:latin typeface="Exo"/>
                <a:ea typeface="Exo"/>
                <a:cs typeface="Exo"/>
                <a:sym typeface="Ex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A2246"/>
            </a:gs>
            <a:gs pos="31000">
              <a:srgbClr val="0A2246"/>
            </a:gs>
            <a:gs pos="100000">
              <a:srgbClr val="1B4685"/>
            </a:gs>
          </a:gsLst>
          <a:lin ang="5400000" scaled="0"/>
        </a:gra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ctrTitle"/>
          </p:nvPr>
        </p:nvSpPr>
        <p:spPr>
          <a:xfrm>
            <a:off x="727522" y="1204686"/>
            <a:ext cx="10736956" cy="2489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Exo"/>
              <a:buNone/>
            </a:pPr>
            <a:r>
              <a:rPr lang="en-US" sz="4400" dirty="0"/>
              <a:t>RANCANG BANGUN MEDIA PEMBELAJARAN MULTIBAHASA BERBASIS WEBSITE MENGGUNAKAN METODE RAD</a:t>
            </a:r>
            <a:endParaRPr sz="4400" dirty="0">
              <a:latin typeface="Exo"/>
              <a:ea typeface="Exo"/>
              <a:cs typeface="Exo"/>
              <a:sym typeface="Exo"/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1714500" y="3693695"/>
            <a:ext cx="8763000" cy="1085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Oleh: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FIRDAUSI USQI SALSABILAH,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UCE INDAHYANTI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dirty="0"/>
              <a:t>INFORMATIKA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Universitas Muhammadiyah </a:t>
            </a:r>
            <a:r>
              <a:rPr lang="en-US" dirty="0" err="1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Sidoarjo</a:t>
            </a:r>
            <a:r>
              <a:rPr lang="en-US" dirty="0">
                <a:solidFill>
                  <a:srgbClr val="F2F2F2"/>
                </a:solidFill>
                <a:latin typeface="Exo"/>
                <a:ea typeface="Exo"/>
                <a:cs typeface="Exo"/>
                <a:sym typeface="Exo"/>
              </a:rPr>
              <a:t> </a:t>
            </a:r>
            <a:endParaRPr dirty="0">
              <a:solidFill>
                <a:srgbClr val="F2F2F2"/>
              </a:solidFill>
              <a:latin typeface="Exo"/>
              <a:ea typeface="Exo"/>
              <a:cs typeface="Exo"/>
              <a:sym typeface="Exo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400"/>
              <a:buNone/>
            </a:pPr>
            <a:r>
              <a:rPr lang="en-US" dirty="0">
                <a:solidFill>
                  <a:srgbClr val="F2F2F2"/>
                </a:solidFill>
              </a:rPr>
              <a:t>FEBUARI, 2025</a:t>
            </a:r>
            <a:endParaRPr dirty="0">
              <a:solidFill>
                <a:srgbClr val="F2F2F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04f7abbb21_0_30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Pendahuluan</a:t>
            </a:r>
            <a:endParaRPr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545179-703F-4246-BA9E-FFBB83E17D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6688" y="2767352"/>
            <a:ext cx="11110734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Bahasa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sistem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komunikasi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digunakan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manusia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masyarakat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kelompok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memainkan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penting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kehidupan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manusia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Poliglotisme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dipengaruhi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oleh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konteks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sosial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motivasi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pendidikan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gaya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hidup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global,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teknologi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modern,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adaptasi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genetik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Pendidikan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multibahasa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pendekatan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inovatif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pendidikan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bertujuan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meningkatkan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pengetahuan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budaya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siswa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Situs web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dipengaruhi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oleh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akses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global internet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terhadap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informasi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kecepatan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efisiensinya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keragamannya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dan platform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bisnis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Pengembangan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website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sebagai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media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pembelajaran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bahasa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membantu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aspek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kunci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evolusi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teknologi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digital.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f7abbb21_0_297"/>
          <p:cNvSpPr txBox="1">
            <a:spLocks noGrp="1"/>
          </p:cNvSpPr>
          <p:nvPr>
            <p:ph type="title"/>
          </p:nvPr>
        </p:nvSpPr>
        <p:spPr>
          <a:xfrm>
            <a:off x="166758" y="67616"/>
            <a:ext cx="11830800" cy="1042200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/>
              <a:t>Pertanyaan Penelitian (Rumusan Masalah)</a:t>
            </a:r>
            <a:endParaRPr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D3BFC6C-0C53-488F-9D64-FFD6833DE8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6688" y="3212348"/>
            <a:ext cx="9963625" cy="11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91185" marR="774065" indent="0">
              <a:lnSpc>
                <a:spcPct val="150000"/>
              </a:lnSpc>
              <a:spcBef>
                <a:spcPts val="685"/>
              </a:spcBef>
              <a:spcAft>
                <a:spcPts val="0"/>
              </a:spcAft>
              <a:buNone/>
            </a:pP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Berdasarkan latar belakang di atas, masalah yang akan dibahas pada</a:t>
            </a:r>
            <a:r>
              <a:rPr lang="id-ID" sz="18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penelitian</a:t>
            </a:r>
            <a:r>
              <a:rPr lang="id-ID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ini adalah :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lnSpc>
                <a:spcPct val="150000"/>
              </a:lnSpc>
              <a:spcBef>
                <a:spcPts val="1010"/>
              </a:spcBef>
              <a:buSzPts val="1200"/>
              <a:buFont typeface="Times New Roman" panose="02020603050405020304" pitchFamily="18" charset="0"/>
              <a:buAutoNum type="arabicPeriod"/>
              <a:tabLst>
                <a:tab pos="869315" algn="l"/>
              </a:tabLst>
            </a:pP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Bagaiman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cara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rancang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bangun</a:t>
            </a:r>
            <a:r>
              <a:rPr lang="en-US" sz="1800" spc="5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sistem</a:t>
            </a:r>
            <a:r>
              <a:rPr lang="id-ID" sz="1800" spc="4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id-ID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informasi</a:t>
            </a:r>
            <a:r>
              <a:rPr lang="id-ID" sz="1800" spc="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pembelajaran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multibahasa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berbasis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web</a:t>
            </a:r>
            <a:r>
              <a:rPr lang="id-ID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ID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4f7abbb21_0_303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Metode</a:t>
            </a:r>
            <a:endParaRPr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DEC7C91-2C30-4A35-A8A8-90119653D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055" y="1612464"/>
            <a:ext cx="9271731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Metode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untuk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penelitian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yakni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menggunakan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Rapid Application Development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(RAD). RAD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adalah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proses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tangkas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yang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berfokus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pada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seluruh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siklus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hidup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merupakan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adaptasi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dari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model air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terjun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menggunakan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kombinasi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konstruksi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komponen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RAD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merupakan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jembatan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antara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teknologi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struktural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prototyping dan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teknologi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aplikasi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bersama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untuk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mempercepat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sistem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/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aplikasi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Sesuai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konsep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RAD,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aplikasi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metode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RAD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dilakukan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waktu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yang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lebih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Artinya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dari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setiap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fase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aplikasi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ditempatkan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pada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waktu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yang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bersamaan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demikian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RAD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adalah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pendekatan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yang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fleksibel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untuk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mencapai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aplikasi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yang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cepat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dan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efisien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.[11]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5">
            <a:extLst>
              <a:ext uri="{FF2B5EF4-FFF2-40B4-BE49-F238E27FC236}">
                <a16:creationId xmlns:a16="http://schemas.microsoft.com/office/drawing/2014/main" id="{B2E3E3F8-3DDC-4C18-99C4-239233850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60" y="2888219"/>
            <a:ext cx="4686300" cy="13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B4296551-93F4-42AE-B24A-36B061F00D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080" y="4428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Gambar 2. 1 </a:t>
            </a:r>
            <a:r>
              <a:rPr kumimoji="0" lang="en-US" altLang="en-US" sz="1200" b="0" i="0" u="none" strike="noStrike" cap="none" normalizeH="0" baseline="0" dirty="0" err="1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Metode</a:t>
            </a:r>
            <a:r>
              <a:rPr kumimoji="0" lang="en-US" altLang="en-US" sz="1200" b="0" i="0" u="none" strike="noStrike" cap="none" normalizeH="0" baseline="0" dirty="0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RAD Ahmad </a:t>
            </a:r>
            <a:r>
              <a:rPr kumimoji="0" lang="en-US" altLang="en-US" sz="1200" b="0" i="0" u="none" strike="noStrike" cap="none" normalizeH="0" baseline="0" dirty="0" err="1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Munawir</a:t>
            </a:r>
            <a:r>
              <a:rPr kumimoji="0" lang="en-US" altLang="en-US" sz="1200" b="0" i="0" u="none" strike="noStrike" cap="none" normalizeH="0" baseline="0" dirty="0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dan </a:t>
            </a:r>
            <a:r>
              <a:rPr kumimoji="0" lang="en-US" altLang="en-US" sz="1200" b="0" i="0" u="none" strike="noStrike" cap="none" normalizeH="0" baseline="0" dirty="0" err="1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Nurhasan</a:t>
            </a:r>
            <a:r>
              <a:rPr kumimoji="0" lang="en-US" altLang="en-US" sz="1200" b="0" i="0" u="none" strike="noStrike" cap="none" normalizeH="0" baseline="0" dirty="0" bmk="_Toc179970479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Nugroho 2023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04f7abbb21_0_39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Hasil</a:t>
            </a:r>
            <a:endParaRPr/>
          </a:p>
        </p:txBody>
      </p:sp>
      <p:pic>
        <p:nvPicPr>
          <p:cNvPr id="4099" name="Picture 15">
            <a:extLst>
              <a:ext uri="{FF2B5EF4-FFF2-40B4-BE49-F238E27FC236}">
                <a16:creationId xmlns:a16="http://schemas.microsoft.com/office/drawing/2014/main" id="{FE0E97D9-E65E-4957-B341-B432A37D1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847" y="2142564"/>
            <a:ext cx="1430935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3">
            <a:extLst>
              <a:ext uri="{FF2B5EF4-FFF2-40B4-BE49-F238E27FC236}">
                <a16:creationId xmlns:a16="http://schemas.microsoft.com/office/drawing/2014/main" id="{8753C895-AAF4-44B0-93CA-3C0DE5B4D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727" y="3761235"/>
            <a:ext cx="1658469" cy="94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12">
            <a:extLst>
              <a:ext uri="{FF2B5EF4-FFF2-40B4-BE49-F238E27FC236}">
                <a16:creationId xmlns:a16="http://schemas.microsoft.com/office/drawing/2014/main" id="{894A62D7-9E59-469F-A252-7E67E60F1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961" y="2181800"/>
            <a:ext cx="1430934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3">
            <a:extLst>
              <a:ext uri="{FF2B5EF4-FFF2-40B4-BE49-F238E27FC236}">
                <a16:creationId xmlns:a16="http://schemas.microsoft.com/office/drawing/2014/main" id="{1CF3A8CB-06AD-4A80-8957-4ACEE9D79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694" y="3710154"/>
            <a:ext cx="1735106" cy="102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>
            <a:extLst>
              <a:ext uri="{FF2B5EF4-FFF2-40B4-BE49-F238E27FC236}">
                <a16:creationId xmlns:a16="http://schemas.microsoft.com/office/drawing/2014/main" id="{FE98B324-9C1F-434A-AE05-528EF803F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65" y="1913964"/>
            <a:ext cx="627367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D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4F92A4B2-B7FB-4A92-8BD1-3918F9EB2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207" y="3216563"/>
            <a:ext cx="627367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Gambar 9 Halaman Quiz                                  Gambar 10 Halaman 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Kamus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3DE33785-D7C4-4F46-91D1-D4603DE49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445" y="4577153"/>
            <a:ext cx="8358737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                      </a:t>
            </a:r>
            <a:r>
              <a:rPr kumimoji="0" lang="en-US" altLang="zh-CN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Gambar 11 Halaman 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huruf</a:t>
            </a:r>
            <a:r>
              <a:rPr kumimoji="0" lang="en-US" altLang="zh-CN" sz="11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                              Gambar 12 Halaman 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Materi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Gambar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membahas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proses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transformasi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desain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antarmuka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pengguna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(UI/UX)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menjadi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situs web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fungsional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yang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melibatkan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dua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bagian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utama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: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front-end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dan </a:t>
            </a:r>
            <a:r>
              <a:rPr kumimoji="0" lang="en-US" altLang="zh-CN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back-end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Pengembangan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front-end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berfokus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pada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pembuatan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antarmuka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yang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ramah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pengguna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responsif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dan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intuitif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menggunakan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teknologi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seperti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HTML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altLang="zh-CN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CSS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dan </a:t>
            </a:r>
            <a:r>
              <a:rPr kumimoji="0" lang="en-US" altLang="zh-CN" sz="11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JavaScript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untuk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membuat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desain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menjadi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interaktif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memastikan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situs web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dapat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diakses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di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berbagai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perangkat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seperti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desktop, tablet, dan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ponsel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04f7abbb21_0_70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Pembahasan</a:t>
            </a:r>
            <a:endParaRPr/>
          </a:p>
        </p:txBody>
      </p:sp>
      <p:sp>
        <p:nvSpPr>
          <p:cNvPr id="71" name="Google Shape;71;g104f7abbb21_0_70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228600">
              <a:buNone/>
            </a:pP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Metode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pengujian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blackbox</a:t>
            </a:r>
            <a:r>
              <a:rPr lang="en-US" sz="1800" i="1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testing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digunakan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untuk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menguji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fungsionalitas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sistem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tanpa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masalah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internal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atau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struktur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program.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Pengujian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mencakup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beberapa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aspek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penting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termasuk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integritas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tautan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validasi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formulir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waktu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respons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dan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stabilitas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sistem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buNone/>
            </a:pP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Hasil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penelitian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ini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menunjukkan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bahwa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situs web yang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diimplementasikan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tidak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hanya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fungsional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tetapi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juga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ramah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pengguna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responsif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, dan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selalu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digunakan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oleh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pengguna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Semua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aspek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pengujian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digunakan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untuk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meningkatkan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dan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memelihara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sistem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setelah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implementasi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awal</a:t>
            </a:r>
            <a:r>
              <a:rPr lang="en-US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</a:rPr>
              <a:t>.</a:t>
            </a:r>
            <a:endParaRPr lang="en-ID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ID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04f7abbb21_0_61"/>
          <p:cNvSpPr txBox="1">
            <a:spLocks noGrp="1"/>
          </p:cNvSpPr>
          <p:nvPr>
            <p:ph type="title"/>
          </p:nvPr>
        </p:nvSpPr>
        <p:spPr>
          <a:xfrm>
            <a:off x="166758" y="113336"/>
            <a:ext cx="11830877" cy="1042123"/>
          </a:xfrm>
          <a:prstGeom prst="rect">
            <a:avLst/>
          </a:prstGeom>
          <a:solidFill>
            <a:srgbClr val="1B468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Exo"/>
              <a:buNone/>
            </a:pPr>
            <a:r>
              <a:rPr lang="en-US"/>
              <a:t>Referensi</a:t>
            </a:r>
            <a:endParaRPr/>
          </a:p>
        </p:txBody>
      </p:sp>
      <p:sp>
        <p:nvSpPr>
          <p:cNvPr id="90" name="Google Shape;90;g104f7abbb21_0_61"/>
          <p:cNvSpPr txBox="1">
            <a:spLocks noGrp="1"/>
          </p:cNvSpPr>
          <p:nvPr>
            <p:ph type="body" idx="1"/>
          </p:nvPr>
        </p:nvSpPr>
        <p:spPr>
          <a:xfrm>
            <a:off x="166758" y="1238732"/>
            <a:ext cx="11830877" cy="5089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indent="-406400" algn="just">
              <a:spcAft>
                <a:spcPts val="800"/>
              </a:spcAft>
            </a:pP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H. Fernandy, I. Ali, and M. P. Juwono, “Rancang Bangun Sistem Tracer study UNUSIA Berbasis Web Menggunakan Metode Rapid Application Development,” </a:t>
            </a:r>
            <a:r>
              <a:rPr lang="zh-CN" sz="1800" i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Jurnal Ilmu Komputer dan Sistem Informasi (JIKOMSI)</a:t>
            </a: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vol. 6, pp. 171–179, 2023.</a:t>
            </a:r>
            <a:endParaRPr lang="en-ID" sz="1800" dirty="0">
              <a:effectLst/>
              <a:latin typeface="Cambria" panose="020405030504060302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-406400" algn="just">
              <a:spcAft>
                <a:spcPts val="800"/>
              </a:spcAft>
            </a:pP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[2]	F. I. Amarela, N. H. Saputra, and Y. Zebua, “Implementasi Pembelajaran Multibahasa dalam Meningkatkan Kemampuan Bahasa Asing Siswa di Sekolah Menengah,” vol. 2, no. 1, 2022.</a:t>
            </a:r>
            <a:endParaRPr lang="en-ID" sz="1800" dirty="0">
              <a:effectLst/>
              <a:latin typeface="Cambria" panose="020405030504060302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-406400" algn="just">
              <a:spcAft>
                <a:spcPts val="800"/>
              </a:spcAft>
            </a:pP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[3]	J. Ilmu </a:t>
            </a:r>
            <a:r>
              <a:rPr lang="zh-CN" sz="1800" i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al.</a:t>
            </a: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“AKSARA: Jurnal Ilmu Pendidikan Nonformal 75,” vol. 10, no. 1, 2024, doi: 10.37905/aksara.10.1.75-90.2024.</a:t>
            </a:r>
            <a:endParaRPr lang="en-ID" sz="1800" dirty="0">
              <a:effectLst/>
              <a:latin typeface="Cambria" panose="020405030504060302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-406400" algn="just">
              <a:spcAft>
                <a:spcPts val="800"/>
              </a:spcAft>
            </a:pP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[4]	S. Ernawati, R. Wati, and I. Maulana, “APLIKASI ANDROID PENGENALAN HEWAN MULTI BAHASA UNTUK MENINGKATKAN KOGNITIF ANAK,” 2023. [Online]. Available: http://e-journal.stmiklombok.ac.id/index.php/jireISSN.2620-6900</a:t>
            </a:r>
            <a:endParaRPr lang="en-ID" sz="1800" dirty="0">
              <a:effectLst/>
              <a:latin typeface="Cambria" panose="020405030504060302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indent="-406400" algn="just">
              <a:spcAft>
                <a:spcPts val="800"/>
              </a:spcAft>
            </a:pPr>
            <a:r>
              <a:rPr lang="zh-CN" sz="18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[5]	N. Aini, S. A. Wicaksono, and I. Arwani, “Pembangunan Sistem Informasi Perpustakaan Berbasis Web menggunakan Metode Rapid Application Development (RAD) (Studi pada : SMK Negeri 11 Malang),” 2019. [Online]. Available: http://j-ptiik.ub.ac.id</a:t>
            </a:r>
            <a:endParaRPr lang="en-ID" sz="1800" dirty="0">
              <a:effectLst/>
              <a:latin typeface="Cambria" panose="020405030504060302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Microsoft Office PowerPoint</Application>
  <PresentationFormat>Widescreen</PresentationFormat>
  <Paragraphs>35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Cambria</vt:lpstr>
      <vt:lpstr>Arial</vt:lpstr>
      <vt:lpstr>Century Gothic</vt:lpstr>
      <vt:lpstr>Calibri</vt:lpstr>
      <vt:lpstr>Exo</vt:lpstr>
      <vt:lpstr>Times New Roman</vt:lpstr>
      <vt:lpstr>Office Theme</vt:lpstr>
      <vt:lpstr>RANCANG BANGUN MEDIA PEMBELAJARAN MULTIBAHASA BERBASIS WEBSITE MENGGUNAKAN METODE RAD</vt:lpstr>
      <vt:lpstr>Pendahuluan</vt:lpstr>
      <vt:lpstr>Pertanyaan Penelitian (Rumusan Masalah)</vt:lpstr>
      <vt:lpstr>Metode</vt:lpstr>
      <vt:lpstr>Hasil</vt:lpstr>
      <vt:lpstr>Pembahasan</vt:lpstr>
      <vt:lpstr>Referensi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RANCANG BANGUN MEDIA PEMBELAJARAN MULTIBAHASA BERBASIS WEBSITE MENGGUNAKAN METODE RAD</dc:title>
  <dc:creator>Umsida</dc:creator>
  <cp:lastModifiedBy>Firdausi Usqi</cp:lastModifiedBy>
  <cp:revision>1</cp:revision>
  <dcterms:created xsi:type="dcterms:W3CDTF">2020-02-15T07:43:00Z</dcterms:created>
  <dcterms:modified xsi:type="dcterms:W3CDTF">2025-03-05T14:01:52Z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1033-11.2.0.9031</vt:lpwstr>
  </property>
</Properties>
</file>