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0"/>
  </p:notesMasterIdLst>
  <p:sldIdLst>
    <p:sldId id="256" r:id="rId2"/>
    <p:sldId id="257" r:id="rId3"/>
    <p:sldId id="258" r:id="rId4"/>
    <p:sldId id="259" r:id="rId5"/>
    <p:sldId id="267" r:id="rId6"/>
    <p:sldId id="264" r:id="rId7"/>
    <p:sldId id="266" r:id="rId8"/>
    <p:sldId id="265" r:id="rId9"/>
  </p:sldIdLst>
  <p:sldSz cx="12192000" cy="6858000"/>
  <p:notesSz cx="9144000" cy="6858000"/>
  <p:embeddedFontLst>
    <p:embeddedFont>
      <p:font typeface="Century Gothic" panose="020B0502020202020204" pitchFamily="34" charset="0"/>
      <p:regular r:id="rId11"/>
      <p:bold r:id="rId12"/>
      <p:italic r:id="rId13"/>
      <p:boldItalic r:id="rId14"/>
    </p:embeddedFont>
    <p:embeddedFont>
      <p:font typeface="Exo" panose="020B0604020202020204" charset="0"/>
      <p:regular r:id="rId15"/>
      <p:bold r:id="rId16"/>
      <p:italic r:id="rId17"/>
      <p:boldItalic r:id="rId1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6" roundtripDataSignature="AMtx7mgY2+DM/rwO2HkSTRKEfJ3qJmWL/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E467FCB-61F0-46E3-B95B-21630519F963}" v="2" dt="2025-01-28T15:05:43.48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5" d="100"/>
          <a:sy n="55" d="100"/>
        </p:scale>
        <p:origin x="1072"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3.fntdata"/><Relationship Id="rId18" Type="http://schemas.openxmlformats.org/officeDocument/2006/relationships/font" Target="fonts/font8.fntdata"/><Relationship Id="rId26" Type="http://customschemas.google.com/relationships/presentationmetadata" Target="metadata"/><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2.fntdata"/><Relationship Id="rId17" Type="http://schemas.openxmlformats.org/officeDocument/2006/relationships/font" Target="fonts/font7.fntdata"/><Relationship Id="rId2" Type="http://schemas.openxmlformats.org/officeDocument/2006/relationships/slide" Target="slides/slide1.xml"/><Relationship Id="rId16" Type="http://schemas.openxmlformats.org/officeDocument/2006/relationships/font" Target="fonts/font6.fntdata"/><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font" Target="fonts/font5.fntdata"/><Relationship Id="rId28" Type="http://schemas.openxmlformats.org/officeDocument/2006/relationships/viewProps" Target="viewProps.xml"/><Relationship Id="rId10" Type="http://schemas.openxmlformats.org/officeDocument/2006/relationships/notesMaster" Target="notesMasters/notesMaster1.xml"/><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4.fntdata"/><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3962400" cy="344091"/>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5179484" y="0"/>
            <a:ext cx="3962400" cy="344091"/>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914400" y="3300412"/>
            <a:ext cx="7315200" cy="270033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6513910"/>
            <a:ext cx="3962400" cy="34409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5179484" y="6513910"/>
            <a:ext cx="3962400" cy="34409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
        <p:cNvGrpSpPr/>
        <p:nvPr/>
      </p:nvGrpSpPr>
      <p:grpSpPr>
        <a:xfrm>
          <a:off x="0" y="0"/>
          <a:ext cx="0" cy="0"/>
          <a:chOff x="0" y="0"/>
          <a:chExt cx="0" cy="0"/>
        </a:xfrm>
      </p:grpSpPr>
      <p:sp>
        <p:nvSpPr>
          <p:cNvPr id="37" name="Google Shape;37;p1:notes"/>
          <p:cNvSpPr txBox="1">
            <a:spLocks noGrp="1"/>
          </p:cNvSpPr>
          <p:nvPr>
            <p:ph type="body" idx="1"/>
          </p:nvPr>
        </p:nvSpPr>
        <p:spPr>
          <a:xfrm>
            <a:off x="914400" y="3300412"/>
            <a:ext cx="7315200" cy="2700338"/>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8" name="Google Shape;38;p1: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
        <p:cNvGrpSpPr/>
        <p:nvPr/>
      </p:nvGrpSpPr>
      <p:grpSpPr>
        <a:xfrm>
          <a:off x="0" y="0"/>
          <a:ext cx="0" cy="0"/>
          <a:chOff x="0" y="0"/>
          <a:chExt cx="0" cy="0"/>
        </a:xfrm>
      </p:grpSpPr>
      <p:sp>
        <p:nvSpPr>
          <p:cNvPr id="43" name="Google Shape;43;g104f7abbb21_0_309: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4" name="Google Shape;44;g104f7abbb21_0_309: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
        <p:cNvGrpSpPr/>
        <p:nvPr/>
      </p:nvGrpSpPr>
      <p:grpSpPr>
        <a:xfrm>
          <a:off x="0" y="0"/>
          <a:ext cx="0" cy="0"/>
          <a:chOff x="0" y="0"/>
          <a:chExt cx="0" cy="0"/>
        </a:xfrm>
      </p:grpSpPr>
      <p:sp>
        <p:nvSpPr>
          <p:cNvPr id="49" name="Google Shape;49;g104f7abbb21_0_297: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0" name="Google Shape;50;g104f7abbb21_0_297:notes"/>
          <p:cNvSpPr txBox="1">
            <a:spLocks noGrp="1"/>
          </p:cNvSpPr>
          <p:nvPr>
            <p:ph type="body" idx="1"/>
          </p:nvPr>
        </p:nvSpPr>
        <p:spPr>
          <a:xfrm>
            <a:off x="914400" y="3300412"/>
            <a:ext cx="7315200" cy="27003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51" name="Google Shape;51;g104f7abbb21_0_297:notes"/>
          <p:cNvSpPr txBox="1">
            <a:spLocks noGrp="1"/>
          </p:cNvSpPr>
          <p:nvPr>
            <p:ph type="sldNum" idx="12"/>
          </p:nvPr>
        </p:nvSpPr>
        <p:spPr>
          <a:xfrm>
            <a:off x="5179484" y="6513910"/>
            <a:ext cx="3962400" cy="3441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
        <p:cNvGrpSpPr/>
        <p:nvPr/>
      </p:nvGrpSpPr>
      <p:grpSpPr>
        <a:xfrm>
          <a:off x="0" y="0"/>
          <a:ext cx="0" cy="0"/>
          <a:chOff x="0" y="0"/>
          <a:chExt cx="0" cy="0"/>
        </a:xfrm>
      </p:grpSpPr>
      <p:sp>
        <p:nvSpPr>
          <p:cNvPr id="55" name="Google Shape;55;g104f7abbb21_0_303: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6" name="Google Shape;56;g104f7abbb21_0_303: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
          <a:extLst>
            <a:ext uri="{FF2B5EF4-FFF2-40B4-BE49-F238E27FC236}">
              <a16:creationId xmlns:a16="http://schemas.microsoft.com/office/drawing/2014/main" id="{68C4480C-156B-6210-477B-B50196A4ABD6}"/>
            </a:ext>
          </a:extLst>
        </p:cNvPr>
        <p:cNvGrpSpPr/>
        <p:nvPr/>
      </p:nvGrpSpPr>
      <p:grpSpPr>
        <a:xfrm>
          <a:off x="0" y="0"/>
          <a:ext cx="0" cy="0"/>
          <a:chOff x="0" y="0"/>
          <a:chExt cx="0" cy="0"/>
        </a:xfrm>
      </p:grpSpPr>
      <p:sp>
        <p:nvSpPr>
          <p:cNvPr id="55" name="Google Shape;55;g104f7abbb21_0_303:notes">
            <a:extLst>
              <a:ext uri="{FF2B5EF4-FFF2-40B4-BE49-F238E27FC236}">
                <a16:creationId xmlns:a16="http://schemas.microsoft.com/office/drawing/2014/main" id="{5AE4A625-1281-B5CF-B7D6-09C1EE4A7BEB}"/>
              </a:ext>
            </a:extLst>
          </p:cNvPr>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6" name="Google Shape;56;g104f7abbb21_0_303:notes">
            <a:extLst>
              <a:ext uri="{FF2B5EF4-FFF2-40B4-BE49-F238E27FC236}">
                <a16:creationId xmlns:a16="http://schemas.microsoft.com/office/drawing/2014/main" id="{FB95DEEE-2374-3293-2DE9-6943797AF1DF}"/>
              </a:ext>
            </a:extLst>
          </p:cNvPr>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8150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104f7abbb21_0_61: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 name="Google Shape;87;g104f7abbb21_0_61: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104f7abbb21_0_61: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 name="Google Shape;87;g104f7abbb21_0_61: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101969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g104f7abbb21_0_95:notes"/>
          <p:cNvSpPr txBox="1">
            <a:spLocks noGrp="1"/>
          </p:cNvSpPr>
          <p:nvPr>
            <p:ph type="body" idx="1"/>
          </p:nvPr>
        </p:nvSpPr>
        <p:spPr>
          <a:xfrm>
            <a:off x="914400" y="3300412"/>
            <a:ext cx="7315200" cy="2700338"/>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93" name="Google Shape;93;g104f7abbb21_0_95: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gradFill>
          <a:gsLst>
            <a:gs pos="0">
              <a:srgbClr val="0A2246"/>
            </a:gs>
            <a:gs pos="100000">
              <a:srgbClr val="1D4886"/>
            </a:gs>
          </a:gsLst>
          <a:lin ang="5400000" scaled="0"/>
        </a:gradFill>
        <a:effectLst/>
      </p:bgPr>
    </p:bg>
    <p:spTree>
      <p:nvGrpSpPr>
        <p:cNvPr id="1" name="Shape 15"/>
        <p:cNvGrpSpPr/>
        <p:nvPr/>
      </p:nvGrpSpPr>
      <p:grpSpPr>
        <a:xfrm>
          <a:off x="0" y="0"/>
          <a:ext cx="0" cy="0"/>
          <a:chOff x="0" y="0"/>
          <a:chExt cx="0" cy="0"/>
        </a:xfrm>
      </p:grpSpPr>
      <p:pic>
        <p:nvPicPr>
          <p:cNvPr id="16" name="Google Shape;16;p25"/>
          <p:cNvPicPr preferRelativeResize="0"/>
          <p:nvPr/>
        </p:nvPicPr>
        <p:blipFill rotWithShape="1">
          <a:blip r:embed="rId2">
            <a:alphaModFix amt="60000"/>
          </a:blip>
          <a:srcRect l="46601" t="2654" r="7599"/>
          <a:stretch/>
        </p:blipFill>
        <p:spPr>
          <a:xfrm>
            <a:off x="-1" y="3509963"/>
            <a:ext cx="3146679" cy="3358083"/>
          </a:xfrm>
          <a:prstGeom prst="rect">
            <a:avLst/>
          </a:prstGeom>
          <a:noFill/>
          <a:ln>
            <a:noFill/>
          </a:ln>
        </p:spPr>
      </p:pic>
      <p:pic>
        <p:nvPicPr>
          <p:cNvPr id="17" name="Google Shape;17;p25"/>
          <p:cNvPicPr preferRelativeResize="0"/>
          <p:nvPr/>
        </p:nvPicPr>
        <p:blipFill rotWithShape="1">
          <a:blip r:embed="rId3">
            <a:alphaModFix/>
          </a:blip>
          <a:srcRect l="21878" t="94162" r="21683" b="1155"/>
          <a:stretch/>
        </p:blipFill>
        <p:spPr>
          <a:xfrm>
            <a:off x="3510723" y="6456981"/>
            <a:ext cx="5170554" cy="321506"/>
          </a:xfrm>
          <a:prstGeom prst="rect">
            <a:avLst/>
          </a:prstGeom>
          <a:noFill/>
          <a:ln>
            <a:noFill/>
          </a:ln>
        </p:spPr>
      </p:pic>
      <p:sp>
        <p:nvSpPr>
          <p:cNvPr id="18" name="Google Shape;18;p25"/>
          <p:cNvSpPr txBox="1">
            <a:spLocks noGrp="1"/>
          </p:cNvSpPr>
          <p:nvPr>
            <p:ph type="ctrTitle"/>
          </p:nvPr>
        </p:nvSpPr>
        <p:spPr>
          <a:xfrm>
            <a:off x="914400" y="1537252"/>
            <a:ext cx="10363200" cy="1972711"/>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lt1"/>
              </a:buClr>
              <a:buSzPts val="6000"/>
              <a:buFont typeface="Exo"/>
              <a:buNone/>
              <a:defRPr sz="6000">
                <a:solidFill>
                  <a:schemeClr val="lt1"/>
                </a:solidFill>
                <a:latin typeface="Exo"/>
                <a:ea typeface="Exo"/>
                <a:cs typeface="Exo"/>
                <a:sym typeface="Exo"/>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25"/>
          <p:cNvSpPr txBox="1">
            <a:spLocks noGrp="1"/>
          </p:cNvSpPr>
          <p:nvPr>
            <p:ph type="subTitle" idx="1"/>
          </p:nvPr>
        </p:nvSpPr>
        <p:spPr>
          <a:xfrm>
            <a:off x="1524000" y="3750365"/>
            <a:ext cx="9144000" cy="1507435"/>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lt1"/>
              </a:buClr>
              <a:buSzPts val="2400"/>
              <a:buNone/>
              <a:defRPr sz="2400">
                <a:solidFill>
                  <a:schemeClr val="lt1"/>
                </a:solidFill>
                <a:latin typeface="Exo"/>
                <a:ea typeface="Exo"/>
                <a:cs typeface="Exo"/>
                <a:sym typeface="Exo"/>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0" name="Google Shape;20;p25"/>
          <p:cNvSpPr txBox="1">
            <a:spLocks noGrp="1"/>
          </p:cNvSpPr>
          <p:nvPr>
            <p:ph type="dt" idx="10"/>
          </p:nvPr>
        </p:nvSpPr>
        <p:spPr>
          <a:xfrm>
            <a:off x="767523" y="5653019"/>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25"/>
          <p:cNvSpPr txBox="1">
            <a:spLocks noGrp="1"/>
          </p:cNvSpPr>
          <p:nvPr>
            <p:ph type="ftr" idx="11"/>
          </p:nvPr>
        </p:nvSpPr>
        <p:spPr>
          <a:xfrm>
            <a:off x="4038600" y="5653019"/>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25"/>
          <p:cNvSpPr txBox="1">
            <a:spLocks noGrp="1"/>
          </p:cNvSpPr>
          <p:nvPr>
            <p:ph type="sldNum" idx="12"/>
          </p:nvPr>
        </p:nvSpPr>
        <p:spPr>
          <a:xfrm>
            <a:off x="8681277" y="5653019"/>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
        <p:nvSpPr>
          <p:cNvPr id="23" name="Google Shape;23;p25"/>
          <p:cNvSpPr txBox="1"/>
          <p:nvPr/>
        </p:nvSpPr>
        <p:spPr>
          <a:xfrm>
            <a:off x="6852481" y="465853"/>
            <a:ext cx="2419627" cy="830997"/>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1600"/>
              <a:buFont typeface="Arial"/>
              <a:buNone/>
            </a:pPr>
            <a:r>
              <a:rPr lang="en-US" sz="1600" b="0" i="0" u="none" strike="noStrike" cap="none">
                <a:solidFill>
                  <a:srgbClr val="FFC000"/>
                </a:solidFill>
                <a:latin typeface="Exo"/>
                <a:ea typeface="Exo"/>
                <a:cs typeface="Exo"/>
                <a:sym typeface="Exo"/>
              </a:rPr>
              <a:t>UNIVERSITAS MUHAMMADIYAH SIDOARJO</a:t>
            </a:r>
            <a:endParaRPr sz="1400" b="0" i="0" u="none" strike="noStrike" cap="none">
              <a:solidFill>
                <a:srgbClr val="000000"/>
              </a:solidFill>
              <a:latin typeface="Arial"/>
              <a:ea typeface="Arial"/>
              <a:cs typeface="Arial"/>
              <a:sym typeface="Arial"/>
            </a:endParaRPr>
          </a:p>
        </p:txBody>
      </p:sp>
      <p:pic>
        <p:nvPicPr>
          <p:cNvPr id="24" name="Google Shape;24;p25"/>
          <p:cNvPicPr preferRelativeResize="0"/>
          <p:nvPr/>
        </p:nvPicPr>
        <p:blipFill rotWithShape="1">
          <a:blip r:embed="rId4">
            <a:alphaModFix/>
          </a:blip>
          <a:srcRect/>
          <a:stretch/>
        </p:blipFill>
        <p:spPr>
          <a:xfrm>
            <a:off x="9575247" y="226794"/>
            <a:ext cx="2187844" cy="1005222"/>
          </a:xfrm>
          <a:prstGeom prst="rect">
            <a:avLst/>
          </a:prstGeom>
          <a:noFill/>
          <a:ln>
            <a:noFill/>
          </a:ln>
        </p:spPr>
      </p:pic>
      <p:cxnSp>
        <p:nvCxnSpPr>
          <p:cNvPr id="25" name="Google Shape;25;p25"/>
          <p:cNvCxnSpPr/>
          <p:nvPr/>
        </p:nvCxnSpPr>
        <p:spPr>
          <a:xfrm>
            <a:off x="9372600" y="465853"/>
            <a:ext cx="0" cy="830997"/>
          </a:xfrm>
          <a:prstGeom prst="straightConnector1">
            <a:avLst/>
          </a:prstGeom>
          <a:noFill/>
          <a:ln w="28575" cap="flat" cmpd="sng">
            <a:solidFill>
              <a:srgbClr val="FFC000"/>
            </a:solidFill>
            <a:prstDash val="solid"/>
            <a:miter lim="800000"/>
            <a:headEnd type="none" w="sm" len="sm"/>
            <a:tailEnd type="none" w="sm" len="sm"/>
          </a:ln>
        </p:spPr>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26"/>
        <p:cNvGrpSpPr/>
        <p:nvPr/>
      </p:nvGrpSpPr>
      <p:grpSpPr>
        <a:xfrm>
          <a:off x="0" y="0"/>
          <a:ext cx="0" cy="0"/>
          <a:chOff x="0" y="0"/>
          <a:chExt cx="0" cy="0"/>
        </a:xfrm>
      </p:grpSpPr>
      <p:pic>
        <p:nvPicPr>
          <p:cNvPr id="27" name="Google Shape;27;p26"/>
          <p:cNvPicPr preferRelativeResize="0"/>
          <p:nvPr/>
        </p:nvPicPr>
        <p:blipFill rotWithShape="1">
          <a:blip r:embed="rId2">
            <a:alphaModFix/>
          </a:blip>
          <a:srcRect t="23661"/>
          <a:stretch/>
        </p:blipFill>
        <p:spPr>
          <a:xfrm>
            <a:off x="144674" y="314231"/>
            <a:ext cx="11830877" cy="6466395"/>
          </a:xfrm>
          <a:prstGeom prst="rect">
            <a:avLst/>
          </a:prstGeom>
          <a:noFill/>
          <a:ln>
            <a:noFill/>
          </a:ln>
        </p:spPr>
      </p:pic>
      <p:sp>
        <p:nvSpPr>
          <p:cNvPr id="28" name="Google Shape;28;p26"/>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4400"/>
              <a:buFont typeface="Exo"/>
              <a:buNone/>
              <a:defRPr>
                <a:solidFill>
                  <a:schemeClr val="lt1"/>
                </a:solidFill>
                <a:latin typeface="Exo"/>
                <a:ea typeface="Exo"/>
                <a:cs typeface="Exo"/>
                <a:sym typeface="Exo"/>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26"/>
          <p:cNvSpPr txBox="1">
            <a:spLocks noGrp="1"/>
          </p:cNvSpPr>
          <p:nvPr>
            <p:ph type="dt" idx="10"/>
          </p:nvPr>
        </p:nvSpPr>
        <p:spPr>
          <a:xfrm>
            <a:off x="10323511" y="6341719"/>
            <a:ext cx="1179375"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26"/>
          <p:cNvSpPr txBox="1">
            <a:spLocks noGrp="1"/>
          </p:cNvSpPr>
          <p:nvPr>
            <p:ph type="ftr" idx="11"/>
          </p:nvPr>
        </p:nvSpPr>
        <p:spPr>
          <a:xfrm>
            <a:off x="4024796" y="5963342"/>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26"/>
          <p:cNvSpPr txBox="1">
            <a:spLocks noGrp="1"/>
          </p:cNvSpPr>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chemeClr val="dk1"/>
              </a:buClr>
              <a:buSzPts val="2800"/>
              <a:buChar char="•"/>
              <a:defRPr>
                <a:latin typeface="Century Gothic"/>
                <a:ea typeface="Century Gothic"/>
                <a:cs typeface="Century Gothic"/>
                <a:sym typeface="Century Gothic"/>
              </a:defRPr>
            </a:lvl1pPr>
            <a:lvl2pPr marL="914400" lvl="1" indent="-381000" algn="l">
              <a:lnSpc>
                <a:spcPct val="90000"/>
              </a:lnSpc>
              <a:spcBef>
                <a:spcPts val="500"/>
              </a:spcBef>
              <a:spcAft>
                <a:spcPts val="0"/>
              </a:spcAft>
              <a:buClr>
                <a:schemeClr val="dk1"/>
              </a:buClr>
              <a:buSzPts val="2400"/>
              <a:buChar char="•"/>
              <a:defRPr>
                <a:latin typeface="Century Gothic"/>
                <a:ea typeface="Century Gothic"/>
                <a:cs typeface="Century Gothic"/>
                <a:sym typeface="Century Gothic"/>
              </a:defRPr>
            </a:lvl2pPr>
            <a:lvl3pPr marL="1371600" lvl="2" indent="-355600" algn="l">
              <a:lnSpc>
                <a:spcPct val="90000"/>
              </a:lnSpc>
              <a:spcBef>
                <a:spcPts val="500"/>
              </a:spcBef>
              <a:spcAft>
                <a:spcPts val="0"/>
              </a:spcAft>
              <a:buClr>
                <a:schemeClr val="dk1"/>
              </a:buClr>
              <a:buSzPts val="2000"/>
              <a:buChar char="•"/>
              <a:defRPr>
                <a:latin typeface="Century Gothic"/>
                <a:ea typeface="Century Gothic"/>
                <a:cs typeface="Century Gothic"/>
                <a:sym typeface="Century Gothic"/>
              </a:defRPr>
            </a:lvl3pPr>
            <a:lvl4pPr marL="1828800" lvl="3" indent="-342900" algn="l">
              <a:lnSpc>
                <a:spcPct val="90000"/>
              </a:lnSpc>
              <a:spcBef>
                <a:spcPts val="500"/>
              </a:spcBef>
              <a:spcAft>
                <a:spcPts val="0"/>
              </a:spcAft>
              <a:buClr>
                <a:schemeClr val="dk1"/>
              </a:buClr>
              <a:buSzPts val="1800"/>
              <a:buChar char="•"/>
              <a:defRPr>
                <a:latin typeface="Century Gothic"/>
                <a:ea typeface="Century Gothic"/>
                <a:cs typeface="Century Gothic"/>
                <a:sym typeface="Century Gothic"/>
              </a:defRPr>
            </a:lvl4pPr>
            <a:lvl5pPr marL="2286000" lvl="4" indent="-342900" algn="l">
              <a:lnSpc>
                <a:spcPct val="90000"/>
              </a:lnSpc>
              <a:spcBef>
                <a:spcPts val="500"/>
              </a:spcBef>
              <a:spcAft>
                <a:spcPts val="0"/>
              </a:spcAft>
              <a:buClr>
                <a:schemeClr val="dk1"/>
              </a:buClr>
              <a:buSzPts val="1800"/>
              <a:buChar char="•"/>
              <a:defRPr>
                <a:latin typeface="Century Gothic"/>
                <a:ea typeface="Century Gothic"/>
                <a:cs typeface="Century Gothic"/>
                <a:sym typeface="Century Gothic"/>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26"/>
          <p:cNvSpPr txBox="1"/>
          <p:nvPr/>
        </p:nvSpPr>
        <p:spPr>
          <a:xfrm>
            <a:off x="11427239" y="6332228"/>
            <a:ext cx="522356"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rgbClr val="888888"/>
                </a:solidFill>
                <a:latin typeface="Calibri"/>
                <a:ea typeface="Calibri"/>
                <a:cs typeface="Calibri"/>
                <a:sym typeface="Calibri"/>
              </a:rPr>
              <a:t>‹#›</a:t>
            </a:fld>
            <a:endParaRPr sz="1200" b="0" i="0" u="none" strike="noStrike" cap="none">
              <a:solidFill>
                <a:srgbClr val="888888"/>
              </a:solidFill>
              <a:latin typeface="Calibri"/>
              <a:ea typeface="Calibri"/>
              <a:cs typeface="Calibri"/>
              <a:sym typeface="Calibri"/>
            </a:endParaRPr>
          </a:p>
        </p:txBody>
      </p:sp>
      <p:pic>
        <p:nvPicPr>
          <p:cNvPr id="33" name="Google Shape;33;p26"/>
          <p:cNvPicPr preferRelativeResize="0"/>
          <p:nvPr/>
        </p:nvPicPr>
        <p:blipFill rotWithShape="1">
          <a:blip r:embed="rId3">
            <a:alphaModFix/>
          </a:blip>
          <a:srcRect l="47997" t="2654" r="7599"/>
          <a:stretch/>
        </p:blipFill>
        <p:spPr>
          <a:xfrm flipH="1">
            <a:off x="10198953" y="4248292"/>
            <a:ext cx="1993047" cy="2538961"/>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ustom Layout">
  <p:cSld name="Custom Layout">
    <p:bg>
      <p:bgPr>
        <a:solidFill>
          <a:srgbClr val="0A2246"/>
        </a:solidFill>
        <a:effectLst/>
      </p:bgPr>
    </p:bg>
    <p:spTree>
      <p:nvGrpSpPr>
        <p:cNvPr id="1" name="Shape 34"/>
        <p:cNvGrpSpPr/>
        <p:nvPr/>
      </p:nvGrpSpPr>
      <p:grpSpPr>
        <a:xfrm>
          <a:off x="0" y="0"/>
          <a:ext cx="0" cy="0"/>
          <a:chOff x="0" y="0"/>
          <a:chExt cx="0" cy="0"/>
        </a:xfrm>
      </p:grpSpPr>
      <p:pic>
        <p:nvPicPr>
          <p:cNvPr id="35" name="Google Shape;35;p27"/>
          <p:cNvPicPr preferRelativeResize="0"/>
          <p:nvPr/>
        </p:nvPicPr>
        <p:blipFill rotWithShape="1">
          <a:blip r:embed="rId2">
            <a:alphaModFix/>
          </a:blip>
          <a:srcRect/>
          <a:stretch/>
        </p:blipFill>
        <p:spPr>
          <a:xfrm>
            <a:off x="4106779" y="2515037"/>
            <a:ext cx="3978442" cy="1827926"/>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4"/>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Exo"/>
              <a:buNone/>
              <a:defRPr sz="4400" b="0" i="0" u="none" strike="noStrike" cap="none">
                <a:solidFill>
                  <a:schemeClr val="dk1"/>
                </a:solidFill>
                <a:latin typeface="Exo"/>
                <a:ea typeface="Exo"/>
                <a:cs typeface="Exo"/>
                <a:sym typeface="Exo"/>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2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entury Gothic"/>
                <a:ea typeface="Century Gothic"/>
                <a:cs typeface="Century Gothic"/>
                <a:sym typeface="Century Gothic"/>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entury Gothic"/>
                <a:ea typeface="Century Gothic"/>
                <a:cs typeface="Century Gothic"/>
                <a:sym typeface="Century Gothic"/>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entury Gothic"/>
                <a:ea typeface="Century Gothic"/>
                <a:cs typeface="Century Gothic"/>
                <a:sym typeface="Century Gothic"/>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24"/>
          <p:cNvSpPr txBox="1">
            <a:spLocks noGrp="1"/>
          </p:cNvSpPr>
          <p:nvPr>
            <p:ph type="dt" idx="10"/>
          </p:nvPr>
        </p:nvSpPr>
        <p:spPr>
          <a:xfrm>
            <a:off x="838200" y="6356352"/>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24"/>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24"/>
          <p:cNvSpPr txBox="1">
            <a:spLocks noGrp="1"/>
          </p:cNvSpPr>
          <p:nvPr>
            <p:ph type="sldNum" idx="12"/>
          </p:nvPr>
        </p:nvSpPr>
        <p:spPr>
          <a:xfrm>
            <a:off x="8610600" y="6356352"/>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0A2246"/>
            </a:gs>
            <a:gs pos="31000">
              <a:srgbClr val="0A2246"/>
            </a:gs>
            <a:gs pos="100000">
              <a:srgbClr val="1B4685"/>
            </a:gs>
          </a:gsLst>
          <a:lin ang="5400000" scaled="0"/>
        </a:gradFill>
        <a:effectLst/>
      </p:bgPr>
    </p:bg>
    <p:spTree>
      <p:nvGrpSpPr>
        <p:cNvPr id="1" name="Shape 39"/>
        <p:cNvGrpSpPr/>
        <p:nvPr/>
      </p:nvGrpSpPr>
      <p:grpSpPr>
        <a:xfrm>
          <a:off x="0" y="0"/>
          <a:ext cx="0" cy="0"/>
          <a:chOff x="0" y="0"/>
          <a:chExt cx="0" cy="0"/>
        </a:xfrm>
      </p:grpSpPr>
      <p:sp>
        <p:nvSpPr>
          <p:cNvPr id="40" name="Google Shape;40;p1"/>
          <p:cNvSpPr txBox="1">
            <a:spLocks noGrp="1"/>
          </p:cNvSpPr>
          <p:nvPr>
            <p:ph type="ctrTitle"/>
          </p:nvPr>
        </p:nvSpPr>
        <p:spPr>
          <a:xfrm>
            <a:off x="727522" y="1204686"/>
            <a:ext cx="10736956" cy="2489009"/>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lt1"/>
              </a:buClr>
              <a:buSzPts val="6000"/>
              <a:buFont typeface="Exo"/>
              <a:buNone/>
            </a:pPr>
            <a:r>
              <a:rPr lang="en-US" sz="4800" dirty="0" err="1">
                <a:latin typeface="Exo"/>
                <a:ea typeface="Exo"/>
                <a:cs typeface="Exo"/>
                <a:sym typeface="Exo"/>
              </a:rPr>
              <a:t>Pengembangan</a:t>
            </a:r>
            <a:r>
              <a:rPr lang="en-US" sz="4800" dirty="0">
                <a:latin typeface="Exo"/>
                <a:ea typeface="Exo"/>
                <a:cs typeface="Exo"/>
                <a:sym typeface="Exo"/>
              </a:rPr>
              <a:t> Media </a:t>
            </a:r>
            <a:r>
              <a:rPr lang="en-US" sz="4800" dirty="0" err="1">
                <a:latin typeface="Exo"/>
                <a:ea typeface="Exo"/>
                <a:cs typeface="Exo"/>
                <a:sym typeface="Exo"/>
              </a:rPr>
              <a:t>Pembelajaran</a:t>
            </a:r>
            <a:r>
              <a:rPr lang="en-US" sz="4800" dirty="0">
                <a:latin typeface="Exo"/>
                <a:ea typeface="Exo"/>
                <a:cs typeface="Exo"/>
                <a:sym typeface="Exo"/>
              </a:rPr>
              <a:t> </a:t>
            </a:r>
            <a:r>
              <a:rPr lang="en-US" sz="4800" dirty="0" err="1">
                <a:latin typeface="Exo"/>
                <a:ea typeface="Exo"/>
                <a:cs typeface="Exo"/>
                <a:sym typeface="Exo"/>
              </a:rPr>
              <a:t>Integratif</a:t>
            </a:r>
            <a:r>
              <a:rPr lang="en-US" sz="4800" dirty="0">
                <a:latin typeface="Exo"/>
                <a:ea typeface="Exo"/>
                <a:cs typeface="Exo"/>
                <a:sym typeface="Exo"/>
              </a:rPr>
              <a:t> </a:t>
            </a:r>
            <a:r>
              <a:rPr lang="en-US" sz="4800" dirty="0" err="1">
                <a:latin typeface="Exo"/>
                <a:ea typeface="Exo"/>
                <a:cs typeface="Exo"/>
                <a:sym typeface="Exo"/>
              </a:rPr>
              <a:t>Berbasis</a:t>
            </a:r>
            <a:r>
              <a:rPr lang="en-US" sz="4800" dirty="0">
                <a:latin typeface="Exo"/>
                <a:ea typeface="Exo"/>
                <a:cs typeface="Exo"/>
                <a:sym typeface="Exo"/>
              </a:rPr>
              <a:t> Nilai-N</a:t>
            </a:r>
            <a:r>
              <a:rPr lang="en-US" sz="4800" dirty="0"/>
              <a:t>ilai Islam di SD Muhammadiyah 1 Candi</a:t>
            </a:r>
            <a:endParaRPr lang="en-US" sz="4800" dirty="0">
              <a:latin typeface="Exo"/>
              <a:ea typeface="Exo"/>
              <a:cs typeface="Exo"/>
              <a:sym typeface="Exo"/>
            </a:endParaRPr>
          </a:p>
        </p:txBody>
      </p:sp>
      <p:sp>
        <p:nvSpPr>
          <p:cNvPr id="41" name="Google Shape;41;p1"/>
          <p:cNvSpPr txBox="1">
            <a:spLocks noGrp="1"/>
          </p:cNvSpPr>
          <p:nvPr>
            <p:ph type="subTitle" idx="1"/>
          </p:nvPr>
        </p:nvSpPr>
        <p:spPr>
          <a:xfrm>
            <a:off x="1840006" y="3711861"/>
            <a:ext cx="8763000" cy="1085044"/>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rgbClr val="F2F2F2"/>
              </a:buClr>
              <a:buSzPts val="2400"/>
              <a:buNone/>
            </a:pPr>
            <a:r>
              <a:rPr lang="en-US" dirty="0">
                <a:solidFill>
                  <a:srgbClr val="F2F2F2"/>
                </a:solidFill>
                <a:latin typeface="Exo"/>
                <a:ea typeface="Exo"/>
                <a:cs typeface="Exo"/>
                <a:sym typeface="Exo"/>
              </a:rPr>
              <a:t>Oleh:</a:t>
            </a:r>
            <a:endParaRPr dirty="0"/>
          </a:p>
          <a:p>
            <a:pPr marL="0" lvl="0" indent="0" algn="ctr" rtl="0">
              <a:lnSpc>
                <a:spcPct val="90000"/>
              </a:lnSpc>
              <a:spcBef>
                <a:spcPts val="1000"/>
              </a:spcBef>
              <a:spcAft>
                <a:spcPts val="0"/>
              </a:spcAft>
              <a:buClr>
                <a:schemeClr val="lt1"/>
              </a:buClr>
              <a:buSzPts val="2400"/>
              <a:buNone/>
            </a:pPr>
            <a:r>
              <a:rPr lang="en-GB" sz="2000" dirty="0"/>
              <a:t>Firda Aprilianti (238610800041)</a:t>
            </a:r>
            <a:endParaRPr sz="2000" dirty="0"/>
          </a:p>
          <a:p>
            <a:pPr marL="0" lvl="0" indent="0" algn="ctr" rtl="0">
              <a:lnSpc>
                <a:spcPct val="90000"/>
              </a:lnSpc>
              <a:spcBef>
                <a:spcPts val="1000"/>
              </a:spcBef>
              <a:spcAft>
                <a:spcPts val="0"/>
              </a:spcAft>
              <a:buClr>
                <a:schemeClr val="lt1"/>
              </a:buClr>
              <a:buSzPts val="2400"/>
              <a:buNone/>
            </a:pPr>
            <a:r>
              <a:rPr lang="en-US" sz="2000" dirty="0" err="1"/>
              <a:t>Dosen</a:t>
            </a:r>
            <a:r>
              <a:rPr lang="en-US" sz="2000" dirty="0"/>
              <a:t> </a:t>
            </a:r>
            <a:r>
              <a:rPr lang="en-US" sz="2000" dirty="0" err="1"/>
              <a:t>Pembimbing</a:t>
            </a:r>
            <a:r>
              <a:rPr lang="en-US" sz="2000" dirty="0"/>
              <a:t>: Dr. </a:t>
            </a:r>
            <a:r>
              <a:rPr lang="en-US" sz="2000" dirty="0" err="1"/>
              <a:t>Istikomah</a:t>
            </a:r>
            <a:r>
              <a:rPr lang="en-US" sz="2000" dirty="0"/>
              <a:t>, </a:t>
            </a:r>
            <a:r>
              <a:rPr lang="en-US" sz="2000" dirty="0" err="1"/>
              <a:t>M.Ag</a:t>
            </a:r>
            <a:r>
              <a:rPr lang="en-US" sz="2000" dirty="0"/>
              <a:t>.</a:t>
            </a:r>
            <a:endParaRPr sz="2000" dirty="0"/>
          </a:p>
          <a:p>
            <a:pPr marL="0" lvl="0" indent="0" algn="ctr" rtl="0">
              <a:lnSpc>
                <a:spcPct val="90000"/>
              </a:lnSpc>
              <a:spcBef>
                <a:spcPts val="1000"/>
              </a:spcBef>
              <a:spcAft>
                <a:spcPts val="0"/>
              </a:spcAft>
              <a:buClr>
                <a:schemeClr val="lt1"/>
              </a:buClr>
              <a:buSzPts val="2400"/>
              <a:buNone/>
            </a:pPr>
            <a:endParaRPr lang="en-US" sz="1800" dirty="0"/>
          </a:p>
          <a:p>
            <a:pPr marL="0" lvl="0" indent="0" algn="ctr" rtl="0">
              <a:lnSpc>
                <a:spcPct val="90000"/>
              </a:lnSpc>
              <a:spcBef>
                <a:spcPts val="1000"/>
              </a:spcBef>
              <a:spcAft>
                <a:spcPts val="0"/>
              </a:spcAft>
              <a:buClr>
                <a:schemeClr val="lt1"/>
              </a:buClr>
              <a:buSzPts val="2400"/>
              <a:buNone/>
            </a:pPr>
            <a:r>
              <a:rPr lang="en-US" sz="1800" dirty="0" err="1"/>
              <a:t>Progam</a:t>
            </a:r>
            <a:r>
              <a:rPr lang="en-US" sz="1800" dirty="0"/>
              <a:t> </a:t>
            </a:r>
            <a:r>
              <a:rPr lang="en-US" sz="1800" dirty="0" err="1"/>
              <a:t>Studi</a:t>
            </a:r>
            <a:r>
              <a:rPr lang="en-US" sz="1800" dirty="0"/>
              <a:t> </a:t>
            </a:r>
            <a:r>
              <a:rPr lang="en-US" sz="1800" dirty="0" err="1"/>
              <a:t>Manajemen</a:t>
            </a:r>
            <a:r>
              <a:rPr lang="en-US" sz="1800" dirty="0"/>
              <a:t> Pendidikan Islam</a:t>
            </a:r>
            <a:endParaRPr sz="1800" dirty="0"/>
          </a:p>
          <a:p>
            <a:pPr marL="0" lvl="0" indent="0" algn="ctr" rtl="0">
              <a:lnSpc>
                <a:spcPct val="90000"/>
              </a:lnSpc>
              <a:spcBef>
                <a:spcPts val="1000"/>
              </a:spcBef>
              <a:spcAft>
                <a:spcPts val="0"/>
              </a:spcAft>
              <a:buClr>
                <a:srgbClr val="F2F2F2"/>
              </a:buClr>
              <a:buSzPts val="2400"/>
              <a:buNone/>
            </a:pPr>
            <a:r>
              <a:rPr lang="en-US" sz="1800" dirty="0">
                <a:solidFill>
                  <a:srgbClr val="F2F2F2"/>
                </a:solidFill>
                <a:latin typeface="Exo"/>
                <a:ea typeface="Exo"/>
                <a:cs typeface="Exo"/>
                <a:sym typeface="Exo"/>
              </a:rPr>
              <a:t>Universitas Muhammadiyah </a:t>
            </a:r>
            <a:r>
              <a:rPr lang="en-US" sz="1800" dirty="0" err="1">
                <a:solidFill>
                  <a:srgbClr val="F2F2F2"/>
                </a:solidFill>
                <a:latin typeface="Exo"/>
                <a:ea typeface="Exo"/>
                <a:cs typeface="Exo"/>
                <a:sym typeface="Exo"/>
              </a:rPr>
              <a:t>Sidoarjo</a:t>
            </a:r>
            <a:r>
              <a:rPr lang="en-US" sz="1800" dirty="0">
                <a:solidFill>
                  <a:srgbClr val="F2F2F2"/>
                </a:solidFill>
                <a:latin typeface="Exo"/>
                <a:ea typeface="Exo"/>
                <a:cs typeface="Exo"/>
                <a:sym typeface="Exo"/>
              </a:rPr>
              <a:t> </a:t>
            </a:r>
            <a:endParaRPr sz="1800" dirty="0">
              <a:solidFill>
                <a:srgbClr val="F2F2F2"/>
              </a:solidFill>
              <a:latin typeface="Exo"/>
              <a:ea typeface="Exo"/>
              <a:cs typeface="Exo"/>
              <a:sym typeface="Exo"/>
            </a:endParaRPr>
          </a:p>
          <a:p>
            <a:pPr marL="0" lvl="0" indent="0" algn="ctr" rtl="0">
              <a:lnSpc>
                <a:spcPct val="90000"/>
              </a:lnSpc>
              <a:spcBef>
                <a:spcPts val="1000"/>
              </a:spcBef>
              <a:spcAft>
                <a:spcPts val="0"/>
              </a:spcAft>
              <a:buClr>
                <a:srgbClr val="F2F2F2"/>
              </a:buClr>
              <a:buSzPts val="2400"/>
              <a:buNone/>
            </a:pPr>
            <a:r>
              <a:rPr lang="en-US" sz="1800" dirty="0">
                <a:solidFill>
                  <a:srgbClr val="F2F2F2"/>
                </a:solidFill>
              </a:rPr>
              <a:t>November, 2024</a:t>
            </a:r>
            <a:endParaRPr sz="1800" dirty="0">
              <a:solidFill>
                <a:srgbClr val="F2F2F2"/>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5"/>
        <p:cNvGrpSpPr/>
        <p:nvPr/>
      </p:nvGrpSpPr>
      <p:grpSpPr>
        <a:xfrm>
          <a:off x="0" y="0"/>
          <a:ext cx="0" cy="0"/>
          <a:chOff x="0" y="0"/>
          <a:chExt cx="0" cy="0"/>
        </a:xfrm>
      </p:grpSpPr>
      <p:sp>
        <p:nvSpPr>
          <p:cNvPr id="46" name="Google Shape;46;g104f7abbb21_0_309"/>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a:t>Pendahuluan</a:t>
            </a:r>
            <a:endParaRPr/>
          </a:p>
        </p:txBody>
      </p:sp>
      <p:sp>
        <p:nvSpPr>
          <p:cNvPr id="47" name="Google Shape;47;g104f7abbb21_0_309"/>
          <p:cNvSpPr txBox="1">
            <a:spLocks noGrp="1"/>
          </p:cNvSpPr>
          <p:nvPr>
            <p:ph type="body" idx="1"/>
          </p:nvPr>
        </p:nvSpPr>
        <p:spPr>
          <a:xfrm>
            <a:off x="0" y="993413"/>
            <a:ext cx="11830877" cy="5089734"/>
          </a:xfrm>
          <a:prstGeom prst="rect">
            <a:avLst/>
          </a:prstGeom>
          <a:noFill/>
          <a:ln>
            <a:noFill/>
          </a:ln>
        </p:spPr>
        <p:txBody>
          <a:bodyPr spcFirstLastPara="1" wrap="square" lIns="91425" tIns="45700" rIns="91425" bIns="45700" anchor="t" anchorCtr="0">
            <a:normAutofit/>
          </a:bodyPr>
          <a:lstStyle/>
          <a:p>
            <a:pPr marL="228600" indent="0">
              <a:buNone/>
            </a:pPr>
            <a:endParaRPr lang="en-US" sz="2000" b="1" dirty="0">
              <a:effectLst/>
              <a:latin typeface="Century Gothic" panose="020B0502020202020204" pitchFamily="34" charset="0"/>
              <a:ea typeface="Times New Roman" panose="02020603050405020304" pitchFamily="18" charset="0"/>
            </a:endParaRPr>
          </a:p>
          <a:p>
            <a:pPr marL="228600" indent="0">
              <a:buNone/>
            </a:pPr>
            <a:r>
              <a:rPr lang="en-US" sz="2000" b="1" dirty="0" err="1">
                <a:effectLst/>
                <a:latin typeface="Century Gothic" panose="020B0502020202020204" pitchFamily="34" charset="0"/>
                <a:ea typeface="Times New Roman" panose="02020603050405020304" pitchFamily="18" charset="0"/>
              </a:rPr>
              <a:t>Latar</a:t>
            </a:r>
            <a:r>
              <a:rPr lang="en-US" sz="2000" b="1" dirty="0">
                <a:effectLst/>
                <a:latin typeface="Century Gothic" panose="020B0502020202020204" pitchFamily="34" charset="0"/>
                <a:ea typeface="Times New Roman" panose="02020603050405020304" pitchFamily="18" charset="0"/>
              </a:rPr>
              <a:t> </a:t>
            </a:r>
            <a:r>
              <a:rPr lang="en-US" sz="2000" b="1" dirty="0" err="1">
                <a:effectLst/>
                <a:latin typeface="Century Gothic" panose="020B0502020202020204" pitchFamily="34" charset="0"/>
                <a:ea typeface="Times New Roman" panose="02020603050405020304" pitchFamily="18" charset="0"/>
              </a:rPr>
              <a:t>Belakang</a:t>
            </a:r>
            <a:endParaRPr lang="en-US" sz="2000" b="1" dirty="0">
              <a:effectLst/>
              <a:latin typeface="Century Gothic" panose="020B0502020202020204" pitchFamily="34" charset="0"/>
              <a:ea typeface="Times New Roman" panose="02020603050405020304" pitchFamily="18" charset="0"/>
            </a:endParaRPr>
          </a:p>
          <a:p>
            <a:pPr marL="571500" indent="-342900"/>
            <a:r>
              <a:rPr lang="id-ID" sz="2000" dirty="0">
                <a:effectLst/>
                <a:latin typeface="Century Gothic" panose="020B0502020202020204" pitchFamily="34" charset="0"/>
                <a:ea typeface="Times New Roman" panose="02020603050405020304" pitchFamily="18" charset="0"/>
              </a:rPr>
              <a:t>Media pembelajaran memiliki peran penting sebagai alat bantu dalam proses pendidikan di sekolah dasar, karena membantu mempermudah penyampaian materi dan memperkuat pemahaman siswa terhadap konsep yang diajarkan</a:t>
            </a:r>
            <a:r>
              <a:rPr lang="en-US" sz="2000" dirty="0">
                <a:effectLst/>
                <a:latin typeface="Century Gothic" panose="020B0502020202020204" pitchFamily="34" charset="0"/>
                <a:ea typeface="Times New Roman" panose="02020603050405020304" pitchFamily="18" charset="0"/>
              </a:rPr>
              <a:t> </a:t>
            </a:r>
          </a:p>
          <a:p>
            <a:pPr marL="571500" indent="-342900"/>
            <a:r>
              <a:rPr lang="id-ID" sz="2000" dirty="0">
                <a:effectLst/>
                <a:latin typeface="Century Gothic" panose="020B0502020202020204" pitchFamily="34" charset="0"/>
                <a:ea typeface="Times New Roman" panose="02020603050405020304" pitchFamily="18" charset="0"/>
              </a:rPr>
              <a:t>Seiring perkembangan zaman banyak kasus moral terjadi. Sekolah-sekolah mulai berminat untuk mengintegrasikan nilai-nilai agama untuk mengambil peran di pendidikan dalam membentuk karakter. </a:t>
            </a:r>
            <a:r>
              <a:rPr lang="en-US" sz="2000" dirty="0" err="1">
                <a:effectLst/>
                <a:latin typeface="Century Gothic" panose="020B0502020202020204" pitchFamily="34" charset="0"/>
                <a:ea typeface="Times New Roman" panose="02020603050405020304" pitchFamily="18" charset="0"/>
              </a:rPr>
              <a:t>Sehingga</a:t>
            </a:r>
            <a:r>
              <a:rPr lang="en-US" sz="2000" dirty="0">
                <a:effectLst/>
                <a:latin typeface="Century Gothic" panose="020B0502020202020204" pitchFamily="34" charset="0"/>
                <a:ea typeface="Times New Roman" panose="02020603050405020304" pitchFamily="18" charset="0"/>
              </a:rPr>
              <a:t> meng</a:t>
            </a:r>
            <a:r>
              <a:rPr lang="id-ID" sz="2000" dirty="0">
                <a:effectLst/>
                <a:latin typeface="Century Gothic" panose="020B0502020202020204" pitchFamily="34" charset="0"/>
                <a:ea typeface="Times New Roman" panose="02020603050405020304" pitchFamily="18" charset="0"/>
              </a:rPr>
              <a:t>upaya</a:t>
            </a:r>
            <a:r>
              <a:rPr lang="en-US" sz="2000" dirty="0" err="1">
                <a:effectLst/>
                <a:latin typeface="Century Gothic" panose="020B0502020202020204" pitchFamily="34" charset="0"/>
                <a:ea typeface="Times New Roman" panose="02020603050405020304" pitchFamily="18" charset="0"/>
              </a:rPr>
              <a:t>kan</a:t>
            </a:r>
            <a:r>
              <a:rPr lang="id-ID" sz="2000" dirty="0">
                <a:effectLst/>
                <a:latin typeface="Century Gothic" panose="020B0502020202020204" pitchFamily="34" charset="0"/>
                <a:ea typeface="Times New Roman" panose="02020603050405020304" pitchFamily="18" charset="0"/>
              </a:rPr>
              <a:t> mengintegrasikan nilai-nilai agama ke dalam kurikulum pendidikan</a:t>
            </a:r>
            <a:endParaRPr lang="en-US" sz="2000" dirty="0">
              <a:effectLst/>
              <a:latin typeface="Century Gothic" panose="020B0502020202020204" pitchFamily="34" charset="0"/>
              <a:ea typeface="Times New Roman" panose="02020603050405020304" pitchFamily="18" charset="0"/>
            </a:endParaRPr>
          </a:p>
          <a:p>
            <a:pPr marL="571500" indent="-342900"/>
            <a:r>
              <a:rPr lang="en-GB" sz="2000" dirty="0" err="1">
                <a:latin typeface="Century Gothic" panose="020B0502020202020204" pitchFamily="34" charset="0"/>
              </a:rPr>
              <a:t>Sekolah</a:t>
            </a:r>
            <a:r>
              <a:rPr lang="en-GB" sz="2000" dirty="0">
                <a:latin typeface="Century Gothic" panose="020B0502020202020204" pitchFamily="34" charset="0"/>
              </a:rPr>
              <a:t> yang </a:t>
            </a:r>
            <a:r>
              <a:rPr lang="en-GB" sz="2000" dirty="0" err="1">
                <a:latin typeface="Century Gothic" panose="020B0502020202020204" pitchFamily="34" charset="0"/>
              </a:rPr>
              <a:t>akan</a:t>
            </a:r>
            <a:r>
              <a:rPr lang="en-GB" sz="2000" dirty="0">
                <a:latin typeface="Century Gothic" panose="020B0502020202020204" pitchFamily="34" charset="0"/>
              </a:rPr>
              <a:t> kami </a:t>
            </a:r>
            <a:r>
              <a:rPr lang="en-GB" sz="2000" dirty="0" err="1">
                <a:latin typeface="Century Gothic" panose="020B0502020202020204" pitchFamily="34" charset="0"/>
              </a:rPr>
              <a:t>teliti</a:t>
            </a:r>
            <a:r>
              <a:rPr lang="en-GB" sz="2000" dirty="0">
                <a:latin typeface="Century Gothic" panose="020B0502020202020204" pitchFamily="34" charset="0"/>
              </a:rPr>
              <a:t> </a:t>
            </a:r>
            <a:r>
              <a:rPr lang="en-GB" sz="2000" dirty="0" err="1">
                <a:latin typeface="Century Gothic" panose="020B0502020202020204" pitchFamily="34" charset="0"/>
              </a:rPr>
              <a:t>telah</a:t>
            </a:r>
            <a:r>
              <a:rPr lang="en-GB" sz="2000" dirty="0">
                <a:latin typeface="Century Gothic" panose="020B0502020202020204" pitchFamily="34" charset="0"/>
              </a:rPr>
              <a:t> </a:t>
            </a:r>
            <a:r>
              <a:rPr lang="en-GB" sz="2000" dirty="0" err="1">
                <a:latin typeface="Century Gothic" panose="020B0502020202020204" pitchFamily="34" charset="0"/>
              </a:rPr>
              <a:t>menerapkan</a:t>
            </a:r>
            <a:r>
              <a:rPr lang="en-GB" sz="2000" dirty="0">
                <a:latin typeface="Century Gothic" panose="020B0502020202020204" pitchFamily="34" charset="0"/>
              </a:rPr>
              <a:t> </a:t>
            </a:r>
            <a:r>
              <a:rPr lang="en-GB" sz="2000" dirty="0" err="1">
                <a:latin typeface="Century Gothic" panose="020B0502020202020204" pitchFamily="34" charset="0"/>
              </a:rPr>
              <a:t>kurikulum</a:t>
            </a:r>
            <a:r>
              <a:rPr lang="en-GB" sz="2000" dirty="0">
                <a:latin typeface="Century Gothic" panose="020B0502020202020204" pitchFamily="34" charset="0"/>
              </a:rPr>
              <a:t> integrative </a:t>
            </a:r>
            <a:r>
              <a:rPr lang="id-ID" sz="2000" dirty="0">
                <a:effectLst/>
                <a:latin typeface="Century Gothic" panose="020B0502020202020204" pitchFamily="34" charset="0"/>
                <a:ea typeface="Times New Roman" panose="02020603050405020304" pitchFamily="18" charset="0"/>
              </a:rPr>
              <a:t>pengembangan bahan ajar yang sudah terintegrasi antara pendidikan Islam dengan mata pelajaran umum</a:t>
            </a:r>
            <a:r>
              <a:rPr lang="en-US" sz="2000" dirty="0">
                <a:effectLst/>
                <a:latin typeface="Century Gothic" panose="020B0502020202020204" pitchFamily="34" charset="0"/>
                <a:ea typeface="Times New Roman" panose="02020603050405020304" pitchFamily="18" charset="0"/>
              </a:rPr>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2"/>
        <p:cNvGrpSpPr/>
        <p:nvPr/>
      </p:nvGrpSpPr>
      <p:grpSpPr>
        <a:xfrm>
          <a:off x="0" y="0"/>
          <a:ext cx="0" cy="0"/>
          <a:chOff x="0" y="0"/>
          <a:chExt cx="0" cy="0"/>
        </a:xfrm>
      </p:grpSpPr>
      <p:sp>
        <p:nvSpPr>
          <p:cNvPr id="53" name="Google Shape;53;g104f7abbb21_0_297"/>
          <p:cNvSpPr txBox="1">
            <a:spLocks noGrp="1"/>
          </p:cNvSpPr>
          <p:nvPr>
            <p:ph type="title"/>
          </p:nvPr>
        </p:nvSpPr>
        <p:spPr>
          <a:xfrm>
            <a:off x="166758" y="67616"/>
            <a:ext cx="11830800" cy="1042200"/>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SzPts val="4400"/>
              <a:buNone/>
            </a:pPr>
            <a:r>
              <a:rPr lang="en-US" dirty="0" err="1"/>
              <a:t>Pendahuluan</a:t>
            </a:r>
            <a:endParaRPr dirty="0"/>
          </a:p>
        </p:txBody>
      </p:sp>
      <p:sp>
        <p:nvSpPr>
          <p:cNvPr id="2" name="TextBox 1">
            <a:extLst>
              <a:ext uri="{FF2B5EF4-FFF2-40B4-BE49-F238E27FC236}">
                <a16:creationId xmlns:a16="http://schemas.microsoft.com/office/drawing/2014/main" id="{255A35B0-8174-488B-9328-1AD28AFD8078}"/>
              </a:ext>
            </a:extLst>
          </p:cNvPr>
          <p:cNvSpPr txBox="1"/>
          <p:nvPr/>
        </p:nvSpPr>
        <p:spPr>
          <a:xfrm>
            <a:off x="613796" y="1109816"/>
            <a:ext cx="10878958" cy="4846840"/>
          </a:xfrm>
          <a:prstGeom prst="rect">
            <a:avLst/>
          </a:prstGeom>
          <a:noFill/>
        </p:spPr>
        <p:txBody>
          <a:bodyPr wrap="square" rtlCol="0">
            <a:spAutoFit/>
          </a:bodyPr>
          <a:lstStyle/>
          <a:p>
            <a:pPr>
              <a:lnSpc>
                <a:spcPct val="150000"/>
              </a:lnSpc>
            </a:pPr>
            <a:r>
              <a:rPr lang="en-GB" sz="1600" b="1" dirty="0">
                <a:latin typeface="Century Gothic" panose="020B0502020202020204" pitchFamily="34" charset="0"/>
              </a:rPr>
              <a:t>Gap </a:t>
            </a:r>
            <a:r>
              <a:rPr lang="en-GB" sz="1600" b="1" dirty="0" err="1">
                <a:latin typeface="Century Gothic" panose="020B0502020202020204" pitchFamily="34" charset="0"/>
              </a:rPr>
              <a:t>Penelitian</a:t>
            </a:r>
            <a:endParaRPr lang="en-GB" sz="1600" b="1" dirty="0">
              <a:latin typeface="Century Gothic" panose="020B0502020202020204" pitchFamily="34" charset="0"/>
            </a:endParaRPr>
          </a:p>
          <a:p>
            <a:pPr>
              <a:lnSpc>
                <a:spcPct val="150000"/>
              </a:lnSpc>
            </a:pPr>
            <a:r>
              <a:rPr lang="id-ID" sz="1600" dirty="0">
                <a:effectLst/>
                <a:latin typeface="Century Gothic" panose="020B0502020202020204" pitchFamily="34" charset="0"/>
                <a:ea typeface="Times New Roman" panose="02020603050405020304" pitchFamily="18" charset="0"/>
              </a:rPr>
              <a:t>Penelitian terkait pengembangan media pembelajaran</a:t>
            </a:r>
            <a:r>
              <a:rPr lang="en-US" sz="1600" dirty="0">
                <a:effectLst/>
                <a:latin typeface="Century Gothic" panose="020B0502020202020204" pitchFamily="34" charset="0"/>
                <a:ea typeface="Times New Roman" panose="02020603050405020304" pitchFamily="18" charset="0"/>
              </a:rPr>
              <a:t> yang </a:t>
            </a:r>
            <a:r>
              <a:rPr lang="id-ID" sz="1600" dirty="0">
                <a:effectLst/>
                <a:latin typeface="Century Gothic" panose="020B0502020202020204" pitchFamily="34" charset="0"/>
                <a:ea typeface="Times New Roman" panose="02020603050405020304" pitchFamily="18" charset="0"/>
              </a:rPr>
              <a:t>pernah dilakukan</a:t>
            </a:r>
            <a:r>
              <a:rPr lang="en-US" sz="1600" dirty="0">
                <a:effectLst/>
                <a:latin typeface="Century Gothic" panose="020B0502020202020204" pitchFamily="34" charset="0"/>
                <a:ea typeface="Times New Roman" panose="02020603050405020304" pitchFamily="18" charset="0"/>
              </a:rPr>
              <a:t> </a:t>
            </a:r>
            <a:r>
              <a:rPr lang="en-ID" sz="1600" dirty="0" err="1">
                <a:effectLst/>
                <a:latin typeface="Century Gothic" panose="020B0502020202020204" pitchFamily="34" charset="0"/>
                <a:ea typeface="Times New Roman" panose="02020603050405020304" pitchFamily="18" charset="0"/>
              </a:rPr>
              <a:t>berfokus</a:t>
            </a:r>
            <a:r>
              <a:rPr lang="en-ID" sz="1600" dirty="0">
                <a:effectLst/>
                <a:latin typeface="Century Gothic" panose="020B0502020202020204" pitchFamily="34" charset="0"/>
                <a:ea typeface="Times New Roman" panose="02020603050405020304" pitchFamily="18" charset="0"/>
              </a:rPr>
              <a:t> pada </a:t>
            </a:r>
            <a:r>
              <a:rPr lang="en-ID" sz="1600" dirty="0" err="1">
                <a:effectLst/>
                <a:latin typeface="Century Gothic" panose="020B0502020202020204" pitchFamily="34" charset="0"/>
                <a:ea typeface="Times New Roman" panose="02020603050405020304" pitchFamily="18" charset="0"/>
              </a:rPr>
              <a:t>integrasi</a:t>
            </a:r>
            <a:r>
              <a:rPr lang="en-ID" sz="1600" dirty="0">
                <a:effectLst/>
                <a:latin typeface="Century Gothic" panose="020B0502020202020204" pitchFamily="34" charset="0"/>
                <a:ea typeface="Times New Roman" panose="02020603050405020304" pitchFamily="18" charset="0"/>
              </a:rPr>
              <a:t> </a:t>
            </a:r>
            <a:r>
              <a:rPr lang="en-ID" sz="1600" dirty="0" err="1">
                <a:effectLst/>
                <a:latin typeface="Century Gothic" panose="020B0502020202020204" pitchFamily="34" charset="0"/>
                <a:ea typeface="Times New Roman" panose="02020603050405020304" pitchFamily="18" charset="0"/>
              </a:rPr>
              <a:t>nilai-nilai</a:t>
            </a:r>
            <a:r>
              <a:rPr lang="en-ID" sz="1600" dirty="0">
                <a:effectLst/>
                <a:latin typeface="Century Gothic" panose="020B0502020202020204" pitchFamily="34" charset="0"/>
                <a:ea typeface="Times New Roman" panose="02020603050405020304" pitchFamily="18" charset="0"/>
              </a:rPr>
              <a:t> Islam </a:t>
            </a:r>
            <a:r>
              <a:rPr lang="en-ID" sz="1600" dirty="0" err="1">
                <a:effectLst/>
                <a:latin typeface="Century Gothic" panose="020B0502020202020204" pitchFamily="34" charset="0"/>
                <a:ea typeface="Times New Roman" panose="02020603050405020304" pitchFamily="18" charset="0"/>
              </a:rPr>
              <a:t>dalam</a:t>
            </a:r>
            <a:r>
              <a:rPr lang="en-ID" sz="1600" dirty="0">
                <a:effectLst/>
                <a:latin typeface="Century Gothic" panose="020B0502020202020204" pitchFamily="34" charset="0"/>
                <a:ea typeface="Times New Roman" panose="02020603050405020304" pitchFamily="18" charset="0"/>
              </a:rPr>
              <a:t> </a:t>
            </a:r>
            <a:r>
              <a:rPr lang="en-ID" sz="1600" dirty="0" err="1">
                <a:effectLst/>
                <a:latin typeface="Century Gothic" panose="020B0502020202020204" pitchFamily="34" charset="0"/>
                <a:ea typeface="Times New Roman" panose="02020603050405020304" pitchFamily="18" charset="0"/>
              </a:rPr>
              <a:t>mata</a:t>
            </a:r>
            <a:r>
              <a:rPr lang="en-ID" sz="1600" dirty="0">
                <a:effectLst/>
                <a:latin typeface="Century Gothic" panose="020B0502020202020204" pitchFamily="34" charset="0"/>
                <a:ea typeface="Times New Roman" panose="02020603050405020304" pitchFamily="18" charset="0"/>
              </a:rPr>
              <a:t> </a:t>
            </a:r>
            <a:r>
              <a:rPr lang="en-ID" sz="1600" dirty="0" err="1">
                <a:effectLst/>
                <a:latin typeface="Century Gothic" panose="020B0502020202020204" pitchFamily="34" charset="0"/>
                <a:ea typeface="Times New Roman" panose="02020603050405020304" pitchFamily="18" charset="0"/>
              </a:rPr>
              <a:t>pelajaran</a:t>
            </a:r>
            <a:r>
              <a:rPr lang="en-ID" sz="1600" dirty="0">
                <a:effectLst/>
                <a:latin typeface="Century Gothic" panose="020B0502020202020204" pitchFamily="34" charset="0"/>
                <a:ea typeface="Times New Roman" panose="02020603050405020304" pitchFamily="18" charset="0"/>
              </a:rPr>
              <a:t> Pendidikan Agama dan Sains. </a:t>
            </a:r>
            <a:r>
              <a:rPr lang="en-ID" sz="1600" dirty="0" err="1">
                <a:effectLst/>
                <a:latin typeface="Century Gothic" panose="020B0502020202020204" pitchFamily="34" charset="0"/>
                <a:ea typeface="Times New Roman" panose="02020603050405020304" pitchFamily="18" charset="0"/>
              </a:rPr>
              <a:t>Saat</a:t>
            </a:r>
            <a:r>
              <a:rPr lang="en-ID" sz="1600" dirty="0">
                <a:effectLst/>
                <a:latin typeface="Century Gothic" panose="020B0502020202020204" pitchFamily="34" charset="0"/>
                <a:ea typeface="Times New Roman" panose="02020603050405020304" pitchFamily="18" charset="0"/>
              </a:rPr>
              <a:t> </a:t>
            </a:r>
            <a:r>
              <a:rPr lang="en-ID" sz="1600" dirty="0" err="1">
                <a:effectLst/>
                <a:latin typeface="Century Gothic" panose="020B0502020202020204" pitchFamily="34" charset="0"/>
                <a:ea typeface="Times New Roman" panose="02020603050405020304" pitchFamily="18" charset="0"/>
              </a:rPr>
              <a:t>ini</a:t>
            </a:r>
            <a:r>
              <a:rPr lang="en-ID" sz="1600" dirty="0">
                <a:effectLst/>
                <a:latin typeface="Century Gothic" panose="020B0502020202020204" pitchFamily="34" charset="0"/>
                <a:ea typeface="Times New Roman" panose="02020603050405020304" pitchFamily="18" charset="0"/>
              </a:rPr>
              <a:t> </a:t>
            </a:r>
            <a:r>
              <a:rPr lang="en-ID" sz="1600" dirty="0" err="1">
                <a:effectLst/>
                <a:latin typeface="Century Gothic" panose="020B0502020202020204" pitchFamily="34" charset="0"/>
                <a:ea typeface="Times New Roman" panose="02020603050405020304" pitchFamily="18" charset="0"/>
              </a:rPr>
              <a:t>belum</a:t>
            </a:r>
            <a:r>
              <a:rPr lang="en-ID" sz="1600" dirty="0">
                <a:effectLst/>
                <a:latin typeface="Century Gothic" panose="020B0502020202020204" pitchFamily="34" charset="0"/>
                <a:ea typeface="Times New Roman" panose="02020603050405020304" pitchFamily="18" charset="0"/>
              </a:rPr>
              <a:t> </a:t>
            </a:r>
            <a:r>
              <a:rPr lang="en-ID" sz="1600" dirty="0" err="1">
                <a:effectLst/>
                <a:latin typeface="Century Gothic" panose="020B0502020202020204" pitchFamily="34" charset="0"/>
                <a:ea typeface="Times New Roman" panose="02020603050405020304" pitchFamily="18" charset="0"/>
              </a:rPr>
              <a:t>ada</a:t>
            </a:r>
            <a:r>
              <a:rPr lang="en-ID" sz="1600" dirty="0">
                <a:effectLst/>
                <a:latin typeface="Century Gothic" panose="020B0502020202020204" pitchFamily="34" charset="0"/>
                <a:ea typeface="Times New Roman" panose="02020603050405020304" pitchFamily="18" charset="0"/>
              </a:rPr>
              <a:t> </a:t>
            </a:r>
            <a:r>
              <a:rPr lang="en-ID" sz="1600" dirty="0" err="1">
                <a:effectLst/>
                <a:latin typeface="Century Gothic" panose="020B0502020202020204" pitchFamily="34" charset="0"/>
                <a:ea typeface="Times New Roman" panose="02020603050405020304" pitchFamily="18" charset="0"/>
              </a:rPr>
              <a:t>penelitian</a:t>
            </a:r>
            <a:r>
              <a:rPr lang="en-ID" sz="1600" dirty="0">
                <a:effectLst/>
                <a:latin typeface="Century Gothic" panose="020B0502020202020204" pitchFamily="34" charset="0"/>
                <a:ea typeface="Times New Roman" panose="02020603050405020304" pitchFamily="18" charset="0"/>
              </a:rPr>
              <a:t> yang </a:t>
            </a:r>
            <a:r>
              <a:rPr lang="en-ID" sz="1600" dirty="0" err="1">
                <a:effectLst/>
                <a:latin typeface="Century Gothic" panose="020B0502020202020204" pitchFamily="34" charset="0"/>
                <a:ea typeface="Times New Roman" panose="02020603050405020304" pitchFamily="18" charset="0"/>
              </a:rPr>
              <a:t>secara</a:t>
            </a:r>
            <a:r>
              <a:rPr lang="en-ID" sz="1600" dirty="0">
                <a:effectLst/>
                <a:latin typeface="Century Gothic" panose="020B0502020202020204" pitchFamily="34" charset="0"/>
                <a:ea typeface="Times New Roman" panose="02020603050405020304" pitchFamily="18" charset="0"/>
              </a:rPr>
              <a:t> </a:t>
            </a:r>
            <a:r>
              <a:rPr lang="en-ID" sz="1600" dirty="0" err="1">
                <a:effectLst/>
                <a:latin typeface="Century Gothic" panose="020B0502020202020204" pitchFamily="34" charset="0"/>
                <a:ea typeface="Times New Roman" panose="02020603050405020304" pitchFamily="18" charset="0"/>
              </a:rPr>
              <a:t>spesifik</a:t>
            </a:r>
            <a:r>
              <a:rPr lang="en-ID" sz="1600" dirty="0">
                <a:effectLst/>
                <a:latin typeface="Century Gothic" panose="020B0502020202020204" pitchFamily="34" charset="0"/>
                <a:ea typeface="Times New Roman" panose="02020603050405020304" pitchFamily="18" charset="0"/>
              </a:rPr>
              <a:t> </a:t>
            </a:r>
            <a:r>
              <a:rPr lang="en-ID" sz="1600" dirty="0" err="1">
                <a:effectLst/>
                <a:latin typeface="Century Gothic" panose="020B0502020202020204" pitchFamily="34" charset="0"/>
                <a:ea typeface="Times New Roman" panose="02020603050405020304" pitchFamily="18" charset="0"/>
              </a:rPr>
              <a:t>mengkaji</a:t>
            </a:r>
            <a:r>
              <a:rPr lang="en-ID" sz="1600" dirty="0">
                <a:effectLst/>
                <a:latin typeface="Century Gothic" panose="020B0502020202020204" pitchFamily="34" charset="0"/>
                <a:ea typeface="Times New Roman" panose="02020603050405020304" pitchFamily="18" charset="0"/>
              </a:rPr>
              <a:t> </a:t>
            </a:r>
            <a:r>
              <a:rPr lang="en-ID" sz="1600" dirty="0" err="1">
                <a:effectLst/>
                <a:latin typeface="Century Gothic" panose="020B0502020202020204" pitchFamily="34" charset="0"/>
                <a:ea typeface="Times New Roman" panose="02020603050405020304" pitchFamily="18" charset="0"/>
              </a:rPr>
              <a:t>integrasi</a:t>
            </a:r>
            <a:r>
              <a:rPr lang="en-ID" sz="1600" dirty="0">
                <a:effectLst/>
                <a:latin typeface="Century Gothic" panose="020B0502020202020204" pitchFamily="34" charset="0"/>
                <a:ea typeface="Times New Roman" panose="02020603050405020304" pitchFamily="18" charset="0"/>
              </a:rPr>
              <a:t> </a:t>
            </a:r>
            <a:r>
              <a:rPr lang="en-ID" sz="1600" dirty="0" err="1">
                <a:effectLst/>
                <a:latin typeface="Century Gothic" panose="020B0502020202020204" pitchFamily="34" charset="0"/>
                <a:ea typeface="Times New Roman" panose="02020603050405020304" pitchFamily="18" charset="0"/>
              </a:rPr>
              <a:t>nilai-nilai</a:t>
            </a:r>
            <a:r>
              <a:rPr lang="en-ID" sz="1600" dirty="0">
                <a:effectLst/>
                <a:latin typeface="Century Gothic" panose="020B0502020202020204" pitchFamily="34" charset="0"/>
                <a:ea typeface="Times New Roman" panose="02020603050405020304" pitchFamily="18" charset="0"/>
              </a:rPr>
              <a:t> Islam pada media </a:t>
            </a:r>
            <a:r>
              <a:rPr lang="en-ID" sz="1600" dirty="0" err="1">
                <a:effectLst/>
                <a:latin typeface="Century Gothic" panose="020B0502020202020204" pitchFamily="34" charset="0"/>
                <a:ea typeface="Times New Roman" panose="02020603050405020304" pitchFamily="18" charset="0"/>
              </a:rPr>
              <a:t>pembelajaran</a:t>
            </a:r>
            <a:r>
              <a:rPr lang="en-ID" sz="1600" dirty="0">
                <a:effectLst/>
                <a:latin typeface="Century Gothic" panose="020B0502020202020204" pitchFamily="34" charset="0"/>
                <a:ea typeface="Times New Roman" panose="02020603050405020304" pitchFamily="18" charset="0"/>
              </a:rPr>
              <a:t> </a:t>
            </a:r>
            <a:r>
              <a:rPr lang="en-ID" sz="1600" dirty="0" err="1">
                <a:effectLst/>
                <a:latin typeface="Century Gothic" panose="020B0502020202020204" pitchFamily="34" charset="0"/>
                <a:ea typeface="Times New Roman" panose="02020603050405020304" pitchFamily="18" charset="0"/>
              </a:rPr>
              <a:t>untuk</a:t>
            </a:r>
            <a:r>
              <a:rPr lang="en-ID" sz="1600" dirty="0">
                <a:effectLst/>
                <a:latin typeface="Century Gothic" panose="020B0502020202020204" pitchFamily="34" charset="0"/>
                <a:ea typeface="Times New Roman" panose="02020603050405020304" pitchFamily="18" charset="0"/>
              </a:rPr>
              <a:t> </a:t>
            </a:r>
            <a:r>
              <a:rPr lang="en-ID" sz="1600" dirty="0" err="1">
                <a:effectLst/>
                <a:latin typeface="Century Gothic" panose="020B0502020202020204" pitchFamily="34" charset="0"/>
                <a:ea typeface="Times New Roman" panose="02020603050405020304" pitchFamily="18" charset="0"/>
              </a:rPr>
              <a:t>mata</a:t>
            </a:r>
            <a:r>
              <a:rPr lang="en-ID" sz="1600" dirty="0">
                <a:effectLst/>
                <a:latin typeface="Century Gothic" panose="020B0502020202020204" pitchFamily="34" charset="0"/>
                <a:ea typeface="Times New Roman" panose="02020603050405020304" pitchFamily="18" charset="0"/>
              </a:rPr>
              <a:t> </a:t>
            </a:r>
            <a:r>
              <a:rPr lang="en-ID" sz="1600" dirty="0" err="1">
                <a:effectLst/>
                <a:latin typeface="Century Gothic" panose="020B0502020202020204" pitchFamily="34" charset="0"/>
                <a:ea typeface="Times New Roman" panose="02020603050405020304" pitchFamily="18" charset="0"/>
              </a:rPr>
              <a:t>pelajaran</a:t>
            </a:r>
            <a:r>
              <a:rPr lang="en-ID" sz="1600" dirty="0">
                <a:effectLst/>
                <a:latin typeface="Century Gothic" panose="020B0502020202020204" pitchFamily="34" charset="0"/>
                <a:ea typeface="Times New Roman" panose="02020603050405020304" pitchFamily="18" charset="0"/>
              </a:rPr>
              <a:t> </a:t>
            </a:r>
            <a:r>
              <a:rPr lang="en-ID" sz="1600" dirty="0" err="1">
                <a:effectLst/>
                <a:latin typeface="Century Gothic" panose="020B0502020202020204" pitchFamily="34" charset="0"/>
                <a:ea typeface="Times New Roman" panose="02020603050405020304" pitchFamily="18" charset="0"/>
              </a:rPr>
              <a:t>umum</a:t>
            </a:r>
            <a:r>
              <a:rPr lang="en-ID" sz="1600" dirty="0">
                <a:effectLst/>
                <a:latin typeface="Century Gothic" panose="020B0502020202020204" pitchFamily="34" charset="0"/>
                <a:ea typeface="Times New Roman" panose="02020603050405020304" pitchFamily="18" charset="0"/>
              </a:rPr>
              <a:t> </a:t>
            </a:r>
            <a:r>
              <a:rPr lang="en-ID" sz="1600" dirty="0" err="1">
                <a:effectLst/>
                <a:latin typeface="Century Gothic" panose="020B0502020202020204" pitchFamily="34" charset="0"/>
                <a:ea typeface="Times New Roman" panose="02020603050405020304" pitchFamily="18" charset="0"/>
              </a:rPr>
              <a:t>lainnya</a:t>
            </a:r>
            <a:r>
              <a:rPr lang="en-ID" sz="1600" dirty="0">
                <a:effectLst/>
                <a:latin typeface="Century Gothic" panose="020B0502020202020204" pitchFamily="34" charset="0"/>
                <a:ea typeface="Times New Roman" panose="02020603050405020304" pitchFamily="18" charset="0"/>
              </a:rPr>
              <a:t>.</a:t>
            </a:r>
          </a:p>
          <a:p>
            <a:pPr>
              <a:lnSpc>
                <a:spcPct val="150000"/>
              </a:lnSpc>
            </a:pPr>
            <a:r>
              <a:rPr lang="en-ID" sz="1600" b="1" dirty="0" err="1">
                <a:latin typeface="Century Gothic" panose="020B0502020202020204" pitchFamily="34" charset="0"/>
              </a:rPr>
              <a:t>Fokus</a:t>
            </a:r>
            <a:r>
              <a:rPr lang="en-ID" sz="1600" b="1" dirty="0">
                <a:latin typeface="Century Gothic" panose="020B0502020202020204" pitchFamily="34" charset="0"/>
              </a:rPr>
              <a:t> </a:t>
            </a:r>
            <a:r>
              <a:rPr lang="en-ID" sz="1600" b="1" dirty="0" err="1">
                <a:latin typeface="Century Gothic" panose="020B0502020202020204" pitchFamily="34" charset="0"/>
              </a:rPr>
              <a:t>Masalah</a:t>
            </a:r>
            <a:endParaRPr lang="en-ID" sz="1600" b="1" dirty="0">
              <a:latin typeface="Century Gothic" panose="020B0502020202020204" pitchFamily="34" charset="0"/>
            </a:endParaRPr>
          </a:p>
          <a:p>
            <a:pPr>
              <a:lnSpc>
                <a:spcPct val="150000"/>
              </a:lnSpc>
            </a:pPr>
            <a:r>
              <a:rPr lang="en-ID" sz="1600" dirty="0" err="1">
                <a:latin typeface="Century Gothic" panose="020B0502020202020204" pitchFamily="34" charset="0"/>
              </a:rPr>
              <a:t>Penelitian</a:t>
            </a:r>
            <a:r>
              <a:rPr lang="en-ID" sz="1600" dirty="0">
                <a:latin typeface="Century Gothic" panose="020B0502020202020204" pitchFamily="34" charset="0"/>
              </a:rPr>
              <a:t> </a:t>
            </a:r>
            <a:r>
              <a:rPr lang="en-ID" sz="1600" dirty="0" err="1">
                <a:latin typeface="Century Gothic" panose="020B0502020202020204" pitchFamily="34" charset="0"/>
              </a:rPr>
              <a:t>ini</a:t>
            </a:r>
            <a:r>
              <a:rPr lang="en-ID" sz="1600" dirty="0">
                <a:latin typeface="Century Gothic" panose="020B0502020202020204" pitchFamily="34" charset="0"/>
              </a:rPr>
              <a:t> </a:t>
            </a:r>
            <a:r>
              <a:rPr lang="en-ID" sz="1600" dirty="0" err="1">
                <a:latin typeface="Century Gothic" panose="020B0502020202020204" pitchFamily="34" charset="0"/>
              </a:rPr>
              <a:t>berfokus</a:t>
            </a:r>
            <a:r>
              <a:rPr lang="en-ID" sz="1600" dirty="0">
                <a:latin typeface="Century Gothic" panose="020B0502020202020204" pitchFamily="34" charset="0"/>
              </a:rPr>
              <a:t> </a:t>
            </a:r>
            <a:r>
              <a:rPr lang="en-ID" sz="1600" dirty="0" err="1">
                <a:latin typeface="Century Gothic" panose="020B0502020202020204" pitchFamily="34" charset="0"/>
              </a:rPr>
              <a:t>tentang</a:t>
            </a:r>
            <a:r>
              <a:rPr lang="en-ID" sz="1600" dirty="0">
                <a:latin typeface="Century Gothic" panose="020B0502020202020204" pitchFamily="34" charset="0"/>
              </a:rPr>
              <a:t> </a:t>
            </a:r>
            <a:r>
              <a:rPr lang="en-ID" sz="1600" dirty="0" err="1">
                <a:latin typeface="Century Gothic" panose="020B0502020202020204" pitchFamily="34" charset="0"/>
              </a:rPr>
              <a:t>bagaimana</a:t>
            </a:r>
            <a:r>
              <a:rPr lang="en-ID" sz="1600" dirty="0">
                <a:latin typeface="Century Gothic" panose="020B0502020202020204" pitchFamily="34" charset="0"/>
              </a:rPr>
              <a:t> </a:t>
            </a:r>
            <a:r>
              <a:rPr lang="en-ID" sz="1600" dirty="0" err="1">
                <a:latin typeface="Century Gothic" panose="020B0502020202020204" pitchFamily="34" charset="0"/>
              </a:rPr>
              <a:t>pengembangan</a:t>
            </a:r>
            <a:r>
              <a:rPr lang="en-ID" sz="1600" dirty="0">
                <a:latin typeface="Century Gothic" panose="020B0502020202020204" pitchFamily="34" charset="0"/>
              </a:rPr>
              <a:t> media </a:t>
            </a:r>
            <a:r>
              <a:rPr lang="en-ID" sz="1600" dirty="0" err="1">
                <a:latin typeface="Century Gothic" panose="020B0502020202020204" pitchFamily="34" charset="0"/>
              </a:rPr>
              <a:t>Integratif</a:t>
            </a:r>
            <a:r>
              <a:rPr lang="en-ID" sz="1600" dirty="0">
                <a:latin typeface="Century Gothic" panose="020B0502020202020204" pitchFamily="34" charset="0"/>
              </a:rPr>
              <a:t> </a:t>
            </a:r>
            <a:r>
              <a:rPr lang="en-ID" sz="1600" dirty="0" err="1">
                <a:latin typeface="Century Gothic" panose="020B0502020202020204" pitchFamily="34" charset="0"/>
              </a:rPr>
              <a:t>berbasis</a:t>
            </a:r>
            <a:r>
              <a:rPr lang="en-ID" sz="1600" dirty="0">
                <a:latin typeface="Century Gothic" panose="020B0502020202020204" pitchFamily="34" charset="0"/>
              </a:rPr>
              <a:t> </a:t>
            </a:r>
            <a:r>
              <a:rPr lang="en-ID" sz="1600" dirty="0" err="1">
                <a:latin typeface="Century Gothic" panose="020B0502020202020204" pitchFamily="34" charset="0"/>
              </a:rPr>
              <a:t>nilai-nilai</a:t>
            </a:r>
            <a:r>
              <a:rPr lang="en-ID" sz="1600" dirty="0">
                <a:latin typeface="Century Gothic" panose="020B0502020202020204" pitchFamily="34" charset="0"/>
              </a:rPr>
              <a:t> </a:t>
            </a:r>
            <a:r>
              <a:rPr lang="en-ID" sz="1600" dirty="0" err="1">
                <a:latin typeface="Century Gothic" panose="020B0502020202020204" pitchFamily="34" charset="0"/>
              </a:rPr>
              <a:t>islam</a:t>
            </a:r>
            <a:r>
              <a:rPr lang="en-ID" sz="1600" dirty="0">
                <a:latin typeface="Century Gothic" panose="020B0502020202020204" pitchFamily="34" charset="0"/>
              </a:rPr>
              <a:t> </a:t>
            </a:r>
            <a:r>
              <a:rPr lang="en-ID" sz="1600" dirty="0" err="1">
                <a:latin typeface="Century Gothic" panose="020B0502020202020204" pitchFamily="34" charset="0"/>
              </a:rPr>
              <a:t>dapat</a:t>
            </a:r>
            <a:r>
              <a:rPr lang="en-ID" sz="1600" dirty="0">
                <a:latin typeface="Century Gothic" panose="020B0502020202020204" pitchFamily="34" charset="0"/>
              </a:rPr>
              <a:t> </a:t>
            </a:r>
            <a:r>
              <a:rPr lang="en-ID" sz="1600" dirty="0" err="1">
                <a:latin typeface="Century Gothic" panose="020B0502020202020204" pitchFamily="34" charset="0"/>
              </a:rPr>
              <a:t>dilakukan</a:t>
            </a:r>
            <a:r>
              <a:rPr lang="en-ID" sz="1600" dirty="0">
                <a:latin typeface="Century Gothic" panose="020B0502020202020204" pitchFamily="34" charset="0"/>
              </a:rPr>
              <a:t> di SD Muhammadiyah 1 Candi </a:t>
            </a:r>
            <a:r>
              <a:rPr lang="en-ID" sz="1600" dirty="0" err="1">
                <a:latin typeface="Century Gothic" panose="020B0502020202020204" pitchFamily="34" charset="0"/>
              </a:rPr>
              <a:t>untuk</a:t>
            </a:r>
            <a:r>
              <a:rPr lang="en-ID" sz="1600" dirty="0">
                <a:latin typeface="Century Gothic" panose="020B0502020202020204" pitchFamily="34" charset="0"/>
              </a:rPr>
              <a:t> </a:t>
            </a:r>
            <a:r>
              <a:rPr lang="en-ID" sz="1600" dirty="0" err="1">
                <a:latin typeface="Century Gothic" panose="020B0502020202020204" pitchFamily="34" charset="0"/>
              </a:rPr>
              <a:t>meningkatkan</a:t>
            </a:r>
            <a:r>
              <a:rPr lang="en-ID" sz="1600" dirty="0">
                <a:latin typeface="Century Gothic" panose="020B0502020202020204" pitchFamily="34" charset="0"/>
              </a:rPr>
              <a:t> </a:t>
            </a:r>
            <a:r>
              <a:rPr lang="en-ID" sz="1600" dirty="0" err="1">
                <a:latin typeface="Century Gothic" panose="020B0502020202020204" pitchFamily="34" charset="0"/>
              </a:rPr>
              <a:t>kualitas</a:t>
            </a:r>
            <a:r>
              <a:rPr lang="en-ID" sz="1600" dirty="0">
                <a:latin typeface="Century Gothic" panose="020B0502020202020204" pitchFamily="34" charset="0"/>
              </a:rPr>
              <a:t> </a:t>
            </a:r>
            <a:r>
              <a:rPr lang="en-ID" sz="1600" dirty="0" err="1">
                <a:latin typeface="Century Gothic" panose="020B0502020202020204" pitchFamily="34" charset="0"/>
              </a:rPr>
              <a:t>pendidikan</a:t>
            </a:r>
            <a:r>
              <a:rPr lang="en-ID" sz="1600" dirty="0">
                <a:latin typeface="Century Gothic" panose="020B0502020202020204" pitchFamily="34" charset="0"/>
              </a:rPr>
              <a:t> dan </a:t>
            </a:r>
            <a:r>
              <a:rPr lang="en-ID" sz="1600" dirty="0" err="1">
                <a:latin typeface="Century Gothic" panose="020B0502020202020204" pitchFamily="34" charset="0"/>
              </a:rPr>
              <a:t>pembentukan</a:t>
            </a:r>
            <a:r>
              <a:rPr lang="en-ID" sz="1600" dirty="0">
                <a:latin typeface="Century Gothic" panose="020B0502020202020204" pitchFamily="34" charset="0"/>
              </a:rPr>
              <a:t> </a:t>
            </a:r>
            <a:r>
              <a:rPr lang="en-ID" sz="1600" dirty="0" err="1">
                <a:latin typeface="Century Gothic" panose="020B0502020202020204" pitchFamily="34" charset="0"/>
              </a:rPr>
              <a:t>karakter</a:t>
            </a:r>
            <a:r>
              <a:rPr lang="en-ID" sz="1600" dirty="0">
                <a:latin typeface="Century Gothic" panose="020B0502020202020204" pitchFamily="34" charset="0"/>
              </a:rPr>
              <a:t> Islami </a:t>
            </a:r>
            <a:r>
              <a:rPr lang="en-ID" sz="1600" dirty="0" err="1">
                <a:latin typeface="Century Gothic" panose="020B0502020202020204" pitchFamily="34" charset="0"/>
              </a:rPr>
              <a:t>siswa</a:t>
            </a:r>
            <a:r>
              <a:rPr lang="en-ID" sz="1600" dirty="0">
                <a:latin typeface="Century Gothic" panose="020B0502020202020204" pitchFamily="34" charset="0"/>
              </a:rPr>
              <a:t> </a:t>
            </a:r>
            <a:r>
              <a:rPr lang="en-ID" sz="1600" dirty="0" err="1">
                <a:latin typeface="Century Gothic" panose="020B0502020202020204" pitchFamily="34" charset="0"/>
              </a:rPr>
              <a:t>serta</a:t>
            </a:r>
            <a:r>
              <a:rPr lang="en-ID" sz="1600" dirty="0">
                <a:latin typeface="Century Gothic" panose="020B0502020202020204" pitchFamily="34" charset="0"/>
              </a:rPr>
              <a:t> </a:t>
            </a:r>
            <a:r>
              <a:rPr lang="en-ID" sz="1600" dirty="0" err="1">
                <a:latin typeface="Century Gothic" panose="020B0502020202020204" pitchFamily="34" charset="0"/>
              </a:rPr>
              <a:t>dampak</a:t>
            </a:r>
            <a:r>
              <a:rPr lang="en-ID" sz="1600" dirty="0">
                <a:latin typeface="Century Gothic" panose="020B0502020202020204" pitchFamily="34" charset="0"/>
              </a:rPr>
              <a:t> </a:t>
            </a:r>
            <a:r>
              <a:rPr lang="en-ID" sz="1600" dirty="0" err="1">
                <a:latin typeface="Century Gothic" panose="020B0502020202020204" pitchFamily="34" charset="0"/>
              </a:rPr>
              <a:t>dari</a:t>
            </a:r>
            <a:r>
              <a:rPr lang="en-ID" sz="1600" dirty="0">
                <a:latin typeface="Century Gothic" panose="020B0502020202020204" pitchFamily="34" charset="0"/>
              </a:rPr>
              <a:t> </a:t>
            </a:r>
            <a:r>
              <a:rPr lang="en-ID" sz="1600" dirty="0" err="1">
                <a:latin typeface="Century Gothic" panose="020B0502020202020204" pitchFamily="34" charset="0"/>
              </a:rPr>
              <a:t>pengembangan</a:t>
            </a:r>
            <a:r>
              <a:rPr lang="en-ID" sz="1600" dirty="0">
                <a:latin typeface="Century Gothic" panose="020B0502020202020204" pitchFamily="34" charset="0"/>
              </a:rPr>
              <a:t> media </a:t>
            </a:r>
            <a:r>
              <a:rPr lang="en-ID" sz="1600" dirty="0" err="1">
                <a:latin typeface="Century Gothic" panose="020B0502020202020204" pitchFamily="34" charset="0"/>
              </a:rPr>
              <a:t>tersebut</a:t>
            </a:r>
            <a:endParaRPr lang="en-GB" sz="1600" dirty="0">
              <a:latin typeface="Century Gothic" panose="020B0502020202020204" pitchFamily="34" charset="0"/>
            </a:endParaRPr>
          </a:p>
          <a:p>
            <a:pPr>
              <a:lnSpc>
                <a:spcPct val="150000"/>
              </a:lnSpc>
            </a:pPr>
            <a:r>
              <a:rPr lang="en-GB" sz="1600" b="1" dirty="0" err="1">
                <a:latin typeface="Century Gothic" panose="020B0502020202020204" pitchFamily="34" charset="0"/>
              </a:rPr>
              <a:t>Tujuan</a:t>
            </a:r>
            <a:r>
              <a:rPr lang="en-GB" sz="1600" b="1" dirty="0">
                <a:latin typeface="Century Gothic" panose="020B0502020202020204" pitchFamily="34" charset="0"/>
              </a:rPr>
              <a:t> </a:t>
            </a:r>
            <a:r>
              <a:rPr lang="en-GB" sz="1600" b="1" dirty="0" err="1">
                <a:latin typeface="Century Gothic" panose="020B0502020202020204" pitchFamily="34" charset="0"/>
              </a:rPr>
              <a:t>Penelitian</a:t>
            </a:r>
            <a:endParaRPr lang="en-GB" sz="1600" b="1" dirty="0">
              <a:latin typeface="Century Gothic" panose="020B0502020202020204" pitchFamily="34" charset="0"/>
            </a:endParaRPr>
          </a:p>
          <a:p>
            <a:pPr>
              <a:lnSpc>
                <a:spcPct val="150000"/>
              </a:lnSpc>
            </a:pPr>
            <a:r>
              <a:rPr lang="en-ID" sz="1600" dirty="0" err="1">
                <a:latin typeface="Century Gothic" panose="020B0502020202020204" pitchFamily="34" charset="0"/>
              </a:rPr>
              <a:t>Tujuan</a:t>
            </a:r>
            <a:r>
              <a:rPr lang="en-ID" sz="1600" dirty="0">
                <a:latin typeface="Century Gothic" panose="020B0502020202020204" pitchFamily="34" charset="0"/>
              </a:rPr>
              <a:t> </a:t>
            </a:r>
            <a:r>
              <a:rPr lang="en-ID" sz="1600" dirty="0" err="1">
                <a:latin typeface="Century Gothic" panose="020B0502020202020204" pitchFamily="34" charset="0"/>
              </a:rPr>
              <a:t>penelitian</a:t>
            </a:r>
            <a:r>
              <a:rPr lang="en-ID" sz="1600" dirty="0">
                <a:latin typeface="Century Gothic" panose="020B0502020202020204" pitchFamily="34" charset="0"/>
              </a:rPr>
              <a:t> </a:t>
            </a:r>
            <a:r>
              <a:rPr lang="en-ID" sz="1600" dirty="0" err="1">
                <a:latin typeface="Century Gothic" panose="020B0502020202020204" pitchFamily="34" charset="0"/>
              </a:rPr>
              <a:t>ini</a:t>
            </a:r>
            <a:r>
              <a:rPr lang="en-ID" sz="1600" dirty="0">
                <a:latin typeface="Century Gothic" panose="020B0502020202020204" pitchFamily="34" charset="0"/>
              </a:rPr>
              <a:t> </a:t>
            </a:r>
            <a:r>
              <a:rPr lang="en-ID" sz="1600" dirty="0" err="1">
                <a:latin typeface="Century Gothic" panose="020B0502020202020204" pitchFamily="34" charset="0"/>
              </a:rPr>
              <a:t>adalah</a:t>
            </a:r>
            <a:r>
              <a:rPr lang="en-ID" sz="1600" dirty="0">
                <a:latin typeface="Century Gothic" panose="020B0502020202020204" pitchFamily="34" charset="0"/>
              </a:rPr>
              <a:t> </a:t>
            </a:r>
            <a:r>
              <a:rPr lang="en-ID" sz="1600" dirty="0" err="1">
                <a:latin typeface="Century Gothic" panose="020B0502020202020204" pitchFamily="34" charset="0"/>
              </a:rPr>
              <a:t>untuk</a:t>
            </a:r>
            <a:r>
              <a:rPr lang="en-ID" sz="1600" dirty="0">
                <a:latin typeface="Century Gothic" panose="020B0502020202020204" pitchFamily="34" charset="0"/>
              </a:rPr>
              <a:t> </a:t>
            </a:r>
            <a:r>
              <a:rPr lang="en-ID" sz="1600" dirty="0" err="1">
                <a:latin typeface="Century Gothic" panose="020B0502020202020204" pitchFamily="34" charset="0"/>
              </a:rPr>
              <a:t>mengembangkan</a:t>
            </a:r>
            <a:r>
              <a:rPr lang="en-ID" sz="1600" dirty="0">
                <a:latin typeface="Century Gothic" panose="020B0502020202020204" pitchFamily="34" charset="0"/>
              </a:rPr>
              <a:t> media </a:t>
            </a:r>
            <a:r>
              <a:rPr lang="en-ID" sz="1600" dirty="0" err="1">
                <a:latin typeface="Century Gothic" panose="020B0502020202020204" pitchFamily="34" charset="0"/>
              </a:rPr>
              <a:t>pembelajaran</a:t>
            </a:r>
            <a:r>
              <a:rPr lang="en-ID" sz="1600" dirty="0">
                <a:latin typeface="Century Gothic" panose="020B0502020202020204" pitchFamily="34" charset="0"/>
              </a:rPr>
              <a:t> </a:t>
            </a:r>
            <a:r>
              <a:rPr lang="en-ID" sz="1600" dirty="0" err="1">
                <a:latin typeface="Century Gothic" panose="020B0502020202020204" pitchFamily="34" charset="0"/>
              </a:rPr>
              <a:t>integratif</a:t>
            </a:r>
            <a:r>
              <a:rPr lang="en-ID" sz="1600" dirty="0">
                <a:latin typeface="Century Gothic" panose="020B0502020202020204" pitchFamily="34" charset="0"/>
              </a:rPr>
              <a:t> </a:t>
            </a:r>
            <a:r>
              <a:rPr lang="en-ID" sz="1600" dirty="0" err="1">
                <a:latin typeface="Century Gothic" panose="020B0502020202020204" pitchFamily="34" charset="0"/>
              </a:rPr>
              <a:t>berbasis</a:t>
            </a:r>
            <a:r>
              <a:rPr lang="en-ID" sz="1600" dirty="0">
                <a:latin typeface="Century Gothic" panose="020B0502020202020204" pitchFamily="34" charset="0"/>
              </a:rPr>
              <a:t> </a:t>
            </a:r>
            <a:r>
              <a:rPr lang="en-ID" sz="1600" dirty="0" err="1">
                <a:latin typeface="Century Gothic" panose="020B0502020202020204" pitchFamily="34" charset="0"/>
              </a:rPr>
              <a:t>nilai-nilai</a:t>
            </a:r>
            <a:r>
              <a:rPr lang="en-ID" sz="1600" dirty="0">
                <a:latin typeface="Century Gothic" panose="020B0502020202020204" pitchFamily="34" charset="0"/>
              </a:rPr>
              <a:t> Islam di SD Muhammadiyah 1 Candi </a:t>
            </a:r>
            <a:r>
              <a:rPr lang="en-ID" sz="1600" dirty="0" err="1">
                <a:latin typeface="Century Gothic" panose="020B0502020202020204" pitchFamily="34" charset="0"/>
              </a:rPr>
              <a:t>guna</a:t>
            </a:r>
            <a:r>
              <a:rPr lang="en-ID" sz="1600" dirty="0">
                <a:latin typeface="Century Gothic" panose="020B0502020202020204" pitchFamily="34" charset="0"/>
              </a:rPr>
              <a:t> </a:t>
            </a:r>
            <a:r>
              <a:rPr lang="en-ID" sz="1600" dirty="0" err="1">
                <a:latin typeface="Century Gothic" panose="020B0502020202020204" pitchFamily="34" charset="0"/>
              </a:rPr>
              <a:t>meningkatkan</a:t>
            </a:r>
            <a:r>
              <a:rPr lang="en-ID" sz="1600" dirty="0">
                <a:latin typeface="Century Gothic" panose="020B0502020202020204" pitchFamily="34" charset="0"/>
              </a:rPr>
              <a:t> </a:t>
            </a:r>
            <a:r>
              <a:rPr lang="en-ID" sz="1600" dirty="0" err="1">
                <a:latin typeface="Century Gothic" panose="020B0502020202020204" pitchFamily="34" charset="0"/>
              </a:rPr>
              <a:t>kualitas</a:t>
            </a:r>
            <a:r>
              <a:rPr lang="en-ID" sz="1600" dirty="0">
                <a:latin typeface="Century Gothic" panose="020B0502020202020204" pitchFamily="34" charset="0"/>
              </a:rPr>
              <a:t> </a:t>
            </a:r>
            <a:r>
              <a:rPr lang="en-ID" sz="1600" dirty="0" err="1">
                <a:latin typeface="Century Gothic" panose="020B0502020202020204" pitchFamily="34" charset="0"/>
              </a:rPr>
              <a:t>pendidikan</a:t>
            </a:r>
            <a:r>
              <a:rPr lang="en-ID" sz="1600" dirty="0">
                <a:latin typeface="Century Gothic" panose="020B0502020202020204" pitchFamily="34" charset="0"/>
              </a:rPr>
              <a:t> dan </a:t>
            </a:r>
            <a:r>
              <a:rPr lang="en-ID" sz="1600" dirty="0" err="1">
                <a:latin typeface="Century Gothic" panose="020B0502020202020204" pitchFamily="34" charset="0"/>
              </a:rPr>
              <a:t>membentuk</a:t>
            </a:r>
            <a:r>
              <a:rPr lang="en-ID" sz="1600" dirty="0">
                <a:latin typeface="Century Gothic" panose="020B0502020202020204" pitchFamily="34" charset="0"/>
              </a:rPr>
              <a:t> </a:t>
            </a:r>
            <a:r>
              <a:rPr lang="en-ID" sz="1600" dirty="0" err="1">
                <a:latin typeface="Century Gothic" panose="020B0502020202020204" pitchFamily="34" charset="0"/>
              </a:rPr>
              <a:t>karakter</a:t>
            </a:r>
            <a:r>
              <a:rPr lang="en-ID" sz="1600" dirty="0">
                <a:latin typeface="Century Gothic" panose="020B0502020202020204" pitchFamily="34" charset="0"/>
              </a:rPr>
              <a:t> Islami </a:t>
            </a:r>
            <a:r>
              <a:rPr lang="en-ID" sz="1600" dirty="0" err="1">
                <a:latin typeface="Century Gothic" panose="020B0502020202020204" pitchFamily="34" charset="0"/>
              </a:rPr>
              <a:t>siswa</a:t>
            </a:r>
            <a:r>
              <a:rPr lang="en-ID" sz="1600" dirty="0">
                <a:latin typeface="Century Gothic" panose="020B0502020202020204" pitchFamily="34" charset="0"/>
              </a:rPr>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7"/>
        <p:cNvGrpSpPr/>
        <p:nvPr/>
      </p:nvGrpSpPr>
      <p:grpSpPr>
        <a:xfrm>
          <a:off x="0" y="0"/>
          <a:ext cx="0" cy="0"/>
          <a:chOff x="0" y="0"/>
          <a:chExt cx="0" cy="0"/>
        </a:xfrm>
      </p:grpSpPr>
      <p:sp>
        <p:nvSpPr>
          <p:cNvPr id="58" name="Google Shape;58;g104f7abbb21_0_303"/>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a:t>Metode</a:t>
            </a:r>
            <a:endParaRPr/>
          </a:p>
        </p:txBody>
      </p:sp>
      <p:sp>
        <p:nvSpPr>
          <p:cNvPr id="59" name="Google Shape;59;g104f7abbb21_0_303"/>
          <p:cNvSpPr txBox="1">
            <a:spLocks noGrp="1"/>
          </p:cNvSpPr>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a:bodyPr>
          <a:lstStyle/>
          <a:p>
            <a:pPr marL="571500" indent="-342900" algn="just">
              <a:lnSpc>
                <a:spcPct val="150000"/>
              </a:lnSpc>
            </a:pPr>
            <a:r>
              <a:rPr lang="en-GB" sz="2000" dirty="0" err="1">
                <a:latin typeface="Century Gothic" panose="020B0502020202020204" pitchFamily="34" charset="0"/>
              </a:rPr>
              <a:t>Metode</a:t>
            </a:r>
            <a:r>
              <a:rPr lang="en-GB" sz="2000" dirty="0">
                <a:latin typeface="Century Gothic" panose="020B0502020202020204" pitchFamily="34" charset="0"/>
              </a:rPr>
              <a:t> </a:t>
            </a:r>
            <a:r>
              <a:rPr lang="en-GB" sz="2000" dirty="0" err="1">
                <a:latin typeface="Century Gothic" panose="020B0502020202020204" pitchFamily="34" charset="0"/>
              </a:rPr>
              <a:t>Penelitian</a:t>
            </a:r>
            <a:r>
              <a:rPr lang="en-GB" sz="2000" dirty="0">
                <a:latin typeface="Century Gothic" panose="020B0502020202020204" pitchFamily="34" charset="0"/>
              </a:rPr>
              <a:t> yang </a:t>
            </a:r>
            <a:r>
              <a:rPr lang="en-GB" sz="2000" dirty="0" err="1">
                <a:latin typeface="Century Gothic" panose="020B0502020202020204" pitchFamily="34" charset="0"/>
              </a:rPr>
              <a:t>digunakan</a:t>
            </a:r>
            <a:r>
              <a:rPr lang="en-GB" sz="2000" dirty="0">
                <a:latin typeface="Century Gothic" panose="020B0502020202020204" pitchFamily="34" charset="0"/>
              </a:rPr>
              <a:t> </a:t>
            </a:r>
            <a:r>
              <a:rPr lang="en-GB" sz="2000" dirty="0" err="1">
                <a:latin typeface="Century Gothic" panose="020B0502020202020204" pitchFamily="34" charset="0"/>
              </a:rPr>
              <a:t>dalam</a:t>
            </a:r>
            <a:r>
              <a:rPr lang="en-GB" sz="2000" dirty="0">
                <a:latin typeface="Century Gothic" panose="020B0502020202020204" pitchFamily="34" charset="0"/>
              </a:rPr>
              <a:t> </a:t>
            </a:r>
            <a:r>
              <a:rPr lang="en-GB" sz="2000" dirty="0" err="1">
                <a:latin typeface="Century Gothic" panose="020B0502020202020204" pitchFamily="34" charset="0"/>
              </a:rPr>
              <a:t>penelitian</a:t>
            </a:r>
            <a:r>
              <a:rPr lang="en-GB" sz="2000" dirty="0">
                <a:latin typeface="Century Gothic" panose="020B0502020202020204" pitchFamily="34" charset="0"/>
              </a:rPr>
              <a:t> </a:t>
            </a:r>
            <a:r>
              <a:rPr lang="en-GB" sz="2000" dirty="0" err="1">
                <a:latin typeface="Century Gothic" panose="020B0502020202020204" pitchFamily="34" charset="0"/>
              </a:rPr>
              <a:t>ini</a:t>
            </a:r>
            <a:r>
              <a:rPr lang="en-GB" sz="2000" dirty="0">
                <a:latin typeface="Century Gothic" panose="020B0502020202020204" pitchFamily="34" charset="0"/>
              </a:rPr>
              <a:t> </a:t>
            </a:r>
            <a:r>
              <a:rPr lang="en-GB" sz="2000" dirty="0" err="1">
                <a:latin typeface="Century Gothic" panose="020B0502020202020204" pitchFamily="34" charset="0"/>
              </a:rPr>
              <a:t>adalah</a:t>
            </a:r>
            <a:r>
              <a:rPr lang="en-GB" sz="2000" dirty="0">
                <a:latin typeface="Century Gothic" panose="020B0502020202020204" pitchFamily="34" charset="0"/>
              </a:rPr>
              <a:t> </a:t>
            </a:r>
            <a:r>
              <a:rPr lang="id-ID" sz="2000" dirty="0">
                <a:solidFill>
                  <a:srgbClr val="000000"/>
                </a:solidFill>
                <a:effectLst/>
                <a:latin typeface="Century Gothic" panose="020B0502020202020204" pitchFamily="34" charset="0"/>
                <a:ea typeface="Times New Roman" panose="02020603050405020304" pitchFamily="18" charset="0"/>
              </a:rPr>
              <a:t>kualitatif deskriptif</a:t>
            </a:r>
            <a:endParaRPr lang="en-US" sz="2000" dirty="0">
              <a:solidFill>
                <a:srgbClr val="000000"/>
              </a:solidFill>
              <a:latin typeface="Century Gothic" panose="020B0502020202020204" pitchFamily="34" charset="0"/>
              <a:ea typeface="Times New Roman" panose="02020603050405020304" pitchFamily="18" charset="0"/>
            </a:endParaRPr>
          </a:p>
          <a:p>
            <a:pPr marL="571500" indent="-342900" algn="just">
              <a:lnSpc>
                <a:spcPct val="150000"/>
              </a:lnSpc>
            </a:pPr>
            <a:r>
              <a:rPr lang="id-ID" sz="2000" dirty="0">
                <a:solidFill>
                  <a:srgbClr val="000000"/>
                </a:solidFill>
                <a:effectLst/>
                <a:latin typeface="Century Gothic" panose="020B0502020202020204" pitchFamily="34" charset="0"/>
                <a:ea typeface="Times New Roman" panose="02020603050405020304" pitchFamily="18" charset="0"/>
              </a:rPr>
              <a:t>Pengumpulan data dilakukan melalui observasi, wawancara, dan dokumentasi</a:t>
            </a:r>
            <a:r>
              <a:rPr lang="en-US" sz="2000" dirty="0">
                <a:solidFill>
                  <a:srgbClr val="000000"/>
                </a:solidFill>
                <a:latin typeface="Century Gothic" panose="020B0502020202020204" pitchFamily="34" charset="0"/>
                <a:ea typeface="Times New Roman" panose="02020603050405020304" pitchFamily="18" charset="0"/>
              </a:rPr>
              <a:t>. </a:t>
            </a:r>
            <a:r>
              <a:rPr lang="id-ID" sz="2000" dirty="0">
                <a:solidFill>
                  <a:srgbClr val="000000"/>
                </a:solidFill>
                <a:effectLst/>
                <a:latin typeface="Century Gothic" panose="020B0502020202020204" pitchFamily="34" charset="0"/>
                <a:ea typeface="Times New Roman" panose="02020603050405020304" pitchFamily="18" charset="0"/>
              </a:rPr>
              <a:t>Analisis data reduksi data, penyajian data, dan penarikan kesimpulan</a:t>
            </a:r>
            <a:endParaRPr sz="2000" dirty="0">
              <a:latin typeface="Century Gothic" panose="020B0502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7">
          <a:extLst>
            <a:ext uri="{FF2B5EF4-FFF2-40B4-BE49-F238E27FC236}">
              <a16:creationId xmlns:a16="http://schemas.microsoft.com/office/drawing/2014/main" id="{37E6DE01-9A12-0FC7-23A7-5C29F4A413C2}"/>
            </a:ext>
          </a:extLst>
        </p:cNvPr>
        <p:cNvGrpSpPr/>
        <p:nvPr/>
      </p:nvGrpSpPr>
      <p:grpSpPr>
        <a:xfrm>
          <a:off x="0" y="0"/>
          <a:ext cx="0" cy="0"/>
          <a:chOff x="0" y="0"/>
          <a:chExt cx="0" cy="0"/>
        </a:xfrm>
      </p:grpSpPr>
      <p:sp>
        <p:nvSpPr>
          <p:cNvPr id="58" name="Google Shape;58;g104f7abbb21_0_303">
            <a:extLst>
              <a:ext uri="{FF2B5EF4-FFF2-40B4-BE49-F238E27FC236}">
                <a16:creationId xmlns:a16="http://schemas.microsoft.com/office/drawing/2014/main" id="{CB094F4E-6605-A703-7998-2E49DD25D137}"/>
              </a:ext>
            </a:extLst>
          </p:cNvPr>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dirty="0"/>
              <a:t>Hasil dan </a:t>
            </a:r>
            <a:r>
              <a:rPr lang="en-US" dirty="0" err="1"/>
              <a:t>Pembahasan</a:t>
            </a:r>
            <a:endParaRPr dirty="0"/>
          </a:p>
        </p:txBody>
      </p:sp>
      <p:sp>
        <p:nvSpPr>
          <p:cNvPr id="59" name="Google Shape;59;g104f7abbb21_0_303">
            <a:extLst>
              <a:ext uri="{FF2B5EF4-FFF2-40B4-BE49-F238E27FC236}">
                <a16:creationId xmlns:a16="http://schemas.microsoft.com/office/drawing/2014/main" id="{382A6243-1A1B-7776-2AC7-D778828EDCE1}"/>
              </a:ext>
            </a:extLst>
          </p:cNvPr>
          <p:cNvSpPr txBox="1">
            <a:spLocks noGrp="1"/>
          </p:cNvSpPr>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fontScale="92500"/>
          </a:bodyPr>
          <a:lstStyle/>
          <a:p>
            <a:pPr marL="228600" indent="0" algn="just">
              <a:lnSpc>
                <a:spcPct val="150000"/>
              </a:lnSpc>
              <a:buNone/>
            </a:pPr>
            <a:r>
              <a:rPr lang="id-ID" sz="1800" i="1" dirty="0">
                <a:solidFill>
                  <a:srgbClr val="000000"/>
                </a:solidFill>
                <a:effectLst/>
                <a:latin typeface="Times New Roman" panose="02020603050405020304" pitchFamily="18" charset="0"/>
                <a:ea typeface="Times New Roman" panose="02020603050405020304" pitchFamily="18" charset="0"/>
              </a:rPr>
              <a:t>Penelitian ini bertujuan untuk menganalisis implementasi media pembelajaran integratif berbasis nilai-nilai Islam di SD Muhammadiyah 1 Candi serta mengidentifikasi kelebihan dan kekurangannya dalam proses penerapannya. Media yang di implementasikan berupa poster apersepsi setiap bab dalam mata pelajaran umum, yang dirancang untuk membantu siswa memahami keterkaitan antara materi pelajaran, kehidupan sehari-hari dengan nilai-nilai Islam. Metode penelitian yang digunakan adalah kualitatif deskriptif, dengan teknik pengumpulan data melalui observasi, wawancara, dan dokumentasi. Hasil penelitian menunjukkan bahwa penggunaan poster sebagai media apersepsi memperkuat karakter Islami melalui integrasi ayat Al-Qur’an dan hadis yang relevan, meningkatkan daya tarik siswa, serta membantu mereka memahami tujuan pembelajaran. Guru merasakan manfaat media ini dalam membangun interaksi yang lebih aktif dengan siswa. Namun, beberapa tantangan diidentifikasi, seperti keterbatasan fasilitas pendukung dalam kelas dan perubahan kurikulum yang mempengaruhi adaptasi materi. Untuk mengatasi kendala tersebut, poster ini disisipkan dalam modul siswa agar dapat dipelajari ulang, diakses secara mandiri melalui kombinasi teknologi digital seperti QR code untuk memperkaya pengalaman belajar. Media ini berpotensi untuk diimplementasikan lebih luas di sekolah berbasis Islam lainnya guna mendukung pembelajaran yang holistik dan bermakna</a:t>
            </a:r>
            <a:endParaRPr sz="2000" dirty="0">
              <a:latin typeface="Century Gothic" panose="020B0502020202020204" pitchFamily="34" charset="0"/>
            </a:endParaRPr>
          </a:p>
        </p:txBody>
      </p:sp>
    </p:spTree>
    <p:extLst>
      <p:ext uri="{BB962C8B-B14F-4D97-AF65-F5344CB8AC3E}">
        <p14:creationId xmlns:p14="http://schemas.microsoft.com/office/powerpoint/2010/main" val="10451359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g104f7abbb21_0_61"/>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a:t>Referensi</a:t>
            </a:r>
            <a:endParaRPr/>
          </a:p>
        </p:txBody>
      </p:sp>
      <p:sp>
        <p:nvSpPr>
          <p:cNvPr id="90" name="Google Shape;90;g104f7abbb21_0_61"/>
          <p:cNvSpPr txBox="1">
            <a:spLocks noGrp="1"/>
          </p:cNvSpPr>
          <p:nvPr>
            <p:ph type="body" idx="1"/>
          </p:nvPr>
        </p:nvSpPr>
        <p:spPr>
          <a:xfrm>
            <a:off x="166758" y="1238731"/>
            <a:ext cx="11830877" cy="5066375"/>
          </a:xfrm>
          <a:prstGeom prst="rect">
            <a:avLst/>
          </a:prstGeom>
          <a:noFill/>
          <a:ln>
            <a:noFill/>
          </a:ln>
        </p:spPr>
        <p:txBody>
          <a:bodyPr spcFirstLastPara="1" wrap="square" lIns="91425" tIns="45700" rIns="91425" bIns="45700" anchor="t" anchorCtr="0">
            <a:normAutofit fontScale="92500" lnSpcReduction="20000"/>
          </a:bodyPr>
          <a:lstStyle/>
          <a:p>
            <a:pPr marL="406400" indent="-406400"/>
            <a:r>
              <a:rPr lang="id-ID" sz="1500" dirty="0">
                <a:effectLst/>
                <a:latin typeface="Times New Roman" panose="02020603050405020304" pitchFamily="18" charset="0"/>
                <a:ea typeface="Times New Roman" panose="02020603050405020304" pitchFamily="18" charset="0"/>
              </a:rPr>
              <a:t>U. Sultan and A. Tirtayasa, “Peran Media Pembelajaran Meningkatkan Hasil Belajar,” vol. 2, no. 1, 2020.</a:t>
            </a:r>
            <a:endParaRPr lang="en-ID" sz="1500" dirty="0">
              <a:effectLst/>
              <a:latin typeface="Times New Roman" panose="02020603050405020304" pitchFamily="18" charset="0"/>
              <a:ea typeface="Times New Roman" panose="02020603050405020304" pitchFamily="18" charset="0"/>
            </a:endParaRPr>
          </a:p>
          <a:p>
            <a:pPr marL="406400" indent="-406400"/>
            <a:r>
              <a:rPr lang="id-ID" sz="1500" dirty="0">
                <a:effectLst/>
                <a:latin typeface="Times New Roman" panose="02020603050405020304" pitchFamily="18" charset="0"/>
                <a:ea typeface="Times New Roman" panose="02020603050405020304" pitchFamily="18" charset="0"/>
              </a:rPr>
              <a:t>[2]	D. Murtado, I. P. Agus, D. Hita, D. Chusumastuti, S. Nuridah, and A. Haqiqi, “Optimalisasi Pemanfaatan Media Pembelajaran Online Sebagai Upaya Meningkatkan Hasil Belajar Siswa di Sekolah Menengah Atas,” vol. 06, no. 01, pp. 35–47, 2023.</a:t>
            </a:r>
            <a:endParaRPr lang="en-ID" sz="1500" dirty="0">
              <a:effectLst/>
              <a:latin typeface="Times New Roman" panose="02020603050405020304" pitchFamily="18" charset="0"/>
              <a:ea typeface="Times New Roman" panose="02020603050405020304" pitchFamily="18" charset="0"/>
            </a:endParaRPr>
          </a:p>
          <a:p>
            <a:pPr marL="406400" indent="-406400"/>
            <a:r>
              <a:rPr lang="id-ID" sz="1500" dirty="0">
                <a:effectLst/>
                <a:latin typeface="Times New Roman" panose="02020603050405020304" pitchFamily="18" charset="0"/>
                <a:ea typeface="Times New Roman" panose="02020603050405020304" pitchFamily="18" charset="0"/>
              </a:rPr>
              <a:t>[3]	E. Syania, </a:t>
            </a:r>
            <a:r>
              <a:rPr lang="id-ID" sz="1500" i="1" dirty="0">
                <a:effectLst/>
                <a:latin typeface="Times New Roman" panose="02020603050405020304" pitchFamily="18" charset="0"/>
                <a:ea typeface="Times New Roman" panose="02020603050405020304" pitchFamily="18" charset="0"/>
              </a:rPr>
              <a:t>Pengembangan Media Pembelajaran Interaktif Bernilai Islam Menggunakan Lectora Inspire Pada Materi IPA Siswa Kelas V SD/MI</a:t>
            </a:r>
            <a:r>
              <a:rPr lang="id-ID" sz="1500" dirty="0">
                <a:effectLst/>
                <a:latin typeface="Times New Roman" panose="02020603050405020304" pitchFamily="18" charset="0"/>
                <a:ea typeface="Times New Roman" panose="02020603050405020304" pitchFamily="18" charset="0"/>
              </a:rPr>
              <a:t>. 2022.</a:t>
            </a:r>
            <a:endParaRPr lang="en-ID" sz="1500" dirty="0">
              <a:effectLst/>
              <a:latin typeface="Times New Roman" panose="02020603050405020304" pitchFamily="18" charset="0"/>
              <a:ea typeface="Times New Roman" panose="02020603050405020304" pitchFamily="18" charset="0"/>
            </a:endParaRPr>
          </a:p>
          <a:p>
            <a:pPr marL="406400" indent="-406400"/>
            <a:r>
              <a:rPr lang="id-ID" sz="1500" dirty="0">
                <a:effectLst/>
                <a:latin typeface="Times New Roman" panose="02020603050405020304" pitchFamily="18" charset="0"/>
                <a:ea typeface="Times New Roman" panose="02020603050405020304" pitchFamily="18" charset="0"/>
              </a:rPr>
              <a:t>[4]	D. Firman, “Penggunaan Media Video Pembelajaran Dalam Meningkatkan Minat Belajar Matematika Siswa di Sekolah Dasar,” </a:t>
            </a:r>
            <a:r>
              <a:rPr lang="id-ID" sz="1500" i="1" dirty="0">
                <a:effectLst/>
                <a:latin typeface="Times New Roman" panose="02020603050405020304" pitchFamily="18" charset="0"/>
                <a:ea typeface="Times New Roman" panose="02020603050405020304" pitchFamily="18" charset="0"/>
              </a:rPr>
              <a:t>ALPEN J. Pendidik. Dasar</a:t>
            </a:r>
            <a:r>
              <a:rPr lang="id-ID" sz="1500" dirty="0">
                <a:effectLst/>
                <a:latin typeface="Times New Roman" panose="02020603050405020304" pitchFamily="18" charset="0"/>
                <a:ea typeface="Times New Roman" panose="02020603050405020304" pitchFamily="18" charset="0"/>
              </a:rPr>
              <a:t>, vol. 7, no. 1, 2023.</a:t>
            </a:r>
            <a:endParaRPr lang="en-ID" sz="1500" dirty="0">
              <a:effectLst/>
              <a:latin typeface="Times New Roman" panose="02020603050405020304" pitchFamily="18" charset="0"/>
              <a:ea typeface="Times New Roman" panose="02020603050405020304" pitchFamily="18" charset="0"/>
            </a:endParaRPr>
          </a:p>
          <a:p>
            <a:pPr marL="406400" indent="-406400"/>
            <a:r>
              <a:rPr lang="id-ID" sz="1500" dirty="0">
                <a:effectLst/>
                <a:latin typeface="Times New Roman" panose="02020603050405020304" pitchFamily="18" charset="0"/>
                <a:ea typeface="Times New Roman" panose="02020603050405020304" pitchFamily="18" charset="0"/>
              </a:rPr>
              <a:t>[5]	K. Anam </a:t>
            </a:r>
            <a:r>
              <a:rPr lang="id-ID" sz="1500" i="1" dirty="0">
                <a:effectLst/>
                <a:latin typeface="Times New Roman" panose="02020603050405020304" pitchFamily="18" charset="0"/>
                <a:ea typeface="Times New Roman" panose="02020603050405020304" pitchFamily="18" charset="0"/>
              </a:rPr>
              <a:t>et al.</a:t>
            </a:r>
            <a:r>
              <a:rPr lang="id-ID" sz="1500" dirty="0">
                <a:effectLst/>
                <a:latin typeface="Times New Roman" panose="02020603050405020304" pitchFamily="18" charset="0"/>
                <a:ea typeface="Times New Roman" panose="02020603050405020304" pitchFamily="18" charset="0"/>
              </a:rPr>
              <a:t>, “Efektifitas Penggunaan Media Digital Dalam Proses Belajar Mengajar,” vol. 2, no. 2, pp. 76–87, 2021.</a:t>
            </a:r>
            <a:endParaRPr lang="en-ID" sz="1500" dirty="0">
              <a:effectLst/>
              <a:latin typeface="Times New Roman" panose="02020603050405020304" pitchFamily="18" charset="0"/>
              <a:ea typeface="Times New Roman" panose="02020603050405020304" pitchFamily="18" charset="0"/>
            </a:endParaRPr>
          </a:p>
          <a:p>
            <a:pPr marL="406400" indent="-406400"/>
            <a:r>
              <a:rPr lang="id-ID" sz="1500" dirty="0">
                <a:effectLst/>
                <a:latin typeface="Times New Roman" panose="02020603050405020304" pitchFamily="18" charset="0"/>
                <a:ea typeface="Times New Roman" panose="02020603050405020304" pitchFamily="18" charset="0"/>
              </a:rPr>
              <a:t>[6]	A. Ruswan, P. S. Rosmana, and A. Nafira, “Pengaruh Penggunaan Media Pembelajaran Berbasis Teknologi dalam Meningkatkan Kemampuan Literasi Digital Siswa Sekolah Dasar,” </a:t>
            </a:r>
            <a:r>
              <a:rPr lang="id-ID" sz="1500" i="1" dirty="0">
                <a:effectLst/>
                <a:latin typeface="Times New Roman" panose="02020603050405020304" pitchFamily="18" charset="0"/>
                <a:ea typeface="Times New Roman" panose="02020603050405020304" pitchFamily="18" charset="0"/>
              </a:rPr>
              <a:t>J. Pendidik. Tambusai</a:t>
            </a:r>
            <a:r>
              <a:rPr lang="id-ID" sz="1500" dirty="0">
                <a:effectLst/>
                <a:latin typeface="Times New Roman" panose="02020603050405020304" pitchFamily="18" charset="0"/>
                <a:ea typeface="Times New Roman" panose="02020603050405020304" pitchFamily="18" charset="0"/>
              </a:rPr>
              <a:t>, vol. 8, pp. 4007–4016, 2024.</a:t>
            </a:r>
            <a:endParaRPr lang="en-ID" sz="1500" dirty="0">
              <a:effectLst/>
              <a:latin typeface="Times New Roman" panose="02020603050405020304" pitchFamily="18" charset="0"/>
              <a:ea typeface="Times New Roman" panose="02020603050405020304" pitchFamily="18" charset="0"/>
            </a:endParaRPr>
          </a:p>
          <a:p>
            <a:pPr marL="406400" indent="-406400"/>
            <a:r>
              <a:rPr lang="id-ID" sz="1500" dirty="0">
                <a:effectLst/>
                <a:latin typeface="Times New Roman" panose="02020603050405020304" pitchFamily="18" charset="0"/>
                <a:ea typeface="Times New Roman" panose="02020603050405020304" pitchFamily="18" charset="0"/>
              </a:rPr>
              <a:t>[7]	D. S. Abdullah </a:t>
            </a:r>
            <a:r>
              <a:rPr lang="id-ID" sz="1500" i="1" dirty="0">
                <a:effectLst/>
                <a:latin typeface="Times New Roman" panose="02020603050405020304" pitchFamily="18" charset="0"/>
                <a:ea typeface="Times New Roman" panose="02020603050405020304" pitchFamily="18" charset="0"/>
              </a:rPr>
              <a:t>et al.</a:t>
            </a:r>
            <a:r>
              <a:rPr lang="id-ID" sz="1500" dirty="0">
                <a:effectLst/>
                <a:latin typeface="Times New Roman" panose="02020603050405020304" pitchFamily="18" charset="0"/>
                <a:ea typeface="Times New Roman" panose="02020603050405020304" pitchFamily="18" charset="0"/>
              </a:rPr>
              <a:t>, “Peran Media Pembelajaran Dalam Konteks Pendidikan Modern,” </a:t>
            </a:r>
            <a:r>
              <a:rPr lang="id-ID" sz="1500" i="1" dirty="0">
                <a:effectLst/>
                <a:latin typeface="Times New Roman" panose="02020603050405020304" pitchFamily="18" charset="0"/>
                <a:ea typeface="Times New Roman" panose="02020603050405020304" pitchFamily="18" charset="0"/>
              </a:rPr>
              <a:t>Cendikia Pendidik.</a:t>
            </a:r>
            <a:r>
              <a:rPr lang="id-ID" sz="1500" dirty="0">
                <a:effectLst/>
                <a:latin typeface="Times New Roman" panose="02020603050405020304" pitchFamily="18" charset="0"/>
                <a:ea typeface="Times New Roman" panose="02020603050405020304" pitchFamily="18" charset="0"/>
              </a:rPr>
              <a:t>, vol. 4, no. 1, 2024.</a:t>
            </a:r>
            <a:endParaRPr lang="en-ID" sz="1500" dirty="0">
              <a:effectLst/>
              <a:latin typeface="Times New Roman" panose="02020603050405020304" pitchFamily="18" charset="0"/>
              <a:ea typeface="Times New Roman" panose="02020603050405020304" pitchFamily="18" charset="0"/>
            </a:endParaRPr>
          </a:p>
          <a:p>
            <a:pPr marL="406400" indent="-406400"/>
            <a:r>
              <a:rPr lang="id-ID" sz="1500" dirty="0">
                <a:effectLst/>
                <a:latin typeface="Times New Roman" panose="02020603050405020304" pitchFamily="18" charset="0"/>
                <a:ea typeface="Times New Roman" panose="02020603050405020304" pitchFamily="18" charset="0"/>
              </a:rPr>
              <a:t>[8]	M. Y. T and M. K. Mustami, “Pengembangan Teknologi Audio-Visual Untuk Pembelajaran Pendidikan Islam,” </a:t>
            </a:r>
            <a:r>
              <a:rPr lang="id-ID" sz="1500" i="1" dirty="0">
                <a:effectLst/>
                <a:latin typeface="Times New Roman" panose="02020603050405020304" pitchFamily="18" charset="0"/>
                <a:ea typeface="Times New Roman" panose="02020603050405020304" pitchFamily="18" charset="0"/>
              </a:rPr>
              <a:t>Ta’dibJurnal Pendidik. Agama Islam</a:t>
            </a:r>
            <a:r>
              <a:rPr lang="id-ID" sz="1500" dirty="0">
                <a:effectLst/>
                <a:latin typeface="Times New Roman" panose="02020603050405020304" pitchFamily="18" charset="0"/>
                <a:ea typeface="Times New Roman" panose="02020603050405020304" pitchFamily="18" charset="0"/>
              </a:rPr>
              <a:t>, vol. 3, 2024.</a:t>
            </a:r>
            <a:endParaRPr lang="en-ID" sz="1500" dirty="0">
              <a:effectLst/>
              <a:latin typeface="Times New Roman" panose="02020603050405020304" pitchFamily="18" charset="0"/>
              <a:ea typeface="Times New Roman" panose="02020603050405020304" pitchFamily="18" charset="0"/>
            </a:endParaRPr>
          </a:p>
          <a:p>
            <a:pPr marL="406400" indent="-406400"/>
            <a:r>
              <a:rPr lang="id-ID" sz="1500" dirty="0">
                <a:effectLst/>
                <a:latin typeface="Times New Roman" panose="02020603050405020304" pitchFamily="18" charset="0"/>
                <a:ea typeface="Times New Roman" panose="02020603050405020304" pitchFamily="18" charset="0"/>
              </a:rPr>
              <a:t>[9]	F. Yanti, “Pembelajaran Tematik Terpadu Model Integrated di Sekolah Dasar,” </a:t>
            </a:r>
            <a:r>
              <a:rPr lang="id-ID" sz="1500" i="1" dirty="0">
                <a:effectLst/>
                <a:latin typeface="Times New Roman" panose="02020603050405020304" pitchFamily="18" charset="0"/>
                <a:ea typeface="Times New Roman" panose="02020603050405020304" pitchFamily="18" charset="0"/>
              </a:rPr>
              <a:t>Pendas J. Ilm. Pendidik. Dasar</a:t>
            </a:r>
            <a:r>
              <a:rPr lang="id-ID" sz="1500" dirty="0">
                <a:effectLst/>
                <a:latin typeface="Times New Roman" panose="02020603050405020304" pitchFamily="18" charset="0"/>
                <a:ea typeface="Times New Roman" panose="02020603050405020304" pitchFamily="18" charset="0"/>
              </a:rPr>
              <a:t>, vol. 08, 2023.</a:t>
            </a:r>
            <a:endParaRPr lang="en-ID" sz="1500" dirty="0">
              <a:effectLst/>
              <a:latin typeface="Times New Roman" panose="02020603050405020304" pitchFamily="18" charset="0"/>
              <a:ea typeface="Times New Roman" panose="02020603050405020304" pitchFamily="18" charset="0"/>
            </a:endParaRPr>
          </a:p>
          <a:p>
            <a:pPr marL="406400" indent="-406400"/>
            <a:r>
              <a:rPr lang="id-ID" sz="1500" dirty="0">
                <a:effectLst/>
                <a:latin typeface="Times New Roman" panose="02020603050405020304" pitchFamily="18" charset="0"/>
                <a:ea typeface="Times New Roman" panose="02020603050405020304" pitchFamily="18" charset="0"/>
              </a:rPr>
              <a:t>[10]	I. Anshory, S. Y. Saputra, and D. J. Amelia, “Pembelajaran Tematik Integratif Pada Kurikulum 2013 di Kelas Rendah SD Muhammadiyah 07 Wajak,” </a:t>
            </a:r>
            <a:r>
              <a:rPr lang="id-ID" sz="1500" i="1" dirty="0">
                <a:effectLst/>
                <a:latin typeface="Times New Roman" panose="02020603050405020304" pitchFamily="18" charset="0"/>
                <a:ea typeface="Times New Roman" panose="02020603050405020304" pitchFamily="18" charset="0"/>
              </a:rPr>
              <a:t>JiNoP J. Inov. Pembelajaran</a:t>
            </a:r>
            <a:r>
              <a:rPr lang="id-ID" sz="1500" dirty="0">
                <a:effectLst/>
                <a:latin typeface="Times New Roman" panose="02020603050405020304" pitchFamily="18" charset="0"/>
                <a:ea typeface="Times New Roman" panose="02020603050405020304" pitchFamily="18" charset="0"/>
              </a:rPr>
              <a:t>, vol. 4, pp. 35–46, 2018.</a:t>
            </a:r>
            <a:endParaRPr lang="en-ID" sz="1500" dirty="0">
              <a:effectLst/>
              <a:latin typeface="Times New Roman" panose="02020603050405020304" pitchFamily="18" charset="0"/>
              <a:ea typeface="Times New Roman" panose="02020603050405020304" pitchFamily="18" charset="0"/>
            </a:endParaRPr>
          </a:p>
          <a:p>
            <a:pPr marL="406400" indent="-406400"/>
            <a:r>
              <a:rPr lang="id-ID" sz="1500" dirty="0">
                <a:effectLst/>
                <a:latin typeface="Times New Roman" panose="02020603050405020304" pitchFamily="18" charset="0"/>
                <a:ea typeface="Times New Roman" panose="02020603050405020304" pitchFamily="18" charset="0"/>
              </a:rPr>
              <a:t>[11]	M. Fadlun, “Pola Integrasi Pendidikan Agama Islam dan Sains Dalam Pembelajaran di SD Alam Baturraden Kabupaten Banyumas,” </a:t>
            </a:r>
            <a:r>
              <a:rPr lang="id-ID" sz="1500" i="1" dirty="0">
                <a:effectLst/>
                <a:latin typeface="Times New Roman" panose="02020603050405020304" pitchFamily="18" charset="0"/>
                <a:ea typeface="Times New Roman" panose="02020603050405020304" pitchFamily="18" charset="0"/>
              </a:rPr>
              <a:t>IAIN Purwokerto</a:t>
            </a:r>
            <a:r>
              <a:rPr lang="id-ID" sz="1500" dirty="0">
                <a:effectLst/>
                <a:latin typeface="Times New Roman" panose="02020603050405020304" pitchFamily="18" charset="0"/>
                <a:ea typeface="Times New Roman" panose="02020603050405020304" pitchFamily="18" charset="0"/>
              </a:rPr>
              <a:t>, 2017.</a:t>
            </a:r>
            <a:endParaRPr lang="en-ID" sz="1500" dirty="0">
              <a:effectLst/>
              <a:latin typeface="Times New Roman" panose="02020603050405020304" pitchFamily="18" charset="0"/>
              <a:ea typeface="Times New Roman" panose="02020603050405020304" pitchFamily="18" charset="0"/>
            </a:endParaRPr>
          </a:p>
          <a:p>
            <a:pPr marL="406400" indent="-406400"/>
            <a:r>
              <a:rPr lang="id-ID" sz="1500" dirty="0">
                <a:effectLst/>
                <a:latin typeface="Times New Roman" panose="02020603050405020304" pitchFamily="18" charset="0"/>
                <a:ea typeface="Times New Roman" panose="02020603050405020304" pitchFamily="18" charset="0"/>
              </a:rPr>
              <a:t>[12]	Irmawati, “Integrasi Nilai-Nilai Islam dalam Kurikulum PAI Irmawati Dalam konteks pendidikan modern , terdapat tuntutan yang semakin meningkat untuk mengintegrasikan nilai-nilai Islam dalam kurikulum Pendidikan Agama Islam ( PAI ). Hal ini penting karena pendidikan,” </a:t>
            </a:r>
            <a:r>
              <a:rPr lang="id-ID" sz="1500" i="1" dirty="0">
                <a:effectLst/>
                <a:latin typeface="Times New Roman" panose="02020603050405020304" pitchFamily="18" charset="0"/>
                <a:ea typeface="Times New Roman" panose="02020603050405020304" pitchFamily="18" charset="0"/>
              </a:rPr>
              <a:t>Al Mikraj J. Stud. Islam dan Hum.</a:t>
            </a:r>
            <a:r>
              <a:rPr lang="id-ID" sz="1500" dirty="0">
                <a:effectLst/>
                <a:latin typeface="Times New Roman" panose="02020603050405020304" pitchFamily="18" charset="0"/>
                <a:ea typeface="Times New Roman" panose="02020603050405020304" pitchFamily="18" charset="0"/>
              </a:rPr>
              <a:t>, vol. 4, no. 2, pp. 1743–1757, 2024.</a:t>
            </a:r>
            <a:endParaRPr lang="en-ID" sz="1500" dirty="0">
              <a:effectLst/>
              <a:latin typeface="Times New Roman" panose="02020603050405020304" pitchFamily="18" charset="0"/>
              <a:ea typeface="Times New Roman" panose="02020603050405020304" pitchFamily="18" charset="0"/>
            </a:endParaRPr>
          </a:p>
          <a:p>
            <a:pPr marL="406400" indent="-406400"/>
            <a:endParaRPr lang="en-ID" sz="1200" dirty="0">
              <a:effectLst/>
              <a:latin typeface="Times New Roman" panose="02020603050405020304" pitchFamily="18" charset="0"/>
              <a:ea typeface="Times New Roman" panose="020206030504050203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g104f7abbb21_0_61"/>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a:t>Referensi</a:t>
            </a:r>
            <a:endParaRPr/>
          </a:p>
        </p:txBody>
      </p:sp>
      <p:sp>
        <p:nvSpPr>
          <p:cNvPr id="90" name="Google Shape;90;g104f7abbb21_0_61"/>
          <p:cNvSpPr txBox="1">
            <a:spLocks noGrp="1"/>
          </p:cNvSpPr>
          <p:nvPr>
            <p:ph type="body" idx="1"/>
          </p:nvPr>
        </p:nvSpPr>
        <p:spPr>
          <a:xfrm>
            <a:off x="350874" y="1238732"/>
            <a:ext cx="11355573" cy="4598542"/>
          </a:xfrm>
          <a:prstGeom prst="rect">
            <a:avLst/>
          </a:prstGeom>
          <a:noFill/>
          <a:ln>
            <a:noFill/>
          </a:ln>
        </p:spPr>
        <p:txBody>
          <a:bodyPr spcFirstLastPara="1" wrap="square" lIns="91425" tIns="45700" rIns="91425" bIns="45700" anchor="t" anchorCtr="0">
            <a:normAutofit fontScale="92500" lnSpcReduction="10000"/>
          </a:bodyPr>
          <a:lstStyle/>
          <a:p>
            <a:pPr marL="406400" indent="-406400"/>
            <a:r>
              <a:rPr lang="id-ID" sz="1800" dirty="0">
                <a:effectLst/>
                <a:latin typeface="Times New Roman" panose="02020603050405020304" pitchFamily="18" charset="0"/>
                <a:ea typeface="Times New Roman" panose="02020603050405020304" pitchFamily="18" charset="0"/>
              </a:rPr>
              <a:t>D. Zalsabella </a:t>
            </a:r>
            <a:r>
              <a:rPr lang="id-ID" sz="1800" i="1" dirty="0">
                <a:effectLst/>
                <a:latin typeface="Times New Roman" panose="02020603050405020304" pitchFamily="18" charset="0"/>
                <a:ea typeface="Times New Roman" panose="02020603050405020304" pitchFamily="18" charset="0"/>
              </a:rPr>
              <a:t>et al.</a:t>
            </a:r>
            <a:r>
              <a:rPr lang="id-ID" sz="1800" dirty="0">
                <a:effectLst/>
                <a:latin typeface="Times New Roman" panose="02020603050405020304" pitchFamily="18" charset="0"/>
                <a:ea typeface="Times New Roman" panose="02020603050405020304" pitchFamily="18" charset="0"/>
              </a:rPr>
              <a:t>, “Pentingnya Pendidikan Agama Islam dalam Meningkatkan Nilai Karakter dan Moral Anak di Masa Pandemi,” vol. 9, pp. 43–63, 2023.</a:t>
            </a:r>
            <a:endParaRPr lang="en-ID" sz="1800" dirty="0">
              <a:effectLst/>
              <a:latin typeface="Times New Roman" panose="02020603050405020304" pitchFamily="18" charset="0"/>
              <a:ea typeface="Times New Roman" panose="02020603050405020304" pitchFamily="18" charset="0"/>
            </a:endParaRPr>
          </a:p>
          <a:p>
            <a:pPr marL="406400" indent="-406400"/>
            <a:r>
              <a:rPr lang="id-ID" sz="1800" dirty="0">
                <a:effectLst/>
                <a:latin typeface="Times New Roman" panose="02020603050405020304" pitchFamily="18" charset="0"/>
                <a:ea typeface="Times New Roman" panose="02020603050405020304" pitchFamily="18" charset="0"/>
              </a:rPr>
              <a:t>[14]	T. Muhammad, “Internalisasi Nilai-Nilai Islam Rahmatan Lil Alamin Pada Pembelajaran Al Islam dan Kemuhammadiyah (AIK/ISMUBA) di Sekolah Menengah Atas Muhammadiyah Daerah Minoritas,” </a:t>
            </a:r>
            <a:r>
              <a:rPr lang="id-ID" sz="1800" i="1" dirty="0">
                <a:effectLst/>
                <a:latin typeface="Times New Roman" panose="02020603050405020304" pitchFamily="18" charset="0"/>
                <a:ea typeface="Times New Roman" panose="02020603050405020304" pitchFamily="18" charset="0"/>
              </a:rPr>
              <a:t>TA’LIM  J. Stud. Pendidik. Islam</a:t>
            </a:r>
            <a:r>
              <a:rPr lang="id-ID" sz="1800" dirty="0">
                <a:effectLst/>
                <a:latin typeface="Times New Roman" panose="02020603050405020304" pitchFamily="18" charset="0"/>
                <a:ea typeface="Times New Roman" panose="02020603050405020304" pitchFamily="18" charset="0"/>
              </a:rPr>
              <a:t>, vol. 3, no. 1, pp. 22–38, 2020.</a:t>
            </a:r>
            <a:endParaRPr lang="en-ID" sz="1800" dirty="0">
              <a:effectLst/>
              <a:latin typeface="Times New Roman" panose="02020603050405020304" pitchFamily="18" charset="0"/>
              <a:ea typeface="Times New Roman" panose="02020603050405020304" pitchFamily="18" charset="0"/>
            </a:endParaRPr>
          </a:p>
          <a:p>
            <a:pPr marL="406400" indent="-406400"/>
            <a:r>
              <a:rPr lang="id-ID" sz="1800" dirty="0">
                <a:effectLst/>
                <a:latin typeface="Times New Roman" panose="02020603050405020304" pitchFamily="18" charset="0"/>
                <a:ea typeface="Times New Roman" panose="02020603050405020304" pitchFamily="18" charset="0"/>
              </a:rPr>
              <a:t>[15]	E. N. Fitriani, “Pengembangan Kurikulum Pendidikan Agama Islam Dalam Meningkatkan Mutu Pembelajaran di SMA Muhammadiyah Tanah Grogot,” </a:t>
            </a:r>
            <a:r>
              <a:rPr lang="id-ID" sz="1800" i="1" dirty="0">
                <a:effectLst/>
                <a:latin typeface="Times New Roman" panose="02020603050405020304" pitchFamily="18" charset="0"/>
                <a:ea typeface="Times New Roman" panose="02020603050405020304" pitchFamily="18" charset="0"/>
              </a:rPr>
              <a:t>JIPKL J. Ilmu Pendidik. dan Kearifan Lokal</a:t>
            </a:r>
            <a:r>
              <a:rPr lang="id-ID" sz="1800" dirty="0">
                <a:effectLst/>
                <a:latin typeface="Times New Roman" panose="02020603050405020304" pitchFamily="18" charset="0"/>
                <a:ea typeface="Times New Roman" panose="02020603050405020304" pitchFamily="18" charset="0"/>
              </a:rPr>
              <a:t>, vol. 2, no. 1, pp. 1–17, 2022.</a:t>
            </a:r>
            <a:endParaRPr lang="en-ID" sz="1800" dirty="0">
              <a:effectLst/>
              <a:latin typeface="Times New Roman" panose="02020603050405020304" pitchFamily="18" charset="0"/>
              <a:ea typeface="Times New Roman" panose="02020603050405020304" pitchFamily="18" charset="0"/>
            </a:endParaRPr>
          </a:p>
          <a:p>
            <a:pPr marL="406400" indent="-406400"/>
            <a:r>
              <a:rPr lang="id-ID" sz="1800" dirty="0">
                <a:effectLst/>
                <a:latin typeface="Times New Roman" panose="02020603050405020304" pitchFamily="18" charset="0"/>
                <a:ea typeface="Times New Roman" panose="02020603050405020304" pitchFamily="18" charset="0"/>
              </a:rPr>
              <a:t>[16]	Subair, “Pengembangan Media Pembelajaran Karakter Jujur dan Adil Integrasi Islam dan Budaya Lokal Berbasis Mobile Learning,” </a:t>
            </a:r>
            <a:r>
              <a:rPr lang="id-ID" sz="1800" i="1" dirty="0">
                <a:effectLst/>
                <a:latin typeface="Times New Roman" panose="02020603050405020304" pitchFamily="18" charset="0"/>
                <a:ea typeface="Times New Roman" panose="02020603050405020304" pitchFamily="18" charset="0"/>
              </a:rPr>
              <a:t>Didakt. Pendidik. Dasar</a:t>
            </a:r>
            <a:r>
              <a:rPr lang="id-ID" sz="1800" dirty="0">
                <a:effectLst/>
                <a:latin typeface="Times New Roman" panose="02020603050405020304" pitchFamily="18" charset="0"/>
                <a:ea typeface="Times New Roman" panose="02020603050405020304" pitchFamily="18" charset="0"/>
              </a:rPr>
              <a:t>, vol. 4, no. 2, pp. 491–515, 2020, doi: 10.26811/didaktika.v4i2.140.</a:t>
            </a:r>
            <a:endParaRPr lang="en-ID" sz="1800" dirty="0">
              <a:effectLst/>
              <a:latin typeface="Times New Roman" panose="02020603050405020304" pitchFamily="18" charset="0"/>
              <a:ea typeface="Times New Roman" panose="02020603050405020304" pitchFamily="18" charset="0"/>
            </a:endParaRPr>
          </a:p>
          <a:p>
            <a:pPr marL="406400" indent="-406400"/>
            <a:r>
              <a:rPr lang="id-ID" sz="1800" dirty="0">
                <a:effectLst/>
                <a:latin typeface="Times New Roman" panose="02020603050405020304" pitchFamily="18" charset="0"/>
                <a:ea typeface="Times New Roman" panose="02020603050405020304" pitchFamily="18" charset="0"/>
              </a:rPr>
              <a:t>[17]	L. Fitri, “Mengembangkan Potensi Sumber Daya Manusia Di Lembaga Pendidikan Islam : Strategi dan Tantangan,” vol. 03, no. 03, pp. 887–893, 2023, doi: 10.59141/comserva.v3i03.840.</a:t>
            </a:r>
            <a:endParaRPr lang="en-ID" sz="1800" dirty="0">
              <a:effectLst/>
              <a:latin typeface="Times New Roman" panose="02020603050405020304" pitchFamily="18" charset="0"/>
              <a:ea typeface="Times New Roman" panose="02020603050405020304" pitchFamily="18" charset="0"/>
            </a:endParaRPr>
          </a:p>
          <a:p>
            <a:pPr marL="406400" indent="-406400"/>
            <a:r>
              <a:rPr lang="id-ID" sz="1800" dirty="0">
                <a:effectLst/>
                <a:latin typeface="Times New Roman" panose="02020603050405020304" pitchFamily="18" charset="0"/>
                <a:ea typeface="Times New Roman" panose="02020603050405020304" pitchFamily="18" charset="0"/>
              </a:rPr>
              <a:t>[18]	E. Budianto, “Pendidikan Karakter Melalui Pembelajaran PAI Berbasis Kontekstual,” </a:t>
            </a:r>
            <a:r>
              <a:rPr lang="id-ID" sz="1800" i="1" dirty="0">
                <a:effectLst/>
                <a:latin typeface="Times New Roman" panose="02020603050405020304" pitchFamily="18" charset="0"/>
                <a:ea typeface="Times New Roman" panose="02020603050405020304" pitchFamily="18" charset="0"/>
              </a:rPr>
              <a:t>Progresiva</a:t>
            </a:r>
            <a:r>
              <a:rPr lang="id-ID" sz="1800" dirty="0">
                <a:effectLst/>
                <a:latin typeface="Times New Roman" panose="02020603050405020304" pitchFamily="18" charset="0"/>
                <a:ea typeface="Times New Roman" panose="02020603050405020304" pitchFamily="18" charset="0"/>
              </a:rPr>
              <a:t>, vol. 4, 2020.</a:t>
            </a:r>
            <a:endParaRPr lang="en-ID" sz="1800" dirty="0">
              <a:effectLst/>
              <a:latin typeface="Times New Roman" panose="02020603050405020304" pitchFamily="18" charset="0"/>
              <a:ea typeface="Times New Roman" panose="02020603050405020304" pitchFamily="18" charset="0"/>
            </a:endParaRPr>
          </a:p>
          <a:p>
            <a:pPr marL="406400" indent="-406400"/>
            <a:r>
              <a:rPr lang="id-ID" sz="1800" dirty="0">
                <a:effectLst/>
                <a:latin typeface="Times New Roman" panose="02020603050405020304" pitchFamily="18" charset="0"/>
                <a:ea typeface="Times New Roman" panose="02020603050405020304" pitchFamily="18" charset="0"/>
              </a:rPr>
              <a:t>[19]	U. Mufti and H. Widodo, “Kurikulum ISMUBA di SD Muhammadiyah Banguntapan,” </a:t>
            </a:r>
            <a:r>
              <a:rPr lang="id-ID" sz="1800" i="1" dirty="0">
                <a:effectLst/>
                <a:latin typeface="Times New Roman" panose="02020603050405020304" pitchFamily="18" charset="0"/>
                <a:ea typeface="Times New Roman" panose="02020603050405020304" pitchFamily="18" charset="0"/>
              </a:rPr>
              <a:t>J. Islam. Educ. Innov.</a:t>
            </a:r>
            <a:r>
              <a:rPr lang="id-ID" sz="1800" dirty="0">
                <a:effectLst/>
                <a:latin typeface="Times New Roman" panose="02020603050405020304" pitchFamily="18" charset="0"/>
                <a:ea typeface="Times New Roman" panose="02020603050405020304" pitchFamily="18" charset="0"/>
              </a:rPr>
              <a:t>, vol. 2, no. 1, pp. 85–92, 2021.</a:t>
            </a:r>
            <a:endParaRPr lang="en-ID" sz="1800" dirty="0">
              <a:effectLst/>
              <a:latin typeface="Times New Roman" panose="02020603050405020304" pitchFamily="18" charset="0"/>
              <a:ea typeface="Times New Roman" panose="02020603050405020304" pitchFamily="18" charset="0"/>
            </a:endParaRPr>
          </a:p>
          <a:p>
            <a:pPr marL="406400" indent="-406400"/>
            <a:r>
              <a:rPr lang="id-ID" sz="1800" dirty="0">
                <a:effectLst/>
                <a:latin typeface="Times New Roman" panose="02020603050405020304" pitchFamily="18" charset="0"/>
                <a:ea typeface="Times New Roman" panose="02020603050405020304" pitchFamily="18" charset="0"/>
              </a:rPr>
              <a:t>[20]	H. Harahap, “Pengintegrasian Nilai-Nilai Agama Islam Pada Pembelajaran di Sekolah,” </a:t>
            </a:r>
            <a:r>
              <a:rPr lang="id-ID" sz="1800" i="1" dirty="0">
                <a:effectLst/>
                <a:latin typeface="Times New Roman" panose="02020603050405020304" pitchFamily="18" charset="0"/>
                <a:ea typeface="Times New Roman" panose="02020603050405020304" pitchFamily="18" charset="0"/>
              </a:rPr>
              <a:t>Literasiologi</a:t>
            </a:r>
            <a:r>
              <a:rPr lang="id-ID" sz="1800" dirty="0">
                <a:effectLst/>
                <a:latin typeface="Times New Roman" panose="02020603050405020304" pitchFamily="18" charset="0"/>
                <a:ea typeface="Times New Roman" panose="02020603050405020304" pitchFamily="18" charset="0"/>
              </a:rPr>
              <a:t>, vol. 7, no. 1, pp. 1–26, 2021.</a:t>
            </a:r>
            <a:endParaRPr lang="en-ID"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964124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177</TotalTime>
  <Words>1302</Words>
  <Application>Microsoft Office PowerPoint</Application>
  <PresentationFormat>Widescreen</PresentationFormat>
  <Paragraphs>49</Paragraphs>
  <Slides>8</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Calibri</vt:lpstr>
      <vt:lpstr>Exo</vt:lpstr>
      <vt:lpstr>Century Gothic</vt:lpstr>
      <vt:lpstr>Times New Roman</vt:lpstr>
      <vt:lpstr>Arial</vt:lpstr>
      <vt:lpstr>Office Theme</vt:lpstr>
      <vt:lpstr>Pengembangan Media Pembelajaran Integratif Berbasis Nilai-Nilai Islam di SD Muhammadiyah 1 Candi</vt:lpstr>
      <vt:lpstr>Pendahuluan</vt:lpstr>
      <vt:lpstr>Pendahuluan</vt:lpstr>
      <vt:lpstr>Metode</vt:lpstr>
      <vt:lpstr>Hasil dan Pembahasan</vt:lpstr>
      <vt:lpstr>Referensi</vt:lpstr>
      <vt:lpstr>Referensi</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Judul Artikel</dc:title>
  <dc:creator>Umsida</dc:creator>
  <cp:lastModifiedBy>Firda Aprilianti</cp:lastModifiedBy>
  <cp:revision>8</cp:revision>
  <dcterms:created xsi:type="dcterms:W3CDTF">2020-02-15T07:43:00Z</dcterms:created>
  <dcterms:modified xsi:type="dcterms:W3CDTF">2025-02-27T12:53:04Z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1033-11.2.0.9031</vt:lpwstr>
  </property>
</Properties>
</file>