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83" r:id="rId3"/>
    <p:sldId id="288" r:id="rId4"/>
    <p:sldId id="290" r:id="rId5"/>
    <p:sldId id="275" r:id="rId6"/>
    <p:sldId id="334" r:id="rId7"/>
    <p:sldId id="327" r:id="rId8"/>
    <p:sldId id="330" r:id="rId9"/>
    <p:sldId id="336" r:id="rId10"/>
    <p:sldId id="337" r:id="rId11"/>
    <p:sldId id="338" r:id="rId12"/>
    <p:sldId id="324" r:id="rId13"/>
    <p:sldId id="329" r:id="rId14"/>
    <p:sldId id="265" r:id="rId15"/>
  </p:sldIdLst>
  <p:sldSz cx="12192000" cy="6858000"/>
  <p:notesSz cx="9144000" cy="6858000"/>
  <p:embeddedFontLst>
    <p:embeddedFont>
      <p:font typeface="Exo" charset="0"/>
      <p:regular r:id="rId17"/>
      <p:bold r:id="rId18"/>
      <p:italic r:id="rId19"/>
      <p:boldItalic r:id="rId20"/>
    </p:embeddedFont>
    <p:embeddedFont>
      <p:font typeface="Century Gothic" pitchFamily="34"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3891" autoAdjust="0"/>
  </p:normalViewPr>
  <p:slideViewPr>
    <p:cSldViewPr snapToGrid="0">
      <p:cViewPr varScale="1">
        <p:scale>
          <a:sx n="54" d="100"/>
          <a:sy n="54" d="100"/>
        </p:scale>
        <p:origin x="-90"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6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86657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634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74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08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32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950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6534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2" name="Title 1"/>
          <p:cNvSpPr>
            <a:spLocks noGrp="1"/>
          </p:cNvSpPr>
          <p:nvPr>
            <p:ph type="ctrTitle"/>
          </p:nvPr>
        </p:nvSpPr>
        <p:spPr>
          <a:xfrm>
            <a:off x="866774" y="737567"/>
            <a:ext cx="10458450" cy="2275743"/>
          </a:xfrm>
        </p:spPr>
        <p:txBody>
          <a:bodyPr>
            <a:noAutofit/>
          </a:bodyPr>
          <a:lstStyle/>
          <a:p>
            <a:r>
              <a:rPr lang="en-US" sz="4400" b="1" dirty="0" err="1">
                <a:latin typeface="Times New Roman" panose="02020603050405020304" pitchFamily="18" charset="0"/>
                <a:cs typeface="Times New Roman" panose="02020603050405020304" pitchFamily="18" charset="0"/>
              </a:rPr>
              <a:t>Penggunaan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Desain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Karakter</a:t>
            </a:r>
            <a:r>
              <a:rPr lang="en-US" sz="4400" b="1" dirty="0">
                <a:latin typeface="Times New Roman" panose="02020603050405020304" pitchFamily="18" charset="0"/>
                <a:cs typeface="Times New Roman" panose="02020603050405020304" pitchFamily="18" charset="0"/>
              </a:rPr>
              <a:t> Nusantara Skin di </a:t>
            </a:r>
            <a:r>
              <a:rPr lang="en-US" sz="4400" b="1" dirty="0" err="1">
                <a:latin typeface="Times New Roman" panose="02020603050405020304" pitchFamily="18" charset="0"/>
                <a:cs typeface="Times New Roman" panose="02020603050405020304" pitchFamily="18" charset="0"/>
              </a:rPr>
              <a:t>akun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Youtube</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Kaela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Kovalskia</a:t>
            </a:r>
            <a:endParaRPr lang="id-ID" sz="4000" b="1" dirty="0"/>
          </a:p>
        </p:txBody>
      </p:sp>
      <p:sp>
        <p:nvSpPr>
          <p:cNvPr id="41" name="Google Shape;41;p1"/>
          <p:cNvSpPr txBox="1">
            <a:spLocks noGrp="1"/>
          </p:cNvSpPr>
          <p:nvPr>
            <p:ph type="subTitle" idx="1"/>
          </p:nvPr>
        </p:nvSpPr>
        <p:spPr>
          <a:xfrm>
            <a:off x="1361234" y="3200400"/>
            <a:ext cx="9469531" cy="28963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sz="2200" dirty="0">
                <a:solidFill>
                  <a:srgbClr val="F2F2F2"/>
                </a:solidFill>
                <a:latin typeface="Times New Roman" panose="02020603050405020304" pitchFamily="18" charset="0"/>
                <a:cs typeface="Times New Roman" panose="02020603050405020304" pitchFamily="18" charset="0"/>
                <a:sym typeface="Exo"/>
              </a:rPr>
              <a:t>Oleh :</a:t>
            </a:r>
            <a:endParaRPr sz="2200"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lt1"/>
              </a:buClr>
              <a:buSzPts val="2400"/>
              <a:buNone/>
            </a:pPr>
            <a:r>
              <a:rPr lang="en-US" sz="2000" dirty="0" smtClean="0">
                <a:latin typeface="Times New Roman" panose="02020603050405020304" pitchFamily="18" charset="0"/>
                <a:cs typeface="Times New Roman" panose="02020603050405020304" pitchFamily="18" charset="0"/>
              </a:rPr>
              <a:t>Muhammad </a:t>
            </a:r>
            <a:r>
              <a:rPr lang="en-US" sz="2000" dirty="0" err="1" smtClean="0">
                <a:latin typeface="Times New Roman" panose="02020603050405020304" pitchFamily="18" charset="0"/>
                <a:cs typeface="Times New Roman" panose="02020603050405020304" pitchFamily="18" charset="0"/>
              </a:rPr>
              <a:t>Naufal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Aldi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Setiawan</a:t>
            </a:r>
            <a:endParaRPr lang="en-US" sz="2000"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lt1"/>
              </a:buClr>
              <a:buSzPts val="2400"/>
              <a:buNone/>
            </a:pPr>
            <a:r>
              <a:rPr lang="en-US" sz="2000" dirty="0" err="1">
                <a:latin typeface="Times New Roman" panose="02020603050405020304" pitchFamily="18" charset="0"/>
                <a:cs typeface="Times New Roman" panose="02020603050405020304" pitchFamily="18" charset="0"/>
              </a:rPr>
              <a:t>Dosen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Pembimbing</a:t>
            </a:r>
            <a:r>
              <a:rPr lang="en-US" sz="2000" dirty="0">
                <a:latin typeface="Times New Roman" panose="02020603050405020304" pitchFamily="18" charset="0"/>
                <a:cs typeface="Times New Roman" panose="02020603050405020304" pitchFamily="18" charset="0"/>
              </a:rPr>
              <a:t> :</a:t>
            </a:r>
          </a:p>
          <a:p>
            <a:pPr marL="0" lvl="0" indent="0"/>
            <a:r>
              <a:rPr lang="en-US" sz="2000" dirty="0">
                <a:latin typeface="Times New Roman" panose="02020603050405020304" pitchFamily="18" charset="0"/>
                <a:cs typeface="Times New Roman" panose="02020603050405020304" pitchFamily="18" charset="0"/>
              </a:rPr>
              <a:t>M. </a:t>
            </a:r>
            <a:r>
              <a:rPr lang="en-US" sz="2000" dirty="0" err="1">
                <a:latin typeface="Times New Roman" pitchFamily="18" charset="0"/>
                <a:cs typeface="Times New Roman" pitchFamily="18" charset="0"/>
              </a:rPr>
              <a:t>Andi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Fikri</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M.I.Kom</a:t>
            </a:r>
            <a:endParaRPr lang="en-US" sz="2000" dirty="0" smtClean="0">
              <a:latin typeface="Times New Roman" pitchFamily="18" charset="0"/>
              <a:cs typeface="Times New Roman" pitchFamily="18" charset="0"/>
            </a:endParaRPr>
          </a:p>
          <a:p>
            <a:pPr marL="0" lvl="0" indent="0"/>
            <a:r>
              <a:rPr lang="en-ID" sz="2000" dirty="0" err="1" smtClean="0">
                <a:latin typeface="Times New Roman" panose="02020603050405020304" pitchFamily="18" charset="0"/>
                <a:cs typeface="Times New Roman" panose="02020603050405020304" pitchFamily="18" charset="0"/>
              </a:rPr>
              <a:t>Progam</a:t>
            </a:r>
            <a:r>
              <a:rPr lang="en-ID" sz="2000" dirty="0" smtClean="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Studi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Ilmu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Komunikasi</a:t>
            </a:r>
            <a:endParaRPr lang="en-ID" sz="2000"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rgbClr val="F2F2F2"/>
              </a:buClr>
              <a:buSzPts val="2400"/>
              <a:buNone/>
            </a:pPr>
            <a:r>
              <a:rPr lang="en-US" sz="2000" dirty="0">
                <a:solidFill>
                  <a:srgbClr val="F2F2F2"/>
                </a:solidFill>
                <a:latin typeface="Times New Roman" panose="02020603050405020304" pitchFamily="18" charset="0"/>
                <a:cs typeface="Times New Roman" panose="02020603050405020304" pitchFamily="18" charset="0"/>
                <a:sym typeface="Exo"/>
              </a:rPr>
              <a:t>Universitas Muhammadiyah </a:t>
            </a:r>
            <a:r>
              <a:rPr lang="en-US" sz="2000" dirty="0" err="1">
                <a:solidFill>
                  <a:srgbClr val="F2F2F2"/>
                </a:solidFill>
                <a:latin typeface="Times New Roman" panose="02020603050405020304" pitchFamily="18" charset="0"/>
                <a:cs typeface="Times New Roman" panose="02020603050405020304" pitchFamily="18" charset="0"/>
                <a:sym typeface="Exo"/>
              </a:rPr>
              <a:t>Sidoarjo</a:t>
            </a:r>
            <a:endParaRPr lang="id-ID" sz="2000" dirty="0">
              <a:solidFill>
                <a:srgbClr val="F2F2F2"/>
              </a:solidFill>
              <a:latin typeface="Times New Roman" panose="02020603050405020304" pitchFamily="18" charset="0"/>
              <a:cs typeface="Times New Roman" panose="02020603050405020304" pitchFamily="18" charset="0"/>
              <a:sym typeface="Exo"/>
            </a:endParaRPr>
          </a:p>
          <a:p>
            <a:pPr marL="0" lvl="0" indent="0" algn="ctr" rtl="0">
              <a:lnSpc>
                <a:spcPct val="90000"/>
              </a:lnSpc>
              <a:spcBef>
                <a:spcPts val="1000"/>
              </a:spcBef>
              <a:spcAft>
                <a:spcPts val="0"/>
              </a:spcAft>
              <a:buClr>
                <a:srgbClr val="F2F2F2"/>
              </a:buClr>
              <a:buSzPts val="2400"/>
              <a:buNone/>
            </a:pPr>
            <a:r>
              <a:rPr lang="id-ID" sz="2000" dirty="0" smtClean="0">
                <a:solidFill>
                  <a:srgbClr val="F2F2F2"/>
                </a:solidFill>
                <a:latin typeface="Times New Roman" panose="02020603050405020304" pitchFamily="18" charset="0"/>
                <a:cs typeface="Times New Roman" panose="02020603050405020304" pitchFamily="18" charset="0"/>
              </a:rPr>
              <a:t>Sidoarjo,1</a:t>
            </a:r>
            <a:r>
              <a:rPr lang="en-US" sz="2000" dirty="0" smtClean="0">
                <a:solidFill>
                  <a:srgbClr val="F2F2F2"/>
                </a:solidFill>
                <a:latin typeface="Times New Roman" panose="02020603050405020304" pitchFamily="18" charset="0"/>
                <a:cs typeface="Times New Roman" panose="02020603050405020304" pitchFamily="18" charset="0"/>
              </a:rPr>
              <a:t>7</a:t>
            </a:r>
            <a:r>
              <a:rPr lang="id-ID" sz="2000" dirty="0" smtClean="0">
                <a:solidFill>
                  <a:srgbClr val="F2F2F2"/>
                </a:solidFill>
                <a:latin typeface="Times New Roman" panose="02020603050405020304" pitchFamily="18" charset="0"/>
                <a:cs typeface="Times New Roman" panose="02020603050405020304" pitchFamily="18" charset="0"/>
              </a:rPr>
              <a:t> </a:t>
            </a:r>
            <a:r>
              <a:rPr lang="id-ID" sz="2000" dirty="0">
                <a:solidFill>
                  <a:srgbClr val="F2F2F2"/>
                </a:solidFill>
                <a:latin typeface="Times New Roman" panose="02020603050405020304" pitchFamily="18" charset="0"/>
                <a:cs typeface="Times New Roman" panose="02020603050405020304" pitchFamily="18" charset="0"/>
              </a:rPr>
              <a:t>Juli 2024</a:t>
            </a:r>
            <a:endParaRPr sz="2000" dirty="0">
              <a:solidFill>
                <a:srgbClr val="F2F2F2"/>
              </a:solidFill>
              <a:latin typeface="Times New Roman" panose="02020603050405020304" pitchFamily="18" charset="0"/>
              <a:cs typeface="Times New Roman" panose="02020603050405020304" pitchFamily="18" charset="0"/>
              <a:sym typeface="Ex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21998" y="682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0" name="Google Shape;46;g104f7abbb21_0_309"/>
          <p:cNvSpPr txBox="1">
            <a:spLocks/>
          </p:cNvSpPr>
          <p:nvPr/>
        </p:nvSpPr>
        <p:spPr>
          <a:xfrm>
            <a:off x="0" y="-19557"/>
            <a:ext cx="12192000" cy="605855"/>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Hasil dan </a:t>
            </a:r>
            <a:r>
              <a:rPr lang="en-US" sz="2800" dirty="0" err="1"/>
              <a:t>Pembahasan</a:t>
            </a:r>
            <a:endParaRPr lang="en-ID" sz="2800" dirty="0"/>
          </a:p>
        </p:txBody>
      </p:sp>
      <p:grpSp>
        <p:nvGrpSpPr>
          <p:cNvPr id="45" name="Google Shape;495;p23"/>
          <p:cNvGrpSpPr/>
          <p:nvPr/>
        </p:nvGrpSpPr>
        <p:grpSpPr>
          <a:xfrm>
            <a:off x="5560249" y="2624634"/>
            <a:ext cx="388712" cy="389587"/>
            <a:chOff x="2280029" y="1970604"/>
            <a:chExt cx="353631" cy="354395"/>
          </a:xfrm>
        </p:grpSpPr>
        <p:sp>
          <p:nvSpPr>
            <p:cNvPr id="46" name="Google Shape;496;p23"/>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7;p23"/>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8;p23"/>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9;p23"/>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550;p45"/>
          <p:cNvGrpSpPr/>
          <p:nvPr/>
        </p:nvGrpSpPr>
        <p:grpSpPr>
          <a:xfrm>
            <a:off x="6222628" y="3241902"/>
            <a:ext cx="435857" cy="396816"/>
            <a:chOff x="4210933" y="2926777"/>
            <a:chExt cx="280072" cy="275520"/>
          </a:xfrm>
        </p:grpSpPr>
        <p:sp>
          <p:nvSpPr>
            <p:cNvPr id="68" name="Google Shape;1551;p45"/>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52;p45"/>
            <p:cNvSpPr/>
            <p:nvPr/>
          </p:nvSpPr>
          <p:spPr>
            <a:xfrm>
              <a:off x="4489859" y="2969589"/>
              <a:ext cx="32" cy="32"/>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53;p45"/>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554;p45"/>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5;p45"/>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6;p45"/>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7;p45"/>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8;p45"/>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9;p45"/>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60;p45"/>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1;p45"/>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2;p45"/>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3;p45"/>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image5.png"/>
          <p:cNvPicPr/>
          <p:nvPr/>
        </p:nvPicPr>
        <p:blipFill>
          <a:blip r:embed="rId2"/>
          <a:srcRect/>
          <a:stretch>
            <a:fillRect/>
          </a:stretch>
        </p:blipFill>
        <p:spPr>
          <a:xfrm>
            <a:off x="1564786" y="1460773"/>
            <a:ext cx="2208720" cy="4402830"/>
          </a:xfrm>
          <a:prstGeom prst="rect">
            <a:avLst/>
          </a:prstGeom>
          <a:ln/>
        </p:spPr>
      </p:pic>
      <p:sp>
        <p:nvSpPr>
          <p:cNvPr id="24" name="TextBox 13">
            <a:extLst>
              <a:ext uri="{FF2B5EF4-FFF2-40B4-BE49-F238E27FC236}">
                <a16:creationId xmlns:a16="http://schemas.microsoft.com/office/drawing/2014/main" xmlns="" id="{019D0D8A-CCAB-40AD-8135-0C4AE5B08489}"/>
              </a:ext>
            </a:extLst>
          </p:cNvPr>
          <p:cNvSpPr txBox="1"/>
          <p:nvPr/>
        </p:nvSpPr>
        <p:spPr>
          <a:xfrm>
            <a:off x="77147" y="861756"/>
            <a:ext cx="5183999" cy="553998"/>
          </a:xfrm>
          <a:prstGeom prst="rect">
            <a:avLst/>
          </a:prstGeom>
        </p:spPr>
        <p:txBody>
          <a:bodyPr wrap="square" lIns="0" tIns="0" rIns="0" bIns="0" rtlCol="0" anchor="t">
            <a:spAutoFit/>
          </a:bodyPr>
          <a:lstStyle/>
          <a:p>
            <a:pPr algn="ctr"/>
            <a:r>
              <a:rPr lang="sv-SE" sz="1800" dirty="0">
                <a:latin typeface="Times New Roman" pitchFamily="18" charset="0"/>
                <a:cs typeface="Times New Roman" pitchFamily="18" charset="0"/>
              </a:rPr>
              <a:t>Detail kain tenun dayak pada desain karakter Kaela. (Sumber : Hololivepro.com</a:t>
            </a:r>
            <a:r>
              <a:rPr lang="sv-SE"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25" name="TextBox 13">
            <a:extLst>
              <a:ext uri="{FF2B5EF4-FFF2-40B4-BE49-F238E27FC236}">
                <a16:creationId xmlns:a16="http://schemas.microsoft.com/office/drawing/2014/main" xmlns="" id="{019D0D8A-CCAB-40AD-8135-0C4AE5B08489}"/>
              </a:ext>
            </a:extLst>
          </p:cNvPr>
          <p:cNvSpPr txBox="1"/>
          <p:nvPr/>
        </p:nvSpPr>
        <p:spPr>
          <a:xfrm>
            <a:off x="5974002" y="3054237"/>
            <a:ext cx="5183999" cy="2492990"/>
          </a:xfrm>
          <a:prstGeom prst="rect">
            <a:avLst/>
          </a:prstGeom>
        </p:spPr>
        <p:txBody>
          <a:bodyPr wrap="square" lIns="0" tIns="0" rIns="0" bIns="0" rtlCol="0" anchor="t">
            <a:spAutoFit/>
          </a:bodyPr>
          <a:lstStyle/>
          <a:p>
            <a:pPr algn="just"/>
            <a:r>
              <a:rPr lang="en-US" sz="1800" dirty="0" err="1">
                <a:latin typeface="Times New Roman" pitchFamily="18" charset="0"/>
                <a:cs typeface="Times New Roman" pitchFamily="18" charset="0"/>
              </a:rPr>
              <a:t>Kain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tenun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Dayak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bermotif</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berlian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dikenakan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sebagai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penanda</a:t>
            </a:r>
            <a:r>
              <a:rPr lang="en-US" sz="1800" dirty="0">
                <a:latin typeface="Times New Roman" pitchFamily="18" charset="0"/>
                <a:cs typeface="Times New Roman" pitchFamily="18" charset="0"/>
              </a:rPr>
              <a:t> visual </a:t>
            </a:r>
            <a:r>
              <a:rPr lang="en-US" sz="1800" dirty="0" err="1">
                <a:latin typeface="Times New Roman" pitchFamily="18" charset="0"/>
                <a:cs typeface="Times New Roman" pitchFamily="18" charset="0"/>
              </a:rPr>
              <a:t>pakaian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bangsawan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oleh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karakter</a:t>
            </a:r>
            <a:r>
              <a:rPr lang="en-US" sz="1800" dirty="0">
                <a:latin typeface="Times New Roman" pitchFamily="18" charset="0"/>
                <a:cs typeface="Times New Roman" pitchFamily="18" charset="0"/>
              </a:rPr>
              <a:t> virtual </a:t>
            </a:r>
            <a:r>
              <a:rPr lang="en-US" sz="1800" dirty="0" err="1">
                <a:latin typeface="Times New Roman" pitchFamily="18" charset="0"/>
                <a:cs typeface="Times New Roman" pitchFamily="18" charset="0"/>
              </a:rPr>
              <a:t>YouTuber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Kaela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Kovalskia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merupakan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elemen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menarik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penampilannya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Penggunaannya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karakter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Kaela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Kovalskia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menunjukkan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penghargaan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terhadap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warisan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budaya</a:t>
            </a:r>
            <a:r>
              <a:rPr lang="en-US" sz="1800" dirty="0">
                <a:latin typeface="Times New Roman" pitchFamily="18" charset="0"/>
                <a:cs typeface="Times New Roman" pitchFamily="18" charset="0"/>
              </a:rPr>
              <a:t> Indonesia. </a:t>
            </a:r>
            <a:r>
              <a:rPr lang="en-US" sz="1800" dirty="0" err="1">
                <a:latin typeface="Times New Roman" pitchFamily="18" charset="0"/>
                <a:cs typeface="Times New Roman" pitchFamily="18" charset="0"/>
              </a:rPr>
              <a:t>Ini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juga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memicu</a:t>
            </a:r>
            <a:r>
              <a:rPr lang="en-US" sz="1800" dirty="0">
                <a:latin typeface="Times New Roman" pitchFamily="18" charset="0"/>
                <a:cs typeface="Times New Roman" pitchFamily="18" charset="0"/>
              </a:rPr>
              <a:t> rasa </a:t>
            </a:r>
            <a:r>
              <a:rPr lang="en-US" sz="1800" dirty="0" err="1">
                <a:latin typeface="Times New Roman" pitchFamily="18" charset="0"/>
                <a:cs typeface="Times New Roman" pitchFamily="18" charset="0"/>
              </a:rPr>
              <a:t>kebanggaan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identifikasi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anggota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komunitas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Dayak</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melihat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representasi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budaya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mereka</a:t>
            </a:r>
            <a:r>
              <a:rPr lang="en-US" sz="1800" dirty="0">
                <a:latin typeface="Times New Roman" pitchFamily="18" charset="0"/>
                <a:cs typeface="Times New Roman" pitchFamily="18" charset="0"/>
              </a:rPr>
              <a:t> di platform new </a:t>
            </a:r>
            <a:r>
              <a:rPr lang="en-US" sz="1800" dirty="0" smtClean="0">
                <a:latin typeface="Times New Roman" pitchFamily="18" charset="0"/>
                <a:cs typeface="Times New Roman" pitchFamily="18" charset="0"/>
              </a:rPr>
              <a:t>media.</a:t>
            </a:r>
            <a:endParaRPr lang="en-US" sz="1800" dirty="0">
              <a:solidFill>
                <a:srgbClr val="000000"/>
              </a:solidFill>
              <a:latin typeface="Times New Roman" pitchFamily="18" charset="0"/>
              <a:ea typeface="Mukta Mahee"/>
              <a:cs typeface="Times New Roman" pitchFamily="18" charset="0"/>
              <a:sym typeface="Mukta Mahee"/>
            </a:endParaRPr>
          </a:p>
        </p:txBody>
      </p:sp>
      <p:graphicFrame>
        <p:nvGraphicFramePr>
          <p:cNvPr id="2" name="Table 1"/>
          <p:cNvGraphicFramePr>
            <a:graphicFrameLocks noGrp="1"/>
          </p:cNvGraphicFramePr>
          <p:nvPr>
            <p:extLst>
              <p:ext uri="{D42A27DB-BD31-4B8C-83A1-F6EECF244321}">
                <p14:modId xmlns:p14="http://schemas.microsoft.com/office/powerpoint/2010/main" val="979123659"/>
              </p:ext>
            </p:extLst>
          </p:nvPr>
        </p:nvGraphicFramePr>
        <p:xfrm>
          <a:off x="5974002" y="633978"/>
          <a:ext cx="5184000" cy="2382821"/>
        </p:xfrm>
        <a:graphic>
          <a:graphicData uri="http://schemas.openxmlformats.org/drawingml/2006/table">
            <a:tbl>
              <a:tblPr bandRow="1">
                <a:tableStyleId>{5C22544A-7EE6-4342-B048-85BDC9FD1C3A}</a:tableStyleId>
              </a:tblPr>
              <a:tblGrid>
                <a:gridCol w="1333144"/>
                <a:gridCol w="1925428"/>
                <a:gridCol w="1925428"/>
              </a:tblGrid>
              <a:tr h="381979">
                <a:tc rowSpan="2">
                  <a:txBody>
                    <a:bodyPr/>
                    <a:lstStyle/>
                    <a:p>
                      <a:pPr algn="ctr">
                        <a:spcAft>
                          <a:spcPts val="0"/>
                        </a:spcAft>
                      </a:pPr>
                      <a:r>
                        <a:rPr lang="et-EE" sz="1800" b="1" dirty="0">
                          <a:effectLst/>
                        </a:rPr>
                        <a:t>denotasi</a:t>
                      </a:r>
                      <a:endParaRPr lang="en-US" sz="1800" b="1" dirty="0">
                        <a:effectLst/>
                        <a:latin typeface="Times New Roman"/>
                        <a:ea typeface="Times New Roman"/>
                      </a:endParaRPr>
                    </a:p>
                  </a:txBody>
                  <a:tcPr marL="130964" marR="130964" marT="0" marB="0" anchor="ctr"/>
                </a:tc>
                <a:tc>
                  <a:txBody>
                    <a:bodyPr/>
                    <a:lstStyle/>
                    <a:p>
                      <a:pPr algn="ctr">
                        <a:spcAft>
                          <a:spcPts val="0"/>
                        </a:spcAft>
                      </a:pPr>
                      <a:r>
                        <a:rPr lang="et-EE" sz="1800" b="1">
                          <a:effectLst/>
                        </a:rPr>
                        <a:t>penanda</a:t>
                      </a:r>
                      <a:endParaRPr lang="en-US" sz="1800" b="1">
                        <a:effectLst/>
                        <a:latin typeface="Times New Roman"/>
                        <a:ea typeface="Times New Roman"/>
                      </a:endParaRPr>
                    </a:p>
                  </a:txBody>
                  <a:tcPr marL="130964" marR="130964" marT="0" marB="0" anchor="ctr"/>
                </a:tc>
                <a:tc>
                  <a:txBody>
                    <a:bodyPr/>
                    <a:lstStyle/>
                    <a:p>
                      <a:pPr algn="ctr">
                        <a:spcAft>
                          <a:spcPts val="0"/>
                        </a:spcAft>
                      </a:pPr>
                      <a:r>
                        <a:rPr lang="et-EE" sz="1800" b="1">
                          <a:effectLst/>
                        </a:rPr>
                        <a:t>petanda</a:t>
                      </a:r>
                      <a:endParaRPr lang="en-US" sz="1800" b="1">
                        <a:effectLst/>
                        <a:latin typeface="Times New Roman"/>
                        <a:ea typeface="Times New Roman"/>
                      </a:endParaRPr>
                    </a:p>
                  </a:txBody>
                  <a:tcPr marL="130964" marR="130964" marT="0" marB="0" anchor="ctr"/>
                </a:tc>
              </a:tr>
              <a:tr h="763958">
                <a:tc vMerge="1">
                  <a:txBody>
                    <a:bodyPr/>
                    <a:lstStyle/>
                    <a:p>
                      <a:endParaRPr lang="en-US"/>
                    </a:p>
                  </a:txBody>
                  <a:tcPr/>
                </a:tc>
                <a:tc>
                  <a:txBody>
                    <a:bodyPr/>
                    <a:lstStyle/>
                    <a:p>
                      <a:pPr algn="ctr">
                        <a:spcAft>
                          <a:spcPts val="0"/>
                        </a:spcAft>
                      </a:pPr>
                      <a:r>
                        <a:rPr lang="et-EE" sz="1800" b="1">
                          <a:effectLst/>
                        </a:rPr>
                        <a:t>memakai kain tenun</a:t>
                      </a:r>
                      <a:endParaRPr lang="en-US" sz="1800" b="1">
                        <a:effectLst/>
                        <a:latin typeface="Times New Roman"/>
                        <a:ea typeface="Times New Roman"/>
                      </a:endParaRPr>
                    </a:p>
                  </a:txBody>
                  <a:tcPr marL="130964" marR="130964" marT="0" marB="0" anchor="ctr"/>
                </a:tc>
                <a:tc>
                  <a:txBody>
                    <a:bodyPr/>
                    <a:lstStyle/>
                    <a:p>
                      <a:pPr algn="ctr">
                        <a:spcAft>
                          <a:spcPts val="0"/>
                        </a:spcAft>
                      </a:pPr>
                      <a:r>
                        <a:rPr lang="et-EE" sz="1800" b="1">
                          <a:effectLst/>
                        </a:rPr>
                        <a:t>pakaian bangsawan</a:t>
                      </a:r>
                      <a:endParaRPr lang="en-US" sz="1800" b="1">
                        <a:effectLst/>
                        <a:latin typeface="Times New Roman"/>
                        <a:ea typeface="Times New Roman"/>
                      </a:endParaRPr>
                    </a:p>
                  </a:txBody>
                  <a:tcPr marL="130964" marR="130964" marT="0" marB="0" anchor="ctr"/>
                </a:tc>
              </a:tr>
              <a:tr h="1236884">
                <a:tc>
                  <a:txBody>
                    <a:bodyPr/>
                    <a:lstStyle/>
                    <a:p>
                      <a:pPr algn="ctr">
                        <a:spcAft>
                          <a:spcPts val="0"/>
                        </a:spcAft>
                      </a:pPr>
                      <a:r>
                        <a:rPr lang="et-EE" sz="1800" b="1">
                          <a:effectLst/>
                        </a:rPr>
                        <a:t>mitos</a:t>
                      </a:r>
                      <a:endParaRPr lang="en-US" sz="1800" b="1">
                        <a:effectLst/>
                        <a:latin typeface="Times New Roman"/>
                        <a:ea typeface="Times New Roman"/>
                      </a:endParaRPr>
                    </a:p>
                  </a:txBody>
                  <a:tcPr marL="130964" marR="130964" marT="0" marB="0" anchor="ctr"/>
                </a:tc>
                <a:tc>
                  <a:txBody>
                    <a:bodyPr/>
                    <a:lstStyle/>
                    <a:p>
                      <a:pPr algn="ctr">
                        <a:spcAft>
                          <a:spcPts val="0"/>
                        </a:spcAft>
                      </a:pPr>
                      <a:r>
                        <a:rPr lang="et-EE" sz="1800" b="1">
                          <a:effectLst/>
                        </a:rPr>
                        <a:t>pakaian bangsawan</a:t>
                      </a:r>
                      <a:endParaRPr lang="en-US" sz="1800" b="1">
                        <a:effectLst/>
                        <a:latin typeface="Times New Roman"/>
                        <a:ea typeface="Times New Roman"/>
                      </a:endParaRPr>
                    </a:p>
                  </a:txBody>
                  <a:tcPr marL="130964" marR="130964" marT="0" marB="0" anchor="ctr"/>
                </a:tc>
                <a:tc>
                  <a:txBody>
                    <a:bodyPr/>
                    <a:lstStyle/>
                    <a:p>
                      <a:pPr algn="ctr">
                        <a:spcAft>
                          <a:spcPts val="0"/>
                        </a:spcAft>
                      </a:pPr>
                      <a:r>
                        <a:rPr lang="et-EE" sz="1800" b="1" dirty="0">
                          <a:effectLst/>
                        </a:rPr>
                        <a:t>berwibawa</a:t>
                      </a:r>
                      <a:endParaRPr lang="en-US" sz="1800" b="1" dirty="0">
                        <a:effectLst/>
                        <a:latin typeface="Times New Roman"/>
                        <a:ea typeface="Times New Roman"/>
                      </a:endParaRPr>
                    </a:p>
                  </a:txBody>
                  <a:tcPr marL="130964" marR="130964" marT="0" marB="0" anchor="ctr"/>
                </a:tc>
              </a:tr>
            </a:tbl>
          </a:graphicData>
        </a:graphic>
      </p:graphicFrame>
    </p:spTree>
    <p:extLst>
      <p:ext uri="{BB962C8B-B14F-4D97-AF65-F5344CB8AC3E}">
        <p14:creationId xmlns:p14="http://schemas.microsoft.com/office/powerpoint/2010/main" val="202261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21998" y="682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0" name="Google Shape;46;g104f7abbb21_0_309"/>
          <p:cNvSpPr txBox="1">
            <a:spLocks/>
          </p:cNvSpPr>
          <p:nvPr/>
        </p:nvSpPr>
        <p:spPr>
          <a:xfrm>
            <a:off x="0" y="-19557"/>
            <a:ext cx="12192000" cy="605855"/>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Hasil dan </a:t>
            </a:r>
            <a:r>
              <a:rPr lang="en-US" sz="2800" dirty="0" err="1"/>
              <a:t>Pembahasan</a:t>
            </a:r>
            <a:endParaRPr lang="en-ID" sz="2800" dirty="0"/>
          </a:p>
        </p:txBody>
      </p:sp>
      <p:grpSp>
        <p:nvGrpSpPr>
          <p:cNvPr id="45" name="Google Shape;495;p23"/>
          <p:cNvGrpSpPr/>
          <p:nvPr/>
        </p:nvGrpSpPr>
        <p:grpSpPr>
          <a:xfrm>
            <a:off x="5560249" y="2624634"/>
            <a:ext cx="388712" cy="389587"/>
            <a:chOff x="2280029" y="1970604"/>
            <a:chExt cx="353631" cy="354395"/>
          </a:xfrm>
        </p:grpSpPr>
        <p:sp>
          <p:nvSpPr>
            <p:cNvPr id="46" name="Google Shape;496;p23"/>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7;p23"/>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8;p23"/>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9;p23"/>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550;p45"/>
          <p:cNvGrpSpPr/>
          <p:nvPr/>
        </p:nvGrpSpPr>
        <p:grpSpPr>
          <a:xfrm>
            <a:off x="6222628" y="3241902"/>
            <a:ext cx="435857" cy="396816"/>
            <a:chOff x="4210933" y="2926777"/>
            <a:chExt cx="280072" cy="275520"/>
          </a:xfrm>
        </p:grpSpPr>
        <p:sp>
          <p:nvSpPr>
            <p:cNvPr id="68" name="Google Shape;1551;p45"/>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52;p45"/>
            <p:cNvSpPr/>
            <p:nvPr/>
          </p:nvSpPr>
          <p:spPr>
            <a:xfrm>
              <a:off x="4489859" y="2969589"/>
              <a:ext cx="32" cy="32"/>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53;p45"/>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554;p45"/>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5;p45"/>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6;p45"/>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7;p45"/>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8;p45"/>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9;p45"/>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60;p45"/>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1;p45"/>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2;p45"/>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3;p45"/>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image9.png"/>
          <p:cNvPicPr/>
          <p:nvPr/>
        </p:nvPicPr>
        <p:blipFill>
          <a:blip r:embed="rId2"/>
          <a:srcRect/>
          <a:stretch>
            <a:fillRect/>
          </a:stretch>
        </p:blipFill>
        <p:spPr>
          <a:xfrm>
            <a:off x="388878" y="1847022"/>
            <a:ext cx="2274347" cy="3356760"/>
          </a:xfrm>
          <a:prstGeom prst="rect">
            <a:avLst/>
          </a:prstGeom>
          <a:ln/>
        </p:spPr>
      </p:pic>
      <p:pic>
        <p:nvPicPr>
          <p:cNvPr id="24" name="image11.png"/>
          <p:cNvPicPr/>
          <p:nvPr/>
        </p:nvPicPr>
        <p:blipFill>
          <a:blip r:embed="rId3"/>
          <a:srcRect/>
          <a:stretch>
            <a:fillRect/>
          </a:stretch>
        </p:blipFill>
        <p:spPr>
          <a:xfrm>
            <a:off x="2782866" y="1847022"/>
            <a:ext cx="2478280" cy="3357703"/>
          </a:xfrm>
          <a:prstGeom prst="rect">
            <a:avLst/>
          </a:prstGeom>
          <a:ln/>
        </p:spPr>
      </p:pic>
      <p:sp>
        <p:nvSpPr>
          <p:cNvPr id="25" name="TextBox 13">
            <a:extLst>
              <a:ext uri="{FF2B5EF4-FFF2-40B4-BE49-F238E27FC236}">
                <a16:creationId xmlns:a16="http://schemas.microsoft.com/office/drawing/2014/main" xmlns="" id="{019D0D8A-CCAB-40AD-8135-0C4AE5B08489}"/>
              </a:ext>
            </a:extLst>
          </p:cNvPr>
          <p:cNvSpPr txBox="1"/>
          <p:nvPr/>
        </p:nvSpPr>
        <p:spPr>
          <a:xfrm>
            <a:off x="77147" y="861756"/>
            <a:ext cx="5183999" cy="553998"/>
          </a:xfrm>
          <a:prstGeom prst="rect">
            <a:avLst/>
          </a:prstGeom>
        </p:spPr>
        <p:txBody>
          <a:bodyPr wrap="square" lIns="0" tIns="0" rIns="0" bIns="0" rtlCol="0" anchor="t">
            <a:spAutoFit/>
          </a:bodyPr>
          <a:lstStyle/>
          <a:p>
            <a:pPr algn="ctr"/>
            <a:r>
              <a:rPr lang="nb-NO" sz="1800" dirty="0">
                <a:latin typeface="Times New Roman" pitchFamily="18" charset="0"/>
                <a:cs typeface="Times New Roman" pitchFamily="18" charset="0"/>
              </a:rPr>
              <a:t>Detail aksesoris palu pada desain karakter Kaela. (Sumber : Hololivepro.com</a:t>
            </a:r>
            <a:r>
              <a:rPr lang="nb-NO"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46745951"/>
              </p:ext>
            </p:extLst>
          </p:nvPr>
        </p:nvGraphicFramePr>
        <p:xfrm>
          <a:off x="5974002" y="629731"/>
          <a:ext cx="5084256" cy="2336974"/>
        </p:xfrm>
        <a:graphic>
          <a:graphicData uri="http://schemas.openxmlformats.org/drawingml/2006/table">
            <a:tbl>
              <a:tblPr bandRow="1">
                <a:tableStyleId>{5C22544A-7EE6-4342-B048-85BDC9FD1C3A}</a:tableStyleId>
              </a:tblPr>
              <a:tblGrid>
                <a:gridCol w="1307494"/>
                <a:gridCol w="1888381"/>
                <a:gridCol w="1888381"/>
              </a:tblGrid>
              <a:tr h="374629">
                <a:tc rowSpan="2">
                  <a:txBody>
                    <a:bodyPr/>
                    <a:lstStyle/>
                    <a:p>
                      <a:pPr algn="ctr">
                        <a:spcAft>
                          <a:spcPts val="0"/>
                        </a:spcAft>
                      </a:pPr>
                      <a:r>
                        <a:rPr lang="et-EE" sz="1800" b="1" dirty="0">
                          <a:effectLst/>
                        </a:rPr>
                        <a:t>denotasi</a:t>
                      </a:r>
                      <a:endParaRPr lang="en-US" sz="1800" b="1" dirty="0">
                        <a:effectLst/>
                        <a:latin typeface="Times New Roman"/>
                        <a:ea typeface="Times New Roman"/>
                      </a:endParaRPr>
                    </a:p>
                  </a:txBody>
                  <a:tcPr marL="128444" marR="128444" marT="0" marB="0" anchor="ctr"/>
                </a:tc>
                <a:tc>
                  <a:txBody>
                    <a:bodyPr/>
                    <a:lstStyle/>
                    <a:p>
                      <a:pPr algn="ctr">
                        <a:spcAft>
                          <a:spcPts val="0"/>
                        </a:spcAft>
                      </a:pPr>
                      <a:r>
                        <a:rPr lang="et-EE" sz="1800" b="1">
                          <a:effectLst/>
                        </a:rPr>
                        <a:t>penanda</a:t>
                      </a:r>
                      <a:endParaRPr lang="en-US" sz="1800" b="1">
                        <a:effectLst/>
                        <a:latin typeface="Times New Roman"/>
                        <a:ea typeface="Times New Roman"/>
                      </a:endParaRPr>
                    </a:p>
                  </a:txBody>
                  <a:tcPr marL="128444" marR="128444" marT="0" marB="0" anchor="ctr"/>
                </a:tc>
                <a:tc>
                  <a:txBody>
                    <a:bodyPr/>
                    <a:lstStyle/>
                    <a:p>
                      <a:pPr algn="ctr">
                        <a:spcAft>
                          <a:spcPts val="0"/>
                        </a:spcAft>
                      </a:pPr>
                      <a:r>
                        <a:rPr lang="et-EE" sz="1800" b="1">
                          <a:effectLst/>
                        </a:rPr>
                        <a:t>petanda</a:t>
                      </a:r>
                      <a:endParaRPr lang="en-US" sz="1800" b="1">
                        <a:effectLst/>
                        <a:latin typeface="Times New Roman"/>
                        <a:ea typeface="Times New Roman"/>
                      </a:endParaRPr>
                    </a:p>
                  </a:txBody>
                  <a:tcPr marL="128444" marR="128444" marT="0" marB="0" anchor="ctr"/>
                </a:tc>
              </a:tr>
              <a:tr h="749259">
                <a:tc vMerge="1">
                  <a:txBody>
                    <a:bodyPr/>
                    <a:lstStyle/>
                    <a:p>
                      <a:endParaRPr lang="en-US"/>
                    </a:p>
                  </a:txBody>
                  <a:tcPr/>
                </a:tc>
                <a:tc>
                  <a:txBody>
                    <a:bodyPr/>
                    <a:lstStyle/>
                    <a:p>
                      <a:pPr algn="ctr">
                        <a:spcAft>
                          <a:spcPts val="0"/>
                        </a:spcAft>
                      </a:pPr>
                      <a:r>
                        <a:rPr lang="et-EE" sz="1800" b="1">
                          <a:effectLst/>
                        </a:rPr>
                        <a:t>membawa palu</a:t>
                      </a:r>
                      <a:endParaRPr lang="en-US" sz="1800" b="1">
                        <a:effectLst/>
                        <a:latin typeface="Times New Roman"/>
                        <a:ea typeface="Times New Roman"/>
                      </a:endParaRPr>
                    </a:p>
                  </a:txBody>
                  <a:tcPr marL="128444" marR="128444" marT="0" marB="0" anchor="ctr"/>
                </a:tc>
                <a:tc>
                  <a:txBody>
                    <a:bodyPr/>
                    <a:lstStyle/>
                    <a:p>
                      <a:pPr algn="ctr">
                        <a:spcAft>
                          <a:spcPts val="0"/>
                        </a:spcAft>
                      </a:pPr>
                      <a:r>
                        <a:rPr lang="et-EE" sz="1800" b="1">
                          <a:effectLst/>
                        </a:rPr>
                        <a:t>pandai besi</a:t>
                      </a:r>
                      <a:endParaRPr lang="en-US" sz="1800" b="1">
                        <a:effectLst/>
                        <a:latin typeface="Times New Roman"/>
                        <a:ea typeface="Times New Roman"/>
                      </a:endParaRPr>
                    </a:p>
                  </a:txBody>
                  <a:tcPr marL="128444" marR="128444" marT="0" marB="0" anchor="ctr"/>
                </a:tc>
              </a:tr>
              <a:tr h="1213086">
                <a:tc>
                  <a:txBody>
                    <a:bodyPr/>
                    <a:lstStyle/>
                    <a:p>
                      <a:pPr algn="ctr">
                        <a:spcAft>
                          <a:spcPts val="0"/>
                        </a:spcAft>
                      </a:pPr>
                      <a:r>
                        <a:rPr lang="et-EE" sz="1800" b="1">
                          <a:effectLst/>
                        </a:rPr>
                        <a:t>mitos</a:t>
                      </a:r>
                      <a:endParaRPr lang="en-US" sz="1800" b="1">
                        <a:effectLst/>
                        <a:latin typeface="Times New Roman"/>
                        <a:ea typeface="Times New Roman"/>
                      </a:endParaRPr>
                    </a:p>
                  </a:txBody>
                  <a:tcPr marL="128444" marR="128444" marT="0" marB="0" anchor="ctr"/>
                </a:tc>
                <a:tc>
                  <a:txBody>
                    <a:bodyPr/>
                    <a:lstStyle/>
                    <a:p>
                      <a:pPr algn="ctr">
                        <a:spcAft>
                          <a:spcPts val="0"/>
                        </a:spcAft>
                      </a:pPr>
                      <a:r>
                        <a:rPr lang="et-EE" sz="1800" b="1" dirty="0">
                          <a:effectLst/>
                        </a:rPr>
                        <a:t>pandai besi</a:t>
                      </a:r>
                      <a:endParaRPr lang="en-US" sz="1800" b="1" dirty="0">
                        <a:effectLst/>
                        <a:latin typeface="Times New Roman"/>
                        <a:ea typeface="Times New Roman"/>
                      </a:endParaRPr>
                    </a:p>
                  </a:txBody>
                  <a:tcPr marL="128444" marR="128444" marT="0" marB="0" anchor="ctr"/>
                </a:tc>
                <a:tc>
                  <a:txBody>
                    <a:bodyPr/>
                    <a:lstStyle/>
                    <a:p>
                      <a:pPr algn="ctr">
                        <a:spcAft>
                          <a:spcPts val="0"/>
                        </a:spcAft>
                      </a:pPr>
                      <a:r>
                        <a:rPr lang="et-EE" sz="1800" b="1" dirty="0">
                          <a:effectLst/>
                        </a:rPr>
                        <a:t>tangguh</a:t>
                      </a:r>
                      <a:endParaRPr lang="en-US" sz="1800" b="1" dirty="0">
                        <a:effectLst/>
                        <a:latin typeface="Times New Roman"/>
                        <a:ea typeface="Times New Roman"/>
                      </a:endParaRPr>
                    </a:p>
                  </a:txBody>
                  <a:tcPr marL="128444" marR="128444" marT="0" marB="0" anchor="ctr"/>
                </a:tc>
              </a:tr>
            </a:tbl>
          </a:graphicData>
        </a:graphic>
      </p:graphicFrame>
      <p:sp>
        <p:nvSpPr>
          <p:cNvPr id="27" name="TextBox 13">
            <a:extLst>
              <a:ext uri="{FF2B5EF4-FFF2-40B4-BE49-F238E27FC236}">
                <a16:creationId xmlns:a16="http://schemas.microsoft.com/office/drawing/2014/main" xmlns="" id="{019D0D8A-CCAB-40AD-8135-0C4AE5B08489}"/>
              </a:ext>
            </a:extLst>
          </p:cNvPr>
          <p:cNvSpPr txBox="1"/>
          <p:nvPr/>
        </p:nvSpPr>
        <p:spPr>
          <a:xfrm>
            <a:off x="5974002" y="3054237"/>
            <a:ext cx="5183999" cy="2492990"/>
          </a:xfrm>
          <a:prstGeom prst="rect">
            <a:avLst/>
          </a:prstGeom>
        </p:spPr>
        <p:txBody>
          <a:bodyPr wrap="square" lIns="0" tIns="0" rIns="0" bIns="0" rtlCol="0" anchor="t">
            <a:spAutoFit/>
          </a:bodyPr>
          <a:lstStyle/>
          <a:p>
            <a:pPr algn="just"/>
            <a:r>
              <a:rPr lang="en-US" sz="1800" dirty="0" err="1">
                <a:latin typeface="Times New Roman" pitchFamily="18" charset="0"/>
                <a:cs typeface="Times New Roman" pitchFamily="18" charset="0"/>
              </a:rPr>
              <a:t>Aksesoris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palu</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dikenakan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sebagai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penanda</a:t>
            </a:r>
            <a:r>
              <a:rPr lang="en-US" sz="1800" dirty="0">
                <a:latin typeface="Times New Roman" pitchFamily="18" charset="0"/>
                <a:cs typeface="Times New Roman" pitchFamily="18" charset="0"/>
              </a:rPr>
              <a:t> visual </a:t>
            </a:r>
            <a:r>
              <a:rPr lang="en-US" sz="1800" dirty="0" err="1">
                <a:latin typeface="Times New Roman" pitchFamily="18" charset="0"/>
                <a:cs typeface="Times New Roman" pitchFamily="18" charset="0"/>
              </a:rPr>
              <a:t>oleh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karakter</a:t>
            </a:r>
            <a:r>
              <a:rPr lang="en-US" sz="1800" dirty="0">
                <a:latin typeface="Times New Roman" pitchFamily="18" charset="0"/>
                <a:cs typeface="Times New Roman" pitchFamily="18" charset="0"/>
              </a:rPr>
              <a:t> virtual </a:t>
            </a:r>
            <a:r>
              <a:rPr lang="en-US" sz="1800" dirty="0" err="1">
                <a:latin typeface="Times New Roman" pitchFamily="18" charset="0"/>
                <a:cs typeface="Times New Roman" pitchFamily="18" charset="0"/>
              </a:rPr>
              <a:t>YouTuber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Kaela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Kovalskia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sebagai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pandai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elemen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menarik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penampilannya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Palu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juga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dianggap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sebagai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simbol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kekuatan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keberanian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Seorang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pandai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harus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memiliki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keberanian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menangani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alat-alat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panas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proses </a:t>
            </a:r>
            <a:r>
              <a:rPr lang="en-US" sz="1800" dirty="0" err="1">
                <a:latin typeface="Times New Roman" pitchFamily="18" charset="0"/>
                <a:cs typeface="Times New Roman" pitchFamily="18" charset="0"/>
              </a:rPr>
              <a:t>pembuatan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logam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sehingga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penggunaan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aksesoris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palu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mencerminkan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karakter</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tangguh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berani</a:t>
            </a:r>
            <a:r>
              <a:rPr lang="en-US" sz="1800" dirty="0">
                <a:latin typeface="Times New Roman" pitchFamily="18" charset="0"/>
                <a:cs typeface="Times New Roman" pitchFamily="18" charset="0"/>
              </a:rPr>
              <a:t>.</a:t>
            </a:r>
            <a:endParaRPr lang="en-US" sz="1800" dirty="0">
              <a:solidFill>
                <a:srgbClr val="000000"/>
              </a:solidFill>
              <a:latin typeface="Times New Roman" pitchFamily="18" charset="0"/>
              <a:ea typeface="Mukta Mahee"/>
              <a:cs typeface="Times New Roman" pitchFamily="18" charset="0"/>
              <a:sym typeface="Mukta Mahee"/>
            </a:endParaRPr>
          </a:p>
        </p:txBody>
      </p:sp>
    </p:spTree>
    <p:extLst>
      <p:ext uri="{BB962C8B-B14F-4D97-AF65-F5344CB8AC3E}">
        <p14:creationId xmlns:p14="http://schemas.microsoft.com/office/powerpoint/2010/main" val="202261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21998" y="682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0" name="Google Shape;46;g104f7abbb21_0_309"/>
          <p:cNvSpPr txBox="1">
            <a:spLocks/>
          </p:cNvSpPr>
          <p:nvPr/>
        </p:nvSpPr>
        <p:spPr>
          <a:xfrm>
            <a:off x="0" y="-19556"/>
            <a:ext cx="12192000" cy="605855"/>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Kesimpulan</a:t>
            </a:r>
            <a:endParaRPr lang="en-ID" sz="2800" dirty="0"/>
          </a:p>
        </p:txBody>
      </p:sp>
      <p:grpSp>
        <p:nvGrpSpPr>
          <p:cNvPr id="45" name="Google Shape;495;p23"/>
          <p:cNvGrpSpPr/>
          <p:nvPr/>
        </p:nvGrpSpPr>
        <p:grpSpPr>
          <a:xfrm>
            <a:off x="5560249" y="2624634"/>
            <a:ext cx="388712" cy="389587"/>
            <a:chOff x="2280029" y="1970604"/>
            <a:chExt cx="353631" cy="354395"/>
          </a:xfrm>
        </p:grpSpPr>
        <p:sp>
          <p:nvSpPr>
            <p:cNvPr id="46" name="Google Shape;496;p23"/>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7;p23"/>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8;p23"/>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9;p23"/>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550;p45"/>
          <p:cNvGrpSpPr/>
          <p:nvPr/>
        </p:nvGrpSpPr>
        <p:grpSpPr>
          <a:xfrm>
            <a:off x="6222628" y="3241902"/>
            <a:ext cx="435857" cy="396816"/>
            <a:chOff x="4210933" y="2926777"/>
            <a:chExt cx="280072" cy="275520"/>
          </a:xfrm>
        </p:grpSpPr>
        <p:sp>
          <p:nvSpPr>
            <p:cNvPr id="68" name="Google Shape;1551;p45"/>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52;p45"/>
            <p:cNvSpPr/>
            <p:nvPr/>
          </p:nvSpPr>
          <p:spPr>
            <a:xfrm>
              <a:off x="4489859" y="2969589"/>
              <a:ext cx="32" cy="32"/>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53;p45"/>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554;p45"/>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5;p45"/>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6;p45"/>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7;p45"/>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8;p45"/>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9;p45"/>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60;p45"/>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1;p45"/>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2;p45"/>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3;p45"/>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xmlns="" id="{3E8FEC4C-1C8A-FB9F-12F2-03B0EAA84793}"/>
              </a:ext>
            </a:extLst>
          </p:cNvPr>
          <p:cNvSpPr txBox="1"/>
          <p:nvPr/>
        </p:nvSpPr>
        <p:spPr>
          <a:xfrm>
            <a:off x="1695474" y="1491172"/>
            <a:ext cx="9165163" cy="1704569"/>
          </a:xfrm>
          <a:prstGeom prst="rect">
            <a:avLst/>
          </a:prstGeom>
          <a:noFill/>
        </p:spPr>
        <p:txBody>
          <a:bodyPr wrap="square">
            <a:spAutoFit/>
          </a:bodyPr>
          <a:lstStyle/>
          <a:p>
            <a:pPr algn="just">
              <a:lnSpc>
                <a:spcPct val="150000"/>
              </a:lnSpc>
            </a:pPr>
            <a:r>
              <a:rPr lang="en-US" sz="1800" dirty="0" err="1">
                <a:latin typeface="Times New Roman" panose="02020603050405020304" pitchFamily="18" charset="0"/>
                <a:ea typeface="Mukta Mahee"/>
                <a:cs typeface="Times New Roman" panose="02020603050405020304" pitchFamily="18" charset="0"/>
                <a:sym typeface="Mukta Mahee"/>
              </a:rPr>
              <a:t>Dengan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demikian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kesimpulan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tersebut</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menunjukkan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bahwa</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penggunaan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desain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karakter</a:t>
            </a:r>
            <a:r>
              <a:rPr lang="en-US" sz="1800" dirty="0">
                <a:latin typeface="Times New Roman" panose="02020603050405020304" pitchFamily="18" charset="0"/>
                <a:ea typeface="Mukta Mahee"/>
                <a:cs typeface="Times New Roman" panose="02020603050405020304" pitchFamily="18" charset="0"/>
                <a:sym typeface="Mukta Mahee"/>
              </a:rPr>
              <a:t> Nusantara skin </a:t>
            </a:r>
            <a:r>
              <a:rPr lang="en-US" sz="1800" dirty="0" err="1">
                <a:latin typeface="Times New Roman" panose="02020603050405020304" pitchFamily="18" charset="0"/>
                <a:ea typeface="Mukta Mahee"/>
                <a:cs typeface="Times New Roman" panose="02020603050405020304" pitchFamily="18" charset="0"/>
                <a:sym typeface="Mukta Mahee"/>
              </a:rPr>
              <a:t>dalam</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akun</a:t>
            </a:r>
            <a:r>
              <a:rPr lang="en-US" sz="1800" dirty="0">
                <a:latin typeface="Times New Roman" panose="02020603050405020304" pitchFamily="18" charset="0"/>
                <a:ea typeface="Mukta Mahee"/>
                <a:cs typeface="Times New Roman" panose="02020603050405020304" pitchFamily="18" charset="0"/>
                <a:sym typeface="Mukta Mahee"/>
              </a:rPr>
              <a:t> YouTube </a:t>
            </a:r>
            <a:r>
              <a:rPr lang="en-US" sz="1800" dirty="0" err="1">
                <a:latin typeface="Times New Roman" panose="02020603050405020304" pitchFamily="18" charset="0"/>
                <a:ea typeface="Mukta Mahee"/>
                <a:cs typeface="Times New Roman" panose="02020603050405020304" pitchFamily="18" charset="0"/>
                <a:sym typeface="Mukta Mahee"/>
              </a:rPr>
              <a:t>Kaela</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Kovalskia</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tidak</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hanya</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merupakan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pilihan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estetika</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tetapi</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juga</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merupakan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strategi</a:t>
            </a:r>
            <a:r>
              <a:rPr lang="en-US" sz="1800" dirty="0">
                <a:latin typeface="Times New Roman" panose="02020603050405020304" pitchFamily="18" charset="0"/>
                <a:ea typeface="Mukta Mahee"/>
                <a:cs typeface="Times New Roman" panose="02020603050405020304" pitchFamily="18" charset="0"/>
                <a:sym typeface="Mukta Mahee"/>
              </a:rPr>
              <a:t> yang </a:t>
            </a:r>
            <a:r>
              <a:rPr lang="en-US" sz="1800" dirty="0" err="1">
                <a:latin typeface="Times New Roman" panose="02020603050405020304" pitchFamily="18" charset="0"/>
                <a:ea typeface="Mukta Mahee"/>
                <a:cs typeface="Times New Roman" panose="02020603050405020304" pitchFamily="18" charset="0"/>
                <a:sym typeface="Mukta Mahee"/>
              </a:rPr>
              <a:t>cerdas</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dalam</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memanfaatkan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simbol-simbol</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budaya</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untuk</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mempengaruhi</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dan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membentuk</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persepsi</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audiens</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serta</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membangun</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identitas</a:t>
            </a:r>
            <a:r>
              <a:rPr lang="en-US" sz="1800" dirty="0">
                <a:latin typeface="Times New Roman" panose="02020603050405020304" pitchFamily="18" charset="0"/>
                <a:ea typeface="Mukta Mahee"/>
                <a:cs typeface="Times New Roman" panose="02020603050405020304" pitchFamily="18" charset="0"/>
                <a:sym typeface="Mukta Mahee"/>
              </a:rPr>
              <a:t> </a:t>
            </a:r>
            <a:r>
              <a:rPr lang="en-US" sz="1800" dirty="0" err="1">
                <a:latin typeface="Times New Roman" panose="02020603050405020304" pitchFamily="18" charset="0"/>
                <a:ea typeface="Mukta Mahee"/>
                <a:cs typeface="Times New Roman" panose="02020603050405020304" pitchFamily="18" charset="0"/>
                <a:sym typeface="Mukta Mahee"/>
              </a:rPr>
              <a:t>budaya</a:t>
            </a:r>
            <a:r>
              <a:rPr lang="en-US" sz="1800" dirty="0">
                <a:latin typeface="Times New Roman" panose="02020603050405020304" pitchFamily="18" charset="0"/>
                <a:ea typeface="Mukta Mahee"/>
                <a:cs typeface="Times New Roman" panose="02020603050405020304" pitchFamily="18" charset="0"/>
                <a:sym typeface="Mukta Mahee"/>
              </a:rPr>
              <a:t> yang </a:t>
            </a:r>
            <a:r>
              <a:rPr lang="en-US" sz="1800" dirty="0" err="1">
                <a:latin typeface="Times New Roman" panose="02020603050405020304" pitchFamily="18" charset="0"/>
                <a:ea typeface="Mukta Mahee"/>
                <a:cs typeface="Times New Roman" panose="02020603050405020304" pitchFamily="18" charset="0"/>
                <a:sym typeface="Mukta Mahee"/>
              </a:rPr>
              <a:t>kuat</a:t>
            </a:r>
            <a:r>
              <a:rPr lang="en-US" sz="1800" dirty="0">
                <a:latin typeface="Times New Roman" panose="02020603050405020304" pitchFamily="18" charset="0"/>
                <a:ea typeface="Mukta Mahee"/>
                <a:cs typeface="Times New Roman" panose="02020603050405020304" pitchFamily="18" charset="0"/>
                <a:sym typeface="Mukta Mahee"/>
              </a:rPr>
              <a:t>.</a:t>
            </a:r>
            <a:endParaRPr lang="en-US" sz="1800" dirty="0">
              <a:solidFill>
                <a:srgbClr val="000000"/>
              </a:solidFill>
              <a:latin typeface="Times New Roman" panose="02020603050405020304" pitchFamily="18" charset="0"/>
              <a:ea typeface="Mukta Mahee"/>
              <a:cs typeface="Times New Roman" panose="02020603050405020304" pitchFamily="18" charset="0"/>
              <a:sym typeface="Mukta Mahee"/>
            </a:endParaRPr>
          </a:p>
        </p:txBody>
      </p:sp>
    </p:spTree>
    <p:extLst>
      <p:ext uri="{BB962C8B-B14F-4D97-AF65-F5344CB8AC3E}">
        <p14:creationId xmlns:p14="http://schemas.microsoft.com/office/powerpoint/2010/main" val="413004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21998" y="682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0" name="Google Shape;46;g104f7abbb21_0_309"/>
          <p:cNvSpPr txBox="1">
            <a:spLocks/>
          </p:cNvSpPr>
          <p:nvPr/>
        </p:nvSpPr>
        <p:spPr>
          <a:xfrm>
            <a:off x="0" y="-19557"/>
            <a:ext cx="12192000" cy="605855"/>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err="1"/>
              <a:t>Refrensi</a:t>
            </a:r>
            <a:endParaRPr lang="en-ID" sz="2800" dirty="0"/>
          </a:p>
        </p:txBody>
      </p:sp>
      <p:grpSp>
        <p:nvGrpSpPr>
          <p:cNvPr id="45" name="Google Shape;495;p23"/>
          <p:cNvGrpSpPr/>
          <p:nvPr/>
        </p:nvGrpSpPr>
        <p:grpSpPr>
          <a:xfrm>
            <a:off x="5560249" y="2624634"/>
            <a:ext cx="388712" cy="389587"/>
            <a:chOff x="2280029" y="1970604"/>
            <a:chExt cx="353631" cy="354395"/>
          </a:xfrm>
        </p:grpSpPr>
        <p:sp>
          <p:nvSpPr>
            <p:cNvPr id="46" name="Google Shape;496;p23"/>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7;p23"/>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8;p23"/>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9;p23"/>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550;p45"/>
          <p:cNvGrpSpPr/>
          <p:nvPr/>
        </p:nvGrpSpPr>
        <p:grpSpPr>
          <a:xfrm>
            <a:off x="6222628" y="3241902"/>
            <a:ext cx="435857" cy="396816"/>
            <a:chOff x="4210933" y="2926777"/>
            <a:chExt cx="280072" cy="275520"/>
          </a:xfrm>
        </p:grpSpPr>
        <p:sp>
          <p:nvSpPr>
            <p:cNvPr id="68" name="Google Shape;1551;p45"/>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52;p45"/>
            <p:cNvSpPr/>
            <p:nvPr/>
          </p:nvSpPr>
          <p:spPr>
            <a:xfrm>
              <a:off x="4489859" y="2969589"/>
              <a:ext cx="32" cy="32"/>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53;p45"/>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554;p45"/>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5;p45"/>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6;p45"/>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7;p45"/>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8;p45"/>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9;p45"/>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60;p45"/>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1;p45"/>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2;p45"/>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3;p45"/>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xmlns="" id="{5A160B67-63B7-4CBE-8A4C-10E33FAF5F55}"/>
              </a:ext>
            </a:extLst>
          </p:cNvPr>
          <p:cNvSpPr txBox="1"/>
          <p:nvPr/>
        </p:nvSpPr>
        <p:spPr>
          <a:xfrm>
            <a:off x="551218" y="967838"/>
            <a:ext cx="10845568" cy="4154984"/>
          </a:xfrm>
          <a:prstGeom prst="rect">
            <a:avLst/>
          </a:prstGeom>
          <a:noFill/>
        </p:spPr>
        <p:txBody>
          <a:bodyPr wrap="square" rtlCol="0">
            <a:spAutoFit/>
          </a:bodyPr>
          <a:lstStyle/>
          <a:p>
            <a:r>
              <a:rPr lang="en-US" sz="1200" dirty="0" smtClean="0">
                <a:latin typeface="Times New Roman" pitchFamily="18" charset="0"/>
                <a:cs typeface="Times New Roman" pitchFamily="18" charset="0"/>
              </a:rPr>
              <a:t>	</a:t>
            </a:r>
            <a:r>
              <a:rPr lang="et-EE" sz="1200" dirty="0" smtClean="0">
                <a:latin typeface="Times New Roman" pitchFamily="18" charset="0"/>
                <a:cs typeface="Times New Roman" pitchFamily="18" charset="0"/>
              </a:rPr>
              <a:t>Waluyo</a:t>
            </a:r>
            <a:r>
              <a:rPr lang="et-EE" sz="1200" dirty="0">
                <a:latin typeface="Times New Roman" pitchFamily="18" charset="0"/>
                <a:cs typeface="Times New Roman" pitchFamily="18" charset="0"/>
              </a:rPr>
              <a:t>, V. A. R., &amp; Patria, A. S. (2022). Analisis Semiotika Desain Karakter Silverash Pada Game Arknights. </a:t>
            </a:r>
            <a:r>
              <a:rPr lang="et-EE" sz="1200" i="1" dirty="0">
                <a:latin typeface="Times New Roman" pitchFamily="18" charset="0"/>
                <a:cs typeface="Times New Roman" pitchFamily="18" charset="0"/>
              </a:rPr>
              <a:t>Barik</a:t>
            </a:r>
            <a:r>
              <a:rPr lang="et-EE" sz="1200" dirty="0">
                <a:latin typeface="Times New Roman" pitchFamily="18" charset="0"/>
                <a:cs typeface="Times New Roman" pitchFamily="18" charset="0"/>
              </a:rPr>
              <a:t>, </a:t>
            </a:r>
            <a:r>
              <a:rPr lang="et-EE" sz="1200" i="1" dirty="0">
                <a:latin typeface="Times New Roman" pitchFamily="18" charset="0"/>
                <a:cs typeface="Times New Roman" pitchFamily="18" charset="0"/>
              </a:rPr>
              <a:t>3</a:t>
            </a:r>
            <a:r>
              <a:rPr lang="et-EE" sz="1200" dirty="0">
                <a:latin typeface="Times New Roman" pitchFamily="18" charset="0"/>
                <a:cs typeface="Times New Roman" pitchFamily="18" charset="0"/>
              </a:rPr>
              <a:t>(2), 78–88. https://ejournal.unesa.ac.id/index.php/JDKV/article/view/46205%0Ahttps://ejournal.unesa.ac.id%0Ahttps://ejournal.unesa.ac.id/index.php/JDKV/article/view/46205%0Ahttps://ejournal.unesa.ac.id/index.php/JDKV/article/download/46205/38963</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r>
              <a:rPr lang="et-EE" sz="1200" dirty="0" smtClean="0">
                <a:latin typeface="Times New Roman" pitchFamily="18" charset="0"/>
                <a:cs typeface="Times New Roman" pitchFamily="18" charset="0"/>
              </a:rPr>
              <a:t>Sumbo </a:t>
            </a:r>
            <a:r>
              <a:rPr lang="et-EE" sz="1200" dirty="0">
                <a:latin typeface="Times New Roman" pitchFamily="18" charset="0"/>
                <a:cs typeface="Times New Roman" pitchFamily="18" charset="0"/>
              </a:rPr>
              <a:t>Tinarbuko, . (2003). Semiotika Analisis Tanda Pada Karya Desain Komunikasi Visual. </a:t>
            </a:r>
            <a:r>
              <a:rPr lang="et-EE" sz="1200" i="1" dirty="0">
                <a:latin typeface="Times New Roman" pitchFamily="18" charset="0"/>
                <a:cs typeface="Times New Roman" pitchFamily="18" charset="0"/>
              </a:rPr>
              <a:t>Nirmana</a:t>
            </a:r>
            <a:r>
              <a:rPr lang="et-EE" sz="1200" dirty="0">
                <a:latin typeface="Times New Roman" pitchFamily="18" charset="0"/>
                <a:cs typeface="Times New Roman" pitchFamily="18" charset="0"/>
              </a:rPr>
              <a:t>, </a:t>
            </a:r>
            <a:r>
              <a:rPr lang="et-EE" sz="1200" i="1" dirty="0">
                <a:latin typeface="Times New Roman" pitchFamily="18" charset="0"/>
                <a:cs typeface="Times New Roman" pitchFamily="18" charset="0"/>
              </a:rPr>
              <a:t>5</a:t>
            </a:r>
            <a:r>
              <a:rPr lang="et-EE" sz="1200" dirty="0">
                <a:latin typeface="Times New Roman" pitchFamily="18" charset="0"/>
                <a:cs typeface="Times New Roman" pitchFamily="18" charset="0"/>
              </a:rPr>
              <a:t>(1), 31–47.</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r>
              <a:rPr lang="et-EE" sz="1200" dirty="0" smtClean="0">
                <a:latin typeface="Times New Roman" pitchFamily="18" charset="0"/>
                <a:cs typeface="Times New Roman" pitchFamily="18" charset="0"/>
              </a:rPr>
              <a:t>Tillman</a:t>
            </a:r>
            <a:r>
              <a:rPr lang="et-EE" sz="1200" dirty="0">
                <a:latin typeface="Times New Roman" pitchFamily="18" charset="0"/>
                <a:cs typeface="Times New Roman" pitchFamily="18" charset="0"/>
              </a:rPr>
              <a:t>, B. (n.d.). </a:t>
            </a:r>
            <a:r>
              <a:rPr lang="et-EE" sz="1200" i="1" dirty="0">
                <a:latin typeface="Times New Roman" pitchFamily="18" charset="0"/>
                <a:cs typeface="Times New Roman" pitchFamily="18" charset="0"/>
              </a:rPr>
              <a:t>Design</a:t>
            </a:r>
            <a:r>
              <a:rPr lang="et-EE" sz="1200" dirty="0">
                <a:latin typeface="Times New Roman" pitchFamily="18" charset="0"/>
                <a:cs typeface="Times New Roman" pitchFamily="18" charset="0"/>
              </a:rPr>
              <a:t>.</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r>
              <a:rPr lang="et-EE" sz="1200" dirty="0" smtClean="0">
                <a:latin typeface="Times New Roman" pitchFamily="18" charset="0"/>
                <a:cs typeface="Times New Roman" pitchFamily="18" charset="0"/>
              </a:rPr>
              <a:t>Setyawan</a:t>
            </a:r>
            <a:r>
              <a:rPr lang="et-EE" sz="1200" dirty="0">
                <a:latin typeface="Times New Roman" pitchFamily="18" charset="0"/>
                <a:cs typeface="Times New Roman" pitchFamily="18" charset="0"/>
              </a:rPr>
              <a:t>, R. A., &amp; Marzuki, Y. (2018). Survei Aplikasi Video Live Streaming dan Chat di Kalangan Peajar. </a:t>
            </a:r>
            <a:r>
              <a:rPr lang="et-EE" sz="1200" i="1" dirty="0">
                <a:latin typeface="Times New Roman" pitchFamily="18" charset="0"/>
                <a:cs typeface="Times New Roman" pitchFamily="18" charset="0"/>
              </a:rPr>
              <a:t>Seminar Nasional Edusainstek FMIPA UNIMUS 2018</a:t>
            </a:r>
            <a:r>
              <a:rPr lang="et-EE" sz="1200" dirty="0">
                <a:latin typeface="Times New Roman" pitchFamily="18" charset="0"/>
                <a:cs typeface="Times New Roman" pitchFamily="18" charset="0"/>
              </a:rPr>
              <a:t>, 185–191.</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r>
              <a:rPr lang="et-EE" sz="1200" dirty="0" smtClean="0">
                <a:latin typeface="Times New Roman" pitchFamily="18" charset="0"/>
                <a:cs typeface="Times New Roman" pitchFamily="18" charset="0"/>
              </a:rPr>
              <a:t>Saputra</a:t>
            </a:r>
            <a:r>
              <a:rPr lang="et-EE" sz="1200" dirty="0">
                <a:latin typeface="Times New Roman" pitchFamily="18" charset="0"/>
                <a:cs typeface="Times New Roman" pitchFamily="18" charset="0"/>
              </a:rPr>
              <a:t>, D. I. S., &amp; Setyawan, I. (2021). Virtual YouTuber (VTuber) sebagai Konten Media Pembelajaran Online. </a:t>
            </a:r>
            <a:r>
              <a:rPr lang="et-EE" sz="1200" i="1" dirty="0">
                <a:latin typeface="Times New Roman" pitchFamily="18" charset="0"/>
                <a:cs typeface="Times New Roman" pitchFamily="18" charset="0"/>
              </a:rPr>
              <a:t>Prosiding SISFOTEK</a:t>
            </a:r>
            <a:r>
              <a:rPr lang="et-EE" sz="1200" dirty="0">
                <a:latin typeface="Times New Roman" pitchFamily="18" charset="0"/>
                <a:cs typeface="Times New Roman" pitchFamily="18" charset="0"/>
              </a:rPr>
              <a:t>, </a:t>
            </a:r>
            <a:r>
              <a:rPr lang="et-EE" sz="1200" i="1" dirty="0">
                <a:latin typeface="Times New Roman" pitchFamily="18" charset="0"/>
                <a:cs typeface="Times New Roman" pitchFamily="18" charset="0"/>
              </a:rPr>
              <a:t>5</a:t>
            </a:r>
            <a:r>
              <a:rPr lang="et-EE" sz="1200" dirty="0">
                <a:latin typeface="Times New Roman" pitchFamily="18" charset="0"/>
                <a:cs typeface="Times New Roman" pitchFamily="18" charset="0"/>
              </a:rPr>
              <a:t>(1), 14–20. http://seminar.iaii.or.id/index.php/SISFOTEK/article/view/251</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r>
              <a:rPr lang="et-EE" sz="1200" dirty="0" smtClean="0">
                <a:latin typeface="Times New Roman" pitchFamily="18" charset="0"/>
                <a:cs typeface="Times New Roman" pitchFamily="18" charset="0"/>
              </a:rPr>
              <a:t>Kalima</a:t>
            </a:r>
            <a:r>
              <a:rPr lang="et-EE" sz="1200" dirty="0">
                <a:latin typeface="Times New Roman" pitchFamily="18" charset="0"/>
                <a:cs typeface="Times New Roman" pitchFamily="18" charset="0"/>
              </a:rPr>
              <a:t>, T., Damayanti, R., &amp; Susilo, A. (2019). Rotan Potensial dari Hutan Bukit Lubuk Pekak, Merangin, Jambi. </a:t>
            </a:r>
            <a:r>
              <a:rPr lang="et-EE" sz="1200" i="1" dirty="0">
                <a:latin typeface="Times New Roman" pitchFamily="18" charset="0"/>
                <a:cs typeface="Times New Roman" pitchFamily="18" charset="0"/>
              </a:rPr>
              <a:t>Journal of Tropical Biodiversity and Biotechnology</a:t>
            </a:r>
            <a:r>
              <a:rPr lang="et-EE" sz="1200" dirty="0">
                <a:latin typeface="Times New Roman" pitchFamily="18" charset="0"/>
                <a:cs typeface="Times New Roman" pitchFamily="18" charset="0"/>
              </a:rPr>
              <a:t>, </a:t>
            </a:r>
            <a:r>
              <a:rPr lang="et-EE" sz="1200" i="1" dirty="0">
                <a:latin typeface="Times New Roman" pitchFamily="18" charset="0"/>
                <a:cs typeface="Times New Roman" pitchFamily="18" charset="0"/>
              </a:rPr>
              <a:t>4</a:t>
            </a:r>
            <a:r>
              <a:rPr lang="et-EE" sz="1200" dirty="0">
                <a:latin typeface="Times New Roman" pitchFamily="18" charset="0"/>
                <a:cs typeface="Times New Roman" pitchFamily="18" charset="0"/>
              </a:rPr>
              <a:t>(1), 32–41. https://doi.org/10.22146/jtbb.40645</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r>
              <a:rPr lang="et-EE" sz="1200" dirty="0" smtClean="0">
                <a:latin typeface="Times New Roman" pitchFamily="18" charset="0"/>
                <a:cs typeface="Times New Roman" pitchFamily="18" charset="0"/>
              </a:rPr>
              <a:t>Pratama</a:t>
            </a:r>
            <a:r>
              <a:rPr lang="et-EE" sz="1200" dirty="0">
                <a:latin typeface="Times New Roman" pitchFamily="18" charset="0"/>
                <a:cs typeface="Times New Roman" pitchFamily="18" charset="0"/>
              </a:rPr>
              <a:t>, D. N. (2017). Identifikasi Risiko Musculoskeletal Disorders(Msds) Pada Pekerja Pandai Besi. </a:t>
            </a:r>
            <a:r>
              <a:rPr lang="et-EE" sz="1200" i="1" dirty="0">
                <a:latin typeface="Times New Roman" pitchFamily="18" charset="0"/>
                <a:cs typeface="Times New Roman" pitchFamily="18" charset="0"/>
              </a:rPr>
              <a:t>The Indonesian Journal of Occupational Safety and Health</a:t>
            </a:r>
            <a:r>
              <a:rPr lang="et-EE" sz="1200" dirty="0">
                <a:latin typeface="Times New Roman" pitchFamily="18" charset="0"/>
                <a:cs typeface="Times New Roman" pitchFamily="18" charset="0"/>
              </a:rPr>
              <a:t>, </a:t>
            </a:r>
            <a:r>
              <a:rPr lang="et-EE" sz="1200" i="1" dirty="0">
                <a:latin typeface="Times New Roman" pitchFamily="18" charset="0"/>
                <a:cs typeface="Times New Roman" pitchFamily="18" charset="0"/>
              </a:rPr>
              <a:t>6</a:t>
            </a:r>
            <a:r>
              <a:rPr lang="et-EE" sz="1200" dirty="0">
                <a:latin typeface="Times New Roman" pitchFamily="18" charset="0"/>
                <a:cs typeface="Times New Roman" pitchFamily="18" charset="0"/>
              </a:rPr>
              <a:t>(1), 78. https://doi.org/10.20473/ijosh.v6i1.2017.78-87</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r>
              <a:rPr lang="et-EE" sz="1200" dirty="0" smtClean="0">
                <a:latin typeface="Times New Roman" pitchFamily="18" charset="0"/>
                <a:cs typeface="Times New Roman" pitchFamily="18" charset="0"/>
              </a:rPr>
              <a:t>Kusuma</a:t>
            </a:r>
            <a:r>
              <a:rPr lang="et-EE" sz="1200" dirty="0">
                <a:latin typeface="Times New Roman" pitchFamily="18" charset="0"/>
                <a:cs typeface="Times New Roman" pitchFamily="18" charset="0"/>
              </a:rPr>
              <a:t>, P. K. N., &amp; Nurhayati, I. K. (2019). Analisis Semiotika Roland Barthes Pada Ritual Otonan Di Bali. </a:t>
            </a:r>
            <a:r>
              <a:rPr lang="et-EE" sz="1200" i="1" dirty="0">
                <a:latin typeface="Times New Roman" pitchFamily="18" charset="0"/>
                <a:cs typeface="Times New Roman" pitchFamily="18" charset="0"/>
              </a:rPr>
              <a:t>Jurnal Manajemen Komunikasi</a:t>
            </a:r>
            <a:r>
              <a:rPr lang="et-EE" sz="1200" dirty="0">
                <a:latin typeface="Times New Roman" pitchFamily="18" charset="0"/>
                <a:cs typeface="Times New Roman" pitchFamily="18" charset="0"/>
              </a:rPr>
              <a:t>, </a:t>
            </a:r>
            <a:r>
              <a:rPr lang="et-EE" sz="1200" i="1" dirty="0">
                <a:latin typeface="Times New Roman" pitchFamily="18" charset="0"/>
                <a:cs typeface="Times New Roman" pitchFamily="18" charset="0"/>
              </a:rPr>
              <a:t>1</a:t>
            </a:r>
            <a:r>
              <a:rPr lang="et-EE" sz="1200" dirty="0">
                <a:latin typeface="Times New Roman" pitchFamily="18" charset="0"/>
                <a:cs typeface="Times New Roman" pitchFamily="18" charset="0"/>
              </a:rPr>
              <a:t>(2), 195. https://doi.org/10.24198/jmk.v1i2.10519</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r>
              <a:rPr lang="et-EE" sz="1200" dirty="0" smtClean="0">
                <a:latin typeface="Times New Roman" pitchFamily="18" charset="0"/>
                <a:cs typeface="Times New Roman" pitchFamily="18" charset="0"/>
              </a:rPr>
              <a:t>Januarti</a:t>
            </a:r>
            <a:r>
              <a:rPr lang="et-EE" sz="1200" dirty="0">
                <a:latin typeface="Times New Roman" pitchFamily="18" charset="0"/>
                <a:cs typeface="Times New Roman" pitchFamily="18" charset="0"/>
              </a:rPr>
              <a:t>, &amp; Wempi, J. A. (2019). Makna Tenun Ikat Dayak Sintang Ditinjau Dari Teori Semiotika Sosial Theo Van Leeuwen Meaning of Ikat Dayak Sintang Weaving from The Theory of Social Semiotics Theo Van Leeuwen. </a:t>
            </a:r>
            <a:r>
              <a:rPr lang="et-EE" sz="1200" i="1" dirty="0">
                <a:latin typeface="Times New Roman" pitchFamily="18" charset="0"/>
                <a:cs typeface="Times New Roman" pitchFamily="18" charset="0"/>
              </a:rPr>
              <a:t>Bricolage : Jurnal Magister Ilmu Komunikasi</a:t>
            </a:r>
            <a:r>
              <a:rPr lang="et-EE" sz="1200" dirty="0">
                <a:latin typeface="Times New Roman" pitchFamily="18" charset="0"/>
                <a:cs typeface="Times New Roman" pitchFamily="18" charset="0"/>
              </a:rPr>
              <a:t>, </a:t>
            </a:r>
            <a:r>
              <a:rPr lang="et-EE" sz="1200" i="1" dirty="0">
                <a:latin typeface="Times New Roman" pitchFamily="18" charset="0"/>
                <a:cs typeface="Times New Roman" pitchFamily="18" charset="0"/>
              </a:rPr>
              <a:t>5</a:t>
            </a:r>
            <a:r>
              <a:rPr lang="et-EE" sz="1200" dirty="0">
                <a:latin typeface="Times New Roman" pitchFamily="18" charset="0"/>
                <a:cs typeface="Times New Roman" pitchFamily="18" charset="0"/>
              </a:rPr>
              <a:t>(1), 73–102. https://journal.ubm.ac.id/index.php/bricolage/article/view/1743/1465</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r>
              <a:rPr lang="et-EE" sz="1200" dirty="0" smtClean="0">
                <a:latin typeface="Times New Roman" pitchFamily="18" charset="0"/>
                <a:cs typeface="Times New Roman" pitchFamily="18" charset="0"/>
              </a:rPr>
              <a:t>Haryono</a:t>
            </a:r>
            <a:r>
              <a:rPr lang="et-EE" sz="1200" dirty="0">
                <a:latin typeface="Times New Roman" pitchFamily="18" charset="0"/>
                <a:cs typeface="Times New Roman" pitchFamily="18" charset="0"/>
              </a:rPr>
              <a:t>, T., &amp; Azis, F. (2017). Potensi Batik Lasem Sebagai Upaya Pengembangan Ekonomi Kreatif Untuk Meningkatkan Keunggulan Kompetitif Berkelanjutan di Kecamatan Lasem Kabupaten Rembang. </a:t>
            </a:r>
            <a:r>
              <a:rPr lang="et-EE" sz="1200" i="1" dirty="0">
                <a:latin typeface="Times New Roman" pitchFamily="18" charset="0"/>
                <a:cs typeface="Times New Roman" pitchFamily="18" charset="0"/>
              </a:rPr>
              <a:t>Jurnal Ekonomi Dan Bisnis Kontemporer</a:t>
            </a:r>
            <a:r>
              <a:rPr lang="et-EE" sz="1200" dirty="0">
                <a:latin typeface="Times New Roman" pitchFamily="18" charset="0"/>
                <a:cs typeface="Times New Roman" pitchFamily="18" charset="0"/>
              </a:rPr>
              <a:t>, </a:t>
            </a:r>
            <a:r>
              <a:rPr lang="et-EE" sz="1200" i="1" dirty="0">
                <a:latin typeface="Times New Roman" pitchFamily="18" charset="0"/>
                <a:cs typeface="Times New Roman" pitchFamily="18" charset="0"/>
              </a:rPr>
              <a:t>3</a:t>
            </a:r>
            <a:r>
              <a:rPr lang="et-EE" sz="1200" dirty="0">
                <a:latin typeface="Times New Roman" pitchFamily="18" charset="0"/>
                <a:cs typeface="Times New Roman" pitchFamily="18" charset="0"/>
              </a:rPr>
              <a:t>(2), 44.</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r>
              <a:rPr lang="et-EE" sz="1200" dirty="0" smtClean="0">
                <a:latin typeface="Times New Roman" pitchFamily="18" charset="0"/>
                <a:cs typeface="Times New Roman" pitchFamily="18" charset="0"/>
              </a:rPr>
              <a:t>Fransiska</a:t>
            </a:r>
            <a:r>
              <a:rPr lang="et-EE" sz="1200" dirty="0">
                <a:latin typeface="Times New Roman" pitchFamily="18" charset="0"/>
                <a:cs typeface="Times New Roman" pitchFamily="18" charset="0"/>
              </a:rPr>
              <a:t>, E. (2018). </a:t>
            </a:r>
            <a:r>
              <a:rPr lang="et-EE" sz="1200" i="1" dirty="0">
                <a:latin typeface="Times New Roman" pitchFamily="18" charset="0"/>
                <a:cs typeface="Times New Roman" pitchFamily="18" charset="0"/>
              </a:rPr>
              <a:t>Per Kembangan Industri Batik Sekar Jati</a:t>
            </a:r>
            <a:r>
              <a:rPr lang="et-EE" sz="1200" dirty="0">
                <a:latin typeface="Times New Roman" pitchFamily="18" charset="0"/>
                <a:cs typeface="Times New Roman" pitchFamily="18" charset="0"/>
              </a:rPr>
              <a:t>. </a:t>
            </a:r>
            <a:r>
              <a:rPr lang="et-EE" sz="1200" i="1" dirty="0">
                <a:latin typeface="Times New Roman" pitchFamily="18" charset="0"/>
                <a:cs typeface="Times New Roman" pitchFamily="18" charset="0"/>
              </a:rPr>
              <a:t>6</a:t>
            </a:r>
            <a:r>
              <a:rPr lang="et-EE" sz="1200" dirty="0">
                <a:latin typeface="Times New Roman" pitchFamily="18" charset="0"/>
                <a:cs typeface="Times New Roman" pitchFamily="18" charset="0"/>
              </a:rPr>
              <a:t>(2), 185–192. https://jurnalmahasiswa.unesa.ac.id/index.php/avatara/article/viewFile/24104/22035</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51471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Pendahuluan</a:t>
            </a:r>
            <a:endParaRPr dirty="0"/>
          </a:p>
        </p:txBody>
      </p:sp>
      <p:sp>
        <p:nvSpPr>
          <p:cNvPr id="47" name="Google Shape;47;g104f7abbb21_0_309"/>
          <p:cNvSpPr txBox="1">
            <a:spLocks noGrp="1"/>
          </p:cNvSpPr>
          <p:nvPr>
            <p:ph type="body" idx="1"/>
          </p:nvPr>
        </p:nvSpPr>
        <p:spPr>
          <a:xfrm>
            <a:off x="1533384" y="1006104"/>
            <a:ext cx="8606117" cy="4173770"/>
          </a:xfrm>
          <a:prstGeom prst="rect">
            <a:avLst/>
          </a:prstGeom>
          <a:noFill/>
          <a:ln>
            <a:noFill/>
          </a:ln>
        </p:spPr>
        <p:txBody>
          <a:bodyPr spcFirstLastPara="1" wrap="square" lIns="91425" tIns="45700" rIns="91425" bIns="45700" anchor="t" anchorCtr="0">
            <a:noAutofit/>
          </a:bodyPr>
          <a:lstStyle/>
          <a:p>
            <a:pPr indent="-228600" algn="just">
              <a:lnSpc>
                <a:spcPct val="100000"/>
              </a:lnSpc>
              <a:buNone/>
            </a:pPr>
            <a:r>
              <a:rPr lang="en-US" sz="1800" dirty="0">
                <a:solidFill>
                  <a:srgbClr val="000000"/>
                </a:solidFill>
                <a:latin typeface="Mukta Mahee"/>
                <a:ea typeface="Mukta Mahee"/>
                <a:cs typeface="Mukta Mahee"/>
                <a:sym typeface="Mukta Mahee"/>
              </a:rPr>
              <a:t>	</a:t>
            </a:r>
            <a:r>
              <a:rPr lang="en-US" sz="1600" dirty="0">
                <a:latin typeface="Times New Roman" pitchFamily="18" charset="0"/>
                <a:cs typeface="Times New Roman" pitchFamily="18" charset="0"/>
              </a:rPr>
              <a:t>Di </a:t>
            </a:r>
            <a:r>
              <a:rPr lang="en-US" sz="1600" dirty="0" err="1">
                <a:latin typeface="Times New Roman" pitchFamily="18" charset="0"/>
                <a:cs typeface="Times New Roman" pitchFamily="18" charset="0"/>
              </a:rPr>
              <a:t>tengah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gemerlapnya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dunia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hiburan</a:t>
            </a:r>
            <a:r>
              <a:rPr lang="en-US" sz="1600" dirty="0">
                <a:latin typeface="Times New Roman" pitchFamily="18" charset="0"/>
                <a:cs typeface="Times New Roman" pitchFamily="18" charset="0"/>
              </a:rPr>
              <a:t> digital, </a:t>
            </a:r>
            <a:r>
              <a:rPr lang="en-US" sz="1600" dirty="0" err="1">
                <a:latin typeface="Times New Roman" pitchFamily="18" charset="0"/>
                <a:cs typeface="Times New Roman" pitchFamily="18" charset="0"/>
              </a:rPr>
              <a:t>fenomena</a:t>
            </a:r>
            <a:r>
              <a:rPr lang="en-US" sz="1600" dirty="0">
                <a:latin typeface="Times New Roman" pitchFamily="18" charset="0"/>
                <a:cs typeface="Times New Roman" pitchFamily="18" charset="0"/>
              </a:rPr>
              <a:t> virtual </a:t>
            </a:r>
            <a:r>
              <a:rPr lang="en-US" sz="1600" dirty="0" err="1">
                <a:latin typeface="Times New Roman" pitchFamily="18" charset="0"/>
                <a:cs typeface="Times New Roman" pitchFamily="18" charset="0"/>
              </a:rPr>
              <a:t>youtuber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telah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menjadi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salah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satu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sorotan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utama</a:t>
            </a:r>
            <a:r>
              <a:rPr lang="en-US" sz="1600" dirty="0">
                <a:latin typeface="Times New Roman" pitchFamily="18" charset="0"/>
                <a:cs typeface="Times New Roman" pitchFamily="18" charset="0"/>
              </a:rPr>
              <a:t>. Platform </a:t>
            </a:r>
            <a:r>
              <a:rPr lang="en-US" sz="1600" dirty="0" err="1">
                <a:latin typeface="Times New Roman" pitchFamily="18" charset="0"/>
                <a:cs typeface="Times New Roman" pitchFamily="18" charset="0"/>
              </a:rPr>
              <a:t>ini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mempertemukan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para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Vtuber</a:t>
            </a:r>
            <a:r>
              <a:rPr lang="en-US" sz="1600" dirty="0">
                <a:latin typeface="Times New Roman" pitchFamily="18" charset="0"/>
                <a:cs typeface="Times New Roman" pitchFamily="18" charset="0"/>
              </a:rPr>
              <a:t> . </a:t>
            </a:r>
            <a:r>
              <a:rPr lang="en-US" sz="1600" dirty="0" err="1">
                <a:latin typeface="Times New Roman" pitchFamily="18" charset="0"/>
                <a:cs typeface="Times New Roman" pitchFamily="18" charset="0"/>
              </a:rPr>
              <a:t>Sebagai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sarana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hiburan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ini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muncul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istilah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baru</a:t>
            </a:r>
            <a:r>
              <a:rPr lang="en-US" sz="1600" dirty="0">
                <a:latin typeface="Times New Roman" pitchFamily="18" charset="0"/>
                <a:cs typeface="Times New Roman" pitchFamily="18" charset="0"/>
              </a:rPr>
              <a:t> Virtual </a:t>
            </a:r>
            <a:r>
              <a:rPr lang="en-US" sz="1600" dirty="0" err="1">
                <a:latin typeface="Times New Roman" pitchFamily="18" charset="0"/>
                <a:cs typeface="Times New Roman" pitchFamily="18" charset="0"/>
              </a:rPr>
              <a:t>YouTuber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yaitu</a:t>
            </a:r>
            <a:r>
              <a:rPr lang="en-US" sz="1600" dirty="0">
                <a:latin typeface="Times New Roman" pitchFamily="18" charset="0"/>
                <a:cs typeface="Times New Roman" pitchFamily="18" charset="0"/>
              </a:rPr>
              <a:t> online entertainer </a:t>
            </a:r>
            <a:r>
              <a:rPr lang="en-US" sz="1600" dirty="0" err="1">
                <a:latin typeface="Times New Roman" pitchFamily="18" charset="0"/>
                <a:cs typeface="Times New Roman" pitchFamily="18" charset="0"/>
              </a:rPr>
              <a:t>dengan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menggunakan</a:t>
            </a:r>
            <a:r>
              <a:rPr lang="en-US" sz="1600" dirty="0">
                <a:latin typeface="Times New Roman" pitchFamily="18" charset="0"/>
                <a:cs typeface="Times New Roman" pitchFamily="18" charset="0"/>
              </a:rPr>
              <a:t> avatar virtual yang </a:t>
            </a:r>
            <a:r>
              <a:rPr lang="en-US" sz="1600" dirty="0" err="1">
                <a:latin typeface="Times New Roman" pitchFamily="18" charset="0"/>
                <a:cs typeface="Times New Roman" pitchFamily="18" charset="0"/>
              </a:rPr>
              <a:t>dibuat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menggunakan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grafik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komputer</a:t>
            </a:r>
            <a:r>
              <a:rPr lang="en-US" sz="1600" dirty="0">
                <a:latin typeface="Times New Roman" pitchFamily="18" charset="0"/>
                <a:cs typeface="Times New Roman" pitchFamily="18" charset="0"/>
              </a:rPr>
              <a:t> </a:t>
            </a:r>
            <a:r>
              <a:rPr lang="en-US" sz="1600" dirty="0" smtClean="0">
                <a:solidFill>
                  <a:srgbClr val="000000"/>
                </a:solidFill>
                <a:latin typeface="Times New Roman" panose="02020603050405020304" pitchFamily="18" charset="0"/>
                <a:ea typeface="Mukta Mahee"/>
                <a:cs typeface="Times New Roman" panose="02020603050405020304" pitchFamily="18" charset="0"/>
                <a:sym typeface="Mukta Mahee"/>
              </a:rPr>
              <a:t>.</a:t>
            </a:r>
            <a:endParaRPr lang="en-US" sz="1600" dirty="0">
              <a:solidFill>
                <a:srgbClr val="000000"/>
              </a:solidFill>
              <a:latin typeface="Times New Roman" panose="02020603050405020304" pitchFamily="18" charset="0"/>
              <a:ea typeface="Mukta Mahee"/>
              <a:cs typeface="Times New Roman" panose="02020603050405020304" pitchFamily="18" charset="0"/>
              <a:sym typeface="Mukta Mahee"/>
            </a:endParaRPr>
          </a:p>
          <a:p>
            <a:pPr indent="-228600" algn="just">
              <a:lnSpc>
                <a:spcPct val="100000"/>
              </a:lnSpc>
              <a:buNone/>
            </a:pPr>
            <a:r>
              <a:rPr lang="en-US" sz="1800" dirty="0">
                <a:solidFill>
                  <a:srgbClr val="000000"/>
                </a:solidFill>
                <a:latin typeface="Times New Roman" panose="02020603050405020304" pitchFamily="18" charset="0"/>
                <a:ea typeface="Mukta Mahee"/>
                <a:cs typeface="Times New Roman" panose="02020603050405020304" pitchFamily="18" charset="0"/>
                <a:sym typeface="Mukta Mahee"/>
              </a:rPr>
              <a:t>	</a:t>
            </a:r>
            <a:r>
              <a:rPr lang="en-US" sz="1600" dirty="0">
                <a:latin typeface="Times New Roman" pitchFamily="18" charset="0"/>
                <a:cs typeface="Times New Roman" pitchFamily="18" charset="0"/>
              </a:rPr>
              <a:t>Virtual </a:t>
            </a:r>
            <a:r>
              <a:rPr lang="en-US" sz="1600" dirty="0" err="1">
                <a:latin typeface="Times New Roman" pitchFamily="18" charset="0"/>
                <a:cs typeface="Times New Roman" pitchFamily="18" charset="0"/>
              </a:rPr>
              <a:t>youtuber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kaela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kovalskia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sendiri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merupakan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salah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satu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beberapa</a:t>
            </a:r>
            <a:r>
              <a:rPr lang="en-US" sz="1600" dirty="0">
                <a:latin typeface="Times New Roman" pitchFamily="18" charset="0"/>
                <a:cs typeface="Times New Roman" pitchFamily="18" charset="0"/>
              </a:rPr>
              <a:t> talent </a:t>
            </a:r>
            <a:r>
              <a:rPr lang="en-US" sz="1600" dirty="0" err="1">
                <a:latin typeface="Times New Roman" pitchFamily="18" charset="0"/>
                <a:cs typeface="Times New Roman" pitchFamily="18" charset="0"/>
              </a:rPr>
              <a:t>dari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agensi</a:t>
            </a:r>
            <a:r>
              <a:rPr lang="en-US" sz="1600" dirty="0">
                <a:latin typeface="Times New Roman" pitchFamily="18" charset="0"/>
                <a:cs typeface="Times New Roman" pitchFamily="18" charset="0"/>
              </a:rPr>
              <a:t> virtual </a:t>
            </a:r>
            <a:r>
              <a:rPr lang="en-US" sz="1600" dirty="0" err="1">
                <a:latin typeface="Times New Roman" pitchFamily="18" charset="0"/>
                <a:cs typeface="Times New Roman" pitchFamily="18" charset="0"/>
              </a:rPr>
              <a:t>youtuber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ternama</a:t>
            </a:r>
            <a:r>
              <a:rPr lang="en-US" sz="1600" dirty="0">
                <a:latin typeface="Times New Roman" pitchFamily="18" charset="0"/>
                <a:cs typeface="Times New Roman" pitchFamily="18" charset="0"/>
              </a:rPr>
              <a:t> di </a:t>
            </a:r>
            <a:r>
              <a:rPr lang="en-US" sz="1600" dirty="0" err="1">
                <a:latin typeface="Times New Roman" pitchFamily="18" charset="0"/>
                <a:cs typeface="Times New Roman" pitchFamily="18" charset="0"/>
              </a:rPr>
              <a:t>dunia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sekarang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juga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sudah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ada</a:t>
            </a:r>
            <a:r>
              <a:rPr lang="en-US" sz="1600" dirty="0">
                <a:latin typeface="Times New Roman" pitchFamily="18" charset="0"/>
                <a:cs typeface="Times New Roman" pitchFamily="18" charset="0"/>
              </a:rPr>
              <a:t> di </a:t>
            </a:r>
            <a:r>
              <a:rPr lang="en-US" sz="1600" dirty="0" err="1">
                <a:latin typeface="Times New Roman" pitchFamily="18" charset="0"/>
                <a:cs typeface="Times New Roman" pitchFamily="18" charset="0"/>
              </a:rPr>
              <a:t>indonesia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Jumlah</a:t>
            </a:r>
            <a:r>
              <a:rPr lang="en-US" sz="1600" dirty="0">
                <a:latin typeface="Times New Roman" pitchFamily="18" charset="0"/>
                <a:cs typeface="Times New Roman" pitchFamily="18" charset="0"/>
              </a:rPr>
              <a:t> subscriber </a:t>
            </a:r>
            <a:r>
              <a:rPr lang="en-US" sz="1600" dirty="0" err="1">
                <a:latin typeface="Times New Roman" pitchFamily="18" charset="0"/>
                <a:cs typeface="Times New Roman" pitchFamily="18" charset="0"/>
              </a:rPr>
              <a:t>dari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Kaela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Kovalskia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sendiri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sudah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mencapai</a:t>
            </a:r>
            <a:r>
              <a:rPr lang="en-US" sz="1600" dirty="0">
                <a:latin typeface="Times New Roman" pitchFamily="18" charset="0"/>
                <a:cs typeface="Times New Roman" pitchFamily="18" charset="0"/>
              </a:rPr>
              <a:t> 724.000 subscribers </a:t>
            </a:r>
            <a:r>
              <a:rPr lang="en-US" sz="1600" dirty="0" err="1">
                <a:latin typeface="Times New Roman" pitchFamily="18" charset="0"/>
                <a:cs typeface="Times New Roman" pitchFamily="18" charset="0"/>
              </a:rPr>
              <a:t>jumlah</a:t>
            </a:r>
            <a:r>
              <a:rPr lang="en-US" sz="1600" dirty="0">
                <a:latin typeface="Times New Roman" pitchFamily="18" charset="0"/>
                <a:cs typeface="Times New Roman" pitchFamily="18" charset="0"/>
              </a:rPr>
              <a:t> yang </a:t>
            </a:r>
            <a:r>
              <a:rPr lang="en-US" sz="1600" dirty="0" err="1">
                <a:latin typeface="Times New Roman" pitchFamily="18" charset="0"/>
                <a:cs typeface="Times New Roman" pitchFamily="18" charset="0"/>
              </a:rPr>
              <a:t>bisa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dibilang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tinggi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untuk</a:t>
            </a:r>
            <a:r>
              <a:rPr lang="en-US" sz="1600" dirty="0">
                <a:latin typeface="Times New Roman" pitchFamily="18" charset="0"/>
                <a:cs typeface="Times New Roman" pitchFamily="18" charset="0"/>
              </a:rPr>
              <a:t> member virtual </a:t>
            </a:r>
            <a:r>
              <a:rPr lang="en-US" sz="1600" dirty="0" err="1">
                <a:latin typeface="Times New Roman" pitchFamily="18" charset="0"/>
                <a:cs typeface="Times New Roman" pitchFamily="18" charset="0"/>
              </a:rPr>
              <a:t>youtuber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agensi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hololive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indonesia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generasi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tiga</a:t>
            </a:r>
            <a:r>
              <a:rPr lang="en-US" sz="1600" dirty="0" smtClean="0">
                <a:latin typeface="Times New Roman" pitchFamily="18" charset="0"/>
                <a:cs typeface="Times New Roman" pitchFamily="18" charset="0"/>
              </a:rPr>
              <a:t>.</a:t>
            </a:r>
          </a:p>
          <a:p>
            <a:pPr indent="-228600" algn="just">
              <a:lnSpc>
                <a:spcPct val="100000"/>
              </a:lnSpc>
              <a:buNone/>
            </a:pPr>
            <a:r>
              <a:rPr lang="en-US" sz="1600" dirty="0">
                <a:solidFill>
                  <a:srgbClr val="FF0000"/>
                </a:solidFill>
                <a:latin typeface="Times New Roman" panose="02020603050405020304" pitchFamily="18" charset="0"/>
                <a:ea typeface="Mukta Mahee"/>
                <a:cs typeface="Times New Roman" panose="02020603050405020304" pitchFamily="18" charset="0"/>
                <a:sym typeface="Mukta Mahee"/>
              </a:rPr>
              <a:t>	</a:t>
            </a:r>
            <a:r>
              <a:rPr lang="en-US" sz="1600" dirty="0" err="1">
                <a:latin typeface="Times New Roman" pitchFamily="18" charset="0"/>
                <a:cs typeface="Times New Roman" pitchFamily="18" charset="0"/>
              </a:rPr>
              <a:t>Penggunaan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desain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karakter</a:t>
            </a:r>
            <a:r>
              <a:rPr lang="en-US" sz="1600" dirty="0">
                <a:latin typeface="Times New Roman" pitchFamily="18" charset="0"/>
                <a:cs typeface="Times New Roman" pitchFamily="18" charset="0"/>
              </a:rPr>
              <a:t> Nusantara skin </a:t>
            </a:r>
            <a:r>
              <a:rPr lang="en-US" sz="1600" dirty="0" err="1">
                <a:latin typeface="Times New Roman" pitchFamily="18" charset="0"/>
                <a:cs typeface="Times New Roman" pitchFamily="18" charset="0"/>
              </a:rPr>
              <a:t>dalam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akun</a:t>
            </a:r>
            <a:r>
              <a:rPr lang="en-US" sz="1600" dirty="0">
                <a:latin typeface="Times New Roman" pitchFamily="18" charset="0"/>
                <a:cs typeface="Times New Roman" pitchFamily="18" charset="0"/>
              </a:rPr>
              <a:t> YouTube </a:t>
            </a:r>
            <a:r>
              <a:rPr lang="en-US" sz="1600" dirty="0" err="1">
                <a:latin typeface="Times New Roman" pitchFamily="18" charset="0"/>
                <a:cs typeface="Times New Roman" pitchFamily="18" charset="0"/>
              </a:rPr>
              <a:t>Kaela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Kovalskia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merupakan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fenomena</a:t>
            </a:r>
            <a:r>
              <a:rPr lang="en-US" sz="1600" dirty="0">
                <a:latin typeface="Times New Roman" pitchFamily="18" charset="0"/>
                <a:cs typeface="Times New Roman" pitchFamily="18" charset="0"/>
              </a:rPr>
              <a:t> yang </a:t>
            </a:r>
            <a:r>
              <a:rPr lang="en-US" sz="1600" dirty="0" err="1">
                <a:latin typeface="Times New Roman" pitchFamily="18" charset="0"/>
                <a:cs typeface="Times New Roman" pitchFamily="18" charset="0"/>
              </a:rPr>
              <a:t>menarik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dianalisis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dalam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konteks</a:t>
            </a:r>
            <a:r>
              <a:rPr lang="en-US" sz="1600" dirty="0">
                <a:latin typeface="Times New Roman" pitchFamily="18" charset="0"/>
                <a:cs typeface="Times New Roman" pitchFamily="18" charset="0"/>
              </a:rPr>
              <a:t> media digital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budaya</a:t>
            </a:r>
            <a:r>
              <a:rPr lang="en-US" sz="1600" dirty="0">
                <a:latin typeface="Times New Roman" pitchFamily="18" charset="0"/>
                <a:cs typeface="Times New Roman" pitchFamily="18" charset="0"/>
              </a:rPr>
              <a:t> visual. </a:t>
            </a:r>
            <a:r>
              <a:rPr lang="en-US" sz="1600" dirty="0" err="1">
                <a:latin typeface="Times New Roman" pitchFamily="18" charset="0"/>
                <a:cs typeface="Times New Roman" pitchFamily="18" charset="0"/>
              </a:rPr>
              <a:t>Kostum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tersebut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terdiri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serangkaian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elemen</a:t>
            </a:r>
            <a:r>
              <a:rPr lang="en-US" sz="1600" dirty="0">
                <a:latin typeface="Times New Roman" pitchFamily="18" charset="0"/>
                <a:cs typeface="Times New Roman" pitchFamily="18" charset="0"/>
              </a:rPr>
              <a:t> yang </a:t>
            </a:r>
            <a:r>
              <a:rPr lang="en-US" sz="1600" dirty="0" err="1">
                <a:latin typeface="Times New Roman" pitchFamily="18" charset="0"/>
                <a:cs typeface="Times New Roman" pitchFamily="18" charset="0"/>
              </a:rPr>
              <a:t>saling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melengkapi</a:t>
            </a: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blus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putih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dengan</a:t>
            </a:r>
            <a:r>
              <a:rPr lang="en-US" sz="1600" dirty="0">
                <a:latin typeface="Times New Roman" pitchFamily="18" charset="0"/>
                <a:cs typeface="Times New Roman" pitchFamily="18" charset="0"/>
              </a:rPr>
              <a:t> pita </a:t>
            </a:r>
            <a:r>
              <a:rPr lang="en-US" sz="1600" dirty="0" err="1" smtClean="0">
                <a:latin typeface="Times New Roman" pitchFamily="18" charset="0"/>
                <a:cs typeface="Times New Roman" pitchFamily="18" charset="0"/>
              </a:rPr>
              <a:t>merah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gelang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rotan</a:t>
            </a: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aksesori</a:t>
            </a:r>
            <a:r>
              <a:rPr lang="en-US" sz="1600" dirty="0">
                <a:latin typeface="Times New Roman" pitchFamily="18" charset="0"/>
                <a:cs typeface="Times New Roman" pitchFamily="18" charset="0"/>
              </a:rPr>
              <a:t> lain yang </a:t>
            </a:r>
            <a:r>
              <a:rPr lang="en-US" sz="1600" dirty="0" err="1">
                <a:latin typeface="Times New Roman" pitchFamily="18" charset="0"/>
                <a:cs typeface="Times New Roman" pitchFamily="18" charset="0"/>
              </a:rPr>
              <a:t>menyempurnakan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penampilan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Dalam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analisis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semiotika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setiap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elemen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ini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menjadi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tanda</a:t>
            </a:r>
            <a:r>
              <a:rPr lang="en-US" sz="1600" dirty="0">
                <a:latin typeface="Times New Roman" pitchFamily="18" charset="0"/>
                <a:cs typeface="Times New Roman" pitchFamily="18" charset="0"/>
              </a:rPr>
              <a:t> yang </a:t>
            </a:r>
            <a:r>
              <a:rPr lang="en-US" sz="1600" dirty="0" err="1">
                <a:latin typeface="Times New Roman" pitchFamily="18" charset="0"/>
                <a:cs typeface="Times New Roman" pitchFamily="18" charset="0"/>
              </a:rPr>
              <a:t>dapat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diinterpretasikan</a:t>
            </a:r>
            <a:r>
              <a:rPr lang="en-US" sz="1600" dirty="0">
                <a:latin typeface="Times New Roman" pitchFamily="18" charset="0"/>
                <a:cs typeface="Times New Roman" pitchFamily="18" charset="0"/>
              </a:rPr>
              <a:t>.</a:t>
            </a:r>
          </a:p>
          <a:p>
            <a:pPr lvl="0" indent="-228600">
              <a:lnSpc>
                <a:spcPct val="100000"/>
              </a:lnSpc>
              <a:buNone/>
            </a:pPr>
            <a:r>
              <a:rPr lang="en-US" sz="1600" dirty="0"/>
              <a:t/>
            </a:r>
            <a:br>
              <a:rPr lang="en-US" sz="1600" dirty="0"/>
            </a:br>
            <a:r>
              <a:rPr lang="en-US" sz="1600" dirty="0"/>
              <a:t/>
            </a:r>
            <a:br>
              <a:rPr lang="en-US" sz="1600" dirty="0"/>
            </a:br>
            <a:endParaRPr sz="1600" dirty="0"/>
          </a:p>
        </p:txBody>
      </p:sp>
      <p:sp>
        <p:nvSpPr>
          <p:cNvPr id="3" name="Rectangle 2"/>
          <p:cNvSpPr/>
          <p:nvPr/>
        </p:nvSpPr>
        <p:spPr>
          <a:xfrm>
            <a:off x="505989" y="1371590"/>
            <a:ext cx="11152414" cy="523220"/>
          </a:xfrm>
          <a:prstGeom prst="rect">
            <a:avLst/>
          </a:prstGeom>
        </p:spPr>
        <p:txBody>
          <a:bodyPr wrap="square">
            <a:spAutoFit/>
          </a:bodyPr>
          <a:lstStyle/>
          <a:p>
            <a:endParaRPr lang="en-US" sz="2800" dirty="0"/>
          </a:p>
        </p:txBody>
      </p:sp>
      <p:pic>
        <p:nvPicPr>
          <p:cNvPr id="5" name="image17.png"/>
          <p:cNvPicPr/>
          <p:nvPr/>
        </p:nvPicPr>
        <p:blipFill>
          <a:blip r:embed="rId3"/>
          <a:srcRect/>
          <a:stretch>
            <a:fillRect/>
          </a:stretch>
        </p:blipFill>
        <p:spPr>
          <a:xfrm>
            <a:off x="3979541" y="4793062"/>
            <a:ext cx="4205309" cy="1541213"/>
          </a:xfrm>
          <a:prstGeom prst="rect">
            <a:avLst/>
          </a:prstGeom>
          <a:ln/>
        </p:spPr>
      </p:pic>
    </p:spTree>
    <p:extLst>
      <p:ext uri="{BB962C8B-B14F-4D97-AF65-F5344CB8AC3E}">
        <p14:creationId xmlns:p14="http://schemas.microsoft.com/office/powerpoint/2010/main" val="39740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89329"/>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Teori</a:t>
            </a:r>
            <a:endParaRPr dirty="0"/>
          </a:p>
        </p:txBody>
      </p:sp>
      <p:sp>
        <p:nvSpPr>
          <p:cNvPr id="3" name="Rectangle 2">
            <a:extLst>
              <a:ext uri="{FF2B5EF4-FFF2-40B4-BE49-F238E27FC236}">
                <a16:creationId xmlns:a16="http://schemas.microsoft.com/office/drawing/2014/main" xmlns="" id="{E8C8636B-69F3-ECBD-5354-BE126AA1342F}"/>
              </a:ext>
            </a:extLst>
          </p:cNvPr>
          <p:cNvSpPr/>
          <p:nvPr/>
        </p:nvSpPr>
        <p:spPr>
          <a:xfrm>
            <a:off x="2160493" y="1613647"/>
            <a:ext cx="8041342" cy="2913618"/>
          </a:xfrm>
          <a:prstGeom prst="rect">
            <a:avLst/>
          </a:prstGeom>
        </p:spPr>
        <p:txBody>
          <a:bodyPr wrap="square">
            <a:spAutoFit/>
          </a:bodyPr>
          <a:lstStyle/>
          <a:p>
            <a:pPr algn="just">
              <a:lnSpc>
                <a:spcPts val="4437"/>
              </a:lnSpc>
            </a:pPr>
            <a:r>
              <a:rPr lang="et-EE" sz="2000" dirty="0">
                <a:latin typeface="Times New Roman" pitchFamily="18" charset="0"/>
                <a:cs typeface="Times New Roman" pitchFamily="18" charset="0"/>
              </a:rPr>
              <a:t>Teori Roland Barthes biasanya diterapkan pada studi tentang legenda dan makna yang tertanam dalam objek berdasarkan objek yang </a:t>
            </a:r>
            <a:r>
              <a:rPr lang="et-EE" sz="2000" dirty="0" smtClean="0">
                <a:latin typeface="Times New Roman" pitchFamily="18" charset="0"/>
                <a:cs typeface="Times New Roman" pitchFamily="18" charset="0"/>
              </a:rPr>
              <a:t>sebenarnya</a:t>
            </a:r>
            <a:r>
              <a:rPr lang="en-US" sz="2000" dirty="0" smtClean="0">
                <a:latin typeface="Times New Roman" pitchFamily="18" charset="0"/>
                <a:cs typeface="Times New Roman" pitchFamily="18" charset="0"/>
              </a:rPr>
              <a:t>.</a:t>
            </a:r>
          </a:p>
          <a:p>
            <a:pPr algn="just">
              <a:lnSpc>
                <a:spcPts val="4437"/>
              </a:lnSpc>
            </a:pPr>
            <a:r>
              <a:rPr lang="et-EE" sz="2000" dirty="0">
                <a:latin typeface="Times New Roman" pitchFamily="18" charset="0"/>
                <a:cs typeface="Times New Roman" pitchFamily="18" charset="0"/>
              </a:rPr>
              <a:t>semiotika Roland Barthes, bertujuan untuk memberikan pemahaman dan gambaran global mengenai makna-makna (denotatif dan konotatif) (Kusuma &amp; Nurhayati, 2019).</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67490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89329"/>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Tujuan</a:t>
            </a:r>
            <a:r>
              <a:rPr lang="en-US" dirty="0"/>
              <a:t> dan </a:t>
            </a:r>
            <a:r>
              <a:rPr lang="en-US" dirty="0" err="1"/>
              <a:t>Manfaat</a:t>
            </a:r>
            <a:endParaRPr dirty="0"/>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Autofit/>
          </a:bodyPr>
          <a:lstStyle/>
          <a:p>
            <a:pPr lvl="0" indent="-228600">
              <a:lnSpc>
                <a:spcPct val="100000"/>
              </a:lnSpc>
              <a:buNone/>
            </a:pPr>
            <a:endParaRPr lang="en-US" sz="1600" dirty="0"/>
          </a:p>
          <a:p>
            <a:pPr lvl="0" indent="-228600">
              <a:lnSpc>
                <a:spcPct val="100000"/>
              </a:lnSpc>
              <a:buNone/>
            </a:pPr>
            <a:endParaRPr lang="en-US" sz="1600" dirty="0"/>
          </a:p>
          <a:p>
            <a:pPr lvl="0" indent="-228600">
              <a:lnSpc>
                <a:spcPct val="100000"/>
              </a:lnSpc>
              <a:buNone/>
            </a:pPr>
            <a:r>
              <a:rPr lang="en-US" sz="1600" dirty="0"/>
              <a:t/>
            </a:r>
            <a:br>
              <a:rPr lang="en-US" sz="1600" dirty="0"/>
            </a:br>
            <a:r>
              <a:rPr lang="en-US" sz="1600" dirty="0"/>
              <a:t/>
            </a:r>
            <a:br>
              <a:rPr lang="en-US" sz="1600" dirty="0"/>
            </a:br>
            <a:endParaRPr sz="1600" dirty="0"/>
          </a:p>
        </p:txBody>
      </p:sp>
      <p:sp>
        <p:nvSpPr>
          <p:cNvPr id="3" name="Rectangle 2">
            <a:extLst>
              <a:ext uri="{FF2B5EF4-FFF2-40B4-BE49-F238E27FC236}">
                <a16:creationId xmlns:a16="http://schemas.microsoft.com/office/drawing/2014/main" xmlns="" id="{E8C8636B-69F3-ECBD-5354-BE126AA1342F}"/>
              </a:ext>
            </a:extLst>
          </p:cNvPr>
          <p:cNvSpPr/>
          <p:nvPr/>
        </p:nvSpPr>
        <p:spPr>
          <a:xfrm>
            <a:off x="2028006" y="1721397"/>
            <a:ext cx="8108379" cy="3136243"/>
          </a:xfrm>
          <a:prstGeom prst="rect">
            <a:avLst/>
          </a:prstGeom>
        </p:spPr>
        <p:txBody>
          <a:bodyPr wrap="square">
            <a:spAutoFit/>
          </a:bodyPr>
          <a:lstStyle/>
          <a:p>
            <a:pPr algn="ctr">
              <a:lnSpc>
                <a:spcPct val="115000"/>
              </a:lnSpc>
            </a:pPr>
            <a:r>
              <a:rPr lang="id-ID" sz="2800" b="1" dirty="0">
                <a:latin typeface="Times New Roman" panose="02020603050405020304" pitchFamily="18" charset="0"/>
                <a:cs typeface="Times New Roman" panose="02020603050405020304" pitchFamily="18" charset="0"/>
              </a:rPr>
              <a:t>TUJUAN</a:t>
            </a:r>
            <a:endParaRPr lang="en-ID" sz="2800" b="1" dirty="0">
              <a:latin typeface="Times New Roman" panose="02020603050405020304" pitchFamily="18" charset="0"/>
              <a:cs typeface="Times New Roman" panose="02020603050405020304" pitchFamily="18" charset="0"/>
            </a:endParaRPr>
          </a:p>
          <a:p>
            <a:pPr algn="just">
              <a:lnSpc>
                <a:spcPct val="115000"/>
              </a:lnSpc>
            </a:pPr>
            <a:r>
              <a:rPr lang="en-US" sz="2400" dirty="0" err="1">
                <a:solidFill>
                  <a:srgbClr val="000000"/>
                </a:solidFill>
                <a:latin typeface="Times New Roman" panose="02020603050405020304" pitchFamily="18" charset="0"/>
                <a:ea typeface="Mukta Mahee"/>
                <a:cs typeface="Times New Roman" panose="02020603050405020304" pitchFamily="18" charset="0"/>
                <a:sym typeface="Mukta Mahee"/>
              </a:rPr>
              <a:t>Menganalisa</a:t>
            </a:r>
            <a:r>
              <a:rPr lang="en-US" sz="2400" dirty="0">
                <a:solidFill>
                  <a:srgbClr val="000000"/>
                </a:solidFill>
                <a:latin typeface="Times New Roman" panose="02020603050405020304" pitchFamily="18" charset="0"/>
                <a:ea typeface="Mukta Mahee"/>
                <a:cs typeface="Times New Roman" panose="02020603050405020304" pitchFamily="18" charset="0"/>
                <a:sym typeface="Mukta Mahee"/>
              </a:rPr>
              <a:t> </a:t>
            </a:r>
            <a:r>
              <a:rPr lang="en-US" sz="2400" dirty="0" err="1" smtClean="0">
                <a:solidFill>
                  <a:srgbClr val="000000"/>
                </a:solidFill>
                <a:latin typeface="Times New Roman" panose="02020603050405020304" pitchFamily="18" charset="0"/>
                <a:ea typeface="Mukta Mahee"/>
                <a:cs typeface="Times New Roman" panose="02020603050405020304" pitchFamily="18" charset="0"/>
                <a:sym typeface="Mukta Mahee"/>
              </a:rPr>
              <a:t>makna</a:t>
            </a:r>
            <a:r>
              <a:rPr lang="en-US" sz="2400" dirty="0" smtClean="0">
                <a:solidFill>
                  <a:srgbClr val="000000"/>
                </a:solidFill>
                <a:latin typeface="Times New Roman" panose="02020603050405020304" pitchFamily="18" charset="0"/>
                <a:ea typeface="Mukta Mahee"/>
                <a:cs typeface="Times New Roman" panose="02020603050405020304" pitchFamily="18" charset="0"/>
                <a:sym typeface="Mukta Mahee"/>
              </a:rPr>
              <a:t> </a:t>
            </a:r>
            <a:r>
              <a:rPr lang="en-US" sz="2400" dirty="0" err="1" smtClean="0">
                <a:solidFill>
                  <a:srgbClr val="000000"/>
                </a:solidFill>
                <a:latin typeface="Times New Roman" panose="02020603050405020304" pitchFamily="18" charset="0"/>
                <a:ea typeface="Mukta Mahee"/>
                <a:cs typeface="Times New Roman" panose="02020603050405020304" pitchFamily="18" charset="0"/>
                <a:sym typeface="Mukta Mahee"/>
              </a:rPr>
              <a:t>desain</a:t>
            </a:r>
            <a:r>
              <a:rPr lang="en-US" sz="2400" dirty="0" smtClean="0">
                <a:solidFill>
                  <a:srgbClr val="000000"/>
                </a:solidFill>
                <a:latin typeface="Times New Roman" panose="02020603050405020304" pitchFamily="18" charset="0"/>
                <a:ea typeface="Mukta Mahee"/>
                <a:cs typeface="Times New Roman" panose="02020603050405020304" pitchFamily="18" charset="0"/>
                <a:sym typeface="Mukta Mahee"/>
              </a:rPr>
              <a:t> </a:t>
            </a:r>
            <a:r>
              <a:rPr lang="en-US" sz="2400" dirty="0" err="1" smtClean="0">
                <a:solidFill>
                  <a:srgbClr val="000000"/>
                </a:solidFill>
                <a:latin typeface="Times New Roman" panose="02020603050405020304" pitchFamily="18" charset="0"/>
                <a:ea typeface="Mukta Mahee"/>
                <a:cs typeface="Times New Roman" panose="02020603050405020304" pitchFamily="18" charset="0"/>
                <a:sym typeface="Mukta Mahee"/>
              </a:rPr>
              <a:t>kostum</a:t>
            </a:r>
            <a:r>
              <a:rPr lang="en-US" sz="2400" dirty="0" smtClean="0">
                <a:solidFill>
                  <a:srgbClr val="000000"/>
                </a:solidFill>
                <a:latin typeface="Times New Roman" panose="02020603050405020304" pitchFamily="18" charset="0"/>
                <a:ea typeface="Mukta Mahee"/>
                <a:cs typeface="Times New Roman" panose="02020603050405020304" pitchFamily="18" charset="0"/>
                <a:sym typeface="Mukta Mahee"/>
              </a:rPr>
              <a:t> </a:t>
            </a:r>
            <a:r>
              <a:rPr lang="en-US" sz="2400" dirty="0" err="1" smtClean="0">
                <a:solidFill>
                  <a:srgbClr val="000000"/>
                </a:solidFill>
                <a:latin typeface="Times New Roman" panose="02020603050405020304" pitchFamily="18" charset="0"/>
                <a:ea typeface="Mukta Mahee"/>
                <a:cs typeface="Times New Roman" panose="02020603050405020304" pitchFamily="18" charset="0"/>
                <a:sym typeface="Mukta Mahee"/>
              </a:rPr>
              <a:t>nusantara</a:t>
            </a:r>
            <a:r>
              <a:rPr lang="en-US" sz="2400" dirty="0" smtClean="0">
                <a:solidFill>
                  <a:srgbClr val="000000"/>
                </a:solidFill>
                <a:latin typeface="Times New Roman" panose="02020603050405020304" pitchFamily="18" charset="0"/>
                <a:ea typeface="Mukta Mahee"/>
                <a:cs typeface="Times New Roman" panose="02020603050405020304" pitchFamily="18" charset="0"/>
                <a:sym typeface="Mukta Mahee"/>
              </a:rPr>
              <a:t> </a:t>
            </a:r>
            <a:r>
              <a:rPr lang="en-US" sz="2400" dirty="0" err="1" smtClean="0">
                <a:solidFill>
                  <a:srgbClr val="000000"/>
                </a:solidFill>
                <a:latin typeface="Times New Roman" panose="02020603050405020304" pitchFamily="18" charset="0"/>
                <a:ea typeface="Mukta Mahee"/>
                <a:cs typeface="Times New Roman" panose="02020603050405020304" pitchFamily="18" charset="0"/>
                <a:sym typeface="Mukta Mahee"/>
              </a:rPr>
              <a:t>karakter</a:t>
            </a:r>
            <a:r>
              <a:rPr lang="en-US" sz="2400" dirty="0" smtClean="0">
                <a:solidFill>
                  <a:srgbClr val="000000"/>
                </a:solidFill>
                <a:latin typeface="Times New Roman" panose="02020603050405020304" pitchFamily="18" charset="0"/>
                <a:ea typeface="Mukta Mahee"/>
                <a:cs typeface="Times New Roman" panose="02020603050405020304" pitchFamily="18" charset="0"/>
                <a:sym typeface="Mukta Mahee"/>
              </a:rPr>
              <a:t> </a:t>
            </a:r>
            <a:r>
              <a:rPr lang="en-US" sz="2400" dirty="0" err="1" smtClean="0">
                <a:solidFill>
                  <a:srgbClr val="000000"/>
                </a:solidFill>
                <a:latin typeface="Times New Roman" panose="02020603050405020304" pitchFamily="18" charset="0"/>
                <a:ea typeface="Mukta Mahee"/>
                <a:cs typeface="Times New Roman" panose="02020603050405020304" pitchFamily="18" charset="0"/>
                <a:sym typeface="Mukta Mahee"/>
              </a:rPr>
              <a:t>dari</a:t>
            </a:r>
            <a:r>
              <a:rPr lang="en-US" sz="2400" dirty="0" smtClean="0">
                <a:solidFill>
                  <a:srgbClr val="000000"/>
                </a:solidFill>
                <a:latin typeface="Times New Roman" panose="02020603050405020304" pitchFamily="18" charset="0"/>
                <a:ea typeface="Mukta Mahee"/>
                <a:cs typeface="Times New Roman" panose="02020603050405020304" pitchFamily="18" charset="0"/>
                <a:sym typeface="Mukta Mahee"/>
              </a:rPr>
              <a:t> virtual </a:t>
            </a:r>
            <a:r>
              <a:rPr lang="en-US" sz="2400" dirty="0" err="1" smtClean="0">
                <a:solidFill>
                  <a:srgbClr val="000000"/>
                </a:solidFill>
                <a:latin typeface="Times New Roman" panose="02020603050405020304" pitchFamily="18" charset="0"/>
                <a:ea typeface="Mukta Mahee"/>
                <a:cs typeface="Times New Roman" panose="02020603050405020304" pitchFamily="18" charset="0"/>
                <a:sym typeface="Mukta Mahee"/>
              </a:rPr>
              <a:t>youtuber</a:t>
            </a:r>
            <a:r>
              <a:rPr lang="en-US" sz="2400" dirty="0" smtClean="0">
                <a:solidFill>
                  <a:srgbClr val="000000"/>
                </a:solidFill>
                <a:latin typeface="Times New Roman" panose="02020603050405020304" pitchFamily="18" charset="0"/>
                <a:ea typeface="Mukta Mahee"/>
                <a:cs typeface="Times New Roman" panose="02020603050405020304" pitchFamily="18" charset="0"/>
                <a:sym typeface="Mukta Mahee"/>
              </a:rPr>
              <a:t> </a:t>
            </a:r>
            <a:r>
              <a:rPr lang="en-US" sz="2400" dirty="0" err="1" smtClean="0">
                <a:solidFill>
                  <a:srgbClr val="000000"/>
                </a:solidFill>
                <a:latin typeface="Times New Roman" panose="02020603050405020304" pitchFamily="18" charset="0"/>
                <a:ea typeface="Mukta Mahee"/>
                <a:cs typeface="Times New Roman" panose="02020603050405020304" pitchFamily="18" charset="0"/>
                <a:sym typeface="Mukta Mahee"/>
              </a:rPr>
              <a:t>Kaela</a:t>
            </a:r>
            <a:r>
              <a:rPr lang="en-US" sz="2400" dirty="0" smtClean="0">
                <a:solidFill>
                  <a:srgbClr val="000000"/>
                </a:solidFill>
                <a:latin typeface="Times New Roman" panose="02020603050405020304" pitchFamily="18" charset="0"/>
                <a:ea typeface="Mukta Mahee"/>
                <a:cs typeface="Times New Roman" panose="02020603050405020304" pitchFamily="18" charset="0"/>
                <a:sym typeface="Mukta Mahee"/>
              </a:rPr>
              <a:t> </a:t>
            </a:r>
            <a:r>
              <a:rPr lang="en-US" sz="2400" dirty="0" err="1" smtClean="0">
                <a:solidFill>
                  <a:srgbClr val="000000"/>
                </a:solidFill>
                <a:latin typeface="Times New Roman" panose="02020603050405020304" pitchFamily="18" charset="0"/>
                <a:ea typeface="Mukta Mahee"/>
                <a:cs typeface="Times New Roman" panose="02020603050405020304" pitchFamily="18" charset="0"/>
                <a:sym typeface="Mukta Mahee"/>
              </a:rPr>
              <a:t>Kovalskia</a:t>
            </a:r>
            <a:r>
              <a:rPr lang="en-US" sz="2400" dirty="0" smtClean="0">
                <a:solidFill>
                  <a:srgbClr val="000000"/>
                </a:solidFill>
                <a:latin typeface="Times New Roman" panose="02020603050405020304" pitchFamily="18" charset="0"/>
                <a:ea typeface="Mukta Mahee"/>
                <a:cs typeface="Times New Roman" panose="02020603050405020304" pitchFamily="18" charset="0"/>
                <a:sym typeface="Mukta Mahee"/>
              </a:rPr>
              <a:t>.</a:t>
            </a:r>
            <a:endParaRPr lang="id-ID" sz="2400" dirty="0">
              <a:latin typeface="Times New Roman" panose="02020603050405020304" pitchFamily="18" charset="0"/>
              <a:cs typeface="Times New Roman" panose="02020603050405020304" pitchFamily="18" charset="0"/>
            </a:endParaRPr>
          </a:p>
          <a:p>
            <a:pPr algn="ctr">
              <a:lnSpc>
                <a:spcPct val="115000"/>
              </a:lnSpc>
            </a:pPr>
            <a:r>
              <a:rPr lang="id-ID" sz="2400" b="1" dirty="0">
                <a:latin typeface="Times New Roman" panose="02020603050405020304" pitchFamily="18" charset="0"/>
                <a:cs typeface="Times New Roman" panose="02020603050405020304" pitchFamily="18" charset="0"/>
              </a:rPr>
              <a:t>MANFAAT</a:t>
            </a:r>
          </a:p>
          <a:p>
            <a:pPr algn="just">
              <a:lnSpc>
                <a:spcPct val="115000"/>
              </a:lnSpc>
            </a:pPr>
            <a:r>
              <a:rPr lang="en-ID" sz="2400" dirty="0" err="1" smtClean="0">
                <a:latin typeface="Times New Roman" panose="02020603050405020304" pitchFamily="18" charset="0"/>
                <a:cs typeface="Times New Roman" panose="02020603050405020304" pitchFamily="18" charset="0"/>
              </a:rPr>
              <a:t>Mengetahui</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nilai</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budaya</a:t>
            </a:r>
            <a:r>
              <a:rPr lang="en-ID" sz="2400" dirty="0" smtClean="0">
                <a:latin typeface="Times New Roman" panose="02020603050405020304" pitchFamily="18" charset="0"/>
                <a:cs typeface="Times New Roman" panose="02020603050405020304" pitchFamily="18" charset="0"/>
              </a:rPr>
              <a:t> yang </a:t>
            </a:r>
            <a:r>
              <a:rPr lang="en-ID" sz="2400" dirty="0" err="1" smtClean="0">
                <a:latin typeface="Times New Roman" panose="02020603050405020304" pitchFamily="18" charset="0"/>
                <a:cs typeface="Times New Roman" panose="02020603050405020304" pitchFamily="18" charset="0"/>
              </a:rPr>
              <a:t>terkandung</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dalam</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desain</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karakter</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dan</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efeknya</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terhadap</a:t>
            </a:r>
            <a:r>
              <a:rPr lang="en-ID" sz="2400" dirty="0" smtClean="0">
                <a:latin typeface="Times New Roman" panose="02020603050405020304" pitchFamily="18" charset="0"/>
                <a:cs typeface="Times New Roman" panose="02020603050405020304" pitchFamily="18" charset="0"/>
              </a:rPr>
              <a:t> media </a:t>
            </a:r>
            <a:r>
              <a:rPr lang="en-ID" sz="2400" dirty="0" err="1" smtClean="0">
                <a:latin typeface="Times New Roman" panose="02020603050405020304" pitchFamily="18" charset="0"/>
                <a:cs typeface="Times New Roman" panose="02020603050405020304" pitchFamily="18" charset="0"/>
              </a:rPr>
              <a:t>baru</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terutama</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youtube</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sebagai</a:t>
            </a:r>
            <a:r>
              <a:rPr lang="en-ID" sz="2400" dirty="0" smtClean="0">
                <a:latin typeface="Times New Roman" panose="02020603050405020304" pitchFamily="18" charset="0"/>
                <a:cs typeface="Times New Roman" panose="02020603050405020304" pitchFamily="18" charset="0"/>
              </a:rPr>
              <a:t> platform </a:t>
            </a:r>
            <a:r>
              <a:rPr lang="en-ID" sz="2400" dirty="0" err="1" smtClean="0">
                <a:latin typeface="Times New Roman" panose="02020603050405020304" pitchFamily="18" charset="0"/>
                <a:cs typeface="Times New Roman" panose="02020603050405020304" pitchFamily="18" charset="0"/>
              </a:rPr>
              <a:t>utama</a:t>
            </a:r>
            <a:r>
              <a:rPr lang="en-ID" sz="2400" dirty="0" smtClean="0">
                <a:latin typeface="Times New Roman" panose="02020603050405020304" pitchFamily="18" charset="0"/>
                <a:cs typeface="Times New Roman" panose="02020603050405020304" pitchFamily="18" charset="0"/>
              </a:rPr>
              <a:t>.</a:t>
            </a:r>
            <a:endParaRPr lang="en-ID"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75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21998" y="682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0" name="Google Shape;46;g104f7abbb21_0_309"/>
          <p:cNvSpPr txBox="1">
            <a:spLocks/>
          </p:cNvSpPr>
          <p:nvPr/>
        </p:nvSpPr>
        <p:spPr>
          <a:xfrm>
            <a:off x="0" y="-19557"/>
            <a:ext cx="12192000" cy="605855"/>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D" sz="2800"/>
              <a:t>Metode Penelitian</a:t>
            </a:r>
            <a:endParaRPr lang="en-ID" sz="2800" dirty="0"/>
          </a:p>
        </p:txBody>
      </p:sp>
      <p:grpSp>
        <p:nvGrpSpPr>
          <p:cNvPr id="45" name="Google Shape;495;p23"/>
          <p:cNvGrpSpPr/>
          <p:nvPr/>
        </p:nvGrpSpPr>
        <p:grpSpPr>
          <a:xfrm>
            <a:off x="5560249" y="2624634"/>
            <a:ext cx="388712" cy="389587"/>
            <a:chOff x="2280029" y="1970604"/>
            <a:chExt cx="353631" cy="354395"/>
          </a:xfrm>
        </p:grpSpPr>
        <p:sp>
          <p:nvSpPr>
            <p:cNvPr id="46" name="Google Shape;496;p23"/>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7;p23"/>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8;p23"/>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9;p23"/>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550;p45"/>
          <p:cNvGrpSpPr/>
          <p:nvPr/>
        </p:nvGrpSpPr>
        <p:grpSpPr>
          <a:xfrm>
            <a:off x="6222628" y="3241902"/>
            <a:ext cx="435857" cy="396816"/>
            <a:chOff x="4210933" y="2926777"/>
            <a:chExt cx="280072" cy="275520"/>
          </a:xfrm>
        </p:grpSpPr>
        <p:sp>
          <p:nvSpPr>
            <p:cNvPr id="68" name="Google Shape;1551;p45"/>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52;p45"/>
            <p:cNvSpPr/>
            <p:nvPr/>
          </p:nvSpPr>
          <p:spPr>
            <a:xfrm>
              <a:off x="4489859" y="2969589"/>
              <a:ext cx="32" cy="32"/>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53;p45"/>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554;p45"/>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5;p45"/>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6;p45"/>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7;p45"/>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8;p45"/>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9;p45"/>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60;p45"/>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1;p45"/>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2;p45"/>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3;p45"/>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xmlns="" id="{A40C45B7-D081-4171-BE9B-04232F8AF4CE}"/>
              </a:ext>
            </a:extLst>
          </p:cNvPr>
          <p:cNvSpPr txBox="1"/>
          <p:nvPr/>
        </p:nvSpPr>
        <p:spPr>
          <a:xfrm>
            <a:off x="799844" y="918854"/>
            <a:ext cx="10845568" cy="5020291"/>
          </a:xfrm>
          <a:prstGeom prst="rect">
            <a:avLst/>
          </a:prstGeom>
          <a:noFill/>
        </p:spPr>
        <p:txBody>
          <a:bodyPr wrap="square" rtlCol="0">
            <a:spAutoFit/>
          </a:bodyPr>
          <a:lstStyle/>
          <a:p>
            <a:endParaRPr lang="en-ID" dirty="0"/>
          </a:p>
        </p:txBody>
      </p:sp>
      <p:sp>
        <p:nvSpPr>
          <p:cNvPr id="5" name="TextBox 4">
            <a:extLst>
              <a:ext uri="{FF2B5EF4-FFF2-40B4-BE49-F238E27FC236}">
                <a16:creationId xmlns:a16="http://schemas.microsoft.com/office/drawing/2014/main" xmlns="" id="{5A160B67-63B7-4CBE-8A4C-10E33FAF5F55}"/>
              </a:ext>
            </a:extLst>
          </p:cNvPr>
          <p:cNvSpPr txBox="1"/>
          <p:nvPr/>
        </p:nvSpPr>
        <p:spPr>
          <a:xfrm>
            <a:off x="2095318" y="1088886"/>
            <a:ext cx="8452855" cy="4131900"/>
          </a:xfrm>
          <a:prstGeom prst="rect">
            <a:avLst/>
          </a:prstGeom>
          <a:noFill/>
        </p:spPr>
        <p:txBody>
          <a:bodyPr wrap="square" rtlCol="0">
            <a:spAutoFit/>
          </a:bodyPr>
          <a:lstStyle/>
          <a:p>
            <a:pPr algn="just">
              <a:lnSpc>
                <a:spcPts val="4480"/>
              </a:lnSpc>
            </a:pPr>
            <a:r>
              <a:rPr lang="en-US" sz="2400" dirty="0">
                <a:latin typeface="Times New Roman" pitchFamily="18" charset="0"/>
                <a:cs typeface="Times New Roman" pitchFamily="18" charset="0"/>
              </a:rPr>
              <a:t>P</a:t>
            </a:r>
            <a:r>
              <a:rPr lang="et-EE" sz="2400" dirty="0" smtClean="0">
                <a:latin typeface="Times New Roman" pitchFamily="18" charset="0"/>
                <a:cs typeface="Times New Roman" pitchFamily="18" charset="0"/>
              </a:rPr>
              <a:t>embahasan </a:t>
            </a:r>
            <a:r>
              <a:rPr lang="et-EE" sz="2400" dirty="0">
                <a:latin typeface="Times New Roman" pitchFamily="18" charset="0"/>
                <a:cs typeface="Times New Roman" pitchFamily="18" charset="0"/>
              </a:rPr>
              <a:t>ini menggunakan metode kualitatif dan disajikan dalam bentuk pendekatan semiotika review desain. Dalam pembahasan ini, data primer dikumpulkan melalui dokumentasi, dan data sekunder dikumpulkan melalui studi literatur</a:t>
            </a:r>
            <a:r>
              <a:rPr lang="et-EE"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t-EE" sz="2400" dirty="0">
                <a:latin typeface="Times New Roman" pitchFamily="18" charset="0"/>
                <a:cs typeface="Times New Roman" pitchFamily="18" charset="0"/>
              </a:rPr>
              <a:t>Subjek penelitian ini berfokus pada pemilik akun Kaela Kovalskia dan objek yang di teliti merupakan </a:t>
            </a:r>
            <a:r>
              <a:rPr lang="et-EE" sz="2400" i="1" dirty="0">
                <a:latin typeface="Times New Roman" pitchFamily="18" charset="0"/>
                <a:cs typeface="Times New Roman" pitchFamily="18" charset="0"/>
              </a:rPr>
              <a:t>Chanel youtube </a:t>
            </a:r>
            <a:r>
              <a:rPr lang="et-EE" sz="2400" dirty="0">
                <a:latin typeface="Times New Roman" pitchFamily="18" charset="0"/>
                <a:cs typeface="Times New Roman" pitchFamily="18" charset="0"/>
              </a:rPr>
              <a:t>Kaela Kovalskia Ch. hololive-ID</a:t>
            </a:r>
            <a:endParaRPr lang="en-US" sz="2400" kern="1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90244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21998" y="682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0" name="Google Shape;46;g104f7abbb21_0_309"/>
          <p:cNvSpPr txBox="1">
            <a:spLocks/>
          </p:cNvSpPr>
          <p:nvPr/>
        </p:nvSpPr>
        <p:spPr>
          <a:xfrm>
            <a:off x="0" y="-19557"/>
            <a:ext cx="12192000" cy="605855"/>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Hasil dan </a:t>
            </a:r>
            <a:r>
              <a:rPr lang="en-US" sz="2800" dirty="0" err="1"/>
              <a:t>Pembahasan</a:t>
            </a:r>
            <a:endParaRPr lang="en-ID" sz="2800" dirty="0"/>
          </a:p>
        </p:txBody>
      </p:sp>
      <p:grpSp>
        <p:nvGrpSpPr>
          <p:cNvPr id="45" name="Google Shape;495;p23"/>
          <p:cNvGrpSpPr/>
          <p:nvPr/>
        </p:nvGrpSpPr>
        <p:grpSpPr>
          <a:xfrm>
            <a:off x="5560249" y="2624634"/>
            <a:ext cx="388712" cy="389587"/>
            <a:chOff x="2280029" y="1970604"/>
            <a:chExt cx="353631" cy="354395"/>
          </a:xfrm>
        </p:grpSpPr>
        <p:sp>
          <p:nvSpPr>
            <p:cNvPr id="46" name="Google Shape;496;p23"/>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7;p23"/>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8;p23"/>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9;p23"/>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550;p45"/>
          <p:cNvGrpSpPr/>
          <p:nvPr/>
        </p:nvGrpSpPr>
        <p:grpSpPr>
          <a:xfrm>
            <a:off x="6222628" y="3241902"/>
            <a:ext cx="435857" cy="396816"/>
            <a:chOff x="4210933" y="2926777"/>
            <a:chExt cx="280072" cy="275520"/>
          </a:xfrm>
        </p:grpSpPr>
        <p:sp>
          <p:nvSpPr>
            <p:cNvPr id="68" name="Google Shape;1551;p45"/>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52;p45"/>
            <p:cNvSpPr/>
            <p:nvPr/>
          </p:nvSpPr>
          <p:spPr>
            <a:xfrm>
              <a:off x="4489859" y="2969589"/>
              <a:ext cx="32" cy="32"/>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53;p45"/>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554;p45"/>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5;p45"/>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6;p45"/>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7;p45"/>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8;p45"/>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9;p45"/>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60;p45"/>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1;p45"/>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2;p45"/>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3;p45"/>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xmlns="" id="{CBC53E04-88BF-4B66-BD6A-3A5BC887E0A5}"/>
              </a:ext>
            </a:extLst>
          </p:cNvPr>
          <p:cNvSpPr txBox="1"/>
          <p:nvPr/>
        </p:nvSpPr>
        <p:spPr>
          <a:xfrm>
            <a:off x="6491601" y="1281049"/>
            <a:ext cx="4312023" cy="4031873"/>
          </a:xfrm>
          <a:prstGeom prst="rect">
            <a:avLst/>
          </a:prstGeom>
          <a:noFill/>
        </p:spPr>
        <p:txBody>
          <a:bodyPr wrap="square">
            <a:spAutoFit/>
          </a:bodyPr>
          <a:lstStyle/>
          <a:p>
            <a:pPr algn="just"/>
            <a:r>
              <a:rPr lang="en-US" sz="1600" dirty="0" smtClean="0">
                <a:latin typeface="Times New Roman" pitchFamily="18" charset="0"/>
                <a:cs typeface="Times New Roman" pitchFamily="18" charset="0"/>
              </a:rPr>
              <a:t>	</a:t>
            </a:r>
            <a:r>
              <a:rPr lang="et-EE" sz="1600" dirty="0" smtClean="0">
                <a:latin typeface="Times New Roman" pitchFamily="18" charset="0"/>
                <a:cs typeface="Times New Roman" pitchFamily="18" charset="0"/>
              </a:rPr>
              <a:t>Bentuk </a:t>
            </a:r>
            <a:r>
              <a:rPr lang="et-EE" sz="1600" dirty="0">
                <a:latin typeface="Times New Roman" pitchFamily="18" charset="0"/>
                <a:cs typeface="Times New Roman" pitchFamily="18" charset="0"/>
              </a:rPr>
              <a:t>dan warna karakter merupakan dua aspek visual terpenting yang digunakan untuk mengkaji sifat karakter berdasarkan visual. Salah satu aspek terpenting dari desain karakter adalah bentuk karakter karena dengan menggunakan bentuk sebagai titik awal, seorang desainer dapat memilih gestur yang tepat berdasarkan ciri-ciri karakter</a:t>
            </a:r>
            <a:r>
              <a:rPr lang="et-EE"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endParaRPr lang="en-US" sz="1600" dirty="0">
              <a:solidFill>
                <a:srgbClr val="000000"/>
              </a:solidFill>
              <a:latin typeface="Times New Roman" pitchFamily="18" charset="0"/>
              <a:ea typeface="Mukta Mahee"/>
              <a:cs typeface="Times New Roman" pitchFamily="18" charset="0"/>
              <a:sym typeface="Mukta Mahee"/>
            </a:endParaRPr>
          </a:p>
          <a:p>
            <a:pPr algn="just"/>
            <a:r>
              <a:rPr lang="en-US" sz="1600" dirty="0" smtClean="0">
                <a:latin typeface="Times New Roman" pitchFamily="18" charset="0"/>
                <a:cs typeface="Times New Roman" pitchFamily="18" charset="0"/>
              </a:rPr>
              <a:t>	</a:t>
            </a:r>
            <a:r>
              <a:rPr lang="et-EE" sz="1600" dirty="0" smtClean="0">
                <a:latin typeface="Times New Roman" pitchFamily="18" charset="0"/>
                <a:cs typeface="Times New Roman" pitchFamily="18" charset="0"/>
              </a:rPr>
              <a:t>Menurut </a:t>
            </a:r>
            <a:r>
              <a:rPr lang="et-EE" sz="1600" dirty="0">
                <a:latin typeface="Times New Roman" pitchFamily="18" charset="0"/>
                <a:cs typeface="Times New Roman" pitchFamily="18" charset="0"/>
              </a:rPr>
              <a:t>tataran </a:t>
            </a:r>
            <a:r>
              <a:rPr lang="et-EE" sz="1600" dirty="0" smtClean="0">
                <a:latin typeface="Times New Roman" pitchFamily="18" charset="0"/>
                <a:cs typeface="Times New Roman" pitchFamily="18" charset="0"/>
              </a:rPr>
              <a:t>semio</a:t>
            </a:r>
            <a:r>
              <a:rPr lang="en-US" sz="1600" dirty="0" err="1" smtClean="0">
                <a:latin typeface="Times New Roman" pitchFamily="18" charset="0"/>
                <a:cs typeface="Times New Roman" pitchFamily="18" charset="0"/>
              </a:rPr>
              <a:t>tika</a:t>
            </a:r>
            <a:r>
              <a:rPr lang="et-EE" sz="1600" dirty="0" smtClean="0">
                <a:latin typeface="Times New Roman" pitchFamily="18" charset="0"/>
                <a:cs typeface="Times New Roman" pitchFamily="18" charset="0"/>
              </a:rPr>
              <a:t> </a:t>
            </a:r>
            <a:r>
              <a:rPr lang="et-EE" sz="1600" dirty="0">
                <a:latin typeface="Times New Roman" pitchFamily="18" charset="0"/>
                <a:cs typeface="Times New Roman" pitchFamily="18" charset="0"/>
              </a:rPr>
              <a:t>Roland Barthes, ada dua tahapan interpretasi yang harus dilalui dalam proses menganalisis sebuah desain: </a:t>
            </a:r>
            <a:r>
              <a:rPr lang="et-EE" sz="1600" i="1" dirty="0">
                <a:latin typeface="Times New Roman" pitchFamily="18" charset="0"/>
                <a:cs typeface="Times New Roman" pitchFamily="18" charset="0"/>
              </a:rPr>
              <a:t>Language</a:t>
            </a:r>
            <a:r>
              <a:rPr lang="et-EE" sz="1600" dirty="0">
                <a:latin typeface="Times New Roman" pitchFamily="18" charset="0"/>
                <a:cs typeface="Times New Roman" pitchFamily="18" charset="0"/>
              </a:rPr>
              <a:t> dan </a:t>
            </a:r>
            <a:r>
              <a:rPr lang="et-EE" sz="1600" i="1" dirty="0">
                <a:latin typeface="Times New Roman" pitchFamily="18" charset="0"/>
                <a:cs typeface="Times New Roman" pitchFamily="18" charset="0"/>
              </a:rPr>
              <a:t>Meta-Language</a:t>
            </a:r>
            <a:r>
              <a:rPr lang="et-EE" sz="1600" dirty="0">
                <a:latin typeface="Times New Roman" pitchFamily="18" charset="0"/>
                <a:cs typeface="Times New Roman" pitchFamily="18" charset="0"/>
              </a:rPr>
              <a:t>. Tujuan bahasa sebagai denotasi tahap pertama adalah untuk mengetahui apa arti penanda pertama, yang dalam hal ini adalah desain karakter </a:t>
            </a:r>
            <a:r>
              <a:rPr lang="et-EE" sz="1600" dirty="0" smtClean="0">
                <a:latin typeface="Times New Roman" pitchFamily="18" charset="0"/>
                <a:cs typeface="Times New Roman" pitchFamily="18" charset="0"/>
              </a:rPr>
              <a:t>Kaela</a:t>
            </a:r>
            <a:r>
              <a:rPr lang="en-US" sz="1600" dirty="0" smtClean="0">
                <a:latin typeface="Times New Roman" pitchFamily="18" charset="0"/>
                <a:cs typeface="Times New Roman" pitchFamily="18" charset="0"/>
              </a:rPr>
              <a:t>.</a:t>
            </a:r>
            <a:endParaRPr lang="en-US" sz="1600" dirty="0">
              <a:solidFill>
                <a:srgbClr val="000000"/>
              </a:solidFill>
              <a:latin typeface="Times New Roman" panose="02020603050405020304" pitchFamily="18" charset="0"/>
              <a:ea typeface="Mukta Mahee"/>
              <a:cs typeface="Times New Roman" panose="02020603050405020304" pitchFamily="18" charset="0"/>
              <a:sym typeface="Mukta Mahee"/>
            </a:endParaRPr>
          </a:p>
        </p:txBody>
      </p:sp>
      <p:pic>
        <p:nvPicPr>
          <p:cNvPr id="1026" name="Picture 2" descr="D:\astrarisk\SEKOLAH\KULIAH\matkul\semester 6\jurnal new media\CP kae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67" y="670623"/>
            <a:ext cx="4945231" cy="532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35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21998" y="682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0" name="Google Shape;46;g104f7abbb21_0_309"/>
          <p:cNvSpPr txBox="1">
            <a:spLocks/>
          </p:cNvSpPr>
          <p:nvPr/>
        </p:nvSpPr>
        <p:spPr>
          <a:xfrm>
            <a:off x="0" y="-19557"/>
            <a:ext cx="12192000" cy="605855"/>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Hasil dan </a:t>
            </a:r>
            <a:r>
              <a:rPr lang="en-US" sz="2800" dirty="0" err="1"/>
              <a:t>Pembahasan</a:t>
            </a:r>
            <a:endParaRPr lang="en-ID" sz="2800" dirty="0"/>
          </a:p>
        </p:txBody>
      </p:sp>
      <p:grpSp>
        <p:nvGrpSpPr>
          <p:cNvPr id="45" name="Google Shape;495;p23"/>
          <p:cNvGrpSpPr/>
          <p:nvPr/>
        </p:nvGrpSpPr>
        <p:grpSpPr>
          <a:xfrm>
            <a:off x="5560249" y="2624634"/>
            <a:ext cx="388712" cy="389587"/>
            <a:chOff x="2280029" y="1970604"/>
            <a:chExt cx="353631" cy="354395"/>
          </a:xfrm>
        </p:grpSpPr>
        <p:sp>
          <p:nvSpPr>
            <p:cNvPr id="46" name="Google Shape;496;p23"/>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7;p23"/>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8;p23"/>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9;p23"/>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550;p45"/>
          <p:cNvGrpSpPr/>
          <p:nvPr/>
        </p:nvGrpSpPr>
        <p:grpSpPr>
          <a:xfrm>
            <a:off x="6222628" y="3241902"/>
            <a:ext cx="435857" cy="396816"/>
            <a:chOff x="4210933" y="2926777"/>
            <a:chExt cx="280072" cy="275520"/>
          </a:xfrm>
        </p:grpSpPr>
        <p:sp>
          <p:nvSpPr>
            <p:cNvPr id="68" name="Google Shape;1551;p45"/>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52;p45"/>
            <p:cNvSpPr/>
            <p:nvPr/>
          </p:nvSpPr>
          <p:spPr>
            <a:xfrm>
              <a:off x="4489859" y="2969589"/>
              <a:ext cx="32" cy="32"/>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53;p45"/>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554;p45"/>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5;p45"/>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6;p45"/>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7;p45"/>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8;p45"/>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9;p45"/>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60;p45"/>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1;p45"/>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2;p45"/>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3;p45"/>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13">
            <a:extLst>
              <a:ext uri="{FF2B5EF4-FFF2-40B4-BE49-F238E27FC236}">
                <a16:creationId xmlns:a16="http://schemas.microsoft.com/office/drawing/2014/main" xmlns="" id="{019D0D8A-CCAB-40AD-8135-0C4AE5B08489}"/>
              </a:ext>
            </a:extLst>
          </p:cNvPr>
          <p:cNvSpPr txBox="1"/>
          <p:nvPr/>
        </p:nvSpPr>
        <p:spPr>
          <a:xfrm>
            <a:off x="5974002" y="3054237"/>
            <a:ext cx="5183999" cy="2492990"/>
          </a:xfrm>
          <a:prstGeom prst="rect">
            <a:avLst/>
          </a:prstGeom>
        </p:spPr>
        <p:txBody>
          <a:bodyPr wrap="square" lIns="0" tIns="0" rIns="0" bIns="0" rtlCol="0" anchor="t">
            <a:spAutoFit/>
          </a:bodyPr>
          <a:lstStyle/>
          <a:p>
            <a:pPr algn="just"/>
            <a:r>
              <a:rPr lang="en-US" sz="1800" dirty="0" smtClean="0">
                <a:latin typeface="Times New Roman" pitchFamily="18" charset="0"/>
                <a:cs typeface="Times New Roman" pitchFamily="18" charset="0"/>
              </a:rPr>
              <a:t>	G</a:t>
            </a:r>
            <a:r>
              <a:rPr lang="et-EE" sz="1800" dirty="0" smtClean="0">
                <a:latin typeface="Times New Roman" pitchFamily="18" charset="0"/>
                <a:cs typeface="Times New Roman" pitchFamily="18" charset="0"/>
              </a:rPr>
              <a:t>elang </a:t>
            </a:r>
            <a:r>
              <a:rPr lang="et-EE" sz="1800" dirty="0">
                <a:latin typeface="Times New Roman" pitchFamily="18" charset="0"/>
                <a:cs typeface="Times New Roman" pitchFamily="18" charset="0"/>
              </a:rPr>
              <a:t>yang digunakan kaela tersebut merupakan gelang yang terbuat dari rotan khas daerah papua. Gelang rotan Papua yang dikenakan sebagai aksesoris oleh karakter Kaela Kovalskia adalah salah satu elemen yang menjadi bagian dari </a:t>
            </a:r>
            <a:r>
              <a:rPr lang="et-EE" sz="1800" dirty="0" smtClean="0">
                <a:latin typeface="Times New Roman" pitchFamily="18" charset="0"/>
                <a:cs typeface="Times New Roman" pitchFamily="18" charset="0"/>
              </a:rPr>
              <a:t>penampilannya.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Penanda</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visual </a:t>
            </a:r>
            <a:r>
              <a:rPr lang="en-US" sz="1800" dirty="0" err="1">
                <a:latin typeface="Times New Roman" pitchFamily="18" charset="0"/>
                <a:cs typeface="Times New Roman" pitchFamily="18" charset="0"/>
              </a:rPr>
              <a:t>seperti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gelang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rotan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Papua </a:t>
            </a:r>
            <a:r>
              <a:rPr lang="en-US" sz="1800" dirty="0" err="1">
                <a:latin typeface="Times New Roman" pitchFamily="18" charset="0"/>
                <a:cs typeface="Times New Roman" pitchFamily="18" charset="0"/>
              </a:rPr>
              <a:t>juga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meningkatkan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tarik</a:t>
            </a:r>
            <a:r>
              <a:rPr lang="en-US" sz="1800" dirty="0">
                <a:latin typeface="Times New Roman" pitchFamily="18" charset="0"/>
                <a:cs typeface="Times New Roman" pitchFamily="18" charset="0"/>
              </a:rPr>
              <a:t> visual </a:t>
            </a:r>
            <a:r>
              <a:rPr lang="en-US" sz="1800" dirty="0" err="1">
                <a:latin typeface="Times New Roman" pitchFamily="18" charset="0"/>
                <a:cs typeface="Times New Roman" pitchFamily="18" charset="0"/>
              </a:rPr>
              <a:t>karakter</a:t>
            </a:r>
            <a:r>
              <a:rPr lang="en-US" sz="1800" dirty="0">
                <a:latin typeface="Times New Roman" pitchFamily="18" charset="0"/>
                <a:cs typeface="Times New Roman" pitchFamily="18" charset="0"/>
              </a:rPr>
              <a:t> virtual </a:t>
            </a:r>
            <a:r>
              <a:rPr lang="en-US" sz="1800" dirty="0" err="1">
                <a:latin typeface="Times New Roman" pitchFamily="18" charset="0"/>
                <a:cs typeface="Times New Roman" pitchFamily="18" charset="0"/>
              </a:rPr>
              <a:t>tersebut</a:t>
            </a:r>
            <a:r>
              <a:rPr lang="en-US" sz="1800" dirty="0">
                <a:latin typeface="Times New Roman" pitchFamily="18" charset="0"/>
                <a:cs typeface="Times New Roman" pitchFamily="18" charset="0"/>
              </a:rPr>
              <a:t>. Hal </a:t>
            </a:r>
            <a:r>
              <a:rPr lang="en-US" sz="1800" dirty="0" err="1">
                <a:latin typeface="Times New Roman" pitchFamily="18" charset="0"/>
                <a:cs typeface="Times New Roman" pitchFamily="18" charset="0"/>
              </a:rPr>
              <a:t>ini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memicu</a:t>
            </a:r>
            <a:r>
              <a:rPr lang="en-US" sz="1800" dirty="0">
                <a:latin typeface="Times New Roman" pitchFamily="18" charset="0"/>
                <a:cs typeface="Times New Roman" pitchFamily="18" charset="0"/>
              </a:rPr>
              <a:t> rasa </a:t>
            </a:r>
            <a:r>
              <a:rPr lang="en-US" sz="1800" dirty="0" err="1">
                <a:latin typeface="Times New Roman" pitchFamily="18" charset="0"/>
                <a:cs typeface="Times New Roman" pitchFamily="18" charset="0"/>
              </a:rPr>
              <a:t>penasaran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minat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audiens</a:t>
            </a:r>
            <a:r>
              <a:rPr lang="en-US" sz="1800" dirty="0" smtClean="0">
                <a:latin typeface="Times New Roman" pitchFamily="18" charset="0"/>
                <a:cs typeface="Times New Roman" pitchFamily="18" charset="0"/>
              </a:rPr>
              <a:t>.</a:t>
            </a:r>
            <a:endParaRPr lang="en-US" sz="1800" dirty="0">
              <a:solidFill>
                <a:srgbClr val="000000"/>
              </a:solidFill>
              <a:latin typeface="Times New Roman" pitchFamily="18" charset="0"/>
              <a:ea typeface="Mukta Mahee"/>
              <a:cs typeface="Times New Roman" pitchFamily="18" charset="0"/>
              <a:sym typeface="Mukta Mahee"/>
            </a:endParaRPr>
          </a:p>
        </p:txBody>
      </p:sp>
      <p:graphicFrame>
        <p:nvGraphicFramePr>
          <p:cNvPr id="2" name="Table 1"/>
          <p:cNvGraphicFramePr>
            <a:graphicFrameLocks noGrp="1"/>
          </p:cNvGraphicFramePr>
          <p:nvPr>
            <p:extLst>
              <p:ext uri="{D42A27DB-BD31-4B8C-83A1-F6EECF244321}">
                <p14:modId xmlns:p14="http://schemas.microsoft.com/office/powerpoint/2010/main" val="1264837291"/>
              </p:ext>
            </p:extLst>
          </p:nvPr>
        </p:nvGraphicFramePr>
        <p:xfrm>
          <a:off x="5974002" y="699599"/>
          <a:ext cx="5150265" cy="2205871"/>
        </p:xfrm>
        <a:graphic>
          <a:graphicData uri="http://schemas.openxmlformats.org/drawingml/2006/table">
            <a:tbl>
              <a:tblPr bandRow="1">
                <a:tableStyleId>{5C22544A-7EE6-4342-B048-85BDC9FD1C3A}</a:tableStyleId>
              </a:tblPr>
              <a:tblGrid>
                <a:gridCol w="1324469"/>
                <a:gridCol w="1912898"/>
                <a:gridCol w="1912898"/>
              </a:tblGrid>
              <a:tr h="353613">
                <a:tc rowSpan="2">
                  <a:txBody>
                    <a:bodyPr/>
                    <a:lstStyle/>
                    <a:p>
                      <a:pPr algn="ctr">
                        <a:spcAft>
                          <a:spcPts val="0"/>
                        </a:spcAft>
                      </a:pPr>
                      <a:r>
                        <a:rPr lang="et-EE" sz="1600" b="1" dirty="0">
                          <a:effectLst/>
                        </a:rPr>
                        <a:t>denotasi</a:t>
                      </a:r>
                      <a:endParaRPr lang="en-US" sz="1600" b="1" dirty="0">
                        <a:effectLst/>
                        <a:latin typeface="Times New Roman"/>
                        <a:ea typeface="Times New Roman"/>
                      </a:endParaRPr>
                    </a:p>
                  </a:txBody>
                  <a:tcPr marL="68580" marR="68580" marT="0" marB="0" anchor="ctr"/>
                </a:tc>
                <a:tc>
                  <a:txBody>
                    <a:bodyPr/>
                    <a:lstStyle/>
                    <a:p>
                      <a:pPr algn="ctr">
                        <a:spcAft>
                          <a:spcPts val="0"/>
                        </a:spcAft>
                      </a:pPr>
                      <a:r>
                        <a:rPr lang="et-EE" sz="1600" b="1" dirty="0">
                          <a:effectLst/>
                        </a:rPr>
                        <a:t>penanda</a:t>
                      </a:r>
                      <a:endParaRPr lang="en-US" sz="1600" b="1" dirty="0">
                        <a:effectLst/>
                        <a:latin typeface="Times New Roman"/>
                        <a:ea typeface="Times New Roman"/>
                      </a:endParaRPr>
                    </a:p>
                  </a:txBody>
                  <a:tcPr marL="68580" marR="68580" marT="0" marB="0" anchor="ctr"/>
                </a:tc>
                <a:tc>
                  <a:txBody>
                    <a:bodyPr/>
                    <a:lstStyle/>
                    <a:p>
                      <a:pPr algn="ctr">
                        <a:spcAft>
                          <a:spcPts val="0"/>
                        </a:spcAft>
                      </a:pPr>
                      <a:r>
                        <a:rPr lang="et-EE" sz="1600" b="1">
                          <a:effectLst/>
                        </a:rPr>
                        <a:t>petanda</a:t>
                      </a:r>
                      <a:endParaRPr lang="en-US" sz="1600" b="1">
                        <a:effectLst/>
                        <a:latin typeface="Times New Roman"/>
                        <a:ea typeface="Times New Roman"/>
                      </a:endParaRPr>
                    </a:p>
                  </a:txBody>
                  <a:tcPr marL="68580" marR="68580" marT="0" marB="0" anchor="ctr"/>
                </a:tc>
              </a:tr>
              <a:tr h="707226">
                <a:tc vMerge="1">
                  <a:txBody>
                    <a:bodyPr/>
                    <a:lstStyle/>
                    <a:p>
                      <a:endParaRPr lang="en-US"/>
                    </a:p>
                  </a:txBody>
                  <a:tcPr/>
                </a:tc>
                <a:tc>
                  <a:txBody>
                    <a:bodyPr/>
                    <a:lstStyle/>
                    <a:p>
                      <a:pPr algn="ctr">
                        <a:spcAft>
                          <a:spcPts val="0"/>
                        </a:spcAft>
                      </a:pPr>
                      <a:r>
                        <a:rPr lang="et-EE" sz="1600" b="1" dirty="0">
                          <a:effectLst/>
                        </a:rPr>
                        <a:t>memakai gelang</a:t>
                      </a:r>
                      <a:endParaRPr lang="en-US" sz="1600" b="1" dirty="0">
                        <a:effectLst/>
                        <a:latin typeface="Times New Roman"/>
                        <a:ea typeface="Times New Roman"/>
                      </a:endParaRPr>
                    </a:p>
                  </a:txBody>
                  <a:tcPr marL="68580" marR="68580" marT="0" marB="0" anchor="ctr"/>
                </a:tc>
                <a:tc>
                  <a:txBody>
                    <a:bodyPr/>
                    <a:lstStyle/>
                    <a:p>
                      <a:pPr algn="ctr">
                        <a:spcAft>
                          <a:spcPts val="0"/>
                        </a:spcAft>
                      </a:pPr>
                      <a:r>
                        <a:rPr lang="et-EE" sz="1600" b="1" dirty="0">
                          <a:effectLst/>
                        </a:rPr>
                        <a:t>tampil cantik</a:t>
                      </a:r>
                      <a:endParaRPr lang="en-US" sz="1600" b="1" dirty="0">
                        <a:effectLst/>
                        <a:latin typeface="Times New Roman"/>
                        <a:ea typeface="Times New Roman"/>
                      </a:endParaRPr>
                    </a:p>
                  </a:txBody>
                  <a:tcPr marL="68580" marR="68580" marT="0" marB="0" anchor="ctr"/>
                </a:tc>
              </a:tr>
              <a:tr h="1145032">
                <a:tc>
                  <a:txBody>
                    <a:bodyPr/>
                    <a:lstStyle/>
                    <a:p>
                      <a:pPr algn="ctr">
                        <a:spcAft>
                          <a:spcPts val="0"/>
                        </a:spcAft>
                      </a:pPr>
                      <a:r>
                        <a:rPr lang="et-EE" sz="1600" b="1">
                          <a:effectLst/>
                        </a:rPr>
                        <a:t>mitos</a:t>
                      </a:r>
                      <a:endParaRPr lang="en-US" sz="1600" b="1">
                        <a:effectLst/>
                        <a:latin typeface="Times New Roman"/>
                        <a:ea typeface="Times New Roman"/>
                      </a:endParaRPr>
                    </a:p>
                  </a:txBody>
                  <a:tcPr marL="68580" marR="68580" marT="0" marB="0" anchor="ctr"/>
                </a:tc>
                <a:tc>
                  <a:txBody>
                    <a:bodyPr/>
                    <a:lstStyle/>
                    <a:p>
                      <a:pPr algn="ctr">
                        <a:spcAft>
                          <a:spcPts val="0"/>
                        </a:spcAft>
                      </a:pPr>
                      <a:r>
                        <a:rPr lang="et-EE" sz="1600" b="1">
                          <a:effectLst/>
                        </a:rPr>
                        <a:t>tampil anggun</a:t>
                      </a:r>
                      <a:endParaRPr lang="en-US" sz="1600" b="1">
                        <a:effectLst/>
                        <a:latin typeface="Times New Roman"/>
                        <a:ea typeface="Times New Roman"/>
                      </a:endParaRPr>
                    </a:p>
                  </a:txBody>
                  <a:tcPr marL="68580" marR="68580" marT="0" marB="0" anchor="ctr"/>
                </a:tc>
                <a:tc>
                  <a:txBody>
                    <a:bodyPr/>
                    <a:lstStyle/>
                    <a:p>
                      <a:pPr algn="ctr">
                        <a:spcAft>
                          <a:spcPts val="0"/>
                        </a:spcAft>
                      </a:pPr>
                      <a:r>
                        <a:rPr lang="et-EE" sz="1600" b="1" dirty="0">
                          <a:effectLst/>
                        </a:rPr>
                        <a:t>berpenampilan menarik</a:t>
                      </a:r>
                      <a:endParaRPr lang="en-US" sz="1600" b="1" dirty="0">
                        <a:effectLst/>
                        <a:latin typeface="Times New Roman"/>
                        <a:ea typeface="Times New Roman"/>
                      </a:endParaRPr>
                    </a:p>
                  </a:txBody>
                  <a:tcPr marL="68580" marR="68580" marT="0" marB="0" anchor="ctr"/>
                </a:tc>
              </a:tr>
            </a:tbl>
          </a:graphicData>
        </a:graphic>
      </p:graphicFrame>
      <p:sp>
        <p:nvSpPr>
          <p:cNvPr id="31" name="TextBox 13">
            <a:extLst>
              <a:ext uri="{FF2B5EF4-FFF2-40B4-BE49-F238E27FC236}">
                <a16:creationId xmlns:a16="http://schemas.microsoft.com/office/drawing/2014/main" xmlns="" id="{019D0D8A-CCAB-40AD-8135-0C4AE5B08489}"/>
              </a:ext>
            </a:extLst>
          </p:cNvPr>
          <p:cNvSpPr txBox="1"/>
          <p:nvPr/>
        </p:nvSpPr>
        <p:spPr>
          <a:xfrm>
            <a:off x="553532" y="801936"/>
            <a:ext cx="5183999" cy="553998"/>
          </a:xfrm>
          <a:prstGeom prst="rect">
            <a:avLst/>
          </a:prstGeom>
        </p:spPr>
        <p:txBody>
          <a:bodyPr wrap="square" lIns="0" tIns="0" rIns="0" bIns="0" rtlCol="0" anchor="t">
            <a:spAutoFit/>
          </a:bodyPr>
          <a:lstStyle/>
          <a:p>
            <a:pPr algn="ctr"/>
            <a:r>
              <a:rPr lang="et-EE" sz="1800" dirty="0">
                <a:latin typeface="Times New Roman" pitchFamily="18" charset="0"/>
                <a:cs typeface="Times New Roman" pitchFamily="18" charset="0"/>
              </a:rPr>
              <a:t>Detail gelang pada desain karakter Kaela</a:t>
            </a:r>
            <a:r>
              <a:rPr lang="et-EE"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algn="ctr"/>
            <a:r>
              <a:rPr lang="et-EE" sz="1800" dirty="0" smtClean="0">
                <a:latin typeface="Times New Roman" pitchFamily="18" charset="0"/>
                <a:cs typeface="Times New Roman" pitchFamily="18" charset="0"/>
              </a:rPr>
              <a:t>(</a:t>
            </a:r>
            <a:r>
              <a:rPr lang="et-EE" sz="1800" dirty="0">
                <a:latin typeface="Times New Roman" pitchFamily="18" charset="0"/>
                <a:cs typeface="Times New Roman" pitchFamily="18" charset="0"/>
              </a:rPr>
              <a:t>Sumber : Youtube Kaela Kovalskia).</a:t>
            </a:r>
            <a:endParaRPr lang="en-US" sz="1800" dirty="0">
              <a:latin typeface="Times New Roman" pitchFamily="18" charset="0"/>
              <a:cs typeface="Times New Roman" pitchFamily="18" charset="0"/>
            </a:endParaRPr>
          </a:p>
        </p:txBody>
      </p:sp>
      <p:pic>
        <p:nvPicPr>
          <p:cNvPr id="33" name="image7.png"/>
          <p:cNvPicPr/>
          <p:nvPr/>
        </p:nvPicPr>
        <p:blipFill>
          <a:blip r:embed="rId2"/>
          <a:srcRect/>
          <a:stretch>
            <a:fillRect/>
          </a:stretch>
        </p:blipFill>
        <p:spPr>
          <a:xfrm>
            <a:off x="1785800" y="1497523"/>
            <a:ext cx="2085444" cy="4355947"/>
          </a:xfrm>
          <a:prstGeom prst="rect">
            <a:avLst/>
          </a:prstGeom>
          <a:ln/>
        </p:spPr>
      </p:pic>
    </p:spTree>
    <p:extLst>
      <p:ext uri="{BB962C8B-B14F-4D97-AF65-F5344CB8AC3E}">
        <p14:creationId xmlns:p14="http://schemas.microsoft.com/office/powerpoint/2010/main" val="222997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21998" y="682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0" name="Google Shape;46;g104f7abbb21_0_309"/>
          <p:cNvSpPr txBox="1">
            <a:spLocks/>
          </p:cNvSpPr>
          <p:nvPr/>
        </p:nvSpPr>
        <p:spPr>
          <a:xfrm>
            <a:off x="0" y="-19557"/>
            <a:ext cx="12192000" cy="605855"/>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Hasil dan </a:t>
            </a:r>
            <a:r>
              <a:rPr lang="en-US" sz="2800" dirty="0" err="1"/>
              <a:t>Pembahasan</a:t>
            </a:r>
            <a:endParaRPr lang="en-ID" sz="2800" dirty="0"/>
          </a:p>
        </p:txBody>
      </p:sp>
      <p:grpSp>
        <p:nvGrpSpPr>
          <p:cNvPr id="45" name="Google Shape;495;p23"/>
          <p:cNvGrpSpPr/>
          <p:nvPr/>
        </p:nvGrpSpPr>
        <p:grpSpPr>
          <a:xfrm>
            <a:off x="5560249" y="2624634"/>
            <a:ext cx="388712" cy="389587"/>
            <a:chOff x="2280029" y="1970604"/>
            <a:chExt cx="353631" cy="354395"/>
          </a:xfrm>
        </p:grpSpPr>
        <p:sp>
          <p:nvSpPr>
            <p:cNvPr id="46" name="Google Shape;496;p23"/>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7;p23"/>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8;p23"/>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9;p23"/>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550;p45"/>
          <p:cNvGrpSpPr/>
          <p:nvPr/>
        </p:nvGrpSpPr>
        <p:grpSpPr>
          <a:xfrm>
            <a:off x="6222628" y="3241902"/>
            <a:ext cx="435857" cy="396816"/>
            <a:chOff x="4210933" y="2926777"/>
            <a:chExt cx="280072" cy="275520"/>
          </a:xfrm>
        </p:grpSpPr>
        <p:sp>
          <p:nvSpPr>
            <p:cNvPr id="68" name="Google Shape;1551;p45"/>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52;p45"/>
            <p:cNvSpPr/>
            <p:nvPr/>
          </p:nvSpPr>
          <p:spPr>
            <a:xfrm>
              <a:off x="4489859" y="2969589"/>
              <a:ext cx="32" cy="32"/>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53;p45"/>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554;p45"/>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5;p45"/>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6;p45"/>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7;p45"/>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8;p45"/>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9;p45"/>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60;p45"/>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1;p45"/>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2;p45"/>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3;p45"/>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13">
            <a:extLst>
              <a:ext uri="{FF2B5EF4-FFF2-40B4-BE49-F238E27FC236}">
                <a16:creationId xmlns:a16="http://schemas.microsoft.com/office/drawing/2014/main" xmlns="" id="{019D0D8A-CCAB-40AD-8135-0C4AE5B08489}"/>
              </a:ext>
            </a:extLst>
          </p:cNvPr>
          <p:cNvSpPr txBox="1"/>
          <p:nvPr/>
        </p:nvSpPr>
        <p:spPr>
          <a:xfrm>
            <a:off x="488953" y="1613786"/>
            <a:ext cx="5183999" cy="553998"/>
          </a:xfrm>
          <a:prstGeom prst="rect">
            <a:avLst/>
          </a:prstGeom>
        </p:spPr>
        <p:txBody>
          <a:bodyPr wrap="square" lIns="0" tIns="0" rIns="0" bIns="0" rtlCol="0" anchor="t">
            <a:spAutoFit/>
          </a:bodyPr>
          <a:lstStyle/>
          <a:p>
            <a:pPr algn="ctr"/>
            <a:r>
              <a:rPr lang="sv-SE" sz="1800" dirty="0">
                <a:latin typeface="Times New Roman" pitchFamily="18" charset="0"/>
                <a:cs typeface="Times New Roman" pitchFamily="18" charset="0"/>
              </a:rPr>
              <a:t>Detail Kalung pada desain karakter Kaela</a:t>
            </a:r>
            <a:r>
              <a:rPr lang="sv-SE" sz="1800" dirty="0" smtClean="0">
                <a:latin typeface="Times New Roman" pitchFamily="18" charset="0"/>
                <a:cs typeface="Times New Roman" pitchFamily="18" charset="0"/>
              </a:rPr>
              <a:t>.</a:t>
            </a:r>
          </a:p>
          <a:p>
            <a:pPr algn="ctr"/>
            <a:r>
              <a:rPr lang="sv-SE" sz="1800" dirty="0" smtClean="0">
                <a:latin typeface="Times New Roman" pitchFamily="18" charset="0"/>
                <a:cs typeface="Times New Roman" pitchFamily="18" charset="0"/>
              </a:rPr>
              <a:t>(</a:t>
            </a:r>
            <a:r>
              <a:rPr lang="sv-SE" sz="1800" dirty="0">
                <a:latin typeface="Times New Roman" pitchFamily="18" charset="0"/>
                <a:cs typeface="Times New Roman" pitchFamily="18" charset="0"/>
              </a:rPr>
              <a:t>Sumber : Youtube Kaela Kovalskia).</a:t>
            </a:r>
            <a:endParaRPr lang="en-US" sz="1800" dirty="0">
              <a:latin typeface="Times New Roman" pitchFamily="18" charset="0"/>
              <a:cs typeface="Times New Roman" pitchFamily="18" charset="0"/>
            </a:endParaRPr>
          </a:p>
        </p:txBody>
      </p:sp>
      <p:sp>
        <p:nvSpPr>
          <p:cNvPr id="28" name="TextBox 13">
            <a:extLst>
              <a:ext uri="{FF2B5EF4-FFF2-40B4-BE49-F238E27FC236}">
                <a16:creationId xmlns:a16="http://schemas.microsoft.com/office/drawing/2014/main" xmlns="" id="{019D0D8A-CCAB-40AD-8135-0C4AE5B08489}"/>
              </a:ext>
            </a:extLst>
          </p:cNvPr>
          <p:cNvSpPr txBox="1"/>
          <p:nvPr/>
        </p:nvSpPr>
        <p:spPr>
          <a:xfrm>
            <a:off x="5974002" y="3054237"/>
            <a:ext cx="5183999" cy="3046988"/>
          </a:xfrm>
          <a:prstGeom prst="rect">
            <a:avLst/>
          </a:prstGeom>
        </p:spPr>
        <p:txBody>
          <a:bodyPr wrap="square" lIns="0" tIns="0" rIns="0" bIns="0" rtlCol="0" anchor="t">
            <a:spAutoFit/>
          </a:bodyPr>
          <a:lstStyle/>
          <a:p>
            <a:pPr algn="just"/>
            <a:r>
              <a:rPr lang="en-US" sz="1800" dirty="0" smtClean="0">
                <a:latin typeface="Times New Roman" pitchFamily="18" charset="0"/>
                <a:cs typeface="Times New Roman" pitchFamily="18" charset="0"/>
              </a:rPr>
              <a:t>	</a:t>
            </a:r>
            <a:r>
              <a:rPr lang="et-EE" sz="1800" dirty="0" smtClean="0">
                <a:latin typeface="Times New Roman" pitchFamily="18" charset="0"/>
                <a:cs typeface="Times New Roman" pitchFamily="18" charset="0"/>
              </a:rPr>
              <a:t>Kalung </a:t>
            </a:r>
            <a:r>
              <a:rPr lang="et-EE" sz="1800" i="1" dirty="0">
                <a:latin typeface="Times New Roman" pitchFamily="18" charset="0"/>
                <a:cs typeface="Times New Roman" pitchFamily="18" charset="0"/>
              </a:rPr>
              <a:t>Red Fire Opal</a:t>
            </a:r>
            <a:r>
              <a:rPr lang="et-EE" sz="1800" dirty="0">
                <a:latin typeface="Times New Roman" pitchFamily="18" charset="0"/>
                <a:cs typeface="Times New Roman" pitchFamily="18" charset="0"/>
              </a:rPr>
              <a:t> yang juga sebagai penanda visual aksesoris oleh Kaela Kovalskia merupakan elemen yang mencolok dalam penampilannya</a:t>
            </a:r>
            <a:r>
              <a:rPr lang="et-EE" sz="1800" dirty="0" smtClean="0">
                <a:latin typeface="Times New Roman" pitchFamily="18" charset="0"/>
                <a:cs typeface="Times New Roman" pitchFamily="18" charset="0"/>
              </a:rPr>
              <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Beberapa</a:t>
            </a:r>
            <a:r>
              <a:rPr lang="en-US" sz="1800" dirty="0">
                <a:latin typeface="Times New Roman" pitchFamily="18" charset="0"/>
                <a:cs typeface="Times New Roman" pitchFamily="18" charset="0"/>
              </a:rPr>
              <a:t> orang </a:t>
            </a:r>
            <a:r>
              <a:rPr lang="en-US" sz="1800" dirty="0" err="1">
                <a:latin typeface="Times New Roman" pitchFamily="18" charset="0"/>
                <a:cs typeface="Times New Roman" pitchFamily="18" charset="0"/>
              </a:rPr>
              <a:t>percaya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bahwa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batu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permata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seperti</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Red Fire Opal </a:t>
            </a:r>
            <a:r>
              <a:rPr lang="en-US" sz="1800" dirty="0" err="1">
                <a:latin typeface="Times New Roman" pitchFamily="18" charset="0"/>
                <a:cs typeface="Times New Roman" pitchFamily="18" charset="0"/>
              </a:rPr>
              <a:t>memiliki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kekuatan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metafisik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seperti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meningkatkan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energi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positif</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memperkuat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hubungan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atau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melindungi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energi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negatif</a:t>
            </a:r>
            <a:r>
              <a:rPr lang="en-US" sz="1800" dirty="0">
                <a:latin typeface="Times New Roman" pitchFamily="18" charset="0"/>
                <a:cs typeface="Times New Roman" pitchFamily="18" charset="0"/>
              </a:rPr>
              <a:t>. Hal </a:t>
            </a:r>
            <a:r>
              <a:rPr lang="en-US" sz="1800" dirty="0" err="1">
                <a:latin typeface="Times New Roman" pitchFamily="18" charset="0"/>
                <a:cs typeface="Times New Roman" pitchFamily="18" charset="0"/>
              </a:rPr>
              <a:t>ini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memberikan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dimensi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emosional</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lebih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karakter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serta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memengaruhi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persepsi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interpretasi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audiens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terhadap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kepribadian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karakteristiknya</a:t>
            </a:r>
            <a:r>
              <a:rPr lang="en-US" sz="1800" dirty="0">
                <a:latin typeface="Times New Roman" pitchFamily="18" charset="0"/>
                <a:cs typeface="Times New Roman" pitchFamily="18" charset="0"/>
              </a:rPr>
              <a:t>.</a:t>
            </a:r>
            <a:endParaRPr lang="en-US" sz="1800" dirty="0">
              <a:solidFill>
                <a:srgbClr val="000000"/>
              </a:solidFill>
              <a:latin typeface="Times New Roman" pitchFamily="18" charset="0"/>
              <a:ea typeface="Mukta Mahee"/>
              <a:cs typeface="Times New Roman" pitchFamily="18" charset="0"/>
              <a:sym typeface="Mukta Mahee"/>
            </a:endParaRPr>
          </a:p>
        </p:txBody>
      </p:sp>
      <p:pic>
        <p:nvPicPr>
          <p:cNvPr id="29" name="image4.png"/>
          <p:cNvPicPr/>
          <p:nvPr/>
        </p:nvPicPr>
        <p:blipFill>
          <a:blip r:embed="rId2"/>
          <a:srcRect/>
          <a:stretch>
            <a:fillRect/>
          </a:stretch>
        </p:blipFill>
        <p:spPr>
          <a:xfrm>
            <a:off x="554145" y="2405895"/>
            <a:ext cx="5053617" cy="2322709"/>
          </a:xfrm>
          <a:prstGeom prst="rect">
            <a:avLst/>
          </a:prstGeom>
          <a:ln/>
        </p:spPr>
      </p:pic>
      <p:graphicFrame>
        <p:nvGraphicFramePr>
          <p:cNvPr id="5" name="Table 4"/>
          <p:cNvGraphicFramePr>
            <a:graphicFrameLocks noGrp="1"/>
          </p:cNvGraphicFramePr>
          <p:nvPr>
            <p:extLst>
              <p:ext uri="{D42A27DB-BD31-4B8C-83A1-F6EECF244321}">
                <p14:modId xmlns:p14="http://schemas.microsoft.com/office/powerpoint/2010/main" val="253222900"/>
              </p:ext>
            </p:extLst>
          </p:nvPr>
        </p:nvGraphicFramePr>
        <p:xfrm>
          <a:off x="6299901" y="664742"/>
          <a:ext cx="4687324" cy="2332149"/>
        </p:xfrm>
        <a:graphic>
          <a:graphicData uri="http://schemas.openxmlformats.org/drawingml/2006/table">
            <a:tbl>
              <a:tblPr bandRow="1">
                <a:tableStyleId>{5C22544A-7EE6-4342-B048-85BDC9FD1C3A}</a:tableStyleId>
              </a:tblPr>
              <a:tblGrid>
                <a:gridCol w="1205416"/>
                <a:gridCol w="1740954"/>
                <a:gridCol w="1740954"/>
              </a:tblGrid>
              <a:tr h="345382">
                <a:tc rowSpan="2">
                  <a:txBody>
                    <a:bodyPr/>
                    <a:lstStyle/>
                    <a:p>
                      <a:pPr algn="ctr">
                        <a:spcAft>
                          <a:spcPts val="0"/>
                        </a:spcAft>
                      </a:pPr>
                      <a:r>
                        <a:rPr lang="et-EE" sz="1600" b="1" dirty="0">
                          <a:effectLst/>
                        </a:rPr>
                        <a:t>denotasi</a:t>
                      </a:r>
                      <a:endParaRPr lang="en-US" sz="1600" b="1" dirty="0">
                        <a:effectLst/>
                        <a:latin typeface="Times New Roman"/>
                        <a:ea typeface="Times New Roman"/>
                      </a:endParaRPr>
                    </a:p>
                  </a:txBody>
                  <a:tcPr marL="118417" marR="118417" marT="0" marB="0" anchor="ctr"/>
                </a:tc>
                <a:tc>
                  <a:txBody>
                    <a:bodyPr/>
                    <a:lstStyle/>
                    <a:p>
                      <a:pPr algn="ctr">
                        <a:spcAft>
                          <a:spcPts val="0"/>
                        </a:spcAft>
                      </a:pPr>
                      <a:r>
                        <a:rPr lang="et-EE" sz="1600" b="1">
                          <a:effectLst/>
                        </a:rPr>
                        <a:t>penanda</a:t>
                      </a:r>
                      <a:endParaRPr lang="en-US" sz="1600" b="1">
                        <a:effectLst/>
                        <a:latin typeface="Times New Roman"/>
                        <a:ea typeface="Times New Roman"/>
                      </a:endParaRPr>
                    </a:p>
                  </a:txBody>
                  <a:tcPr marL="118417" marR="118417" marT="0" marB="0" anchor="ctr"/>
                </a:tc>
                <a:tc>
                  <a:txBody>
                    <a:bodyPr/>
                    <a:lstStyle/>
                    <a:p>
                      <a:pPr algn="ctr">
                        <a:spcAft>
                          <a:spcPts val="0"/>
                        </a:spcAft>
                      </a:pPr>
                      <a:r>
                        <a:rPr lang="et-EE" sz="1600" b="1">
                          <a:effectLst/>
                        </a:rPr>
                        <a:t>petanda</a:t>
                      </a:r>
                      <a:endParaRPr lang="en-US" sz="1600" b="1">
                        <a:effectLst/>
                        <a:latin typeface="Times New Roman"/>
                        <a:ea typeface="Times New Roman"/>
                      </a:endParaRPr>
                    </a:p>
                  </a:txBody>
                  <a:tcPr marL="118417" marR="118417" marT="0" marB="0" anchor="ctr"/>
                </a:tc>
              </a:tr>
              <a:tr h="868388">
                <a:tc vMerge="1">
                  <a:txBody>
                    <a:bodyPr/>
                    <a:lstStyle/>
                    <a:p>
                      <a:endParaRPr lang="en-US"/>
                    </a:p>
                  </a:txBody>
                  <a:tcPr/>
                </a:tc>
                <a:tc>
                  <a:txBody>
                    <a:bodyPr/>
                    <a:lstStyle/>
                    <a:p>
                      <a:pPr algn="ctr">
                        <a:spcAft>
                          <a:spcPts val="0"/>
                        </a:spcAft>
                      </a:pPr>
                      <a:r>
                        <a:rPr lang="et-EE" sz="1600" b="1" dirty="0">
                          <a:effectLst/>
                        </a:rPr>
                        <a:t>memakai kalung red fire opal</a:t>
                      </a:r>
                      <a:endParaRPr lang="en-US" sz="1600" b="1" dirty="0">
                        <a:effectLst/>
                        <a:latin typeface="Times New Roman"/>
                        <a:ea typeface="Times New Roman"/>
                      </a:endParaRPr>
                    </a:p>
                  </a:txBody>
                  <a:tcPr marL="118417" marR="118417" marT="0" marB="0" anchor="ctr"/>
                </a:tc>
                <a:tc>
                  <a:txBody>
                    <a:bodyPr/>
                    <a:lstStyle/>
                    <a:p>
                      <a:pPr algn="ctr">
                        <a:spcAft>
                          <a:spcPts val="0"/>
                        </a:spcAft>
                      </a:pPr>
                      <a:r>
                        <a:rPr lang="et-EE" sz="1600" b="1">
                          <a:effectLst/>
                        </a:rPr>
                        <a:t>ritual adat</a:t>
                      </a:r>
                      <a:endParaRPr lang="en-US" sz="1600" b="1">
                        <a:effectLst/>
                        <a:latin typeface="Times New Roman"/>
                        <a:ea typeface="Times New Roman"/>
                      </a:endParaRPr>
                    </a:p>
                  </a:txBody>
                  <a:tcPr marL="118417" marR="118417" marT="0" marB="0" anchor="ctr"/>
                </a:tc>
              </a:tr>
              <a:tr h="1118379">
                <a:tc>
                  <a:txBody>
                    <a:bodyPr/>
                    <a:lstStyle/>
                    <a:p>
                      <a:pPr algn="ctr">
                        <a:spcAft>
                          <a:spcPts val="0"/>
                        </a:spcAft>
                      </a:pPr>
                      <a:r>
                        <a:rPr lang="et-EE" sz="1600" b="1">
                          <a:effectLst/>
                        </a:rPr>
                        <a:t>mitos</a:t>
                      </a:r>
                      <a:endParaRPr lang="en-US" sz="1600" b="1">
                        <a:effectLst/>
                        <a:latin typeface="Times New Roman"/>
                        <a:ea typeface="Times New Roman"/>
                      </a:endParaRPr>
                    </a:p>
                  </a:txBody>
                  <a:tcPr marL="118417" marR="118417" marT="0" marB="0" anchor="ctr"/>
                </a:tc>
                <a:tc>
                  <a:txBody>
                    <a:bodyPr/>
                    <a:lstStyle/>
                    <a:p>
                      <a:pPr algn="ctr">
                        <a:spcAft>
                          <a:spcPts val="0"/>
                        </a:spcAft>
                      </a:pPr>
                      <a:r>
                        <a:rPr lang="et-EE" sz="1600" b="1">
                          <a:effectLst/>
                        </a:rPr>
                        <a:t>ritual adat</a:t>
                      </a:r>
                      <a:endParaRPr lang="en-US" sz="1600" b="1">
                        <a:effectLst/>
                        <a:latin typeface="Times New Roman"/>
                        <a:ea typeface="Times New Roman"/>
                      </a:endParaRPr>
                    </a:p>
                  </a:txBody>
                  <a:tcPr marL="118417" marR="118417" marT="0" marB="0" anchor="ctr"/>
                </a:tc>
                <a:tc>
                  <a:txBody>
                    <a:bodyPr/>
                    <a:lstStyle/>
                    <a:p>
                      <a:pPr algn="ctr">
                        <a:spcAft>
                          <a:spcPts val="0"/>
                        </a:spcAft>
                      </a:pPr>
                      <a:r>
                        <a:rPr lang="et-EE" sz="1600" b="1" dirty="0">
                          <a:effectLst/>
                        </a:rPr>
                        <a:t>memiliki kekuatan magis</a:t>
                      </a:r>
                      <a:endParaRPr lang="en-US" sz="1600" b="1" dirty="0">
                        <a:effectLst/>
                        <a:latin typeface="Times New Roman"/>
                        <a:ea typeface="Times New Roman"/>
                      </a:endParaRPr>
                    </a:p>
                  </a:txBody>
                  <a:tcPr marL="118417" marR="118417" marT="0" marB="0" anchor="ctr"/>
                </a:tc>
              </a:tr>
            </a:tbl>
          </a:graphicData>
        </a:graphic>
      </p:graphicFrame>
    </p:spTree>
    <p:extLst>
      <p:ext uri="{BB962C8B-B14F-4D97-AF65-F5344CB8AC3E}">
        <p14:creationId xmlns:p14="http://schemas.microsoft.com/office/powerpoint/2010/main" val="63450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auto">
          <a:xfrm>
            <a:off x="-121998" y="682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0" name="Google Shape;46;g104f7abbb21_0_309"/>
          <p:cNvSpPr txBox="1">
            <a:spLocks/>
          </p:cNvSpPr>
          <p:nvPr/>
        </p:nvSpPr>
        <p:spPr>
          <a:xfrm>
            <a:off x="0" y="-19557"/>
            <a:ext cx="12192000" cy="605855"/>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Hasil dan </a:t>
            </a:r>
            <a:r>
              <a:rPr lang="en-US" sz="2800" dirty="0" err="1"/>
              <a:t>Pembahasan</a:t>
            </a:r>
            <a:endParaRPr lang="en-ID" sz="2800" dirty="0"/>
          </a:p>
        </p:txBody>
      </p:sp>
      <p:grpSp>
        <p:nvGrpSpPr>
          <p:cNvPr id="45" name="Google Shape;495;p23"/>
          <p:cNvGrpSpPr/>
          <p:nvPr/>
        </p:nvGrpSpPr>
        <p:grpSpPr>
          <a:xfrm>
            <a:off x="5560249" y="2624634"/>
            <a:ext cx="388712" cy="389587"/>
            <a:chOff x="2280029" y="1970604"/>
            <a:chExt cx="353631" cy="354395"/>
          </a:xfrm>
        </p:grpSpPr>
        <p:sp>
          <p:nvSpPr>
            <p:cNvPr id="46" name="Google Shape;496;p23"/>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7;p23"/>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8;p23"/>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9;p23"/>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550;p45"/>
          <p:cNvGrpSpPr/>
          <p:nvPr/>
        </p:nvGrpSpPr>
        <p:grpSpPr>
          <a:xfrm>
            <a:off x="6222628" y="3241902"/>
            <a:ext cx="435857" cy="396816"/>
            <a:chOff x="4210933" y="2926777"/>
            <a:chExt cx="280072" cy="275520"/>
          </a:xfrm>
        </p:grpSpPr>
        <p:sp>
          <p:nvSpPr>
            <p:cNvPr id="68" name="Google Shape;1551;p45"/>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52;p45"/>
            <p:cNvSpPr/>
            <p:nvPr/>
          </p:nvSpPr>
          <p:spPr>
            <a:xfrm>
              <a:off x="4489859" y="2969589"/>
              <a:ext cx="32" cy="32"/>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53;p45"/>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554;p45"/>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5;p45"/>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6;p45"/>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7;p45"/>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8;p45"/>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9;p45"/>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60;p45"/>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1;p45"/>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2;p45"/>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3;p45"/>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13">
            <a:extLst>
              <a:ext uri="{FF2B5EF4-FFF2-40B4-BE49-F238E27FC236}">
                <a16:creationId xmlns:a16="http://schemas.microsoft.com/office/drawing/2014/main" xmlns="" id="{019D0D8A-CCAB-40AD-8135-0C4AE5B08489}"/>
              </a:ext>
            </a:extLst>
          </p:cNvPr>
          <p:cNvSpPr txBox="1"/>
          <p:nvPr/>
        </p:nvSpPr>
        <p:spPr>
          <a:xfrm>
            <a:off x="488953" y="981397"/>
            <a:ext cx="5183999" cy="830997"/>
          </a:xfrm>
          <a:prstGeom prst="rect">
            <a:avLst/>
          </a:prstGeom>
        </p:spPr>
        <p:txBody>
          <a:bodyPr wrap="square" lIns="0" tIns="0" rIns="0" bIns="0" rtlCol="0" anchor="t">
            <a:spAutoFit/>
          </a:bodyPr>
          <a:lstStyle/>
          <a:p>
            <a:pPr algn="ctr"/>
            <a:r>
              <a:rPr lang="sv-SE" sz="1800" dirty="0">
                <a:latin typeface="Times New Roman" pitchFamily="18" charset="0"/>
                <a:cs typeface="Times New Roman" pitchFamily="18" charset="0"/>
              </a:rPr>
              <a:t>Detail campuran kain batik lasem dan batik sekarjati pada desain karakter Kaela</a:t>
            </a:r>
            <a:r>
              <a:rPr lang="sv-SE" sz="1800" dirty="0" smtClean="0">
                <a:latin typeface="Times New Roman" pitchFamily="18" charset="0"/>
                <a:cs typeface="Times New Roman" pitchFamily="18" charset="0"/>
              </a:rPr>
              <a:t>.</a:t>
            </a:r>
          </a:p>
          <a:p>
            <a:pPr algn="ctr"/>
            <a:r>
              <a:rPr lang="sv-SE" sz="1800" dirty="0" smtClean="0">
                <a:latin typeface="Times New Roman" pitchFamily="18" charset="0"/>
                <a:cs typeface="Times New Roman" pitchFamily="18" charset="0"/>
              </a:rPr>
              <a:t>(</a:t>
            </a:r>
            <a:r>
              <a:rPr lang="sv-SE" sz="1800" dirty="0">
                <a:latin typeface="Times New Roman" pitchFamily="18" charset="0"/>
                <a:cs typeface="Times New Roman" pitchFamily="18" charset="0"/>
              </a:rPr>
              <a:t>Sumber : Hololivepro.com).</a:t>
            </a:r>
            <a:endParaRPr lang="en-US" sz="1800" dirty="0">
              <a:latin typeface="Times New Roman" pitchFamily="18" charset="0"/>
              <a:cs typeface="Times New Roman" pitchFamily="18" charset="0"/>
            </a:endParaRPr>
          </a:p>
        </p:txBody>
      </p:sp>
      <p:sp>
        <p:nvSpPr>
          <p:cNvPr id="24" name="TextBox 13">
            <a:extLst>
              <a:ext uri="{FF2B5EF4-FFF2-40B4-BE49-F238E27FC236}">
                <a16:creationId xmlns:a16="http://schemas.microsoft.com/office/drawing/2014/main" xmlns="" id="{019D0D8A-CCAB-40AD-8135-0C4AE5B08489}"/>
              </a:ext>
            </a:extLst>
          </p:cNvPr>
          <p:cNvSpPr txBox="1"/>
          <p:nvPr/>
        </p:nvSpPr>
        <p:spPr>
          <a:xfrm>
            <a:off x="5560249" y="2821422"/>
            <a:ext cx="6241492" cy="3323987"/>
          </a:xfrm>
          <a:prstGeom prst="rect">
            <a:avLst/>
          </a:prstGeom>
        </p:spPr>
        <p:txBody>
          <a:bodyPr wrap="square" lIns="0" tIns="0" rIns="0" bIns="0" rtlCol="0" anchor="t">
            <a:spAutoFit/>
          </a:bodyPr>
          <a:lstStyle/>
          <a:p>
            <a:pPr algn="just"/>
            <a:r>
              <a:rPr lang="en-US" sz="1800" dirty="0" smtClean="0">
                <a:latin typeface="Times New Roman" pitchFamily="18" charset="0"/>
                <a:cs typeface="Times New Roman" pitchFamily="18" charset="0"/>
              </a:rPr>
              <a:t>	</a:t>
            </a:r>
            <a:r>
              <a:rPr lang="et-EE" sz="1800" dirty="0" smtClean="0">
                <a:latin typeface="Times New Roman" pitchFamily="18" charset="0"/>
                <a:cs typeface="Times New Roman" pitchFamily="18" charset="0"/>
              </a:rPr>
              <a:t>Kain </a:t>
            </a:r>
            <a:r>
              <a:rPr lang="et-EE" sz="1800" dirty="0">
                <a:latin typeface="Times New Roman" pitchFamily="18" charset="0"/>
                <a:cs typeface="Times New Roman" pitchFamily="18" charset="0"/>
              </a:rPr>
              <a:t>batik campuran dari batik Lasem dan batik Sekarjati yang dikenakan Kaela Kovalskia merupakan elemen yang menarik dalam penampilannya. Penjelasan tentang kain batik tersebut dapat mencakup aspek-aspek seperti sejarah, desain, dan nilai budaya yang terkandung di </a:t>
            </a:r>
            <a:r>
              <a:rPr lang="et-EE" sz="1800" dirty="0" smtClean="0">
                <a:latin typeface="Times New Roman" pitchFamily="18" charset="0"/>
                <a:cs typeface="Times New Roman" pitchFamily="18" charset="0"/>
              </a:rPr>
              <a:t>dalamnya</a:t>
            </a:r>
            <a:r>
              <a:rPr lang="en-US" sz="1800" dirty="0" smtClean="0">
                <a:latin typeface="Times New Roman" pitchFamily="18" charset="0"/>
                <a:cs typeface="Times New Roman" pitchFamily="18" charset="0"/>
              </a:rPr>
              <a:t>.</a:t>
            </a:r>
          </a:p>
          <a:p>
            <a:pPr algn="just"/>
            <a:r>
              <a:rPr lang="en-US" sz="1800" dirty="0" smtClean="0">
                <a:latin typeface="Times New Roman" pitchFamily="18" charset="0"/>
                <a:cs typeface="Times New Roman" pitchFamily="18" charset="0"/>
              </a:rPr>
              <a:t>	Batik </a:t>
            </a:r>
            <a:r>
              <a:rPr lang="en-US" sz="1800" dirty="0" err="1">
                <a:latin typeface="Times New Roman" pitchFamily="18" charset="0"/>
                <a:cs typeface="Times New Roman" pitchFamily="18" charset="0"/>
              </a:rPr>
              <a:t>Lasem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merupakan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satu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jenis</a:t>
            </a:r>
            <a:r>
              <a:rPr lang="en-US" sz="1800" dirty="0">
                <a:latin typeface="Times New Roman" pitchFamily="18" charset="0"/>
                <a:cs typeface="Times New Roman" pitchFamily="18" charset="0"/>
              </a:rPr>
              <a:t> batik yang </a:t>
            </a:r>
            <a:r>
              <a:rPr lang="en-US" sz="1800" dirty="0" err="1">
                <a:latin typeface="Times New Roman" pitchFamily="18" charset="0"/>
                <a:cs typeface="Times New Roman" pitchFamily="18" charset="0"/>
              </a:rPr>
              <a:t>berasal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Lasem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Jawa</a:t>
            </a:r>
            <a:r>
              <a:rPr lang="en-US" sz="1800" dirty="0">
                <a:latin typeface="Times New Roman" pitchFamily="18" charset="0"/>
                <a:cs typeface="Times New Roman" pitchFamily="18" charset="0"/>
              </a:rPr>
              <a:t> Tengah, Indonesia. Batik </a:t>
            </a:r>
            <a:r>
              <a:rPr lang="en-US" sz="1800" dirty="0" err="1">
                <a:latin typeface="Times New Roman" pitchFamily="18" charset="0"/>
                <a:cs typeface="Times New Roman" pitchFamily="18" charset="0"/>
              </a:rPr>
              <a:t>Lasem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sering</a:t>
            </a:r>
            <a:r>
              <a:rPr lang="en-US" sz="1800" dirty="0">
                <a:latin typeface="Times New Roman" pitchFamily="18" charset="0"/>
                <a:cs typeface="Times New Roman" pitchFamily="18" charset="0"/>
              </a:rPr>
              <a:t> kali </a:t>
            </a:r>
            <a:r>
              <a:rPr lang="en-US" sz="1800" dirty="0" err="1">
                <a:latin typeface="Times New Roman" pitchFamily="18" charset="0"/>
                <a:cs typeface="Times New Roman" pitchFamily="18" charset="0"/>
              </a:rPr>
              <a:t>menggunakan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warna-warna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cerah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motif-motif yang </a:t>
            </a:r>
            <a:r>
              <a:rPr lang="en-US" sz="1800" dirty="0" err="1" smtClean="0">
                <a:latin typeface="Times New Roman" pitchFamily="18" charset="0"/>
                <a:cs typeface="Times New Roman" pitchFamily="18" charset="0"/>
              </a:rPr>
              <a:t>rumit</a:t>
            </a:r>
            <a:r>
              <a:rPr lang="en-US" sz="1800" dirty="0" smtClean="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Batik </a:t>
            </a:r>
            <a:r>
              <a:rPr lang="en-US" sz="1800" dirty="0" err="1">
                <a:latin typeface="Times New Roman" pitchFamily="18" charset="0"/>
                <a:cs typeface="Times New Roman" pitchFamily="18" charset="0"/>
              </a:rPr>
              <a:t>Sekarjati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adalah</a:t>
            </a:r>
            <a:r>
              <a:rPr lang="en-US" sz="1800" dirty="0">
                <a:latin typeface="Times New Roman" pitchFamily="18" charset="0"/>
                <a:cs typeface="Times New Roman" pitchFamily="18" charset="0"/>
              </a:rPr>
              <a:t> batik yang </a:t>
            </a:r>
            <a:r>
              <a:rPr lang="en-US" sz="1800" dirty="0" err="1">
                <a:latin typeface="Times New Roman" pitchFamily="18" charset="0"/>
                <a:cs typeface="Times New Roman" pitchFamily="18" charset="0"/>
              </a:rPr>
              <a:t>berasal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daerah</a:t>
            </a:r>
            <a:r>
              <a:rPr lang="en-US" sz="1800" dirty="0">
                <a:latin typeface="Times New Roman" pitchFamily="18" charset="0"/>
                <a:cs typeface="Times New Roman" pitchFamily="18" charset="0"/>
              </a:rPr>
              <a:t> Kudus, </a:t>
            </a:r>
            <a:r>
              <a:rPr lang="en-US" sz="1800" dirty="0" err="1">
                <a:latin typeface="Times New Roman" pitchFamily="18" charset="0"/>
                <a:cs typeface="Times New Roman" pitchFamily="18" charset="0"/>
              </a:rPr>
              <a:t>Jawa</a:t>
            </a:r>
            <a:r>
              <a:rPr lang="en-US" sz="1800" dirty="0">
                <a:latin typeface="Times New Roman" pitchFamily="18" charset="0"/>
                <a:cs typeface="Times New Roman" pitchFamily="18" charset="0"/>
              </a:rPr>
              <a:t> Tengah, Indonesia. Batik </a:t>
            </a:r>
            <a:r>
              <a:rPr lang="en-US" sz="1800" dirty="0" err="1">
                <a:latin typeface="Times New Roman" pitchFamily="18" charset="0"/>
                <a:cs typeface="Times New Roman" pitchFamily="18" charset="0"/>
              </a:rPr>
              <a:t>ini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terkenal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motif-</a:t>
            </a:r>
            <a:r>
              <a:rPr lang="en-US" sz="1800" dirty="0" err="1">
                <a:latin typeface="Times New Roman" pitchFamily="18" charset="0"/>
                <a:cs typeface="Times New Roman" pitchFamily="18" charset="0"/>
              </a:rPr>
              <a:t>motifnya</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elegan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terinspirasi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serta</a:t>
            </a:r>
            <a:r>
              <a:rPr lang="en-US" sz="1800" dirty="0">
                <a:latin typeface="Times New Roman" pitchFamily="18" charset="0"/>
                <a:cs typeface="Times New Roman" pitchFamily="18" charset="0"/>
              </a:rPr>
              <a:t> motif-motif </a:t>
            </a:r>
            <a:r>
              <a:rPr lang="en-US" sz="1800" dirty="0" err="1">
                <a:latin typeface="Times New Roman" pitchFamily="18" charset="0"/>
                <a:cs typeface="Times New Roman" pitchFamily="18" charset="0"/>
              </a:rPr>
              <a:t>tradisional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Jawa</a:t>
            </a:r>
            <a:r>
              <a:rPr lang="en-US" sz="1800" dirty="0">
                <a:latin typeface="Times New Roman" pitchFamily="18" charset="0"/>
                <a:cs typeface="Times New Roman" pitchFamily="18" charset="0"/>
              </a:rPr>
              <a:t>. </a:t>
            </a:r>
            <a:endParaRPr lang="en-US" sz="1800" dirty="0">
              <a:solidFill>
                <a:srgbClr val="000000"/>
              </a:solidFill>
              <a:latin typeface="Times New Roman" pitchFamily="18" charset="0"/>
              <a:ea typeface="Mukta Mahee"/>
              <a:cs typeface="Times New Roman" pitchFamily="18" charset="0"/>
              <a:sym typeface="Mukta Mahee"/>
            </a:endParaRPr>
          </a:p>
        </p:txBody>
      </p:sp>
      <p:pic>
        <p:nvPicPr>
          <p:cNvPr id="25" name="image6.png"/>
          <p:cNvPicPr/>
          <p:nvPr/>
        </p:nvPicPr>
        <p:blipFill>
          <a:blip r:embed="rId2"/>
          <a:srcRect/>
          <a:stretch>
            <a:fillRect/>
          </a:stretch>
        </p:blipFill>
        <p:spPr>
          <a:xfrm>
            <a:off x="1111346" y="1925956"/>
            <a:ext cx="3939211" cy="3656878"/>
          </a:xfrm>
          <a:prstGeom prst="rect">
            <a:avLst/>
          </a:prstGeom>
          <a:ln/>
        </p:spPr>
      </p:pic>
      <p:graphicFrame>
        <p:nvGraphicFramePr>
          <p:cNvPr id="2" name="Table 1"/>
          <p:cNvGraphicFramePr>
            <a:graphicFrameLocks noGrp="1"/>
          </p:cNvGraphicFramePr>
          <p:nvPr>
            <p:extLst>
              <p:ext uri="{D42A27DB-BD31-4B8C-83A1-F6EECF244321}">
                <p14:modId xmlns:p14="http://schemas.microsoft.com/office/powerpoint/2010/main" val="1731296342"/>
              </p:ext>
            </p:extLst>
          </p:nvPr>
        </p:nvGraphicFramePr>
        <p:xfrm>
          <a:off x="6449745" y="648437"/>
          <a:ext cx="4639055" cy="2132338"/>
        </p:xfrm>
        <a:graphic>
          <a:graphicData uri="http://schemas.openxmlformats.org/drawingml/2006/table">
            <a:tbl>
              <a:tblPr bandRow="1">
                <a:tableStyleId>{5C22544A-7EE6-4342-B048-85BDC9FD1C3A}</a:tableStyleId>
              </a:tblPr>
              <a:tblGrid>
                <a:gridCol w="1193003"/>
                <a:gridCol w="1723026"/>
                <a:gridCol w="1723026"/>
              </a:tblGrid>
              <a:tr h="341825">
                <a:tc rowSpan="2">
                  <a:txBody>
                    <a:bodyPr/>
                    <a:lstStyle/>
                    <a:p>
                      <a:pPr algn="ctr">
                        <a:spcAft>
                          <a:spcPts val="0"/>
                        </a:spcAft>
                      </a:pPr>
                      <a:r>
                        <a:rPr lang="et-EE" sz="1800" b="1" dirty="0">
                          <a:effectLst/>
                        </a:rPr>
                        <a:t>denotasi</a:t>
                      </a:r>
                      <a:endParaRPr lang="en-US" sz="1800" b="1" dirty="0">
                        <a:effectLst/>
                        <a:latin typeface="Times New Roman"/>
                        <a:ea typeface="Times New Roman"/>
                      </a:endParaRPr>
                    </a:p>
                  </a:txBody>
                  <a:tcPr marL="117196" marR="117196" marT="0" marB="0" anchor="ctr"/>
                </a:tc>
                <a:tc>
                  <a:txBody>
                    <a:bodyPr/>
                    <a:lstStyle/>
                    <a:p>
                      <a:pPr algn="ctr">
                        <a:spcAft>
                          <a:spcPts val="0"/>
                        </a:spcAft>
                      </a:pPr>
                      <a:r>
                        <a:rPr lang="et-EE" sz="1800" b="1">
                          <a:effectLst/>
                        </a:rPr>
                        <a:t>penanda</a:t>
                      </a:r>
                      <a:endParaRPr lang="en-US" sz="1800" b="1">
                        <a:effectLst/>
                        <a:latin typeface="Times New Roman"/>
                        <a:ea typeface="Times New Roman"/>
                      </a:endParaRPr>
                    </a:p>
                  </a:txBody>
                  <a:tcPr marL="117196" marR="117196" marT="0" marB="0" anchor="ctr"/>
                </a:tc>
                <a:tc>
                  <a:txBody>
                    <a:bodyPr/>
                    <a:lstStyle/>
                    <a:p>
                      <a:pPr algn="ctr">
                        <a:spcAft>
                          <a:spcPts val="0"/>
                        </a:spcAft>
                      </a:pPr>
                      <a:r>
                        <a:rPr lang="et-EE" sz="1800" b="1">
                          <a:effectLst/>
                        </a:rPr>
                        <a:t>petanda</a:t>
                      </a:r>
                      <a:endParaRPr lang="en-US" sz="1800" b="1">
                        <a:effectLst/>
                        <a:latin typeface="Times New Roman"/>
                        <a:ea typeface="Times New Roman"/>
                      </a:endParaRPr>
                    </a:p>
                  </a:txBody>
                  <a:tcPr marL="117196" marR="117196" marT="0" marB="0" anchor="ctr"/>
                </a:tc>
              </a:tr>
              <a:tr h="683651">
                <a:tc vMerge="1">
                  <a:txBody>
                    <a:bodyPr/>
                    <a:lstStyle/>
                    <a:p>
                      <a:endParaRPr lang="en-US"/>
                    </a:p>
                  </a:txBody>
                  <a:tcPr/>
                </a:tc>
                <a:tc>
                  <a:txBody>
                    <a:bodyPr/>
                    <a:lstStyle/>
                    <a:p>
                      <a:pPr algn="ctr">
                        <a:spcAft>
                          <a:spcPts val="0"/>
                        </a:spcAft>
                      </a:pPr>
                      <a:r>
                        <a:rPr lang="et-EE" sz="1800" b="1">
                          <a:effectLst/>
                        </a:rPr>
                        <a:t>memakai kain batik</a:t>
                      </a:r>
                      <a:endParaRPr lang="en-US" sz="1800" b="1">
                        <a:effectLst/>
                        <a:latin typeface="Times New Roman"/>
                        <a:ea typeface="Times New Roman"/>
                      </a:endParaRPr>
                    </a:p>
                  </a:txBody>
                  <a:tcPr marL="117196" marR="117196" marT="0" marB="0" anchor="ctr"/>
                </a:tc>
                <a:tc>
                  <a:txBody>
                    <a:bodyPr/>
                    <a:lstStyle/>
                    <a:p>
                      <a:pPr algn="ctr">
                        <a:spcAft>
                          <a:spcPts val="0"/>
                        </a:spcAft>
                      </a:pPr>
                      <a:r>
                        <a:rPr lang="et-EE" sz="1800" b="1">
                          <a:effectLst/>
                        </a:rPr>
                        <a:t>pakaian adat</a:t>
                      </a:r>
                      <a:endParaRPr lang="en-US" sz="1800" b="1">
                        <a:effectLst/>
                        <a:latin typeface="Times New Roman"/>
                        <a:ea typeface="Times New Roman"/>
                      </a:endParaRPr>
                    </a:p>
                  </a:txBody>
                  <a:tcPr marL="117196" marR="117196" marT="0" marB="0" anchor="ctr"/>
                </a:tc>
              </a:tr>
              <a:tr h="1106862">
                <a:tc>
                  <a:txBody>
                    <a:bodyPr/>
                    <a:lstStyle/>
                    <a:p>
                      <a:pPr algn="ctr">
                        <a:spcAft>
                          <a:spcPts val="0"/>
                        </a:spcAft>
                      </a:pPr>
                      <a:r>
                        <a:rPr lang="et-EE" sz="1800" b="1">
                          <a:effectLst/>
                        </a:rPr>
                        <a:t>mitos</a:t>
                      </a:r>
                      <a:endParaRPr lang="en-US" sz="1800" b="1">
                        <a:effectLst/>
                        <a:latin typeface="Times New Roman"/>
                        <a:ea typeface="Times New Roman"/>
                      </a:endParaRPr>
                    </a:p>
                  </a:txBody>
                  <a:tcPr marL="117196" marR="117196" marT="0" marB="0" anchor="ctr"/>
                </a:tc>
                <a:tc>
                  <a:txBody>
                    <a:bodyPr/>
                    <a:lstStyle/>
                    <a:p>
                      <a:pPr algn="ctr">
                        <a:spcAft>
                          <a:spcPts val="0"/>
                        </a:spcAft>
                      </a:pPr>
                      <a:r>
                        <a:rPr lang="et-EE" sz="1800" b="1">
                          <a:effectLst/>
                        </a:rPr>
                        <a:t>pakaian adat</a:t>
                      </a:r>
                      <a:endParaRPr lang="en-US" sz="1800" b="1">
                        <a:effectLst/>
                        <a:latin typeface="Times New Roman"/>
                        <a:ea typeface="Times New Roman"/>
                      </a:endParaRPr>
                    </a:p>
                  </a:txBody>
                  <a:tcPr marL="117196" marR="117196" marT="0" marB="0" anchor="ctr"/>
                </a:tc>
                <a:tc>
                  <a:txBody>
                    <a:bodyPr/>
                    <a:lstStyle/>
                    <a:p>
                      <a:pPr algn="ctr">
                        <a:spcAft>
                          <a:spcPts val="0"/>
                        </a:spcAft>
                      </a:pPr>
                      <a:r>
                        <a:rPr lang="et-EE" sz="1800" b="1" dirty="0">
                          <a:effectLst/>
                        </a:rPr>
                        <a:t>pakaian upacara adat</a:t>
                      </a:r>
                      <a:endParaRPr lang="en-US" sz="1800" b="1" dirty="0">
                        <a:effectLst/>
                        <a:latin typeface="Times New Roman"/>
                        <a:ea typeface="Times New Roman"/>
                      </a:endParaRPr>
                    </a:p>
                  </a:txBody>
                  <a:tcPr marL="117196" marR="117196" marT="0" marB="0" anchor="ctr"/>
                </a:tc>
              </a:tr>
            </a:tbl>
          </a:graphicData>
        </a:graphic>
      </p:graphicFrame>
    </p:spTree>
    <p:extLst>
      <p:ext uri="{BB962C8B-B14F-4D97-AF65-F5344CB8AC3E}">
        <p14:creationId xmlns:p14="http://schemas.microsoft.com/office/powerpoint/2010/main" val="202261126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3639</TotalTime>
  <Words>503</Words>
  <Application>Microsoft Office PowerPoint</Application>
  <PresentationFormat>Custom</PresentationFormat>
  <Paragraphs>105</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Exo</vt:lpstr>
      <vt:lpstr>Century Gothic</vt:lpstr>
      <vt:lpstr>Times New Roman</vt:lpstr>
      <vt:lpstr>Yu Mincho</vt:lpstr>
      <vt:lpstr>Mukta Mahee</vt:lpstr>
      <vt:lpstr>Calibri</vt:lpstr>
      <vt:lpstr>Office Theme</vt:lpstr>
      <vt:lpstr>Penggunaan Desain Karakter Nusantara Skin di akun Youtube Kaela Kovalskia</vt:lpstr>
      <vt:lpstr>Pendahuluan</vt:lpstr>
      <vt:lpstr>Teori</vt:lpstr>
      <vt:lpstr>Tujuan dan Manfaat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Pemanfaatan Social Network Analysis Untuk Menganalisis Konten Beauty Influencer Pada Aplikasi Twitter</dc:title>
  <dc:creator>Umsida</dc:creator>
  <cp:lastModifiedBy>WIN10</cp:lastModifiedBy>
  <cp:revision>114</cp:revision>
  <dcterms:created xsi:type="dcterms:W3CDTF">2020-02-15T07:43:00Z</dcterms:created>
  <dcterms:modified xsi:type="dcterms:W3CDTF">2025-02-13T06:46:55Z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