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69" r:id="rId4"/>
    <p:sldId id="259" r:id="rId5"/>
    <p:sldId id="263" r:id="rId6"/>
    <p:sldId id="270" r:id="rId7"/>
    <p:sldId id="271" r:id="rId8"/>
    <p:sldId id="272" r:id="rId9"/>
    <p:sldId id="260" r:id="rId10"/>
    <p:sldId id="261" r:id="rId11"/>
    <p:sldId id="266" r:id="rId12"/>
    <p:sldId id="264" r:id="rId13"/>
    <p:sldId id="268" r:id="rId14"/>
  </p:sldIdLst>
  <p:sldSz cx="12192000" cy="6858000"/>
  <p:notesSz cx="9144000" cy="6858000"/>
  <p:embeddedFontLst>
    <p:embeddedFont>
      <p:font typeface="Century Gothic" panose="020B0502020202020204" pitchFamily="34" charset="0"/>
      <p:regular r:id="rId16"/>
      <p:bold r:id="rId17"/>
      <p:italic r:id="rId18"/>
      <p:boldItalic r:id="rId19"/>
    </p:embeddedFont>
    <p:embeddedFont>
      <p:font typeface="Ex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p:scale>
          <a:sx n="66" d="100"/>
          <a:sy n="66" d="100"/>
        </p:scale>
        <p:origin x="692" y="-164"/>
      </p:cViewPr>
      <p:guideLst>
        <p:guide orient="horz" pos="2160"/>
        <p:guide pos="3840"/>
      </p:guideLst>
    </p:cSldViewPr>
  </p:slid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95535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5294/nutrizione.v3i1.6610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univmed.org/ejurnal/index.php/medicina/article/view/35/29" TargetMode="External"/><Relationship Id="rId5" Type="http://schemas.openxmlformats.org/officeDocument/2006/relationships/hyperlink" Target="https://doi.org/10.24036/Ujsds/Vol1-Iss2/30" TargetMode="External"/><Relationship Id="rId4" Type="http://schemas.openxmlformats.org/officeDocument/2006/relationships/hyperlink" Target="https://ojs.unud.ac.id/index.php/eu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836291" y="991677"/>
            <a:ext cx="10738573" cy="1949116"/>
          </a:xfrm>
          <a:prstGeom prst="rect">
            <a:avLst/>
          </a:prstGeom>
          <a:noFill/>
          <a:ln>
            <a:noFill/>
          </a:ln>
        </p:spPr>
        <p:txBody>
          <a:bodyPr spcFirstLastPara="1" wrap="square" lIns="91425" tIns="45700" rIns="91425" bIns="45700" anchor="b" anchorCtr="0">
            <a:noAutofit/>
          </a:bodyPr>
          <a:lstStyle/>
          <a:p>
            <a:r>
              <a:rPr lang="id-ID" sz="2800" b="1" dirty="0">
                <a:solidFill>
                  <a:schemeClr val="bg1"/>
                </a:solidFill>
                <a:latin typeface="Times New Roman" pitchFamily="18" charset="0"/>
                <a:cs typeface="Times New Roman" pitchFamily="18" charset="0"/>
              </a:rPr>
              <a:t>ANALISIS MUTASI rs7903146 gen </a:t>
            </a:r>
            <a:r>
              <a:rPr lang="id-ID" sz="2800" b="1" i="1" dirty="0">
                <a:solidFill>
                  <a:schemeClr val="bg1"/>
                </a:solidFill>
                <a:latin typeface="Times New Roman" pitchFamily="18" charset="0"/>
                <a:cs typeface="Times New Roman" pitchFamily="18" charset="0"/>
              </a:rPr>
              <a:t>Trancription Factor 7 Like 2 (TCF7L2)</a:t>
            </a:r>
            <a:r>
              <a:rPr lang="id-ID" sz="2800" b="1" dirty="0">
                <a:solidFill>
                  <a:schemeClr val="bg1"/>
                </a:solidFill>
                <a:latin typeface="Times New Roman" pitchFamily="18" charset="0"/>
                <a:cs typeface="Times New Roman" pitchFamily="18" charset="0"/>
              </a:rPr>
              <a:t> PADA PENDERITA DIABETES MELITUS TIPE II DI SIDOARJO MENGGUNAKAN METODE PCR-RFLP</a:t>
            </a:r>
            <a:br>
              <a:rPr lang="en-US" sz="2800" dirty="0">
                <a:solidFill>
                  <a:schemeClr val="bg1"/>
                </a:solidFill>
                <a:latin typeface="Times New Roman" pitchFamily="18" charset="0"/>
                <a:cs typeface="Times New Roman" pitchFamily="18" charset="0"/>
              </a:rPr>
            </a:br>
            <a:endParaRPr sz="2800" dirty="0">
              <a:solidFill>
                <a:schemeClr val="bg1"/>
              </a:solidFill>
              <a:latin typeface="Times New Roman" pitchFamily="18" charset="0"/>
              <a:cs typeface="Times New Roman" pitchFamily="18" charset="0"/>
              <a:sym typeface="Exo"/>
            </a:endParaRPr>
          </a:p>
        </p:txBody>
      </p:sp>
      <p:sp>
        <p:nvSpPr>
          <p:cNvPr id="41" name="Google Shape;41;p1"/>
          <p:cNvSpPr txBox="1">
            <a:spLocks noGrp="1"/>
          </p:cNvSpPr>
          <p:nvPr>
            <p:ph type="subTitle" idx="1"/>
          </p:nvPr>
        </p:nvSpPr>
        <p:spPr>
          <a:xfrm>
            <a:off x="1645641" y="2799560"/>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Times New Roman" pitchFamily="18" charset="0"/>
                <a:cs typeface="Times New Roman" pitchFamily="18" charset="0"/>
                <a:sym typeface="Exo"/>
              </a:rPr>
              <a:t>Oleh:</a:t>
            </a:r>
            <a:endParaRPr dirty="0">
              <a:latin typeface="Times New Roman" pitchFamily="18" charset="0"/>
              <a:cs typeface="Times New Roman" pitchFamily="18" charset="0"/>
            </a:endParaRPr>
          </a:p>
          <a:p>
            <a:pPr marL="0" lvl="0" indent="0" algn="ctr" rtl="0">
              <a:lnSpc>
                <a:spcPct val="90000"/>
              </a:lnSpc>
              <a:spcBef>
                <a:spcPts val="1000"/>
              </a:spcBef>
              <a:spcAft>
                <a:spcPts val="0"/>
              </a:spcAft>
              <a:buClr>
                <a:schemeClr val="lt1"/>
              </a:buClr>
              <a:buSzPts val="2400"/>
              <a:buNone/>
            </a:pPr>
            <a:r>
              <a:rPr lang="en-US" dirty="0" err="1">
                <a:latin typeface="Times New Roman" pitchFamily="18" charset="0"/>
                <a:cs typeface="Times New Roman" pitchFamily="18" charset="0"/>
              </a:rPr>
              <a:t>Afilsa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Maulidiya</a:t>
            </a:r>
            <a:endParaRPr lang="en-US" dirty="0">
              <a:latin typeface="Times New Roman" pitchFamily="18" charset="0"/>
              <a:cs typeface="Times New Roman" pitchFamily="18" charset="0"/>
            </a:endParaRPr>
          </a:p>
          <a:p>
            <a:pPr marL="0" lvl="0" indent="0" algn="ctr" rtl="0">
              <a:lnSpc>
                <a:spcPct val="90000"/>
              </a:lnSpc>
              <a:spcBef>
                <a:spcPts val="1000"/>
              </a:spcBef>
              <a:spcAft>
                <a:spcPts val="0"/>
              </a:spcAft>
              <a:buClr>
                <a:schemeClr val="lt1"/>
              </a:buClr>
              <a:buSzPts val="2400"/>
              <a:buNone/>
            </a:pPr>
            <a:r>
              <a:rPr lang="en-ID" dirty="0" err="1">
                <a:latin typeface="Times New Roman" pitchFamily="18" charset="0"/>
                <a:cs typeface="Times New Roman" pitchFamily="18" charset="0"/>
              </a:rPr>
              <a:t>Pembimbing</a:t>
            </a:r>
            <a:r>
              <a:rPr lang="en-ID" dirty="0">
                <a:latin typeface="Times New Roman" pitchFamily="18" charset="0"/>
                <a:cs typeface="Times New Roman" pitchFamily="18" charset="0"/>
              </a:rPr>
              <a:t> : </a:t>
            </a:r>
            <a:endParaRPr lang="en-US" dirty="0">
              <a:latin typeface="Times New Roman" pitchFamily="18" charset="0"/>
              <a:cs typeface="Times New Roman" pitchFamily="18" charset="0"/>
            </a:endParaRPr>
          </a:p>
          <a:p>
            <a:pPr marL="0" lvl="0" indent="0" algn="ctr" rtl="0">
              <a:lnSpc>
                <a:spcPct val="90000"/>
              </a:lnSpc>
              <a:spcBef>
                <a:spcPts val="1000"/>
              </a:spcBef>
              <a:spcAft>
                <a:spcPts val="0"/>
              </a:spcAft>
              <a:buClr>
                <a:schemeClr val="lt1"/>
              </a:buClr>
              <a:buSzPts val="2400"/>
              <a:buNone/>
            </a:pPr>
            <a:r>
              <a:rPr lang="en-US" dirty="0" err="1">
                <a:latin typeface="Times New Roman" pitchFamily="18" charset="0"/>
                <a:cs typeface="Times New Roman" pitchFamily="18" charset="0"/>
              </a:rPr>
              <a:t>Miftahul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Mushlih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M.Sc</a:t>
            </a:r>
            <a:endParaRPr dirty="0">
              <a:latin typeface="Times New Roman" pitchFamily="18" charset="0"/>
              <a:cs typeface="Times New Roman" pitchFamily="18" charset="0"/>
            </a:endParaRPr>
          </a:p>
          <a:p>
            <a:pPr marL="0" lvl="0" indent="0" algn="ctr" rtl="0">
              <a:lnSpc>
                <a:spcPct val="90000"/>
              </a:lnSpc>
              <a:spcBef>
                <a:spcPts val="1000"/>
              </a:spcBef>
              <a:spcAft>
                <a:spcPts val="0"/>
              </a:spcAft>
              <a:buClr>
                <a:schemeClr val="lt1"/>
              </a:buClr>
              <a:buSzPts val="2400"/>
              <a:buNone/>
            </a:pPr>
            <a:r>
              <a:rPr lang="en-US" dirty="0">
                <a:latin typeface="Times New Roman" pitchFamily="18" charset="0"/>
                <a:cs typeface="Times New Roman" pitchFamily="18" charset="0"/>
              </a:rPr>
              <a:t> </a:t>
            </a:r>
          </a:p>
          <a:p>
            <a:pPr marL="0" lvl="0" indent="0" algn="ctr" rtl="0">
              <a:lnSpc>
                <a:spcPct val="90000"/>
              </a:lnSpc>
              <a:spcBef>
                <a:spcPts val="1000"/>
              </a:spcBef>
              <a:spcAft>
                <a:spcPts val="0"/>
              </a:spcAft>
              <a:buClr>
                <a:schemeClr val="lt1"/>
              </a:buClr>
              <a:buSzPts val="2400"/>
              <a:buNone/>
            </a:pPr>
            <a:r>
              <a:rPr lang="en-US" dirty="0">
                <a:latin typeface="Times New Roman" pitchFamily="18" charset="0"/>
                <a:cs typeface="Times New Roman" pitchFamily="18" charset="0"/>
              </a:rPr>
              <a:t>DIV </a:t>
            </a:r>
            <a:r>
              <a:rPr lang="en-US" dirty="0" err="1">
                <a:latin typeface="Times New Roman" pitchFamily="18" charset="0"/>
                <a:cs typeface="Times New Roman" pitchFamily="18" charset="0"/>
              </a:rPr>
              <a:t>Teknologi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Laboratorium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Medis</a:t>
            </a:r>
            <a:endParaRPr dirty="0">
              <a:latin typeface="Times New Roman" pitchFamily="18" charset="0"/>
              <a:cs typeface="Times New Roman" pitchFamily="18" charset="0"/>
            </a:endParaRPr>
          </a:p>
          <a:p>
            <a:pPr marL="0" lvl="0" indent="0" algn="ctr" rtl="0">
              <a:lnSpc>
                <a:spcPct val="90000"/>
              </a:lnSpc>
              <a:spcBef>
                <a:spcPts val="1000"/>
              </a:spcBef>
              <a:spcAft>
                <a:spcPts val="0"/>
              </a:spcAft>
              <a:buClr>
                <a:srgbClr val="F2F2F2"/>
              </a:buClr>
              <a:buSzPts val="2400"/>
              <a:buNone/>
            </a:pPr>
            <a:r>
              <a:rPr lang="en-US" dirty="0">
                <a:solidFill>
                  <a:srgbClr val="F2F2F2"/>
                </a:solidFill>
                <a:latin typeface="Times New Roman" pitchFamily="18" charset="0"/>
                <a:cs typeface="Times New Roman" pitchFamily="18" charset="0"/>
                <a:sym typeface="Exo"/>
              </a:rPr>
              <a:t>Universitas Muhammadiyah </a:t>
            </a:r>
            <a:r>
              <a:rPr lang="en-US" dirty="0" err="1">
                <a:solidFill>
                  <a:srgbClr val="F2F2F2"/>
                </a:solidFill>
                <a:latin typeface="Times New Roman" pitchFamily="18" charset="0"/>
                <a:cs typeface="Times New Roman" pitchFamily="18" charset="0"/>
                <a:sym typeface="Exo"/>
              </a:rPr>
              <a:t>Sidoarjo</a:t>
            </a:r>
            <a:r>
              <a:rPr lang="en-US" dirty="0">
                <a:solidFill>
                  <a:srgbClr val="F2F2F2"/>
                </a:solidFill>
                <a:latin typeface="Times New Roman" pitchFamily="18" charset="0"/>
                <a:cs typeface="Times New Roman" pitchFamily="18" charset="0"/>
                <a:sym typeface="Exo"/>
              </a:rPr>
              <a:t> </a:t>
            </a:r>
            <a:endParaRPr dirty="0">
              <a:solidFill>
                <a:srgbClr val="F2F2F2"/>
              </a:solidFill>
              <a:latin typeface="Times New Roman" pitchFamily="18" charset="0"/>
              <a:cs typeface="Times New Roman" pitchFamily="18" charset="0"/>
              <a:sym typeface="Exo"/>
            </a:endParaRPr>
          </a:p>
          <a:p>
            <a:pPr marL="0" lvl="0" indent="0" algn="ctr" rtl="0">
              <a:lnSpc>
                <a:spcPct val="90000"/>
              </a:lnSpc>
              <a:spcBef>
                <a:spcPts val="1000"/>
              </a:spcBef>
              <a:spcAft>
                <a:spcPts val="0"/>
              </a:spcAft>
              <a:buClr>
                <a:srgbClr val="F2F2F2"/>
              </a:buClr>
              <a:buSzPts val="2400"/>
              <a:buNone/>
            </a:pPr>
            <a:r>
              <a:rPr lang="en-US" dirty="0">
                <a:solidFill>
                  <a:srgbClr val="F2F2F2"/>
                </a:solidFill>
                <a:latin typeface="Times New Roman" pitchFamily="18" charset="0"/>
                <a:cs typeface="Times New Roman" pitchFamily="18" charset="0"/>
              </a:rPr>
              <a:t>November, 2024</a:t>
            </a:r>
            <a:endParaRPr dirty="0">
              <a:solidFill>
                <a:srgbClr val="F2F2F2"/>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Faktor</a:t>
            </a:r>
            <a:r>
              <a:rPr lang="en-US" dirty="0"/>
              <a:t> </a:t>
            </a:r>
            <a:r>
              <a:rPr lang="en-US" dirty="0" err="1"/>
              <a:t>penyebab</a:t>
            </a:r>
            <a:r>
              <a:rPr lang="en-US" dirty="0"/>
              <a:t> </a:t>
            </a:r>
            <a:endParaRPr dirty="0"/>
          </a:p>
        </p:txBody>
      </p:sp>
      <p:pic>
        <p:nvPicPr>
          <p:cNvPr id="6" name="Picture 4" descr="Kuliah Kartun Gambar PNG | File Vektor Dan PSD | Unduh Gratis Di Png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370" y="2265535"/>
            <a:ext cx="5117909" cy="393937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1">
            <a:extLst>
              <a:ext uri="{FF2B5EF4-FFF2-40B4-BE49-F238E27FC236}">
                <a16:creationId xmlns:a16="http://schemas.microsoft.com/office/drawing/2014/main" id="{5F809824-26B2-FEB7-EFE8-E6E36E8EC401}"/>
              </a:ext>
            </a:extLst>
          </p:cNvPr>
          <p:cNvSpPr/>
          <p:nvPr/>
        </p:nvSpPr>
        <p:spPr>
          <a:xfrm>
            <a:off x="716906" y="1632857"/>
            <a:ext cx="6217294" cy="181791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 algn="just"/>
            <a:endParaRPr lang="en-US" sz="1800" dirty="0">
              <a:solidFill>
                <a:srgbClr val="000000"/>
              </a:solidFill>
              <a:effectLst/>
              <a:latin typeface="Times New Roman" panose="02020603050405020304" pitchFamily="18" charset="0"/>
              <a:ea typeface="Times New Roman" panose="02020603050405020304" pitchFamily="18" charset="0"/>
            </a:endParaRPr>
          </a:p>
          <a:p>
            <a:pPr marL="50800" algn="just"/>
            <a:r>
              <a:rPr lang="en-US" sz="1800" dirty="0">
                <a:solidFill>
                  <a:srgbClr val="000000"/>
                </a:solidFill>
                <a:effectLst/>
                <a:latin typeface="Times New Roman" panose="02020603050405020304" pitchFamily="18" charset="0"/>
                <a:ea typeface="Times New Roman" panose="02020603050405020304" pitchFamily="18" charset="0"/>
              </a:rPr>
              <a:t>	</a:t>
            </a:r>
            <a:r>
              <a:rPr lang="id-ID" sz="1800" dirty="0">
                <a:solidFill>
                  <a:srgbClr val="000000"/>
                </a:solidFill>
                <a:effectLst/>
                <a:latin typeface="Times New Roman" panose="02020603050405020304" pitchFamily="18" charset="0"/>
                <a:ea typeface="Times New Roman" panose="02020603050405020304" pitchFamily="18" charset="0"/>
              </a:rPr>
              <a:t>Penyebab tidak terjadinya mutasi pada sampel bisa berkaitan dengan faktor genetik yang stabil, pengaruh lingkungan, serta gaya hidup yang tidak memicu perubahan genetik. Namun, meskipun tidak ada mutasi faktor lain seperti </a:t>
            </a:r>
            <a:r>
              <a:rPr lang="id-ID" sz="1800" dirty="0" err="1">
                <a:solidFill>
                  <a:srgbClr val="000000"/>
                </a:solidFill>
                <a:effectLst/>
                <a:latin typeface="Times New Roman" panose="02020603050405020304" pitchFamily="18" charset="0"/>
                <a:ea typeface="Times New Roman" panose="02020603050405020304" pitchFamily="18" charset="0"/>
              </a:rPr>
              <a:t>resisten</a:t>
            </a:r>
            <a:r>
              <a:rPr lang="id-ID" sz="1800" dirty="0">
                <a:solidFill>
                  <a:srgbClr val="000000"/>
                </a:solidFill>
                <a:effectLst/>
                <a:latin typeface="Times New Roman" panose="02020603050405020304" pitchFamily="18" charset="0"/>
                <a:ea typeface="Times New Roman" panose="02020603050405020304" pitchFamily="18" charset="0"/>
              </a:rPr>
              <a:t> insulin dan pengaruh  </a:t>
            </a:r>
            <a:r>
              <a:rPr lang="id-ID" sz="1800" dirty="0" err="1">
                <a:solidFill>
                  <a:srgbClr val="000000"/>
                </a:solidFill>
                <a:effectLst/>
                <a:latin typeface="Times New Roman" panose="02020603050405020304" pitchFamily="18" charset="0"/>
                <a:ea typeface="Times New Roman" panose="02020603050405020304" pitchFamily="18" charset="0"/>
              </a:rPr>
              <a:t>hormonal</a:t>
            </a:r>
            <a:r>
              <a:rPr lang="id-ID" sz="1800" dirty="0">
                <a:solidFill>
                  <a:srgbClr val="000000"/>
                </a:solidFill>
                <a:effectLst/>
                <a:latin typeface="Times New Roman" panose="02020603050405020304" pitchFamily="18" charset="0"/>
                <a:ea typeface="Times New Roman" panose="02020603050405020304" pitchFamily="18" charset="0"/>
              </a:rPr>
              <a:t> tetap memainkan peran utama dalam </a:t>
            </a:r>
            <a:r>
              <a:rPr lang="id-ID" sz="1800" dirty="0" err="1">
                <a:solidFill>
                  <a:srgbClr val="000000"/>
                </a:solidFill>
                <a:effectLst/>
                <a:latin typeface="Times New Roman" panose="02020603050405020304" pitchFamily="18" charset="0"/>
                <a:ea typeface="Times New Roman" panose="02020603050405020304" pitchFamily="18" charset="0"/>
              </a:rPr>
              <a:t>peerkembangan</a:t>
            </a:r>
            <a:r>
              <a:rPr lang="id-ID" sz="1800" dirty="0">
                <a:solidFill>
                  <a:srgbClr val="000000"/>
                </a:solidFill>
                <a:effectLst/>
                <a:latin typeface="Times New Roman" panose="02020603050405020304" pitchFamily="18" charset="0"/>
                <a:ea typeface="Times New Roman" panose="02020603050405020304" pitchFamily="18" charset="0"/>
              </a:rPr>
              <a:t> penyakit.</a:t>
            </a:r>
            <a:endParaRPr lang="en-ID" sz="1800" dirty="0">
              <a:effectLst/>
              <a:latin typeface="Times New Roman" panose="02020603050405020304" pitchFamily="18" charset="0"/>
              <a:ea typeface="Times New Roman" panose="02020603050405020304" pitchFamily="18" charset="0"/>
            </a:endParaRPr>
          </a:p>
          <a:p>
            <a:pPr marL="50800" indent="0" algn="just">
              <a:buFont typeface="Arial"/>
              <a:buNone/>
            </a:pPr>
            <a:endParaRPr lang="en-ID" sz="2400" b="1" dirty="0">
              <a:latin typeface="Times New Roman" pitchFamily="18" charset="0"/>
              <a:cs typeface="Times New Roman" pitchFamily="18" charset="0"/>
            </a:endParaRPr>
          </a:p>
        </p:txBody>
      </p:sp>
      <p:sp>
        <p:nvSpPr>
          <p:cNvPr id="4" name="Rounded Rectangle 11">
            <a:extLst>
              <a:ext uri="{FF2B5EF4-FFF2-40B4-BE49-F238E27FC236}">
                <a16:creationId xmlns:a16="http://schemas.microsoft.com/office/drawing/2014/main" id="{DC843BE2-89E7-1A71-86A4-4B913131A6EE}"/>
              </a:ext>
            </a:extLst>
          </p:cNvPr>
          <p:cNvSpPr/>
          <p:nvPr/>
        </p:nvSpPr>
        <p:spPr>
          <a:xfrm>
            <a:off x="1359162" y="3766459"/>
            <a:ext cx="6217294" cy="181791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 indent="0" algn="just">
              <a:buFont typeface="Arial"/>
              <a:buNone/>
            </a:pPr>
            <a:r>
              <a:rPr lang="en-US" sz="1800" dirty="0">
                <a:solidFill>
                  <a:srgbClr val="000000"/>
                </a:solidFill>
                <a:effectLst/>
                <a:latin typeface="Times New Roman" panose="02020603050405020304" pitchFamily="18" charset="0"/>
                <a:ea typeface="Times New Roman" panose="02020603050405020304" pitchFamily="18" charset="0"/>
              </a:rPr>
              <a:t>	</a:t>
            </a:r>
            <a:r>
              <a:rPr lang="id-ID" sz="1800" dirty="0">
                <a:solidFill>
                  <a:srgbClr val="000000"/>
                </a:solidFill>
                <a:effectLst/>
                <a:latin typeface="Times New Roman" panose="02020603050405020304" pitchFamily="18" charset="0"/>
                <a:ea typeface="Times New Roman" panose="02020603050405020304" pitchFamily="18" charset="0"/>
              </a:rPr>
              <a:t>Populasi di Sidoarjo tidak mengalami mutasi karena adanya respons sel yang dapat mengenali dan memperbaiki kerusakan dengan menghentikan siklus sel. Hasil ini juga menunjukkan kemungkinan adanya keterkaitan gen lain yang lebih erat. Temuan ini didukung oleh analisis TCF7L2 pada populasi yang sama, di mana tidak ditemukan mutasi</a:t>
            </a:r>
            <a:r>
              <a:rPr lang="en-US" sz="1800" dirty="0">
                <a:solidFill>
                  <a:srgbClr val="000000"/>
                </a:solidFill>
                <a:latin typeface="Times New Roman" panose="02020603050405020304" pitchFamily="18" charset="0"/>
                <a:ea typeface="Times New Roman" panose="02020603050405020304" pitchFamily="18" charset="0"/>
              </a:rPr>
              <a:t>.</a:t>
            </a:r>
            <a:r>
              <a:rPr lang="id-ID" sz="1800" dirty="0">
                <a:solidFill>
                  <a:srgbClr val="000000"/>
                </a:solidFill>
                <a:effectLst/>
                <a:latin typeface="Times New Roman" panose="02020603050405020304" pitchFamily="18" charset="0"/>
                <a:ea typeface="Times New Roman" panose="02020603050405020304" pitchFamily="18" charset="0"/>
              </a:rPr>
              <a:t> </a:t>
            </a:r>
            <a:endParaRPr lang="en-ID" sz="2400" b="1" dirty="0">
              <a:latin typeface="Times New Roman" pitchFamily="18" charset="0"/>
              <a:cs typeface="Times New Roman" pitchFamily="18" charset="0"/>
            </a:endParaRPr>
          </a:p>
        </p:txBody>
      </p:sp>
      <p:sp>
        <p:nvSpPr>
          <p:cNvPr id="5" name="Oval 4">
            <a:extLst>
              <a:ext uri="{FF2B5EF4-FFF2-40B4-BE49-F238E27FC236}">
                <a16:creationId xmlns:a16="http://schemas.microsoft.com/office/drawing/2014/main" id="{5E9E4602-B401-0394-4E8A-6428B4648111}"/>
              </a:ext>
            </a:extLst>
          </p:cNvPr>
          <p:cNvSpPr/>
          <p:nvPr/>
        </p:nvSpPr>
        <p:spPr>
          <a:xfrm>
            <a:off x="278485" y="2454727"/>
            <a:ext cx="192768" cy="1741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74DB4F05-DC94-1F2D-79ED-AE96FB2F4794}"/>
              </a:ext>
            </a:extLst>
          </p:cNvPr>
          <p:cNvSpPr/>
          <p:nvPr/>
        </p:nvSpPr>
        <p:spPr>
          <a:xfrm>
            <a:off x="977438" y="4675415"/>
            <a:ext cx="192768" cy="1741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Kesimpulan </a:t>
            </a:r>
          </a:p>
        </p:txBody>
      </p:sp>
      <p:sp>
        <p:nvSpPr>
          <p:cNvPr id="3" name="Text Placeholder 2"/>
          <p:cNvSpPr>
            <a:spLocks noGrp="1"/>
          </p:cNvSpPr>
          <p:nvPr>
            <p:ph type="body" idx="1"/>
          </p:nvPr>
        </p:nvSpPr>
        <p:spPr>
          <a:xfrm>
            <a:off x="166758" y="1989680"/>
            <a:ext cx="7159328" cy="1907406"/>
          </a:xfrm>
        </p:spPr>
        <p:txBody>
          <a:bodyPr>
            <a:noAutofit/>
          </a:bodyPr>
          <a:lstStyle/>
          <a:p>
            <a:pPr marL="50800" indent="0" algn="ctr">
              <a:buNone/>
            </a:pPr>
            <a:r>
              <a:rPr lang="en-US" sz="2000" dirty="0">
                <a:effectLst/>
                <a:latin typeface="Times New Roman" panose="02020603050405020304" pitchFamily="18" charset="0"/>
                <a:ea typeface="Times New Roman" panose="02020603050405020304" pitchFamily="18" charset="0"/>
              </a:rPr>
              <a:t>	</a:t>
            </a:r>
          </a:p>
          <a:p>
            <a:pPr marL="50800" indent="0" algn="ctr">
              <a:buNone/>
            </a:pPr>
            <a:r>
              <a:rPr lang="en-US" sz="2000" dirty="0">
                <a:effectLst/>
                <a:latin typeface="Times New Roman" panose="02020603050405020304" pitchFamily="18" charset="0"/>
                <a:ea typeface="Times New Roman" panose="02020603050405020304" pitchFamily="18" charset="0"/>
              </a:rPr>
              <a:t>“ </a:t>
            </a:r>
            <a:r>
              <a:rPr lang="id-ID" sz="2000" dirty="0">
                <a:effectLst/>
                <a:latin typeface="Times New Roman" panose="02020603050405020304" pitchFamily="18" charset="0"/>
                <a:ea typeface="Times New Roman" panose="02020603050405020304" pitchFamily="18" charset="0"/>
              </a:rPr>
              <a:t>Berdasarkan penelitian ini di simpulkan bahwa tidak ada terjadinya mutasi pada mutasi 7903146 dalam gen TCF7L2 pada pasien DT2 di wilayah Sidoarjo. Metode yang digunakan dalam penelitian ini PCR-RFLP</a:t>
            </a:r>
            <a:r>
              <a:rPr lang="en-US" sz="2000" dirty="0">
                <a:effectLst/>
                <a:latin typeface="Times New Roman" panose="02020603050405020304" pitchFamily="18" charset="0"/>
                <a:ea typeface="Times New Roman" panose="02020603050405020304" pitchFamily="18" charset="0"/>
              </a:rPr>
              <a:t> “</a:t>
            </a:r>
            <a:endParaRPr lang="en-ID" sz="2000" dirty="0">
              <a:effectLst/>
              <a:latin typeface="Times New Roman" panose="02020603050405020304" pitchFamily="18" charset="0"/>
              <a:ea typeface="Times New Roman" panose="02020603050405020304" pitchFamily="18" charset="0"/>
            </a:endParaRPr>
          </a:p>
          <a:p>
            <a:pPr marL="50800" indent="0" algn="ctr">
              <a:buNone/>
            </a:pPr>
            <a:endParaRPr lang="en-ID" dirty="0">
              <a:latin typeface="Times New Roman" pitchFamily="18" charset="0"/>
              <a:cs typeface="Times New Roman" pitchFamily="18" charset="0"/>
            </a:endParaRPr>
          </a:p>
        </p:txBody>
      </p:sp>
      <p:pic>
        <p:nvPicPr>
          <p:cNvPr id="4" name="Picture 4" descr="Kuliah Kartun Gambar PNG | File Vektor Dan PSD | Unduh Gratis Di Pngtree">
            <a:extLst>
              <a:ext uri="{FF2B5EF4-FFF2-40B4-BE49-F238E27FC236}">
                <a16:creationId xmlns:a16="http://schemas.microsoft.com/office/drawing/2014/main" id="{73BA322C-541B-0EB2-41A3-BFDAD25D3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726" y="2265534"/>
            <a:ext cx="5117909" cy="393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87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Referensi</a:t>
            </a:r>
            <a:endParaRPr dirty="0"/>
          </a:p>
        </p:txBody>
      </p:sp>
      <p:sp>
        <p:nvSpPr>
          <p:cNvPr id="11" name="Rectangle 9">
            <a:extLst>
              <a:ext uri="{FF2B5EF4-FFF2-40B4-BE49-F238E27FC236}">
                <a16:creationId xmlns:a16="http://schemas.microsoft.com/office/drawing/2014/main" id="{8F487512-4895-3498-3FD1-9C86E0308F3E}"/>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sp>
        <p:nvSpPr>
          <p:cNvPr id="21" name="TextBox 20">
            <a:extLst>
              <a:ext uri="{FF2B5EF4-FFF2-40B4-BE49-F238E27FC236}">
                <a16:creationId xmlns:a16="http://schemas.microsoft.com/office/drawing/2014/main" id="{B4282289-8C3A-C9D1-C296-550452EAD73C}"/>
              </a:ext>
            </a:extLst>
          </p:cNvPr>
          <p:cNvSpPr txBox="1"/>
          <p:nvPr/>
        </p:nvSpPr>
        <p:spPr>
          <a:xfrm>
            <a:off x="392229" y="1306588"/>
            <a:ext cx="11042584" cy="5262979"/>
          </a:xfrm>
          <a:prstGeom prst="rect">
            <a:avLst/>
          </a:prstGeom>
          <a:noFill/>
        </p:spPr>
        <p:txBody>
          <a:bodyPr wrap="square">
            <a:spAutoFit/>
          </a:bodyPr>
          <a:lstStyle/>
          <a:p>
            <a:pPr marL="285750" lvl="0" indent="-285750" algn="just" rtl="0">
              <a:buFont typeface="Arial" panose="020B0604020202020204" pitchFamily="34" charset="0"/>
              <a:buChar char="•"/>
            </a:pPr>
            <a:r>
              <a:rPr lang="id-ID" sz="1600" dirty="0">
                <a:effectLst/>
                <a:latin typeface="Times New Roman" panose="02020603050405020304" pitchFamily="18" charset="0"/>
                <a:ea typeface="Times New Roman" panose="02020603050405020304" pitchFamily="18" charset="0"/>
              </a:rPr>
              <a:t>Setiaji.B.,Handayani.S.,</a:t>
            </a:r>
            <a:r>
              <a:rPr lang="id-ID" sz="1600" dirty="0" err="1">
                <a:effectLst/>
                <a:latin typeface="Times New Roman" panose="02020603050405020304" pitchFamily="18" charset="0"/>
                <a:ea typeface="Times New Roman" panose="02020603050405020304" pitchFamily="18" charset="0"/>
              </a:rPr>
              <a:t>Milita.F</a:t>
            </a:r>
            <a:r>
              <a:rPr lang="id-ID" sz="1600" dirty="0">
                <a:effectLst/>
                <a:latin typeface="Times New Roman" panose="02020603050405020304" pitchFamily="18" charset="0"/>
                <a:ea typeface="Times New Roman" panose="02020603050405020304" pitchFamily="18" charset="0"/>
              </a:rPr>
              <a:t>. (2021). Kejadian Diabetes Melitus Tipe II Pada Lanjut</a:t>
            </a:r>
            <a:r>
              <a:rPr lang="en-US" sz="1600"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Usia di Indonesia. (Analisis </a:t>
            </a:r>
            <a:r>
              <a:rPr lang="id-ID" sz="1600" dirty="0" err="1">
                <a:effectLst/>
                <a:latin typeface="Times New Roman" panose="02020603050405020304" pitchFamily="18" charset="0"/>
                <a:ea typeface="Times New Roman" panose="02020603050405020304" pitchFamily="18" charset="0"/>
              </a:rPr>
              <a:t>Riskesdes</a:t>
            </a:r>
            <a:r>
              <a:rPr lang="id-ID" sz="1600" dirty="0">
                <a:effectLst/>
                <a:latin typeface="Times New Roman" panose="02020603050405020304" pitchFamily="18" charset="0"/>
                <a:ea typeface="Times New Roman" panose="02020603050405020304" pitchFamily="18" charset="0"/>
              </a:rPr>
              <a:t> 2018).</a:t>
            </a:r>
            <a:r>
              <a:rPr lang="id-ID" sz="1600" i="1" dirty="0">
                <a:effectLst/>
                <a:latin typeface="Times New Roman" panose="02020603050405020304" pitchFamily="18" charset="0"/>
                <a:ea typeface="Times New Roman" panose="02020603050405020304" pitchFamily="18" charset="0"/>
              </a:rPr>
              <a:t>Jurnal Kedokteran dan Kesehatan</a:t>
            </a:r>
            <a:r>
              <a:rPr lang="id-ID" sz="1600" dirty="0">
                <a:effectLst/>
                <a:latin typeface="Times New Roman" panose="02020603050405020304" pitchFamily="18" charset="0"/>
                <a:ea typeface="Times New Roman" panose="02020603050405020304" pitchFamily="18" charset="0"/>
              </a:rPr>
              <a:t>,17(1).10</a:t>
            </a:r>
            <a:r>
              <a:rPr lang="en-ID" sz="1600" dirty="0">
                <a:effectLst/>
                <a:latin typeface="Times New Roman" panose="02020603050405020304" pitchFamily="18" charset="0"/>
                <a:ea typeface="Times New Roman" panose="02020603050405020304" pitchFamily="18" charset="0"/>
              </a:rPr>
              <a:t>-</a:t>
            </a:r>
            <a:r>
              <a:rPr lang="id-ID" sz="1600" dirty="0">
                <a:effectLst/>
                <a:latin typeface="Times New Roman" panose="02020603050405020304" pitchFamily="18" charset="0"/>
                <a:ea typeface="Times New Roman" panose="02020603050405020304" pitchFamily="18" charset="0"/>
              </a:rPr>
              <a:t>1</a:t>
            </a:r>
            <a:r>
              <a:rPr lang="en-ID" sz="1600" dirty="0">
                <a:effectLst/>
                <a:latin typeface="Times New Roman" panose="02020603050405020304" pitchFamily="18" charset="0"/>
                <a:ea typeface="Times New Roman" panose="02020603050405020304" pitchFamily="18" charset="0"/>
              </a:rPr>
              <a:t>1.</a:t>
            </a:r>
          </a:p>
          <a:p>
            <a:r>
              <a:rPr lang="id-ID" sz="1600" strike="noStrike" dirty="0">
                <a:solidFill>
                  <a:srgbClr val="0563C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a:t>
            </a:r>
            <a:r>
              <a:rPr lang="id-ID" sz="1600" strike="noStrike" dirty="0">
                <a:solidFill>
                  <a:schemeClr val="tx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://doi.org/10.15294/nutrizione.v3i1.66107</a:t>
            </a:r>
            <a:endParaRPr lang="en-US" sz="1600" strike="noStrike" dirty="0">
              <a:solidFill>
                <a:schemeClr val="tx1"/>
              </a:solidFill>
              <a:effectLst/>
              <a:latin typeface="Times New Roman" panose="02020603050405020304" pitchFamily="18" charset="0"/>
              <a:ea typeface="Times New Roman" panose="02020603050405020304" pitchFamily="18" charset="0"/>
            </a:endParaRPr>
          </a:p>
          <a:p>
            <a:pPr marL="285750" lvl="0" indent="-285750" algn="just" rtl="0">
              <a:buFont typeface="Arial" panose="020B0604020202020204" pitchFamily="34" charset="0"/>
              <a:buChar char="•"/>
            </a:pPr>
            <a:r>
              <a:rPr lang="id-ID" sz="1600" dirty="0" err="1">
                <a:effectLst/>
                <a:latin typeface="Times New Roman" panose="02020603050405020304" pitchFamily="18" charset="0"/>
                <a:ea typeface="Times New Roman" panose="02020603050405020304" pitchFamily="18" charset="0"/>
              </a:rPr>
              <a:t>Dafriani</a:t>
            </a:r>
            <a:r>
              <a:rPr lang="id-ID" sz="1600" dirty="0">
                <a:effectLst/>
                <a:latin typeface="Times New Roman" panose="02020603050405020304" pitchFamily="18" charset="0"/>
                <a:ea typeface="Times New Roman" panose="02020603050405020304" pitchFamily="18" charset="0"/>
              </a:rPr>
              <a:t>, P., &amp; Sari. (2021).Faktor Gaya Hidup </a:t>
            </a:r>
            <a:r>
              <a:rPr lang="id-ID" sz="1600" dirty="0" err="1">
                <a:effectLst/>
                <a:latin typeface="Times New Roman" panose="02020603050405020304" pitchFamily="18" charset="0"/>
                <a:ea typeface="Times New Roman" panose="02020603050405020304" pitchFamily="18" charset="0"/>
              </a:rPr>
              <a:t>Memepengaruhi</a:t>
            </a:r>
            <a:r>
              <a:rPr lang="id-ID" sz="1600" dirty="0">
                <a:effectLst/>
                <a:latin typeface="Times New Roman" panose="02020603050405020304" pitchFamily="18" charset="0"/>
                <a:ea typeface="Times New Roman" panose="02020603050405020304" pitchFamily="18" charset="0"/>
              </a:rPr>
              <a:t> Diabetes Melitus </a:t>
            </a:r>
            <a:r>
              <a:rPr lang="id-ID" sz="1600" dirty="0" err="1">
                <a:effectLst/>
                <a:latin typeface="Times New Roman" panose="02020603050405020304" pitchFamily="18" charset="0"/>
                <a:ea typeface="Times New Roman" panose="02020603050405020304" pitchFamily="18" charset="0"/>
              </a:rPr>
              <a:t>Dikota</a:t>
            </a:r>
            <a:r>
              <a:rPr lang="id-ID" sz="1600" dirty="0">
                <a:effectLst/>
                <a:latin typeface="Times New Roman" panose="02020603050405020304" pitchFamily="18" charset="0"/>
                <a:ea typeface="Times New Roman" panose="02020603050405020304" pitchFamily="18" charset="0"/>
              </a:rPr>
              <a:t> Padang. Sekolah Tinggi Kesehatan </a:t>
            </a:r>
            <a:r>
              <a:rPr lang="id-ID" sz="1600" dirty="0" err="1">
                <a:effectLst/>
                <a:latin typeface="Times New Roman" panose="02020603050405020304" pitchFamily="18" charset="0"/>
                <a:ea typeface="Times New Roman" panose="02020603050405020304" pitchFamily="18" charset="0"/>
              </a:rPr>
              <a:t>Syedza</a:t>
            </a:r>
            <a:r>
              <a:rPr lang="id-ID" sz="1600"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Saintika</a:t>
            </a:r>
            <a:r>
              <a:rPr lang="id-ID" sz="1600" dirty="0">
                <a:effectLst/>
                <a:latin typeface="Times New Roman" panose="02020603050405020304" pitchFamily="18" charset="0"/>
                <a:ea typeface="Times New Roman" panose="02020603050405020304" pitchFamily="18" charset="0"/>
              </a:rPr>
              <a:t>. </a:t>
            </a:r>
            <a:r>
              <a:rPr lang="id-ID" sz="1600" i="1" dirty="0">
                <a:effectLst/>
                <a:latin typeface="Times New Roman" panose="02020603050405020304" pitchFamily="18" charset="0"/>
                <a:ea typeface="Times New Roman" panose="02020603050405020304" pitchFamily="18" charset="0"/>
              </a:rPr>
              <a:t>Jurnal Medika Yudana</a:t>
            </a:r>
            <a:r>
              <a:rPr lang="id-ID" sz="1600" dirty="0">
                <a:effectLst/>
                <a:latin typeface="Times New Roman" panose="02020603050405020304" pitchFamily="18" charset="0"/>
                <a:ea typeface="Times New Roman" panose="02020603050405020304" pitchFamily="18" charset="0"/>
              </a:rPr>
              <a:t> 10 (12).</a:t>
            </a:r>
            <a:endParaRPr lang="en-ID" sz="1600" dirty="0">
              <a:effectLst/>
              <a:latin typeface="Times New Roman" panose="02020603050405020304" pitchFamily="18" charset="0"/>
              <a:ea typeface="Times New Roman" panose="02020603050405020304" pitchFamily="18" charset="0"/>
            </a:endParaRPr>
          </a:p>
          <a:p>
            <a:r>
              <a:rPr lang="id-ID" sz="1600" u="none" strike="noStrike" dirty="0">
                <a:solidFill>
                  <a:srgbClr val="0000FF"/>
                </a:solidFill>
                <a:effectLst/>
                <a:latin typeface="Times New Roman" panose="02020603050405020304" pitchFamily="18" charset="0"/>
                <a:ea typeface="Times New Roman" panose="02020603050405020304" pitchFamily="18" charset="0"/>
                <a:hlinkClick r:id="rId4"/>
              </a:rPr>
              <a:t>https://ojs.unud.ac.id/index.php/eum</a:t>
            </a:r>
            <a:endParaRPr lang="en-US" sz="1600" dirty="0">
              <a:solidFill>
                <a:srgbClr val="0000FF"/>
              </a:solidFill>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id-ID" sz="1600" dirty="0">
                <a:effectLst/>
                <a:latin typeface="Times New Roman" panose="02020603050405020304" pitchFamily="18" charset="0"/>
                <a:ea typeface="Times New Roman" panose="02020603050405020304" pitchFamily="18" charset="0"/>
              </a:rPr>
              <a:t>Anisha, F.,Vionanda.D.,</a:t>
            </a:r>
            <a:r>
              <a:rPr lang="id-ID" sz="1600" dirty="0" err="1">
                <a:effectLst/>
                <a:latin typeface="Times New Roman" panose="02020603050405020304" pitchFamily="18" charset="0"/>
                <a:ea typeface="Times New Roman" panose="02020603050405020304" pitchFamily="18" charset="0"/>
              </a:rPr>
              <a:t>Amalita.N</a:t>
            </a:r>
            <a:r>
              <a:rPr lang="id-ID" sz="1600" dirty="0">
                <a:effectLst/>
                <a:latin typeface="Times New Roman" panose="02020603050405020304" pitchFamily="18" charset="0"/>
                <a:ea typeface="Times New Roman" panose="02020603050405020304" pitchFamily="18" charset="0"/>
              </a:rPr>
              <a:t>., &amp; </a:t>
            </a:r>
            <a:r>
              <a:rPr lang="id-ID" sz="1600" dirty="0" err="1">
                <a:effectLst/>
                <a:latin typeface="Times New Roman" panose="02020603050405020304" pitchFamily="18" charset="0"/>
                <a:ea typeface="Times New Roman" panose="02020603050405020304" pitchFamily="18" charset="0"/>
              </a:rPr>
              <a:t>Zilrahmi</a:t>
            </a:r>
            <a:r>
              <a:rPr lang="id-ID" sz="1600" dirty="0">
                <a:effectLst/>
                <a:latin typeface="Times New Roman" panose="02020603050405020304" pitchFamily="18" charset="0"/>
                <a:ea typeface="Times New Roman" panose="02020603050405020304" pitchFamily="18" charset="0"/>
              </a:rPr>
              <a:t>. (2023). </a:t>
            </a:r>
            <a:r>
              <a:rPr lang="id-ID" sz="1600" dirty="0" err="1">
                <a:effectLst/>
                <a:latin typeface="Times New Roman" panose="02020603050405020304" pitchFamily="18" charset="0"/>
                <a:ea typeface="Times New Roman" panose="02020603050405020304" pitchFamily="18" charset="0"/>
              </a:rPr>
              <a:t>Application</a:t>
            </a:r>
            <a:r>
              <a:rPr lang="id-ID" sz="1600"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Of</a:t>
            </a:r>
            <a:r>
              <a:rPr lang="id-ID" sz="1600"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Random</a:t>
            </a:r>
            <a:r>
              <a:rPr lang="id-ID" sz="1600"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Forest</a:t>
            </a:r>
            <a:r>
              <a:rPr lang="id-ID" sz="1600" dirty="0">
                <a:effectLst/>
                <a:latin typeface="Times New Roman" panose="02020603050405020304" pitchFamily="18" charset="0"/>
                <a:ea typeface="Times New Roman" panose="02020603050405020304" pitchFamily="18" charset="0"/>
              </a:rPr>
              <a:t> </a:t>
            </a:r>
            <a:r>
              <a:rPr lang="en-ID" sz="1600" dirty="0">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For The </a:t>
            </a:r>
            <a:r>
              <a:rPr lang="id-ID" sz="1600" dirty="0" err="1">
                <a:effectLst/>
                <a:latin typeface="Times New Roman" panose="02020603050405020304" pitchFamily="18" charset="0"/>
                <a:ea typeface="Times New Roman" panose="02020603050405020304" pitchFamily="18" charset="0"/>
              </a:rPr>
              <a:t>Classification</a:t>
            </a:r>
            <a:r>
              <a:rPr lang="id-ID" sz="1600" dirty="0">
                <a:effectLst/>
                <a:latin typeface="Times New Roman" panose="02020603050405020304" pitchFamily="18" charset="0"/>
                <a:ea typeface="Times New Roman" panose="02020603050405020304" pitchFamily="18" charset="0"/>
              </a:rPr>
              <a:t> Diabetes </a:t>
            </a:r>
            <a:r>
              <a:rPr lang="id-ID" sz="1600" dirty="0" err="1">
                <a:effectLst/>
                <a:latin typeface="Times New Roman" panose="02020603050405020304" pitchFamily="18" charset="0"/>
                <a:ea typeface="Times New Roman" panose="02020603050405020304" pitchFamily="18" charset="0"/>
              </a:rPr>
              <a:t>Mellitus</a:t>
            </a:r>
            <a:r>
              <a:rPr lang="id-ID" sz="1600"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Disease</a:t>
            </a:r>
            <a:r>
              <a:rPr lang="id-ID" sz="1600" dirty="0">
                <a:effectLst/>
                <a:latin typeface="Times New Roman" panose="02020603050405020304" pitchFamily="18" charset="0"/>
                <a:ea typeface="Times New Roman" panose="02020603050405020304" pitchFamily="18" charset="0"/>
              </a:rPr>
              <a:t> In RSUP Dr. M. Jamil Padang. </a:t>
            </a:r>
            <a:r>
              <a:rPr lang="id-ID" sz="1600" i="1" dirty="0">
                <a:effectLst/>
                <a:latin typeface="Times New Roman" panose="02020603050405020304" pitchFamily="18" charset="0"/>
                <a:ea typeface="Times New Roman" panose="02020603050405020304" pitchFamily="18" charset="0"/>
              </a:rPr>
              <a:t>UNP </a:t>
            </a:r>
            <a:r>
              <a:rPr lang="id-ID" sz="1600" i="1" dirty="0" err="1">
                <a:effectLst/>
                <a:latin typeface="Times New Roman" panose="02020603050405020304" pitchFamily="18" charset="0"/>
                <a:ea typeface="Times New Roman" panose="02020603050405020304" pitchFamily="18" charset="0"/>
              </a:rPr>
              <a:t>Journal</a:t>
            </a:r>
            <a:r>
              <a:rPr lang="id-ID" sz="1600" i="1" dirty="0">
                <a:effectLst/>
                <a:latin typeface="Times New Roman" panose="02020603050405020304" pitchFamily="18" charset="0"/>
                <a:ea typeface="Times New Roman" panose="02020603050405020304" pitchFamily="18" charset="0"/>
              </a:rPr>
              <a:t> </a:t>
            </a:r>
            <a:r>
              <a:rPr lang="id-ID" sz="1600" i="1" dirty="0" err="1">
                <a:effectLst/>
                <a:latin typeface="Times New Roman" panose="02020603050405020304" pitchFamily="18" charset="0"/>
                <a:ea typeface="Times New Roman" panose="02020603050405020304" pitchFamily="18" charset="0"/>
              </a:rPr>
              <a:t>Of</a:t>
            </a:r>
            <a:r>
              <a:rPr lang="id-ID" sz="1600" i="1" dirty="0">
                <a:effectLst/>
                <a:latin typeface="Times New Roman" panose="02020603050405020304" pitchFamily="18" charset="0"/>
                <a:ea typeface="Times New Roman" panose="02020603050405020304" pitchFamily="18" charset="0"/>
              </a:rPr>
              <a:t> </a:t>
            </a:r>
            <a:r>
              <a:rPr lang="id-ID" sz="1600" i="1" dirty="0" err="1">
                <a:effectLst/>
                <a:latin typeface="Times New Roman" panose="02020603050405020304" pitchFamily="18" charset="0"/>
                <a:ea typeface="Times New Roman" panose="02020603050405020304" pitchFamily="18" charset="0"/>
              </a:rPr>
              <a:t>Statistics</a:t>
            </a:r>
            <a:r>
              <a:rPr lang="id-ID" sz="1600" i="1" dirty="0">
                <a:effectLst/>
                <a:latin typeface="Times New Roman" panose="02020603050405020304" pitchFamily="18" charset="0"/>
                <a:ea typeface="Times New Roman" panose="02020603050405020304" pitchFamily="18" charset="0"/>
              </a:rPr>
              <a:t> </a:t>
            </a:r>
            <a:r>
              <a:rPr lang="id-ID" sz="1600" i="1" dirty="0" err="1">
                <a:effectLst/>
                <a:latin typeface="Times New Roman" panose="02020603050405020304" pitchFamily="18" charset="0"/>
                <a:ea typeface="Times New Roman" panose="02020603050405020304" pitchFamily="18" charset="0"/>
              </a:rPr>
              <a:t>And</a:t>
            </a:r>
            <a:r>
              <a:rPr lang="id-ID" sz="1600" i="1" dirty="0">
                <a:effectLst/>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 </a:t>
            </a:r>
            <a:r>
              <a:rPr lang="id-ID" sz="1600" i="1" dirty="0">
                <a:effectLst/>
                <a:latin typeface="Times New Roman" panose="02020603050405020304" pitchFamily="18" charset="0"/>
                <a:ea typeface="Times New Roman" panose="02020603050405020304" pitchFamily="18" charset="0"/>
              </a:rPr>
              <a:t>Data </a:t>
            </a:r>
            <a:r>
              <a:rPr lang="id-ID" sz="1600" i="1" dirty="0" err="1">
                <a:effectLst/>
                <a:latin typeface="Times New Roman" panose="02020603050405020304" pitchFamily="18" charset="0"/>
                <a:ea typeface="Times New Roman" panose="02020603050405020304" pitchFamily="18" charset="0"/>
              </a:rPr>
              <a:t>Science</a:t>
            </a:r>
            <a:r>
              <a:rPr lang="id-ID" sz="1600" dirty="0">
                <a:effectLst/>
                <a:latin typeface="Times New Roman" panose="02020603050405020304" pitchFamily="18" charset="0"/>
                <a:ea typeface="Times New Roman" panose="02020603050405020304" pitchFamily="18" charset="0"/>
              </a:rPr>
              <a:t>, </a:t>
            </a:r>
            <a:r>
              <a:rPr lang="id-ID" sz="1600" i="1" dirty="0">
                <a:effectLst/>
                <a:latin typeface="Times New Roman" panose="02020603050405020304" pitchFamily="18" charset="0"/>
                <a:ea typeface="Times New Roman" panose="02020603050405020304" pitchFamily="18" charset="0"/>
              </a:rPr>
              <a:t>1</a:t>
            </a:r>
            <a:r>
              <a:rPr lang="id-ID" sz="1600" dirty="0">
                <a:effectLst/>
                <a:latin typeface="Times New Roman" panose="02020603050405020304" pitchFamily="18" charset="0"/>
                <a:ea typeface="Times New Roman" panose="02020603050405020304" pitchFamily="18" charset="0"/>
              </a:rPr>
              <a:t>(2), 45–52.</a:t>
            </a:r>
            <a:endParaRPr lang="en-ID" sz="1600" dirty="0">
              <a:effectLst/>
              <a:latin typeface="Times New Roman" panose="02020603050405020304" pitchFamily="18" charset="0"/>
              <a:ea typeface="Times New Roman" panose="02020603050405020304" pitchFamily="18" charset="0"/>
            </a:endParaRPr>
          </a:p>
          <a:p>
            <a:pPr lvl="0" algn="just"/>
            <a:r>
              <a:rPr lang="en-ID" sz="1600" dirty="0">
                <a:effectLst/>
                <a:latin typeface="Times New Roman" panose="02020603050405020304" pitchFamily="18" charset="0"/>
                <a:ea typeface="Times New Roman" panose="02020603050405020304" pitchFamily="18" charset="0"/>
                <a:hlinkClick r:id="rId5"/>
              </a:rPr>
              <a:t>h</a:t>
            </a:r>
            <a:r>
              <a:rPr lang="id-ID" sz="1600" dirty="0">
                <a:effectLst/>
                <a:latin typeface="Times New Roman" panose="02020603050405020304" pitchFamily="18" charset="0"/>
                <a:ea typeface="Times New Roman" panose="02020603050405020304" pitchFamily="18" charset="0"/>
                <a:hlinkClick r:id="rId5"/>
              </a:rPr>
              <a:t>ttps://Doi.Org/10.24036/Ujsds/Vol1-Iss2/30</a:t>
            </a:r>
            <a:endParaRPr lang="en-US" sz="1600" dirty="0">
              <a:effectLst/>
              <a:latin typeface="Times New Roman" panose="02020603050405020304" pitchFamily="18" charset="0"/>
              <a:ea typeface="Times New Roman" panose="02020603050405020304" pitchFamily="18" charset="0"/>
            </a:endParaRPr>
          </a:p>
          <a:p>
            <a:pPr marL="285750" lvl="0" indent="-285750" algn="just" rtl="0">
              <a:buFont typeface="Arial" panose="020B0604020202020204" pitchFamily="34" charset="0"/>
              <a:buChar char="•"/>
            </a:pPr>
            <a:r>
              <a:rPr lang="id-ID" sz="1600" dirty="0" err="1">
                <a:effectLst/>
                <a:latin typeface="Times New Roman" panose="02020603050405020304" pitchFamily="18" charset="0"/>
                <a:ea typeface="Times New Roman" panose="02020603050405020304" pitchFamily="18" charset="0"/>
              </a:rPr>
              <a:t>Magliano</a:t>
            </a:r>
            <a:r>
              <a:rPr lang="id-ID" sz="1600" dirty="0">
                <a:effectLst/>
                <a:latin typeface="Times New Roman" panose="02020603050405020304" pitchFamily="18" charset="0"/>
                <a:ea typeface="Times New Roman" panose="02020603050405020304" pitchFamily="18" charset="0"/>
              </a:rPr>
              <a:t>, D., &amp; </a:t>
            </a:r>
            <a:r>
              <a:rPr lang="id-ID" sz="1600" dirty="0" err="1">
                <a:effectLst/>
                <a:latin typeface="Times New Roman" panose="02020603050405020304" pitchFamily="18" charset="0"/>
                <a:ea typeface="Times New Roman" panose="02020603050405020304" pitchFamily="18" charset="0"/>
              </a:rPr>
              <a:t>Boyko</a:t>
            </a:r>
            <a:r>
              <a:rPr lang="id-ID" sz="1600" dirty="0">
                <a:effectLst/>
                <a:latin typeface="Times New Roman" panose="02020603050405020304" pitchFamily="18" charset="0"/>
                <a:ea typeface="Times New Roman" panose="02020603050405020304" pitchFamily="18" charset="0"/>
              </a:rPr>
              <a:t>, E. J. (2021). </a:t>
            </a:r>
            <a:r>
              <a:rPr lang="id-ID" sz="1600" i="1" dirty="0">
                <a:effectLst/>
                <a:latin typeface="Times New Roman" panose="02020603050405020304" pitchFamily="18" charset="0"/>
                <a:ea typeface="Times New Roman" panose="02020603050405020304" pitchFamily="18" charset="0"/>
              </a:rPr>
              <a:t>IDF Diabetes Atlas</a:t>
            </a:r>
            <a:r>
              <a:rPr lang="id-ID" sz="1600" dirty="0">
                <a:effectLst/>
                <a:latin typeface="Times New Roman" panose="02020603050405020304" pitchFamily="18" charset="0"/>
                <a:ea typeface="Times New Roman" panose="02020603050405020304" pitchFamily="18" charset="0"/>
              </a:rPr>
              <a:t> (10th </a:t>
            </a:r>
            <a:r>
              <a:rPr lang="id-ID" sz="1600" dirty="0" err="1">
                <a:effectLst/>
                <a:latin typeface="Times New Roman" panose="02020603050405020304" pitchFamily="18" charset="0"/>
                <a:ea typeface="Times New Roman" panose="02020603050405020304" pitchFamily="18" charset="0"/>
              </a:rPr>
              <a:t>Edition</a:t>
            </a:r>
            <a:r>
              <a:rPr lang="id-ID" sz="1600" dirty="0">
                <a:effectLst/>
                <a:latin typeface="Times New Roman" panose="02020603050405020304" pitchFamily="18" charset="0"/>
                <a:ea typeface="Times New Roman" panose="02020603050405020304" pitchFamily="18" charset="0"/>
              </a:rPr>
              <a:t>). International Diabetes </a:t>
            </a:r>
            <a:r>
              <a:rPr lang="id-ID" sz="1600" dirty="0" err="1">
                <a:effectLst/>
                <a:latin typeface="Times New Roman" panose="02020603050405020304" pitchFamily="18" charset="0"/>
                <a:ea typeface="Times New Roman" panose="02020603050405020304" pitchFamily="18" charset="0"/>
              </a:rPr>
              <a:t>Federation</a:t>
            </a:r>
            <a:endParaRPr lang="en-US" sz="1600" dirty="0">
              <a:effectLst/>
              <a:latin typeface="Times New Roman" panose="02020603050405020304" pitchFamily="18" charset="0"/>
              <a:ea typeface="Times New Roman" panose="02020603050405020304" pitchFamily="18" charset="0"/>
            </a:endParaRPr>
          </a:p>
          <a:p>
            <a:pPr marL="285750" lvl="0" indent="-285750" algn="just" rtl="0">
              <a:buFont typeface="Arial" panose="020B0604020202020204" pitchFamily="34" charset="0"/>
              <a:buChar char="•"/>
            </a:pPr>
            <a:r>
              <a:rPr lang="id-ID" sz="1600" dirty="0">
                <a:effectLst/>
                <a:latin typeface="Times New Roman" panose="02020603050405020304" pitchFamily="18" charset="0"/>
                <a:ea typeface="Times New Roman" panose="02020603050405020304" pitchFamily="18" charset="0"/>
              </a:rPr>
              <a:t>Manaf,</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A.,</a:t>
            </a:r>
            <a:r>
              <a:rPr lang="id-ID" sz="1600" spc="5"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Parwanto</a:t>
            </a:r>
            <a:r>
              <a:rPr lang="id-ID" sz="1600" dirty="0">
                <a:effectLst/>
                <a:latin typeface="Times New Roman" panose="02020603050405020304" pitchFamily="18" charset="0"/>
                <a:ea typeface="Times New Roman" panose="02020603050405020304" pitchFamily="18" charset="0"/>
              </a:rPr>
              <a:t>,</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M.</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L.</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E.</a:t>
            </a:r>
            <a:r>
              <a:rPr lang="id-ID" sz="1600" spc="5"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and</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Sardi,</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A,</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2014.</a:t>
            </a:r>
            <a:r>
              <a:rPr lang="id-ID" sz="1600" spc="5"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Transcription</a:t>
            </a:r>
            <a:r>
              <a:rPr lang="id-ID" sz="1600" spc="5"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factor</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7-like</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2</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as</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type-2</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diabetes</a:t>
            </a:r>
            <a:r>
              <a:rPr lang="id-ID" sz="1600" spc="5"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mellitus</a:t>
            </a:r>
            <a:r>
              <a:rPr lang="id-ID" sz="1600"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diagnostic</a:t>
            </a:r>
            <a:r>
              <a:rPr lang="id-ID" sz="1600"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marker</a:t>
            </a:r>
            <a:r>
              <a:rPr lang="id-ID" sz="1600" dirty="0">
                <a:effectLst/>
                <a:latin typeface="Times New Roman" panose="02020603050405020304" pitchFamily="18" charset="0"/>
                <a:ea typeface="Times New Roman" panose="02020603050405020304" pitchFamily="18" charset="0"/>
              </a:rPr>
              <a:t> in </a:t>
            </a:r>
            <a:r>
              <a:rPr lang="id-ID" sz="1600" dirty="0" err="1">
                <a:effectLst/>
                <a:latin typeface="Times New Roman" panose="02020603050405020304" pitchFamily="18" charset="0"/>
                <a:ea typeface="Times New Roman" panose="02020603050405020304" pitchFamily="18" charset="0"/>
              </a:rPr>
              <a:t>ethnic</a:t>
            </a:r>
            <a:r>
              <a:rPr lang="id-ID" sz="1600" dirty="0">
                <a:effectLst/>
                <a:latin typeface="Times New Roman" panose="02020603050405020304" pitchFamily="18" charset="0"/>
                <a:ea typeface="Times New Roman" panose="02020603050405020304" pitchFamily="18" charset="0"/>
              </a:rPr>
              <a:t> Minangkabau,</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33(3),</a:t>
            </a:r>
            <a:r>
              <a:rPr lang="id-ID" sz="1600" spc="-10"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pp</a:t>
            </a:r>
            <a:r>
              <a:rPr lang="id-ID" sz="1600" dirty="0">
                <a:effectLst/>
                <a:latin typeface="Times New Roman" panose="02020603050405020304" pitchFamily="18" charset="0"/>
                <a:ea typeface="Times New Roman" panose="02020603050405020304" pitchFamily="18" charset="0"/>
              </a:rPr>
              <a:t>.</a:t>
            </a:r>
            <a:r>
              <a:rPr lang="id-ID" sz="1600" spc="-5"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205–</a:t>
            </a:r>
            <a:r>
              <a:rPr lang="en-ID" sz="1600"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212</a:t>
            </a:r>
            <a:endParaRPr lang="en-ID" sz="1600" dirty="0">
              <a:latin typeface="Times New Roman" panose="02020603050405020304" pitchFamily="18" charset="0"/>
              <a:ea typeface="Times New Roman" panose="02020603050405020304" pitchFamily="18" charset="0"/>
            </a:endParaRPr>
          </a:p>
          <a:p>
            <a:pPr lvl="0" algn="just" rtl="0"/>
            <a:r>
              <a:rPr lang="id-ID" sz="1600" dirty="0">
                <a:effectLst/>
                <a:latin typeface="Times New Roman" panose="02020603050405020304" pitchFamily="18" charset="0"/>
                <a:ea typeface="Times New Roman" panose="02020603050405020304" pitchFamily="18" charset="0"/>
                <a:hlinkClick r:id="rId6"/>
              </a:rPr>
              <a:t>https://univmed.org/ejurnal/index.php/medicina/article/view/35/29</a:t>
            </a:r>
            <a:endParaRPr lang="en-US" sz="1600" dirty="0">
              <a:effectLst/>
              <a:latin typeface="Times New Roman" panose="02020603050405020304" pitchFamily="18" charset="0"/>
              <a:ea typeface="Times New Roman" panose="02020603050405020304" pitchFamily="18" charset="0"/>
            </a:endParaRPr>
          </a:p>
          <a:p>
            <a:pPr marL="285750" lvl="0" indent="-285750" algn="just" rtl="0">
              <a:buFont typeface="Arial" panose="020B0604020202020204" pitchFamily="34" charset="0"/>
              <a:buChar char="•"/>
            </a:pPr>
            <a:r>
              <a:rPr lang="id-ID" sz="1600" dirty="0">
                <a:effectLst/>
                <a:latin typeface="Times New Roman" panose="02020603050405020304" pitchFamily="18" charset="0"/>
                <a:ea typeface="Times New Roman" panose="02020603050405020304" pitchFamily="18" charset="0"/>
              </a:rPr>
              <a:t>Mushlih, M., </a:t>
            </a:r>
            <a:r>
              <a:rPr lang="id-ID" sz="1600" dirty="0" err="1">
                <a:effectLst/>
                <a:latin typeface="Times New Roman" panose="02020603050405020304" pitchFamily="18" charset="0"/>
                <a:ea typeface="Times New Roman" panose="02020603050405020304" pitchFamily="18" charset="0"/>
              </a:rPr>
              <a:t>Iknan</a:t>
            </a:r>
            <a:r>
              <a:rPr lang="id-ID" sz="1600" dirty="0">
                <a:effectLst/>
                <a:latin typeface="Times New Roman" panose="02020603050405020304" pitchFamily="18" charset="0"/>
                <a:ea typeface="Times New Roman" panose="02020603050405020304" pitchFamily="18" charset="0"/>
              </a:rPr>
              <a:t>, S. A., Amin, H. S., Cholifah, S., &amp; Segara, B. (2020). Analisis Gen </a:t>
            </a:r>
            <a:r>
              <a:rPr lang="en-ID" sz="1600"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Tcf7l2 </a:t>
            </a:r>
            <a:r>
              <a:rPr lang="en-ID" sz="1600" dirty="0">
                <a:effectLst/>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a:t>
            </a:r>
            <a:r>
              <a:rPr lang="id-ID" sz="1600" dirty="0" err="1">
                <a:effectLst/>
                <a:latin typeface="Times New Roman" panose="02020603050405020304" pitchFamily="18" charset="0"/>
                <a:ea typeface="Times New Roman" panose="02020603050405020304" pitchFamily="18" charset="0"/>
              </a:rPr>
              <a:t>Trancription</a:t>
            </a:r>
            <a:r>
              <a:rPr lang="id-ID" sz="1600" dirty="0">
                <a:effectLst/>
                <a:latin typeface="Times New Roman" panose="02020603050405020304" pitchFamily="18" charset="0"/>
                <a:ea typeface="Times New Roman" panose="02020603050405020304" pitchFamily="18" charset="0"/>
              </a:rPr>
              <a:t> </a:t>
            </a:r>
            <a:r>
              <a:rPr lang="id-ID" sz="1600" dirty="0" err="1">
                <a:effectLst/>
                <a:latin typeface="Times New Roman" panose="02020603050405020304" pitchFamily="18" charset="0"/>
                <a:ea typeface="Times New Roman" panose="02020603050405020304" pitchFamily="18" charset="0"/>
              </a:rPr>
              <a:t>Factor</a:t>
            </a:r>
            <a:r>
              <a:rPr lang="id-ID" sz="1600" dirty="0">
                <a:effectLst/>
                <a:latin typeface="Times New Roman" panose="02020603050405020304" pitchFamily="18" charset="0"/>
                <a:ea typeface="Times New Roman" panose="02020603050405020304" pitchFamily="18" charset="0"/>
              </a:rPr>
              <a:t> 7 Like 2) Pada Keluarga Penderita Diabetes </a:t>
            </a:r>
            <a:r>
              <a:rPr lang="id-ID" sz="1600" dirty="0" err="1">
                <a:effectLst/>
                <a:latin typeface="Times New Roman" panose="02020603050405020304" pitchFamily="18" charset="0"/>
                <a:ea typeface="Times New Roman" panose="02020603050405020304" pitchFamily="18" charset="0"/>
              </a:rPr>
              <a:t>Mellitus</a:t>
            </a:r>
            <a:r>
              <a:rPr lang="id-ID" sz="1600" dirty="0">
                <a:effectLst/>
                <a:latin typeface="Times New Roman" panose="02020603050405020304" pitchFamily="18" charset="0"/>
                <a:ea typeface="Times New Roman" panose="02020603050405020304" pitchFamily="18" charset="0"/>
              </a:rPr>
              <a:t> Tipe 2 Kecamatan </a:t>
            </a:r>
            <a:r>
              <a:rPr lang="id-ID" sz="1600" dirty="0" err="1">
                <a:effectLst/>
                <a:latin typeface="Times New Roman" panose="02020603050405020304" pitchFamily="18" charset="0"/>
                <a:ea typeface="Times New Roman" panose="02020603050405020304" pitchFamily="18" charset="0"/>
              </a:rPr>
              <a:t>Tanggulangin</a:t>
            </a:r>
            <a:r>
              <a:rPr lang="id-ID" sz="1600" dirty="0">
                <a:effectLst/>
                <a:latin typeface="Times New Roman" panose="02020603050405020304" pitchFamily="18" charset="0"/>
                <a:ea typeface="Times New Roman" panose="02020603050405020304" pitchFamily="18" charset="0"/>
              </a:rPr>
              <a:t>, Kabupaten Sidoarjo. </a:t>
            </a:r>
            <a:r>
              <a:rPr lang="id-ID" sz="1600" i="1" dirty="0">
                <a:effectLst/>
                <a:latin typeface="Times New Roman" panose="02020603050405020304" pitchFamily="18" charset="0"/>
                <a:ea typeface="Times New Roman" panose="02020603050405020304" pitchFamily="18" charset="0"/>
              </a:rPr>
              <a:t>The </a:t>
            </a:r>
            <a:r>
              <a:rPr lang="id-ID" sz="1600" i="1" dirty="0" err="1">
                <a:effectLst/>
                <a:latin typeface="Times New Roman" panose="02020603050405020304" pitchFamily="18" charset="0"/>
                <a:ea typeface="Times New Roman" panose="02020603050405020304" pitchFamily="18" charset="0"/>
              </a:rPr>
              <a:t>Journal</a:t>
            </a:r>
            <a:r>
              <a:rPr lang="id-ID" sz="1600" i="1" dirty="0">
                <a:effectLst/>
                <a:latin typeface="Times New Roman" panose="02020603050405020304" pitchFamily="18" charset="0"/>
                <a:ea typeface="Times New Roman" panose="02020603050405020304" pitchFamily="18" charset="0"/>
              </a:rPr>
              <a:t> </a:t>
            </a:r>
            <a:r>
              <a:rPr lang="id-ID" sz="1600" i="1" dirty="0" err="1">
                <a:effectLst/>
                <a:latin typeface="Times New Roman" panose="02020603050405020304" pitchFamily="18" charset="0"/>
                <a:ea typeface="Times New Roman" panose="02020603050405020304" pitchFamily="18" charset="0"/>
              </a:rPr>
              <a:t>Of</a:t>
            </a:r>
            <a:r>
              <a:rPr lang="id-ID" sz="1600" i="1" dirty="0">
                <a:effectLst/>
                <a:latin typeface="Times New Roman" panose="02020603050405020304" pitchFamily="18" charset="0"/>
                <a:ea typeface="Times New Roman" panose="02020603050405020304" pitchFamily="18" charset="0"/>
              </a:rPr>
              <a:t> Muhammadiyah </a:t>
            </a:r>
            <a:r>
              <a:rPr lang="id-ID" sz="1600" i="1" dirty="0" err="1">
                <a:effectLst/>
                <a:latin typeface="Times New Roman" panose="02020603050405020304" pitchFamily="18" charset="0"/>
                <a:ea typeface="Times New Roman" panose="02020603050405020304" pitchFamily="18" charset="0"/>
              </a:rPr>
              <a:t>Medical</a:t>
            </a:r>
            <a:r>
              <a:rPr lang="id-ID" sz="1600" i="1" dirty="0">
                <a:effectLst/>
                <a:latin typeface="Times New Roman" panose="02020603050405020304" pitchFamily="18" charset="0"/>
                <a:ea typeface="Times New Roman" panose="02020603050405020304" pitchFamily="18" charset="0"/>
              </a:rPr>
              <a:t> </a:t>
            </a:r>
            <a:r>
              <a:rPr lang="id-ID" sz="1600" i="1" dirty="0" err="1">
                <a:effectLst/>
                <a:latin typeface="Times New Roman" panose="02020603050405020304" pitchFamily="18" charset="0"/>
                <a:ea typeface="Times New Roman" panose="02020603050405020304" pitchFamily="18" charset="0"/>
              </a:rPr>
              <a:t>Laboratory</a:t>
            </a:r>
            <a:r>
              <a:rPr lang="id-ID" sz="1600" i="1" dirty="0">
                <a:effectLst/>
                <a:latin typeface="Times New Roman" panose="02020603050405020304" pitchFamily="18" charset="0"/>
                <a:ea typeface="Times New Roman" panose="02020603050405020304" pitchFamily="18" charset="0"/>
              </a:rPr>
              <a:t> </a:t>
            </a:r>
            <a:r>
              <a:rPr lang="id-ID" sz="1600" i="1" dirty="0" err="1">
                <a:effectLst/>
                <a:latin typeface="Times New Roman" panose="02020603050405020304" pitchFamily="18" charset="0"/>
                <a:ea typeface="Times New Roman" panose="02020603050405020304" pitchFamily="18" charset="0"/>
              </a:rPr>
              <a:t>Technologist</a:t>
            </a:r>
            <a:r>
              <a:rPr lang="id-ID" sz="1600" dirty="0">
                <a:effectLst/>
                <a:latin typeface="Times New Roman" panose="02020603050405020304" pitchFamily="18" charset="0"/>
                <a:ea typeface="Times New Roman" panose="02020603050405020304" pitchFamily="18" charset="0"/>
              </a:rPr>
              <a:t>, </a:t>
            </a:r>
            <a:r>
              <a:rPr lang="id-ID" sz="1600" i="1" dirty="0">
                <a:effectLst/>
                <a:latin typeface="Times New Roman" panose="02020603050405020304" pitchFamily="18" charset="0"/>
                <a:ea typeface="Times New Roman" panose="02020603050405020304" pitchFamily="18" charset="0"/>
              </a:rPr>
              <a:t>3</a:t>
            </a:r>
            <a:r>
              <a:rPr lang="id-ID" sz="1600" dirty="0">
                <a:effectLst/>
                <a:latin typeface="Times New Roman" panose="02020603050405020304" pitchFamily="18" charset="0"/>
                <a:ea typeface="Times New Roman" panose="02020603050405020304" pitchFamily="18" charset="0"/>
              </a:rPr>
              <a:t>(2), 78. </a:t>
            </a:r>
            <a:endParaRPr lang="en-ID" sz="1600" dirty="0">
              <a:effectLst/>
              <a:latin typeface="Times New Roman" panose="02020603050405020304" pitchFamily="18" charset="0"/>
              <a:ea typeface="Times New Roman" panose="02020603050405020304" pitchFamily="18" charset="0"/>
            </a:endParaRPr>
          </a:p>
          <a:p>
            <a:pPr lvl="0" algn="just"/>
            <a:r>
              <a:rPr lang="en-ID" sz="1600" dirty="0">
                <a:effectLst/>
                <a:latin typeface="Times New Roman" panose="02020603050405020304" pitchFamily="18" charset="0"/>
                <a:ea typeface="Times New Roman" panose="02020603050405020304" pitchFamily="18" charset="0"/>
              </a:rPr>
              <a:t>h</a:t>
            </a:r>
            <a:r>
              <a:rPr lang="id-ID" sz="1600" dirty="0">
                <a:effectLst/>
                <a:latin typeface="Times New Roman" panose="02020603050405020304" pitchFamily="18" charset="0"/>
                <a:ea typeface="Times New Roman" panose="02020603050405020304" pitchFamily="18" charset="0"/>
              </a:rPr>
              <a:t>ttps://Doi.Org/10.30651/Jmlt.V3i2.6065</a:t>
            </a:r>
            <a:endParaRPr lang="en-ID" sz="1600" dirty="0">
              <a:effectLst/>
              <a:latin typeface="Times New Roman" panose="02020603050405020304" pitchFamily="18" charset="0"/>
              <a:ea typeface="Times New Roman" panose="02020603050405020304" pitchFamily="18" charset="0"/>
            </a:endParaRPr>
          </a:p>
          <a:p>
            <a:pPr lvl="0" algn="just" rtl="0"/>
            <a:endParaRPr lang="en-ID" sz="1600" dirty="0">
              <a:effectLst/>
              <a:latin typeface="Times New Roman" panose="02020603050405020304" pitchFamily="18" charset="0"/>
              <a:ea typeface="Times New Roman" panose="02020603050405020304" pitchFamily="18" charset="0"/>
            </a:endParaRPr>
          </a:p>
          <a:p>
            <a:pPr lvl="0" algn="just" rtl="0"/>
            <a:endParaRPr lang="en-ID" sz="1600" dirty="0">
              <a:effectLst/>
              <a:latin typeface="Times New Roman" panose="02020603050405020304" pitchFamily="18" charset="0"/>
              <a:ea typeface="Times New Roman" panose="02020603050405020304" pitchFamily="18" charset="0"/>
            </a:endParaRPr>
          </a:p>
          <a:p>
            <a:pPr lvl="0" algn="just"/>
            <a:endParaRPr lang="en-ID" sz="1600" dirty="0">
              <a:effectLst/>
              <a:latin typeface="Times New Roman" panose="02020603050405020304" pitchFamily="18" charset="0"/>
              <a:ea typeface="Times New Roman" panose="02020603050405020304" pitchFamily="18" charset="0"/>
            </a:endParaRPr>
          </a:p>
          <a:p>
            <a:endParaRPr lang="en-ID" sz="16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1122894" y="2274567"/>
            <a:ext cx="9440473" cy="1696932"/>
          </a:xfrm>
          <a:prstGeom prst="rect">
            <a:avLst/>
          </a:prstGeom>
          <a:noFill/>
          <a:ln>
            <a:noFill/>
          </a:ln>
        </p:spPr>
        <p:txBody>
          <a:bodyPr spcFirstLastPara="1" wrap="square" lIns="91425" tIns="45700" rIns="91425" bIns="45700" anchor="b" anchorCtr="0">
            <a:noAutofit/>
          </a:bodyPr>
          <a:lstStyle/>
          <a:p>
            <a:r>
              <a:rPr lang="en-ID" b="1" dirty="0">
                <a:latin typeface="Times New Roman" pitchFamily="18" charset="0"/>
                <a:cs typeface="Times New Roman" pitchFamily="18" charset="0"/>
                <a:sym typeface="Exo"/>
              </a:rPr>
              <a:t>“TERIMA KASIH”</a:t>
            </a:r>
            <a:endParaRPr b="1" dirty="0">
              <a:latin typeface="Times New Roman" pitchFamily="18" charset="0"/>
              <a:cs typeface="Times New Roman" pitchFamily="18" charset="0"/>
              <a:sym typeface="Exo"/>
            </a:endParaRPr>
          </a:p>
        </p:txBody>
      </p:sp>
    </p:spTree>
    <p:extLst>
      <p:ext uri="{BB962C8B-B14F-4D97-AF65-F5344CB8AC3E}">
        <p14:creationId xmlns:p14="http://schemas.microsoft.com/office/powerpoint/2010/main" val="381141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Latar</a:t>
            </a:r>
            <a:r>
              <a:rPr lang="en-US" dirty="0"/>
              <a:t> </a:t>
            </a:r>
            <a:r>
              <a:rPr lang="en-US" dirty="0" err="1"/>
              <a:t>Belakang</a:t>
            </a:r>
            <a:endParaRPr dirty="0"/>
          </a:p>
        </p:txBody>
      </p:sp>
      <p:sp>
        <p:nvSpPr>
          <p:cNvPr id="2" name="Oval 1"/>
          <p:cNvSpPr/>
          <p:nvPr/>
        </p:nvSpPr>
        <p:spPr>
          <a:xfrm flipH="1" flipV="1">
            <a:off x="427469" y="1983879"/>
            <a:ext cx="129654" cy="150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77921" y="1361364"/>
            <a:ext cx="10986609" cy="12949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chemeClr val="tx1"/>
              </a:solidFill>
              <a:effectLst/>
              <a:latin typeface="Times New Roman" panose="02020603050405020304" pitchFamily="18" charset="0"/>
              <a:ea typeface="Times New Roman" panose="02020603050405020304" pitchFamily="18" charset="0"/>
            </a:endParaRPr>
          </a:p>
          <a:p>
            <a:pPr algn="just"/>
            <a:r>
              <a:rPr lang="id-ID" sz="2000" dirty="0">
                <a:solidFill>
                  <a:schemeClr val="tx1"/>
                </a:solidFill>
                <a:effectLst/>
                <a:latin typeface="Times New Roman" panose="02020603050405020304" pitchFamily="18" charset="0"/>
                <a:ea typeface="Times New Roman" panose="02020603050405020304" pitchFamily="18" charset="0"/>
              </a:rPr>
              <a:t>Diabetes Melitus (DM) adalah gangguan kronis yang ditandai oleh peningkatan kadar gula darah</a:t>
            </a:r>
            <a:r>
              <a:rPr lang="en-US" sz="2000" dirty="0">
                <a:solidFill>
                  <a:schemeClr val="tx1"/>
                </a:solidFill>
                <a:effectLst/>
                <a:latin typeface="Times New Roman" panose="02020603050405020304" pitchFamily="18" charset="0"/>
                <a:ea typeface="Times New Roman" panose="02020603050405020304" pitchFamily="18" charset="0"/>
              </a:rPr>
              <a:t> yang </a:t>
            </a:r>
            <a:r>
              <a:rPr lang="en-US" sz="2000" dirty="0" err="1">
                <a:solidFill>
                  <a:schemeClr val="tx1"/>
                </a:solidFill>
                <a:effectLst/>
                <a:latin typeface="Times New Roman" panose="02020603050405020304" pitchFamily="18" charset="0"/>
                <a:ea typeface="Times New Roman" panose="02020603050405020304" pitchFamily="18" charset="0"/>
              </a:rPr>
              <a:t>disebabkan</a:t>
            </a:r>
            <a:r>
              <a:rPr lang="en-US" sz="2000" dirty="0">
                <a:solidFill>
                  <a:schemeClr val="tx1"/>
                </a:solidFill>
                <a:effectLst/>
                <a:latin typeface="Times New Roman" panose="02020603050405020304" pitchFamily="18" charset="0"/>
                <a:ea typeface="Times New Roman" panose="02020603050405020304" pitchFamily="18" charset="0"/>
              </a:rPr>
              <a:t> oleh </a:t>
            </a:r>
            <a:r>
              <a:rPr lang="id-ID" sz="2000" dirty="0" err="1">
                <a:solidFill>
                  <a:schemeClr val="tx1"/>
                </a:solidFill>
                <a:effectLst/>
                <a:latin typeface="Times New Roman" panose="02020603050405020304" pitchFamily="18" charset="0"/>
                <a:ea typeface="Times New Roman" panose="02020603050405020304" pitchFamily="18" charset="0"/>
              </a:rPr>
              <a:t>ketidaknormalan</a:t>
            </a:r>
            <a:r>
              <a:rPr lang="id-ID" sz="2000" dirty="0">
                <a:solidFill>
                  <a:schemeClr val="tx1"/>
                </a:solidFill>
                <a:effectLst/>
                <a:latin typeface="Times New Roman" panose="02020603050405020304" pitchFamily="18" charset="0"/>
                <a:ea typeface="Times New Roman" panose="02020603050405020304" pitchFamily="18" charset="0"/>
              </a:rPr>
              <a:t> dalam produksi insulin</a:t>
            </a:r>
            <a:r>
              <a:rPr lang="en-US" sz="2000" dirty="0">
                <a:solidFill>
                  <a:schemeClr val="tx1"/>
                </a:solidFill>
                <a:latin typeface="Times New Roman" panose="02020603050405020304" pitchFamily="18" charset="0"/>
                <a:ea typeface="Times New Roman" panose="02020603050405020304" pitchFamily="18" charset="0"/>
              </a:rPr>
              <a:t>. Oleh </a:t>
            </a:r>
            <a:r>
              <a:rPr lang="en-US" sz="2000" dirty="0" err="1">
                <a:solidFill>
                  <a:schemeClr val="tx1"/>
                </a:solidFill>
                <a:latin typeface="Times New Roman" panose="02020603050405020304" pitchFamily="18" charset="0"/>
                <a:ea typeface="Times New Roman" panose="02020603050405020304" pitchFamily="18" charset="0"/>
              </a:rPr>
              <a:t>karena</a:t>
            </a:r>
            <a:r>
              <a:rPr lang="en-US" sz="2000" dirty="0">
                <a:solidFill>
                  <a:schemeClr val="tx1"/>
                </a:solidFill>
                <a:latin typeface="Times New Roman" panose="02020603050405020304" pitchFamily="18" charset="0"/>
                <a:ea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rPr>
              <a:t>itu</a:t>
            </a:r>
            <a:r>
              <a:rPr lang="en-US" sz="2000" dirty="0">
                <a:solidFill>
                  <a:schemeClr val="tx1"/>
                </a:solidFill>
                <a:latin typeface="Times New Roman" panose="02020603050405020304" pitchFamily="18" charset="0"/>
                <a:ea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rPr>
              <a:t>diperlukan</a:t>
            </a:r>
            <a:r>
              <a:rPr lang="en-US" sz="2000" dirty="0">
                <a:solidFill>
                  <a:schemeClr val="tx1"/>
                </a:solidFill>
                <a:latin typeface="Times New Roman" panose="02020603050405020304" pitchFamily="18" charset="0"/>
                <a:ea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rPr>
              <a:t>penanganan</a:t>
            </a:r>
            <a:r>
              <a:rPr lang="en-US" sz="2000" dirty="0">
                <a:solidFill>
                  <a:schemeClr val="tx1"/>
                </a:solidFill>
                <a:latin typeface="Times New Roman" panose="02020603050405020304" pitchFamily="18" charset="0"/>
                <a:ea typeface="Times New Roman" panose="02020603050405020304" pitchFamily="18" charset="0"/>
              </a:rPr>
              <a:t> yang </a:t>
            </a:r>
            <a:r>
              <a:rPr lang="en-US" sz="2000" dirty="0" err="1">
                <a:solidFill>
                  <a:schemeClr val="tx1"/>
                </a:solidFill>
                <a:latin typeface="Times New Roman" panose="02020603050405020304" pitchFamily="18" charset="0"/>
                <a:ea typeface="Times New Roman" panose="02020603050405020304" pitchFamily="18" charset="0"/>
              </a:rPr>
              <a:t>tepat</a:t>
            </a:r>
            <a:r>
              <a:rPr lang="en-US" sz="2000" dirty="0">
                <a:solidFill>
                  <a:schemeClr val="tx1"/>
                </a:solidFill>
                <a:latin typeface="Times New Roman" panose="02020603050405020304" pitchFamily="18" charset="0"/>
                <a:ea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rPr>
              <a:t>untuk</a:t>
            </a:r>
            <a:r>
              <a:rPr lang="en-US" sz="2000" dirty="0">
                <a:solidFill>
                  <a:schemeClr val="tx1"/>
                </a:solidFill>
                <a:latin typeface="Times New Roman" panose="02020603050405020304" pitchFamily="18" charset="0"/>
                <a:ea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rPr>
              <a:t>kondisi</a:t>
            </a:r>
            <a:r>
              <a:rPr lang="en-US" sz="2000" dirty="0">
                <a:solidFill>
                  <a:schemeClr val="tx1"/>
                </a:solidFill>
                <a:latin typeface="Times New Roman" panose="02020603050405020304" pitchFamily="18" charset="0"/>
                <a:ea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rPr>
              <a:t>ini</a:t>
            </a:r>
            <a:r>
              <a:rPr lang="en-US" sz="2000" dirty="0">
                <a:solidFill>
                  <a:schemeClr val="tx1"/>
                </a:solidFill>
                <a:latin typeface="Times New Roman" panose="02020603050405020304" pitchFamily="18" charset="0"/>
                <a:ea typeface="Times New Roman" panose="02020603050405020304" pitchFamily="18" charset="0"/>
              </a:rPr>
              <a:t>. </a:t>
            </a:r>
            <a:r>
              <a:rPr lang="id-ID" sz="1800" dirty="0">
                <a:solidFill>
                  <a:schemeClr val="tx1"/>
                </a:solidFill>
                <a:effectLst/>
                <a:latin typeface="Times New Roman" panose="02020603050405020304" pitchFamily="18" charset="0"/>
                <a:ea typeface="Times New Roman" panose="02020603050405020304" pitchFamily="18" charset="0"/>
              </a:rPr>
              <a:t>DT2 adalah jenis diabetes yang kurang tergantung pada tingkat insulin dan lebih dipengaruhi oleh gaya hidup yang dapat diubah oleh individu</a:t>
            </a:r>
            <a:endParaRPr lang="en-ID" sz="2400" dirty="0">
              <a:solidFill>
                <a:schemeClr val="tx1"/>
              </a:solidFill>
              <a:latin typeface="Times New Roman" pitchFamily="18" charset="0"/>
              <a:cs typeface="Times New Roman" pitchFamily="18" charset="0"/>
            </a:endParaRPr>
          </a:p>
          <a:p>
            <a:pPr algn="just"/>
            <a:endParaRPr lang="en-US" sz="2000" dirty="0">
              <a:solidFill>
                <a:schemeClr val="tx1"/>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181543BF-7D24-D6F4-D7C7-C57646751411}"/>
              </a:ext>
            </a:extLst>
          </p:cNvPr>
          <p:cNvSpPr/>
          <p:nvPr/>
        </p:nvSpPr>
        <p:spPr>
          <a:xfrm flipH="1" flipV="1">
            <a:off x="1039506" y="3301067"/>
            <a:ext cx="129654" cy="150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2913FC8-9BF9-447B-1B0F-D2DDA3FBA560}"/>
              </a:ext>
            </a:extLst>
          </p:cNvPr>
          <p:cNvSpPr/>
          <p:nvPr/>
        </p:nvSpPr>
        <p:spPr>
          <a:xfrm flipH="1" flipV="1">
            <a:off x="427469" y="4597800"/>
            <a:ext cx="129654" cy="150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
            <a:extLst>
              <a:ext uri="{FF2B5EF4-FFF2-40B4-BE49-F238E27FC236}">
                <a16:creationId xmlns:a16="http://schemas.microsoft.com/office/drawing/2014/main" id="{B5796706-3B99-3B6C-EC04-C349979CA977}"/>
              </a:ext>
            </a:extLst>
          </p:cNvPr>
          <p:cNvSpPr/>
          <p:nvPr/>
        </p:nvSpPr>
        <p:spPr>
          <a:xfrm>
            <a:off x="1431071" y="2855069"/>
            <a:ext cx="9302250" cy="10421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800" dirty="0">
                <a:solidFill>
                  <a:schemeClr val="tx1"/>
                </a:solidFill>
                <a:effectLst/>
                <a:latin typeface="Times New Roman" panose="02020603050405020304" pitchFamily="18" charset="0"/>
                <a:ea typeface="Times New Roman" panose="02020603050405020304" pitchFamily="18" charset="0"/>
              </a:rPr>
              <a:t>Gen TCF7L2 adalah sinyal paling kuat terkait kerentanan terhadap DT2. Penelitian oleh </a:t>
            </a:r>
            <a:r>
              <a:rPr lang="id-ID" sz="1800" dirty="0" err="1">
                <a:solidFill>
                  <a:schemeClr val="tx1"/>
                </a:solidFill>
                <a:effectLst/>
                <a:latin typeface="Times New Roman" panose="02020603050405020304" pitchFamily="18" charset="0"/>
                <a:ea typeface="Times New Roman" panose="02020603050405020304" pitchFamily="18" charset="0"/>
              </a:rPr>
              <a:t>Beloso</a:t>
            </a:r>
            <a:r>
              <a:rPr lang="id-ID" sz="1800" dirty="0">
                <a:solidFill>
                  <a:schemeClr val="tx1"/>
                </a:solidFill>
                <a:effectLst/>
                <a:latin typeface="Times New Roman" panose="02020603050405020304" pitchFamily="18" charset="0"/>
                <a:ea typeface="Times New Roman" panose="02020603050405020304" pitchFamily="18" charset="0"/>
              </a:rPr>
              <a:t> menemukan mutasi pada gen TCF7L2 dengan variasi SNP rs7903146, yang menunjukkan korelasi yang signifikan dengan DT2 </a:t>
            </a:r>
            <a:endParaRPr lang="en-US" sz="2400" dirty="0">
              <a:solidFill>
                <a:schemeClr val="tx1"/>
              </a:solidFill>
              <a:latin typeface="Times New Roman" pitchFamily="18" charset="0"/>
              <a:cs typeface="Times New Roman" pitchFamily="18" charset="0"/>
            </a:endParaRPr>
          </a:p>
        </p:txBody>
      </p:sp>
      <p:sp>
        <p:nvSpPr>
          <p:cNvPr id="11" name="Rounded Rectangle 2">
            <a:extLst>
              <a:ext uri="{FF2B5EF4-FFF2-40B4-BE49-F238E27FC236}">
                <a16:creationId xmlns:a16="http://schemas.microsoft.com/office/drawing/2014/main" id="{F8A46E7E-F5B8-123C-3C22-ACB501483522}"/>
              </a:ext>
            </a:extLst>
          </p:cNvPr>
          <p:cNvSpPr/>
          <p:nvPr/>
        </p:nvSpPr>
        <p:spPr>
          <a:xfrm>
            <a:off x="777922" y="4095934"/>
            <a:ext cx="9302250" cy="130398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800" dirty="0">
                <a:solidFill>
                  <a:schemeClr val="tx1"/>
                </a:solidFill>
                <a:effectLst/>
                <a:latin typeface="Times New Roman" panose="02020603050405020304" pitchFamily="18" charset="0"/>
                <a:ea typeface="Times New Roman" panose="02020603050405020304" pitchFamily="18" charset="0"/>
              </a:rPr>
              <a:t>PCR-RFLP merupakan sebuah metode yang memanfaatkan enzim restriksi untuk memotong </a:t>
            </a:r>
            <a:r>
              <a:rPr lang="id-ID" sz="1800" dirty="0" err="1">
                <a:solidFill>
                  <a:schemeClr val="tx1"/>
                </a:solidFill>
                <a:effectLst/>
                <a:latin typeface="Times New Roman" panose="02020603050405020304" pitchFamily="18" charset="0"/>
                <a:ea typeface="Times New Roman" panose="02020603050405020304" pitchFamily="18" charset="0"/>
              </a:rPr>
              <a:t>sekuens</a:t>
            </a:r>
            <a:r>
              <a:rPr lang="id-ID" sz="1800" dirty="0">
                <a:solidFill>
                  <a:schemeClr val="tx1"/>
                </a:solidFill>
                <a:effectLst/>
                <a:latin typeface="Times New Roman" panose="02020603050405020304" pitchFamily="18" charset="0"/>
                <a:ea typeface="Times New Roman" panose="02020603050405020304" pitchFamily="18" charset="0"/>
              </a:rPr>
              <a:t> DNA secara spesifik, memungkinkan penghasilan hasil yang lebih terperinci</a:t>
            </a:r>
            <a:r>
              <a:rPr lang="en-US" sz="1800" dirty="0">
                <a:solidFill>
                  <a:schemeClr val="tx1"/>
                </a:solidFill>
                <a:effectLst/>
                <a:latin typeface="Times New Roman" panose="02020603050405020304" pitchFamily="18" charset="0"/>
                <a:ea typeface="Times New Roman" panose="02020603050405020304" pitchFamily="18" charset="0"/>
              </a:rPr>
              <a:t>. </a:t>
            </a:r>
            <a:r>
              <a:rPr lang="id-ID" sz="1800" dirty="0">
                <a:solidFill>
                  <a:schemeClr val="tx1"/>
                </a:solidFill>
                <a:effectLst/>
                <a:latin typeface="Times New Roman" panose="02020603050405020304" pitchFamily="18" charset="0"/>
                <a:ea typeface="Times New Roman" panose="02020603050405020304" pitchFamily="18" charset="0"/>
              </a:rPr>
              <a:t>Keuntungan utama dari metode PCR-RFLP adalah kesederhanaan, kecepatan, kekuatan, dan biayanya yang lebih rendah</a:t>
            </a: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Metode</a:t>
            </a:r>
            <a:r>
              <a:rPr lang="en-US" dirty="0"/>
              <a:t> </a:t>
            </a:r>
            <a:r>
              <a:rPr lang="en-US" dirty="0" err="1"/>
              <a:t>Penelitian</a:t>
            </a:r>
            <a:endParaRPr lang="en-US" dirty="0"/>
          </a:p>
        </p:txBody>
      </p:sp>
      <p:sp>
        <p:nvSpPr>
          <p:cNvPr id="3" name="AutoShape 2" descr="Kuliah Kartun Gambar PNG | File Vektor Dan PSD | Unduh Gratis Di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uliah Kartun Gambar PNG | File Vektor Dan PSD | Unduh Gratis Di Pngtr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Kuliah Kartun Gambar PNG | File Vektor Dan PSD | Unduh Gratis Di Pngtre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Kuliah Kartun Gambar PNG | File Vektor Dan PSD | Unduh Gratis Di Pngtre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Kuliah Kartun Gambar PNG | File Vektor Dan PSD | Unduh Gratis Di Pngtre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Kuliah Kartun Gambar PNG | File Vektor Dan PSD | Unduh Gratis Di Pngtre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Kuliah Kartun Gambar PNG | File Vektor Dan PSD | Unduh Gratis Di Pngtre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4" descr="Kuliah Kartun Gambar PNG | File Vektor Dan PSD | Unduh Gratis Di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063" y="2347420"/>
            <a:ext cx="5117909" cy="393937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2">
            <a:extLst>
              <a:ext uri="{FF2B5EF4-FFF2-40B4-BE49-F238E27FC236}">
                <a16:creationId xmlns:a16="http://schemas.microsoft.com/office/drawing/2014/main" id="{C9C2AD30-02AA-14A3-1EE3-A47F6951B725}"/>
              </a:ext>
            </a:extLst>
          </p:cNvPr>
          <p:cNvSpPr/>
          <p:nvPr/>
        </p:nvSpPr>
        <p:spPr>
          <a:xfrm>
            <a:off x="688975" y="1459194"/>
            <a:ext cx="6778624" cy="783261"/>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000" dirty="0">
                <a:solidFill>
                  <a:schemeClr val="tx1"/>
                </a:solidFill>
                <a:latin typeface="Times New Roman" pitchFamily="18" charset="0"/>
                <a:cs typeface="Times New Roman" pitchFamily="18" charset="0"/>
              </a:rPr>
              <a:t>Uji </a:t>
            </a:r>
            <a:r>
              <a:rPr lang="en-US" sz="2000" dirty="0" err="1">
                <a:solidFill>
                  <a:schemeClr val="tx1"/>
                </a:solidFill>
                <a:latin typeface="Times New Roman" pitchFamily="18" charset="0"/>
                <a:cs typeface="Times New Roman" pitchFamily="18" charset="0"/>
              </a:rPr>
              <a:t>Etik</a:t>
            </a:r>
            <a:r>
              <a:rPr lang="en-US" sz="2000" dirty="0">
                <a:solidFill>
                  <a:schemeClr val="tx1"/>
                </a:solidFill>
                <a:latin typeface="Times New Roman" pitchFamily="18" charset="0"/>
                <a:cs typeface="Times New Roman" pitchFamily="18" charset="0"/>
              </a:rPr>
              <a:t> : </a:t>
            </a:r>
            <a:r>
              <a:rPr lang="en-US" sz="2000" dirty="0" err="1">
                <a:solidFill>
                  <a:schemeClr val="tx1"/>
                </a:solidFill>
                <a:latin typeface="Times New Roman" pitchFamily="18" charset="0"/>
                <a:cs typeface="Times New Roman" pitchFamily="18" charset="0"/>
              </a:rPr>
              <a:t>Fakultas</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Kedokteran</a:t>
            </a:r>
            <a:r>
              <a:rPr lang="en-US" sz="2000" dirty="0">
                <a:solidFill>
                  <a:schemeClr val="tx1"/>
                </a:solidFill>
                <a:latin typeface="Times New Roman" pitchFamily="18" charset="0"/>
                <a:cs typeface="Times New Roman" pitchFamily="18" charset="0"/>
              </a:rPr>
              <a:t> Gigi </a:t>
            </a:r>
            <a:r>
              <a:rPr lang="en-US" sz="2000" dirty="0" err="1">
                <a:solidFill>
                  <a:schemeClr val="tx1"/>
                </a:solidFill>
                <a:latin typeface="Times New Roman" pitchFamily="18" charset="0"/>
                <a:cs typeface="Times New Roman" pitchFamily="18" charset="0"/>
              </a:rPr>
              <a:t>Airlangga</a:t>
            </a:r>
            <a:r>
              <a:rPr lang="en-US" sz="2000" dirty="0">
                <a:solidFill>
                  <a:schemeClr val="tx1"/>
                </a:solidFill>
                <a:latin typeface="Times New Roman" pitchFamily="18" charset="0"/>
                <a:cs typeface="Times New Roman" pitchFamily="18" charset="0"/>
              </a:rPr>
              <a:t> Surabaya </a:t>
            </a:r>
            <a:r>
              <a:rPr lang="en-US" sz="2000" dirty="0" err="1">
                <a:solidFill>
                  <a:schemeClr val="tx1"/>
                </a:solidFill>
                <a:latin typeface="Times New Roman" pitchFamily="18" charset="0"/>
                <a:cs typeface="Times New Roman" pitchFamily="18" charset="0"/>
              </a:rPr>
              <a:t>dengan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nomor</a:t>
            </a:r>
            <a:r>
              <a:rPr lang="en-US" sz="2000" dirty="0">
                <a:solidFill>
                  <a:schemeClr val="tx1"/>
                </a:solidFill>
                <a:latin typeface="Times New Roman" pitchFamily="18" charset="0"/>
                <a:cs typeface="Times New Roman" pitchFamily="18" charset="0"/>
              </a:rPr>
              <a:t> </a:t>
            </a:r>
            <a:r>
              <a:rPr lang="en-ID" sz="1800" dirty="0">
                <a:solidFill>
                  <a:schemeClr val="tx1"/>
                </a:solidFill>
                <a:effectLst/>
                <a:latin typeface="Times New Roman" panose="02020603050405020304" pitchFamily="18" charset="0"/>
                <a:ea typeface="Times New Roman" panose="02020603050405020304" pitchFamily="18" charset="0"/>
              </a:rPr>
              <a:t>056/HRECC.FODM/V/2024. </a:t>
            </a:r>
            <a:endParaRPr lang="en-ID" sz="2000" dirty="0">
              <a:solidFill>
                <a:schemeClr val="tx1"/>
              </a:solidFill>
              <a:latin typeface="Times New Roman" pitchFamily="18" charset="0"/>
              <a:cs typeface="Times New Roman" pitchFamily="18" charset="0"/>
            </a:endParaRPr>
          </a:p>
        </p:txBody>
      </p:sp>
      <p:sp>
        <p:nvSpPr>
          <p:cNvPr id="13" name="Oval 12">
            <a:extLst>
              <a:ext uri="{FF2B5EF4-FFF2-40B4-BE49-F238E27FC236}">
                <a16:creationId xmlns:a16="http://schemas.microsoft.com/office/drawing/2014/main" id="{7EEC208F-B606-8665-51EE-CAD7A1896BEA}"/>
              </a:ext>
            </a:extLst>
          </p:cNvPr>
          <p:cNvSpPr/>
          <p:nvPr/>
        </p:nvSpPr>
        <p:spPr>
          <a:xfrm>
            <a:off x="384175" y="1769183"/>
            <a:ext cx="152400" cy="1632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ounded Rectangle 2">
            <a:extLst>
              <a:ext uri="{FF2B5EF4-FFF2-40B4-BE49-F238E27FC236}">
                <a16:creationId xmlns:a16="http://schemas.microsoft.com/office/drawing/2014/main" id="{8AB5C293-4837-19CC-DD50-7F5657EBE517}"/>
              </a:ext>
            </a:extLst>
          </p:cNvPr>
          <p:cNvSpPr/>
          <p:nvPr/>
        </p:nvSpPr>
        <p:spPr>
          <a:xfrm>
            <a:off x="1189149" y="2653875"/>
            <a:ext cx="5319939" cy="783261"/>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000" dirty="0">
                <a:solidFill>
                  <a:schemeClr val="tx1"/>
                </a:solidFill>
                <a:latin typeface="Times New Roman" pitchFamily="18" charset="0"/>
                <a:cs typeface="Times New Roman" pitchFamily="18" charset="0"/>
              </a:rPr>
              <a:t>Desain </a:t>
            </a:r>
            <a:r>
              <a:rPr lang="en-US" sz="2000" dirty="0" err="1">
                <a:solidFill>
                  <a:schemeClr val="tx1"/>
                </a:solidFill>
                <a:latin typeface="Times New Roman" pitchFamily="18" charset="0"/>
                <a:cs typeface="Times New Roman" pitchFamily="18" charset="0"/>
              </a:rPr>
              <a:t>Penelitian</a:t>
            </a:r>
            <a:r>
              <a:rPr lang="en-US" sz="2000" dirty="0">
                <a:solidFill>
                  <a:schemeClr val="tx1"/>
                </a:solidFill>
                <a:latin typeface="Times New Roman" pitchFamily="18" charset="0"/>
                <a:cs typeface="Times New Roman" pitchFamily="18" charset="0"/>
              </a:rPr>
              <a:t> : </a:t>
            </a:r>
            <a:r>
              <a:rPr lang="en-US" sz="1800" dirty="0">
                <a:solidFill>
                  <a:schemeClr val="tx1"/>
                </a:solidFill>
                <a:latin typeface="Times New Roman" panose="02020603050405020304" pitchFamily="18" charset="0"/>
                <a:cs typeface="Times New Roman" pitchFamily="18" charset="0"/>
              </a:rPr>
              <a:t>T</a:t>
            </a:r>
            <a:r>
              <a:rPr lang="id-ID" sz="1800" dirty="0" err="1">
                <a:solidFill>
                  <a:schemeClr val="tx1"/>
                </a:solidFill>
                <a:effectLst/>
                <a:latin typeface="Times New Roman" panose="02020603050405020304" pitchFamily="18" charset="0"/>
                <a:ea typeface="Times New Roman" panose="02020603050405020304" pitchFamily="18" charset="0"/>
              </a:rPr>
              <a:t>eknik</a:t>
            </a:r>
            <a:r>
              <a:rPr lang="id-ID" sz="1800" dirty="0">
                <a:solidFill>
                  <a:schemeClr val="tx1"/>
                </a:solidFill>
                <a:effectLst/>
                <a:latin typeface="Times New Roman" panose="02020603050405020304" pitchFamily="18" charset="0"/>
                <a:ea typeface="Times New Roman" panose="02020603050405020304" pitchFamily="18" charset="0"/>
              </a:rPr>
              <a:t> deskriptif dengan cara pendekatan kualitatif</a:t>
            </a:r>
            <a:endParaRPr lang="en-ID" sz="2000" dirty="0">
              <a:solidFill>
                <a:schemeClr val="tx1"/>
              </a:solidFill>
              <a:latin typeface="Times New Roman" pitchFamily="18" charset="0"/>
              <a:cs typeface="Times New Roman" pitchFamily="18" charset="0"/>
            </a:endParaRPr>
          </a:p>
        </p:txBody>
      </p:sp>
      <p:sp>
        <p:nvSpPr>
          <p:cNvPr id="15" name="Oval 14">
            <a:extLst>
              <a:ext uri="{FF2B5EF4-FFF2-40B4-BE49-F238E27FC236}">
                <a16:creationId xmlns:a16="http://schemas.microsoft.com/office/drawing/2014/main" id="{DF2937D6-8CF2-107E-E325-EA9BF7F6C40C}"/>
              </a:ext>
            </a:extLst>
          </p:cNvPr>
          <p:cNvSpPr/>
          <p:nvPr/>
        </p:nvSpPr>
        <p:spPr>
          <a:xfrm>
            <a:off x="871480" y="2925651"/>
            <a:ext cx="152400" cy="1632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Rounded Rectangle 2">
            <a:extLst>
              <a:ext uri="{FF2B5EF4-FFF2-40B4-BE49-F238E27FC236}">
                <a16:creationId xmlns:a16="http://schemas.microsoft.com/office/drawing/2014/main" id="{DFD8B5BE-2DDF-DB3A-4375-A4DC81DFD934}"/>
              </a:ext>
            </a:extLst>
          </p:cNvPr>
          <p:cNvSpPr/>
          <p:nvPr/>
        </p:nvSpPr>
        <p:spPr>
          <a:xfrm>
            <a:off x="557778" y="3830453"/>
            <a:ext cx="6582682" cy="1113513"/>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000" dirty="0" err="1">
                <a:solidFill>
                  <a:schemeClr val="tx1"/>
                </a:solidFill>
                <a:latin typeface="Times New Roman" pitchFamily="18" charset="0"/>
                <a:cs typeface="Times New Roman" pitchFamily="18" charset="0"/>
              </a:rPr>
              <a:t>Populasi</a:t>
            </a:r>
            <a:r>
              <a:rPr lang="en-US" sz="2000" dirty="0">
                <a:solidFill>
                  <a:schemeClr val="tx1"/>
                </a:solidFill>
                <a:latin typeface="Times New Roman" pitchFamily="18" charset="0"/>
                <a:cs typeface="Times New Roman" pitchFamily="18" charset="0"/>
              </a:rPr>
              <a:t> dan </a:t>
            </a:r>
            <a:r>
              <a:rPr lang="en-US" sz="2000" dirty="0" err="1">
                <a:solidFill>
                  <a:schemeClr val="tx1"/>
                </a:solidFill>
                <a:latin typeface="Times New Roman" pitchFamily="18" charset="0"/>
                <a:cs typeface="Times New Roman" pitchFamily="18" charset="0"/>
              </a:rPr>
              <a:t>Sampel</a:t>
            </a:r>
            <a:r>
              <a:rPr lang="en-US" sz="2000" dirty="0">
                <a:solidFill>
                  <a:schemeClr val="tx1"/>
                </a:solidFill>
                <a:latin typeface="Times New Roman" pitchFamily="18" charset="0"/>
                <a:cs typeface="Times New Roman" pitchFamily="18" charset="0"/>
              </a:rPr>
              <a:t> : </a:t>
            </a:r>
          </a:p>
          <a:p>
            <a:pPr marL="228600"/>
            <a:r>
              <a:rPr lang="en-US" sz="2000" dirty="0">
                <a:solidFill>
                  <a:schemeClr val="tx1"/>
                </a:solidFill>
                <a:latin typeface="Times New Roman" pitchFamily="18" charset="0"/>
                <a:cs typeface="Times New Roman" pitchFamily="18" charset="0"/>
              </a:rPr>
              <a:t>P : </a:t>
            </a:r>
            <a:r>
              <a:rPr lang="en-US" sz="2000" dirty="0" err="1">
                <a:solidFill>
                  <a:schemeClr val="tx1"/>
                </a:solidFill>
                <a:latin typeface="Times New Roman" pitchFamily="18" charset="0"/>
                <a:cs typeface="Times New Roman" pitchFamily="18" charset="0"/>
              </a:rPr>
              <a:t>Penderita</a:t>
            </a:r>
            <a:r>
              <a:rPr lang="en-US" sz="2000" dirty="0">
                <a:solidFill>
                  <a:schemeClr val="tx1"/>
                </a:solidFill>
                <a:latin typeface="Times New Roman" pitchFamily="18" charset="0"/>
                <a:cs typeface="Times New Roman" pitchFamily="18" charset="0"/>
              </a:rPr>
              <a:t> DT2 di Rs </a:t>
            </a:r>
            <a:r>
              <a:rPr lang="en-US" sz="2000" dirty="0" err="1">
                <a:solidFill>
                  <a:schemeClr val="tx1"/>
                </a:solidFill>
                <a:latin typeface="Times New Roman" pitchFamily="18" charset="0"/>
                <a:cs typeface="Times New Roman" pitchFamily="18" charset="0"/>
              </a:rPr>
              <a:t>Bhayakara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Pusdik</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Sabhara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Porong</a:t>
            </a:r>
            <a:endParaRPr lang="en-US" sz="2000" dirty="0">
              <a:solidFill>
                <a:schemeClr val="tx1"/>
              </a:solidFill>
              <a:latin typeface="Times New Roman" pitchFamily="18" charset="0"/>
              <a:cs typeface="Times New Roman" pitchFamily="18" charset="0"/>
            </a:endParaRPr>
          </a:p>
          <a:p>
            <a:pPr marL="228600"/>
            <a:r>
              <a:rPr lang="en-US" sz="2000" dirty="0">
                <a:solidFill>
                  <a:schemeClr val="tx1"/>
                </a:solidFill>
                <a:latin typeface="Times New Roman" pitchFamily="18" charset="0"/>
                <a:cs typeface="Times New Roman" pitchFamily="18" charset="0"/>
              </a:rPr>
              <a:t>S : </a:t>
            </a:r>
            <a:r>
              <a:rPr lang="en-US" sz="2000" dirty="0" err="1">
                <a:solidFill>
                  <a:schemeClr val="tx1"/>
                </a:solidFill>
                <a:latin typeface="Times New Roman" pitchFamily="18" charset="0"/>
                <a:cs typeface="Times New Roman" pitchFamily="18" charset="0"/>
              </a:rPr>
              <a:t>Jumlah</a:t>
            </a:r>
            <a:r>
              <a:rPr lang="en-US" sz="2000" dirty="0">
                <a:solidFill>
                  <a:schemeClr val="tx1"/>
                </a:solidFill>
                <a:latin typeface="Times New Roman" pitchFamily="18" charset="0"/>
                <a:cs typeface="Times New Roman" pitchFamily="18" charset="0"/>
              </a:rPr>
              <a:t> 18 </a:t>
            </a:r>
            <a:r>
              <a:rPr lang="en-US" sz="2000" dirty="0" err="1">
                <a:solidFill>
                  <a:schemeClr val="tx1"/>
                </a:solidFill>
                <a:latin typeface="Times New Roman" pitchFamily="18" charset="0"/>
                <a:cs typeface="Times New Roman" pitchFamily="18" charset="0"/>
              </a:rPr>
              <a:t>sampel</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darah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penderita</a:t>
            </a:r>
            <a:r>
              <a:rPr lang="en-US" sz="2000" dirty="0">
                <a:solidFill>
                  <a:schemeClr val="tx1"/>
                </a:solidFill>
                <a:latin typeface="Times New Roman" pitchFamily="18" charset="0"/>
                <a:cs typeface="Times New Roman" pitchFamily="18" charset="0"/>
              </a:rPr>
              <a:t> DT2  </a:t>
            </a:r>
            <a:endParaRPr lang="en-ID" sz="2000" dirty="0">
              <a:solidFill>
                <a:schemeClr val="tx1"/>
              </a:solidFill>
              <a:latin typeface="Times New Roman" pitchFamily="18" charset="0"/>
              <a:cs typeface="Times New Roman" pitchFamily="18" charset="0"/>
            </a:endParaRPr>
          </a:p>
        </p:txBody>
      </p:sp>
      <p:sp>
        <p:nvSpPr>
          <p:cNvPr id="17" name="Oval 16">
            <a:extLst>
              <a:ext uri="{FF2B5EF4-FFF2-40B4-BE49-F238E27FC236}">
                <a16:creationId xmlns:a16="http://schemas.microsoft.com/office/drawing/2014/main" id="{907B1166-038E-A32D-4732-147191FF9922}"/>
              </a:ext>
            </a:extLst>
          </p:cNvPr>
          <p:cNvSpPr/>
          <p:nvPr/>
        </p:nvSpPr>
        <p:spPr>
          <a:xfrm>
            <a:off x="193391" y="4317106"/>
            <a:ext cx="152400" cy="1632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51715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Metode</a:t>
            </a:r>
            <a:r>
              <a:rPr lang="en-US" dirty="0"/>
              <a:t> </a:t>
            </a:r>
            <a:r>
              <a:rPr lang="en-US" dirty="0" err="1"/>
              <a:t>Penelitian</a:t>
            </a:r>
            <a:endParaRPr dirty="0"/>
          </a:p>
        </p:txBody>
      </p:sp>
      <p:sp>
        <p:nvSpPr>
          <p:cNvPr id="4" name="Rounded Rectangle 2">
            <a:extLst>
              <a:ext uri="{FF2B5EF4-FFF2-40B4-BE49-F238E27FC236}">
                <a16:creationId xmlns:a16="http://schemas.microsoft.com/office/drawing/2014/main" id="{F2B7643A-27C7-8693-B13D-3AB64940BE3A}"/>
              </a:ext>
            </a:extLst>
          </p:cNvPr>
          <p:cNvSpPr/>
          <p:nvPr/>
        </p:nvSpPr>
        <p:spPr>
          <a:xfrm>
            <a:off x="591003" y="1480269"/>
            <a:ext cx="5363483" cy="2035817"/>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a:solidFill>
                  <a:schemeClr val="tx1"/>
                </a:solidFill>
                <a:latin typeface="Times New Roman" pitchFamily="18" charset="0"/>
                <a:cs typeface="Times New Roman" pitchFamily="18" charset="0"/>
              </a:rPr>
              <a:t>Teknik Sampling : </a:t>
            </a:r>
          </a:p>
          <a:p>
            <a:pPr marL="228600"/>
            <a:r>
              <a:rPr lang="en-US" sz="2400" dirty="0">
                <a:solidFill>
                  <a:schemeClr val="tx1"/>
                </a:solidFill>
                <a:latin typeface="Times New Roman" pitchFamily="18" charset="0"/>
                <a:cs typeface="Times New Roman" pitchFamily="18" charset="0"/>
              </a:rPr>
              <a:t>Purposive Sampling : </a:t>
            </a:r>
            <a:r>
              <a:rPr lang="en-US" sz="2400" dirty="0" err="1">
                <a:solidFill>
                  <a:schemeClr val="tx1"/>
                </a:solidFill>
                <a:latin typeface="Times New Roman" pitchFamily="18" charset="0"/>
                <a:cs typeface="Times New Roman" pitchFamily="18" charset="0"/>
              </a:rPr>
              <a:t>penderita</a:t>
            </a:r>
            <a:r>
              <a:rPr lang="en-US" sz="2400" dirty="0">
                <a:solidFill>
                  <a:schemeClr val="tx1"/>
                </a:solidFill>
                <a:latin typeface="Times New Roman" pitchFamily="18" charset="0"/>
                <a:cs typeface="Times New Roman" pitchFamily="18" charset="0"/>
              </a:rPr>
              <a:t> DT2 </a:t>
            </a:r>
            <a:r>
              <a:rPr lang="en-US" sz="2400" dirty="0" err="1">
                <a:solidFill>
                  <a:schemeClr val="tx1"/>
                </a:solidFill>
                <a:latin typeface="Times New Roman" pitchFamily="18" charset="0"/>
                <a:cs typeface="Times New Roman" pitchFamily="18" charset="0"/>
              </a:rPr>
              <a:t>berusia</a:t>
            </a:r>
            <a:r>
              <a:rPr lang="en-US" sz="2400" dirty="0">
                <a:solidFill>
                  <a:schemeClr val="tx1"/>
                </a:solidFill>
                <a:latin typeface="Times New Roman" pitchFamily="18" charset="0"/>
                <a:cs typeface="Times New Roman" pitchFamily="18" charset="0"/>
              </a:rPr>
              <a:t> ≥20 </a:t>
            </a:r>
            <a:r>
              <a:rPr lang="en-US" sz="2400" dirty="0" err="1">
                <a:solidFill>
                  <a:schemeClr val="tx1"/>
                </a:solidFill>
                <a:latin typeface="Times New Roman" pitchFamily="18" charset="0"/>
                <a:cs typeface="Times New Roman" pitchFamily="18" charset="0"/>
              </a:rPr>
              <a:t>tahun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laki-laki</a:t>
            </a:r>
            <a:r>
              <a:rPr lang="en-US" sz="2400" dirty="0">
                <a:solidFill>
                  <a:schemeClr val="tx1"/>
                </a:solidFill>
                <a:latin typeface="Times New Roman" pitchFamily="18" charset="0"/>
                <a:cs typeface="Times New Roman" pitchFamily="18" charset="0"/>
              </a:rPr>
              <a:t> / Perempuan yang </a:t>
            </a:r>
            <a:r>
              <a:rPr lang="en-US" sz="2400" dirty="0" err="1">
                <a:solidFill>
                  <a:schemeClr val="tx1"/>
                </a:solidFill>
                <a:latin typeface="Times New Roman" pitchFamily="18" charset="0"/>
                <a:cs typeface="Times New Roman" pitchFamily="18" charset="0"/>
              </a:rPr>
              <a:t>bersedia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menjadi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subjek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penelitian</a:t>
            </a:r>
            <a:r>
              <a:rPr lang="en-US" sz="2400" dirty="0">
                <a:solidFill>
                  <a:schemeClr val="tx1"/>
                </a:solidFill>
                <a:latin typeface="Times New Roman" pitchFamily="18" charset="0"/>
                <a:cs typeface="Times New Roman" pitchFamily="18" charset="0"/>
              </a:rPr>
              <a:t> </a:t>
            </a:r>
            <a:endParaRPr lang="en-ID" sz="2400" dirty="0">
              <a:solidFill>
                <a:schemeClr val="tx1"/>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69D4BD9A-AB6F-0DD8-D1DC-8AE5B7B76E61}"/>
              </a:ext>
            </a:extLst>
          </p:cNvPr>
          <p:cNvSpPr/>
          <p:nvPr/>
        </p:nvSpPr>
        <p:spPr>
          <a:xfrm>
            <a:off x="253545" y="2379910"/>
            <a:ext cx="214539" cy="221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ounded Rectangle 2">
            <a:extLst>
              <a:ext uri="{FF2B5EF4-FFF2-40B4-BE49-F238E27FC236}">
                <a16:creationId xmlns:a16="http://schemas.microsoft.com/office/drawing/2014/main" id="{4EEEEF7B-18AC-B90E-5159-1D9B8E924D35}"/>
              </a:ext>
            </a:extLst>
          </p:cNvPr>
          <p:cNvSpPr/>
          <p:nvPr/>
        </p:nvSpPr>
        <p:spPr>
          <a:xfrm>
            <a:off x="3138261" y="4158343"/>
            <a:ext cx="8063140" cy="1494478"/>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err="1">
                <a:solidFill>
                  <a:schemeClr val="tx1"/>
                </a:solidFill>
                <a:latin typeface="Times New Roman" pitchFamily="18" charset="0"/>
                <a:cs typeface="Times New Roman" pitchFamily="18" charset="0"/>
              </a:rPr>
              <a:t>Tempat</a:t>
            </a:r>
            <a:r>
              <a:rPr lang="en-US" sz="2400" dirty="0">
                <a:solidFill>
                  <a:schemeClr val="tx1"/>
                </a:solidFill>
                <a:latin typeface="Times New Roman" pitchFamily="18" charset="0"/>
                <a:cs typeface="Times New Roman" pitchFamily="18" charset="0"/>
              </a:rPr>
              <a:t> dan Waktu </a:t>
            </a:r>
            <a:r>
              <a:rPr lang="en-US" sz="2400" dirty="0" err="1">
                <a:solidFill>
                  <a:schemeClr val="tx1"/>
                </a:solidFill>
                <a:latin typeface="Times New Roman" pitchFamily="18" charset="0"/>
                <a:cs typeface="Times New Roman" pitchFamily="18" charset="0"/>
              </a:rPr>
              <a:t>Penelitian</a:t>
            </a:r>
            <a:r>
              <a:rPr lang="en-US" sz="2400" dirty="0">
                <a:solidFill>
                  <a:schemeClr val="tx1"/>
                </a:solidFill>
                <a:latin typeface="Times New Roman" pitchFamily="18" charset="0"/>
                <a:cs typeface="Times New Roman" pitchFamily="18" charset="0"/>
              </a:rPr>
              <a:t> : </a:t>
            </a:r>
          </a:p>
          <a:p>
            <a:pPr marL="228600"/>
            <a:r>
              <a:rPr lang="en-US" sz="2400" dirty="0" err="1">
                <a:solidFill>
                  <a:schemeClr val="tx1"/>
                </a:solidFill>
                <a:latin typeface="Times New Roman" pitchFamily="18" charset="0"/>
                <a:cs typeface="Times New Roman" pitchFamily="18" charset="0"/>
              </a:rPr>
              <a:t>Sampel</a:t>
            </a:r>
            <a:r>
              <a:rPr lang="en-US" sz="2400" dirty="0">
                <a:solidFill>
                  <a:schemeClr val="tx1"/>
                </a:solidFill>
                <a:latin typeface="Times New Roman" pitchFamily="18" charset="0"/>
                <a:cs typeface="Times New Roman" pitchFamily="18" charset="0"/>
              </a:rPr>
              <a:t> : Rs Bhayangkara </a:t>
            </a:r>
            <a:r>
              <a:rPr lang="en-US" sz="2400" dirty="0" err="1">
                <a:solidFill>
                  <a:schemeClr val="tx1"/>
                </a:solidFill>
                <a:latin typeface="Times New Roman" pitchFamily="18" charset="0"/>
                <a:cs typeface="Times New Roman" pitchFamily="18" charset="0"/>
              </a:rPr>
              <a:t>Pusdik</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Sabhara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Porong</a:t>
            </a:r>
            <a:r>
              <a:rPr lang="en-US" sz="2400" dirty="0">
                <a:solidFill>
                  <a:schemeClr val="tx1"/>
                </a:solidFill>
                <a:latin typeface="Times New Roman" pitchFamily="18" charset="0"/>
                <a:cs typeface="Times New Roman" pitchFamily="18" charset="0"/>
              </a:rPr>
              <a:t> </a:t>
            </a:r>
          </a:p>
          <a:p>
            <a:pPr marL="228600"/>
            <a:r>
              <a:rPr lang="en-US" sz="2400" dirty="0" err="1">
                <a:solidFill>
                  <a:schemeClr val="tx1"/>
                </a:solidFill>
                <a:latin typeface="Times New Roman" pitchFamily="18" charset="0"/>
                <a:cs typeface="Times New Roman" pitchFamily="18" charset="0"/>
              </a:rPr>
              <a:t>Penelitian</a:t>
            </a:r>
            <a:r>
              <a:rPr lang="en-US" sz="2400" dirty="0">
                <a:solidFill>
                  <a:schemeClr val="tx1"/>
                </a:solidFill>
                <a:latin typeface="Times New Roman" pitchFamily="18" charset="0"/>
                <a:cs typeface="Times New Roman" pitchFamily="18" charset="0"/>
              </a:rPr>
              <a:t> : Lab </a:t>
            </a:r>
            <a:r>
              <a:rPr lang="en-US" sz="2400" dirty="0" err="1">
                <a:solidFill>
                  <a:schemeClr val="tx1"/>
                </a:solidFill>
                <a:latin typeface="Times New Roman" pitchFamily="18" charset="0"/>
                <a:cs typeface="Times New Roman" pitchFamily="18" charset="0"/>
              </a:rPr>
              <a:t>Biomol</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Umsida</a:t>
            </a:r>
            <a:r>
              <a:rPr lang="en-US" sz="2400" dirty="0">
                <a:solidFill>
                  <a:schemeClr val="tx1"/>
                </a:solidFill>
                <a:latin typeface="Times New Roman" pitchFamily="18" charset="0"/>
                <a:cs typeface="Times New Roman" pitchFamily="18" charset="0"/>
              </a:rPr>
              <a:t> </a:t>
            </a:r>
          </a:p>
          <a:p>
            <a:pPr marL="228600"/>
            <a:r>
              <a:rPr lang="en-US" sz="2400" dirty="0">
                <a:solidFill>
                  <a:schemeClr val="tx1"/>
                </a:solidFill>
                <a:latin typeface="Times New Roman" pitchFamily="18" charset="0"/>
                <a:cs typeface="Times New Roman" pitchFamily="18" charset="0"/>
              </a:rPr>
              <a:t>Waktu : </a:t>
            </a:r>
            <a:r>
              <a:rPr lang="en-US" sz="2400" dirty="0" err="1">
                <a:solidFill>
                  <a:schemeClr val="tx1"/>
                </a:solidFill>
                <a:latin typeface="Times New Roman" pitchFamily="18" charset="0"/>
                <a:cs typeface="Times New Roman" pitchFamily="18" charset="0"/>
              </a:rPr>
              <a:t>Bulan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Agustus</a:t>
            </a:r>
            <a:r>
              <a:rPr lang="en-US" sz="2400" dirty="0">
                <a:solidFill>
                  <a:schemeClr val="tx1"/>
                </a:solidFill>
                <a:latin typeface="Times New Roman" pitchFamily="18" charset="0"/>
                <a:cs typeface="Times New Roman" pitchFamily="18" charset="0"/>
              </a:rPr>
              <a:t> – September 2024</a:t>
            </a:r>
            <a:endParaRPr lang="en-ID" sz="2400" dirty="0">
              <a:solidFill>
                <a:schemeClr val="tx1"/>
              </a:solidFill>
              <a:latin typeface="Times New Roman" pitchFamily="18" charset="0"/>
              <a:cs typeface="Times New Roman" pitchFamily="18" charset="0"/>
            </a:endParaRPr>
          </a:p>
        </p:txBody>
      </p:sp>
      <p:sp>
        <p:nvSpPr>
          <p:cNvPr id="11" name="Oval 10">
            <a:extLst>
              <a:ext uri="{FF2B5EF4-FFF2-40B4-BE49-F238E27FC236}">
                <a16:creationId xmlns:a16="http://schemas.microsoft.com/office/drawing/2014/main" id="{E1C64BEB-9705-1111-AFC8-02C12438DAF8}"/>
              </a:ext>
            </a:extLst>
          </p:cNvPr>
          <p:cNvSpPr/>
          <p:nvPr/>
        </p:nvSpPr>
        <p:spPr>
          <a:xfrm>
            <a:off x="2768145" y="4794694"/>
            <a:ext cx="214539" cy="221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2" name="Picture 4" descr="Kuliah Kartun Gambar PNG | File Vektor Dan PSD | Unduh Gratis Di Pngtree">
            <a:extLst>
              <a:ext uri="{FF2B5EF4-FFF2-40B4-BE49-F238E27FC236}">
                <a16:creationId xmlns:a16="http://schemas.microsoft.com/office/drawing/2014/main" id="{5C91CBEC-21FD-92AD-0A67-DC32DFD3A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141" y="733990"/>
            <a:ext cx="4583953" cy="3528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Metode</a:t>
            </a:r>
            <a:r>
              <a:rPr lang="en-US" dirty="0"/>
              <a:t> </a:t>
            </a:r>
            <a:r>
              <a:rPr lang="en-US" dirty="0" err="1"/>
              <a:t>Penelitian</a:t>
            </a:r>
            <a:endParaRPr dirty="0"/>
          </a:p>
        </p:txBody>
      </p:sp>
      <p:sp>
        <p:nvSpPr>
          <p:cNvPr id="5" name="Rectangle 4">
            <a:extLst>
              <a:ext uri="{FF2B5EF4-FFF2-40B4-BE49-F238E27FC236}">
                <a16:creationId xmlns:a16="http://schemas.microsoft.com/office/drawing/2014/main" id="{9E492533-26D0-E6FA-C720-286131342AF2}"/>
              </a:ext>
            </a:extLst>
          </p:cNvPr>
          <p:cNvSpPr/>
          <p:nvPr/>
        </p:nvSpPr>
        <p:spPr>
          <a:xfrm>
            <a:off x="283028" y="1366456"/>
            <a:ext cx="2677886" cy="54943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Alat dan </a:t>
            </a:r>
            <a:r>
              <a:rPr lang="en-US" sz="2000" dirty="0" err="1">
                <a:latin typeface="Times New Roman" panose="02020603050405020304" pitchFamily="18" charset="0"/>
                <a:cs typeface="Times New Roman" panose="02020603050405020304" pitchFamily="18" charset="0"/>
              </a:rPr>
              <a:t>Bahan</a:t>
            </a:r>
            <a:endParaRPr lang="en-ID" sz="2000" dirty="0">
              <a:latin typeface="Times New Roman" panose="02020603050405020304" pitchFamily="18" charset="0"/>
              <a:cs typeface="Times New Roman" panose="02020603050405020304" pitchFamily="18" charset="0"/>
            </a:endParaRPr>
          </a:p>
        </p:txBody>
      </p:sp>
      <p:sp>
        <p:nvSpPr>
          <p:cNvPr id="7" name="Rounded Rectangle 2">
            <a:extLst>
              <a:ext uri="{FF2B5EF4-FFF2-40B4-BE49-F238E27FC236}">
                <a16:creationId xmlns:a16="http://schemas.microsoft.com/office/drawing/2014/main" id="{D7E4DD5E-3BB1-7B26-006F-316CDC9EBACA}"/>
              </a:ext>
            </a:extLst>
          </p:cNvPr>
          <p:cNvSpPr/>
          <p:nvPr/>
        </p:nvSpPr>
        <p:spPr>
          <a:xfrm>
            <a:off x="1414461" y="2656167"/>
            <a:ext cx="4917168" cy="1323889"/>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Alat : </a:t>
            </a:r>
            <a:r>
              <a:rPr lang="en-US" sz="2400" dirty="0" err="1">
                <a:solidFill>
                  <a:schemeClr val="tx1"/>
                </a:solidFill>
                <a:latin typeface="Times New Roman" pitchFamily="18" charset="0"/>
                <a:cs typeface="Times New Roman" pitchFamily="18" charset="0"/>
              </a:rPr>
              <a:t>sentrifuse</a:t>
            </a:r>
            <a:r>
              <a:rPr lang="en-US" sz="2400" dirty="0">
                <a:solidFill>
                  <a:schemeClr val="tx1"/>
                </a:solidFill>
                <a:latin typeface="Times New Roman" pitchFamily="18" charset="0"/>
                <a:cs typeface="Times New Roman" pitchFamily="18" charset="0"/>
              </a:rPr>
              <a:t>, vortex, </a:t>
            </a:r>
            <a:r>
              <a:rPr lang="en-US" sz="2400" dirty="0" err="1">
                <a:solidFill>
                  <a:schemeClr val="tx1"/>
                </a:solidFill>
                <a:latin typeface="Times New Roman" pitchFamily="18" charset="0"/>
                <a:cs typeface="Times New Roman" pitchFamily="18" charset="0"/>
              </a:rPr>
              <a:t>waterbath</a:t>
            </a:r>
            <a:r>
              <a:rPr lang="en-US" sz="2400" dirty="0">
                <a:solidFill>
                  <a:schemeClr val="tx1"/>
                </a:solidFill>
                <a:latin typeface="Times New Roman" pitchFamily="18" charset="0"/>
                <a:cs typeface="Times New Roman" pitchFamily="18" charset="0"/>
              </a:rPr>
              <a:t>, microwave, </a:t>
            </a:r>
            <a:r>
              <a:rPr lang="en-US" sz="2400" dirty="0" err="1">
                <a:solidFill>
                  <a:schemeClr val="tx1"/>
                </a:solidFill>
                <a:latin typeface="Times New Roman" pitchFamily="18" charset="0"/>
                <a:cs typeface="Times New Roman" pitchFamily="18" charset="0"/>
              </a:rPr>
              <a:t>elektroforesis</a:t>
            </a:r>
            <a:r>
              <a:rPr lang="en-US" sz="2400" dirty="0">
                <a:solidFill>
                  <a:schemeClr val="tx1"/>
                </a:solidFill>
                <a:latin typeface="Times New Roman" pitchFamily="18" charset="0"/>
                <a:cs typeface="Times New Roman" pitchFamily="18" charset="0"/>
              </a:rPr>
              <a:t> set dan </a:t>
            </a:r>
            <a:r>
              <a:rPr lang="en-US" sz="2400" dirty="0" err="1">
                <a:solidFill>
                  <a:schemeClr val="tx1"/>
                </a:solidFill>
                <a:latin typeface="Times New Roman" pitchFamily="18" charset="0"/>
                <a:cs typeface="Times New Roman" pitchFamily="18" charset="0"/>
              </a:rPr>
              <a:t>Uv</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transluminator</a:t>
            </a:r>
            <a:endParaRPr lang="en-US" sz="2400" dirty="0">
              <a:solidFill>
                <a:schemeClr val="tx1"/>
              </a:solidFill>
              <a:latin typeface="Times New Roman" pitchFamily="18" charset="0"/>
              <a:cs typeface="Times New Roman" pitchFamily="18" charset="0"/>
            </a:endParaRPr>
          </a:p>
        </p:txBody>
      </p:sp>
      <p:sp>
        <p:nvSpPr>
          <p:cNvPr id="10" name="Rounded Rectangle 2">
            <a:extLst>
              <a:ext uri="{FF2B5EF4-FFF2-40B4-BE49-F238E27FC236}">
                <a16:creationId xmlns:a16="http://schemas.microsoft.com/office/drawing/2014/main" id="{FCFCD223-8B39-8B79-B8C3-BF11CFC87649}"/>
              </a:ext>
            </a:extLst>
          </p:cNvPr>
          <p:cNvSpPr/>
          <p:nvPr/>
        </p:nvSpPr>
        <p:spPr>
          <a:xfrm>
            <a:off x="4912631" y="4461934"/>
            <a:ext cx="5085897" cy="1323889"/>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itchFamily="18" charset="0"/>
                <a:cs typeface="Times New Roman" pitchFamily="18" charset="0"/>
              </a:rPr>
              <a:t>Bahan</a:t>
            </a:r>
            <a:r>
              <a:rPr lang="en-US" sz="2400" dirty="0">
                <a:solidFill>
                  <a:schemeClr val="tx1"/>
                </a:solidFill>
                <a:latin typeface="Times New Roman" pitchFamily="18" charset="0"/>
                <a:cs typeface="Times New Roman" pitchFamily="18" charset="0"/>
              </a:rPr>
              <a:t> : </a:t>
            </a:r>
            <a:r>
              <a:rPr lang="en-US" sz="2400" dirty="0" err="1">
                <a:solidFill>
                  <a:schemeClr val="tx1"/>
                </a:solidFill>
                <a:latin typeface="Times New Roman" pitchFamily="18" charset="0"/>
                <a:cs typeface="Times New Roman" pitchFamily="18" charset="0"/>
              </a:rPr>
              <a:t>sampel</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darah</a:t>
            </a:r>
            <a:r>
              <a:rPr lang="en-US" sz="2400" dirty="0">
                <a:solidFill>
                  <a:schemeClr val="tx1"/>
                </a:solidFill>
                <a:latin typeface="Times New Roman" pitchFamily="18" charset="0"/>
                <a:cs typeface="Times New Roman" pitchFamily="18" charset="0"/>
              </a:rPr>
              <a:t> EDTA </a:t>
            </a:r>
            <a:r>
              <a:rPr lang="en-US" sz="2400" dirty="0" err="1">
                <a:solidFill>
                  <a:schemeClr val="tx1"/>
                </a:solidFill>
                <a:latin typeface="Times New Roman" pitchFamily="18" charset="0"/>
                <a:cs typeface="Times New Roman" pitchFamily="18" charset="0"/>
              </a:rPr>
              <a:t>penderita</a:t>
            </a:r>
            <a:r>
              <a:rPr lang="en-US" sz="2400" dirty="0">
                <a:solidFill>
                  <a:schemeClr val="tx1"/>
                </a:solidFill>
                <a:latin typeface="Times New Roman" pitchFamily="18" charset="0"/>
                <a:cs typeface="Times New Roman" pitchFamily="18" charset="0"/>
              </a:rPr>
              <a:t> DT2, </a:t>
            </a:r>
            <a:r>
              <a:rPr lang="en-US" sz="2400" dirty="0" err="1">
                <a:solidFill>
                  <a:schemeClr val="tx1"/>
                </a:solidFill>
                <a:latin typeface="Times New Roman" pitchFamily="18" charset="0"/>
                <a:cs typeface="Times New Roman" pitchFamily="18" charset="0"/>
              </a:rPr>
              <a:t>reagen</a:t>
            </a:r>
            <a:r>
              <a:rPr lang="en-US" sz="2400" dirty="0">
                <a:solidFill>
                  <a:schemeClr val="tx1"/>
                </a:solidFill>
                <a:latin typeface="Times New Roman" pitchFamily="18" charset="0"/>
                <a:cs typeface="Times New Roman" pitchFamily="18" charset="0"/>
              </a:rPr>
              <a:t> DNA Kit, </a:t>
            </a:r>
            <a:r>
              <a:rPr lang="en-US" sz="2400" dirty="0" err="1">
                <a:solidFill>
                  <a:schemeClr val="tx1"/>
                </a:solidFill>
                <a:latin typeface="Times New Roman" pitchFamily="18" charset="0"/>
                <a:cs typeface="Times New Roman" pitchFamily="18" charset="0"/>
              </a:rPr>
              <a:t>reagen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elektroforesis</a:t>
            </a:r>
            <a:r>
              <a:rPr lang="en-US" sz="2400" dirty="0">
                <a:solidFill>
                  <a:schemeClr val="tx1"/>
                </a:solidFill>
                <a:latin typeface="Times New Roman" pitchFamily="18" charset="0"/>
                <a:cs typeface="Times New Roman" pitchFamily="18" charset="0"/>
              </a:rPr>
              <a:t> Kit, </a:t>
            </a:r>
            <a:r>
              <a:rPr lang="en-US" sz="2400" dirty="0" err="1">
                <a:solidFill>
                  <a:schemeClr val="tx1"/>
                </a:solidFill>
                <a:latin typeface="Times New Roman" pitchFamily="18" charset="0"/>
                <a:cs typeface="Times New Roman" pitchFamily="18" charset="0"/>
              </a:rPr>
              <a:t>ezim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restriksi</a:t>
            </a:r>
            <a:r>
              <a:rPr lang="en-US" sz="2400" dirty="0">
                <a:solidFill>
                  <a:schemeClr val="tx1"/>
                </a:solidFill>
                <a:latin typeface="Times New Roman" pitchFamily="18" charset="0"/>
                <a:cs typeface="Times New Roman" pitchFamily="18" charset="0"/>
              </a:rPr>
              <a:t> </a:t>
            </a:r>
          </a:p>
        </p:txBody>
      </p:sp>
      <p:sp>
        <p:nvSpPr>
          <p:cNvPr id="12" name="Oval 11">
            <a:extLst>
              <a:ext uri="{FF2B5EF4-FFF2-40B4-BE49-F238E27FC236}">
                <a16:creationId xmlns:a16="http://schemas.microsoft.com/office/drawing/2014/main" id="{DA4BE53E-D3A2-1AA9-395E-B05D9675D8EE}"/>
              </a:ext>
            </a:extLst>
          </p:cNvPr>
          <p:cNvSpPr/>
          <p:nvPr/>
        </p:nvSpPr>
        <p:spPr>
          <a:xfrm>
            <a:off x="972003" y="3207224"/>
            <a:ext cx="214539" cy="221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1A152455-F90F-99C7-A065-C2198133CF62}"/>
              </a:ext>
            </a:extLst>
          </p:cNvPr>
          <p:cNvSpPr/>
          <p:nvPr/>
        </p:nvSpPr>
        <p:spPr>
          <a:xfrm>
            <a:off x="4496707" y="5012990"/>
            <a:ext cx="214539" cy="221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4" name="Picture 4" descr="Kuliah Kartun Gambar PNG | File Vektor Dan PSD | Unduh Gratis Di Pngtree">
            <a:extLst>
              <a:ext uri="{FF2B5EF4-FFF2-40B4-BE49-F238E27FC236}">
                <a16:creationId xmlns:a16="http://schemas.microsoft.com/office/drawing/2014/main" id="{F8EE7E4B-36A5-EB44-EBC4-6C43E219E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063" y="686481"/>
            <a:ext cx="5117909" cy="3939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Metode</a:t>
            </a:r>
            <a:r>
              <a:rPr lang="en-US" dirty="0"/>
              <a:t> </a:t>
            </a:r>
            <a:r>
              <a:rPr lang="en-US" dirty="0" err="1"/>
              <a:t>Penelitian</a:t>
            </a:r>
            <a:endParaRPr lang="en-US" dirty="0"/>
          </a:p>
        </p:txBody>
      </p:sp>
      <p:sp>
        <p:nvSpPr>
          <p:cNvPr id="4" name="Rectangle 3">
            <a:extLst>
              <a:ext uri="{FF2B5EF4-FFF2-40B4-BE49-F238E27FC236}">
                <a16:creationId xmlns:a16="http://schemas.microsoft.com/office/drawing/2014/main" id="{84A93227-A2AE-1DDB-FF3B-1582EFEA9836}"/>
              </a:ext>
            </a:extLst>
          </p:cNvPr>
          <p:cNvSpPr/>
          <p:nvPr/>
        </p:nvSpPr>
        <p:spPr>
          <a:xfrm>
            <a:off x="283028" y="1366456"/>
            <a:ext cx="2677886" cy="54943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Tahap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Penelitian</a:t>
            </a:r>
            <a:r>
              <a:rPr lang="en-US" sz="2000" dirty="0">
                <a:latin typeface="Times New Roman" panose="02020603050405020304" pitchFamily="18" charset="0"/>
                <a:cs typeface="Times New Roman" panose="02020603050405020304" pitchFamily="18" charset="0"/>
              </a:rPr>
              <a:t> </a:t>
            </a:r>
            <a:endParaRPr lang="en-ID" sz="2000" dirty="0">
              <a:latin typeface="Times New Roman" panose="02020603050405020304" pitchFamily="18" charset="0"/>
              <a:cs typeface="Times New Roman" panose="02020603050405020304" pitchFamily="18" charset="0"/>
            </a:endParaRPr>
          </a:p>
        </p:txBody>
      </p:sp>
      <p:sp>
        <p:nvSpPr>
          <p:cNvPr id="5" name="Rounded Rectangle 2">
            <a:extLst>
              <a:ext uri="{FF2B5EF4-FFF2-40B4-BE49-F238E27FC236}">
                <a16:creationId xmlns:a16="http://schemas.microsoft.com/office/drawing/2014/main" id="{99175683-C915-57B7-1EC2-0BD17BACF5A2}"/>
              </a:ext>
            </a:extLst>
          </p:cNvPr>
          <p:cNvSpPr/>
          <p:nvPr/>
        </p:nvSpPr>
        <p:spPr>
          <a:xfrm>
            <a:off x="544287" y="2078715"/>
            <a:ext cx="8654142" cy="1502685"/>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2880" algn="just"/>
            <a:r>
              <a:rPr lang="en-ID" sz="1800" dirty="0" err="1">
                <a:solidFill>
                  <a:schemeClr val="tx1"/>
                </a:solidFill>
                <a:effectLst/>
                <a:latin typeface="Times New Roman" panose="02020603050405020304" pitchFamily="18" charset="0"/>
                <a:ea typeface="Times New Roman" panose="02020603050405020304" pitchFamily="18" charset="0"/>
              </a:rPr>
              <a:t>Preparasi</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sampel</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dimulai</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dengan</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melakukan</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makrosampling</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darah</a:t>
            </a:r>
            <a:r>
              <a:rPr lang="en-ID" sz="1800" dirty="0">
                <a:solidFill>
                  <a:schemeClr val="tx1"/>
                </a:solidFill>
                <a:effectLst/>
                <a:latin typeface="Times New Roman" panose="02020603050405020304" pitchFamily="18" charset="0"/>
                <a:ea typeface="Times New Roman" panose="02020603050405020304" pitchFamily="18" charset="0"/>
              </a:rPr>
              <a:t> EDTA </a:t>
            </a:r>
            <a:r>
              <a:rPr lang="en-ID" sz="1800" dirty="0" err="1">
                <a:solidFill>
                  <a:schemeClr val="tx1"/>
                </a:solidFill>
                <a:effectLst/>
                <a:latin typeface="Times New Roman" panose="02020603050405020304" pitchFamily="18" charset="0"/>
                <a:ea typeface="Times New Roman" panose="02020603050405020304" pitchFamily="18" charset="0"/>
              </a:rPr>
              <a:t>sebanyak</a:t>
            </a:r>
            <a:r>
              <a:rPr lang="en-ID" sz="1800" dirty="0">
                <a:solidFill>
                  <a:schemeClr val="tx1"/>
                </a:solidFill>
                <a:effectLst/>
                <a:latin typeface="Times New Roman" panose="02020603050405020304" pitchFamily="18" charset="0"/>
                <a:ea typeface="Times New Roman" panose="02020603050405020304" pitchFamily="18" charset="0"/>
              </a:rPr>
              <a:t> 3cc, </a:t>
            </a:r>
            <a:r>
              <a:rPr lang="en-ID" sz="1800" dirty="0" err="1">
                <a:solidFill>
                  <a:schemeClr val="tx1"/>
                </a:solidFill>
                <a:effectLst/>
                <a:latin typeface="Times New Roman" panose="02020603050405020304" pitchFamily="18" charset="0"/>
                <a:ea typeface="Times New Roman" panose="02020603050405020304" pitchFamily="18" charset="0"/>
              </a:rPr>
              <a:t>kemudian</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disentrifugasi</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dalam</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kecepatan</a:t>
            </a:r>
            <a:r>
              <a:rPr lang="en-ID" sz="1800" dirty="0">
                <a:solidFill>
                  <a:schemeClr val="tx1"/>
                </a:solidFill>
                <a:effectLst/>
                <a:latin typeface="Times New Roman" panose="02020603050405020304" pitchFamily="18" charset="0"/>
                <a:ea typeface="Times New Roman" panose="02020603050405020304" pitchFamily="18" charset="0"/>
              </a:rPr>
              <a:t> 3500 rpm </a:t>
            </a:r>
            <a:r>
              <a:rPr lang="en-ID" sz="1800" dirty="0" err="1">
                <a:solidFill>
                  <a:schemeClr val="tx1"/>
                </a:solidFill>
                <a:effectLst/>
                <a:latin typeface="Times New Roman" panose="02020603050405020304" pitchFamily="18" charset="0"/>
                <a:ea typeface="Times New Roman" panose="02020603050405020304" pitchFamily="18" charset="0"/>
              </a:rPr>
              <a:t>selama</a:t>
            </a:r>
            <a:r>
              <a:rPr lang="en-ID" sz="1800" dirty="0">
                <a:solidFill>
                  <a:schemeClr val="tx1"/>
                </a:solidFill>
                <a:effectLst/>
                <a:latin typeface="Times New Roman" panose="02020603050405020304" pitchFamily="18" charset="0"/>
                <a:ea typeface="Times New Roman" panose="02020603050405020304" pitchFamily="18" charset="0"/>
              </a:rPr>
              <a:t> 5 </a:t>
            </a:r>
            <a:r>
              <a:rPr lang="en-ID" sz="1800" dirty="0" err="1">
                <a:solidFill>
                  <a:schemeClr val="tx1"/>
                </a:solidFill>
                <a:effectLst/>
                <a:latin typeface="Times New Roman" panose="02020603050405020304" pitchFamily="18" charset="0"/>
                <a:ea typeface="Times New Roman" panose="02020603050405020304" pitchFamily="18" charset="0"/>
              </a:rPr>
              <a:t>menit</a:t>
            </a:r>
            <a:r>
              <a:rPr lang="en-ID" sz="1800" dirty="0">
                <a:solidFill>
                  <a:schemeClr val="tx1"/>
                </a:solidFill>
                <a:effectLst/>
                <a:latin typeface="Times New Roman" panose="02020603050405020304" pitchFamily="18" charset="0"/>
                <a:ea typeface="Times New Roman" panose="02020603050405020304" pitchFamily="18" charset="0"/>
              </a:rPr>
              <a:t>. Darah yang </a:t>
            </a:r>
            <a:r>
              <a:rPr lang="en-ID" sz="1800" dirty="0" err="1">
                <a:solidFill>
                  <a:schemeClr val="tx1"/>
                </a:solidFill>
                <a:effectLst/>
                <a:latin typeface="Times New Roman" panose="02020603050405020304" pitchFamily="18" charset="0"/>
                <a:ea typeface="Times New Roman" panose="02020603050405020304" pitchFamily="18" charset="0"/>
              </a:rPr>
              <a:t>telah</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disentrifugasi</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kemudian</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diambil</a:t>
            </a:r>
            <a:r>
              <a:rPr lang="en-ID" sz="1800" dirty="0">
                <a:solidFill>
                  <a:schemeClr val="tx1"/>
                </a:solidFill>
                <a:effectLst/>
                <a:latin typeface="Times New Roman" panose="02020603050405020304" pitchFamily="18" charset="0"/>
                <a:ea typeface="Times New Roman" panose="02020603050405020304" pitchFamily="18" charset="0"/>
              </a:rPr>
              <a:t> pada </a:t>
            </a:r>
            <a:r>
              <a:rPr lang="en-ID" sz="1800" dirty="0" err="1">
                <a:solidFill>
                  <a:schemeClr val="tx1"/>
                </a:solidFill>
                <a:effectLst/>
                <a:latin typeface="Times New Roman" panose="02020603050405020304" pitchFamily="18" charset="0"/>
                <a:ea typeface="Times New Roman" panose="02020603050405020304" pitchFamily="18" charset="0"/>
              </a:rPr>
              <a:t>bagian</a:t>
            </a:r>
            <a:r>
              <a:rPr lang="en-ID" sz="1800" dirty="0">
                <a:solidFill>
                  <a:schemeClr val="tx1"/>
                </a:solidFill>
                <a:effectLst/>
                <a:latin typeface="Times New Roman" panose="02020603050405020304" pitchFamily="18" charset="0"/>
                <a:ea typeface="Times New Roman" panose="02020603050405020304" pitchFamily="18" charset="0"/>
              </a:rPr>
              <a:t> buffy coat </a:t>
            </a:r>
            <a:r>
              <a:rPr lang="en-ID" sz="1800" dirty="0" err="1">
                <a:solidFill>
                  <a:schemeClr val="tx1"/>
                </a:solidFill>
                <a:effectLst/>
                <a:latin typeface="Times New Roman" panose="02020603050405020304" pitchFamily="18" charset="0"/>
                <a:ea typeface="Times New Roman" panose="02020603050405020304" pitchFamily="18" charset="0"/>
              </a:rPr>
              <a:t>nya</a:t>
            </a:r>
            <a:r>
              <a:rPr lang="en-ID" sz="1800" dirty="0">
                <a:solidFill>
                  <a:schemeClr val="tx1"/>
                </a:solidFill>
                <a:effectLst/>
                <a:latin typeface="Times New Roman" panose="02020603050405020304" pitchFamily="18" charset="0"/>
                <a:ea typeface="Times New Roman" panose="02020603050405020304" pitchFamily="18" charset="0"/>
              </a:rPr>
              <a:t> masing-masing </a:t>
            </a:r>
            <a:r>
              <a:rPr lang="en-ID" sz="1800" dirty="0" err="1">
                <a:solidFill>
                  <a:schemeClr val="tx1"/>
                </a:solidFill>
                <a:effectLst/>
                <a:latin typeface="Times New Roman" panose="02020603050405020304" pitchFamily="18" charset="0"/>
                <a:ea typeface="Times New Roman" panose="02020603050405020304" pitchFamily="18" charset="0"/>
              </a:rPr>
              <a:t>diambil</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sebanyak</a:t>
            </a:r>
            <a:r>
              <a:rPr lang="en-ID" sz="1800" dirty="0">
                <a:solidFill>
                  <a:schemeClr val="tx1"/>
                </a:solidFill>
                <a:effectLst/>
                <a:latin typeface="Times New Roman" panose="02020603050405020304" pitchFamily="18" charset="0"/>
                <a:ea typeface="Times New Roman" panose="02020603050405020304" pitchFamily="18" charset="0"/>
              </a:rPr>
              <a:t> 200 µL pada tube dan </a:t>
            </a:r>
            <a:r>
              <a:rPr lang="en-ID" sz="1800" dirty="0" err="1">
                <a:solidFill>
                  <a:schemeClr val="tx1"/>
                </a:solidFill>
                <a:effectLst/>
                <a:latin typeface="Times New Roman" panose="02020603050405020304" pitchFamily="18" charset="0"/>
                <a:ea typeface="Times New Roman" panose="02020603050405020304" pitchFamily="18" charset="0"/>
              </a:rPr>
              <a:t>dilakukan</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isolasi</a:t>
            </a:r>
            <a:r>
              <a:rPr lang="en-ID" sz="1800" dirty="0">
                <a:solidFill>
                  <a:schemeClr val="tx1"/>
                </a:solidFill>
                <a:effectLst/>
                <a:latin typeface="Times New Roman" panose="02020603050405020304" pitchFamily="18" charset="0"/>
                <a:ea typeface="Times New Roman" panose="02020603050405020304" pitchFamily="18" charset="0"/>
              </a:rPr>
              <a:t> DNA </a:t>
            </a:r>
            <a:r>
              <a:rPr lang="en-ID" sz="1800" dirty="0" err="1">
                <a:solidFill>
                  <a:schemeClr val="tx1"/>
                </a:solidFill>
                <a:effectLst/>
                <a:latin typeface="Times New Roman" panose="02020603050405020304" pitchFamily="18" charset="0"/>
                <a:ea typeface="Times New Roman" panose="02020603050405020304" pitchFamily="18" charset="0"/>
              </a:rPr>
              <a:t>coloumn</a:t>
            </a:r>
            <a:r>
              <a:rPr lang="en-ID" sz="1800" dirty="0">
                <a:solidFill>
                  <a:schemeClr val="tx1"/>
                </a:solidFill>
                <a:effectLst/>
                <a:latin typeface="Times New Roman" panose="02020603050405020304" pitchFamily="18" charset="0"/>
                <a:ea typeface="Times New Roman" panose="02020603050405020304" pitchFamily="18" charset="0"/>
              </a:rPr>
              <a:t> </a:t>
            </a:r>
            <a:r>
              <a:rPr lang="en-ID" sz="1800" dirty="0" err="1">
                <a:solidFill>
                  <a:schemeClr val="tx1"/>
                </a:solidFill>
                <a:effectLst/>
                <a:latin typeface="Times New Roman" panose="02020603050405020304" pitchFamily="18" charset="0"/>
                <a:ea typeface="Times New Roman" panose="02020603050405020304" pitchFamily="18" charset="0"/>
              </a:rPr>
              <a:t>dengan</a:t>
            </a:r>
            <a:r>
              <a:rPr lang="en-ID" sz="1800" dirty="0">
                <a:solidFill>
                  <a:schemeClr val="tx1"/>
                </a:solidFill>
                <a:effectLst/>
                <a:latin typeface="Times New Roman" panose="02020603050405020304" pitchFamily="18" charset="0"/>
                <a:ea typeface="Times New Roman" panose="02020603050405020304" pitchFamily="18" charset="0"/>
              </a:rPr>
              <a:t> kit merk </a:t>
            </a:r>
            <a:r>
              <a:rPr lang="en-ID" sz="1800" dirty="0" err="1">
                <a:solidFill>
                  <a:schemeClr val="tx1"/>
                </a:solidFill>
                <a:effectLst/>
                <a:latin typeface="Times New Roman" panose="02020603050405020304" pitchFamily="18" charset="0"/>
                <a:ea typeface="Times New Roman" panose="02020603050405020304" pitchFamily="18" charset="0"/>
              </a:rPr>
              <a:t>TianGen</a:t>
            </a:r>
            <a:r>
              <a:rPr lang="en-ID" sz="1800" dirty="0">
                <a:solidFill>
                  <a:schemeClr val="tx1"/>
                </a:solidFill>
                <a:effectLst/>
                <a:latin typeface="Times New Roman" panose="02020603050405020304" pitchFamily="18" charset="0"/>
                <a:ea typeface="Times New Roman" panose="02020603050405020304" pitchFamily="18" charset="0"/>
              </a:rPr>
              <a:t>. </a:t>
            </a:r>
            <a:endParaRPr lang="en-US" sz="2400" dirty="0">
              <a:solidFill>
                <a:schemeClr val="tx1"/>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B2D37ECB-70A9-ABBE-E55C-C3D4A7E3C58C}"/>
              </a:ext>
            </a:extLst>
          </p:cNvPr>
          <p:cNvSpPr/>
          <p:nvPr/>
        </p:nvSpPr>
        <p:spPr>
          <a:xfrm>
            <a:off x="283029" y="2775857"/>
            <a:ext cx="185058" cy="1850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ounded Rectangle 2">
            <a:extLst>
              <a:ext uri="{FF2B5EF4-FFF2-40B4-BE49-F238E27FC236}">
                <a16:creationId xmlns:a16="http://schemas.microsoft.com/office/drawing/2014/main" id="{07EC0224-2D13-89D9-3BAF-C76C22172744}"/>
              </a:ext>
            </a:extLst>
          </p:cNvPr>
          <p:cNvSpPr/>
          <p:nvPr/>
        </p:nvSpPr>
        <p:spPr>
          <a:xfrm>
            <a:off x="2808515" y="3744230"/>
            <a:ext cx="6705599" cy="2438856"/>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2880" algn="just"/>
            <a:r>
              <a:rPr lang="en-ID" sz="1600" dirty="0" err="1">
                <a:solidFill>
                  <a:schemeClr val="tx1"/>
                </a:solidFill>
                <a:effectLst/>
                <a:latin typeface="Times New Roman" panose="02020603050405020304" pitchFamily="18" charset="0"/>
                <a:ea typeface="Times New Roman" panose="02020603050405020304" pitchFamily="18" charset="0"/>
              </a:rPr>
              <a:t>Kemudian</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dilanjutkan</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dengan</a:t>
            </a:r>
            <a:r>
              <a:rPr lang="en-ID" sz="1600" dirty="0">
                <a:solidFill>
                  <a:schemeClr val="tx1"/>
                </a:solidFill>
                <a:effectLst/>
                <a:latin typeface="Times New Roman" panose="02020603050405020304" pitchFamily="18" charset="0"/>
                <a:ea typeface="Times New Roman" panose="02020603050405020304" pitchFamily="18" charset="0"/>
              </a:rPr>
              <a:t> proses PCR </a:t>
            </a:r>
            <a:r>
              <a:rPr lang="en-ID" sz="1600" dirty="0" err="1">
                <a:solidFill>
                  <a:schemeClr val="tx1"/>
                </a:solidFill>
                <a:effectLst/>
                <a:latin typeface="Times New Roman" panose="02020603050405020304" pitchFamily="18" charset="0"/>
                <a:ea typeface="Times New Roman" panose="02020603050405020304" pitchFamily="18" charset="0"/>
              </a:rPr>
              <a:t>dengan</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menggunakan</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alat</a:t>
            </a:r>
            <a:r>
              <a:rPr lang="en-ID" sz="1600" dirty="0">
                <a:solidFill>
                  <a:schemeClr val="tx1"/>
                </a:solidFill>
                <a:effectLst/>
                <a:latin typeface="Times New Roman" panose="02020603050405020304" pitchFamily="18" charset="0"/>
                <a:ea typeface="Times New Roman" panose="02020603050405020304" pitchFamily="18" charset="0"/>
              </a:rPr>
              <a:t> thermal cycler (Bio-Rad T100) </a:t>
            </a:r>
            <a:r>
              <a:rPr lang="en-ID" sz="1600" dirty="0" err="1">
                <a:solidFill>
                  <a:schemeClr val="tx1"/>
                </a:solidFill>
                <a:effectLst/>
                <a:latin typeface="Times New Roman" panose="02020603050405020304" pitchFamily="18" charset="0"/>
                <a:ea typeface="Times New Roman" panose="02020603050405020304" pitchFamily="18" charset="0"/>
              </a:rPr>
              <a:t>dengan</a:t>
            </a:r>
            <a:r>
              <a:rPr lang="en-ID" sz="1600" dirty="0">
                <a:solidFill>
                  <a:schemeClr val="tx1"/>
                </a:solidFill>
                <a:effectLst/>
                <a:latin typeface="Times New Roman" panose="02020603050405020304" pitchFamily="18" charset="0"/>
                <a:ea typeface="Times New Roman" panose="02020603050405020304" pitchFamily="18" charset="0"/>
              </a:rPr>
              <a:t> volume 20µL yang </a:t>
            </a:r>
            <a:r>
              <a:rPr lang="en-ID" sz="1600" dirty="0" err="1">
                <a:solidFill>
                  <a:schemeClr val="tx1"/>
                </a:solidFill>
                <a:effectLst/>
                <a:latin typeface="Times New Roman" panose="02020603050405020304" pitchFamily="18" charset="0"/>
                <a:ea typeface="Times New Roman" panose="02020603050405020304" pitchFamily="18" charset="0"/>
              </a:rPr>
              <a:t>terdiri</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dari</a:t>
            </a:r>
            <a:r>
              <a:rPr lang="en-ID" sz="1600" dirty="0">
                <a:solidFill>
                  <a:schemeClr val="tx1"/>
                </a:solidFill>
                <a:effectLst/>
                <a:latin typeface="Times New Roman" panose="02020603050405020304" pitchFamily="18" charset="0"/>
                <a:ea typeface="Times New Roman" panose="02020603050405020304" pitchFamily="18" charset="0"/>
              </a:rPr>
              <a:t> 10µL PCR Mix, 3µL DNA,  5,8µL ddH2O, 0,6µL </a:t>
            </a:r>
            <a:r>
              <a:rPr lang="id-ID" sz="1600" dirty="0">
                <a:solidFill>
                  <a:schemeClr val="tx1"/>
                </a:solidFill>
                <a:effectLst/>
                <a:latin typeface="Times New Roman" panose="02020603050405020304" pitchFamily="18" charset="0"/>
                <a:ea typeface="Times New Roman" panose="02020603050405020304" pitchFamily="18" charset="0"/>
              </a:rPr>
              <a:t>primer </a:t>
            </a:r>
            <a:r>
              <a:rPr lang="id-ID" sz="1600" dirty="0" err="1">
                <a:solidFill>
                  <a:schemeClr val="tx1"/>
                </a:solidFill>
                <a:effectLst/>
                <a:latin typeface="Times New Roman" panose="02020603050405020304" pitchFamily="18" charset="0"/>
                <a:ea typeface="Times New Roman" panose="02020603050405020304" pitchFamily="18" charset="0"/>
              </a:rPr>
              <a:t>forward</a:t>
            </a:r>
            <a:r>
              <a:rPr lang="id-ID" sz="1600" dirty="0">
                <a:solidFill>
                  <a:schemeClr val="tx1"/>
                </a:solidFill>
                <a:effectLst/>
                <a:latin typeface="Times New Roman" panose="02020603050405020304" pitchFamily="18" charset="0"/>
                <a:ea typeface="Times New Roman" panose="02020603050405020304" pitchFamily="18" charset="0"/>
              </a:rPr>
              <a:t> (5’- GGT AAT GCA GAT GTG ATG AGA TCT-‘3) dan</a:t>
            </a:r>
            <a:r>
              <a:rPr lang="en-ID" sz="1600" dirty="0">
                <a:solidFill>
                  <a:schemeClr val="tx1"/>
                </a:solidFill>
                <a:effectLst/>
                <a:latin typeface="Times New Roman" panose="02020603050405020304" pitchFamily="18" charset="0"/>
                <a:ea typeface="Times New Roman" panose="02020603050405020304" pitchFamily="18" charset="0"/>
              </a:rPr>
              <a:t> 0,6 µL</a:t>
            </a:r>
            <a:r>
              <a:rPr lang="id-ID" sz="1600" dirty="0">
                <a:solidFill>
                  <a:schemeClr val="tx1"/>
                </a:solidFill>
                <a:effectLst/>
                <a:latin typeface="Times New Roman" panose="02020603050405020304" pitchFamily="18" charset="0"/>
                <a:ea typeface="Times New Roman" panose="02020603050405020304" pitchFamily="18" charset="0"/>
              </a:rPr>
              <a:t> </a:t>
            </a:r>
            <a:r>
              <a:rPr lang="id-ID" sz="1600" dirty="0" err="1">
                <a:solidFill>
                  <a:schemeClr val="tx1"/>
                </a:solidFill>
                <a:effectLst/>
                <a:latin typeface="Times New Roman" panose="02020603050405020304" pitchFamily="18" charset="0"/>
                <a:ea typeface="Times New Roman" panose="02020603050405020304" pitchFamily="18" charset="0"/>
              </a:rPr>
              <a:t>pimer</a:t>
            </a:r>
            <a:r>
              <a:rPr lang="id-ID" sz="1600" dirty="0">
                <a:solidFill>
                  <a:schemeClr val="tx1"/>
                </a:solidFill>
                <a:effectLst/>
                <a:latin typeface="Times New Roman" panose="02020603050405020304" pitchFamily="18" charset="0"/>
                <a:ea typeface="Times New Roman" panose="02020603050405020304" pitchFamily="18" charset="0"/>
              </a:rPr>
              <a:t> </a:t>
            </a:r>
            <a:r>
              <a:rPr lang="id-ID" sz="1600" dirty="0" err="1">
                <a:solidFill>
                  <a:schemeClr val="tx1"/>
                </a:solidFill>
                <a:effectLst/>
                <a:latin typeface="Times New Roman" panose="02020603050405020304" pitchFamily="18" charset="0"/>
                <a:ea typeface="Times New Roman" panose="02020603050405020304" pitchFamily="18" charset="0"/>
              </a:rPr>
              <a:t>reverse</a:t>
            </a:r>
            <a:r>
              <a:rPr lang="id-ID" sz="1600" dirty="0">
                <a:solidFill>
                  <a:schemeClr val="tx1"/>
                </a:solidFill>
                <a:effectLst/>
                <a:latin typeface="Times New Roman" panose="02020603050405020304" pitchFamily="18" charset="0"/>
                <a:ea typeface="Times New Roman" panose="02020603050405020304" pitchFamily="18" charset="0"/>
              </a:rPr>
              <a:t> (5’-AGA TGA AAT GTA GCA GTG AAG TGC’-3)</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Dengan</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tahapan</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predenaturasi</a:t>
            </a:r>
            <a:r>
              <a:rPr lang="en-ID" sz="1600" dirty="0">
                <a:solidFill>
                  <a:schemeClr val="tx1"/>
                </a:solidFill>
                <a:effectLst/>
                <a:latin typeface="Times New Roman" panose="02020603050405020304" pitchFamily="18" charset="0"/>
                <a:ea typeface="Times New Roman" panose="02020603050405020304" pitchFamily="18" charset="0"/>
              </a:rPr>
              <a:t> 94˚ </a:t>
            </a:r>
            <a:r>
              <a:rPr lang="en-ID" sz="1600" dirty="0" err="1">
                <a:solidFill>
                  <a:schemeClr val="tx1"/>
                </a:solidFill>
                <a:effectLst/>
                <a:latin typeface="Times New Roman" panose="02020603050405020304" pitchFamily="18" charset="0"/>
                <a:ea typeface="Times New Roman" panose="02020603050405020304" pitchFamily="18" charset="0"/>
              </a:rPr>
              <a:t>selama</a:t>
            </a:r>
            <a:r>
              <a:rPr lang="en-ID" sz="1600" dirty="0">
                <a:solidFill>
                  <a:schemeClr val="tx1"/>
                </a:solidFill>
                <a:effectLst/>
                <a:latin typeface="Times New Roman" panose="02020603050405020304" pitchFamily="18" charset="0"/>
                <a:ea typeface="Times New Roman" panose="02020603050405020304" pitchFamily="18" charset="0"/>
              </a:rPr>
              <a:t> 3 </a:t>
            </a:r>
            <a:r>
              <a:rPr lang="en-ID" sz="1600" dirty="0" err="1">
                <a:solidFill>
                  <a:schemeClr val="tx1"/>
                </a:solidFill>
                <a:effectLst/>
                <a:latin typeface="Times New Roman" panose="02020603050405020304" pitchFamily="18" charset="0"/>
                <a:ea typeface="Times New Roman" panose="02020603050405020304" pitchFamily="18" charset="0"/>
              </a:rPr>
              <a:t>menit</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denaturasi</a:t>
            </a:r>
            <a:r>
              <a:rPr lang="en-ID" sz="1600" dirty="0">
                <a:solidFill>
                  <a:schemeClr val="tx1"/>
                </a:solidFill>
                <a:effectLst/>
                <a:latin typeface="Times New Roman" panose="02020603050405020304" pitchFamily="18" charset="0"/>
                <a:ea typeface="Times New Roman" panose="02020603050405020304" pitchFamily="18" charset="0"/>
              </a:rPr>
              <a:t> 94˚ </a:t>
            </a:r>
            <a:r>
              <a:rPr lang="en-ID" sz="1600" dirty="0" err="1">
                <a:solidFill>
                  <a:schemeClr val="tx1"/>
                </a:solidFill>
                <a:effectLst/>
                <a:latin typeface="Times New Roman" panose="02020603050405020304" pitchFamily="18" charset="0"/>
                <a:ea typeface="Times New Roman" panose="02020603050405020304" pitchFamily="18" charset="0"/>
              </a:rPr>
              <a:t>selama</a:t>
            </a:r>
            <a:r>
              <a:rPr lang="en-ID" sz="1600" dirty="0">
                <a:solidFill>
                  <a:schemeClr val="tx1"/>
                </a:solidFill>
                <a:effectLst/>
                <a:latin typeface="Times New Roman" panose="02020603050405020304" pitchFamily="18" charset="0"/>
                <a:ea typeface="Times New Roman" panose="02020603050405020304" pitchFamily="18" charset="0"/>
              </a:rPr>
              <a:t> 30 </a:t>
            </a:r>
            <a:r>
              <a:rPr lang="en-ID" sz="1600" dirty="0" err="1">
                <a:solidFill>
                  <a:schemeClr val="tx1"/>
                </a:solidFill>
                <a:effectLst/>
                <a:latin typeface="Times New Roman" panose="02020603050405020304" pitchFamily="18" charset="0"/>
                <a:ea typeface="Times New Roman" panose="02020603050405020304" pitchFamily="18" charset="0"/>
              </a:rPr>
              <a:t>detik</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anealling</a:t>
            </a:r>
            <a:r>
              <a:rPr lang="en-ID" sz="1600" dirty="0">
                <a:solidFill>
                  <a:schemeClr val="tx1"/>
                </a:solidFill>
                <a:effectLst/>
                <a:latin typeface="Times New Roman" panose="02020603050405020304" pitchFamily="18" charset="0"/>
                <a:ea typeface="Times New Roman" panose="02020603050405020304" pitchFamily="18" charset="0"/>
              </a:rPr>
              <a:t> 58˚ </a:t>
            </a:r>
            <a:r>
              <a:rPr lang="en-ID" sz="1600" dirty="0" err="1">
                <a:solidFill>
                  <a:schemeClr val="tx1"/>
                </a:solidFill>
                <a:effectLst/>
                <a:latin typeface="Times New Roman" panose="02020603050405020304" pitchFamily="18" charset="0"/>
                <a:ea typeface="Times New Roman" panose="02020603050405020304" pitchFamily="18" charset="0"/>
              </a:rPr>
              <a:t>selama</a:t>
            </a:r>
            <a:r>
              <a:rPr lang="en-ID" sz="1600" dirty="0">
                <a:solidFill>
                  <a:schemeClr val="tx1"/>
                </a:solidFill>
                <a:effectLst/>
                <a:latin typeface="Times New Roman" panose="02020603050405020304" pitchFamily="18" charset="0"/>
                <a:ea typeface="Times New Roman" panose="02020603050405020304" pitchFamily="18" charset="0"/>
              </a:rPr>
              <a:t> 30 </a:t>
            </a:r>
            <a:r>
              <a:rPr lang="en-ID" sz="1600" dirty="0" err="1">
                <a:solidFill>
                  <a:schemeClr val="tx1"/>
                </a:solidFill>
                <a:effectLst/>
                <a:latin typeface="Times New Roman" panose="02020603050405020304" pitchFamily="18" charset="0"/>
                <a:ea typeface="Times New Roman" panose="02020603050405020304" pitchFamily="18" charset="0"/>
              </a:rPr>
              <a:t>detik</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extention</a:t>
            </a:r>
            <a:r>
              <a:rPr lang="en-ID" sz="1600" dirty="0">
                <a:solidFill>
                  <a:schemeClr val="tx1"/>
                </a:solidFill>
                <a:effectLst/>
                <a:latin typeface="Times New Roman" panose="02020603050405020304" pitchFamily="18" charset="0"/>
                <a:ea typeface="Times New Roman" panose="02020603050405020304" pitchFamily="18" charset="0"/>
              </a:rPr>
              <a:t> 72˚ </a:t>
            </a:r>
            <a:r>
              <a:rPr lang="en-ID" sz="1600" dirty="0" err="1">
                <a:solidFill>
                  <a:schemeClr val="tx1"/>
                </a:solidFill>
                <a:effectLst/>
                <a:latin typeface="Times New Roman" panose="02020603050405020304" pitchFamily="18" charset="0"/>
                <a:ea typeface="Times New Roman" panose="02020603050405020304" pitchFamily="18" charset="0"/>
              </a:rPr>
              <a:t>selama</a:t>
            </a:r>
            <a:r>
              <a:rPr lang="en-ID" sz="1600" dirty="0">
                <a:solidFill>
                  <a:schemeClr val="tx1"/>
                </a:solidFill>
                <a:effectLst/>
                <a:latin typeface="Times New Roman" panose="02020603050405020304" pitchFamily="18" charset="0"/>
                <a:ea typeface="Times New Roman" panose="02020603050405020304" pitchFamily="18" charset="0"/>
              </a:rPr>
              <a:t> 40 </a:t>
            </a:r>
            <a:r>
              <a:rPr lang="en-ID" sz="1600" dirty="0" err="1">
                <a:solidFill>
                  <a:schemeClr val="tx1"/>
                </a:solidFill>
                <a:effectLst/>
                <a:latin typeface="Times New Roman" panose="02020603050405020304" pitchFamily="18" charset="0"/>
                <a:ea typeface="Times New Roman" panose="02020603050405020304" pitchFamily="18" charset="0"/>
              </a:rPr>
              <a:t>detik</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siklus</a:t>
            </a:r>
            <a:r>
              <a:rPr lang="en-ID" sz="1600" dirty="0">
                <a:solidFill>
                  <a:schemeClr val="tx1"/>
                </a:solidFill>
                <a:effectLst/>
                <a:latin typeface="Times New Roman" panose="02020603050405020304" pitchFamily="18" charset="0"/>
                <a:ea typeface="Times New Roman" panose="02020603050405020304" pitchFamily="18" charset="0"/>
              </a:rPr>
              <a:t> 30 </a:t>
            </a:r>
            <a:r>
              <a:rPr lang="en-ID" sz="1600" dirty="0" err="1">
                <a:solidFill>
                  <a:schemeClr val="tx1"/>
                </a:solidFill>
                <a:effectLst/>
                <a:latin typeface="Times New Roman" panose="02020603050405020304" pitchFamily="18" charset="0"/>
                <a:ea typeface="Times New Roman" panose="02020603050405020304" pitchFamily="18" charset="0"/>
              </a:rPr>
              <a:t>siklus</a:t>
            </a:r>
            <a:r>
              <a:rPr lang="en-ID" sz="1600" dirty="0">
                <a:solidFill>
                  <a:schemeClr val="tx1"/>
                </a:solidFill>
                <a:effectLst/>
                <a:latin typeface="Times New Roman" panose="02020603050405020304" pitchFamily="18" charset="0"/>
                <a:ea typeface="Times New Roman" panose="02020603050405020304" pitchFamily="18" charset="0"/>
              </a:rPr>
              <a:t>, post </a:t>
            </a:r>
            <a:r>
              <a:rPr lang="en-ID" sz="1600" dirty="0" err="1">
                <a:solidFill>
                  <a:schemeClr val="tx1"/>
                </a:solidFill>
                <a:effectLst/>
                <a:latin typeface="Times New Roman" panose="02020603050405020304" pitchFamily="18" charset="0"/>
                <a:ea typeface="Times New Roman" panose="02020603050405020304" pitchFamily="18" charset="0"/>
              </a:rPr>
              <a:t>extention</a:t>
            </a:r>
            <a:r>
              <a:rPr lang="en-ID" sz="1600" dirty="0">
                <a:solidFill>
                  <a:schemeClr val="tx1"/>
                </a:solidFill>
                <a:effectLst/>
                <a:latin typeface="Times New Roman" panose="02020603050405020304" pitchFamily="18" charset="0"/>
                <a:ea typeface="Times New Roman" panose="02020603050405020304" pitchFamily="18" charset="0"/>
              </a:rPr>
              <a:t> 72˚ </a:t>
            </a:r>
            <a:r>
              <a:rPr lang="en-ID" sz="1600" dirty="0" err="1">
                <a:solidFill>
                  <a:schemeClr val="tx1"/>
                </a:solidFill>
                <a:effectLst/>
                <a:latin typeface="Times New Roman" panose="02020603050405020304" pitchFamily="18" charset="0"/>
                <a:ea typeface="Times New Roman" panose="02020603050405020304" pitchFamily="18" charset="0"/>
              </a:rPr>
              <a:t>selama</a:t>
            </a:r>
            <a:r>
              <a:rPr lang="en-ID" sz="1600" dirty="0">
                <a:solidFill>
                  <a:schemeClr val="tx1"/>
                </a:solidFill>
                <a:effectLst/>
                <a:latin typeface="Times New Roman" panose="02020603050405020304" pitchFamily="18" charset="0"/>
                <a:ea typeface="Times New Roman" panose="02020603050405020304" pitchFamily="18" charset="0"/>
              </a:rPr>
              <a:t> 5 </a:t>
            </a:r>
            <a:r>
              <a:rPr lang="en-ID" sz="1600" dirty="0" err="1">
                <a:solidFill>
                  <a:schemeClr val="tx1"/>
                </a:solidFill>
                <a:effectLst/>
                <a:latin typeface="Times New Roman" panose="02020603050405020304" pitchFamily="18" charset="0"/>
                <a:ea typeface="Times New Roman" panose="02020603050405020304" pitchFamily="18" charset="0"/>
              </a:rPr>
              <a:t>menit</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Setelah</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itudilakukan</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dengan</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Elektroforesis</a:t>
            </a:r>
            <a:r>
              <a:rPr lang="en-ID" sz="1600" dirty="0">
                <a:solidFill>
                  <a:schemeClr val="tx1"/>
                </a:solidFill>
                <a:effectLst/>
                <a:latin typeface="Times New Roman" panose="02020603050405020304" pitchFamily="18" charset="0"/>
                <a:ea typeface="Times New Roman" panose="02020603050405020304" pitchFamily="18" charset="0"/>
              </a:rPr>
              <a:t> </a:t>
            </a:r>
            <a:r>
              <a:rPr lang="en-ID" sz="1600" dirty="0" err="1">
                <a:solidFill>
                  <a:schemeClr val="tx1"/>
                </a:solidFill>
                <a:effectLst/>
                <a:latin typeface="Times New Roman" panose="02020603050405020304" pitchFamily="18" charset="0"/>
                <a:ea typeface="Times New Roman" panose="02020603050405020304" pitchFamily="18" charset="0"/>
              </a:rPr>
              <a:t>menggunakan</a:t>
            </a:r>
            <a:r>
              <a:rPr lang="en-ID" sz="1600" dirty="0">
                <a:solidFill>
                  <a:schemeClr val="tx1"/>
                </a:solidFill>
                <a:effectLst/>
                <a:latin typeface="Times New Roman" panose="02020603050405020304" pitchFamily="18" charset="0"/>
                <a:ea typeface="Times New Roman" panose="02020603050405020304" pitchFamily="18" charset="0"/>
              </a:rPr>
              <a:t> gel </a:t>
            </a:r>
            <a:r>
              <a:rPr lang="en-ID" sz="1600" dirty="0" err="1">
                <a:solidFill>
                  <a:schemeClr val="tx1"/>
                </a:solidFill>
                <a:effectLst/>
                <a:latin typeface="Times New Roman" panose="02020603050405020304" pitchFamily="18" charset="0"/>
                <a:ea typeface="Times New Roman" panose="02020603050405020304" pitchFamily="18" charset="0"/>
              </a:rPr>
              <a:t>agrose</a:t>
            </a:r>
            <a:r>
              <a:rPr lang="en-ID" sz="1600" dirty="0">
                <a:solidFill>
                  <a:schemeClr val="tx1"/>
                </a:solidFill>
                <a:effectLst/>
                <a:latin typeface="Times New Roman" panose="02020603050405020304" pitchFamily="18" charset="0"/>
                <a:ea typeface="Times New Roman" panose="02020603050405020304" pitchFamily="18" charset="0"/>
              </a:rPr>
              <a:t> 1%.</a:t>
            </a:r>
            <a:endParaRPr lang="en-US" sz="2000" dirty="0">
              <a:solidFill>
                <a:schemeClr val="tx1"/>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9D03FB2F-6B34-1BAF-E3A2-A0FA3A67170F}"/>
              </a:ext>
            </a:extLst>
          </p:cNvPr>
          <p:cNvSpPr/>
          <p:nvPr/>
        </p:nvSpPr>
        <p:spPr>
          <a:xfrm>
            <a:off x="2340428" y="4932338"/>
            <a:ext cx="185058" cy="1850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87344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a:t>Kajian</a:t>
            </a:r>
            <a:r>
              <a:rPr lang="en-ID" dirty="0"/>
              <a:t> </a:t>
            </a:r>
            <a:r>
              <a:rPr lang="en-ID" dirty="0" err="1"/>
              <a:t>Pustaka</a:t>
            </a:r>
            <a:r>
              <a:rPr lang="en-ID" dirty="0"/>
              <a:t> </a:t>
            </a:r>
            <a:endParaRPr lang="en-US" dirty="0"/>
          </a:p>
        </p:txBody>
      </p:sp>
      <p:sp>
        <p:nvSpPr>
          <p:cNvPr id="12" name="Rounded Rectangle 11"/>
          <p:cNvSpPr/>
          <p:nvPr/>
        </p:nvSpPr>
        <p:spPr>
          <a:xfrm>
            <a:off x="740229" y="2342946"/>
            <a:ext cx="7097584" cy="252045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2880" algn="just"/>
            <a:r>
              <a:rPr lang="en-ID" sz="1800" dirty="0" err="1">
                <a:solidFill>
                  <a:srgbClr val="000000"/>
                </a:solidFill>
                <a:latin typeface="Times New Roman" panose="02020603050405020304" pitchFamily="18" charset="0"/>
                <a:ea typeface="Times New Roman" panose="02020603050405020304" pitchFamily="18" charset="0"/>
              </a:rPr>
              <a:t>D</a:t>
            </a:r>
            <a:r>
              <a:rPr lang="en-ID" sz="1800" dirty="0" err="1">
                <a:solidFill>
                  <a:srgbClr val="000000"/>
                </a:solidFill>
                <a:effectLst/>
                <a:latin typeface="Times New Roman" panose="02020603050405020304" pitchFamily="18" charset="0"/>
                <a:ea typeface="Times New Roman" panose="02020603050405020304" pitchFamily="18" charset="0"/>
              </a:rPr>
              <a:t>ilakukan</a:t>
            </a:r>
            <a:r>
              <a:rPr lang="en-ID" sz="1800" dirty="0">
                <a:solidFill>
                  <a:srgbClr val="000000"/>
                </a:solidFill>
                <a:effectLst/>
                <a:latin typeface="Times New Roman" panose="02020603050405020304" pitchFamily="18" charset="0"/>
                <a:ea typeface="Times New Roman" panose="02020603050405020304" pitchFamily="18" charset="0"/>
              </a:rPr>
              <a:t> proses PCR RFLP </a:t>
            </a:r>
            <a:r>
              <a:rPr lang="en-ID" sz="1800" dirty="0" err="1">
                <a:solidFill>
                  <a:srgbClr val="000000"/>
                </a:solidFill>
                <a:effectLst/>
                <a:latin typeface="Times New Roman" panose="02020603050405020304" pitchFamily="18" charset="0"/>
                <a:ea typeface="Times New Roman" panose="02020603050405020304" pitchFamily="18" charset="0"/>
              </a:rPr>
              <a:t>menggunakan</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enzim</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restriksi</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pertama</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inkubasi</a:t>
            </a:r>
            <a:r>
              <a:rPr lang="en-ID" sz="1800" dirty="0">
                <a:solidFill>
                  <a:srgbClr val="000000"/>
                </a:solidFill>
                <a:effectLst/>
                <a:latin typeface="Times New Roman" panose="02020603050405020304" pitchFamily="18" charset="0"/>
                <a:ea typeface="Times New Roman" panose="02020603050405020304" pitchFamily="18" charset="0"/>
              </a:rPr>
              <a:t> pada </a:t>
            </a:r>
            <a:r>
              <a:rPr lang="en-ID" sz="1800" dirty="0" err="1">
                <a:solidFill>
                  <a:srgbClr val="000000"/>
                </a:solidFill>
                <a:effectLst/>
                <a:latin typeface="Times New Roman" panose="02020603050405020304" pitchFamily="18" charset="0"/>
                <a:ea typeface="Times New Roman" panose="02020603050405020304" pitchFamily="18" charset="0"/>
              </a:rPr>
              <a:t>waterbath</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selama</a:t>
            </a:r>
            <a:r>
              <a:rPr lang="en-ID" sz="1800" dirty="0">
                <a:solidFill>
                  <a:srgbClr val="000000"/>
                </a:solidFill>
                <a:effectLst/>
                <a:latin typeface="Times New Roman" panose="02020603050405020304" pitchFamily="18" charset="0"/>
                <a:ea typeface="Times New Roman" panose="02020603050405020304" pitchFamily="18" charset="0"/>
              </a:rPr>
              <a:t> 4 jam </a:t>
            </a:r>
            <a:r>
              <a:rPr lang="en-ID" sz="1800" dirty="0" err="1">
                <a:solidFill>
                  <a:srgbClr val="000000"/>
                </a:solidFill>
                <a:effectLst/>
                <a:latin typeface="Times New Roman" panose="02020603050405020304" pitchFamily="18" charset="0"/>
                <a:ea typeface="Times New Roman" panose="02020603050405020304" pitchFamily="18" charset="0"/>
              </a:rPr>
              <a:t>terdiri</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dari</a:t>
            </a:r>
            <a:r>
              <a:rPr lang="en-ID" sz="1800" dirty="0">
                <a:solidFill>
                  <a:srgbClr val="000000"/>
                </a:solidFill>
                <a:effectLst/>
                <a:latin typeface="Times New Roman" panose="02020603050405020304" pitchFamily="18" charset="0"/>
                <a:ea typeface="Times New Roman" panose="02020603050405020304" pitchFamily="18" charset="0"/>
              </a:rPr>
              <a:t>, DNA </a:t>
            </a:r>
            <a:r>
              <a:rPr lang="en-ID" sz="1800" dirty="0" err="1">
                <a:solidFill>
                  <a:srgbClr val="000000"/>
                </a:solidFill>
                <a:effectLst/>
                <a:latin typeface="Times New Roman" panose="02020603050405020304" pitchFamily="18" charset="0"/>
                <a:ea typeface="Times New Roman" panose="02020603050405020304" pitchFamily="18" charset="0"/>
              </a:rPr>
              <a:t>pcr</a:t>
            </a:r>
            <a:r>
              <a:rPr lang="en-ID" sz="1800" dirty="0">
                <a:solidFill>
                  <a:srgbClr val="000000"/>
                </a:solidFill>
                <a:effectLst/>
                <a:latin typeface="Times New Roman" panose="02020603050405020304" pitchFamily="18" charset="0"/>
                <a:ea typeface="Times New Roman" panose="02020603050405020304" pitchFamily="18" charset="0"/>
              </a:rPr>
              <a:t> 10 µL, ddH2O 17 µL, buffer 10x 2 µL, </a:t>
            </a:r>
            <a:r>
              <a:rPr lang="en-ID" sz="1800" dirty="0" err="1">
                <a:solidFill>
                  <a:srgbClr val="000000"/>
                </a:solidFill>
                <a:effectLst/>
                <a:latin typeface="Times New Roman" panose="02020603050405020304" pitchFamily="18" charset="0"/>
                <a:ea typeface="Times New Roman" panose="02020603050405020304" pitchFamily="18" charset="0"/>
              </a:rPr>
              <a:t>enzim</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restriksi</a:t>
            </a:r>
            <a:r>
              <a:rPr lang="en-ID" sz="1800" dirty="0">
                <a:solidFill>
                  <a:srgbClr val="000000"/>
                </a:solidFill>
                <a:effectLst/>
                <a:latin typeface="Times New Roman" panose="02020603050405020304" pitchFamily="18" charset="0"/>
                <a:ea typeface="Times New Roman" panose="02020603050405020304" pitchFamily="18" charset="0"/>
              </a:rPr>
              <a:t> 1 µL, </a:t>
            </a:r>
            <a:r>
              <a:rPr lang="en-ID" sz="1800" dirty="0" err="1">
                <a:solidFill>
                  <a:srgbClr val="000000"/>
                </a:solidFill>
                <a:effectLst/>
                <a:latin typeface="Times New Roman" panose="02020603050405020304" pitchFamily="18" charset="0"/>
                <a:ea typeface="Times New Roman" panose="02020603050405020304" pitchFamily="18" charset="0"/>
              </a:rPr>
              <a:t>setelah</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inkubasi</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selama</a:t>
            </a:r>
            <a:r>
              <a:rPr lang="en-ID" sz="1800" dirty="0">
                <a:solidFill>
                  <a:srgbClr val="000000"/>
                </a:solidFill>
                <a:effectLst/>
                <a:latin typeface="Times New Roman" panose="02020603050405020304" pitchFamily="18" charset="0"/>
                <a:ea typeface="Times New Roman" panose="02020603050405020304" pitchFamily="18" charset="0"/>
              </a:rPr>
              <a:t> 4 jam </a:t>
            </a:r>
            <a:r>
              <a:rPr lang="en-ID" sz="1800" dirty="0" err="1">
                <a:solidFill>
                  <a:srgbClr val="000000"/>
                </a:solidFill>
                <a:effectLst/>
                <a:latin typeface="Times New Roman" panose="02020603050405020304" pitchFamily="18" charset="0"/>
                <a:ea typeface="Times New Roman" panose="02020603050405020304" pitchFamily="18" charset="0"/>
              </a:rPr>
              <a:t>inkubasi</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lagi</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selama</a:t>
            </a:r>
            <a:r>
              <a:rPr lang="en-ID" sz="1800" dirty="0">
                <a:solidFill>
                  <a:srgbClr val="000000"/>
                </a:solidFill>
                <a:effectLst/>
                <a:latin typeface="Times New Roman" panose="02020603050405020304" pitchFamily="18" charset="0"/>
                <a:ea typeface="Times New Roman" panose="02020603050405020304" pitchFamily="18" charset="0"/>
              </a:rPr>
              <a:t> 10 </a:t>
            </a:r>
            <a:r>
              <a:rPr lang="en-ID" sz="1800" dirty="0" err="1">
                <a:solidFill>
                  <a:srgbClr val="000000"/>
                </a:solidFill>
                <a:effectLst/>
                <a:latin typeface="Times New Roman" panose="02020603050405020304" pitchFamily="18" charset="0"/>
                <a:ea typeface="Times New Roman" panose="02020603050405020304" pitchFamily="18" charset="0"/>
              </a:rPr>
              <a:t>menit</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dengan</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suhu</a:t>
            </a:r>
            <a:r>
              <a:rPr lang="en-ID" sz="1800" dirty="0">
                <a:solidFill>
                  <a:srgbClr val="000000"/>
                </a:solidFill>
                <a:effectLst/>
                <a:latin typeface="Times New Roman" panose="02020603050405020304" pitchFamily="18" charset="0"/>
                <a:ea typeface="Times New Roman" panose="02020603050405020304" pitchFamily="18" charset="0"/>
              </a:rPr>
              <a:t> 80◦.  </a:t>
            </a:r>
            <a:r>
              <a:rPr lang="en-ID" sz="1800" dirty="0" err="1">
                <a:solidFill>
                  <a:srgbClr val="000000"/>
                </a:solidFill>
                <a:effectLst/>
                <a:latin typeface="Times New Roman" panose="02020603050405020304" pitchFamily="18" charset="0"/>
                <a:ea typeface="Times New Roman" panose="02020603050405020304" pitchFamily="18" charset="0"/>
              </a:rPr>
              <a:t>Setelah</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itu</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dilakukan</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elektroforesis</a:t>
            </a:r>
            <a:r>
              <a:rPr lang="en-ID" sz="1800" dirty="0">
                <a:solidFill>
                  <a:srgbClr val="000000"/>
                </a:solidFill>
                <a:effectLst/>
                <a:latin typeface="Times New Roman" panose="02020603050405020304" pitchFamily="18" charset="0"/>
                <a:ea typeface="Times New Roman" panose="02020603050405020304" pitchFamily="18" charset="0"/>
              </a:rPr>
              <a:t> 100volt </a:t>
            </a:r>
            <a:r>
              <a:rPr lang="en-ID" sz="1800" dirty="0" err="1">
                <a:solidFill>
                  <a:srgbClr val="000000"/>
                </a:solidFill>
                <a:effectLst/>
                <a:latin typeface="Times New Roman" panose="02020603050405020304" pitchFamily="18" charset="0"/>
                <a:ea typeface="Times New Roman" panose="02020603050405020304" pitchFamily="18" charset="0"/>
              </a:rPr>
              <a:t>selama</a:t>
            </a:r>
            <a:r>
              <a:rPr lang="en-ID" sz="1800" dirty="0">
                <a:solidFill>
                  <a:srgbClr val="000000"/>
                </a:solidFill>
                <a:effectLst/>
                <a:latin typeface="Times New Roman" panose="02020603050405020304" pitchFamily="18" charset="0"/>
                <a:ea typeface="Times New Roman" panose="02020603050405020304" pitchFamily="18" charset="0"/>
              </a:rPr>
              <a:t> 40 </a:t>
            </a:r>
            <a:r>
              <a:rPr lang="en-ID" sz="1800" dirty="0" err="1">
                <a:solidFill>
                  <a:srgbClr val="000000"/>
                </a:solidFill>
                <a:effectLst/>
                <a:latin typeface="Times New Roman" panose="02020603050405020304" pitchFamily="18" charset="0"/>
                <a:ea typeface="Times New Roman" panose="02020603050405020304" pitchFamily="18" charset="0"/>
              </a:rPr>
              <a:t>menit</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dengan</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menggunakan</a:t>
            </a:r>
            <a:r>
              <a:rPr lang="en-ID" sz="1800" dirty="0">
                <a:solidFill>
                  <a:srgbClr val="000000"/>
                </a:solidFill>
                <a:effectLst/>
                <a:latin typeface="Times New Roman" panose="02020603050405020304" pitchFamily="18" charset="0"/>
                <a:ea typeface="Times New Roman" panose="02020603050405020304" pitchFamily="18" charset="0"/>
              </a:rPr>
              <a:t> gel agarose 1%, </a:t>
            </a:r>
            <a:r>
              <a:rPr lang="en-ID" sz="1800" dirty="0" err="1">
                <a:solidFill>
                  <a:srgbClr val="000000"/>
                </a:solidFill>
                <a:effectLst/>
                <a:latin typeface="Times New Roman" panose="02020603050405020304" pitchFamily="18" charset="0"/>
                <a:ea typeface="Times New Roman" panose="02020603050405020304" pitchFamily="18" charset="0"/>
              </a:rPr>
              <a:t>larutan</a:t>
            </a:r>
            <a:r>
              <a:rPr lang="en-ID" sz="1800" dirty="0">
                <a:solidFill>
                  <a:srgbClr val="000000"/>
                </a:solidFill>
                <a:effectLst/>
                <a:latin typeface="Times New Roman" panose="02020603050405020304" pitchFamily="18" charset="0"/>
                <a:ea typeface="Times New Roman" panose="02020603050405020304" pitchFamily="18" charset="0"/>
              </a:rPr>
              <a:t> TBE 100 ml, </a:t>
            </a:r>
            <a:r>
              <a:rPr lang="en-ID" sz="1800" dirty="0" err="1">
                <a:solidFill>
                  <a:srgbClr val="000000"/>
                </a:solidFill>
                <a:effectLst/>
                <a:latin typeface="Times New Roman" panose="02020603050405020304" pitchFamily="18" charset="0"/>
                <a:ea typeface="Times New Roman" panose="02020603050405020304" pitchFamily="18" charset="0"/>
              </a:rPr>
              <a:t>isi</a:t>
            </a:r>
            <a:r>
              <a:rPr lang="en-ID" sz="1800" dirty="0">
                <a:solidFill>
                  <a:srgbClr val="000000"/>
                </a:solidFill>
                <a:effectLst/>
                <a:latin typeface="Times New Roman" panose="02020603050405020304" pitchFamily="18" charset="0"/>
                <a:ea typeface="Times New Roman" panose="02020603050405020304" pitchFamily="18" charset="0"/>
              </a:rPr>
              <a:t> marker </a:t>
            </a:r>
            <a:r>
              <a:rPr lang="en-ID" sz="1800" dirty="0" err="1">
                <a:solidFill>
                  <a:srgbClr val="000000"/>
                </a:solidFill>
                <a:effectLst/>
                <a:latin typeface="Times New Roman" panose="02020603050405020304" pitchFamily="18" charset="0"/>
                <a:ea typeface="Times New Roman" panose="02020603050405020304" pitchFamily="18" charset="0"/>
              </a:rPr>
              <a:t>terdiri</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dari</a:t>
            </a:r>
            <a:r>
              <a:rPr lang="en-ID" sz="1800" dirty="0">
                <a:solidFill>
                  <a:srgbClr val="000000"/>
                </a:solidFill>
                <a:effectLst/>
                <a:latin typeface="Times New Roman" panose="02020603050405020304" pitchFamily="18" charset="0"/>
                <a:ea typeface="Times New Roman" panose="02020603050405020304" pitchFamily="18" charset="0"/>
              </a:rPr>
              <a:t> 1 µL loading dye, 3 µL ddH2O, 2 µL marker , </a:t>
            </a:r>
            <a:r>
              <a:rPr lang="en-ID" sz="1800" dirty="0" err="1">
                <a:solidFill>
                  <a:srgbClr val="000000"/>
                </a:solidFill>
                <a:effectLst/>
                <a:latin typeface="Times New Roman" panose="02020603050405020304" pitchFamily="18" charset="0"/>
                <a:ea typeface="Times New Roman" panose="02020603050405020304" pitchFamily="18" charset="0"/>
              </a:rPr>
              <a:t>untuk</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isi</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terdiri</a:t>
            </a:r>
            <a:r>
              <a:rPr lang="en-ID" sz="1800" dirty="0">
                <a:solidFill>
                  <a:srgbClr val="000000"/>
                </a:solidFill>
                <a:effectLst/>
                <a:latin typeface="Times New Roman" panose="02020603050405020304" pitchFamily="18" charset="0"/>
                <a:ea typeface="Times New Roman" panose="02020603050405020304" pitchFamily="18" charset="0"/>
              </a:rPr>
              <a:t> </a:t>
            </a:r>
            <a:r>
              <a:rPr lang="en-ID" sz="1800" dirty="0" err="1">
                <a:solidFill>
                  <a:srgbClr val="000000"/>
                </a:solidFill>
                <a:effectLst/>
                <a:latin typeface="Times New Roman" panose="02020603050405020304" pitchFamily="18" charset="0"/>
                <a:ea typeface="Times New Roman" panose="02020603050405020304" pitchFamily="18" charset="0"/>
              </a:rPr>
              <a:t>dari</a:t>
            </a:r>
            <a:r>
              <a:rPr lang="en-ID" sz="1800" dirty="0">
                <a:solidFill>
                  <a:srgbClr val="000000"/>
                </a:solidFill>
                <a:effectLst/>
                <a:latin typeface="Times New Roman" panose="02020603050405020304" pitchFamily="18" charset="0"/>
                <a:ea typeface="Times New Roman" panose="02020603050405020304" pitchFamily="18" charset="0"/>
              </a:rPr>
              <a:t> 1 µL</a:t>
            </a:r>
            <a:r>
              <a:rPr lang="en-ID" sz="1800" dirty="0">
                <a:effectLst/>
                <a:latin typeface="Times New Roman" panose="02020603050405020304" pitchFamily="18" charset="0"/>
                <a:ea typeface="Times New Roman" panose="02020603050405020304" pitchFamily="18" charset="0"/>
              </a:rPr>
              <a:t> </a:t>
            </a:r>
            <a:r>
              <a:rPr lang="en-ID" sz="1800" dirty="0">
                <a:solidFill>
                  <a:srgbClr val="000000"/>
                </a:solidFill>
                <a:effectLst/>
                <a:latin typeface="Times New Roman" panose="02020603050405020304" pitchFamily="18" charset="0"/>
                <a:ea typeface="Times New Roman" panose="02020603050405020304" pitchFamily="18" charset="0"/>
              </a:rPr>
              <a:t>loading dye, 3 µL </a:t>
            </a:r>
            <a:r>
              <a:rPr lang="en-ID" sz="1800" dirty="0" err="1">
                <a:solidFill>
                  <a:srgbClr val="000000"/>
                </a:solidFill>
                <a:effectLst/>
                <a:latin typeface="Times New Roman" panose="02020603050405020304" pitchFamily="18" charset="0"/>
                <a:ea typeface="Times New Roman" panose="02020603050405020304" pitchFamily="18" charset="0"/>
              </a:rPr>
              <a:t>sampel</a:t>
            </a:r>
            <a:r>
              <a:rPr lang="en-ID" sz="1800" dirty="0">
                <a:solidFill>
                  <a:srgbClr val="000000"/>
                </a:solidFill>
                <a:effectLst/>
                <a:latin typeface="Times New Roman" panose="02020603050405020304" pitchFamily="18" charset="0"/>
                <a:ea typeface="Times New Roman" panose="02020603050405020304" pitchFamily="18" charset="0"/>
              </a:rPr>
              <a:t>, 2 µL ddH2O.</a:t>
            </a:r>
            <a:endParaRPr lang="en-ID"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65A5B828-E2F4-92DF-9614-9DF458FB7820}"/>
              </a:ext>
            </a:extLst>
          </p:cNvPr>
          <p:cNvSpPr/>
          <p:nvPr/>
        </p:nvSpPr>
        <p:spPr>
          <a:xfrm>
            <a:off x="283028" y="1366456"/>
            <a:ext cx="2677886" cy="54943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Tahap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Penelitian</a:t>
            </a:r>
            <a:r>
              <a:rPr lang="en-US" sz="2000" dirty="0">
                <a:latin typeface="Times New Roman" panose="02020603050405020304" pitchFamily="18" charset="0"/>
                <a:cs typeface="Times New Roman" panose="02020603050405020304" pitchFamily="18" charset="0"/>
              </a:rPr>
              <a:t> </a:t>
            </a:r>
            <a:endParaRPr lang="en-ID" sz="20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5D4D52F6-0243-04B1-8F6B-BBE00946EAC5}"/>
              </a:ext>
            </a:extLst>
          </p:cNvPr>
          <p:cNvSpPr/>
          <p:nvPr/>
        </p:nvSpPr>
        <p:spPr>
          <a:xfrm>
            <a:off x="416832" y="3341914"/>
            <a:ext cx="192768" cy="1741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4" descr="Kuliah Kartun Gambar PNG | File Vektor Dan PSD | Unduh Gratis Di Pngtree">
            <a:extLst>
              <a:ext uri="{FF2B5EF4-FFF2-40B4-BE49-F238E27FC236}">
                <a16:creationId xmlns:a16="http://schemas.microsoft.com/office/drawing/2014/main" id="{796FEEC0-5D35-39CB-3291-4A87B77C9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4881" y="2805292"/>
            <a:ext cx="4614602" cy="355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79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Hasil dan </a:t>
            </a:r>
            <a:r>
              <a:rPr lang="en-US" dirty="0" err="1"/>
              <a:t>Pembahasan</a:t>
            </a:r>
            <a:endParaRPr lang="en-US" dirty="0"/>
          </a:p>
        </p:txBody>
      </p:sp>
      <p:grpSp>
        <p:nvGrpSpPr>
          <p:cNvPr id="3" name="Group 2">
            <a:extLst>
              <a:ext uri="{FF2B5EF4-FFF2-40B4-BE49-F238E27FC236}">
                <a16:creationId xmlns:a16="http://schemas.microsoft.com/office/drawing/2014/main" id="{C8BA15A5-5D06-A465-F8B1-6F17E2CB4011}"/>
              </a:ext>
            </a:extLst>
          </p:cNvPr>
          <p:cNvGrpSpPr/>
          <p:nvPr/>
        </p:nvGrpSpPr>
        <p:grpSpPr>
          <a:xfrm>
            <a:off x="751114" y="2056427"/>
            <a:ext cx="7020196" cy="2341699"/>
            <a:chOff x="0" y="0"/>
            <a:chExt cx="6425221" cy="2076450"/>
          </a:xfrm>
        </p:grpSpPr>
        <p:pic>
          <p:nvPicPr>
            <p:cNvPr id="8" name="Picture 7">
              <a:extLst>
                <a:ext uri="{FF2B5EF4-FFF2-40B4-BE49-F238E27FC236}">
                  <a16:creationId xmlns:a16="http://schemas.microsoft.com/office/drawing/2014/main" id="{4C81DADE-5816-E592-A440-0B9C6ECF1250}"/>
                </a:ext>
              </a:extLst>
            </p:cNvPr>
            <p:cNvPicPr>
              <a:picLocks noChangeAspect="1"/>
            </p:cNvPicPr>
            <p:nvPr/>
          </p:nvPicPr>
          <p:blipFill rotWithShape="1">
            <a:blip r:embed="rId2" cstate="print">
              <a:graysc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5380" t="20042" r="10437" b="17070"/>
            <a:stretch/>
          </p:blipFill>
          <p:spPr bwMode="auto">
            <a:xfrm>
              <a:off x="0" y="0"/>
              <a:ext cx="3706495" cy="2076450"/>
            </a:xfrm>
            <a:prstGeom prst="rect">
              <a:avLst/>
            </a:prstGeom>
            <a:noFill/>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F1C8F8EF-4DCE-32AF-98EA-36A3FFF1CE55}"/>
                </a:ext>
              </a:extLst>
            </p:cNvPr>
            <p:cNvGrpSpPr/>
            <p:nvPr/>
          </p:nvGrpSpPr>
          <p:grpSpPr>
            <a:xfrm>
              <a:off x="3705170" y="0"/>
              <a:ext cx="2720051" cy="2076450"/>
              <a:chOff x="0" y="0"/>
              <a:chExt cx="3505444" cy="2732405"/>
            </a:xfrm>
          </p:grpSpPr>
          <p:pic>
            <p:nvPicPr>
              <p:cNvPr id="14" name="Picture 13">
                <a:extLst>
                  <a:ext uri="{FF2B5EF4-FFF2-40B4-BE49-F238E27FC236}">
                    <a16:creationId xmlns:a16="http://schemas.microsoft.com/office/drawing/2014/main" id="{3A246F96-750E-750B-51FE-1AB5E2DABF7F}"/>
                  </a:ext>
                </a:extLst>
              </p:cNvPr>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57144" t="18992" r="6158" b="17300"/>
              <a:stretch/>
            </p:blipFill>
            <p:spPr bwMode="auto">
              <a:xfrm>
                <a:off x="1406769" y="0"/>
                <a:ext cx="2098675" cy="2732405"/>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4A00B01F-A2B6-1122-496A-0C3C7AC5F605}"/>
                  </a:ext>
                </a:extLst>
              </p:cNvPr>
              <p:cNvPicPr>
                <a:picLocks noChangeAspect="1"/>
              </p:cNvPicPr>
              <p:nvPr/>
            </p:nvPicPr>
            <p:blipFill rotWithShape="1">
              <a:blip r:embed="rId6" cstate="print">
                <a:graysc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6331" t="18992" r="83460" b="17300"/>
              <a:stretch/>
            </p:blipFill>
            <p:spPr bwMode="auto">
              <a:xfrm>
                <a:off x="0" y="0"/>
                <a:ext cx="583565" cy="2732405"/>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46F74943-979A-7E52-51EE-AE11C9398841}"/>
                  </a:ext>
                </a:extLst>
              </p:cNvPr>
              <p:cNvPicPr>
                <a:picLocks noChangeAspect="1"/>
              </p:cNvPicPr>
              <p:nvPr/>
            </p:nvPicPr>
            <p:blipFill rotWithShape="1">
              <a:blip r:embed="rId8" cstate="print">
                <a:graysc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2813" t="18992" r="62801" b="17300"/>
              <a:stretch/>
            </p:blipFill>
            <p:spPr bwMode="auto">
              <a:xfrm>
                <a:off x="583809" y="0"/>
                <a:ext cx="822325" cy="2732405"/>
              </a:xfrm>
              <a:prstGeom prst="rect">
                <a:avLst/>
              </a:prstGeom>
              <a:noFill/>
              <a:ln>
                <a:noFill/>
              </a:ln>
              <a:extLst>
                <a:ext uri="{53640926-AAD7-44D8-BBD7-CCE9431645EC}">
                  <a14:shadowObscured xmlns:a14="http://schemas.microsoft.com/office/drawing/2010/main"/>
                </a:ext>
              </a:extLst>
            </p:spPr>
          </p:pic>
        </p:grpSp>
        <p:sp>
          <p:nvSpPr>
            <p:cNvPr id="10" name="Text Box 5">
              <a:extLst>
                <a:ext uri="{FF2B5EF4-FFF2-40B4-BE49-F238E27FC236}">
                  <a16:creationId xmlns:a16="http://schemas.microsoft.com/office/drawing/2014/main" id="{E45E1A8C-DF09-DC49-13DB-24377B7689D2}"/>
                </a:ext>
              </a:extLst>
            </p:cNvPr>
            <p:cNvSpPr txBox="1"/>
            <p:nvPr/>
          </p:nvSpPr>
          <p:spPr>
            <a:xfrm>
              <a:off x="142710" y="0"/>
              <a:ext cx="3460830" cy="2314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1400"/>
                </a:spcBef>
                <a:spcAft>
                  <a:spcPts val="595"/>
                </a:spcAft>
              </a:pPr>
              <a:r>
                <a:rPr lang="en-US" sz="800">
                  <a:solidFill>
                    <a:srgbClr val="FFFF00"/>
                  </a:solidFill>
                  <a:effectLst/>
                  <a:latin typeface="Times New Roman" panose="02020603050405020304" pitchFamily="18" charset="0"/>
                  <a:ea typeface="Times New Roman" panose="02020603050405020304" pitchFamily="18" charset="0"/>
                </a:rPr>
                <a:t>M          1           2           3           4          5           6          7          8          9        10       11</a:t>
              </a:r>
              <a:endParaRPr lang="en-ID" sz="1200">
                <a:effectLst/>
                <a:latin typeface="Times New Roman" panose="02020603050405020304" pitchFamily="18" charset="0"/>
                <a:ea typeface="Times New Roman" panose="02020603050405020304" pitchFamily="18" charset="0"/>
              </a:endParaRPr>
            </a:p>
          </p:txBody>
        </p:sp>
        <p:sp>
          <p:nvSpPr>
            <p:cNvPr id="11" name="Text Box 5">
              <a:extLst>
                <a:ext uri="{FF2B5EF4-FFF2-40B4-BE49-F238E27FC236}">
                  <a16:creationId xmlns:a16="http://schemas.microsoft.com/office/drawing/2014/main" id="{7252D6E8-11C9-A90D-2450-DF0A0D171A60}"/>
                </a:ext>
              </a:extLst>
            </p:cNvPr>
            <p:cNvSpPr txBox="1"/>
            <p:nvPr/>
          </p:nvSpPr>
          <p:spPr>
            <a:xfrm>
              <a:off x="3795024" y="0"/>
              <a:ext cx="2629851" cy="2314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1400"/>
                </a:spcBef>
                <a:spcAft>
                  <a:spcPts val="595"/>
                </a:spcAft>
              </a:pPr>
              <a:r>
                <a:rPr lang="en-US" sz="800">
                  <a:solidFill>
                    <a:srgbClr val="FFFF00"/>
                  </a:solidFill>
                  <a:effectLst/>
                  <a:latin typeface="Times New Roman" panose="02020603050405020304" pitchFamily="18" charset="0"/>
                  <a:ea typeface="Times New Roman" panose="02020603050405020304" pitchFamily="18" charset="0"/>
                </a:rPr>
                <a:t>M             12         13            14        15         16        17        18          </a:t>
              </a:r>
              <a:endParaRPr lang="en-ID" sz="1200">
                <a:effectLst/>
                <a:latin typeface="Times New Roman" panose="02020603050405020304" pitchFamily="18" charset="0"/>
                <a:ea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469716AE-88B0-9955-CA63-21D0EAA01EC5}"/>
                </a:ext>
              </a:extLst>
            </p:cNvPr>
            <p:cNvCxnSpPr/>
            <p:nvPr/>
          </p:nvCxnSpPr>
          <p:spPr>
            <a:xfrm>
              <a:off x="26428" y="1350018"/>
              <a:ext cx="163852" cy="0"/>
            </a:xfrm>
            <a:prstGeom prst="straightConnector1">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EAEB0F18-0CF9-889A-7551-ACEB374FEFCA}"/>
                </a:ext>
              </a:extLst>
            </p:cNvPr>
            <p:cNvCxnSpPr/>
            <p:nvPr/>
          </p:nvCxnSpPr>
          <p:spPr>
            <a:xfrm>
              <a:off x="3736883" y="821463"/>
              <a:ext cx="163852" cy="0"/>
            </a:xfrm>
            <a:prstGeom prst="straightConnector1">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grpSp>
      <p:sp>
        <p:nvSpPr>
          <p:cNvPr id="19" name="Rectangle 11">
            <a:extLst>
              <a:ext uri="{FF2B5EF4-FFF2-40B4-BE49-F238E27FC236}">
                <a16:creationId xmlns:a16="http://schemas.microsoft.com/office/drawing/2014/main" id="{05E804D2-5178-1B81-6EF9-761A8948848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sp>
        <p:nvSpPr>
          <p:cNvPr id="30" name="Rectangle 14">
            <a:extLst>
              <a:ext uri="{FF2B5EF4-FFF2-40B4-BE49-F238E27FC236}">
                <a16:creationId xmlns:a16="http://schemas.microsoft.com/office/drawing/2014/main" id="{A77AD2C5-F4C6-89B9-88F3-9D29016ACBF6}"/>
              </a:ext>
            </a:extLst>
          </p:cNvPr>
          <p:cNvSpPr>
            <a:spLocks noChangeArrowheads="1"/>
          </p:cNvSpPr>
          <p:nvPr/>
        </p:nvSpPr>
        <p:spPr bwMode="auto">
          <a:xfrm>
            <a:off x="511405" y="3966688"/>
            <a:ext cx="725952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endParaRPr kumimoji="0" lang="id-ID"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ctr" defTabSz="914400" rtl="0" eaLnBrk="0" fontAlgn="base" latinLnBrk="0" hangingPunct="0">
              <a:lnSpc>
                <a:spcPct val="100000"/>
              </a:lnSpc>
              <a:spcBef>
                <a:spcPct val="0"/>
              </a:spcBef>
              <a:spcAft>
                <a:spcPct val="0"/>
              </a:spcAft>
              <a:buClrTx/>
              <a:buSzTx/>
              <a:tabLst/>
            </a:pPr>
            <a:br>
              <a:rPr kumimoji="0" lang="id-ID"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id-ID"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Gambar 1. Hasil PCR gen TCF7L2 pada 1</a:t>
            </a:r>
            <a:r>
              <a:rPr kumimoji="0" lang="en-US"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kumimoji="0" lang="id-ID"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sampel penderita DT2</a:t>
            </a:r>
            <a:r>
              <a:rPr kumimoji="0" lang="en-US"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d-ID"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Elektroforesis</a:t>
            </a:r>
            <a:r>
              <a:rPr kumimoji="0" lang="en-US"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d-ID"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konsentrasi gel </a:t>
            </a:r>
            <a:r>
              <a:rPr kumimoji="0" lang="id-ID" altLang="zh-CN"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agrose</a:t>
            </a:r>
            <a:r>
              <a:rPr kumimoji="0" lang="id-ID"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1%Ket</a:t>
            </a:r>
            <a:r>
              <a:rPr lang="en-US" altLang="zh-CN"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id-ID"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 </a:t>
            </a:r>
            <a:r>
              <a:rPr kumimoji="0" lang="id-ID" altLang="zh-CN"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Marker</a:t>
            </a:r>
            <a:r>
              <a:rPr kumimoji="0" lang="id-ID" altLang="zh-CN"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Panah kuning menunjukkan pita DNA </a:t>
            </a:r>
            <a:endParaRPr kumimoji="0" lang="id-ID" altLang="zh-CN"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Rounded Rectangle 11">
            <a:extLst>
              <a:ext uri="{FF2B5EF4-FFF2-40B4-BE49-F238E27FC236}">
                <a16:creationId xmlns:a16="http://schemas.microsoft.com/office/drawing/2014/main" id="{9CAEE78D-380E-6E0A-CF1E-B24B77DB4CD5}"/>
              </a:ext>
            </a:extLst>
          </p:cNvPr>
          <p:cNvSpPr/>
          <p:nvPr/>
        </p:nvSpPr>
        <p:spPr>
          <a:xfrm>
            <a:off x="7867659" y="2056426"/>
            <a:ext cx="4236011" cy="234169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 indent="0" algn="just">
              <a:buFont typeface="Arial"/>
              <a:buNone/>
            </a:pPr>
            <a:r>
              <a:rPr lang="en-ID" sz="1800" dirty="0">
                <a:solidFill>
                  <a:srgbClr val="000000"/>
                </a:solidFill>
                <a:effectLst/>
                <a:latin typeface="Times New Roman" panose="02020603050405020304" pitchFamily="18" charset="0"/>
                <a:ea typeface="Times New Roman" panose="02020603050405020304" pitchFamily="18" charset="0"/>
              </a:rPr>
              <a:t>G</a:t>
            </a:r>
            <a:r>
              <a:rPr lang="id-ID" sz="1800" dirty="0">
                <a:solidFill>
                  <a:srgbClr val="000000"/>
                </a:solidFill>
                <a:effectLst/>
                <a:latin typeface="Times New Roman" panose="02020603050405020304" pitchFamily="18" charset="0"/>
                <a:ea typeface="Times New Roman" panose="02020603050405020304" pitchFamily="18" charset="0"/>
              </a:rPr>
              <a:t>ambar 1 hasil PCR menggunakan UV </a:t>
            </a:r>
            <a:r>
              <a:rPr lang="id-ID" sz="1800" dirty="0" err="1">
                <a:solidFill>
                  <a:srgbClr val="000000"/>
                </a:solidFill>
                <a:effectLst/>
                <a:latin typeface="Times New Roman" panose="02020603050405020304" pitchFamily="18" charset="0"/>
                <a:ea typeface="Times New Roman" panose="02020603050405020304" pitchFamily="18" charset="0"/>
              </a:rPr>
              <a:t>transluminator</a:t>
            </a:r>
            <a:r>
              <a:rPr lang="id-ID" sz="1800" dirty="0">
                <a:solidFill>
                  <a:srgbClr val="000000"/>
                </a:solidFill>
                <a:effectLst/>
                <a:latin typeface="Times New Roman" panose="02020603050405020304" pitchFamily="18" charset="0"/>
                <a:ea typeface="Times New Roman" panose="02020603050405020304" pitchFamily="18" charset="0"/>
              </a:rPr>
              <a:t> gen TCF7L2 dengan menggunakan 1</a:t>
            </a:r>
            <a:r>
              <a:rPr lang="en-US" sz="1800" dirty="0">
                <a:solidFill>
                  <a:srgbClr val="000000"/>
                </a:solidFill>
                <a:latin typeface="Times New Roman" panose="02020603050405020304" pitchFamily="18" charset="0"/>
                <a:ea typeface="Times New Roman" panose="02020603050405020304" pitchFamily="18" charset="0"/>
              </a:rPr>
              <a:t>8 </a:t>
            </a:r>
            <a:r>
              <a:rPr lang="id-ID" sz="1800" dirty="0">
                <a:solidFill>
                  <a:srgbClr val="000000"/>
                </a:solidFill>
                <a:effectLst/>
                <a:latin typeface="Times New Roman" panose="02020603050405020304" pitchFamily="18" charset="0"/>
                <a:ea typeface="Times New Roman" panose="02020603050405020304" pitchFamily="18" charset="0"/>
              </a:rPr>
              <a:t>sampel menunjukkan adanya pita DNA pada hasil elektroforesis konsentrasi gel </a:t>
            </a:r>
            <a:r>
              <a:rPr lang="id-ID" sz="1800" dirty="0" err="1">
                <a:solidFill>
                  <a:srgbClr val="000000"/>
                </a:solidFill>
                <a:effectLst/>
                <a:latin typeface="Times New Roman" panose="02020603050405020304" pitchFamily="18" charset="0"/>
                <a:ea typeface="Times New Roman" panose="02020603050405020304" pitchFamily="18" charset="0"/>
              </a:rPr>
              <a:t>agarose</a:t>
            </a:r>
            <a:r>
              <a:rPr lang="id-ID" sz="1800" dirty="0">
                <a:solidFill>
                  <a:srgbClr val="000000"/>
                </a:solidFill>
                <a:effectLst/>
                <a:latin typeface="Times New Roman" panose="02020603050405020304" pitchFamily="18" charset="0"/>
                <a:ea typeface="Times New Roman" panose="02020603050405020304" pitchFamily="18" charset="0"/>
              </a:rPr>
              <a:t> 1% dengan panjang 300bp</a:t>
            </a:r>
            <a:endParaRPr lang="en-ID"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02843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Hasil dan </a:t>
            </a:r>
            <a:r>
              <a:rPr lang="en-US" dirty="0" err="1"/>
              <a:t>Pembahasan</a:t>
            </a:r>
            <a:endParaRPr dirty="0"/>
          </a:p>
        </p:txBody>
      </p:sp>
      <p:grpSp>
        <p:nvGrpSpPr>
          <p:cNvPr id="2" name="Group 1">
            <a:extLst>
              <a:ext uri="{FF2B5EF4-FFF2-40B4-BE49-F238E27FC236}">
                <a16:creationId xmlns:a16="http://schemas.microsoft.com/office/drawing/2014/main" id="{1EA08D12-CCFC-A67C-5917-70FD42DAC7B5}"/>
              </a:ext>
            </a:extLst>
          </p:cNvPr>
          <p:cNvGrpSpPr/>
          <p:nvPr/>
        </p:nvGrpSpPr>
        <p:grpSpPr>
          <a:xfrm>
            <a:off x="580415" y="1475376"/>
            <a:ext cx="7170214" cy="2399938"/>
            <a:chOff x="0" y="0"/>
            <a:chExt cx="6629621" cy="2204085"/>
          </a:xfrm>
        </p:grpSpPr>
        <p:pic>
          <p:nvPicPr>
            <p:cNvPr id="3" name="Picture 2">
              <a:extLst>
                <a:ext uri="{FF2B5EF4-FFF2-40B4-BE49-F238E27FC236}">
                  <a16:creationId xmlns:a16="http://schemas.microsoft.com/office/drawing/2014/main" id="{B4D30A5F-AABB-4D2C-EC4C-046750B9A613}"/>
                </a:ext>
              </a:extLst>
            </p:cNvPr>
            <p:cNvPicPr>
              <a:picLocks noChangeAspect="1"/>
            </p:cNvPicPr>
            <p:nvPr/>
          </p:nvPicPr>
          <p:blipFill rotWithShape="1">
            <a:blip r:embed="rId3" cstate="print">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7916" t="24630" r="10156" b="22280"/>
            <a:stretch/>
          </p:blipFill>
          <p:spPr bwMode="auto">
            <a:xfrm>
              <a:off x="0" y="0"/>
              <a:ext cx="3975100" cy="219964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FCF80BB9-CDF1-7531-8649-C91D46DAB546}"/>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l="15054" t="30538" r="36784" b="15520"/>
            <a:stretch/>
          </p:blipFill>
          <p:spPr bwMode="auto">
            <a:xfrm>
              <a:off x="3967701" y="0"/>
              <a:ext cx="2661920" cy="2204085"/>
            </a:xfrm>
            <a:prstGeom prst="rect">
              <a:avLst/>
            </a:prstGeom>
            <a:noFill/>
            <a:ln>
              <a:noFill/>
            </a:ln>
            <a:extLst>
              <a:ext uri="{53640926-AAD7-44D8-BBD7-CCE9431645EC}">
                <a14:shadowObscured xmlns:a14="http://schemas.microsoft.com/office/drawing/2010/main"/>
              </a:ext>
            </a:extLst>
          </p:spPr>
        </p:pic>
        <p:sp>
          <p:nvSpPr>
            <p:cNvPr id="5" name="Text Box 10">
              <a:extLst>
                <a:ext uri="{FF2B5EF4-FFF2-40B4-BE49-F238E27FC236}">
                  <a16:creationId xmlns:a16="http://schemas.microsoft.com/office/drawing/2014/main" id="{EBFF25D5-765B-D435-D442-9747D600E900}"/>
                </a:ext>
              </a:extLst>
            </p:cNvPr>
            <p:cNvSpPr txBox="1"/>
            <p:nvPr/>
          </p:nvSpPr>
          <p:spPr>
            <a:xfrm>
              <a:off x="47708" y="23852"/>
              <a:ext cx="3830709" cy="3192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1400"/>
                </a:spcBef>
                <a:spcAft>
                  <a:spcPts val="595"/>
                </a:spcAft>
              </a:pPr>
              <a:r>
                <a:rPr lang="en-US" sz="800">
                  <a:solidFill>
                    <a:srgbClr val="FFFF00"/>
                  </a:solidFill>
                  <a:effectLst/>
                  <a:latin typeface="Times New Roman" panose="02020603050405020304" pitchFamily="18" charset="0"/>
                  <a:ea typeface="Times New Roman" panose="02020603050405020304" pitchFamily="18" charset="0"/>
                </a:rPr>
                <a:t>     M           1           2           3           4            5           6            7          8           9           10     11 </a:t>
              </a:r>
              <a:endParaRPr lang="en-ID" sz="1200">
                <a:effectLst/>
                <a:latin typeface="Times New Roman" panose="02020603050405020304" pitchFamily="18" charset="0"/>
                <a:ea typeface="Times New Roman" panose="02020603050405020304" pitchFamily="18" charset="0"/>
              </a:endParaRPr>
            </a:p>
          </p:txBody>
        </p:sp>
        <p:sp>
          <p:nvSpPr>
            <p:cNvPr id="6" name="Text Box 10">
              <a:extLst>
                <a:ext uri="{FF2B5EF4-FFF2-40B4-BE49-F238E27FC236}">
                  <a16:creationId xmlns:a16="http://schemas.microsoft.com/office/drawing/2014/main" id="{5280342C-0148-B6CE-2214-520666D5B5CB}"/>
                </a:ext>
              </a:extLst>
            </p:cNvPr>
            <p:cNvSpPr txBox="1"/>
            <p:nvPr/>
          </p:nvSpPr>
          <p:spPr>
            <a:xfrm>
              <a:off x="3967701" y="23854"/>
              <a:ext cx="2661920" cy="24306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1400"/>
                </a:spcBef>
                <a:spcAft>
                  <a:spcPts val="595"/>
                </a:spcAft>
              </a:pPr>
              <a:r>
                <a:rPr lang="en-US" sz="800">
                  <a:solidFill>
                    <a:srgbClr val="FFFF00"/>
                  </a:solidFill>
                  <a:effectLst/>
                  <a:latin typeface="Times New Roman" panose="02020603050405020304" pitchFamily="18" charset="0"/>
                  <a:ea typeface="Times New Roman" panose="02020603050405020304" pitchFamily="18" charset="0"/>
                </a:rPr>
                <a:t>     M          12         13         14          15         16         17         18   </a:t>
              </a:r>
              <a:endParaRPr lang="en-ID" sz="1200">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F0E956B0-D5AF-3391-41F8-EBAFD9D3592C}"/>
                </a:ext>
              </a:extLst>
            </p:cNvPr>
            <p:cNvCxnSpPr/>
            <p:nvPr/>
          </p:nvCxnSpPr>
          <p:spPr>
            <a:xfrm>
              <a:off x="31805" y="1046259"/>
              <a:ext cx="163845" cy="0"/>
            </a:xfrm>
            <a:prstGeom prst="straightConnector1">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8" name="Straight Arrow Connector 7">
              <a:extLst>
                <a:ext uri="{FF2B5EF4-FFF2-40B4-BE49-F238E27FC236}">
                  <a16:creationId xmlns:a16="http://schemas.microsoft.com/office/drawing/2014/main" id="{3A8E26EB-788B-1BBD-A210-9B29E75CF775}"/>
                </a:ext>
              </a:extLst>
            </p:cNvPr>
            <p:cNvCxnSpPr/>
            <p:nvPr/>
          </p:nvCxnSpPr>
          <p:spPr>
            <a:xfrm>
              <a:off x="3967701" y="1666461"/>
              <a:ext cx="166434"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E414718-29F6-4F59-9CCE-2CAC2925B0A5}"/>
              </a:ext>
            </a:extLst>
          </p:cNvPr>
          <p:cNvSpPr txBox="1"/>
          <p:nvPr/>
        </p:nvSpPr>
        <p:spPr>
          <a:xfrm>
            <a:off x="-881559" y="3896355"/>
            <a:ext cx="7170215" cy="984885"/>
          </a:xfrm>
          <a:prstGeom prst="rect">
            <a:avLst/>
          </a:prstGeom>
          <a:noFill/>
        </p:spPr>
        <p:txBody>
          <a:bodyPr wrap="square">
            <a:spAutoFit/>
          </a:bodyPr>
          <a:lstStyle/>
          <a:p>
            <a:pPr marL="914400" indent="457200" algn="ctr"/>
            <a:r>
              <a:rPr lang="en-ID" dirty="0">
                <a:solidFill>
                  <a:srgbClr val="000000"/>
                </a:solidFill>
                <a:effectLst/>
                <a:latin typeface="Times New Roman" panose="02020603050405020304" pitchFamily="18" charset="0"/>
                <a:ea typeface="Times New Roman" panose="02020603050405020304" pitchFamily="18" charset="0"/>
              </a:rPr>
              <a:t>Gambar 2. Hasil PCR-RFLP gen TCF7L2 pada 19 </a:t>
            </a:r>
            <a:r>
              <a:rPr lang="en-ID" dirty="0" err="1">
                <a:solidFill>
                  <a:srgbClr val="000000"/>
                </a:solidFill>
                <a:effectLst/>
                <a:latin typeface="Times New Roman" panose="02020603050405020304" pitchFamily="18" charset="0"/>
                <a:ea typeface="Times New Roman" panose="02020603050405020304" pitchFamily="18" charset="0"/>
              </a:rPr>
              <a:t>sampel</a:t>
            </a:r>
            <a:r>
              <a:rPr lang="en-ID" dirty="0">
                <a:solidFill>
                  <a:srgbClr val="000000"/>
                </a:solidFill>
                <a:effectLst/>
                <a:latin typeface="Times New Roman" panose="02020603050405020304" pitchFamily="18" charset="0"/>
                <a:ea typeface="Times New Roman" panose="02020603050405020304" pitchFamily="18" charset="0"/>
              </a:rPr>
              <a:t> </a:t>
            </a:r>
            <a:r>
              <a:rPr lang="en-ID" dirty="0" err="1">
                <a:solidFill>
                  <a:srgbClr val="000000"/>
                </a:solidFill>
                <a:effectLst/>
                <a:latin typeface="Times New Roman" panose="02020603050405020304" pitchFamily="18" charset="0"/>
                <a:ea typeface="Times New Roman" panose="02020603050405020304" pitchFamily="18" charset="0"/>
              </a:rPr>
              <a:t>penderita</a:t>
            </a:r>
            <a:r>
              <a:rPr lang="en-ID" dirty="0">
                <a:solidFill>
                  <a:srgbClr val="000000"/>
                </a:solidFill>
                <a:effectLst/>
                <a:latin typeface="Times New Roman" panose="02020603050405020304" pitchFamily="18" charset="0"/>
                <a:ea typeface="Times New Roman" panose="02020603050405020304" pitchFamily="18" charset="0"/>
              </a:rPr>
              <a:t> DT2. </a:t>
            </a:r>
            <a:r>
              <a:rPr lang="en-ID" dirty="0" err="1">
                <a:solidFill>
                  <a:srgbClr val="000000"/>
                </a:solidFill>
                <a:effectLst/>
                <a:latin typeface="Times New Roman" panose="02020603050405020304" pitchFamily="18" charset="0"/>
                <a:ea typeface="Times New Roman" panose="02020603050405020304" pitchFamily="18" charset="0"/>
              </a:rPr>
              <a:t>Elektroforesis</a:t>
            </a:r>
            <a:r>
              <a:rPr lang="en-ID" dirty="0">
                <a:solidFill>
                  <a:srgbClr val="000000"/>
                </a:solidFill>
                <a:effectLst/>
                <a:latin typeface="Times New Roman" panose="02020603050405020304" pitchFamily="18" charset="0"/>
                <a:ea typeface="Times New Roman" panose="02020603050405020304" pitchFamily="18" charset="0"/>
              </a:rPr>
              <a:t> </a:t>
            </a:r>
            <a:r>
              <a:rPr lang="en-ID" dirty="0" err="1">
                <a:solidFill>
                  <a:srgbClr val="000000"/>
                </a:solidFill>
                <a:effectLst/>
                <a:latin typeface="Times New Roman" panose="02020603050405020304" pitchFamily="18" charset="0"/>
                <a:ea typeface="Times New Roman" panose="02020603050405020304" pitchFamily="18" charset="0"/>
              </a:rPr>
              <a:t>Konsentrasi</a:t>
            </a:r>
            <a:r>
              <a:rPr lang="en-ID" dirty="0">
                <a:solidFill>
                  <a:srgbClr val="000000"/>
                </a:solidFill>
                <a:effectLst/>
                <a:latin typeface="Times New Roman" panose="02020603050405020304" pitchFamily="18" charset="0"/>
                <a:ea typeface="Times New Roman" panose="02020603050405020304" pitchFamily="18" charset="0"/>
              </a:rPr>
              <a:t> gel agarose 1%,</a:t>
            </a:r>
          </a:p>
          <a:p>
            <a:pPr marL="914400" indent="457200" algn="ctr"/>
            <a:r>
              <a:rPr lang="en-ID" dirty="0">
                <a:solidFill>
                  <a:srgbClr val="000000"/>
                </a:solidFill>
                <a:effectLst/>
                <a:latin typeface="Times New Roman" panose="02020603050405020304" pitchFamily="18" charset="0"/>
                <a:ea typeface="Times New Roman" panose="02020603050405020304" pitchFamily="18" charset="0"/>
              </a:rPr>
              <a:t>Ket : M : Marker. </a:t>
            </a:r>
            <a:r>
              <a:rPr lang="en-ID" dirty="0" err="1">
                <a:solidFill>
                  <a:srgbClr val="000000"/>
                </a:solidFill>
                <a:effectLst/>
                <a:latin typeface="Times New Roman" panose="02020603050405020304" pitchFamily="18" charset="0"/>
                <a:ea typeface="Times New Roman" panose="02020603050405020304" pitchFamily="18" charset="0"/>
              </a:rPr>
              <a:t>Panah</a:t>
            </a:r>
            <a:r>
              <a:rPr lang="en-ID" dirty="0">
                <a:solidFill>
                  <a:srgbClr val="000000"/>
                </a:solidFill>
                <a:effectLst/>
                <a:latin typeface="Times New Roman" panose="02020603050405020304" pitchFamily="18" charset="0"/>
                <a:ea typeface="Times New Roman" panose="02020603050405020304" pitchFamily="18" charset="0"/>
              </a:rPr>
              <a:t> </a:t>
            </a:r>
            <a:r>
              <a:rPr lang="en-ID" dirty="0" err="1">
                <a:solidFill>
                  <a:srgbClr val="000000"/>
                </a:solidFill>
                <a:effectLst/>
                <a:latin typeface="Times New Roman" panose="02020603050405020304" pitchFamily="18" charset="0"/>
                <a:ea typeface="Times New Roman" panose="02020603050405020304" pitchFamily="18" charset="0"/>
              </a:rPr>
              <a:t>kuning</a:t>
            </a:r>
            <a:r>
              <a:rPr lang="en-ID" dirty="0">
                <a:solidFill>
                  <a:srgbClr val="000000"/>
                </a:solidFill>
                <a:effectLst/>
                <a:latin typeface="Times New Roman" panose="02020603050405020304" pitchFamily="18" charset="0"/>
                <a:ea typeface="Times New Roman" panose="02020603050405020304" pitchFamily="18" charset="0"/>
              </a:rPr>
              <a:t>  </a:t>
            </a:r>
            <a:r>
              <a:rPr lang="en-ID" dirty="0" err="1">
                <a:solidFill>
                  <a:srgbClr val="000000"/>
                </a:solidFill>
                <a:effectLst/>
                <a:latin typeface="Times New Roman" panose="02020603050405020304" pitchFamily="18" charset="0"/>
                <a:ea typeface="Times New Roman" panose="02020603050405020304" pitchFamily="18" charset="0"/>
              </a:rPr>
              <a:t>menunjukkan</a:t>
            </a:r>
            <a:r>
              <a:rPr lang="en-ID" dirty="0">
                <a:solidFill>
                  <a:srgbClr val="000000"/>
                </a:solidFill>
                <a:effectLst/>
                <a:latin typeface="Times New Roman" panose="02020603050405020304" pitchFamily="18" charset="0"/>
                <a:ea typeface="Times New Roman" panose="02020603050405020304" pitchFamily="18" charset="0"/>
              </a:rPr>
              <a:t> band target gen TCF7L2.</a:t>
            </a:r>
            <a:endParaRPr lang="en-ID" dirty="0">
              <a:effectLst/>
              <a:latin typeface="Times New Roman" panose="02020603050405020304" pitchFamily="18" charset="0"/>
              <a:ea typeface="Times New Roman" panose="02020603050405020304" pitchFamily="18" charset="0"/>
            </a:endParaRPr>
          </a:p>
          <a:p>
            <a:pPr marL="914400" indent="457200"/>
            <a:endParaRPr lang="en-ID" sz="1600" dirty="0">
              <a:effectLst/>
              <a:latin typeface="Times New Roman" panose="02020603050405020304" pitchFamily="18" charset="0"/>
              <a:ea typeface="Times New Roman" panose="02020603050405020304" pitchFamily="18" charset="0"/>
            </a:endParaRPr>
          </a:p>
        </p:txBody>
      </p:sp>
      <p:sp>
        <p:nvSpPr>
          <p:cNvPr id="11" name="Rounded Rectangle 11">
            <a:extLst>
              <a:ext uri="{FF2B5EF4-FFF2-40B4-BE49-F238E27FC236}">
                <a16:creationId xmlns:a16="http://schemas.microsoft.com/office/drawing/2014/main" id="{88B8A3B8-2F98-CF47-3A35-DAA2BDAD11D8}"/>
              </a:ext>
            </a:extLst>
          </p:cNvPr>
          <p:cNvSpPr/>
          <p:nvPr/>
        </p:nvSpPr>
        <p:spPr>
          <a:xfrm>
            <a:off x="7868821" y="1501347"/>
            <a:ext cx="4128814" cy="262433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 algn="just"/>
            <a:endParaRPr lang="en-US" sz="1800" dirty="0">
              <a:solidFill>
                <a:srgbClr val="000000"/>
              </a:solidFill>
              <a:effectLst/>
              <a:latin typeface="Times New Roman" panose="02020603050405020304" pitchFamily="18" charset="0"/>
              <a:ea typeface="Times New Roman" panose="02020603050405020304" pitchFamily="18" charset="0"/>
            </a:endParaRPr>
          </a:p>
          <a:p>
            <a:pPr marL="50800" algn="just"/>
            <a:r>
              <a:rPr lang="id-ID" sz="1800" dirty="0">
                <a:solidFill>
                  <a:srgbClr val="000000"/>
                </a:solidFill>
                <a:effectLst/>
                <a:latin typeface="Times New Roman" panose="02020603050405020304" pitchFamily="18" charset="0"/>
                <a:ea typeface="Times New Roman" panose="02020603050405020304" pitchFamily="18" charset="0"/>
              </a:rPr>
              <a:t>Berdasarkan hasil PCR-RFLP </a:t>
            </a:r>
            <a:r>
              <a:rPr lang="id-ID" sz="1800" dirty="0" err="1">
                <a:solidFill>
                  <a:srgbClr val="000000"/>
                </a:solidFill>
                <a:effectLst/>
                <a:latin typeface="Times New Roman" panose="02020603050405020304" pitchFamily="18" charset="0"/>
                <a:ea typeface="Times New Roman" panose="02020603050405020304" pitchFamily="18" charset="0"/>
              </a:rPr>
              <a:t>pad</a:t>
            </a:r>
            <a:r>
              <a:rPr lang="en-US" sz="1800" dirty="0">
                <a:solidFill>
                  <a:srgbClr val="000000"/>
                </a:solidFill>
                <a:effectLst/>
                <a:latin typeface="Times New Roman" panose="02020603050405020304" pitchFamily="18" charset="0"/>
                <a:ea typeface="Times New Roman" panose="02020603050405020304" pitchFamily="18" charset="0"/>
              </a:rPr>
              <a:t>a </a:t>
            </a:r>
            <a:r>
              <a:rPr lang="id-ID" sz="1800" dirty="0">
                <a:solidFill>
                  <a:srgbClr val="000000"/>
                </a:solidFill>
                <a:effectLst/>
                <a:latin typeface="Times New Roman" panose="02020603050405020304" pitchFamily="18" charset="0"/>
                <a:ea typeface="Times New Roman" panose="02020603050405020304" pitchFamily="18" charset="0"/>
              </a:rPr>
              <a:t>Gambar 2 menunjukkan dengan adanya pita DNA spesifik dengan panjang 300bp. Tidak ditemukan mutasi pada sampel 100%. Faktor yang mempengaruhi terjadinya pola hidup yang tidak berubah, Masyarakat yang tidak hidup sehat atau gaya hidup yang signifikan</a:t>
            </a:r>
            <a:r>
              <a:rPr lang="en-US" sz="1800" dirty="0">
                <a:solidFill>
                  <a:srgbClr val="000000"/>
                </a:solidFill>
                <a:effectLst/>
                <a:latin typeface="Times New Roman" panose="02020603050405020304" pitchFamily="18" charset="0"/>
                <a:ea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endParaRPr>
          </a:p>
          <a:p>
            <a:pPr marL="50800" indent="0" algn="just">
              <a:buFont typeface="Arial"/>
              <a:buNone/>
            </a:pPr>
            <a:endParaRPr lang="en-ID" sz="24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1249</Words>
  <Application>Microsoft Office PowerPoint</Application>
  <PresentationFormat>Widescreen</PresentationFormat>
  <Paragraphs>73</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Exo</vt:lpstr>
      <vt:lpstr>Arial</vt:lpstr>
      <vt:lpstr>Century Gothic</vt:lpstr>
      <vt:lpstr>Calibri</vt:lpstr>
      <vt:lpstr>Times New Roman</vt:lpstr>
      <vt:lpstr>Office Theme</vt:lpstr>
      <vt:lpstr>ANALISIS MUTASI rs7903146 gen Trancription Factor 7 Like 2 (TCF7L2) PADA PENDERITA DIABETES MELITUS TIPE II DI SIDOARJO MENGGUNAKAN METODE PCR-RFLP </vt:lpstr>
      <vt:lpstr>Latar Belakang</vt:lpstr>
      <vt:lpstr>Metode Penelitian</vt:lpstr>
      <vt:lpstr>Metode Penelitian</vt:lpstr>
      <vt:lpstr>Metode Penelitian</vt:lpstr>
      <vt:lpstr>Metode Penelitian</vt:lpstr>
      <vt:lpstr>Kajian Pustaka </vt:lpstr>
      <vt:lpstr>Hasil dan Pembahasan</vt:lpstr>
      <vt:lpstr>Hasil dan Pembahasan</vt:lpstr>
      <vt:lpstr>Faktor penyebab </vt:lpstr>
      <vt:lpstr>Kesimpulan </vt:lpstr>
      <vt:lpstr>Referensi</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Perbandingan Deteksi Toxoplasma gondii Pada Feses Kucing Menggunakan Metode Indirect Flotasi dan PCR Dengan Marka Gen P30</dc:title>
  <dc:creator>Umsida</dc:creator>
  <cp:lastModifiedBy>Lenovo Ideapad 3</cp:lastModifiedBy>
  <cp:revision>37</cp:revision>
  <dcterms:created xsi:type="dcterms:W3CDTF">2020-02-15T07:43:00Z</dcterms:created>
  <dcterms:modified xsi:type="dcterms:W3CDTF">2024-10-28T05:38:36Z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