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69" r:id="rId4"/>
    <p:sldId id="258" r:id="rId5"/>
    <p:sldId id="259" r:id="rId6"/>
    <p:sldId id="264" r:id="rId7"/>
    <p:sldId id="271" r:id="rId8"/>
    <p:sldId id="272" r:id="rId9"/>
    <p:sldId id="273" r:id="rId10"/>
    <p:sldId id="274" r:id="rId11"/>
    <p:sldId id="275" r:id="rId12"/>
    <p:sldId id="267" r:id="rId13"/>
    <p:sldId id="266" r:id="rId14"/>
    <p:sldId id="276" r:id="rId15"/>
    <p:sldId id="277" r:id="rId16"/>
    <p:sldId id="265" r:id="rId17"/>
  </p:sldIdLst>
  <p:sldSz cx="12192000" cy="6858000"/>
  <p:notesSz cx="9144000" cy="6858000"/>
  <p:embeddedFontLst>
    <p:embeddedFont>
      <p:font typeface="Century Gothic" panose="020B0502020202020204" pitchFamily="34" charset="0"/>
      <p:regular r:id="rId19"/>
      <p:bold r:id="rId20"/>
      <p:italic r:id="rId21"/>
      <p:boldItalic r:id="rId22"/>
    </p:embeddedFont>
    <p:embeddedFont>
      <p:font typeface="Exo" panose="020B060402020202020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60"/>
  </p:normalViewPr>
  <p:slideViewPr>
    <p:cSldViewPr snapToGrid="0">
      <p:cViewPr varScale="1">
        <p:scale>
          <a:sx n="64" d="100"/>
          <a:sy n="64" d="100"/>
        </p:scale>
        <p:origin x="9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customschemas.google.com/relationships/presentationmetadata" Target="metadata"/><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EFD099-A62F-462B-B717-77F31CF9763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D"/>
        </a:p>
      </dgm:t>
    </dgm:pt>
    <dgm:pt modelId="{2E42E24E-8A75-44B0-92E7-C5FD7E7B308E}">
      <dgm:prSet custT="1"/>
      <dgm:spPr/>
      <dgm:t>
        <a:bodyPr/>
        <a:lstStyle/>
        <a:p>
          <a:r>
            <a:rPr lang="en-ID" sz="3200" dirty="0" err="1">
              <a:solidFill>
                <a:schemeClr val="tx1"/>
              </a:solidFill>
            </a:rPr>
            <a:t>Metode</a:t>
          </a:r>
          <a:r>
            <a:rPr lang="en-ID" sz="3200" dirty="0">
              <a:solidFill>
                <a:schemeClr val="tx1"/>
              </a:solidFill>
            </a:rPr>
            <a:t> </a:t>
          </a:r>
          <a:r>
            <a:rPr lang="en-ID" sz="3200" dirty="0" err="1">
              <a:solidFill>
                <a:schemeClr val="tx1"/>
              </a:solidFill>
            </a:rPr>
            <a:t>penelitian</a:t>
          </a:r>
          <a:r>
            <a:rPr lang="en-ID" sz="3200" dirty="0">
              <a:solidFill>
                <a:schemeClr val="tx1"/>
              </a:solidFill>
            </a:rPr>
            <a:t> </a:t>
          </a:r>
          <a:r>
            <a:rPr lang="en-ID" sz="3200" dirty="0" err="1">
              <a:solidFill>
                <a:schemeClr val="tx1"/>
              </a:solidFill>
            </a:rPr>
            <a:t>dalam</a:t>
          </a:r>
          <a:r>
            <a:rPr lang="en-ID" sz="3200" dirty="0">
              <a:solidFill>
                <a:schemeClr val="tx1"/>
              </a:solidFill>
            </a:rPr>
            <a:t> </a:t>
          </a:r>
          <a:r>
            <a:rPr lang="en-ID" sz="3200" dirty="0" err="1">
              <a:solidFill>
                <a:schemeClr val="tx1"/>
              </a:solidFill>
            </a:rPr>
            <a:t>penulisan</a:t>
          </a:r>
          <a:r>
            <a:rPr lang="en-ID" sz="3200" dirty="0">
              <a:solidFill>
                <a:schemeClr val="tx1"/>
              </a:solidFill>
            </a:rPr>
            <a:t> </a:t>
          </a:r>
          <a:r>
            <a:rPr lang="en-ID" sz="3200" dirty="0" err="1">
              <a:solidFill>
                <a:schemeClr val="tx1"/>
              </a:solidFill>
            </a:rPr>
            <a:t>ini</a:t>
          </a:r>
          <a:r>
            <a:rPr lang="en-ID" sz="3200" dirty="0">
              <a:solidFill>
                <a:schemeClr val="tx1"/>
              </a:solidFill>
            </a:rPr>
            <a:t> </a:t>
          </a:r>
          <a:r>
            <a:rPr lang="en-ID" sz="3200" dirty="0" err="1">
              <a:solidFill>
                <a:schemeClr val="tx1"/>
              </a:solidFill>
            </a:rPr>
            <a:t>menggunakan</a:t>
          </a:r>
          <a:r>
            <a:rPr lang="en-ID" sz="3200" dirty="0">
              <a:solidFill>
                <a:schemeClr val="tx1"/>
              </a:solidFill>
            </a:rPr>
            <a:t> </a:t>
          </a:r>
          <a:r>
            <a:rPr lang="en-ID" sz="3200" dirty="0" err="1">
              <a:solidFill>
                <a:schemeClr val="tx1"/>
              </a:solidFill>
            </a:rPr>
            <a:t>metode</a:t>
          </a:r>
          <a:r>
            <a:rPr lang="en-ID" sz="3200" dirty="0">
              <a:solidFill>
                <a:schemeClr val="tx1"/>
              </a:solidFill>
            </a:rPr>
            <a:t> </a:t>
          </a:r>
          <a:r>
            <a:rPr lang="en-ID" sz="3200" dirty="0" err="1">
              <a:solidFill>
                <a:schemeClr val="tx1"/>
              </a:solidFill>
            </a:rPr>
            <a:t>penelitian</a:t>
          </a:r>
          <a:r>
            <a:rPr lang="en-ID" sz="3200" dirty="0">
              <a:solidFill>
                <a:schemeClr val="tx1"/>
              </a:solidFill>
            </a:rPr>
            <a:t> </a:t>
          </a:r>
          <a:r>
            <a:rPr lang="en-ID" sz="3200" dirty="0" err="1">
              <a:solidFill>
                <a:schemeClr val="tx1"/>
              </a:solidFill>
            </a:rPr>
            <a:t>Kualitatif</a:t>
          </a:r>
          <a:r>
            <a:rPr lang="en-ID" sz="3200" dirty="0">
              <a:solidFill>
                <a:schemeClr val="tx1"/>
              </a:solidFill>
            </a:rPr>
            <a:t> </a:t>
          </a:r>
          <a:r>
            <a:rPr lang="en-ID" sz="3200" dirty="0" err="1">
              <a:solidFill>
                <a:schemeClr val="tx1"/>
              </a:solidFill>
            </a:rPr>
            <a:t>dengan</a:t>
          </a:r>
          <a:r>
            <a:rPr lang="en-ID" sz="3200" dirty="0">
              <a:solidFill>
                <a:schemeClr val="tx1"/>
              </a:solidFill>
            </a:rPr>
            <a:t> </a:t>
          </a:r>
          <a:r>
            <a:rPr lang="en-ID" sz="3200" dirty="0" err="1">
              <a:solidFill>
                <a:schemeClr val="tx1"/>
              </a:solidFill>
            </a:rPr>
            <a:t>jenis</a:t>
          </a:r>
          <a:r>
            <a:rPr lang="en-ID" sz="3200" dirty="0">
              <a:solidFill>
                <a:schemeClr val="tx1"/>
              </a:solidFill>
            </a:rPr>
            <a:t> Systematic literature review (SLR). Systematic literature review (SLR) </a:t>
          </a:r>
          <a:r>
            <a:rPr lang="en-ID" sz="3200" dirty="0" err="1">
              <a:solidFill>
                <a:schemeClr val="tx1"/>
              </a:solidFill>
            </a:rPr>
            <a:t>adalah</a:t>
          </a:r>
          <a:r>
            <a:rPr lang="en-ID" sz="3200" dirty="0">
              <a:solidFill>
                <a:schemeClr val="tx1"/>
              </a:solidFill>
            </a:rPr>
            <a:t> </a:t>
          </a:r>
          <a:r>
            <a:rPr lang="en-ID" sz="3200" dirty="0" err="1">
              <a:solidFill>
                <a:schemeClr val="tx1"/>
              </a:solidFill>
            </a:rPr>
            <a:t>metode</a:t>
          </a:r>
          <a:r>
            <a:rPr lang="en-ID" sz="3200" dirty="0">
              <a:solidFill>
                <a:schemeClr val="tx1"/>
              </a:solidFill>
            </a:rPr>
            <a:t> </a:t>
          </a:r>
          <a:r>
            <a:rPr lang="en-ID" sz="3200" dirty="0" err="1">
              <a:solidFill>
                <a:schemeClr val="tx1"/>
              </a:solidFill>
            </a:rPr>
            <a:t>penelitian</a:t>
          </a:r>
          <a:r>
            <a:rPr lang="en-ID" sz="3200" dirty="0">
              <a:solidFill>
                <a:schemeClr val="tx1"/>
              </a:solidFill>
            </a:rPr>
            <a:t> </a:t>
          </a:r>
          <a:r>
            <a:rPr lang="en-ID" sz="3200" dirty="0" err="1">
              <a:solidFill>
                <a:schemeClr val="tx1"/>
              </a:solidFill>
            </a:rPr>
            <a:t>sistematis</a:t>
          </a:r>
          <a:r>
            <a:rPr lang="en-ID" sz="3200" dirty="0">
              <a:solidFill>
                <a:schemeClr val="tx1"/>
              </a:solidFill>
            </a:rPr>
            <a:t> </a:t>
          </a:r>
          <a:r>
            <a:rPr lang="en-ID" sz="3200" dirty="0" err="1">
              <a:solidFill>
                <a:schemeClr val="tx1"/>
              </a:solidFill>
            </a:rPr>
            <a:t>untuk</a:t>
          </a:r>
          <a:r>
            <a:rPr lang="en-ID" sz="3200" dirty="0">
              <a:solidFill>
                <a:schemeClr val="tx1"/>
              </a:solidFill>
            </a:rPr>
            <a:t> </a:t>
          </a:r>
          <a:r>
            <a:rPr lang="en-ID" sz="3200" dirty="0" err="1">
              <a:solidFill>
                <a:schemeClr val="tx1"/>
              </a:solidFill>
            </a:rPr>
            <a:t>mengumpulkan</a:t>
          </a:r>
          <a:r>
            <a:rPr lang="en-ID" sz="3200" dirty="0">
              <a:solidFill>
                <a:schemeClr val="tx1"/>
              </a:solidFill>
            </a:rPr>
            <a:t>, </a:t>
          </a:r>
          <a:r>
            <a:rPr lang="en-ID" sz="3200" dirty="0" err="1">
              <a:solidFill>
                <a:schemeClr val="tx1"/>
              </a:solidFill>
            </a:rPr>
            <a:t>mengevaluasi</a:t>
          </a:r>
          <a:r>
            <a:rPr lang="en-ID" sz="3200" dirty="0">
              <a:solidFill>
                <a:schemeClr val="tx1"/>
              </a:solidFill>
            </a:rPr>
            <a:t> </a:t>
          </a:r>
          <a:r>
            <a:rPr lang="en-ID" sz="3200" dirty="0" err="1">
              <a:solidFill>
                <a:schemeClr val="tx1"/>
              </a:solidFill>
            </a:rPr>
            <a:t>secara</a:t>
          </a:r>
          <a:r>
            <a:rPr lang="en-ID" sz="3200" dirty="0">
              <a:solidFill>
                <a:schemeClr val="tx1"/>
              </a:solidFill>
            </a:rPr>
            <a:t> </a:t>
          </a:r>
          <a:r>
            <a:rPr lang="en-ID" sz="3200" dirty="0" err="1">
              <a:solidFill>
                <a:schemeClr val="tx1"/>
              </a:solidFill>
            </a:rPr>
            <a:t>kritis</a:t>
          </a:r>
          <a:r>
            <a:rPr lang="en-ID" sz="3200" dirty="0">
              <a:solidFill>
                <a:schemeClr val="tx1"/>
              </a:solidFill>
            </a:rPr>
            <a:t>, dan </a:t>
          </a:r>
          <a:r>
            <a:rPr lang="en-ID" sz="3200" dirty="0" err="1">
              <a:solidFill>
                <a:schemeClr val="tx1"/>
              </a:solidFill>
            </a:rPr>
            <a:t>menyajikan</a:t>
          </a:r>
          <a:r>
            <a:rPr lang="en-ID" sz="3200" dirty="0">
              <a:solidFill>
                <a:schemeClr val="tx1"/>
              </a:solidFill>
            </a:rPr>
            <a:t> </a:t>
          </a:r>
          <a:r>
            <a:rPr lang="en-ID" sz="3200" dirty="0" err="1">
              <a:solidFill>
                <a:schemeClr val="tx1"/>
              </a:solidFill>
            </a:rPr>
            <a:t>temuan</a:t>
          </a:r>
          <a:r>
            <a:rPr lang="en-ID" sz="3200" dirty="0">
              <a:solidFill>
                <a:schemeClr val="tx1"/>
              </a:solidFill>
            </a:rPr>
            <a:t> </a:t>
          </a:r>
          <a:r>
            <a:rPr lang="en-ID" sz="3200" dirty="0" err="1">
              <a:solidFill>
                <a:schemeClr val="tx1"/>
              </a:solidFill>
            </a:rPr>
            <a:t>dari</a:t>
          </a:r>
          <a:r>
            <a:rPr lang="en-ID" sz="3200" dirty="0">
              <a:solidFill>
                <a:schemeClr val="tx1"/>
              </a:solidFill>
            </a:rPr>
            <a:t> </a:t>
          </a:r>
          <a:r>
            <a:rPr lang="en-ID" sz="3200" dirty="0" err="1">
              <a:solidFill>
                <a:schemeClr val="tx1"/>
              </a:solidFill>
            </a:rPr>
            <a:t>berbagai</a:t>
          </a:r>
          <a:r>
            <a:rPr lang="en-ID" sz="3200" dirty="0">
              <a:solidFill>
                <a:schemeClr val="tx1"/>
              </a:solidFill>
            </a:rPr>
            <a:t> </a:t>
          </a:r>
          <a:r>
            <a:rPr lang="en-ID" sz="3200" dirty="0" err="1">
              <a:solidFill>
                <a:schemeClr val="tx1"/>
              </a:solidFill>
            </a:rPr>
            <a:t>penelitian</a:t>
          </a:r>
          <a:r>
            <a:rPr lang="en-ID" sz="3200" dirty="0">
              <a:solidFill>
                <a:schemeClr val="tx1"/>
              </a:solidFill>
            </a:rPr>
            <a:t> </a:t>
          </a:r>
          <a:r>
            <a:rPr lang="en-ID" sz="3200" dirty="0" err="1">
              <a:solidFill>
                <a:schemeClr val="tx1"/>
              </a:solidFill>
            </a:rPr>
            <a:t>tentang</a:t>
          </a:r>
          <a:r>
            <a:rPr lang="en-ID" sz="3200" dirty="0">
              <a:solidFill>
                <a:schemeClr val="tx1"/>
              </a:solidFill>
            </a:rPr>
            <a:t> </a:t>
          </a:r>
          <a:r>
            <a:rPr lang="en-ID" sz="3200" dirty="0" err="1">
              <a:solidFill>
                <a:schemeClr val="tx1"/>
              </a:solidFill>
            </a:rPr>
            <a:t>Stategi</a:t>
          </a:r>
          <a:r>
            <a:rPr lang="en-ID" sz="3200" dirty="0">
              <a:solidFill>
                <a:schemeClr val="tx1"/>
              </a:solidFill>
            </a:rPr>
            <a:t> </a:t>
          </a:r>
          <a:r>
            <a:rPr lang="en-ID" sz="3200" dirty="0" err="1">
              <a:solidFill>
                <a:schemeClr val="tx1"/>
              </a:solidFill>
            </a:rPr>
            <a:t>Pengembangan</a:t>
          </a:r>
          <a:r>
            <a:rPr lang="en-ID" sz="3200" dirty="0">
              <a:solidFill>
                <a:schemeClr val="tx1"/>
              </a:solidFill>
            </a:rPr>
            <a:t> </a:t>
          </a:r>
          <a:r>
            <a:rPr lang="en-ID" sz="3200" dirty="0" err="1">
              <a:solidFill>
                <a:schemeClr val="tx1"/>
              </a:solidFill>
            </a:rPr>
            <a:t>budaya</a:t>
          </a:r>
          <a:r>
            <a:rPr lang="en-ID" sz="3200" dirty="0">
              <a:solidFill>
                <a:schemeClr val="tx1"/>
              </a:solidFill>
            </a:rPr>
            <a:t> </a:t>
          </a:r>
          <a:r>
            <a:rPr lang="en-ID" sz="3200" dirty="0" err="1">
              <a:solidFill>
                <a:schemeClr val="tx1"/>
              </a:solidFill>
            </a:rPr>
            <a:t>mutu</a:t>
          </a:r>
          <a:r>
            <a:rPr lang="en-ID" sz="3200" dirty="0">
              <a:solidFill>
                <a:schemeClr val="tx1"/>
              </a:solidFill>
            </a:rPr>
            <a:t> di Lembaga Pendidikan Islam. Yang </a:t>
          </a:r>
          <a:r>
            <a:rPr lang="en-ID" sz="3200" dirty="0" err="1">
              <a:solidFill>
                <a:schemeClr val="tx1"/>
              </a:solidFill>
            </a:rPr>
            <a:t>dimaksud</a:t>
          </a:r>
          <a:r>
            <a:rPr lang="en-ID" sz="3200" dirty="0">
              <a:solidFill>
                <a:schemeClr val="tx1"/>
              </a:solidFill>
            </a:rPr>
            <a:t> </a:t>
          </a:r>
          <a:r>
            <a:rPr lang="en-ID" sz="3200" dirty="0" err="1">
              <a:solidFill>
                <a:schemeClr val="tx1"/>
              </a:solidFill>
            </a:rPr>
            <a:t>dengan</a:t>
          </a:r>
          <a:r>
            <a:rPr lang="en-ID" sz="3200" dirty="0">
              <a:solidFill>
                <a:schemeClr val="tx1"/>
              </a:solidFill>
            </a:rPr>
            <a:t> "</a:t>
          </a:r>
          <a:r>
            <a:rPr lang="en-ID" sz="3200" dirty="0" err="1">
              <a:solidFill>
                <a:schemeClr val="tx1"/>
              </a:solidFill>
            </a:rPr>
            <a:t>Sistematis</a:t>
          </a:r>
          <a:r>
            <a:rPr lang="en-ID" sz="3200" dirty="0">
              <a:solidFill>
                <a:schemeClr val="tx1"/>
              </a:solidFill>
            </a:rPr>
            <a:t>" </a:t>
          </a:r>
          <a:r>
            <a:rPr lang="en-ID" sz="3200" dirty="0" err="1">
              <a:solidFill>
                <a:schemeClr val="tx1"/>
              </a:solidFill>
            </a:rPr>
            <a:t>ini</a:t>
          </a:r>
          <a:r>
            <a:rPr lang="en-ID" sz="3200" dirty="0">
              <a:solidFill>
                <a:schemeClr val="tx1"/>
              </a:solidFill>
            </a:rPr>
            <a:t> </a:t>
          </a:r>
          <a:r>
            <a:rPr lang="en-ID" sz="3200" dirty="0" err="1">
              <a:solidFill>
                <a:schemeClr val="tx1"/>
              </a:solidFill>
            </a:rPr>
            <a:t>karena</a:t>
          </a:r>
          <a:r>
            <a:rPr lang="en-ID" sz="3200" dirty="0">
              <a:solidFill>
                <a:schemeClr val="tx1"/>
              </a:solidFill>
            </a:rPr>
            <a:t> </a:t>
          </a:r>
          <a:r>
            <a:rPr lang="en-ID" sz="3200" dirty="0" err="1">
              <a:solidFill>
                <a:schemeClr val="tx1"/>
              </a:solidFill>
            </a:rPr>
            <a:t>mengangkat</a:t>
          </a:r>
          <a:r>
            <a:rPr lang="en-ID" sz="3200" dirty="0">
              <a:solidFill>
                <a:schemeClr val="tx1"/>
              </a:solidFill>
            </a:rPr>
            <a:t> </a:t>
          </a:r>
          <a:r>
            <a:rPr lang="en-ID" sz="3200" dirty="0" err="1">
              <a:solidFill>
                <a:schemeClr val="tx1"/>
              </a:solidFill>
            </a:rPr>
            <a:t>metodologi</a:t>
          </a:r>
          <a:r>
            <a:rPr lang="en-ID" sz="3200" dirty="0">
              <a:solidFill>
                <a:schemeClr val="tx1"/>
              </a:solidFill>
            </a:rPr>
            <a:t> yang </a:t>
          </a:r>
          <a:r>
            <a:rPr lang="en-ID" sz="3200" dirty="0" err="1">
              <a:solidFill>
                <a:schemeClr val="tx1"/>
              </a:solidFill>
            </a:rPr>
            <a:t>konsisten</a:t>
          </a:r>
          <a:r>
            <a:rPr lang="en-ID" sz="3200" dirty="0">
              <a:solidFill>
                <a:schemeClr val="tx1"/>
              </a:solidFill>
            </a:rPr>
            <a:t> dan </a:t>
          </a:r>
          <a:r>
            <a:rPr lang="en-ID" sz="3200" dirty="0" err="1">
              <a:solidFill>
                <a:schemeClr val="tx1"/>
              </a:solidFill>
            </a:rPr>
            <a:t>diterima</a:t>
          </a:r>
          <a:r>
            <a:rPr lang="en-ID" sz="3200" dirty="0">
              <a:solidFill>
                <a:schemeClr val="tx1"/>
              </a:solidFill>
            </a:rPr>
            <a:t> </a:t>
          </a:r>
          <a:r>
            <a:rPr lang="en-ID" sz="3200" dirty="0" err="1">
              <a:solidFill>
                <a:schemeClr val="tx1"/>
              </a:solidFill>
            </a:rPr>
            <a:t>secara</a:t>
          </a:r>
          <a:r>
            <a:rPr lang="en-ID" sz="3200" dirty="0">
              <a:solidFill>
                <a:schemeClr val="tx1"/>
              </a:solidFill>
            </a:rPr>
            <a:t> </a:t>
          </a:r>
          <a:r>
            <a:rPr lang="en-ID" sz="3200" dirty="0" err="1">
              <a:solidFill>
                <a:schemeClr val="tx1"/>
              </a:solidFill>
            </a:rPr>
            <a:t>luas</a:t>
          </a:r>
          <a:r>
            <a:rPr lang="en-ID" sz="3200" dirty="0">
              <a:solidFill>
                <a:schemeClr val="tx1"/>
              </a:solidFill>
            </a:rPr>
            <a:t>.</a:t>
          </a:r>
        </a:p>
      </dgm:t>
    </dgm:pt>
    <dgm:pt modelId="{961D3AFB-E679-4C05-A929-E93972F66B45}" type="parTrans" cxnId="{2752885D-1FC0-430B-B335-0E71AF6762E4}">
      <dgm:prSet/>
      <dgm:spPr/>
      <dgm:t>
        <a:bodyPr/>
        <a:lstStyle/>
        <a:p>
          <a:endParaRPr lang="en-ID"/>
        </a:p>
      </dgm:t>
    </dgm:pt>
    <dgm:pt modelId="{1A365BF0-9269-46F7-B800-82B5E99D323E}" type="sibTrans" cxnId="{2752885D-1FC0-430B-B335-0E71AF6762E4}">
      <dgm:prSet/>
      <dgm:spPr/>
      <dgm:t>
        <a:bodyPr/>
        <a:lstStyle/>
        <a:p>
          <a:endParaRPr lang="en-ID"/>
        </a:p>
      </dgm:t>
    </dgm:pt>
    <dgm:pt modelId="{06C55284-35D2-4CFC-A675-61553C49ECEB}" type="pres">
      <dgm:prSet presAssocID="{3BEFD099-A62F-462B-B717-77F31CF97635}" presName="diagram" presStyleCnt="0">
        <dgm:presLayoutVars>
          <dgm:dir/>
          <dgm:resizeHandles val="exact"/>
        </dgm:presLayoutVars>
      </dgm:prSet>
      <dgm:spPr/>
    </dgm:pt>
    <dgm:pt modelId="{C31BA320-EDC1-4B30-8317-637768B8ECF4}" type="pres">
      <dgm:prSet presAssocID="{2E42E24E-8A75-44B0-92E7-C5FD7E7B308E}" presName="node" presStyleLbl="node1" presStyleIdx="0" presStyleCnt="1" custScaleX="131069">
        <dgm:presLayoutVars>
          <dgm:bulletEnabled val="1"/>
        </dgm:presLayoutVars>
      </dgm:prSet>
      <dgm:spPr/>
    </dgm:pt>
  </dgm:ptLst>
  <dgm:cxnLst>
    <dgm:cxn modelId="{5DABFD28-CE27-4353-90BA-1B8F4892D50F}" type="presOf" srcId="{3BEFD099-A62F-462B-B717-77F31CF97635}" destId="{06C55284-35D2-4CFC-A675-61553C49ECEB}" srcOrd="0" destOrd="0" presId="urn:microsoft.com/office/officeart/2005/8/layout/default"/>
    <dgm:cxn modelId="{290B072F-5D49-4A78-9488-E17FB4D3728B}" type="presOf" srcId="{2E42E24E-8A75-44B0-92E7-C5FD7E7B308E}" destId="{C31BA320-EDC1-4B30-8317-637768B8ECF4}" srcOrd="0" destOrd="0" presId="urn:microsoft.com/office/officeart/2005/8/layout/default"/>
    <dgm:cxn modelId="{2752885D-1FC0-430B-B335-0E71AF6762E4}" srcId="{3BEFD099-A62F-462B-B717-77F31CF97635}" destId="{2E42E24E-8A75-44B0-92E7-C5FD7E7B308E}" srcOrd="0" destOrd="0" parTransId="{961D3AFB-E679-4C05-A929-E93972F66B45}" sibTransId="{1A365BF0-9269-46F7-B800-82B5E99D323E}"/>
    <dgm:cxn modelId="{87C8A31E-770E-4324-B89D-9DEF645890A5}" type="presParOf" srcId="{06C55284-35D2-4CFC-A675-61553C49ECEB}" destId="{C31BA320-EDC1-4B30-8317-637768B8ECF4}"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1BA320-EDC1-4B30-8317-637768B8ECF4}">
      <dsp:nvSpPr>
        <dsp:cNvPr id="0" name=""/>
        <dsp:cNvSpPr/>
      </dsp:nvSpPr>
      <dsp:spPr>
        <a:xfrm>
          <a:off x="706185" y="1500"/>
          <a:ext cx="10418505" cy="47693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ID" sz="3200" kern="1200" dirty="0" err="1">
              <a:solidFill>
                <a:schemeClr val="tx1"/>
              </a:solidFill>
            </a:rPr>
            <a:t>Metode</a:t>
          </a:r>
          <a:r>
            <a:rPr lang="en-ID" sz="3200" kern="1200" dirty="0">
              <a:solidFill>
                <a:schemeClr val="tx1"/>
              </a:solidFill>
            </a:rPr>
            <a:t> </a:t>
          </a:r>
          <a:r>
            <a:rPr lang="en-ID" sz="3200" kern="1200" dirty="0" err="1">
              <a:solidFill>
                <a:schemeClr val="tx1"/>
              </a:solidFill>
            </a:rPr>
            <a:t>penelitian</a:t>
          </a:r>
          <a:r>
            <a:rPr lang="en-ID" sz="3200" kern="1200" dirty="0">
              <a:solidFill>
                <a:schemeClr val="tx1"/>
              </a:solidFill>
            </a:rPr>
            <a:t> </a:t>
          </a:r>
          <a:r>
            <a:rPr lang="en-ID" sz="3200" kern="1200" dirty="0" err="1">
              <a:solidFill>
                <a:schemeClr val="tx1"/>
              </a:solidFill>
            </a:rPr>
            <a:t>dalam</a:t>
          </a:r>
          <a:r>
            <a:rPr lang="en-ID" sz="3200" kern="1200" dirty="0">
              <a:solidFill>
                <a:schemeClr val="tx1"/>
              </a:solidFill>
            </a:rPr>
            <a:t> </a:t>
          </a:r>
          <a:r>
            <a:rPr lang="en-ID" sz="3200" kern="1200" dirty="0" err="1">
              <a:solidFill>
                <a:schemeClr val="tx1"/>
              </a:solidFill>
            </a:rPr>
            <a:t>penulisan</a:t>
          </a:r>
          <a:r>
            <a:rPr lang="en-ID" sz="3200" kern="1200" dirty="0">
              <a:solidFill>
                <a:schemeClr val="tx1"/>
              </a:solidFill>
            </a:rPr>
            <a:t> </a:t>
          </a:r>
          <a:r>
            <a:rPr lang="en-ID" sz="3200" kern="1200" dirty="0" err="1">
              <a:solidFill>
                <a:schemeClr val="tx1"/>
              </a:solidFill>
            </a:rPr>
            <a:t>ini</a:t>
          </a:r>
          <a:r>
            <a:rPr lang="en-ID" sz="3200" kern="1200" dirty="0">
              <a:solidFill>
                <a:schemeClr val="tx1"/>
              </a:solidFill>
            </a:rPr>
            <a:t> </a:t>
          </a:r>
          <a:r>
            <a:rPr lang="en-ID" sz="3200" kern="1200" dirty="0" err="1">
              <a:solidFill>
                <a:schemeClr val="tx1"/>
              </a:solidFill>
            </a:rPr>
            <a:t>menggunakan</a:t>
          </a:r>
          <a:r>
            <a:rPr lang="en-ID" sz="3200" kern="1200" dirty="0">
              <a:solidFill>
                <a:schemeClr val="tx1"/>
              </a:solidFill>
            </a:rPr>
            <a:t> </a:t>
          </a:r>
          <a:r>
            <a:rPr lang="en-ID" sz="3200" kern="1200" dirty="0" err="1">
              <a:solidFill>
                <a:schemeClr val="tx1"/>
              </a:solidFill>
            </a:rPr>
            <a:t>metode</a:t>
          </a:r>
          <a:r>
            <a:rPr lang="en-ID" sz="3200" kern="1200" dirty="0">
              <a:solidFill>
                <a:schemeClr val="tx1"/>
              </a:solidFill>
            </a:rPr>
            <a:t> </a:t>
          </a:r>
          <a:r>
            <a:rPr lang="en-ID" sz="3200" kern="1200" dirty="0" err="1">
              <a:solidFill>
                <a:schemeClr val="tx1"/>
              </a:solidFill>
            </a:rPr>
            <a:t>penelitian</a:t>
          </a:r>
          <a:r>
            <a:rPr lang="en-ID" sz="3200" kern="1200" dirty="0">
              <a:solidFill>
                <a:schemeClr val="tx1"/>
              </a:solidFill>
            </a:rPr>
            <a:t> </a:t>
          </a:r>
          <a:r>
            <a:rPr lang="en-ID" sz="3200" kern="1200" dirty="0" err="1">
              <a:solidFill>
                <a:schemeClr val="tx1"/>
              </a:solidFill>
            </a:rPr>
            <a:t>Kualitatif</a:t>
          </a:r>
          <a:r>
            <a:rPr lang="en-ID" sz="3200" kern="1200" dirty="0">
              <a:solidFill>
                <a:schemeClr val="tx1"/>
              </a:solidFill>
            </a:rPr>
            <a:t> </a:t>
          </a:r>
          <a:r>
            <a:rPr lang="en-ID" sz="3200" kern="1200" dirty="0" err="1">
              <a:solidFill>
                <a:schemeClr val="tx1"/>
              </a:solidFill>
            </a:rPr>
            <a:t>dengan</a:t>
          </a:r>
          <a:r>
            <a:rPr lang="en-ID" sz="3200" kern="1200" dirty="0">
              <a:solidFill>
                <a:schemeClr val="tx1"/>
              </a:solidFill>
            </a:rPr>
            <a:t> </a:t>
          </a:r>
          <a:r>
            <a:rPr lang="en-ID" sz="3200" kern="1200" dirty="0" err="1">
              <a:solidFill>
                <a:schemeClr val="tx1"/>
              </a:solidFill>
            </a:rPr>
            <a:t>jenis</a:t>
          </a:r>
          <a:r>
            <a:rPr lang="en-ID" sz="3200" kern="1200" dirty="0">
              <a:solidFill>
                <a:schemeClr val="tx1"/>
              </a:solidFill>
            </a:rPr>
            <a:t> Systematic literature review (SLR). Systematic literature review (SLR) </a:t>
          </a:r>
          <a:r>
            <a:rPr lang="en-ID" sz="3200" kern="1200" dirty="0" err="1">
              <a:solidFill>
                <a:schemeClr val="tx1"/>
              </a:solidFill>
            </a:rPr>
            <a:t>adalah</a:t>
          </a:r>
          <a:r>
            <a:rPr lang="en-ID" sz="3200" kern="1200" dirty="0">
              <a:solidFill>
                <a:schemeClr val="tx1"/>
              </a:solidFill>
            </a:rPr>
            <a:t> </a:t>
          </a:r>
          <a:r>
            <a:rPr lang="en-ID" sz="3200" kern="1200" dirty="0" err="1">
              <a:solidFill>
                <a:schemeClr val="tx1"/>
              </a:solidFill>
            </a:rPr>
            <a:t>metode</a:t>
          </a:r>
          <a:r>
            <a:rPr lang="en-ID" sz="3200" kern="1200" dirty="0">
              <a:solidFill>
                <a:schemeClr val="tx1"/>
              </a:solidFill>
            </a:rPr>
            <a:t> </a:t>
          </a:r>
          <a:r>
            <a:rPr lang="en-ID" sz="3200" kern="1200" dirty="0" err="1">
              <a:solidFill>
                <a:schemeClr val="tx1"/>
              </a:solidFill>
            </a:rPr>
            <a:t>penelitian</a:t>
          </a:r>
          <a:r>
            <a:rPr lang="en-ID" sz="3200" kern="1200" dirty="0">
              <a:solidFill>
                <a:schemeClr val="tx1"/>
              </a:solidFill>
            </a:rPr>
            <a:t> </a:t>
          </a:r>
          <a:r>
            <a:rPr lang="en-ID" sz="3200" kern="1200" dirty="0" err="1">
              <a:solidFill>
                <a:schemeClr val="tx1"/>
              </a:solidFill>
            </a:rPr>
            <a:t>sistematis</a:t>
          </a:r>
          <a:r>
            <a:rPr lang="en-ID" sz="3200" kern="1200" dirty="0">
              <a:solidFill>
                <a:schemeClr val="tx1"/>
              </a:solidFill>
            </a:rPr>
            <a:t> </a:t>
          </a:r>
          <a:r>
            <a:rPr lang="en-ID" sz="3200" kern="1200" dirty="0" err="1">
              <a:solidFill>
                <a:schemeClr val="tx1"/>
              </a:solidFill>
            </a:rPr>
            <a:t>untuk</a:t>
          </a:r>
          <a:r>
            <a:rPr lang="en-ID" sz="3200" kern="1200" dirty="0">
              <a:solidFill>
                <a:schemeClr val="tx1"/>
              </a:solidFill>
            </a:rPr>
            <a:t> </a:t>
          </a:r>
          <a:r>
            <a:rPr lang="en-ID" sz="3200" kern="1200" dirty="0" err="1">
              <a:solidFill>
                <a:schemeClr val="tx1"/>
              </a:solidFill>
            </a:rPr>
            <a:t>mengumpulkan</a:t>
          </a:r>
          <a:r>
            <a:rPr lang="en-ID" sz="3200" kern="1200" dirty="0">
              <a:solidFill>
                <a:schemeClr val="tx1"/>
              </a:solidFill>
            </a:rPr>
            <a:t>, </a:t>
          </a:r>
          <a:r>
            <a:rPr lang="en-ID" sz="3200" kern="1200" dirty="0" err="1">
              <a:solidFill>
                <a:schemeClr val="tx1"/>
              </a:solidFill>
            </a:rPr>
            <a:t>mengevaluasi</a:t>
          </a:r>
          <a:r>
            <a:rPr lang="en-ID" sz="3200" kern="1200" dirty="0">
              <a:solidFill>
                <a:schemeClr val="tx1"/>
              </a:solidFill>
            </a:rPr>
            <a:t> </a:t>
          </a:r>
          <a:r>
            <a:rPr lang="en-ID" sz="3200" kern="1200" dirty="0" err="1">
              <a:solidFill>
                <a:schemeClr val="tx1"/>
              </a:solidFill>
            </a:rPr>
            <a:t>secara</a:t>
          </a:r>
          <a:r>
            <a:rPr lang="en-ID" sz="3200" kern="1200" dirty="0">
              <a:solidFill>
                <a:schemeClr val="tx1"/>
              </a:solidFill>
            </a:rPr>
            <a:t> </a:t>
          </a:r>
          <a:r>
            <a:rPr lang="en-ID" sz="3200" kern="1200" dirty="0" err="1">
              <a:solidFill>
                <a:schemeClr val="tx1"/>
              </a:solidFill>
            </a:rPr>
            <a:t>kritis</a:t>
          </a:r>
          <a:r>
            <a:rPr lang="en-ID" sz="3200" kern="1200" dirty="0">
              <a:solidFill>
                <a:schemeClr val="tx1"/>
              </a:solidFill>
            </a:rPr>
            <a:t>, dan </a:t>
          </a:r>
          <a:r>
            <a:rPr lang="en-ID" sz="3200" kern="1200" dirty="0" err="1">
              <a:solidFill>
                <a:schemeClr val="tx1"/>
              </a:solidFill>
            </a:rPr>
            <a:t>menyajikan</a:t>
          </a:r>
          <a:r>
            <a:rPr lang="en-ID" sz="3200" kern="1200" dirty="0">
              <a:solidFill>
                <a:schemeClr val="tx1"/>
              </a:solidFill>
            </a:rPr>
            <a:t> </a:t>
          </a:r>
          <a:r>
            <a:rPr lang="en-ID" sz="3200" kern="1200" dirty="0" err="1">
              <a:solidFill>
                <a:schemeClr val="tx1"/>
              </a:solidFill>
            </a:rPr>
            <a:t>temuan</a:t>
          </a:r>
          <a:r>
            <a:rPr lang="en-ID" sz="3200" kern="1200" dirty="0">
              <a:solidFill>
                <a:schemeClr val="tx1"/>
              </a:solidFill>
            </a:rPr>
            <a:t> </a:t>
          </a:r>
          <a:r>
            <a:rPr lang="en-ID" sz="3200" kern="1200" dirty="0" err="1">
              <a:solidFill>
                <a:schemeClr val="tx1"/>
              </a:solidFill>
            </a:rPr>
            <a:t>dari</a:t>
          </a:r>
          <a:r>
            <a:rPr lang="en-ID" sz="3200" kern="1200" dirty="0">
              <a:solidFill>
                <a:schemeClr val="tx1"/>
              </a:solidFill>
            </a:rPr>
            <a:t> </a:t>
          </a:r>
          <a:r>
            <a:rPr lang="en-ID" sz="3200" kern="1200" dirty="0" err="1">
              <a:solidFill>
                <a:schemeClr val="tx1"/>
              </a:solidFill>
            </a:rPr>
            <a:t>berbagai</a:t>
          </a:r>
          <a:r>
            <a:rPr lang="en-ID" sz="3200" kern="1200" dirty="0">
              <a:solidFill>
                <a:schemeClr val="tx1"/>
              </a:solidFill>
            </a:rPr>
            <a:t> </a:t>
          </a:r>
          <a:r>
            <a:rPr lang="en-ID" sz="3200" kern="1200" dirty="0" err="1">
              <a:solidFill>
                <a:schemeClr val="tx1"/>
              </a:solidFill>
            </a:rPr>
            <a:t>penelitian</a:t>
          </a:r>
          <a:r>
            <a:rPr lang="en-ID" sz="3200" kern="1200" dirty="0">
              <a:solidFill>
                <a:schemeClr val="tx1"/>
              </a:solidFill>
            </a:rPr>
            <a:t> </a:t>
          </a:r>
          <a:r>
            <a:rPr lang="en-ID" sz="3200" kern="1200" dirty="0" err="1">
              <a:solidFill>
                <a:schemeClr val="tx1"/>
              </a:solidFill>
            </a:rPr>
            <a:t>tentang</a:t>
          </a:r>
          <a:r>
            <a:rPr lang="en-ID" sz="3200" kern="1200" dirty="0">
              <a:solidFill>
                <a:schemeClr val="tx1"/>
              </a:solidFill>
            </a:rPr>
            <a:t> </a:t>
          </a:r>
          <a:r>
            <a:rPr lang="en-ID" sz="3200" kern="1200" dirty="0" err="1">
              <a:solidFill>
                <a:schemeClr val="tx1"/>
              </a:solidFill>
            </a:rPr>
            <a:t>Stategi</a:t>
          </a:r>
          <a:r>
            <a:rPr lang="en-ID" sz="3200" kern="1200" dirty="0">
              <a:solidFill>
                <a:schemeClr val="tx1"/>
              </a:solidFill>
            </a:rPr>
            <a:t> </a:t>
          </a:r>
          <a:r>
            <a:rPr lang="en-ID" sz="3200" kern="1200" dirty="0" err="1">
              <a:solidFill>
                <a:schemeClr val="tx1"/>
              </a:solidFill>
            </a:rPr>
            <a:t>Pengembangan</a:t>
          </a:r>
          <a:r>
            <a:rPr lang="en-ID" sz="3200" kern="1200" dirty="0">
              <a:solidFill>
                <a:schemeClr val="tx1"/>
              </a:solidFill>
            </a:rPr>
            <a:t> </a:t>
          </a:r>
          <a:r>
            <a:rPr lang="en-ID" sz="3200" kern="1200" dirty="0" err="1">
              <a:solidFill>
                <a:schemeClr val="tx1"/>
              </a:solidFill>
            </a:rPr>
            <a:t>budaya</a:t>
          </a:r>
          <a:r>
            <a:rPr lang="en-ID" sz="3200" kern="1200" dirty="0">
              <a:solidFill>
                <a:schemeClr val="tx1"/>
              </a:solidFill>
            </a:rPr>
            <a:t> </a:t>
          </a:r>
          <a:r>
            <a:rPr lang="en-ID" sz="3200" kern="1200" dirty="0" err="1">
              <a:solidFill>
                <a:schemeClr val="tx1"/>
              </a:solidFill>
            </a:rPr>
            <a:t>mutu</a:t>
          </a:r>
          <a:r>
            <a:rPr lang="en-ID" sz="3200" kern="1200" dirty="0">
              <a:solidFill>
                <a:schemeClr val="tx1"/>
              </a:solidFill>
            </a:rPr>
            <a:t> di Lembaga Pendidikan Islam. Yang </a:t>
          </a:r>
          <a:r>
            <a:rPr lang="en-ID" sz="3200" kern="1200" dirty="0" err="1">
              <a:solidFill>
                <a:schemeClr val="tx1"/>
              </a:solidFill>
            </a:rPr>
            <a:t>dimaksud</a:t>
          </a:r>
          <a:r>
            <a:rPr lang="en-ID" sz="3200" kern="1200" dirty="0">
              <a:solidFill>
                <a:schemeClr val="tx1"/>
              </a:solidFill>
            </a:rPr>
            <a:t> </a:t>
          </a:r>
          <a:r>
            <a:rPr lang="en-ID" sz="3200" kern="1200" dirty="0" err="1">
              <a:solidFill>
                <a:schemeClr val="tx1"/>
              </a:solidFill>
            </a:rPr>
            <a:t>dengan</a:t>
          </a:r>
          <a:r>
            <a:rPr lang="en-ID" sz="3200" kern="1200" dirty="0">
              <a:solidFill>
                <a:schemeClr val="tx1"/>
              </a:solidFill>
            </a:rPr>
            <a:t> "</a:t>
          </a:r>
          <a:r>
            <a:rPr lang="en-ID" sz="3200" kern="1200" dirty="0" err="1">
              <a:solidFill>
                <a:schemeClr val="tx1"/>
              </a:solidFill>
            </a:rPr>
            <a:t>Sistematis</a:t>
          </a:r>
          <a:r>
            <a:rPr lang="en-ID" sz="3200" kern="1200" dirty="0">
              <a:solidFill>
                <a:schemeClr val="tx1"/>
              </a:solidFill>
            </a:rPr>
            <a:t>" </a:t>
          </a:r>
          <a:r>
            <a:rPr lang="en-ID" sz="3200" kern="1200" dirty="0" err="1">
              <a:solidFill>
                <a:schemeClr val="tx1"/>
              </a:solidFill>
            </a:rPr>
            <a:t>ini</a:t>
          </a:r>
          <a:r>
            <a:rPr lang="en-ID" sz="3200" kern="1200" dirty="0">
              <a:solidFill>
                <a:schemeClr val="tx1"/>
              </a:solidFill>
            </a:rPr>
            <a:t> </a:t>
          </a:r>
          <a:r>
            <a:rPr lang="en-ID" sz="3200" kern="1200" dirty="0" err="1">
              <a:solidFill>
                <a:schemeClr val="tx1"/>
              </a:solidFill>
            </a:rPr>
            <a:t>karena</a:t>
          </a:r>
          <a:r>
            <a:rPr lang="en-ID" sz="3200" kern="1200" dirty="0">
              <a:solidFill>
                <a:schemeClr val="tx1"/>
              </a:solidFill>
            </a:rPr>
            <a:t> </a:t>
          </a:r>
          <a:r>
            <a:rPr lang="en-ID" sz="3200" kern="1200" dirty="0" err="1">
              <a:solidFill>
                <a:schemeClr val="tx1"/>
              </a:solidFill>
            </a:rPr>
            <a:t>mengangkat</a:t>
          </a:r>
          <a:r>
            <a:rPr lang="en-ID" sz="3200" kern="1200" dirty="0">
              <a:solidFill>
                <a:schemeClr val="tx1"/>
              </a:solidFill>
            </a:rPr>
            <a:t> </a:t>
          </a:r>
          <a:r>
            <a:rPr lang="en-ID" sz="3200" kern="1200" dirty="0" err="1">
              <a:solidFill>
                <a:schemeClr val="tx1"/>
              </a:solidFill>
            </a:rPr>
            <a:t>metodologi</a:t>
          </a:r>
          <a:r>
            <a:rPr lang="en-ID" sz="3200" kern="1200" dirty="0">
              <a:solidFill>
                <a:schemeClr val="tx1"/>
              </a:solidFill>
            </a:rPr>
            <a:t> yang </a:t>
          </a:r>
          <a:r>
            <a:rPr lang="en-ID" sz="3200" kern="1200" dirty="0" err="1">
              <a:solidFill>
                <a:schemeClr val="tx1"/>
              </a:solidFill>
            </a:rPr>
            <a:t>konsisten</a:t>
          </a:r>
          <a:r>
            <a:rPr lang="en-ID" sz="3200" kern="1200" dirty="0">
              <a:solidFill>
                <a:schemeClr val="tx1"/>
              </a:solidFill>
            </a:rPr>
            <a:t> dan </a:t>
          </a:r>
          <a:r>
            <a:rPr lang="en-ID" sz="3200" kern="1200" dirty="0" err="1">
              <a:solidFill>
                <a:schemeClr val="tx1"/>
              </a:solidFill>
            </a:rPr>
            <a:t>diterima</a:t>
          </a:r>
          <a:r>
            <a:rPr lang="en-ID" sz="3200" kern="1200" dirty="0">
              <a:solidFill>
                <a:schemeClr val="tx1"/>
              </a:solidFill>
            </a:rPr>
            <a:t> </a:t>
          </a:r>
          <a:r>
            <a:rPr lang="en-ID" sz="3200" kern="1200" dirty="0" err="1">
              <a:solidFill>
                <a:schemeClr val="tx1"/>
              </a:solidFill>
            </a:rPr>
            <a:t>secara</a:t>
          </a:r>
          <a:r>
            <a:rPr lang="en-ID" sz="3200" kern="1200" dirty="0">
              <a:solidFill>
                <a:schemeClr val="tx1"/>
              </a:solidFill>
            </a:rPr>
            <a:t> </a:t>
          </a:r>
          <a:r>
            <a:rPr lang="en-ID" sz="3200" kern="1200" dirty="0" err="1">
              <a:solidFill>
                <a:schemeClr val="tx1"/>
              </a:solidFill>
            </a:rPr>
            <a:t>luas</a:t>
          </a:r>
          <a:r>
            <a:rPr lang="en-ID" sz="3200" kern="1200" dirty="0">
              <a:solidFill>
                <a:schemeClr val="tx1"/>
              </a:solidFill>
            </a:rPr>
            <a:t>.</a:t>
          </a:r>
        </a:p>
      </dsp:txBody>
      <dsp:txXfrm>
        <a:off x="706185" y="1500"/>
        <a:ext cx="10418505" cy="476932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1372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9443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105882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6000"/>
              <a:buFont typeface="Exo"/>
              <a:buNone/>
            </a:pPr>
            <a:r>
              <a:rPr lang="en-US" sz="2800" dirty="0"/>
              <a:t>STRATEGI PENGEMBANGAN BUDAYA MUTU DALAM LEMBAGA PENDIDIKAN ISLAM</a:t>
            </a:r>
            <a:endParaRPr sz="2800" dirty="0">
              <a:latin typeface="Exo"/>
              <a:ea typeface="Exo"/>
              <a:cs typeface="Exo"/>
              <a:sym typeface="Exo"/>
            </a:endParaRPr>
          </a:p>
        </p:txBody>
      </p:sp>
      <p:sp>
        <p:nvSpPr>
          <p:cNvPr id="41" name="Google Shape;41;p1"/>
          <p:cNvSpPr txBox="1">
            <a:spLocks noGrp="1"/>
          </p:cNvSpPr>
          <p:nvPr>
            <p:ph type="subTitle" idx="1"/>
          </p:nvPr>
        </p:nvSpPr>
        <p:spPr>
          <a:xfrm>
            <a:off x="1714499" y="2263515"/>
            <a:ext cx="8838575" cy="445207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sz="2000" b="1" dirty="0">
                <a:solidFill>
                  <a:srgbClr val="F2F2F2"/>
                </a:solidFill>
                <a:latin typeface="Exo"/>
                <a:ea typeface="Exo"/>
                <a:cs typeface="Exo"/>
                <a:sym typeface="Exo"/>
              </a:rPr>
              <a:t>Oleh:</a:t>
            </a:r>
            <a:endParaRPr sz="2000" b="1" dirty="0"/>
          </a:p>
          <a:p>
            <a:pPr marL="0" lvl="0" indent="0" algn="ctr" rtl="0">
              <a:lnSpc>
                <a:spcPct val="90000"/>
              </a:lnSpc>
              <a:spcBef>
                <a:spcPts val="1000"/>
              </a:spcBef>
              <a:spcAft>
                <a:spcPts val="0"/>
              </a:spcAft>
              <a:buClr>
                <a:schemeClr val="lt1"/>
              </a:buClr>
              <a:buSzPts val="2400"/>
              <a:buNone/>
            </a:pPr>
            <a:r>
              <a:rPr lang="en-US" sz="2000" b="1" dirty="0" err="1"/>
              <a:t>Umdatul</a:t>
            </a:r>
            <a:r>
              <a:rPr lang="en-US" sz="2000" b="1" dirty="0"/>
              <a:t> </a:t>
            </a:r>
            <a:r>
              <a:rPr lang="en-US" sz="2000" b="1" dirty="0" err="1"/>
              <a:t>Aeni</a:t>
            </a:r>
            <a:r>
              <a:rPr lang="en-US" sz="2000" b="1" dirty="0"/>
              <a:t> (238610800018)</a:t>
            </a:r>
          </a:p>
          <a:p>
            <a:pPr marL="0" lvl="0" indent="0" algn="ctr" rtl="0">
              <a:lnSpc>
                <a:spcPct val="90000"/>
              </a:lnSpc>
              <a:spcBef>
                <a:spcPts val="1000"/>
              </a:spcBef>
              <a:spcAft>
                <a:spcPts val="0"/>
              </a:spcAft>
              <a:buClr>
                <a:schemeClr val="lt1"/>
              </a:buClr>
              <a:buSzPts val="2400"/>
              <a:buNone/>
            </a:pPr>
            <a:endParaRPr sz="2000" b="1" dirty="0"/>
          </a:p>
          <a:p>
            <a:pPr marL="0" lvl="0" indent="0" algn="ctr" rtl="0">
              <a:lnSpc>
                <a:spcPct val="90000"/>
              </a:lnSpc>
              <a:spcBef>
                <a:spcPts val="1000"/>
              </a:spcBef>
              <a:spcAft>
                <a:spcPts val="0"/>
              </a:spcAft>
              <a:buClr>
                <a:schemeClr val="lt1"/>
              </a:buClr>
              <a:buSzPts val="2400"/>
              <a:buNone/>
            </a:pPr>
            <a:r>
              <a:rPr lang="en-US" sz="2000" b="1" dirty="0" err="1"/>
              <a:t>Dosen</a:t>
            </a:r>
            <a:r>
              <a:rPr lang="en-US" sz="2000" b="1" dirty="0"/>
              <a:t> </a:t>
            </a:r>
            <a:r>
              <a:rPr lang="en-US" sz="2000" b="1" dirty="0" err="1"/>
              <a:t>Pembimbing</a:t>
            </a:r>
            <a:r>
              <a:rPr lang="en-US" sz="2000" b="1" dirty="0"/>
              <a:t>: Ibu Dr. </a:t>
            </a:r>
            <a:r>
              <a:rPr lang="en-US" sz="2000" b="1" dirty="0" err="1"/>
              <a:t>Hj</a:t>
            </a:r>
            <a:r>
              <a:rPr lang="en-US" sz="2000" b="1" dirty="0"/>
              <a:t>. </a:t>
            </a:r>
            <a:r>
              <a:rPr lang="en-US" sz="2000" b="1" dirty="0" err="1"/>
              <a:t>Istokomah</a:t>
            </a:r>
            <a:r>
              <a:rPr lang="en-US" sz="2000" b="1" dirty="0"/>
              <a:t>, M. Ag.</a:t>
            </a:r>
          </a:p>
          <a:p>
            <a:pPr marL="0" lvl="0" indent="0" algn="ctr" rtl="0">
              <a:lnSpc>
                <a:spcPct val="90000"/>
              </a:lnSpc>
              <a:spcBef>
                <a:spcPts val="1000"/>
              </a:spcBef>
              <a:spcAft>
                <a:spcPts val="0"/>
              </a:spcAft>
              <a:buClr>
                <a:schemeClr val="lt1"/>
              </a:buClr>
              <a:buSzPts val="2400"/>
              <a:buNone/>
            </a:pPr>
            <a:r>
              <a:rPr lang="en-US" sz="2000" b="1" dirty="0" err="1"/>
              <a:t>Dosen</a:t>
            </a:r>
            <a:r>
              <a:rPr lang="en-US" sz="2000" b="1" dirty="0"/>
              <a:t> </a:t>
            </a:r>
            <a:r>
              <a:rPr lang="en-US" sz="2000" b="1" dirty="0" err="1"/>
              <a:t>Penguji</a:t>
            </a:r>
            <a:r>
              <a:rPr lang="en-US" sz="2000" b="1" dirty="0"/>
              <a:t>: </a:t>
            </a:r>
          </a:p>
          <a:p>
            <a:pPr marL="0" lvl="0" indent="0" algn="ctr" rtl="0">
              <a:lnSpc>
                <a:spcPct val="90000"/>
              </a:lnSpc>
              <a:spcBef>
                <a:spcPts val="1000"/>
              </a:spcBef>
              <a:spcAft>
                <a:spcPts val="0"/>
              </a:spcAft>
              <a:buClr>
                <a:schemeClr val="lt1"/>
              </a:buClr>
              <a:buSzPts val="2400"/>
              <a:buNone/>
            </a:pPr>
            <a:r>
              <a:rPr lang="en-US" sz="2000" b="1" dirty="0"/>
              <a:t>Bapak Dr. Budi Haryanto. M. Pd.</a:t>
            </a:r>
          </a:p>
          <a:p>
            <a:pPr marL="0" lvl="0" indent="0" algn="ctr" rtl="0">
              <a:lnSpc>
                <a:spcPct val="90000"/>
              </a:lnSpc>
              <a:spcBef>
                <a:spcPts val="1000"/>
              </a:spcBef>
              <a:spcAft>
                <a:spcPts val="0"/>
              </a:spcAft>
              <a:buClr>
                <a:schemeClr val="lt1"/>
              </a:buClr>
              <a:buSzPts val="2400"/>
              <a:buNone/>
            </a:pPr>
            <a:r>
              <a:rPr lang="en-US" sz="2000" b="1" dirty="0"/>
              <a:t>Ibu Dr. Ida </a:t>
            </a:r>
            <a:r>
              <a:rPr lang="en-US" sz="2000" b="1" dirty="0" err="1"/>
              <a:t>Rindaningsih</a:t>
            </a:r>
            <a:r>
              <a:rPr lang="en-US" sz="2000" b="1" dirty="0"/>
              <a:t>, M. Pd.</a:t>
            </a:r>
          </a:p>
          <a:p>
            <a:pPr marL="0" lvl="0" indent="0" algn="ctr" rtl="0">
              <a:lnSpc>
                <a:spcPct val="90000"/>
              </a:lnSpc>
              <a:spcBef>
                <a:spcPts val="1000"/>
              </a:spcBef>
              <a:spcAft>
                <a:spcPts val="0"/>
              </a:spcAft>
              <a:buClr>
                <a:schemeClr val="lt1"/>
              </a:buClr>
              <a:buSzPts val="2400"/>
              <a:buNone/>
            </a:pPr>
            <a:endParaRPr sz="2000" b="1" dirty="0"/>
          </a:p>
          <a:p>
            <a:pPr marL="0" lvl="0" indent="0" algn="ctr" rtl="0">
              <a:lnSpc>
                <a:spcPct val="90000"/>
              </a:lnSpc>
              <a:spcBef>
                <a:spcPts val="1000"/>
              </a:spcBef>
              <a:spcAft>
                <a:spcPts val="0"/>
              </a:spcAft>
              <a:buClr>
                <a:schemeClr val="lt1"/>
              </a:buClr>
              <a:buSzPts val="2400"/>
              <a:buNone/>
            </a:pPr>
            <a:r>
              <a:rPr lang="en-US" sz="2000" b="1" dirty="0" err="1"/>
              <a:t>Progam</a:t>
            </a:r>
            <a:r>
              <a:rPr lang="en-US" sz="2000" b="1" dirty="0"/>
              <a:t> </a:t>
            </a:r>
            <a:r>
              <a:rPr lang="en-US" sz="2000" b="1" dirty="0" err="1"/>
              <a:t>Studi</a:t>
            </a:r>
            <a:r>
              <a:rPr lang="en-US" sz="2000" b="1" dirty="0"/>
              <a:t> </a:t>
            </a:r>
            <a:r>
              <a:rPr lang="en-US" sz="2000" b="1" dirty="0" err="1"/>
              <a:t>Manajemen</a:t>
            </a:r>
            <a:r>
              <a:rPr lang="en-US" sz="2000" b="1" dirty="0"/>
              <a:t> Pendidikan Islam</a:t>
            </a:r>
            <a:endParaRPr sz="2000" b="1" dirty="0"/>
          </a:p>
          <a:p>
            <a:pPr marL="0" lvl="0" indent="0" algn="ctr" rtl="0">
              <a:lnSpc>
                <a:spcPct val="90000"/>
              </a:lnSpc>
              <a:spcBef>
                <a:spcPts val="1000"/>
              </a:spcBef>
              <a:spcAft>
                <a:spcPts val="0"/>
              </a:spcAft>
              <a:buClr>
                <a:srgbClr val="F2F2F2"/>
              </a:buClr>
              <a:buSzPts val="2400"/>
              <a:buNone/>
            </a:pPr>
            <a:r>
              <a:rPr lang="en-US" sz="2000" b="1" dirty="0">
                <a:solidFill>
                  <a:srgbClr val="F2F2F2"/>
                </a:solidFill>
                <a:latin typeface="Exo"/>
                <a:ea typeface="Exo"/>
                <a:cs typeface="Exo"/>
                <a:sym typeface="Exo"/>
              </a:rPr>
              <a:t>Universitas Muhammadiyah </a:t>
            </a:r>
            <a:r>
              <a:rPr lang="en-US" sz="2000" b="1" dirty="0" err="1">
                <a:solidFill>
                  <a:srgbClr val="F2F2F2"/>
                </a:solidFill>
                <a:latin typeface="Exo"/>
                <a:ea typeface="Exo"/>
                <a:cs typeface="Exo"/>
                <a:sym typeface="Exo"/>
              </a:rPr>
              <a:t>Sidoarjo</a:t>
            </a:r>
            <a:r>
              <a:rPr lang="en-US" sz="2000" b="1" dirty="0">
                <a:solidFill>
                  <a:srgbClr val="F2F2F2"/>
                </a:solidFill>
                <a:latin typeface="Exo"/>
                <a:ea typeface="Exo"/>
                <a:cs typeface="Exo"/>
                <a:sym typeface="Exo"/>
              </a:rPr>
              <a:t> </a:t>
            </a:r>
            <a:endParaRPr sz="2000" b="1"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sz="2000" b="1" dirty="0">
                <a:solidFill>
                  <a:srgbClr val="F2F2F2"/>
                </a:solidFill>
              </a:rPr>
              <a:t>02 </a:t>
            </a:r>
            <a:r>
              <a:rPr lang="en-US" sz="2000" b="1" dirty="0" err="1">
                <a:solidFill>
                  <a:srgbClr val="F2F2F2"/>
                </a:solidFill>
              </a:rPr>
              <a:t>Desember</a:t>
            </a:r>
            <a:r>
              <a:rPr lang="en-US" sz="2000" b="1" dirty="0">
                <a:solidFill>
                  <a:srgbClr val="F2F2F2"/>
                </a:solidFill>
              </a:rPr>
              <a:t> 2024</a:t>
            </a:r>
            <a:endParaRPr sz="2000" b="1"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0492-3FEE-7EFC-9C3B-DC98A33D4D9C}"/>
              </a:ext>
            </a:extLst>
          </p:cNvPr>
          <p:cNvSpPr>
            <a:spLocks noGrp="1"/>
          </p:cNvSpPr>
          <p:nvPr>
            <p:ph type="title"/>
          </p:nvPr>
        </p:nvSpPr>
        <p:spPr/>
        <p:txBody>
          <a:bodyPr/>
          <a:lstStyle/>
          <a:p>
            <a:endParaRPr lang="en-ID"/>
          </a:p>
        </p:txBody>
      </p:sp>
      <p:sp>
        <p:nvSpPr>
          <p:cNvPr id="3" name="Text Placeholder 2">
            <a:extLst>
              <a:ext uri="{FF2B5EF4-FFF2-40B4-BE49-F238E27FC236}">
                <a16:creationId xmlns:a16="http://schemas.microsoft.com/office/drawing/2014/main" id="{937314BD-C45D-6AD8-A7DA-D38089550D88}"/>
              </a:ext>
            </a:extLst>
          </p:cNvPr>
          <p:cNvSpPr>
            <a:spLocks noGrp="1"/>
          </p:cNvSpPr>
          <p:nvPr>
            <p:ph type="body" idx="1"/>
          </p:nvPr>
        </p:nvSpPr>
        <p:spPr/>
        <p:txBody>
          <a:bodyPr>
            <a:normAutofit fontScale="92500" lnSpcReduction="10000"/>
          </a:bodyPr>
          <a:lstStyle/>
          <a:p>
            <a:pPr marL="342900" lvl="0" indent="-342900" algn="just">
              <a:buFont typeface="+mj-lt"/>
              <a:buAutoNum type="alphaUcPeriod"/>
            </a:pPr>
            <a:r>
              <a:rPr lang="en-GB" sz="3000" b="1" dirty="0" err="1">
                <a:solidFill>
                  <a:srgbClr val="000000"/>
                </a:solidFill>
                <a:effectLst/>
                <a:latin typeface="Times New Roman" panose="02020603050405020304" pitchFamily="18" charset="0"/>
                <a:ea typeface="Times New Roman" panose="02020603050405020304" pitchFamily="18" charset="0"/>
              </a:rPr>
              <a:t>Prinsip</a:t>
            </a:r>
            <a:r>
              <a:rPr lang="en-GB" sz="3000" b="1" dirty="0">
                <a:solidFill>
                  <a:srgbClr val="000000"/>
                </a:solidFill>
                <a:effectLst/>
                <a:latin typeface="Times New Roman" panose="02020603050405020304" pitchFamily="18" charset="0"/>
                <a:ea typeface="Times New Roman" panose="02020603050405020304" pitchFamily="18" charset="0"/>
              </a:rPr>
              <a:t> </a:t>
            </a:r>
            <a:r>
              <a:rPr lang="en-GB" sz="3000" b="1" dirty="0" err="1">
                <a:solidFill>
                  <a:srgbClr val="000000"/>
                </a:solidFill>
                <a:effectLst/>
                <a:latin typeface="Times New Roman" panose="02020603050405020304" pitchFamily="18" charset="0"/>
                <a:ea typeface="Times New Roman" panose="02020603050405020304" pitchFamily="18" charset="0"/>
              </a:rPr>
              <a:t>dalam</a:t>
            </a:r>
            <a:r>
              <a:rPr lang="en-GB" sz="3000" b="1" dirty="0">
                <a:solidFill>
                  <a:srgbClr val="000000"/>
                </a:solidFill>
                <a:effectLst/>
                <a:latin typeface="Times New Roman" panose="02020603050405020304" pitchFamily="18" charset="0"/>
                <a:ea typeface="Times New Roman" panose="02020603050405020304" pitchFamily="18" charset="0"/>
              </a:rPr>
              <a:t> </a:t>
            </a:r>
            <a:r>
              <a:rPr lang="en-GB" sz="3000" b="1" dirty="0" err="1">
                <a:solidFill>
                  <a:srgbClr val="000000"/>
                </a:solidFill>
                <a:effectLst/>
                <a:latin typeface="Times New Roman" panose="02020603050405020304" pitchFamily="18" charset="0"/>
                <a:ea typeface="Times New Roman" panose="02020603050405020304" pitchFamily="18" charset="0"/>
              </a:rPr>
              <a:t>Pengembangan</a:t>
            </a:r>
            <a:r>
              <a:rPr lang="en-GB" sz="3000" b="1" dirty="0">
                <a:solidFill>
                  <a:srgbClr val="000000"/>
                </a:solidFill>
                <a:effectLst/>
                <a:latin typeface="Times New Roman" panose="02020603050405020304" pitchFamily="18" charset="0"/>
                <a:ea typeface="Times New Roman" panose="02020603050405020304" pitchFamily="18" charset="0"/>
              </a:rPr>
              <a:t> </a:t>
            </a:r>
            <a:r>
              <a:rPr lang="en-GB" sz="3000" b="1" dirty="0" err="1">
                <a:solidFill>
                  <a:srgbClr val="000000"/>
                </a:solidFill>
                <a:effectLst/>
                <a:latin typeface="Times New Roman" panose="02020603050405020304" pitchFamily="18" charset="0"/>
                <a:ea typeface="Times New Roman" panose="02020603050405020304" pitchFamily="18" charset="0"/>
              </a:rPr>
              <a:t>Budaya</a:t>
            </a:r>
            <a:r>
              <a:rPr lang="en-GB" sz="3000" b="1" dirty="0">
                <a:solidFill>
                  <a:srgbClr val="000000"/>
                </a:solidFill>
                <a:effectLst/>
                <a:latin typeface="Times New Roman" panose="02020603050405020304" pitchFamily="18" charset="0"/>
                <a:ea typeface="Times New Roman" panose="02020603050405020304" pitchFamily="18" charset="0"/>
              </a:rPr>
              <a:t> </a:t>
            </a:r>
            <a:r>
              <a:rPr lang="en-GB" sz="3000" b="1" dirty="0" err="1">
                <a:solidFill>
                  <a:srgbClr val="000000"/>
                </a:solidFill>
                <a:effectLst/>
                <a:latin typeface="Times New Roman" panose="02020603050405020304" pitchFamily="18" charset="0"/>
                <a:ea typeface="Times New Roman" panose="02020603050405020304" pitchFamily="18" charset="0"/>
              </a:rPr>
              <a:t>mutu</a:t>
            </a:r>
            <a:r>
              <a:rPr lang="en-GB" sz="3000" b="1" dirty="0">
                <a:solidFill>
                  <a:srgbClr val="000000"/>
                </a:solidFill>
                <a:effectLst/>
                <a:latin typeface="Times New Roman" panose="02020603050405020304" pitchFamily="18" charset="0"/>
                <a:ea typeface="Times New Roman" panose="02020603050405020304" pitchFamily="18" charset="0"/>
              </a:rPr>
              <a:t> </a:t>
            </a:r>
            <a:r>
              <a:rPr lang="en-GB" sz="3000" b="1" dirty="0" err="1">
                <a:solidFill>
                  <a:srgbClr val="000000"/>
                </a:solidFill>
                <a:effectLst/>
                <a:latin typeface="Times New Roman" panose="02020603050405020304" pitchFamily="18" charset="0"/>
                <a:ea typeface="Times New Roman" panose="02020603050405020304" pitchFamily="18" charset="0"/>
              </a:rPr>
              <a:t>dalam</a:t>
            </a:r>
            <a:r>
              <a:rPr lang="en-GB" sz="3000" b="1" dirty="0">
                <a:solidFill>
                  <a:srgbClr val="000000"/>
                </a:solidFill>
                <a:effectLst/>
                <a:latin typeface="Times New Roman" panose="02020603050405020304" pitchFamily="18" charset="0"/>
                <a:ea typeface="Times New Roman" panose="02020603050405020304" pitchFamily="18" charset="0"/>
              </a:rPr>
              <a:t> Lembaga Pendidikan </a:t>
            </a:r>
            <a:endParaRPr lang="en-ID" sz="3000" dirty="0">
              <a:effectLst/>
              <a:latin typeface="Times New Roman" panose="02020603050405020304" pitchFamily="18" charset="0"/>
              <a:ea typeface="Times New Roman" panose="02020603050405020304" pitchFamily="18" charset="0"/>
            </a:endParaRPr>
          </a:p>
          <a:p>
            <a:pPr algn="just">
              <a:tabLst>
                <a:tab pos="4140835" algn="l"/>
              </a:tabLst>
            </a:pPr>
            <a:r>
              <a:rPr lang="en-GB" sz="1800" dirty="0" err="1">
                <a:solidFill>
                  <a:srgbClr val="000000"/>
                </a:solidFill>
                <a:effectLst/>
                <a:latin typeface="Times New Roman" panose="02020603050405020304" pitchFamily="18" charset="0"/>
                <a:ea typeface="Times New Roman" panose="02020603050405020304" pitchFamily="18" charset="0"/>
              </a:rPr>
              <a:t>Berdasarkan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hasil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penelitian</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dilakukan</a:t>
            </a:r>
            <a:r>
              <a:rPr lang="en-GB" sz="1800" dirty="0">
                <a:solidFill>
                  <a:srgbClr val="000000"/>
                </a:solidFill>
                <a:effectLst/>
                <a:latin typeface="Times New Roman" panose="02020603050405020304" pitchFamily="18" charset="0"/>
                <a:ea typeface="Times New Roman" panose="02020603050405020304" pitchFamily="18" charset="0"/>
              </a:rPr>
              <a:t> oleh </a:t>
            </a:r>
            <a:r>
              <a:rPr lang="en-GB" sz="1800" dirty="0" err="1">
                <a:solidFill>
                  <a:srgbClr val="000000"/>
                </a:solidFill>
                <a:effectLst/>
                <a:latin typeface="Times New Roman" panose="02020603050405020304" pitchFamily="18" charset="0"/>
                <a:ea typeface="Times New Roman" panose="02020603050405020304" pitchFamily="18" charset="0"/>
              </a:rPr>
              <a:t>jami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Prinsip-prinsip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manajemen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total </a:t>
            </a:r>
            <a:r>
              <a:rPr lang="en-GB" sz="1800" dirty="0" err="1">
                <a:solidFill>
                  <a:srgbClr val="000000"/>
                </a:solidFill>
                <a:effectLst/>
                <a:latin typeface="Times New Roman" panose="02020603050405020304" pitchFamily="18" charset="0"/>
                <a:ea typeface="Times New Roman" panose="02020603050405020304" pitchFamily="18" charset="0"/>
              </a:rPr>
              <a:t>antara</a:t>
            </a:r>
            <a:r>
              <a:rPr lang="en-GB" sz="1800" dirty="0">
                <a:solidFill>
                  <a:srgbClr val="000000"/>
                </a:solidFill>
                <a:effectLst/>
                <a:latin typeface="Times New Roman" panose="02020603050405020304" pitchFamily="18" charset="0"/>
                <a:ea typeface="Times New Roman" panose="02020603050405020304" pitchFamily="18" charset="0"/>
              </a:rPr>
              <a:t> lain </a:t>
            </a:r>
            <a:r>
              <a:rPr lang="en-GB" sz="1800" dirty="0" err="1">
                <a:solidFill>
                  <a:srgbClr val="000000"/>
                </a:solidFill>
                <a:effectLst/>
                <a:latin typeface="Times New Roman" panose="02020603050405020304" pitchFamily="18" charset="0"/>
                <a:ea typeface="Times New Roman" panose="02020603050405020304" pitchFamily="18" charset="0"/>
              </a:rPr>
              <a:t>berfokus</a:t>
            </a:r>
            <a:r>
              <a:rPr lang="en-GB" sz="1800" dirty="0">
                <a:solidFill>
                  <a:srgbClr val="000000"/>
                </a:solidFill>
                <a:effectLst/>
                <a:latin typeface="Times New Roman" panose="02020603050405020304" pitchFamily="18" charset="0"/>
                <a:ea typeface="Times New Roman" panose="02020603050405020304" pitchFamily="18" charset="0"/>
              </a:rPr>
              <a:t> pada </a:t>
            </a:r>
            <a:r>
              <a:rPr lang="en-GB" sz="1800" dirty="0" err="1">
                <a:solidFill>
                  <a:srgbClr val="000000"/>
                </a:solidFill>
                <a:effectLst/>
                <a:latin typeface="Times New Roman" panose="02020603050405020304" pitchFamily="18" charset="0"/>
                <a:ea typeface="Times New Roman" panose="02020603050405020304" pitchFamily="18" charset="0"/>
              </a:rPr>
              <a:t>pelanggan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memiliki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obsesi</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tinggi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terhadap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memiliki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komitmen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jangka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panjang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membutuhkan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kerja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sama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tim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melakukan</a:t>
            </a:r>
            <a:r>
              <a:rPr lang="en-GB" sz="1800" dirty="0">
                <a:solidFill>
                  <a:srgbClr val="000000"/>
                </a:solidFill>
                <a:effectLst/>
                <a:latin typeface="Times New Roman" panose="02020603050405020304" pitchFamily="18" charset="0"/>
                <a:ea typeface="Times New Roman" panose="02020603050405020304" pitchFamily="18" charset="0"/>
              </a:rPr>
              <a:t> proses </a:t>
            </a:r>
            <a:r>
              <a:rPr lang="en-GB" sz="1800" dirty="0" err="1">
                <a:solidFill>
                  <a:srgbClr val="000000"/>
                </a:solidFill>
                <a:effectLst/>
                <a:latin typeface="Times New Roman" panose="02020603050405020304" pitchFamily="18" charset="0"/>
                <a:ea typeface="Times New Roman" panose="02020603050405020304" pitchFamily="18" charset="0"/>
              </a:rPr>
              <a:t>perbaikan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berkesinambungan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memberikan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pendidikan</a:t>
            </a:r>
            <a:r>
              <a:rPr lang="en-GB" sz="1800" dirty="0">
                <a:solidFill>
                  <a:srgbClr val="000000"/>
                </a:solidFill>
                <a:effectLst/>
                <a:latin typeface="Times New Roman" panose="02020603050405020304" pitchFamily="18" charset="0"/>
                <a:ea typeface="Times New Roman" panose="02020603050405020304" pitchFamily="18" charset="0"/>
              </a:rPr>
              <a:t> dan </a:t>
            </a:r>
            <a:r>
              <a:rPr lang="en-GB" sz="1800" dirty="0" err="1">
                <a:solidFill>
                  <a:srgbClr val="000000"/>
                </a:solidFill>
                <a:effectLst/>
                <a:latin typeface="Times New Roman" panose="02020603050405020304" pitchFamily="18" charset="0"/>
                <a:ea typeface="Times New Roman" panose="02020603050405020304" pitchFamily="18" charset="0"/>
              </a:rPr>
              <a:t>pelatihan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memiliki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kesatuan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tujuan</a:t>
            </a:r>
            <a:r>
              <a:rPr lang="en-GB" sz="1800" dirty="0">
                <a:solidFill>
                  <a:srgbClr val="000000"/>
                </a:solidFill>
                <a:effectLst/>
                <a:latin typeface="Times New Roman" panose="02020603050405020304" pitchFamily="18" charset="0"/>
                <a:ea typeface="Times New Roman" panose="02020603050405020304" pitchFamily="18" charset="0"/>
              </a:rPr>
              <a:t>, dan </a:t>
            </a:r>
            <a:r>
              <a:rPr lang="en-GB" sz="1800" dirty="0" err="1">
                <a:solidFill>
                  <a:srgbClr val="000000"/>
                </a:solidFill>
                <a:effectLst/>
                <a:latin typeface="Times New Roman" panose="02020603050405020304" pitchFamily="18" charset="0"/>
                <a:ea typeface="Times New Roman" panose="02020603050405020304" pitchFamily="18" charset="0"/>
              </a:rPr>
              <a:t>memberdayakan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karyawan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Artinya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pengembangan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fokus</a:t>
            </a:r>
            <a:r>
              <a:rPr lang="en-GB" sz="1800" dirty="0">
                <a:solidFill>
                  <a:srgbClr val="000000"/>
                </a:solidFill>
                <a:effectLst/>
                <a:latin typeface="Times New Roman" panose="02020603050405020304" pitchFamily="18" charset="0"/>
                <a:ea typeface="Times New Roman" panose="02020603050405020304" pitchFamily="18" charset="0"/>
              </a:rPr>
              <a:t> pada </a:t>
            </a:r>
            <a:r>
              <a:rPr lang="en-GB" sz="1800" dirty="0" err="1">
                <a:solidFill>
                  <a:srgbClr val="000000"/>
                </a:solidFill>
                <a:effectLst/>
                <a:latin typeface="Times New Roman" panose="02020603050405020304" pitchFamily="18" charset="0"/>
                <a:ea typeface="Times New Roman" panose="02020603050405020304" pitchFamily="18" charset="0"/>
              </a:rPr>
              <a:t>kebutuhan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pelanggan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merupakan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hal</a:t>
            </a:r>
            <a:r>
              <a:rPr lang="en-GB" sz="1800" dirty="0">
                <a:solidFill>
                  <a:srgbClr val="000000"/>
                </a:solidFill>
                <a:effectLst/>
                <a:latin typeface="Times New Roman" panose="02020603050405020304" pitchFamily="18" charset="0"/>
                <a:ea typeface="Times New Roman" panose="02020603050405020304" pitchFamily="18" charset="0"/>
              </a:rPr>
              <a:t> yang sangat </a:t>
            </a:r>
            <a:r>
              <a:rPr lang="en-GB" sz="1800" dirty="0" err="1">
                <a:solidFill>
                  <a:srgbClr val="000000"/>
                </a:solidFill>
                <a:effectLst/>
                <a:latin typeface="Times New Roman" panose="02020603050405020304" pitchFamily="18" charset="0"/>
                <a:ea typeface="Times New Roman" panose="02020603050405020304" pitchFamily="18" charset="0"/>
              </a:rPr>
              <a:t>penting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ini</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Lembaga </a:t>
            </a:r>
            <a:r>
              <a:rPr lang="en-GB" sz="1800" dirty="0" err="1">
                <a:solidFill>
                  <a:srgbClr val="000000"/>
                </a:solidFill>
                <a:effectLst/>
                <a:latin typeface="Times New Roman" panose="02020603050405020304" pitchFamily="18" charset="0"/>
                <a:ea typeface="Times New Roman" panose="02020603050405020304" pitchFamily="18" charset="0"/>
              </a:rPr>
              <a:t>harus</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benar-benar</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memahami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apa</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dibutuhkan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atau</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diinginkan</a:t>
            </a:r>
            <a:r>
              <a:rPr lang="en-GB" sz="1800" dirty="0">
                <a:solidFill>
                  <a:srgbClr val="000000"/>
                </a:solidFill>
                <a:effectLst/>
                <a:latin typeface="Times New Roman" panose="02020603050405020304" pitchFamily="18" charset="0"/>
                <a:ea typeface="Times New Roman" panose="02020603050405020304" pitchFamily="18" charset="0"/>
              </a:rPr>
              <a:t> oleh para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saat</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tersebut</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memutuskan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menitipkan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anak-anaknya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disekolah</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kita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dirikan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Sebagai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contoh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saat</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memilih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sekolah</a:t>
            </a:r>
            <a:r>
              <a:rPr lang="en-GB" sz="1800" dirty="0">
                <a:solidFill>
                  <a:srgbClr val="000000"/>
                </a:solidFill>
                <a:effectLst/>
                <a:latin typeface="Times New Roman" panose="02020603050405020304" pitchFamily="18" charset="0"/>
                <a:ea typeface="Times New Roman" panose="02020603050405020304" pitchFamily="18" charset="0"/>
              </a:rPr>
              <a:t> Islam </a:t>
            </a:r>
            <a:r>
              <a:rPr lang="en-GB" sz="1800" dirty="0" err="1">
                <a:solidFill>
                  <a:srgbClr val="000000"/>
                </a:solidFill>
                <a:effectLst/>
                <a:latin typeface="Times New Roman" panose="02020603050405020304" pitchFamily="18" charset="0"/>
                <a:ea typeface="Times New Roman" panose="02020603050405020304" pitchFamily="18" charset="0"/>
              </a:rPr>
              <a:t>terpadu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karena</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menginginkan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anaknya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seorang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penghafal</a:t>
            </a:r>
            <a:r>
              <a:rPr lang="en-GB" sz="1800" dirty="0">
                <a:solidFill>
                  <a:srgbClr val="000000"/>
                </a:solidFill>
                <a:effectLst/>
                <a:latin typeface="Times New Roman" panose="02020603050405020304" pitchFamily="18" charset="0"/>
                <a:ea typeface="Times New Roman" panose="02020603050405020304" pitchFamily="18" charset="0"/>
              </a:rPr>
              <a:t> al-Qur’an, </a:t>
            </a:r>
            <a:r>
              <a:rPr lang="en-GB" sz="1800" dirty="0" err="1">
                <a:solidFill>
                  <a:srgbClr val="000000"/>
                </a:solidFill>
                <a:effectLst/>
                <a:latin typeface="Times New Roman" panose="02020603050405020304" pitchFamily="18" charset="0"/>
                <a:ea typeface="Times New Roman" panose="02020603050405020304" pitchFamily="18" charset="0"/>
              </a:rPr>
              <a:t>maka</a:t>
            </a:r>
            <a:r>
              <a:rPr lang="en-GB" sz="1800" dirty="0">
                <a:solidFill>
                  <a:srgbClr val="000000"/>
                </a:solidFill>
                <a:effectLst/>
                <a:latin typeface="Times New Roman" panose="02020603050405020304" pitchFamily="18" charset="0"/>
                <a:ea typeface="Times New Roman" panose="02020603050405020304" pitchFamily="18" charset="0"/>
              </a:rPr>
              <a:t> Lembaga </a:t>
            </a:r>
            <a:r>
              <a:rPr lang="en-GB" sz="1800" dirty="0" err="1">
                <a:solidFill>
                  <a:srgbClr val="000000"/>
                </a:solidFill>
                <a:effectLst/>
                <a:latin typeface="Times New Roman" panose="02020603050405020304" pitchFamily="18" charset="0"/>
                <a:ea typeface="Times New Roman" panose="02020603050405020304" pitchFamily="18" charset="0"/>
              </a:rPr>
              <a:t>tersebut</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harus</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berusaha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secara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maksimal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memenuhi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harapan</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tersebut</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itu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harapan</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Sebagian </a:t>
            </a:r>
            <a:r>
              <a:rPr lang="en-GB" sz="1800" dirty="0" err="1">
                <a:solidFill>
                  <a:srgbClr val="000000"/>
                </a:solidFill>
                <a:effectLst/>
                <a:latin typeface="Times New Roman" panose="02020603050405020304" pitchFamily="18" charset="0"/>
                <a:ea typeface="Times New Roman" panose="02020603050405020304" pitchFamily="18" charset="0"/>
              </a:rPr>
              <a:t>besar</a:t>
            </a:r>
            <a:r>
              <a:rPr lang="en-GB" sz="1800" dirty="0">
                <a:solidFill>
                  <a:srgbClr val="000000"/>
                </a:solidFill>
                <a:effectLst/>
                <a:latin typeface="Times New Roman" panose="02020603050405020304" pitchFamily="18" charset="0"/>
                <a:ea typeface="Times New Roman" panose="02020603050405020304" pitchFamily="18" charset="0"/>
              </a:rPr>
              <a:t>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semestinya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dijadikan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sebagai</a:t>
            </a:r>
            <a:r>
              <a:rPr lang="en-GB" sz="1800" dirty="0">
                <a:solidFill>
                  <a:srgbClr val="000000"/>
                </a:solidFill>
                <a:effectLst/>
                <a:latin typeface="Times New Roman" panose="02020603050405020304" pitchFamily="18" charset="0"/>
                <a:ea typeface="Times New Roman" panose="02020603050405020304" pitchFamily="18" charset="0"/>
              </a:rPr>
              <a:t> salah </a:t>
            </a:r>
            <a:r>
              <a:rPr lang="en-GB" sz="1800" dirty="0" err="1">
                <a:solidFill>
                  <a:srgbClr val="000000"/>
                </a:solidFill>
                <a:effectLst/>
                <a:latin typeface="Times New Roman" panose="02020603050405020304" pitchFamily="18" charset="0"/>
                <a:ea typeface="Times New Roman" panose="02020603050405020304" pitchFamily="18" charset="0"/>
              </a:rPr>
              <a:t>satu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i="1" dirty="0">
                <a:solidFill>
                  <a:srgbClr val="000000"/>
                </a:solidFill>
                <a:effectLst/>
                <a:latin typeface="Times New Roman" panose="02020603050405020304" pitchFamily="18" charset="0"/>
                <a:ea typeface="Times New Roman" panose="02020603050405020304" pitchFamily="18" charset="0"/>
              </a:rPr>
              <a:t>quality assurance</a:t>
            </a:r>
            <a:r>
              <a:rPr lang="en-GB" sz="1800" dirty="0">
                <a:solidFill>
                  <a:srgbClr val="000000"/>
                </a:solidFill>
                <a:effectLst/>
                <a:latin typeface="Times New Roman" panose="02020603050405020304" pitchFamily="18" charset="0"/>
                <a:ea typeface="Times New Roman" panose="02020603050405020304" pitchFamily="18" charset="0"/>
              </a:rPr>
              <a:t> Lembaga yang </a:t>
            </a:r>
            <a:r>
              <a:rPr lang="en-GB" sz="1800" dirty="0" err="1">
                <a:solidFill>
                  <a:srgbClr val="000000"/>
                </a:solidFill>
                <a:effectLst/>
                <a:latin typeface="Times New Roman" panose="02020603050405020304" pitchFamily="18" charset="0"/>
                <a:ea typeface="Times New Roman" panose="02020603050405020304" pitchFamily="18" charset="0"/>
              </a:rPr>
              <a:t>kemudian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dipublikasikan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secara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meluas</a:t>
            </a:r>
            <a:r>
              <a:rPr lang="en-GB" sz="1800" dirty="0">
                <a:solidFill>
                  <a:srgbClr val="000000"/>
                </a:solidFill>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gn="just"/>
            <a:r>
              <a:rPr lang="en-GB" sz="1800" dirty="0" err="1">
                <a:solidFill>
                  <a:srgbClr val="000000"/>
                </a:solidFill>
                <a:effectLst/>
                <a:latin typeface="Times New Roman" panose="02020603050405020304" pitchFamily="18" charset="0"/>
                <a:ea typeface="Times New Roman" panose="02020603050405020304" pitchFamily="18" charset="0"/>
              </a:rPr>
              <a:t>Manajemen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hubungan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tidak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kalah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penting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karena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menjaga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hubungan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baik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dengan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seluruh</a:t>
            </a:r>
            <a:r>
              <a:rPr lang="en-GB" sz="1800" dirty="0">
                <a:solidFill>
                  <a:srgbClr val="000000"/>
                </a:solidFill>
                <a:effectLst/>
                <a:latin typeface="Times New Roman" panose="02020603050405020304" pitchFamily="18" charset="0"/>
                <a:ea typeface="Times New Roman" panose="02020603050405020304" pitchFamily="18" charset="0"/>
              </a:rPr>
              <a:t> stakeholder yang </a:t>
            </a:r>
            <a:r>
              <a:rPr lang="en-GB" sz="1800" dirty="0" err="1">
                <a:solidFill>
                  <a:srgbClr val="000000"/>
                </a:solidFill>
                <a:effectLst/>
                <a:latin typeface="Times New Roman" panose="02020603050405020304" pitchFamily="18" charset="0"/>
                <a:ea typeface="Times New Roman" panose="02020603050405020304" pitchFamily="18" charset="0"/>
              </a:rPr>
              <a:t>ada</a:t>
            </a:r>
            <a:r>
              <a:rPr lang="en-GB" sz="1800" dirty="0">
                <a:solidFill>
                  <a:srgbClr val="000000"/>
                </a:solidFill>
                <a:effectLst/>
                <a:latin typeface="Times New Roman" panose="02020603050405020304" pitchFamily="18" charset="0"/>
                <a:ea typeface="Times New Roman" panose="02020603050405020304" pitchFamily="18" charset="0"/>
              </a:rPr>
              <a:t> di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Lembaga </a:t>
            </a:r>
            <a:r>
              <a:rPr lang="en-GB" sz="1800" dirty="0" err="1">
                <a:solidFill>
                  <a:srgbClr val="000000"/>
                </a:solidFill>
                <a:effectLst/>
                <a:latin typeface="Times New Roman" panose="02020603050405020304" pitchFamily="18" charset="0"/>
                <a:ea typeface="Times New Roman" panose="02020603050405020304" pitchFamily="18" charset="0"/>
              </a:rPr>
              <a:t>maupun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diluar</a:t>
            </a:r>
            <a:r>
              <a:rPr lang="en-GB" sz="1800" dirty="0">
                <a:solidFill>
                  <a:srgbClr val="000000"/>
                </a:solidFill>
                <a:effectLst/>
                <a:latin typeface="Times New Roman" panose="02020603050405020304" pitchFamily="18" charset="0"/>
                <a:ea typeface="Times New Roman" panose="02020603050405020304" pitchFamily="18" charset="0"/>
              </a:rPr>
              <a:t> Lembaga </a:t>
            </a:r>
            <a:r>
              <a:rPr lang="en-GB" sz="1800" dirty="0" err="1">
                <a:solidFill>
                  <a:srgbClr val="000000"/>
                </a:solidFill>
                <a:effectLst/>
                <a:latin typeface="Times New Roman" panose="02020603050405020304" pitchFamily="18" charset="0"/>
                <a:ea typeface="Times New Roman" panose="02020603050405020304" pitchFamily="18" charset="0"/>
              </a:rPr>
              <a:t>sangatlah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penting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dilakukan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Komunikasi</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dilakukan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secara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terbuka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berdampak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positif</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upaya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membangun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di Lembaga Pendidikan. </a:t>
            </a:r>
            <a:r>
              <a:rPr lang="en-GB" sz="1800" dirty="0" err="1">
                <a:solidFill>
                  <a:srgbClr val="000000"/>
                </a:solidFill>
                <a:effectLst/>
                <a:latin typeface="Times New Roman" panose="02020603050405020304" pitchFamily="18" charset="0"/>
                <a:ea typeface="Times New Roman" panose="02020603050405020304" pitchFamily="18" charset="0"/>
              </a:rPr>
              <a:t>Setiap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masukan</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disampaikan</a:t>
            </a:r>
            <a:r>
              <a:rPr lang="en-GB" sz="1800" dirty="0">
                <a:solidFill>
                  <a:srgbClr val="000000"/>
                </a:solidFill>
                <a:effectLst/>
                <a:latin typeface="Times New Roman" panose="02020603050405020304" pitchFamily="18" charset="0"/>
                <a:ea typeface="Times New Roman" panose="02020603050405020304" pitchFamily="18" charset="0"/>
              </a:rPr>
              <a:t> staff, orang </a:t>
            </a:r>
            <a:r>
              <a:rPr lang="en-GB" sz="1800" dirty="0" err="1">
                <a:solidFill>
                  <a:srgbClr val="000000"/>
                </a:solidFill>
                <a:effectLst/>
                <a:latin typeface="Times New Roman" panose="02020603050405020304" pitchFamily="18" charset="0"/>
                <a:ea typeface="Times New Roman" panose="02020603050405020304" pitchFamily="18" charset="0"/>
              </a:rPr>
              <a:t>tua</a:t>
            </a:r>
            <a:r>
              <a:rPr lang="en-GB" sz="1800" dirty="0">
                <a:solidFill>
                  <a:srgbClr val="000000"/>
                </a:solidFill>
                <a:effectLst/>
                <a:latin typeface="Times New Roman" panose="02020603050405020304" pitchFamily="18" charset="0"/>
                <a:ea typeface="Times New Roman" panose="02020603050405020304" pitchFamily="18" charset="0"/>
              </a:rPr>
              <a:t>, Masyarakat pada </a:t>
            </a:r>
            <a:r>
              <a:rPr lang="en-GB" sz="1800" dirty="0" err="1">
                <a:solidFill>
                  <a:srgbClr val="000000"/>
                </a:solidFill>
                <a:effectLst/>
                <a:latin typeface="Times New Roman" panose="02020603050405020304" pitchFamily="18" charset="0"/>
                <a:ea typeface="Times New Roman" panose="02020603050405020304" pitchFamily="18" charset="0"/>
              </a:rPr>
              <a:t>umumnya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sejatinya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energi</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besar</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bagi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tiap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sekolah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bergerak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kearah</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lebih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baik</a:t>
            </a:r>
            <a:r>
              <a:rPr lang="en-GB" sz="1800" dirty="0">
                <a:solidFill>
                  <a:srgbClr val="000000"/>
                </a:solidFill>
                <a:effectLst/>
                <a:latin typeface="Times New Roman" panose="02020603050405020304" pitchFamily="18" charset="0"/>
                <a:ea typeface="Times New Roman" panose="02020603050405020304" pitchFamily="18" charset="0"/>
              </a:rPr>
              <a:t> dan </a:t>
            </a:r>
            <a:r>
              <a:rPr lang="en-GB" sz="1800" dirty="0" err="1">
                <a:solidFill>
                  <a:srgbClr val="000000"/>
                </a:solidFill>
                <a:effectLst/>
                <a:latin typeface="Times New Roman" panose="02020603050405020304" pitchFamily="18" charset="0"/>
                <a:ea typeface="Times New Roman" panose="02020603050405020304" pitchFamily="18" charset="0"/>
              </a:rPr>
              <a:t>meningkatkan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kinerja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kerja</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berkelanjutan</a:t>
            </a:r>
            <a:r>
              <a:rPr lang="en-GB" sz="1800" dirty="0">
                <a:solidFill>
                  <a:srgbClr val="000000"/>
                </a:solidFill>
                <a:effectLst/>
                <a:latin typeface="Times New Roman" panose="02020603050405020304" pitchFamily="18" charset="0"/>
                <a:ea typeface="Times New Roman" panose="02020603050405020304" pitchFamily="18" charset="0"/>
              </a:rPr>
              <a:t>, Dimana pada </a:t>
            </a:r>
            <a:r>
              <a:rPr lang="en-GB" sz="1800" dirty="0" err="1">
                <a:solidFill>
                  <a:srgbClr val="000000"/>
                </a:solidFill>
                <a:effectLst/>
                <a:latin typeface="Times New Roman" panose="02020603050405020304" pitchFamily="18" charset="0"/>
                <a:ea typeface="Times New Roman" panose="02020603050405020304" pitchFamily="18" charset="0"/>
              </a:rPr>
              <a:t>perubahan</a:t>
            </a:r>
            <a:r>
              <a:rPr lang="en-GB" sz="1800" dirty="0">
                <a:solidFill>
                  <a:srgbClr val="000000"/>
                </a:solidFill>
                <a:effectLst/>
                <a:latin typeface="Times New Roman" panose="02020603050405020304" pitchFamily="18" charset="0"/>
                <a:ea typeface="Times New Roman" panose="02020603050405020304" pitchFamily="18" charset="0"/>
              </a:rPr>
              <a:t> zaman </a:t>
            </a:r>
            <a:r>
              <a:rPr lang="en-GB" sz="1800" dirty="0" err="1">
                <a:solidFill>
                  <a:srgbClr val="000000"/>
                </a:solidFill>
                <a:effectLst/>
                <a:latin typeface="Times New Roman" panose="02020603050405020304" pitchFamily="18" charset="0"/>
                <a:ea typeface="Times New Roman" panose="02020603050405020304" pitchFamily="18" charset="0"/>
              </a:rPr>
              <a:t>serta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berkembangnya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kebutuhan</a:t>
            </a:r>
            <a:r>
              <a:rPr lang="en-GB" sz="1800" dirty="0">
                <a:solidFill>
                  <a:srgbClr val="000000"/>
                </a:solidFill>
                <a:effectLst/>
                <a:latin typeface="Times New Roman" panose="02020603050405020304" pitchFamily="18" charset="0"/>
                <a:ea typeface="Times New Roman" panose="02020603050405020304" pitchFamily="18" charset="0"/>
              </a:rPr>
              <a:t> Masyarakat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tantangan</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harus</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dijawab</a:t>
            </a:r>
            <a:r>
              <a:rPr lang="en-GB" sz="1800" dirty="0">
                <a:solidFill>
                  <a:srgbClr val="000000"/>
                </a:solidFill>
                <a:effectLst/>
                <a:latin typeface="Times New Roman" panose="02020603050405020304" pitchFamily="18" charset="0"/>
                <a:ea typeface="Times New Roman" panose="02020603050405020304" pitchFamily="18" charset="0"/>
              </a:rPr>
              <a:t> oleh Lembaga Pendidikan,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ini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peningkatan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kualitas</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melalui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berbagai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inovasi</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dihasilkan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kunci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keberhasilan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konteks</a:t>
            </a:r>
            <a:r>
              <a:rPr lang="en-GB" sz="1800" dirty="0">
                <a:solidFill>
                  <a:srgbClr val="000000"/>
                </a:solidFill>
                <a:effectLst/>
                <a:latin typeface="Times New Roman" panose="02020603050405020304" pitchFamily="18" charset="0"/>
                <a:ea typeface="Times New Roman" panose="02020603050405020304" pitchFamily="18" charset="0"/>
              </a:rPr>
              <a:t> strategi </a:t>
            </a:r>
            <a:r>
              <a:rPr lang="en-GB" sz="1800" dirty="0" err="1">
                <a:solidFill>
                  <a:srgbClr val="000000"/>
                </a:solidFill>
                <a:effectLst/>
                <a:latin typeface="Times New Roman" panose="02020603050405020304" pitchFamily="18" charset="0"/>
                <a:ea typeface="Times New Roman" panose="02020603050405020304" pitchFamily="18" charset="0"/>
              </a:rPr>
              <a:t>pengembangan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di </a:t>
            </a:r>
            <a:r>
              <a:rPr lang="en-GB" sz="1800" dirty="0" err="1">
                <a:solidFill>
                  <a:srgbClr val="000000"/>
                </a:solidFill>
                <a:effectLst/>
                <a:latin typeface="Times New Roman" panose="02020603050405020304" pitchFamily="18" charset="0"/>
                <a:ea typeface="Times New Roman" panose="02020603050405020304" pitchFamily="18" charset="0"/>
              </a:rPr>
              <a:t>lingkungan</a:t>
            </a:r>
            <a:r>
              <a:rPr lang="en-GB" sz="1800" dirty="0">
                <a:solidFill>
                  <a:srgbClr val="000000"/>
                </a:solidFill>
                <a:effectLst/>
                <a:latin typeface="Times New Roman" panose="02020603050405020304" pitchFamily="18" charset="0"/>
                <a:ea typeface="Times New Roman" panose="02020603050405020304" pitchFamily="18" charset="0"/>
              </a:rPr>
              <a:t> Lembaga Pendidikan </a:t>
            </a:r>
            <a:r>
              <a:rPr lang="en-GB" sz="1800" dirty="0" err="1">
                <a:solidFill>
                  <a:srgbClr val="000000"/>
                </a:solidFill>
                <a:effectLst/>
                <a:latin typeface="Times New Roman" panose="02020603050405020304" pitchFamily="18" charset="0"/>
                <a:ea typeface="Times New Roman" panose="02020603050405020304" pitchFamily="18" charset="0"/>
              </a:rPr>
              <a:t>dengan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meningkatkan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kompetensi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seluruh</a:t>
            </a:r>
            <a:r>
              <a:rPr lang="en-GB" sz="1800" dirty="0">
                <a:solidFill>
                  <a:srgbClr val="000000"/>
                </a:solidFill>
                <a:effectLst/>
                <a:latin typeface="Times New Roman" panose="02020603050405020304" pitchFamily="18" charset="0"/>
                <a:ea typeface="Times New Roman" panose="02020603050405020304" pitchFamily="18" charset="0"/>
              </a:rPr>
              <a:t> guru </a:t>
            </a:r>
            <a:r>
              <a:rPr lang="en-GB" sz="1800" dirty="0" err="1">
                <a:solidFill>
                  <a:srgbClr val="000000"/>
                </a:solidFill>
                <a:effectLst/>
                <a:latin typeface="Times New Roman" panose="02020603050405020304" pitchFamily="18" charset="0"/>
                <a:ea typeface="Times New Roman" panose="02020603050405020304" pitchFamily="18" charset="0"/>
              </a:rPr>
              <a:t>secara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berkala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meningkatkan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kinerja</a:t>
            </a:r>
            <a:r>
              <a:rPr lang="en-GB" sz="1800" dirty="0">
                <a:solidFill>
                  <a:srgbClr val="000000"/>
                </a:solidFill>
                <a:effectLst/>
                <a:latin typeface="Times New Roman" panose="02020603050405020304" pitchFamily="18" charset="0"/>
                <a:ea typeface="Times New Roman" panose="02020603050405020304" pitchFamily="18" charset="0"/>
              </a:rPr>
              <a:t> Lembaga.</a:t>
            </a:r>
            <a:endParaRPr lang="en-ID" sz="1800" dirty="0">
              <a:effectLst/>
              <a:latin typeface="Times New Roman" panose="02020603050405020304" pitchFamily="18" charset="0"/>
              <a:ea typeface="Times New Roman" panose="02020603050405020304" pitchFamily="18" charset="0"/>
            </a:endParaRPr>
          </a:p>
          <a:p>
            <a:pPr indent="182880" algn="just"/>
            <a:r>
              <a:rPr lang="en-GB" sz="1800" dirty="0">
                <a:solidFill>
                  <a:srgbClr val="000000"/>
                </a:solidFill>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2466582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2092A-EDD1-BFB1-D99E-5C81D4608C84}"/>
              </a:ext>
            </a:extLst>
          </p:cNvPr>
          <p:cNvSpPr>
            <a:spLocks noGrp="1"/>
          </p:cNvSpPr>
          <p:nvPr>
            <p:ph type="title"/>
          </p:nvPr>
        </p:nvSpPr>
        <p:spPr/>
        <p:txBody>
          <a:bodyPr/>
          <a:lstStyle/>
          <a:p>
            <a:r>
              <a:rPr lang="en-US" dirty="0"/>
              <a:t>Kesimpulan</a:t>
            </a:r>
            <a:endParaRPr lang="en-ID" dirty="0"/>
          </a:p>
        </p:txBody>
      </p:sp>
      <p:sp>
        <p:nvSpPr>
          <p:cNvPr id="3" name="Text Placeholder 2">
            <a:extLst>
              <a:ext uri="{FF2B5EF4-FFF2-40B4-BE49-F238E27FC236}">
                <a16:creationId xmlns:a16="http://schemas.microsoft.com/office/drawing/2014/main" id="{67E251D4-BB02-D82E-5766-5943F3B37843}"/>
              </a:ext>
            </a:extLst>
          </p:cNvPr>
          <p:cNvSpPr>
            <a:spLocks noGrp="1"/>
          </p:cNvSpPr>
          <p:nvPr>
            <p:ph type="body" idx="1"/>
          </p:nvPr>
        </p:nvSpPr>
        <p:spPr/>
        <p:txBody>
          <a:bodyPr>
            <a:normAutofit/>
          </a:bodyPr>
          <a:lstStyle/>
          <a:p>
            <a:pPr indent="182880" algn="ctr"/>
            <a:r>
              <a:rPr lang="en-GB" sz="1800" b="1" dirty="0">
                <a:solidFill>
                  <a:srgbClr val="000000"/>
                </a:solidFill>
                <a:effectLst/>
                <a:latin typeface="Times New Roman" panose="02020603050405020304" pitchFamily="18" charset="0"/>
                <a:ea typeface="Times New Roman" panose="02020603050405020304" pitchFamily="18" charset="0"/>
              </a:rPr>
              <a:t>IV. KESIMPULAN</a:t>
            </a:r>
            <a:endParaRPr lang="en-ID" sz="1800" dirty="0">
              <a:effectLst/>
              <a:latin typeface="Times New Roman" panose="02020603050405020304" pitchFamily="18" charset="0"/>
              <a:ea typeface="Times New Roman" panose="02020603050405020304" pitchFamily="18" charset="0"/>
            </a:endParaRPr>
          </a:p>
          <a:p>
            <a:pPr algn="just"/>
            <a:r>
              <a:rPr lang="en-GB" sz="2000" dirty="0">
                <a:solidFill>
                  <a:srgbClr val="000000"/>
                </a:solidFill>
                <a:effectLst/>
                <a:latin typeface="Times New Roman" panose="02020603050405020304" pitchFamily="18" charset="0"/>
                <a:ea typeface="Times New Roman" panose="02020603050405020304" pitchFamily="18" charset="0"/>
              </a:rPr>
              <a:t>      </a:t>
            </a:r>
            <a:r>
              <a:rPr lang="id-ID" sz="2000" dirty="0">
                <a:solidFill>
                  <a:srgbClr val="000000"/>
                </a:solidFill>
                <a:effectLst/>
                <a:latin typeface="Times New Roman" panose="02020603050405020304" pitchFamily="18" charset="0"/>
                <a:ea typeface="Times New Roman" panose="02020603050405020304" pitchFamily="18" charset="0"/>
              </a:rPr>
              <a:t>Berdasarkan hasil penelitian menggunakan metode kualitatif dengan jenis Systemic Literature Review (SLR) maka dapat ditarik kesimpulan bahwa Strategi pengembangan budaya mutu lembaga pendidikan dapat diimplementasikan terhadap lembaga pendidikan yang didirikan diantaranya </a:t>
            </a:r>
            <a:r>
              <a:rPr lang="en-GB" sz="2000" dirty="0">
                <a:solidFill>
                  <a:srgbClr val="000000"/>
                </a:solidFill>
                <a:effectLst/>
                <a:latin typeface="Times New Roman" panose="02020603050405020304" pitchFamily="18" charset="0"/>
                <a:ea typeface="Times New Roman" panose="02020603050405020304" pitchFamily="18" charset="0"/>
              </a:rPr>
              <a:t>1) </a:t>
            </a:r>
            <a:r>
              <a:rPr lang="en-GB" sz="2000" dirty="0" err="1">
                <a:solidFill>
                  <a:srgbClr val="000000"/>
                </a:solidFill>
                <a:effectLst/>
                <a:latin typeface="Times New Roman" panose="02020603050405020304" pitchFamily="18" charset="0"/>
                <a:ea typeface="Times New Roman" panose="02020603050405020304" pitchFamily="18" charset="0"/>
              </a:rPr>
              <a:t>Fokus</a:t>
            </a:r>
            <a:r>
              <a:rPr lang="en-GB" sz="2000" dirty="0">
                <a:solidFill>
                  <a:srgbClr val="000000"/>
                </a:solidFill>
                <a:effectLst/>
                <a:latin typeface="Times New Roman" panose="02020603050405020304" pitchFamily="18" charset="0"/>
                <a:ea typeface="Times New Roman" panose="02020603050405020304" pitchFamily="18" charset="0"/>
              </a:rPr>
              <a:t> pada </a:t>
            </a:r>
            <a:r>
              <a:rPr lang="en-GB" sz="2000" dirty="0" err="1">
                <a:solidFill>
                  <a:srgbClr val="000000"/>
                </a:solidFill>
                <a:effectLst/>
                <a:latin typeface="Times New Roman" panose="02020603050405020304" pitchFamily="18" charset="0"/>
                <a:ea typeface="Times New Roman" panose="02020603050405020304" pitchFamily="18" charset="0"/>
              </a:rPr>
              <a:t>siswa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karena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siswa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adalah</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subyek</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dari</a:t>
            </a:r>
            <a:r>
              <a:rPr lang="en-GB" sz="2000" dirty="0">
                <a:solidFill>
                  <a:srgbClr val="000000"/>
                </a:solidFill>
                <a:effectLst/>
                <a:latin typeface="Times New Roman" panose="02020603050405020304" pitchFamily="18" charset="0"/>
                <a:ea typeface="Times New Roman" panose="02020603050405020304" pitchFamily="18" charset="0"/>
              </a:rPr>
              <a:t> Pendidikan </a:t>
            </a:r>
            <a:r>
              <a:rPr lang="en-GB" sz="2000" dirty="0" err="1">
                <a:solidFill>
                  <a:srgbClr val="000000"/>
                </a:solidFill>
                <a:effectLst/>
                <a:latin typeface="Times New Roman" panose="02020603050405020304" pitchFamily="18" charset="0"/>
                <a:ea typeface="Times New Roman" panose="02020603050405020304" pitchFamily="18" charset="0"/>
              </a:rPr>
              <a:t>itu</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sendiri</a:t>
            </a:r>
            <a:r>
              <a:rPr lang="en-GB" sz="2000" dirty="0">
                <a:solidFill>
                  <a:srgbClr val="000000"/>
                </a:solidFill>
                <a:effectLst/>
                <a:latin typeface="Times New Roman" panose="02020603050405020304" pitchFamily="18" charset="0"/>
                <a:ea typeface="Times New Roman" panose="02020603050405020304" pitchFamily="18" charset="0"/>
              </a:rPr>
              <a:t> dan </a:t>
            </a:r>
            <a:r>
              <a:rPr lang="en-GB" sz="2000" dirty="0" err="1">
                <a:solidFill>
                  <a:srgbClr val="000000"/>
                </a:solidFill>
                <a:effectLst/>
                <a:latin typeface="Times New Roman" panose="02020603050405020304" pitchFamily="18" charset="0"/>
                <a:ea typeface="Times New Roman" panose="02020603050405020304" pitchFamily="18" charset="0"/>
              </a:rPr>
              <a:t>siswa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merupakan</a:t>
            </a:r>
            <a:r>
              <a:rPr lang="en-GB" sz="2000" dirty="0">
                <a:solidFill>
                  <a:srgbClr val="000000"/>
                </a:solidFill>
                <a:effectLst/>
                <a:latin typeface="Times New Roman" panose="02020603050405020304" pitchFamily="18" charset="0"/>
                <a:ea typeface="Times New Roman" panose="02020603050405020304" pitchFamily="18" charset="0"/>
              </a:rPr>
              <a:t> input yang </a:t>
            </a:r>
            <a:r>
              <a:rPr lang="en-GB" sz="2000" dirty="0" err="1">
                <a:solidFill>
                  <a:srgbClr val="000000"/>
                </a:solidFill>
                <a:effectLst/>
                <a:latin typeface="Times New Roman" panose="02020603050405020304" pitchFamily="18" charset="0"/>
                <a:ea typeface="Times New Roman" panose="02020603050405020304" pitchFamily="18" charset="0"/>
              </a:rPr>
              <a:t>akan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diproses</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sebuah</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lembaga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pendidikan</a:t>
            </a:r>
            <a:r>
              <a:rPr lang="en-GB" sz="2000" dirty="0">
                <a:solidFill>
                  <a:srgbClr val="000000"/>
                </a:solidFill>
                <a:effectLst/>
                <a:latin typeface="Times New Roman" panose="02020603050405020304" pitchFamily="18" charset="0"/>
                <a:ea typeface="Times New Roman" panose="02020603050405020304" pitchFamily="18" charset="0"/>
              </a:rPr>
              <a:t> 2) </a:t>
            </a:r>
            <a:r>
              <a:rPr lang="en-GB" sz="2000" dirty="0" err="1">
                <a:solidFill>
                  <a:srgbClr val="000000"/>
                </a:solidFill>
                <a:effectLst/>
                <a:latin typeface="Times New Roman" panose="02020603050405020304" pitchFamily="18" charset="0"/>
                <a:ea typeface="Times New Roman" panose="02020603050405020304" pitchFamily="18" charset="0"/>
              </a:rPr>
              <a:t>Keterlibatan</a:t>
            </a:r>
            <a:r>
              <a:rPr lang="en-GB" sz="2000" dirty="0">
                <a:solidFill>
                  <a:srgbClr val="000000"/>
                </a:solidFill>
                <a:effectLst/>
                <a:latin typeface="Times New Roman" panose="02020603050405020304" pitchFamily="18" charset="0"/>
                <a:ea typeface="Times New Roman" panose="02020603050405020304" pitchFamily="18" charset="0"/>
              </a:rPr>
              <a:t> total, </a:t>
            </a:r>
            <a:r>
              <a:rPr lang="en-GB" sz="2000" dirty="0" err="1">
                <a:solidFill>
                  <a:srgbClr val="000000"/>
                </a:solidFill>
                <a:effectLst/>
                <a:latin typeface="Times New Roman" panose="02020603050405020304" pitchFamily="18" charset="0"/>
                <a:ea typeface="Times New Roman" panose="02020603050405020304" pitchFamily="18" charset="0"/>
              </a:rPr>
              <a:t>artinya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partisipasi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seluruh</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lingkungan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lembaga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budaya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mutu</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akan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terbangun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dengan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baik</a:t>
            </a:r>
            <a:r>
              <a:rPr lang="en-GB" sz="2000" dirty="0">
                <a:solidFill>
                  <a:srgbClr val="000000"/>
                </a:solidFill>
                <a:effectLst/>
                <a:latin typeface="Times New Roman" panose="02020603050405020304" pitchFamily="18" charset="0"/>
                <a:ea typeface="Times New Roman" panose="02020603050405020304" pitchFamily="18" charset="0"/>
              </a:rPr>
              <a:t>. 3) </a:t>
            </a:r>
            <a:r>
              <a:rPr lang="en-GB" sz="2000" dirty="0" err="1">
                <a:solidFill>
                  <a:srgbClr val="000000"/>
                </a:solidFill>
                <a:effectLst/>
                <a:latin typeface="Times New Roman" panose="02020603050405020304" pitchFamily="18" charset="0"/>
                <a:ea typeface="Times New Roman" panose="02020603050405020304" pitchFamily="18" charset="0"/>
              </a:rPr>
              <a:t>Pengukuran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brarti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adanya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evaluasi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pemantauan</a:t>
            </a:r>
            <a:r>
              <a:rPr lang="en-GB" sz="2000" dirty="0">
                <a:solidFill>
                  <a:srgbClr val="000000"/>
                </a:solidFill>
                <a:effectLst/>
                <a:latin typeface="Times New Roman" panose="02020603050405020304" pitchFamily="18" charset="0"/>
                <a:ea typeface="Times New Roman" panose="02020603050405020304" pitchFamily="18" charset="0"/>
              </a:rPr>
              <a:t> yang </a:t>
            </a:r>
            <a:r>
              <a:rPr lang="en-GB" sz="2000" dirty="0" err="1">
                <a:solidFill>
                  <a:srgbClr val="000000"/>
                </a:solidFill>
                <a:effectLst/>
                <a:latin typeface="Times New Roman" panose="02020603050405020304" pitchFamily="18" charset="0"/>
                <a:ea typeface="Times New Roman" panose="02020603050405020304" pitchFamily="18" charset="0"/>
              </a:rPr>
              <a:t>terukur</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hal</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ini</a:t>
            </a:r>
            <a:r>
              <a:rPr lang="en-GB" sz="2000" dirty="0">
                <a:solidFill>
                  <a:srgbClr val="000000"/>
                </a:solidFill>
                <a:effectLst/>
                <a:latin typeface="Times New Roman" panose="02020603050405020304" pitchFamily="18" charset="0"/>
                <a:ea typeface="Times New Roman" panose="02020603050405020304" pitchFamily="18" charset="0"/>
              </a:rPr>
              <a:t> sangat </a:t>
            </a:r>
            <a:r>
              <a:rPr lang="en-GB" sz="2000" dirty="0" err="1">
                <a:solidFill>
                  <a:srgbClr val="000000"/>
                </a:solidFill>
                <a:effectLst/>
                <a:latin typeface="Times New Roman" panose="02020603050405020304" pitchFamily="18" charset="0"/>
                <a:ea typeface="Times New Roman" panose="02020603050405020304" pitchFamily="18" charset="0"/>
              </a:rPr>
              <a:t>penting</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untuk</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mengevaluasi</a:t>
            </a:r>
            <a:r>
              <a:rPr lang="en-GB" sz="2000" dirty="0">
                <a:solidFill>
                  <a:srgbClr val="000000"/>
                </a:solidFill>
                <a:effectLst/>
                <a:latin typeface="Times New Roman" panose="02020603050405020304" pitchFamily="18" charset="0"/>
                <a:ea typeface="Times New Roman" panose="02020603050405020304" pitchFamily="18" charset="0"/>
              </a:rPr>
              <a:t> program-program yang </a:t>
            </a:r>
            <a:r>
              <a:rPr lang="en-GB" sz="2000" dirty="0" err="1">
                <a:solidFill>
                  <a:srgbClr val="000000"/>
                </a:solidFill>
                <a:effectLst/>
                <a:latin typeface="Times New Roman" panose="02020603050405020304" pitchFamily="18" charset="0"/>
                <a:ea typeface="Times New Roman" panose="02020603050405020304" pitchFamily="18" charset="0"/>
              </a:rPr>
              <a:t>belum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berjalan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serta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merncanakan</a:t>
            </a:r>
            <a:r>
              <a:rPr lang="en-GB" sz="2000" dirty="0">
                <a:solidFill>
                  <a:srgbClr val="000000"/>
                </a:solidFill>
                <a:effectLst/>
                <a:latin typeface="Times New Roman" panose="02020603050405020304" pitchFamily="18" charset="0"/>
                <a:ea typeface="Times New Roman" panose="02020603050405020304" pitchFamily="18" charset="0"/>
              </a:rPr>
              <a:t> program-program yang </a:t>
            </a:r>
            <a:r>
              <a:rPr lang="en-GB" sz="2000" dirty="0" err="1">
                <a:solidFill>
                  <a:srgbClr val="000000"/>
                </a:solidFill>
                <a:effectLst/>
                <a:latin typeface="Times New Roman" panose="02020603050405020304" pitchFamily="18" charset="0"/>
                <a:ea typeface="Times New Roman" panose="02020603050405020304" pitchFamily="18" charset="0"/>
              </a:rPr>
              <a:t>sekiranya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menjadi</a:t>
            </a:r>
            <a:r>
              <a:rPr lang="en-GB" sz="2000" dirty="0">
                <a:solidFill>
                  <a:srgbClr val="000000"/>
                </a:solidFill>
                <a:effectLst/>
                <a:latin typeface="Times New Roman" panose="02020603050405020304" pitchFamily="18" charset="0"/>
                <a:ea typeface="Times New Roman" panose="02020603050405020304" pitchFamily="18" charset="0"/>
              </a:rPr>
              <a:t> Solusi </a:t>
            </a:r>
            <a:r>
              <a:rPr lang="en-GB" sz="2000" dirty="0" err="1">
                <a:solidFill>
                  <a:srgbClr val="000000"/>
                </a:solidFill>
                <a:effectLst/>
                <a:latin typeface="Times New Roman" panose="02020603050405020304" pitchFamily="18" charset="0"/>
                <a:ea typeface="Times New Roman" panose="02020603050405020304" pitchFamily="18" charset="0"/>
              </a:rPr>
              <a:t>dari</a:t>
            </a:r>
            <a:r>
              <a:rPr lang="en-GB" sz="2000" dirty="0">
                <a:solidFill>
                  <a:srgbClr val="000000"/>
                </a:solidFill>
                <a:effectLst/>
                <a:latin typeface="Times New Roman" panose="02020603050405020304" pitchFamily="18" charset="0"/>
                <a:ea typeface="Times New Roman" panose="02020603050405020304" pitchFamily="18" charset="0"/>
              </a:rPr>
              <a:t> program yang </a:t>
            </a:r>
            <a:r>
              <a:rPr lang="en-GB" sz="2000" dirty="0" err="1">
                <a:solidFill>
                  <a:srgbClr val="000000"/>
                </a:solidFill>
                <a:effectLst/>
                <a:latin typeface="Times New Roman" panose="02020603050405020304" pitchFamily="18" charset="0"/>
                <a:ea typeface="Times New Roman" panose="02020603050405020304" pitchFamily="18" charset="0"/>
              </a:rPr>
              <a:t>belum</a:t>
            </a:r>
            <a:r>
              <a:rPr lang="en-GB" sz="2000" dirty="0">
                <a:solidFill>
                  <a:srgbClr val="000000"/>
                </a:solidFill>
                <a:effectLst/>
                <a:latin typeface="Times New Roman" panose="02020603050405020304" pitchFamily="18" charset="0"/>
                <a:ea typeface="Times New Roman" panose="02020603050405020304" pitchFamily="18" charset="0"/>
              </a:rPr>
              <a:t> terlaksana.4) </a:t>
            </a:r>
            <a:r>
              <a:rPr lang="en-GB" sz="2000" dirty="0" err="1">
                <a:solidFill>
                  <a:srgbClr val="000000"/>
                </a:solidFill>
                <a:effectLst/>
                <a:latin typeface="Times New Roman" panose="02020603050405020304" pitchFamily="18" charset="0"/>
                <a:ea typeface="Times New Roman" panose="02020603050405020304" pitchFamily="18" charset="0"/>
              </a:rPr>
              <a:t>Komitmen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menjadi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hal</a:t>
            </a:r>
            <a:r>
              <a:rPr lang="en-GB" sz="2000" dirty="0">
                <a:solidFill>
                  <a:srgbClr val="000000"/>
                </a:solidFill>
                <a:effectLst/>
                <a:latin typeface="Times New Roman" panose="02020603050405020304" pitchFamily="18" charset="0"/>
                <a:ea typeface="Times New Roman" panose="02020603050405020304" pitchFamily="18" charset="0"/>
              </a:rPr>
              <a:t> sangat </a:t>
            </a:r>
            <a:r>
              <a:rPr lang="en-GB" sz="2000" dirty="0" err="1">
                <a:solidFill>
                  <a:srgbClr val="000000"/>
                </a:solidFill>
                <a:effectLst/>
                <a:latin typeface="Times New Roman" panose="02020603050405020304" pitchFamily="18" charset="0"/>
                <a:ea typeface="Times New Roman" panose="02020603050405020304" pitchFamily="18" charset="0"/>
              </a:rPr>
              <a:t>penting</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membangun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budaya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mutu</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menjadi</a:t>
            </a:r>
            <a:r>
              <a:rPr lang="en-GB" sz="2000" dirty="0">
                <a:solidFill>
                  <a:srgbClr val="000000"/>
                </a:solidFill>
                <a:effectLst/>
                <a:latin typeface="Times New Roman" panose="02020603050405020304" pitchFamily="18" charset="0"/>
                <a:ea typeface="Times New Roman" panose="02020603050405020304" pitchFamily="18" charset="0"/>
              </a:rPr>
              <a:t> Langkah </a:t>
            </a:r>
            <a:r>
              <a:rPr lang="en-GB" sz="2000" dirty="0" err="1">
                <a:solidFill>
                  <a:srgbClr val="000000"/>
                </a:solidFill>
                <a:effectLst/>
                <a:latin typeface="Times New Roman" panose="02020603050405020304" pitchFamily="18" charset="0"/>
                <a:ea typeface="Times New Roman" panose="02020603050405020304" pitchFamily="18" charset="0"/>
              </a:rPr>
              <a:t>awal</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untuk</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melaju</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melaksanakan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rangkaian</a:t>
            </a:r>
            <a:r>
              <a:rPr lang="en-GB" sz="2000" dirty="0">
                <a:solidFill>
                  <a:srgbClr val="000000"/>
                </a:solidFill>
                <a:effectLst/>
                <a:latin typeface="Times New Roman" panose="02020603050405020304" pitchFamily="18" charset="0"/>
                <a:ea typeface="Times New Roman" panose="02020603050405020304" pitchFamily="18" charset="0"/>
              </a:rPr>
              <a:t> program-program </a:t>
            </a:r>
            <a:r>
              <a:rPr lang="en-GB" sz="2000" dirty="0" err="1">
                <a:solidFill>
                  <a:srgbClr val="000000"/>
                </a:solidFill>
                <a:effectLst/>
                <a:latin typeface="Times New Roman" panose="02020603050405020304" pitchFamily="18" charset="0"/>
                <a:ea typeface="Times New Roman" panose="02020603050405020304" pitchFamily="18" charset="0"/>
              </a:rPr>
              <a:t>untuk</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pengembangan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budaya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mutu</a:t>
            </a:r>
            <a:r>
              <a:rPr lang="en-GB" sz="2000" dirty="0">
                <a:solidFill>
                  <a:srgbClr val="000000"/>
                </a:solidFill>
                <a:effectLst/>
                <a:latin typeface="Times New Roman" panose="02020603050405020304" pitchFamily="18" charset="0"/>
                <a:ea typeface="Times New Roman" panose="02020603050405020304" pitchFamily="18" charset="0"/>
              </a:rPr>
              <a:t>. 5)</a:t>
            </a:r>
            <a:r>
              <a:rPr lang="en-GB" sz="2000" dirty="0" err="1">
                <a:solidFill>
                  <a:srgbClr val="000000"/>
                </a:solidFill>
                <a:effectLst/>
                <a:latin typeface="Times New Roman" panose="02020603050405020304" pitchFamily="18" charset="0"/>
                <a:ea typeface="Times New Roman" panose="02020603050405020304" pitchFamily="18" charset="0"/>
              </a:rPr>
              <a:t>Perbaikan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berkelanjutan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artinya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meningkatkan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kinerja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kerja</a:t>
            </a:r>
            <a:r>
              <a:rPr lang="en-GB" sz="2000" dirty="0">
                <a:solidFill>
                  <a:srgbClr val="000000"/>
                </a:solidFill>
                <a:effectLst/>
                <a:latin typeface="Times New Roman" panose="02020603050405020304" pitchFamily="18" charset="0"/>
                <a:ea typeface="Times New Roman" panose="02020603050405020304" pitchFamily="18" charset="0"/>
              </a:rPr>
              <a:t> yang </a:t>
            </a:r>
            <a:r>
              <a:rPr lang="en-GB" sz="2000" dirty="0" err="1">
                <a:solidFill>
                  <a:srgbClr val="000000"/>
                </a:solidFill>
                <a:effectLst/>
                <a:latin typeface="Times New Roman" panose="02020603050405020304" pitchFamily="18" charset="0"/>
                <a:ea typeface="Times New Roman" panose="02020603050405020304" pitchFamily="18" charset="0"/>
              </a:rPr>
              <a:t>berkelanjutan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seperti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adanya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peningkatan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kualitas</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melalui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berbagai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inovasi</a:t>
            </a:r>
            <a:r>
              <a:rPr lang="en-GB" sz="2000" dirty="0">
                <a:solidFill>
                  <a:srgbClr val="000000"/>
                </a:solidFill>
                <a:effectLst/>
                <a:latin typeface="Times New Roman" panose="02020603050405020304" pitchFamily="18" charset="0"/>
                <a:ea typeface="Times New Roman" panose="02020603050405020304" pitchFamily="18" charset="0"/>
              </a:rPr>
              <a:t> yang </a:t>
            </a:r>
            <a:r>
              <a:rPr lang="en-GB" sz="2000" dirty="0" err="1">
                <a:solidFill>
                  <a:srgbClr val="000000"/>
                </a:solidFill>
                <a:effectLst/>
                <a:latin typeface="Times New Roman" panose="02020603050405020304" pitchFamily="18" charset="0"/>
                <a:ea typeface="Times New Roman" panose="02020603050405020304" pitchFamily="18" charset="0"/>
              </a:rPr>
              <a:t>dihasilkan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menjadi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kunci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keberhasilan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lembaga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mempertahankan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eksistensinya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konteks</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pengembangan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budaya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mutu</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dilingkungan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sekolah</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meningkatkan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kompetensi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seluruh</a:t>
            </a:r>
            <a:r>
              <a:rPr lang="en-GB" sz="2000" dirty="0">
                <a:solidFill>
                  <a:srgbClr val="000000"/>
                </a:solidFill>
                <a:effectLst/>
                <a:latin typeface="Times New Roman" panose="02020603050405020304" pitchFamily="18" charset="0"/>
                <a:ea typeface="Times New Roman" panose="02020603050405020304" pitchFamily="18" charset="0"/>
              </a:rPr>
              <a:t> guru </a:t>
            </a:r>
            <a:r>
              <a:rPr lang="en-GB" sz="2000" dirty="0" err="1">
                <a:solidFill>
                  <a:srgbClr val="000000"/>
                </a:solidFill>
                <a:effectLst/>
                <a:latin typeface="Times New Roman" panose="02020603050405020304" pitchFamily="18" charset="0"/>
                <a:ea typeface="Times New Roman" panose="02020603050405020304" pitchFamily="18" charset="0"/>
              </a:rPr>
              <a:t>secara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berkala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menjadi</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upaya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strategis</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dalam</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meningkatkan</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kinerja</a:t>
            </a:r>
            <a:r>
              <a:rPr lang="en-GB" sz="2000" dirty="0">
                <a:solidFill>
                  <a:srgbClr val="000000"/>
                </a:solidFill>
                <a:effectLst/>
                <a:latin typeface="Times New Roman" panose="02020603050405020304" pitchFamily="18" charset="0"/>
                <a:ea typeface="Times New Roman" panose="02020603050405020304" pitchFamily="18" charset="0"/>
              </a:rPr>
              <a:t> </a:t>
            </a:r>
            <a:r>
              <a:rPr lang="en-GB" sz="2000" dirty="0" err="1">
                <a:solidFill>
                  <a:srgbClr val="000000"/>
                </a:solidFill>
                <a:effectLst/>
                <a:latin typeface="Times New Roman" panose="02020603050405020304" pitchFamily="18" charset="0"/>
                <a:ea typeface="Times New Roman" panose="02020603050405020304" pitchFamily="18" charset="0"/>
              </a:rPr>
              <a:t>lembaga</a:t>
            </a:r>
            <a:r>
              <a:rPr lang="en-GB" sz="2000" dirty="0">
                <a:solidFill>
                  <a:srgbClr val="000000"/>
                </a:solidFill>
                <a:effectLst/>
                <a:latin typeface="Times New Roman" panose="02020603050405020304" pitchFamily="18" charset="0"/>
                <a:ea typeface="Times New Roman" panose="02020603050405020304" pitchFamily="18" charset="0"/>
              </a:rPr>
              <a:t>.</a:t>
            </a:r>
            <a:endParaRPr lang="en-ID"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8671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85000" lnSpcReduction="20000"/>
          </a:bodyPr>
          <a:lstStyle/>
          <a:p>
            <a:pPr marL="274320" indent="-274320" algn="just">
              <a:spcBef>
                <a:spcPts val="1440"/>
              </a:spcBef>
              <a:spcAft>
                <a:spcPts val="720"/>
              </a:spcAft>
            </a:pPr>
            <a:r>
              <a:rPr lang="id-ID" sz="2800" b="1" kern="0" cap="small" dirty="0">
                <a:effectLst/>
                <a:latin typeface="Times New Roman" panose="02020603050405020304" pitchFamily="18" charset="0"/>
              </a:rPr>
              <a:t>Referensi</a:t>
            </a:r>
            <a:endParaRPr lang="en-ID" sz="2800" b="1" kern="0" cap="small" dirty="0">
              <a:effectLst/>
              <a:latin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	A. Hamdi, “Manajemen Mutu Program Diniyah Pada Pondok Pesantren MuhammadIyah Lamongan,” </a:t>
            </a:r>
            <a:r>
              <a:rPr lang="id-ID" sz="1800" i="1" dirty="0">
                <a:effectLst/>
                <a:latin typeface="Times New Roman" panose="02020603050405020304" pitchFamily="18" charset="0"/>
                <a:ea typeface="Times New Roman" panose="02020603050405020304" pitchFamily="18" charset="0"/>
              </a:rPr>
              <a:t>Nidhomul Haq  J. Manaj. Pendidik. Islam</a:t>
            </a:r>
            <a:r>
              <a:rPr lang="id-ID" sz="1800" dirty="0">
                <a:effectLst/>
                <a:latin typeface="Times New Roman" panose="02020603050405020304" pitchFamily="18" charset="0"/>
                <a:ea typeface="Times New Roman" panose="02020603050405020304" pitchFamily="18" charset="0"/>
              </a:rPr>
              <a:t>, vol. 4, no. 2, pp. 247–258, 2019, doi: 10.31538/ndh.v4i2.463.</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	D. A. Romadlon, A. Bagus, and H. Kurniawan, “Implementasi Sistem Penjaminan Mutu Internal di Sekolah Dasar Procedia of Social Sciences and Humanities,” </a:t>
            </a:r>
            <a:r>
              <a:rPr lang="id-ID" sz="1800" i="1" dirty="0">
                <a:effectLst/>
                <a:latin typeface="Times New Roman" panose="02020603050405020304" pitchFamily="18" charset="0"/>
                <a:ea typeface="Times New Roman" panose="02020603050405020304" pitchFamily="18" charset="0"/>
              </a:rPr>
              <a:t>Procedia Soc. Sci. Humanit.</a:t>
            </a:r>
            <a:r>
              <a:rPr lang="id-ID" sz="1800" dirty="0">
                <a:effectLst/>
                <a:latin typeface="Times New Roman" panose="02020603050405020304" pitchFamily="18" charset="0"/>
                <a:ea typeface="Times New Roman" panose="02020603050405020304" pitchFamily="18" charset="0"/>
              </a:rPr>
              <a:t>, vol. 3, no. c, pp. 678–685, 2022.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[3]	S. Panjaitan, A. Siahaan, and M. Rifa’i, “Implementing Quality Improvement Management in Madrasah Aliyah,” </a:t>
            </a:r>
            <a:r>
              <a:rPr lang="id-ID" sz="1800" i="1" dirty="0">
                <a:effectLst/>
                <a:latin typeface="Times New Roman" panose="02020603050405020304" pitchFamily="18" charset="0"/>
                <a:ea typeface="Times New Roman" panose="02020603050405020304" pitchFamily="18" charset="0"/>
              </a:rPr>
              <a:t>Nidhomul Haq  J. Manaj. Pendidik. Islam</a:t>
            </a:r>
            <a:r>
              <a:rPr lang="id-ID" sz="1800" dirty="0">
                <a:effectLst/>
                <a:latin typeface="Times New Roman" panose="02020603050405020304" pitchFamily="18" charset="0"/>
                <a:ea typeface="Times New Roman" panose="02020603050405020304" pitchFamily="18" charset="0"/>
              </a:rPr>
              <a:t>, vol. 8, no. 1, pp. 137–151, 2023, doi: 10.31538/ndh.v8i1.3068.</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[4]	D. E. Malla Avila, “PERAN GURU PENGGERAK PADA MERDEKA BELAJAR UNTUK MEMPERBAIKI MUTU PENDIDIKAN DI INDONESIA,” </a:t>
            </a:r>
            <a:r>
              <a:rPr lang="id-ID" sz="1800" i="1" dirty="0">
                <a:effectLst/>
                <a:latin typeface="Times New Roman" panose="02020603050405020304" pitchFamily="18" charset="0"/>
                <a:ea typeface="Times New Roman" panose="02020603050405020304" pitchFamily="18" charset="0"/>
              </a:rPr>
              <a:t>J. Educ. Instr.</a:t>
            </a:r>
            <a:r>
              <a:rPr lang="id-ID" sz="1800" dirty="0">
                <a:effectLst/>
                <a:latin typeface="Times New Roman" panose="02020603050405020304" pitchFamily="18" charset="0"/>
                <a:ea typeface="Times New Roman" panose="02020603050405020304" pitchFamily="18" charset="0"/>
              </a:rPr>
              <a:t>, vol. 5, no. 8.5.2017, pp. 2003–2005, 2022.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[5]	S. Sutarmizi and S. Syarnubi, “Strategi Pengembangan Kompetensi Pedagogik Guru Rumpun Pai Di Mts. Mu’Alliminislamiyah Kabupaten Musi Banyuasin,” </a:t>
            </a:r>
            <a:r>
              <a:rPr lang="id-ID" sz="1800" i="1" dirty="0">
                <a:effectLst/>
                <a:latin typeface="Times New Roman" panose="02020603050405020304" pitchFamily="18" charset="0"/>
                <a:ea typeface="Times New Roman" panose="02020603050405020304" pitchFamily="18" charset="0"/>
              </a:rPr>
              <a:t>Tadrib</a:t>
            </a:r>
            <a:r>
              <a:rPr lang="id-ID" sz="1800" dirty="0">
                <a:effectLst/>
                <a:latin typeface="Times New Roman" panose="02020603050405020304" pitchFamily="18" charset="0"/>
                <a:ea typeface="Times New Roman" panose="02020603050405020304" pitchFamily="18" charset="0"/>
              </a:rPr>
              <a:t>, vol. 8, no. 1, pp. 56–74, 2022, doi: 10.19109/tadrib.v8i1.11315.</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[6]	E. Maryamah, M. Jurusan, M. Pendiidkan, I. Ftk, and I. Smh Banten, “Pengembangan Budaya Sekolah,” </a:t>
            </a:r>
            <a:r>
              <a:rPr lang="id-ID" sz="1800" i="1" dirty="0">
                <a:effectLst/>
                <a:latin typeface="Times New Roman" panose="02020603050405020304" pitchFamily="18" charset="0"/>
                <a:ea typeface="Times New Roman" panose="02020603050405020304" pitchFamily="18" charset="0"/>
              </a:rPr>
              <a:t>Tarbawi </a:t>
            </a:r>
            <a:r>
              <a:rPr lang="id-ID" sz="1800" dirty="0">
                <a:effectLst/>
                <a:latin typeface="Times New Roman" panose="02020603050405020304" pitchFamily="18" charset="0"/>
                <a:ea typeface="Times New Roman" panose="02020603050405020304" pitchFamily="18" charset="0"/>
              </a:rPr>
              <a:t>, vol. 2, no. 02, pp. 86–96, 2016.</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[7]	Y. Supriani, “Implementasi Manajemen Humas dalam Meningkatkan Mutu Madrasah,” </a:t>
            </a:r>
            <a:r>
              <a:rPr lang="id-ID" sz="1800" i="1" dirty="0">
                <a:effectLst/>
                <a:latin typeface="Times New Roman" panose="02020603050405020304" pitchFamily="18" charset="0"/>
                <a:ea typeface="Times New Roman" panose="02020603050405020304" pitchFamily="18" charset="0"/>
              </a:rPr>
              <a:t>JIIP - J. Ilm. Ilmu Pendidik.</a:t>
            </a:r>
            <a:r>
              <a:rPr lang="id-ID" sz="1800" dirty="0">
                <a:effectLst/>
                <a:latin typeface="Times New Roman" panose="02020603050405020304" pitchFamily="18" charset="0"/>
                <a:ea typeface="Times New Roman" panose="02020603050405020304" pitchFamily="18" charset="0"/>
              </a:rPr>
              <a:t>, vol. 5, no. 2, pp. 587–594, 2022, doi: 10.54371/jiip.v5i2.453.</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[8]	A. Syaddad, “Budaya Mutu Pendidikan Islam,” </a:t>
            </a:r>
            <a:r>
              <a:rPr lang="id-ID" sz="1800" i="1" dirty="0">
                <a:effectLst/>
                <a:latin typeface="Times New Roman" panose="02020603050405020304" pitchFamily="18" charset="0"/>
                <a:ea typeface="Times New Roman" panose="02020603050405020304" pitchFamily="18" charset="0"/>
              </a:rPr>
              <a:t>Salimiya</a:t>
            </a:r>
            <a:r>
              <a:rPr lang="id-ID" sz="1800" dirty="0">
                <a:effectLst/>
                <a:latin typeface="Times New Roman" panose="02020603050405020304" pitchFamily="18" charset="0"/>
                <a:ea typeface="Times New Roman" panose="02020603050405020304" pitchFamily="18" charset="0"/>
              </a:rPr>
              <a:t>, vol. 2, no. 2, pp. 264–283, 2021.</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[9]	N. M. Triana, I. Nasution, and T. S. Fitriani Nasution, “Strategi Peningkatan Mutu Pendidikan pada SMA Abdi Utama Kecamatan Barumun Kabupaten Padang Lawas,” </a:t>
            </a:r>
            <a:r>
              <a:rPr lang="id-ID" sz="1800" i="1" dirty="0">
                <a:effectLst/>
                <a:latin typeface="Times New Roman" panose="02020603050405020304" pitchFamily="18" charset="0"/>
                <a:ea typeface="Times New Roman" panose="02020603050405020304" pitchFamily="18" charset="0"/>
              </a:rPr>
              <a:t>J. Pendidik. Tambusai</a:t>
            </a:r>
            <a:r>
              <a:rPr lang="id-ID" sz="1800" dirty="0">
                <a:effectLst/>
                <a:latin typeface="Times New Roman" panose="02020603050405020304" pitchFamily="18" charset="0"/>
                <a:ea typeface="Times New Roman" panose="02020603050405020304" pitchFamily="18" charset="0"/>
              </a:rPr>
              <a:t>, vol. 6, no. 1, pp. 214–219, 2022, [Online]. Available: https://jptam.org/index.php/jptam/article/view/2853/2434</a:t>
            </a:r>
            <a:endParaRPr lang="en-ID" sz="1800" dirty="0">
              <a:effectLst/>
              <a:latin typeface="Times New Roman" panose="02020603050405020304" pitchFamily="18" charset="0"/>
              <a:ea typeface="Times New Roman" panose="02020603050405020304" pitchFamily="18" charset="0"/>
            </a:endParaRPr>
          </a:p>
          <a:p>
            <a:r>
              <a:rPr lang="id-ID" sz="1800" dirty="0">
                <a:effectLst/>
                <a:latin typeface="Times New Roman" panose="02020603050405020304" pitchFamily="18" charset="0"/>
                <a:ea typeface="Times New Roman" panose="02020603050405020304" pitchFamily="18" charset="0"/>
              </a:rPr>
              <a:t>[10]	Kholiq Abdul, “Strategi pengembangan Lembaga Pendidikan Islam yang Unggul,” </a:t>
            </a:r>
            <a:r>
              <a:rPr lang="id-ID" sz="1800" i="1" dirty="0">
                <a:effectLst/>
                <a:latin typeface="Times New Roman" panose="02020603050405020304" pitchFamily="18" charset="0"/>
                <a:ea typeface="Times New Roman" panose="02020603050405020304" pitchFamily="18" charset="0"/>
              </a:rPr>
              <a:t>Alasma</a:t>
            </a:r>
            <a:r>
              <a:rPr lang="id-ID" sz="1800" dirty="0">
                <a:effectLst/>
                <a:latin typeface="Times New Roman" panose="02020603050405020304" pitchFamily="18" charset="0"/>
                <a:ea typeface="Times New Roman" panose="02020603050405020304" pitchFamily="18" charset="0"/>
              </a:rPr>
              <a:t>, vol. 2, no. 1, pp. </a:t>
            </a:r>
            <a:endParaRPr dirty="0"/>
          </a:p>
        </p:txBody>
      </p:sp>
    </p:spTree>
    <p:extLst>
      <p:ext uri="{BB962C8B-B14F-4D97-AF65-F5344CB8AC3E}">
        <p14:creationId xmlns:p14="http://schemas.microsoft.com/office/powerpoint/2010/main" val="130414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85000" lnSpcReduction="10000"/>
          </a:bodyPr>
          <a:lstStyle/>
          <a:p>
            <a:pPr marL="406400" indent="-406400" algn="just"/>
            <a:r>
              <a:rPr lang="id-ID" sz="1800" dirty="0">
                <a:effectLst/>
                <a:latin typeface="Times New Roman" panose="02020603050405020304" pitchFamily="18" charset="0"/>
                <a:ea typeface="Times New Roman" panose="02020603050405020304" pitchFamily="18" charset="0"/>
              </a:rPr>
              <a:t>[11]	I. Istikomah, “MODERNIZATION PESANTREN TOWARD SUPERIOR SCHOOL,” </a:t>
            </a:r>
            <a:r>
              <a:rPr lang="id-ID" sz="1800" i="1" dirty="0">
                <a:effectLst/>
                <a:latin typeface="Times New Roman" panose="02020603050405020304" pitchFamily="18" charset="0"/>
                <a:ea typeface="Times New Roman" panose="02020603050405020304" pitchFamily="18" charset="0"/>
              </a:rPr>
              <a:t>eptint umsida.ac.id</a:t>
            </a:r>
            <a:r>
              <a:rPr lang="id-ID" sz="1800" dirty="0">
                <a:effectLst/>
                <a:latin typeface="Times New Roman" panose="02020603050405020304" pitchFamily="18" charset="0"/>
                <a:ea typeface="Times New Roman" panose="02020603050405020304" pitchFamily="18" charset="0"/>
              </a:rPr>
              <a:t>, vol. 4, no. 1, pp. 9–15, 2017.</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[12]	I. Istikomah, “Reorientasi Pesantren Di Era Global.” </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[13]	D. Z. Jami and A. Muharam, “Strategy for Improving the Quality of Islamic Religious Education Study Programs with Total Quality Management,” </a:t>
            </a:r>
            <a:r>
              <a:rPr lang="id-ID" sz="1800" i="1" dirty="0">
                <a:effectLst/>
                <a:latin typeface="Times New Roman" panose="02020603050405020304" pitchFamily="18" charset="0"/>
                <a:ea typeface="Times New Roman" panose="02020603050405020304" pitchFamily="18" charset="0"/>
              </a:rPr>
              <a:t>Nidhomul Haq  J. Manaj. Pendidik. Islam</a:t>
            </a:r>
            <a:r>
              <a:rPr lang="id-ID" sz="1800" dirty="0">
                <a:effectLst/>
                <a:latin typeface="Times New Roman" panose="02020603050405020304" pitchFamily="18" charset="0"/>
                <a:ea typeface="Times New Roman" panose="02020603050405020304" pitchFamily="18" charset="0"/>
              </a:rPr>
              <a:t>, vol. 7, no. 2, pp. 267–283, 2022, doi: 10.31538/ndh.v7i2.2096.</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[14]	N. R. Sonia, “Strategi Pengembangan Mutu Lembaga Pendidikan di Era Globalisasi,” </a:t>
            </a:r>
            <a:r>
              <a:rPr lang="id-ID" sz="1800" i="1" dirty="0">
                <a:effectLst/>
                <a:latin typeface="Times New Roman" panose="02020603050405020304" pitchFamily="18" charset="0"/>
                <a:ea typeface="Times New Roman" panose="02020603050405020304" pitchFamily="18" charset="0"/>
              </a:rPr>
              <a:t>Edukatif  J. Ilmu Pendidik.</a:t>
            </a:r>
            <a:r>
              <a:rPr lang="id-ID" sz="1800" dirty="0">
                <a:effectLst/>
                <a:latin typeface="Times New Roman" panose="02020603050405020304" pitchFamily="18" charset="0"/>
                <a:ea typeface="Times New Roman" panose="02020603050405020304" pitchFamily="18" charset="0"/>
              </a:rPr>
              <a:t>, vol. 4, no. 3, pp. 4429–4443, 2022, doi: 10.31004/edukatif.v4i3.2961.</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[15]	H. Ainissyifa, “Development strategy of islamic education institution,” </a:t>
            </a:r>
            <a:r>
              <a:rPr lang="id-ID" sz="1800" i="1" dirty="0">
                <a:effectLst/>
                <a:latin typeface="Times New Roman" panose="02020603050405020304" pitchFamily="18" charset="0"/>
                <a:ea typeface="Times New Roman" panose="02020603050405020304" pitchFamily="18" charset="0"/>
              </a:rPr>
              <a:t>Int. J. Sci. Technol. Res.</a:t>
            </a:r>
            <a:r>
              <a:rPr lang="id-ID" sz="1800" dirty="0">
                <a:effectLst/>
                <a:latin typeface="Times New Roman" panose="02020603050405020304" pitchFamily="18" charset="0"/>
                <a:ea typeface="Times New Roman" panose="02020603050405020304" pitchFamily="18" charset="0"/>
              </a:rPr>
              <a:t>, vol. 8, no. 4, pp. 141–149, 2019.</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[16]	A. Munir, “Keywords : Creating the Quality of Culture Pendahuluan Dinamika madrasah dalam usaha menggapai mutu dari waktu kewaktu telah memberikan kabar gembira yang patut diapresiasi , pasalnya perubahan dalam suatu lembaga tidaklah secara spontan terjadi , melaink,” </a:t>
            </a:r>
            <a:r>
              <a:rPr lang="id-ID" sz="1800" i="1" dirty="0">
                <a:effectLst/>
                <a:latin typeface="Times New Roman" panose="02020603050405020304" pitchFamily="18" charset="0"/>
                <a:ea typeface="Times New Roman" panose="02020603050405020304" pitchFamily="18" charset="0"/>
              </a:rPr>
              <a:t>AL- Adalah</a:t>
            </a:r>
            <a:r>
              <a:rPr lang="id-ID" sz="1800" dirty="0">
                <a:effectLst/>
                <a:latin typeface="Times New Roman" panose="02020603050405020304" pitchFamily="18" charset="0"/>
                <a:ea typeface="Times New Roman" panose="02020603050405020304" pitchFamily="18" charset="0"/>
              </a:rPr>
              <a:t>, vol. 19, pp. 235–250, 2022.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[17]	E. Zaini, “Implementasi Manajemen Budaya Mutu Sekolah dalam Meningkatkan Mutu Pendidikan,” </a:t>
            </a:r>
            <a:r>
              <a:rPr lang="id-ID" sz="1800" i="1" dirty="0">
                <a:effectLst/>
                <a:latin typeface="Times New Roman" panose="02020603050405020304" pitchFamily="18" charset="0"/>
                <a:ea typeface="Times New Roman" panose="02020603050405020304" pitchFamily="18" charset="0"/>
              </a:rPr>
              <a:t>MMP J. Media Manaj. Pendidik.</a:t>
            </a:r>
            <a:r>
              <a:rPr lang="id-ID" sz="1800" dirty="0">
                <a:effectLst/>
                <a:latin typeface="Times New Roman" panose="02020603050405020304" pitchFamily="18" charset="0"/>
                <a:ea typeface="Times New Roman" panose="02020603050405020304" pitchFamily="18" charset="0"/>
              </a:rPr>
              <a:t>, vol. 5, no. 2, pp. 289–306, 2022, [Online]. Available: http://jurnal.ustjogja.ac.id/index.php/mmp</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[18]	A. D. I. S. Arissona Dia Indah Sari, Tatang Herman, Wahyu Sopandi, and Al Jupri, “A Systematic Literature Review (SLR): Implementasi Audiobook pada Pembelajaran di Sekolah Dasar,” </a:t>
            </a:r>
            <a:r>
              <a:rPr lang="id-ID" sz="1800" i="1" dirty="0">
                <a:effectLst/>
                <a:latin typeface="Times New Roman" panose="02020603050405020304" pitchFamily="18" charset="0"/>
                <a:ea typeface="Times New Roman" panose="02020603050405020304" pitchFamily="18" charset="0"/>
              </a:rPr>
              <a:t>J. Elem. Edukasia</a:t>
            </a:r>
            <a:r>
              <a:rPr lang="id-ID" sz="1800" dirty="0">
                <a:effectLst/>
                <a:latin typeface="Times New Roman" panose="02020603050405020304" pitchFamily="18" charset="0"/>
                <a:ea typeface="Times New Roman" panose="02020603050405020304" pitchFamily="18" charset="0"/>
              </a:rPr>
              <a:t>, vol. 6, no. 2, pp. 661–667, 2023, doi: 10.31949/jee.v6i2.5238.</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[19]	F. Fahyuni, “Transformasi Faktor Input dalam Pembelajaran di Era Kenormalan Baru Pasca COVID-19,” 2021.</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[20]	S. Shofa, Y. Yuliejantiningsih, and T. Haryati, “Implementasi Budaya Mutu di Sekolah Menengah Pertama Negeri 1 Demak,” </a:t>
            </a:r>
            <a:r>
              <a:rPr lang="id-ID" sz="1800" i="1" dirty="0">
                <a:effectLst/>
                <a:latin typeface="Times New Roman" panose="02020603050405020304" pitchFamily="18" charset="0"/>
                <a:ea typeface="Times New Roman" panose="02020603050405020304" pitchFamily="18" charset="0"/>
              </a:rPr>
              <a:t>J. Inov. Pembelajaran di Sekol.</a:t>
            </a:r>
            <a:r>
              <a:rPr lang="id-ID" sz="1800" dirty="0">
                <a:effectLst/>
                <a:latin typeface="Times New Roman" panose="02020603050405020304" pitchFamily="18" charset="0"/>
                <a:ea typeface="Times New Roman" panose="02020603050405020304" pitchFamily="18" charset="0"/>
              </a:rPr>
              <a:t>, vol. 4, no. 2, pp. 334–341, 2023, doi: 10.51874/jips.v4i2.120.</a:t>
            </a:r>
            <a:endParaRPr lang="en-ID" sz="1800" dirty="0">
              <a:effectLst/>
              <a:latin typeface="Times New Roman" panose="02020603050405020304" pitchFamily="18" charset="0"/>
              <a:ea typeface="Times New Roman" panose="02020603050405020304" pitchFamily="18" charset="0"/>
            </a:endParaRPr>
          </a:p>
          <a:p>
            <a:pPr marL="0" indent="0" algn="just">
              <a:buNone/>
            </a:pPr>
            <a:endParaRPr lang="en-ID"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7559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7A35C-4877-CF9F-E721-97B068D2D6AE}"/>
              </a:ext>
            </a:extLst>
          </p:cNvPr>
          <p:cNvSpPr>
            <a:spLocks noGrp="1"/>
          </p:cNvSpPr>
          <p:nvPr>
            <p:ph type="title"/>
          </p:nvPr>
        </p:nvSpPr>
        <p:spPr/>
        <p:txBody>
          <a:bodyPr/>
          <a:lstStyle/>
          <a:p>
            <a:r>
              <a:rPr lang="en-US" dirty="0" err="1"/>
              <a:t>Referensi</a:t>
            </a:r>
            <a:endParaRPr lang="en-ID" dirty="0"/>
          </a:p>
        </p:txBody>
      </p:sp>
      <p:sp>
        <p:nvSpPr>
          <p:cNvPr id="3" name="Text Placeholder 2">
            <a:extLst>
              <a:ext uri="{FF2B5EF4-FFF2-40B4-BE49-F238E27FC236}">
                <a16:creationId xmlns:a16="http://schemas.microsoft.com/office/drawing/2014/main" id="{9A0AAEA7-688C-D224-1186-353F993E8407}"/>
              </a:ext>
            </a:extLst>
          </p:cNvPr>
          <p:cNvSpPr>
            <a:spLocks noGrp="1"/>
          </p:cNvSpPr>
          <p:nvPr>
            <p:ph type="body" idx="1"/>
          </p:nvPr>
        </p:nvSpPr>
        <p:spPr/>
        <p:txBody>
          <a:bodyPr>
            <a:normAutofit lnSpcReduction="10000"/>
          </a:bodyPr>
          <a:lstStyle/>
          <a:p>
            <a:pPr marL="406400" indent="-406400" algn="just"/>
            <a:r>
              <a:rPr lang="id-ID" sz="1800" dirty="0">
                <a:effectLst/>
                <a:latin typeface="Times New Roman" panose="02020603050405020304" pitchFamily="18" charset="0"/>
                <a:ea typeface="Times New Roman" panose="02020603050405020304" pitchFamily="18" charset="0"/>
              </a:rPr>
              <a:t>[21]	S. Sulaeni and N. Miyono, “Budaya Mutu dan Kinerja Sekolah di Tk Ar-Rohman,” </a:t>
            </a:r>
            <a:r>
              <a:rPr lang="id-ID" sz="1800" i="1" dirty="0">
                <a:effectLst/>
                <a:latin typeface="Times New Roman" panose="02020603050405020304" pitchFamily="18" charset="0"/>
                <a:ea typeface="Times New Roman" panose="02020603050405020304" pitchFamily="18" charset="0"/>
              </a:rPr>
              <a:t>J. Inov. Pembelajaran di Sekol.</a:t>
            </a:r>
            <a:r>
              <a:rPr lang="id-ID" sz="1800" dirty="0">
                <a:effectLst/>
                <a:latin typeface="Times New Roman" panose="02020603050405020304" pitchFamily="18" charset="0"/>
                <a:ea typeface="Times New Roman" panose="02020603050405020304" pitchFamily="18" charset="0"/>
              </a:rPr>
              <a:t>, vol. 5, no. 1, pp. 095–102, 2024, doi: 10.51874/jips.v5i1.223.</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[22]	J. Manajemen Pendidikan Fakultas Ilmu Pendidikan and O. Abzul, “Student Journal of Educational Management Inovasi Kepala Sekolah Dalam Mengembangkan Budaya Mutu Sekolah,” vol. 2, pp. 80–96, 2022.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Management Inovasi Kepala Sekolah Dalam Mengembangkan Budaya Mutu Sekolah,” vol. 2, pp. 80–96, 2022.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Tinggi Agama Islam Syekh H. Abdul Halim Hasan Al Ishlahiyah Binjai,” </a:t>
            </a:r>
            <a:r>
              <a:rPr lang="id-ID" sz="1800" i="1" dirty="0">
                <a:effectLst/>
                <a:latin typeface="Times New Roman" panose="02020603050405020304" pitchFamily="18" charset="0"/>
                <a:ea typeface="Times New Roman" panose="02020603050405020304" pitchFamily="18" charset="0"/>
              </a:rPr>
              <a:t>Edukasi Islam. J. Pendidik. Islam</a:t>
            </a:r>
            <a:r>
              <a:rPr lang="id-ID" sz="1800" dirty="0">
                <a:effectLst/>
                <a:latin typeface="Times New Roman" panose="02020603050405020304" pitchFamily="18" charset="0"/>
                <a:ea typeface="Times New Roman" panose="02020603050405020304" pitchFamily="18" charset="0"/>
              </a:rPr>
              <a:t>, vol. 10, no. 01, 2021, doi: 10.30868/ei.v10i01.1497.</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[24]	M. A. Majid, “Koagulasi Nilai: Pemikiran Membangun Budaya Mutu Madrasah (Suatu Ikhtiar Epistemologis Memajukan Lembaga Pendidikan Islam),” </a:t>
            </a:r>
            <a:r>
              <a:rPr lang="id-ID" sz="1800" i="1" dirty="0">
                <a:effectLst/>
                <a:latin typeface="Times New Roman" panose="02020603050405020304" pitchFamily="18" charset="0"/>
                <a:ea typeface="Times New Roman" panose="02020603050405020304" pitchFamily="18" charset="0"/>
              </a:rPr>
              <a:t>J. Nusant. Educ.</a:t>
            </a:r>
            <a:r>
              <a:rPr lang="id-ID" sz="1800" dirty="0">
                <a:effectLst/>
                <a:latin typeface="Times New Roman" panose="02020603050405020304" pitchFamily="18" charset="0"/>
                <a:ea typeface="Times New Roman" panose="02020603050405020304" pitchFamily="18" charset="0"/>
              </a:rPr>
              <a:t>, vol. 3, no. 1, pp. 39–50, 2023, doi: 10.57176/jn.v3i1.82.</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[25]	S. Anwar, “Pengembangan Budaya Mutu dalam Meningkatkan Kualitas Madrasah di Madrasah Ibtidaiyah Negeri Kota Bandar Lampung,” </a:t>
            </a:r>
            <a:r>
              <a:rPr lang="id-ID" sz="1800" i="1" dirty="0">
                <a:effectLst/>
                <a:latin typeface="Times New Roman" panose="02020603050405020304" pitchFamily="18" charset="0"/>
                <a:ea typeface="Times New Roman" panose="02020603050405020304" pitchFamily="18" charset="0"/>
              </a:rPr>
              <a:t>Anal. J. Stud. Keislam.</a:t>
            </a:r>
            <a:r>
              <a:rPr lang="id-ID" sz="1800" dirty="0">
                <a:effectLst/>
                <a:latin typeface="Times New Roman" panose="02020603050405020304" pitchFamily="18" charset="0"/>
                <a:ea typeface="Times New Roman" panose="02020603050405020304" pitchFamily="18" charset="0"/>
              </a:rPr>
              <a:t>, vol. 14, no. 2, pp. 455–490, 2014, [Online]. Available: http://www.ejournal.radenintan.ac.id/index.php/analisis/article/view/701</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[26]	A. Ritaudin, “Manajemen Budaya Mutu dalam Meningkatkan Kualitas Pendidikan di Sekolah Dasar,” </a:t>
            </a:r>
            <a:r>
              <a:rPr lang="id-ID" sz="1800" i="1" dirty="0">
                <a:effectLst/>
                <a:latin typeface="Times New Roman" panose="02020603050405020304" pitchFamily="18" charset="0"/>
                <a:ea typeface="Times New Roman" panose="02020603050405020304" pitchFamily="18" charset="0"/>
              </a:rPr>
              <a:t>Media Manaj. Pendidik.</a:t>
            </a:r>
            <a:r>
              <a:rPr lang="id-ID" sz="1800" dirty="0">
                <a:effectLst/>
                <a:latin typeface="Times New Roman" panose="02020603050405020304" pitchFamily="18" charset="0"/>
                <a:ea typeface="Times New Roman" panose="02020603050405020304" pitchFamily="18" charset="0"/>
              </a:rPr>
              <a:t>, vol. 3, no. 3, p. 397, 2021, doi: 10.30738/mmp.v3i3.5071.</a:t>
            </a:r>
            <a:endParaRPr lang="en-ID" sz="1800" dirty="0">
              <a:effectLst/>
              <a:latin typeface="Times New Roman" panose="02020603050405020304" pitchFamily="18" charset="0"/>
              <a:ea typeface="Times New Roman" panose="02020603050405020304" pitchFamily="18" charset="0"/>
            </a:endParaRPr>
          </a:p>
          <a:p>
            <a:pPr marL="406400" indent="-406400" algn="just"/>
            <a:r>
              <a:rPr lang="id-ID" sz="1800" dirty="0">
                <a:effectLst/>
                <a:latin typeface="Times New Roman" panose="02020603050405020304" pitchFamily="18" charset="0"/>
                <a:ea typeface="Times New Roman" panose="02020603050405020304" pitchFamily="18" charset="0"/>
              </a:rPr>
              <a:t>[27]	F. A. R. A. S. A. H. P. S. N. A. A. R. H. W. B. A. S. Leni Hermita Hasibuan, “Budaya Mutu Di Sekolah SD IT Tahfizhil Qur’an Yayasan Islamic Center Sumatera Utara,” </a:t>
            </a:r>
            <a:r>
              <a:rPr lang="id-ID" sz="1800" i="1" dirty="0">
                <a:effectLst/>
                <a:latin typeface="Times New Roman" panose="02020603050405020304" pitchFamily="18" charset="0"/>
                <a:ea typeface="Times New Roman" panose="02020603050405020304" pitchFamily="18" charset="0"/>
              </a:rPr>
              <a:t>J. Pendidik. dan Konseling</a:t>
            </a:r>
            <a:r>
              <a:rPr lang="id-ID" sz="1800" dirty="0">
                <a:effectLst/>
                <a:latin typeface="Times New Roman" panose="02020603050405020304" pitchFamily="18" charset="0"/>
                <a:ea typeface="Times New Roman" panose="02020603050405020304" pitchFamily="18" charset="0"/>
              </a:rPr>
              <a:t>, vol. 5, no. 1, pp. 1–6, 2023, [Online]. Available: http://journal.universitaspahlawan.ac.id/index.php/jpdk/article/view/10790</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678154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5A5E-D194-C5CC-8BD0-9559144AE5B7}"/>
              </a:ext>
            </a:extLst>
          </p:cNvPr>
          <p:cNvSpPr>
            <a:spLocks noGrp="1"/>
          </p:cNvSpPr>
          <p:nvPr>
            <p:ph type="title"/>
          </p:nvPr>
        </p:nvSpPr>
        <p:spPr/>
        <p:txBody>
          <a:bodyPr/>
          <a:lstStyle/>
          <a:p>
            <a:endParaRPr lang="en-ID" dirty="0"/>
          </a:p>
        </p:txBody>
      </p:sp>
      <p:sp>
        <p:nvSpPr>
          <p:cNvPr id="3" name="Text Placeholder 2">
            <a:extLst>
              <a:ext uri="{FF2B5EF4-FFF2-40B4-BE49-F238E27FC236}">
                <a16:creationId xmlns:a16="http://schemas.microsoft.com/office/drawing/2014/main" id="{D14C43D6-36A6-0279-A587-5C24FCB38ECD}"/>
              </a:ext>
            </a:extLst>
          </p:cNvPr>
          <p:cNvSpPr>
            <a:spLocks noGrp="1"/>
          </p:cNvSpPr>
          <p:nvPr>
            <p:ph type="body" idx="1"/>
          </p:nvPr>
        </p:nvSpPr>
        <p:spPr/>
        <p:txBody>
          <a:bodyPr/>
          <a:lstStyle/>
          <a:p>
            <a:r>
              <a:rPr lang="en-US" dirty="0" err="1"/>
              <a:t>Alhamdulillahirobbil</a:t>
            </a:r>
            <a:r>
              <a:rPr lang="en-US" dirty="0"/>
              <a:t> ‘</a:t>
            </a:r>
            <a:r>
              <a:rPr lang="en-US" dirty="0" err="1"/>
              <a:t>alamiin</a:t>
            </a:r>
            <a:r>
              <a:rPr lang="en-US" dirty="0"/>
              <a:t> dan </a:t>
            </a:r>
            <a:r>
              <a:rPr lang="en-US" dirty="0" err="1"/>
              <a:t>Terima</a:t>
            </a:r>
            <a:r>
              <a:rPr lang="en-US" dirty="0"/>
              <a:t> </a:t>
            </a:r>
            <a:r>
              <a:rPr lang="en-US" dirty="0" err="1"/>
              <a:t>kasih</a:t>
            </a:r>
            <a:r>
              <a:rPr lang="en-US" dirty="0"/>
              <a:t> </a:t>
            </a:r>
            <a:r>
              <a:rPr lang="en-US" dirty="0" err="1"/>
              <a:t>atas</a:t>
            </a:r>
            <a:r>
              <a:rPr lang="en-US" dirty="0"/>
              <a:t> </a:t>
            </a:r>
            <a:r>
              <a:rPr lang="en-US" dirty="0" err="1"/>
              <a:t>bimbingan</a:t>
            </a:r>
            <a:r>
              <a:rPr lang="en-US" dirty="0"/>
              <a:t> </a:t>
            </a:r>
            <a:r>
              <a:rPr lang="en-US" dirty="0" err="1"/>
              <a:t>serta</a:t>
            </a:r>
            <a:r>
              <a:rPr lang="en-US" dirty="0"/>
              <a:t> support </a:t>
            </a:r>
            <a:r>
              <a:rPr lang="en-US" dirty="0" err="1"/>
              <a:t>dalam</a:t>
            </a:r>
            <a:r>
              <a:rPr lang="en-US" dirty="0"/>
              <a:t> </a:t>
            </a:r>
            <a:r>
              <a:rPr lang="en-US" dirty="0" err="1"/>
              <a:t>penulisan</a:t>
            </a:r>
            <a:r>
              <a:rPr lang="en-US" dirty="0"/>
              <a:t> </a:t>
            </a:r>
            <a:r>
              <a:rPr lang="en-US" dirty="0" err="1"/>
              <a:t>artikel</a:t>
            </a:r>
            <a:r>
              <a:rPr lang="en-US" dirty="0"/>
              <a:t> </a:t>
            </a:r>
            <a:r>
              <a:rPr lang="en-US" dirty="0" err="1"/>
              <a:t>ini</a:t>
            </a:r>
            <a:r>
              <a:rPr lang="en-US" dirty="0"/>
              <a:t>.</a:t>
            </a:r>
          </a:p>
          <a:p>
            <a:pPr marL="50800" indent="0">
              <a:buNone/>
            </a:pPr>
            <a:endParaRPr lang="en-ID" dirty="0"/>
          </a:p>
        </p:txBody>
      </p:sp>
    </p:spTree>
    <p:extLst>
      <p:ext uri="{BB962C8B-B14F-4D97-AF65-F5344CB8AC3E}">
        <p14:creationId xmlns:p14="http://schemas.microsoft.com/office/powerpoint/2010/main" val="1489059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2" name="Rectangle 1">
            <a:extLst>
              <a:ext uri="{FF2B5EF4-FFF2-40B4-BE49-F238E27FC236}">
                <a16:creationId xmlns:a16="http://schemas.microsoft.com/office/drawing/2014/main" id="{AE82B7E2-8E3E-6688-05D1-E3A382A4FBFF}"/>
              </a:ext>
            </a:extLst>
          </p:cNvPr>
          <p:cNvSpPr/>
          <p:nvPr/>
        </p:nvSpPr>
        <p:spPr>
          <a:xfrm>
            <a:off x="194366" y="1155459"/>
            <a:ext cx="11803269" cy="22735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indent="-457200">
              <a:buAutoNum type="arabicPeriod"/>
            </a:pPr>
            <a:r>
              <a:rPr lang="en-US" sz="2400" dirty="0" err="1">
                <a:solidFill>
                  <a:schemeClr val="tx1"/>
                </a:solidFill>
              </a:rPr>
              <a:t>Latar</a:t>
            </a:r>
            <a:r>
              <a:rPr lang="en-US" sz="2400" dirty="0">
                <a:solidFill>
                  <a:schemeClr val="tx1"/>
                </a:solidFill>
              </a:rPr>
              <a:t> </a:t>
            </a:r>
            <a:r>
              <a:rPr lang="en-US" sz="2400" dirty="0" err="1">
                <a:solidFill>
                  <a:schemeClr val="tx1"/>
                </a:solidFill>
              </a:rPr>
              <a:t>Belakang</a:t>
            </a:r>
            <a:endParaRPr lang="en-US" sz="2400" dirty="0">
              <a:solidFill>
                <a:schemeClr val="tx1"/>
              </a:solidFill>
            </a:endParaRPr>
          </a:p>
          <a:p>
            <a:pPr algn="just"/>
            <a:r>
              <a:rPr lang="en-US" sz="2400" dirty="0">
                <a:solidFill>
                  <a:schemeClr val="tx1"/>
                </a:solidFill>
              </a:rPr>
              <a:t>Mutu </a:t>
            </a:r>
            <a:r>
              <a:rPr lang="en-US" sz="2400" dirty="0" err="1">
                <a:solidFill>
                  <a:schemeClr val="tx1"/>
                </a:solidFill>
              </a:rPr>
              <a:t>suatu</a:t>
            </a:r>
            <a:r>
              <a:rPr lang="en-US" sz="2400" dirty="0">
                <a:solidFill>
                  <a:schemeClr val="tx1"/>
                </a:solidFill>
              </a:rPr>
              <a:t> Lembaga Pendidikan </a:t>
            </a:r>
            <a:r>
              <a:rPr lang="en-US" sz="2400" dirty="0" err="1">
                <a:solidFill>
                  <a:schemeClr val="tx1"/>
                </a:solidFill>
              </a:rPr>
              <a:t>menjadi</a:t>
            </a:r>
            <a:r>
              <a:rPr lang="en-US" sz="2400" dirty="0">
                <a:solidFill>
                  <a:schemeClr val="tx1"/>
                </a:solidFill>
              </a:rPr>
              <a:t> </a:t>
            </a:r>
            <a:r>
              <a:rPr lang="en-US" sz="2400" dirty="0" err="1">
                <a:solidFill>
                  <a:schemeClr val="tx1"/>
                </a:solidFill>
              </a:rPr>
              <a:t>tujuan</a:t>
            </a:r>
            <a:r>
              <a:rPr lang="en-US" sz="2400" dirty="0">
                <a:solidFill>
                  <a:schemeClr val="tx1"/>
                </a:solidFill>
              </a:rPr>
              <a:t> </a:t>
            </a:r>
            <a:r>
              <a:rPr lang="en-US" sz="2400" dirty="0" err="1">
                <a:solidFill>
                  <a:schemeClr val="tx1"/>
                </a:solidFill>
              </a:rPr>
              <a:t>utama</a:t>
            </a:r>
            <a:r>
              <a:rPr lang="en-US" sz="2400" dirty="0">
                <a:solidFill>
                  <a:schemeClr val="tx1"/>
                </a:solidFill>
              </a:rPr>
              <a:t> </a:t>
            </a:r>
            <a:r>
              <a:rPr lang="en-US" sz="2400" dirty="0" err="1">
                <a:solidFill>
                  <a:schemeClr val="tx1"/>
                </a:solidFill>
              </a:rPr>
              <a:t>dari</a:t>
            </a:r>
            <a:r>
              <a:rPr lang="en-US" sz="2400" dirty="0">
                <a:solidFill>
                  <a:schemeClr val="tx1"/>
                </a:solidFill>
              </a:rPr>
              <a:t> </a:t>
            </a:r>
            <a:r>
              <a:rPr lang="en-US" sz="2400" dirty="0" err="1">
                <a:solidFill>
                  <a:schemeClr val="tx1"/>
                </a:solidFill>
              </a:rPr>
              <a:t>pengembang</a:t>
            </a:r>
            <a:r>
              <a:rPr lang="en-US" sz="2400" dirty="0">
                <a:solidFill>
                  <a:schemeClr val="tx1"/>
                </a:solidFill>
              </a:rPr>
              <a:t> dan </a:t>
            </a:r>
            <a:r>
              <a:rPr lang="en-US" sz="2400" dirty="0" err="1">
                <a:solidFill>
                  <a:schemeClr val="tx1"/>
                </a:solidFill>
              </a:rPr>
              <a:t>pengelola</a:t>
            </a:r>
            <a:r>
              <a:rPr lang="en-US" sz="2400" dirty="0">
                <a:solidFill>
                  <a:schemeClr val="tx1"/>
                </a:solidFill>
              </a:rPr>
              <a:t> Lembaga Pendidikan Islam. </a:t>
            </a:r>
          </a:p>
          <a:p>
            <a:pPr algn="just"/>
            <a:r>
              <a:rPr lang="en-US" sz="2400" dirty="0" err="1">
                <a:solidFill>
                  <a:schemeClr val="tx1"/>
                </a:solidFill>
              </a:rPr>
              <a:t>Dalam</a:t>
            </a:r>
            <a:r>
              <a:rPr lang="en-US" sz="2400" dirty="0">
                <a:solidFill>
                  <a:schemeClr val="tx1"/>
                </a:solidFill>
              </a:rPr>
              <a:t> </a:t>
            </a:r>
            <a:r>
              <a:rPr lang="en-US" sz="2400" dirty="0" err="1">
                <a:solidFill>
                  <a:schemeClr val="tx1"/>
                </a:solidFill>
              </a:rPr>
              <a:t>hal</a:t>
            </a:r>
            <a:r>
              <a:rPr lang="en-US" sz="2400" dirty="0">
                <a:solidFill>
                  <a:schemeClr val="tx1"/>
                </a:solidFill>
              </a:rPr>
              <a:t> </a:t>
            </a:r>
            <a:r>
              <a:rPr lang="en-US" sz="2400" dirty="0" err="1">
                <a:solidFill>
                  <a:schemeClr val="tx1"/>
                </a:solidFill>
              </a:rPr>
              <a:t>itu</a:t>
            </a:r>
            <a:r>
              <a:rPr lang="en-US" sz="2400" dirty="0">
                <a:solidFill>
                  <a:schemeClr val="tx1"/>
                </a:solidFill>
              </a:rPr>
              <a:t> </a:t>
            </a:r>
            <a:r>
              <a:rPr lang="en-US" sz="2400" dirty="0" err="1">
                <a:solidFill>
                  <a:schemeClr val="tx1"/>
                </a:solidFill>
              </a:rPr>
              <a:t>menjadi</a:t>
            </a:r>
            <a:r>
              <a:rPr lang="en-US" sz="2400" dirty="0">
                <a:solidFill>
                  <a:schemeClr val="tx1"/>
                </a:solidFill>
              </a:rPr>
              <a:t> salah </a:t>
            </a:r>
            <a:r>
              <a:rPr lang="en-US" sz="2400" dirty="0" err="1">
                <a:solidFill>
                  <a:schemeClr val="tx1"/>
                </a:solidFill>
              </a:rPr>
              <a:t>satu</a:t>
            </a:r>
            <a:r>
              <a:rPr lang="en-US" sz="2400" dirty="0">
                <a:solidFill>
                  <a:schemeClr val="tx1"/>
                </a:solidFill>
              </a:rPr>
              <a:t> pilar </a:t>
            </a:r>
            <a:r>
              <a:rPr lang="en-US" sz="2400" dirty="0" err="1">
                <a:solidFill>
                  <a:schemeClr val="tx1"/>
                </a:solidFill>
              </a:rPr>
              <a:t>mewujudkan</a:t>
            </a:r>
            <a:r>
              <a:rPr lang="en-US" sz="2400" dirty="0">
                <a:solidFill>
                  <a:schemeClr val="tx1"/>
                </a:solidFill>
              </a:rPr>
              <a:t> </a:t>
            </a:r>
            <a:r>
              <a:rPr lang="en-US" sz="2400" dirty="0" err="1">
                <a:solidFill>
                  <a:schemeClr val="tx1"/>
                </a:solidFill>
              </a:rPr>
              <a:t>sekolah</a:t>
            </a:r>
            <a:r>
              <a:rPr lang="en-US" sz="2400" dirty="0">
                <a:solidFill>
                  <a:schemeClr val="tx1"/>
                </a:solidFill>
              </a:rPr>
              <a:t> </a:t>
            </a:r>
            <a:r>
              <a:rPr lang="en-US" sz="2400" dirty="0" err="1">
                <a:solidFill>
                  <a:schemeClr val="tx1"/>
                </a:solidFill>
              </a:rPr>
              <a:t>mutu</a:t>
            </a:r>
            <a:r>
              <a:rPr lang="en-US" sz="2400" dirty="0">
                <a:solidFill>
                  <a:schemeClr val="tx1"/>
                </a:solidFill>
              </a:rPr>
              <a:t> </a:t>
            </a:r>
            <a:r>
              <a:rPr lang="en-US" sz="2400" dirty="0" err="1">
                <a:solidFill>
                  <a:schemeClr val="tx1"/>
                </a:solidFill>
              </a:rPr>
              <a:t>adalah</a:t>
            </a:r>
            <a:r>
              <a:rPr lang="en-US" sz="2400" dirty="0">
                <a:solidFill>
                  <a:schemeClr val="tx1"/>
                </a:solidFill>
              </a:rPr>
              <a:t> </a:t>
            </a:r>
            <a:r>
              <a:rPr lang="en-US" sz="2400" dirty="0" err="1">
                <a:solidFill>
                  <a:schemeClr val="tx1"/>
                </a:solidFill>
              </a:rPr>
              <a:t>dengan</a:t>
            </a:r>
            <a:r>
              <a:rPr lang="en-US" sz="2400" dirty="0">
                <a:solidFill>
                  <a:schemeClr val="tx1"/>
                </a:solidFill>
              </a:rPr>
              <a:t> </a:t>
            </a:r>
            <a:r>
              <a:rPr lang="en-US" sz="2400" dirty="0" err="1">
                <a:solidFill>
                  <a:schemeClr val="tx1"/>
                </a:solidFill>
              </a:rPr>
              <a:t>membangun</a:t>
            </a:r>
            <a:r>
              <a:rPr lang="en-US" sz="2400" dirty="0">
                <a:solidFill>
                  <a:schemeClr val="tx1"/>
                </a:solidFill>
              </a:rPr>
              <a:t> </a:t>
            </a:r>
            <a:r>
              <a:rPr lang="en-US" sz="2400" dirty="0" err="1">
                <a:solidFill>
                  <a:schemeClr val="tx1"/>
                </a:solidFill>
              </a:rPr>
              <a:t>budaya</a:t>
            </a:r>
            <a:r>
              <a:rPr lang="en-US" sz="2400" dirty="0">
                <a:solidFill>
                  <a:schemeClr val="tx1"/>
                </a:solidFill>
              </a:rPr>
              <a:t> </a:t>
            </a:r>
            <a:r>
              <a:rPr lang="en-US" sz="2400" dirty="0" err="1">
                <a:solidFill>
                  <a:schemeClr val="tx1"/>
                </a:solidFill>
              </a:rPr>
              <a:t>mutu</a:t>
            </a:r>
            <a:r>
              <a:rPr lang="en-US" sz="2400" dirty="0">
                <a:solidFill>
                  <a:schemeClr val="tx1"/>
                </a:solidFill>
              </a:rPr>
              <a:t>, </a:t>
            </a:r>
            <a:r>
              <a:rPr lang="en-US" sz="2400" dirty="0" err="1">
                <a:solidFill>
                  <a:schemeClr val="tx1"/>
                </a:solidFill>
              </a:rPr>
              <a:t>bentuknya</a:t>
            </a:r>
            <a:r>
              <a:rPr lang="en-US" sz="2400" dirty="0">
                <a:solidFill>
                  <a:schemeClr val="tx1"/>
                </a:solidFill>
              </a:rPr>
              <a:t> </a:t>
            </a:r>
            <a:r>
              <a:rPr lang="en-US" sz="2400" dirty="0" err="1">
                <a:solidFill>
                  <a:schemeClr val="tx1"/>
                </a:solidFill>
              </a:rPr>
              <a:t>melalui</a:t>
            </a:r>
            <a:r>
              <a:rPr lang="en-US" sz="2400" dirty="0">
                <a:solidFill>
                  <a:schemeClr val="tx1"/>
                </a:solidFill>
              </a:rPr>
              <a:t> </a:t>
            </a:r>
            <a:r>
              <a:rPr lang="en-US" sz="2400" dirty="0" err="1">
                <a:solidFill>
                  <a:schemeClr val="tx1"/>
                </a:solidFill>
              </a:rPr>
              <a:t>pengembangan</a:t>
            </a:r>
            <a:r>
              <a:rPr lang="en-US" sz="2400" dirty="0">
                <a:solidFill>
                  <a:schemeClr val="tx1"/>
                </a:solidFill>
              </a:rPr>
              <a:t> </a:t>
            </a:r>
            <a:r>
              <a:rPr lang="en-US" sz="2400" dirty="0" err="1">
                <a:solidFill>
                  <a:schemeClr val="tx1"/>
                </a:solidFill>
              </a:rPr>
              <a:t>budaya</a:t>
            </a:r>
            <a:r>
              <a:rPr lang="en-US" sz="2400" dirty="0">
                <a:solidFill>
                  <a:schemeClr val="tx1"/>
                </a:solidFill>
              </a:rPr>
              <a:t> </a:t>
            </a:r>
            <a:r>
              <a:rPr lang="en-US" sz="2400" dirty="0" err="1">
                <a:solidFill>
                  <a:schemeClr val="tx1"/>
                </a:solidFill>
              </a:rPr>
              <a:t>mutu</a:t>
            </a:r>
            <a:r>
              <a:rPr lang="en-US" sz="2400" dirty="0">
                <a:solidFill>
                  <a:schemeClr val="tx1"/>
                </a:solidFill>
              </a:rPr>
              <a:t>.</a:t>
            </a:r>
            <a:endParaRPr lang="en-ID" sz="2400" dirty="0">
              <a:solidFill>
                <a:schemeClr val="tx1"/>
              </a:solidFill>
            </a:endParaRPr>
          </a:p>
          <a:p>
            <a:pPr algn="ctr"/>
            <a:endParaRPr lang="en-ID" sz="2400" dirty="0">
              <a:solidFill>
                <a:schemeClr val="tx1"/>
              </a:solidFill>
            </a:endParaRPr>
          </a:p>
        </p:txBody>
      </p:sp>
      <p:sp>
        <p:nvSpPr>
          <p:cNvPr id="3" name="Rectangle 2">
            <a:extLst>
              <a:ext uri="{FF2B5EF4-FFF2-40B4-BE49-F238E27FC236}">
                <a16:creationId xmlns:a16="http://schemas.microsoft.com/office/drawing/2014/main" id="{0833CC0F-1DF8-6CEA-642B-B9773345B246}"/>
              </a:ext>
            </a:extLst>
          </p:cNvPr>
          <p:cNvSpPr/>
          <p:nvPr/>
        </p:nvSpPr>
        <p:spPr>
          <a:xfrm>
            <a:off x="194366" y="3575156"/>
            <a:ext cx="11803269" cy="231597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2. Kajian </a:t>
            </a:r>
            <a:r>
              <a:rPr lang="en-US" sz="2400" dirty="0" err="1">
                <a:solidFill>
                  <a:schemeClr val="tx1"/>
                </a:solidFill>
              </a:rPr>
              <a:t>teori</a:t>
            </a:r>
            <a:endParaRPr lang="en-US" sz="2400" dirty="0">
              <a:solidFill>
                <a:schemeClr val="tx1"/>
              </a:solidFill>
            </a:endParaRPr>
          </a:p>
          <a:p>
            <a:r>
              <a:rPr lang="en-US" sz="2400" dirty="0">
                <a:solidFill>
                  <a:schemeClr val="tx1"/>
                </a:solidFill>
              </a:rPr>
              <a:t>-   </a:t>
            </a:r>
            <a:r>
              <a:rPr lang="en-US" sz="2400" dirty="0" err="1">
                <a:solidFill>
                  <a:schemeClr val="tx1"/>
                </a:solidFill>
              </a:rPr>
              <a:t>Pengertian</a:t>
            </a:r>
            <a:r>
              <a:rPr lang="en-US" sz="2400" dirty="0">
                <a:solidFill>
                  <a:schemeClr val="tx1"/>
                </a:solidFill>
              </a:rPr>
              <a:t> strategi </a:t>
            </a:r>
            <a:r>
              <a:rPr lang="en-US" sz="2400" dirty="0" err="1">
                <a:solidFill>
                  <a:schemeClr val="tx1"/>
                </a:solidFill>
              </a:rPr>
              <a:t>pengembangan</a:t>
            </a:r>
            <a:r>
              <a:rPr lang="en-US" sz="2400" dirty="0">
                <a:solidFill>
                  <a:schemeClr val="tx1"/>
                </a:solidFill>
              </a:rPr>
              <a:t>, </a:t>
            </a:r>
            <a:r>
              <a:rPr lang="en-US" sz="2400" dirty="0" err="1">
                <a:solidFill>
                  <a:schemeClr val="tx1"/>
                </a:solidFill>
              </a:rPr>
              <a:t>karakteristik</a:t>
            </a:r>
            <a:r>
              <a:rPr lang="en-US" sz="2400" dirty="0">
                <a:solidFill>
                  <a:schemeClr val="tx1"/>
                </a:solidFill>
              </a:rPr>
              <a:t> </a:t>
            </a:r>
            <a:r>
              <a:rPr lang="en-US" sz="2400" dirty="0" err="1">
                <a:solidFill>
                  <a:schemeClr val="tx1"/>
                </a:solidFill>
              </a:rPr>
              <a:t>mutu</a:t>
            </a:r>
            <a:r>
              <a:rPr lang="en-US" sz="2400" dirty="0">
                <a:solidFill>
                  <a:schemeClr val="tx1"/>
                </a:solidFill>
              </a:rPr>
              <a:t> </a:t>
            </a:r>
            <a:r>
              <a:rPr lang="en-US" sz="2400" dirty="0" err="1">
                <a:solidFill>
                  <a:schemeClr val="tx1"/>
                </a:solidFill>
              </a:rPr>
              <a:t>dalam</a:t>
            </a:r>
            <a:r>
              <a:rPr lang="en-US" sz="2400" dirty="0">
                <a:solidFill>
                  <a:schemeClr val="tx1"/>
                </a:solidFill>
              </a:rPr>
              <a:t> </a:t>
            </a:r>
            <a:r>
              <a:rPr lang="en-US" sz="2400" dirty="0" err="1">
                <a:solidFill>
                  <a:schemeClr val="tx1"/>
                </a:solidFill>
              </a:rPr>
              <a:t>pengembangan</a:t>
            </a:r>
            <a:r>
              <a:rPr lang="en-US" sz="2400" dirty="0">
                <a:solidFill>
                  <a:schemeClr val="tx1"/>
                </a:solidFill>
              </a:rPr>
              <a:t>  </a:t>
            </a:r>
          </a:p>
          <a:p>
            <a:pPr marL="342900" indent="-342900">
              <a:buFontTx/>
              <a:buChar char="-"/>
            </a:pPr>
            <a:r>
              <a:rPr lang="en-US" sz="2400" dirty="0" err="1">
                <a:solidFill>
                  <a:schemeClr val="tx1"/>
                </a:solidFill>
              </a:rPr>
              <a:t>Pengertian</a:t>
            </a:r>
            <a:r>
              <a:rPr lang="en-US" sz="2400" dirty="0">
                <a:solidFill>
                  <a:schemeClr val="tx1"/>
                </a:solidFill>
              </a:rPr>
              <a:t> </a:t>
            </a:r>
            <a:r>
              <a:rPr lang="en-US" sz="2400" dirty="0" err="1">
                <a:solidFill>
                  <a:schemeClr val="tx1"/>
                </a:solidFill>
              </a:rPr>
              <a:t>Budaya</a:t>
            </a:r>
            <a:r>
              <a:rPr lang="en-US" sz="2400" dirty="0">
                <a:solidFill>
                  <a:schemeClr val="tx1"/>
                </a:solidFill>
              </a:rPr>
              <a:t> </a:t>
            </a:r>
            <a:r>
              <a:rPr lang="en-US" sz="2400" dirty="0" err="1">
                <a:solidFill>
                  <a:schemeClr val="tx1"/>
                </a:solidFill>
              </a:rPr>
              <a:t>mutu</a:t>
            </a:r>
            <a:r>
              <a:rPr lang="en-US" sz="2400" dirty="0">
                <a:solidFill>
                  <a:schemeClr val="tx1"/>
                </a:solidFill>
              </a:rPr>
              <a:t>, </a:t>
            </a:r>
            <a:r>
              <a:rPr lang="en-US" sz="2400" dirty="0" err="1">
                <a:solidFill>
                  <a:schemeClr val="tx1"/>
                </a:solidFill>
              </a:rPr>
              <a:t>prinsip</a:t>
            </a:r>
            <a:r>
              <a:rPr lang="en-US" sz="2400" dirty="0">
                <a:solidFill>
                  <a:schemeClr val="tx1"/>
                </a:solidFill>
              </a:rPr>
              <a:t> </a:t>
            </a:r>
            <a:r>
              <a:rPr lang="en-US" sz="2400" dirty="0" err="1">
                <a:solidFill>
                  <a:schemeClr val="tx1"/>
                </a:solidFill>
              </a:rPr>
              <a:t>dasar</a:t>
            </a:r>
            <a:r>
              <a:rPr lang="en-US" sz="2400" dirty="0">
                <a:solidFill>
                  <a:schemeClr val="tx1"/>
                </a:solidFill>
              </a:rPr>
              <a:t> </a:t>
            </a:r>
            <a:r>
              <a:rPr lang="en-US" sz="2400" dirty="0" err="1">
                <a:solidFill>
                  <a:schemeClr val="tx1"/>
                </a:solidFill>
              </a:rPr>
              <a:t>dalam</a:t>
            </a:r>
            <a:r>
              <a:rPr lang="en-US" sz="2400" dirty="0">
                <a:solidFill>
                  <a:schemeClr val="tx1"/>
                </a:solidFill>
              </a:rPr>
              <a:t> </a:t>
            </a:r>
            <a:r>
              <a:rPr lang="en-US" sz="2400" dirty="0" err="1">
                <a:solidFill>
                  <a:schemeClr val="tx1"/>
                </a:solidFill>
              </a:rPr>
              <a:t>mengimplementasikan</a:t>
            </a:r>
            <a:r>
              <a:rPr lang="en-US" sz="2400" dirty="0">
                <a:solidFill>
                  <a:schemeClr val="tx1"/>
                </a:solidFill>
              </a:rPr>
              <a:t> </a:t>
            </a:r>
            <a:r>
              <a:rPr lang="en-US" sz="2400" dirty="0" err="1">
                <a:solidFill>
                  <a:schemeClr val="tx1"/>
                </a:solidFill>
              </a:rPr>
              <a:t>budaya</a:t>
            </a:r>
            <a:r>
              <a:rPr lang="en-US" sz="2400" dirty="0">
                <a:solidFill>
                  <a:schemeClr val="tx1"/>
                </a:solidFill>
              </a:rPr>
              <a:t> </a:t>
            </a:r>
            <a:r>
              <a:rPr lang="en-US" sz="2400" dirty="0" err="1">
                <a:solidFill>
                  <a:schemeClr val="tx1"/>
                </a:solidFill>
              </a:rPr>
              <a:t>mutu</a:t>
            </a:r>
            <a:r>
              <a:rPr lang="en-US" sz="2400" dirty="0">
                <a:solidFill>
                  <a:schemeClr val="tx1"/>
                </a:solidFill>
              </a:rPr>
              <a:t> </a:t>
            </a:r>
            <a:r>
              <a:rPr lang="en-US" sz="2400" dirty="0" err="1">
                <a:solidFill>
                  <a:schemeClr val="tx1"/>
                </a:solidFill>
              </a:rPr>
              <a:t>dalam</a:t>
            </a:r>
            <a:r>
              <a:rPr lang="en-US" sz="2400" dirty="0">
                <a:solidFill>
                  <a:schemeClr val="tx1"/>
                </a:solidFill>
              </a:rPr>
              <a:t> Lembaga Pendidikan.</a:t>
            </a:r>
          </a:p>
          <a:p>
            <a:pPr marL="342900" indent="-342900">
              <a:buFontTx/>
              <a:buChar char="-"/>
            </a:pPr>
            <a:r>
              <a:rPr lang="en-US" sz="2400" dirty="0" err="1">
                <a:solidFill>
                  <a:schemeClr val="tx1"/>
                </a:solidFill>
              </a:rPr>
              <a:t>Pengertian</a:t>
            </a:r>
            <a:r>
              <a:rPr lang="en-US" sz="2400" dirty="0">
                <a:solidFill>
                  <a:schemeClr val="tx1"/>
                </a:solidFill>
              </a:rPr>
              <a:t> Lembaga Pendidikan, Sejarah </a:t>
            </a:r>
            <a:r>
              <a:rPr lang="en-US" sz="2400" dirty="0" err="1">
                <a:solidFill>
                  <a:schemeClr val="tx1"/>
                </a:solidFill>
              </a:rPr>
              <a:t>pesantren</a:t>
            </a:r>
            <a:r>
              <a:rPr lang="en-US" sz="2400" dirty="0">
                <a:solidFill>
                  <a:schemeClr val="tx1"/>
                </a:solidFill>
              </a:rPr>
              <a:t>, </a:t>
            </a:r>
            <a:r>
              <a:rPr lang="en-US" sz="2400" dirty="0" err="1">
                <a:solidFill>
                  <a:schemeClr val="tx1"/>
                </a:solidFill>
              </a:rPr>
              <a:t>sekolah</a:t>
            </a:r>
            <a:r>
              <a:rPr lang="en-US" sz="2400" dirty="0">
                <a:solidFill>
                  <a:schemeClr val="tx1"/>
                </a:solidFill>
              </a:rPr>
              <a:t> dan madrasah</a:t>
            </a:r>
            <a:endParaRPr lang="en-ID" sz="24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8592-9606-53FF-DD6A-61E627F7AE8D}"/>
              </a:ext>
            </a:extLst>
          </p:cNvPr>
          <p:cNvSpPr>
            <a:spLocks noGrp="1"/>
          </p:cNvSpPr>
          <p:nvPr>
            <p:ph type="title"/>
          </p:nvPr>
        </p:nvSpPr>
        <p:spPr/>
        <p:txBody>
          <a:bodyPr/>
          <a:lstStyle/>
          <a:p>
            <a:r>
              <a:rPr lang="en-US" dirty="0" err="1"/>
              <a:t>Pendahuluan</a:t>
            </a:r>
            <a:endParaRPr lang="en-ID" dirty="0"/>
          </a:p>
        </p:txBody>
      </p:sp>
      <p:sp>
        <p:nvSpPr>
          <p:cNvPr id="3" name="Text Placeholder 2">
            <a:extLst>
              <a:ext uri="{FF2B5EF4-FFF2-40B4-BE49-F238E27FC236}">
                <a16:creationId xmlns:a16="http://schemas.microsoft.com/office/drawing/2014/main" id="{FF570D11-186A-397B-B206-C08FF89FE22E}"/>
              </a:ext>
            </a:extLst>
          </p:cNvPr>
          <p:cNvSpPr>
            <a:spLocks noGrp="1"/>
          </p:cNvSpPr>
          <p:nvPr>
            <p:ph type="body" idx="1"/>
          </p:nvPr>
        </p:nvSpPr>
        <p:spPr/>
        <p:txBody>
          <a:bodyPr/>
          <a:lstStyle/>
          <a:p>
            <a:endParaRPr lang="en-ID" dirty="0"/>
          </a:p>
        </p:txBody>
      </p:sp>
      <p:sp>
        <p:nvSpPr>
          <p:cNvPr id="4" name="Rectangle 3">
            <a:extLst>
              <a:ext uri="{FF2B5EF4-FFF2-40B4-BE49-F238E27FC236}">
                <a16:creationId xmlns:a16="http://schemas.microsoft.com/office/drawing/2014/main" id="{80669939-4E71-12E2-392B-6459A414AD60}"/>
              </a:ext>
            </a:extLst>
          </p:cNvPr>
          <p:cNvSpPr/>
          <p:nvPr/>
        </p:nvSpPr>
        <p:spPr>
          <a:xfrm>
            <a:off x="204358" y="1424064"/>
            <a:ext cx="11197651" cy="200493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3. State Of The Art (Kajian </a:t>
            </a:r>
            <a:r>
              <a:rPr lang="en-US" sz="2400" dirty="0" err="1">
                <a:solidFill>
                  <a:schemeClr val="tx1"/>
                </a:solidFill>
              </a:rPr>
              <a:t>Literatur</a:t>
            </a:r>
            <a:r>
              <a:rPr lang="en-US" sz="2400" dirty="0">
                <a:solidFill>
                  <a:schemeClr val="tx1"/>
                </a:solidFill>
              </a:rPr>
              <a:t> </a:t>
            </a:r>
            <a:r>
              <a:rPr lang="en-US" sz="2400" dirty="0" err="1">
                <a:solidFill>
                  <a:schemeClr val="tx1"/>
                </a:solidFill>
              </a:rPr>
              <a:t>terdahulu</a:t>
            </a:r>
            <a:r>
              <a:rPr lang="en-US" sz="2400" dirty="0">
                <a:solidFill>
                  <a:schemeClr val="tx1"/>
                </a:solidFill>
              </a:rPr>
              <a:t>)</a:t>
            </a:r>
          </a:p>
          <a:p>
            <a:pPr algn="ctr"/>
            <a:r>
              <a:rPr lang="en-ID" sz="2400" dirty="0">
                <a:solidFill>
                  <a:schemeClr val="tx1"/>
                </a:solidFill>
                <a:effectLst/>
                <a:latin typeface="Times New Roman" panose="02020603050405020304" pitchFamily="18" charset="0"/>
                <a:ea typeface="Times New Roman" panose="02020603050405020304" pitchFamily="18" charset="0"/>
              </a:rPr>
              <a:t> Dari </a:t>
            </a:r>
            <a:r>
              <a:rPr lang="en-ID" sz="2400" dirty="0" err="1">
                <a:solidFill>
                  <a:schemeClr val="tx1"/>
                </a:solidFill>
                <a:effectLst/>
                <a:latin typeface="Times New Roman" panose="02020603050405020304" pitchFamily="18" charset="0"/>
                <a:ea typeface="Times New Roman" panose="02020603050405020304" pitchFamily="18" charset="0"/>
              </a:rPr>
              <a:t>penemuan</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penelitian</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latin typeface="Times New Roman" panose="02020603050405020304" pitchFamily="18" charset="0"/>
                <a:ea typeface="Times New Roman" panose="02020603050405020304" pitchFamily="18" charset="0"/>
              </a:rPr>
              <a:t>terdahulu</a:t>
            </a:r>
            <a:r>
              <a:rPr lang="en-ID" sz="2400" dirty="0">
                <a:solidFill>
                  <a:schemeClr val="tx1"/>
                </a:solidFill>
                <a:latin typeface="Times New Roman" panose="02020603050405020304" pitchFamily="18" charset="0"/>
                <a:ea typeface="Times New Roman" panose="02020603050405020304" pitchFamily="18" charset="0"/>
              </a:rPr>
              <a:t>,</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latin typeface="Times New Roman" panose="02020603050405020304" pitchFamily="18" charset="0"/>
                <a:ea typeface="Times New Roman" panose="02020603050405020304" pitchFamily="18" charset="0"/>
              </a:rPr>
              <a:t>l</a:t>
            </a:r>
            <a:r>
              <a:rPr lang="en-ID" sz="2400" dirty="0" err="1">
                <a:solidFill>
                  <a:schemeClr val="tx1"/>
                </a:solidFill>
                <a:effectLst/>
                <a:latin typeface="Times New Roman" panose="02020603050405020304" pitchFamily="18" charset="0"/>
                <a:ea typeface="Times New Roman" panose="02020603050405020304" pitchFamily="18" charset="0"/>
              </a:rPr>
              <a:t>etak</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perbedaannya</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adalah</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penelitian</a:t>
            </a:r>
            <a:r>
              <a:rPr lang="en-ID" sz="2400" dirty="0">
                <a:solidFill>
                  <a:schemeClr val="tx1"/>
                </a:solidFill>
                <a:effectLst/>
                <a:latin typeface="Times New Roman" panose="02020603050405020304" pitchFamily="18" charset="0"/>
                <a:ea typeface="Times New Roman" panose="02020603050405020304" pitchFamily="18" charset="0"/>
              </a:rPr>
              <a:t> kami </a:t>
            </a:r>
            <a:r>
              <a:rPr lang="en-ID" sz="2400" dirty="0" err="1">
                <a:solidFill>
                  <a:schemeClr val="tx1"/>
                </a:solidFill>
                <a:effectLst/>
                <a:latin typeface="Times New Roman" panose="02020603050405020304" pitchFamily="18" charset="0"/>
                <a:ea typeface="Times New Roman" panose="02020603050405020304" pitchFamily="18" charset="0"/>
              </a:rPr>
              <a:t>fokus</a:t>
            </a:r>
            <a:r>
              <a:rPr lang="en-ID" sz="2400" dirty="0">
                <a:solidFill>
                  <a:schemeClr val="tx1"/>
                </a:solidFill>
                <a:effectLst/>
                <a:latin typeface="Times New Roman" panose="02020603050405020304" pitchFamily="18" charset="0"/>
                <a:ea typeface="Times New Roman" panose="02020603050405020304" pitchFamily="18" charset="0"/>
              </a:rPr>
              <a:t> pada strategi </a:t>
            </a:r>
            <a:r>
              <a:rPr lang="en-ID" sz="2400" dirty="0" err="1">
                <a:solidFill>
                  <a:schemeClr val="tx1"/>
                </a:solidFill>
                <a:effectLst/>
                <a:latin typeface="Times New Roman" panose="02020603050405020304" pitchFamily="18" charset="0"/>
                <a:ea typeface="Times New Roman" panose="02020603050405020304" pitchFamily="18" charset="0"/>
              </a:rPr>
              <a:t>pengembangan</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budaya</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mutu</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dalam</a:t>
            </a:r>
            <a:r>
              <a:rPr lang="en-ID" sz="2400" dirty="0">
                <a:solidFill>
                  <a:schemeClr val="tx1"/>
                </a:solidFill>
                <a:effectLst/>
                <a:latin typeface="Times New Roman" panose="02020603050405020304" pitchFamily="18" charset="0"/>
                <a:ea typeface="Times New Roman" panose="02020603050405020304" pitchFamily="18" charset="0"/>
              </a:rPr>
              <a:t> Lembaga Pendidikan Islam dan </a:t>
            </a:r>
            <a:r>
              <a:rPr lang="en-ID" sz="2400" dirty="0" err="1">
                <a:solidFill>
                  <a:schemeClr val="tx1"/>
                </a:solidFill>
                <a:effectLst/>
                <a:latin typeface="Times New Roman" panose="02020603050405020304" pitchFamily="18" charset="0"/>
                <a:ea typeface="Times New Roman" panose="02020603050405020304" pitchFamily="18" charset="0"/>
              </a:rPr>
              <a:t>jenis</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penelitian</a:t>
            </a:r>
            <a:r>
              <a:rPr lang="en-ID" sz="2400" dirty="0">
                <a:solidFill>
                  <a:schemeClr val="tx1"/>
                </a:solidFill>
                <a:effectLst/>
                <a:latin typeface="Times New Roman" panose="02020603050405020304" pitchFamily="18" charset="0"/>
                <a:ea typeface="Times New Roman" panose="02020603050405020304" pitchFamily="18" charset="0"/>
              </a:rPr>
              <a:t> yang kami </a:t>
            </a:r>
            <a:r>
              <a:rPr lang="en-ID" sz="2400" dirty="0" err="1">
                <a:solidFill>
                  <a:schemeClr val="tx1"/>
                </a:solidFill>
                <a:effectLst/>
                <a:latin typeface="Times New Roman" panose="02020603050405020304" pitchFamily="18" charset="0"/>
                <a:ea typeface="Times New Roman" panose="02020603050405020304" pitchFamily="18" charset="0"/>
              </a:rPr>
              <a:t>gunakan</a:t>
            </a:r>
            <a:r>
              <a:rPr lang="en-ID" sz="2400" dirty="0">
                <a:solidFill>
                  <a:schemeClr val="tx1"/>
                </a:solidFill>
                <a:effectLst/>
                <a:latin typeface="Times New Roman" panose="02020603050405020304" pitchFamily="18" charset="0"/>
                <a:ea typeface="Times New Roman" panose="02020603050405020304" pitchFamily="18" charset="0"/>
              </a:rPr>
              <a:t> </a:t>
            </a:r>
            <a:r>
              <a:rPr lang="en-ID" sz="2400" dirty="0" err="1">
                <a:solidFill>
                  <a:schemeClr val="tx1"/>
                </a:solidFill>
                <a:effectLst/>
                <a:latin typeface="Times New Roman" panose="02020603050405020304" pitchFamily="18" charset="0"/>
                <a:ea typeface="Times New Roman" panose="02020603050405020304" pitchFamily="18" charset="0"/>
              </a:rPr>
              <a:t>yaitu</a:t>
            </a:r>
            <a:r>
              <a:rPr lang="en-ID" sz="2400" dirty="0">
                <a:solidFill>
                  <a:schemeClr val="tx1"/>
                </a:solidFill>
                <a:effectLst/>
                <a:latin typeface="Times New Roman" panose="02020603050405020304" pitchFamily="18" charset="0"/>
                <a:ea typeface="Times New Roman" panose="02020603050405020304" pitchFamily="18" charset="0"/>
              </a:rPr>
              <a:t> SLR </a:t>
            </a:r>
            <a:r>
              <a:rPr lang="en-ID" sz="2400" i="1" dirty="0">
                <a:solidFill>
                  <a:schemeClr val="tx1"/>
                </a:solidFill>
                <a:effectLst/>
                <a:latin typeface="Times New Roman" panose="02020603050405020304" pitchFamily="18" charset="0"/>
                <a:ea typeface="Times New Roman" panose="02020603050405020304" pitchFamily="18" charset="0"/>
              </a:rPr>
              <a:t>(Systematic literature review)</a:t>
            </a:r>
            <a:endParaRPr lang="en-ID" sz="2400" dirty="0">
              <a:solidFill>
                <a:schemeClr val="tx1"/>
              </a:solidFill>
            </a:endParaRPr>
          </a:p>
        </p:txBody>
      </p:sp>
    </p:spTree>
    <p:extLst>
      <p:ext uri="{BB962C8B-B14F-4D97-AF65-F5344CB8AC3E}">
        <p14:creationId xmlns:p14="http://schemas.microsoft.com/office/powerpoint/2010/main" val="2202202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Tujuan</a:t>
            </a:r>
            <a:r>
              <a:rPr lang="en-US" dirty="0"/>
              <a:t> </a:t>
            </a:r>
            <a:r>
              <a:rPr lang="en-US" dirty="0" err="1"/>
              <a:t>Penelitian</a:t>
            </a:r>
            <a:endParaRPr dirty="0"/>
          </a:p>
        </p:txBody>
      </p:sp>
      <p:sp>
        <p:nvSpPr>
          <p:cNvPr id="2" name="Google Shape;59;g104f7abbb21_0_303">
            <a:extLst>
              <a:ext uri="{FF2B5EF4-FFF2-40B4-BE49-F238E27FC236}">
                <a16:creationId xmlns:a16="http://schemas.microsoft.com/office/drawing/2014/main" id="{89C070D4-78F2-CEDC-1BE2-07907BD7BA70}"/>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228600" lvl="0" indent="0" algn="l" rtl="0">
              <a:lnSpc>
                <a:spcPct val="90000"/>
              </a:lnSpc>
              <a:spcBef>
                <a:spcPts val="1000"/>
              </a:spcBef>
              <a:spcAft>
                <a:spcPts val="0"/>
              </a:spcAft>
              <a:buClr>
                <a:schemeClr val="dk1"/>
              </a:buClr>
              <a:buSzPts val="2800"/>
              <a:buNone/>
            </a:pPr>
            <a:r>
              <a:rPr lang="en-US" dirty="0" err="1"/>
              <a:t>Mereview</a:t>
            </a:r>
            <a:r>
              <a:rPr lang="en-US" dirty="0"/>
              <a:t> </a:t>
            </a:r>
            <a:r>
              <a:rPr lang="en-US" dirty="0" err="1"/>
              <a:t>atau</a:t>
            </a:r>
            <a:r>
              <a:rPr lang="en-US" dirty="0"/>
              <a:t> </a:t>
            </a:r>
            <a:r>
              <a:rPr lang="en-US" dirty="0" err="1"/>
              <a:t>menelaah</a:t>
            </a:r>
            <a:r>
              <a:rPr lang="en-US" dirty="0"/>
              <a:t> </a:t>
            </a:r>
            <a:r>
              <a:rPr lang="en-US" dirty="0" err="1"/>
              <a:t>tentang</a:t>
            </a:r>
            <a:r>
              <a:rPr lang="en-US" dirty="0"/>
              <a:t> </a:t>
            </a:r>
            <a:r>
              <a:rPr lang="en-US" dirty="0" err="1"/>
              <a:t>hasil</a:t>
            </a:r>
            <a:r>
              <a:rPr lang="en-US" dirty="0"/>
              <a:t> </a:t>
            </a:r>
            <a:r>
              <a:rPr lang="en-US" dirty="0" err="1"/>
              <a:t>penelitian</a:t>
            </a:r>
            <a:r>
              <a:rPr lang="en-US" dirty="0"/>
              <a:t> </a:t>
            </a:r>
            <a:r>
              <a:rPr lang="en-US" dirty="0" err="1"/>
              <a:t>terdahulu</a:t>
            </a:r>
            <a:r>
              <a:rPr lang="en-US" dirty="0"/>
              <a:t> </a:t>
            </a:r>
            <a:r>
              <a:rPr lang="en-US" dirty="0" err="1"/>
              <a:t>tentang</a:t>
            </a:r>
            <a:r>
              <a:rPr lang="en-US" dirty="0"/>
              <a:t> strategi </a:t>
            </a:r>
            <a:r>
              <a:rPr lang="en-US" dirty="0" err="1"/>
              <a:t>pengembangan</a:t>
            </a:r>
            <a:r>
              <a:rPr lang="en-US" dirty="0"/>
              <a:t> </a:t>
            </a:r>
            <a:r>
              <a:rPr lang="en-US" dirty="0" err="1"/>
              <a:t>budaya</a:t>
            </a:r>
            <a:r>
              <a:rPr lang="en-US" dirty="0"/>
              <a:t> </a:t>
            </a:r>
            <a:r>
              <a:rPr lang="en-US" dirty="0" err="1"/>
              <a:t>mutu</a:t>
            </a:r>
            <a:r>
              <a:rPr lang="en-US" dirty="0"/>
              <a:t> </a:t>
            </a:r>
            <a:r>
              <a:rPr lang="en-US" dirty="0" err="1"/>
              <a:t>dalam</a:t>
            </a:r>
            <a:r>
              <a:rPr lang="en-US" dirty="0"/>
              <a:t> Lembaga Pendidikan dan </a:t>
            </a:r>
            <a:r>
              <a:rPr lang="en-US" dirty="0" err="1"/>
              <a:t>menganalisis</a:t>
            </a:r>
            <a:r>
              <a:rPr lang="en-US" dirty="0"/>
              <a:t> </a:t>
            </a:r>
            <a:r>
              <a:rPr lang="en-US" dirty="0" err="1"/>
              <a:t>secara</a:t>
            </a:r>
            <a:r>
              <a:rPr lang="en-US" dirty="0"/>
              <a:t> </a:t>
            </a:r>
            <a:r>
              <a:rPr lang="en-US" dirty="0" err="1"/>
              <a:t>kritis</a:t>
            </a:r>
            <a:r>
              <a:rPr lang="en-US" dirty="0"/>
              <a:t> </a:t>
            </a:r>
            <a:r>
              <a:rPr lang="en-US" dirty="0" err="1"/>
              <a:t>berbagai</a:t>
            </a:r>
            <a:r>
              <a:rPr lang="en-US" dirty="0"/>
              <a:t> </a:t>
            </a:r>
            <a:r>
              <a:rPr lang="en-US" dirty="0" err="1"/>
              <a:t>penelitian</a:t>
            </a:r>
            <a:r>
              <a:rPr lang="en-US" dirty="0"/>
              <a:t> </a:t>
            </a:r>
            <a:r>
              <a:rPr lang="en-US" dirty="0" err="1"/>
              <a:t>pengembangan</a:t>
            </a:r>
            <a:r>
              <a:rPr lang="en-US" dirty="0"/>
              <a:t> </a:t>
            </a:r>
            <a:r>
              <a:rPr lang="en-US" dirty="0" err="1"/>
              <a:t>budaya</a:t>
            </a:r>
            <a:r>
              <a:rPr lang="en-US" dirty="0"/>
              <a:t> </a:t>
            </a:r>
            <a:r>
              <a:rPr lang="en-US" dirty="0" err="1"/>
              <a:t>mutu</a:t>
            </a:r>
            <a:r>
              <a:rPr lang="en-US" dirty="0"/>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Metode</a:t>
            </a:r>
            <a:r>
              <a:rPr lang="en-US" dirty="0"/>
              <a:t> </a:t>
            </a:r>
            <a:r>
              <a:rPr lang="en-US" dirty="0" err="1"/>
              <a:t>Penelitian</a:t>
            </a:r>
            <a:endParaRPr dirty="0"/>
          </a:p>
        </p:txBody>
      </p:sp>
      <p:graphicFrame>
        <p:nvGraphicFramePr>
          <p:cNvPr id="12" name="Diagram 11">
            <a:extLst>
              <a:ext uri="{FF2B5EF4-FFF2-40B4-BE49-F238E27FC236}">
                <a16:creationId xmlns:a16="http://schemas.microsoft.com/office/drawing/2014/main" id="{80C9FE26-82DD-3AE1-435B-611375C9ABE7}"/>
              </a:ext>
            </a:extLst>
          </p:cNvPr>
          <p:cNvGraphicFramePr/>
          <p:nvPr>
            <p:extLst>
              <p:ext uri="{D42A27DB-BD31-4B8C-83A1-F6EECF244321}">
                <p14:modId xmlns:p14="http://schemas.microsoft.com/office/powerpoint/2010/main" val="1344565576"/>
              </p:ext>
            </p:extLst>
          </p:nvPr>
        </p:nvGraphicFramePr>
        <p:xfrm>
          <a:off x="166758" y="1238732"/>
          <a:ext cx="11830877" cy="4772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Metode</a:t>
            </a:r>
            <a:r>
              <a:rPr lang="en-US" dirty="0"/>
              <a:t> </a:t>
            </a:r>
            <a:r>
              <a:rPr lang="en-US" dirty="0" err="1"/>
              <a:t>Penelitian</a:t>
            </a:r>
            <a:endParaRPr dirty="0"/>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Autofit/>
          </a:bodyPr>
          <a:lstStyle/>
          <a:p>
            <a:pPr algn="just"/>
            <a:r>
              <a:rPr lang="en-ID" sz="1800" dirty="0">
                <a:solidFill>
                  <a:srgbClr val="000000"/>
                </a:solidFill>
                <a:effectLst/>
                <a:latin typeface="Times New Roman" panose="02020603050405020304" pitchFamily="18" charset="0"/>
                <a:ea typeface="Times New Roman" panose="02020603050405020304" pitchFamily="18" charset="0"/>
              </a:rPr>
              <a:t>1. </a:t>
            </a:r>
            <a:r>
              <a:rPr lang="en-ID" sz="1800" dirty="0" err="1">
                <a:solidFill>
                  <a:srgbClr val="000000"/>
                </a:solidFill>
                <a:effectLst/>
                <a:latin typeface="Times New Roman" panose="02020603050405020304" pitchFamily="18" charset="0"/>
                <a:ea typeface="Times New Roman" panose="02020603050405020304" pitchFamily="18" charset="0"/>
              </a:rPr>
              <a:t>Tahap</a:t>
            </a:r>
            <a:r>
              <a:rPr lang="en-ID" sz="1800" dirty="0">
                <a:solidFill>
                  <a:srgbClr val="000000"/>
                </a:solidFill>
                <a:effectLst/>
                <a:latin typeface="Times New Roman" panose="02020603050405020304" pitchFamily="18" charset="0"/>
                <a:ea typeface="Times New Roman" panose="02020603050405020304" pitchFamily="18" charset="0"/>
              </a:rPr>
              <a:t> 1 (</a:t>
            </a:r>
            <a:r>
              <a:rPr lang="en-ID" sz="1800" dirty="0" err="1">
                <a:solidFill>
                  <a:srgbClr val="000000"/>
                </a:solidFill>
                <a:effectLst/>
                <a:latin typeface="Times New Roman" panose="02020603050405020304" pitchFamily="18" charset="0"/>
                <a:ea typeface="Times New Roman" panose="02020603050405020304" pitchFamily="18" charset="0"/>
              </a:rPr>
              <a:t>Identifikasi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ditemukan</a:t>
            </a:r>
            <a:r>
              <a:rPr lang="en-ID" sz="1800" dirty="0">
                <a:solidFill>
                  <a:srgbClr val="000000"/>
                </a:solidFill>
                <a:effectLst/>
                <a:latin typeface="Times New Roman" panose="02020603050405020304" pitchFamily="18" charset="0"/>
                <a:ea typeface="Times New Roman" panose="02020603050405020304" pitchFamily="18" charset="0"/>
              </a:rPr>
              <a:t> 947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saat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dilakukan</a:t>
            </a:r>
            <a:r>
              <a:rPr lang="en-ID" sz="1800" dirty="0">
                <a:solidFill>
                  <a:srgbClr val="000000"/>
                </a:solidFill>
                <a:effectLst/>
                <a:latin typeface="Times New Roman" panose="02020603050405020304" pitchFamily="18" charset="0"/>
                <a:ea typeface="Times New Roman" panose="02020603050405020304" pitchFamily="18" charset="0"/>
              </a:rPr>
              <a:t> di </a:t>
            </a:r>
            <a:r>
              <a:rPr lang="en-ID" sz="1800" dirty="0" err="1">
                <a:solidFill>
                  <a:srgbClr val="000000"/>
                </a:solidFill>
                <a:effectLst/>
                <a:latin typeface="Times New Roman" panose="02020603050405020304" pitchFamily="18" charset="0"/>
                <a:ea typeface="Times New Roman" panose="02020603050405020304" pitchFamily="18" charset="0"/>
              </a:rPr>
              <a:t>beberapa</a:t>
            </a:r>
            <a:r>
              <a:rPr lang="en-ID" sz="1800" dirty="0">
                <a:solidFill>
                  <a:srgbClr val="000000"/>
                </a:solidFill>
                <a:effectLst/>
                <a:latin typeface="Times New Roman" panose="02020603050405020304" pitchFamily="18" charset="0"/>
                <a:ea typeface="Times New Roman" panose="02020603050405020304" pitchFamily="18" charset="0"/>
              </a:rPr>
              <a:t> platform </a:t>
            </a:r>
            <a:r>
              <a:rPr lang="en-ID" sz="1800" dirty="0" err="1">
                <a:solidFill>
                  <a:srgbClr val="000000"/>
                </a:solidFill>
                <a:effectLst/>
                <a:latin typeface="Times New Roman" panose="02020603050405020304" pitchFamily="18" charset="0"/>
                <a:ea typeface="Times New Roman" panose="02020603050405020304" pitchFamily="18" charset="0"/>
              </a:rPr>
              <a:t>pencarian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ilmiah</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berdasarkan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judul</a:t>
            </a:r>
            <a:r>
              <a:rPr lang="en-ID" sz="1800" dirty="0">
                <a:solidFill>
                  <a:srgbClr val="000000"/>
                </a:solidFill>
                <a:effectLst/>
                <a:latin typeface="Times New Roman" panose="02020603050405020304" pitchFamily="18" charset="0"/>
                <a:ea typeface="Times New Roman" panose="02020603050405020304" pitchFamily="18" charset="0"/>
              </a:rPr>
              <a:t> dan kata </a:t>
            </a:r>
            <a:r>
              <a:rPr lang="en-ID" sz="1800" dirty="0" err="1">
                <a:solidFill>
                  <a:srgbClr val="000000"/>
                </a:solidFill>
                <a:effectLst/>
                <a:latin typeface="Times New Roman" panose="02020603050405020304" pitchFamily="18" charset="0"/>
                <a:ea typeface="Times New Roman" panose="02020603050405020304" pitchFamily="18" charset="0"/>
              </a:rPr>
              <a:t>kunci</a:t>
            </a:r>
            <a:r>
              <a:rPr lang="en-ID" sz="1800" dirty="0">
                <a:solidFill>
                  <a:srgbClr val="000000"/>
                </a:solidFill>
                <a:effectLst/>
                <a:latin typeface="Times New Roman" panose="02020603050405020304" pitchFamily="18" charset="0"/>
                <a:ea typeface="Times New Roman" panose="02020603050405020304" pitchFamily="18" charset="0"/>
              </a:rPr>
              <a:t>. “strategi </a:t>
            </a:r>
            <a:r>
              <a:rPr lang="en-ID" sz="1800" dirty="0" err="1">
                <a:solidFill>
                  <a:srgbClr val="000000"/>
                </a:solidFill>
                <a:effectLst/>
                <a:latin typeface="Times New Roman" panose="02020603050405020304" pitchFamily="18" charset="0"/>
                <a:ea typeface="Times New Roman" panose="02020603050405020304" pitchFamily="18" charset="0"/>
              </a:rPr>
              <a:t>pengembangan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Budaya</a:t>
            </a:r>
            <a:r>
              <a:rPr lang="en-ID" sz="1800" dirty="0">
                <a:solidFill>
                  <a:srgbClr val="000000"/>
                </a:solidFill>
                <a:effectLst/>
                <a:latin typeface="Times New Roman" panose="02020603050405020304" pitchFamily="18" charset="0"/>
                <a:ea typeface="Times New Roman" panose="02020603050405020304" pitchFamily="18" charset="0"/>
              </a:rPr>
              <a:t> Mutu” “ dan “Lembaga </a:t>
            </a:r>
            <a:r>
              <a:rPr lang="en-ID" sz="1800" dirty="0" err="1">
                <a:solidFill>
                  <a:srgbClr val="000000"/>
                </a:solidFill>
                <a:effectLst/>
                <a:latin typeface="Times New Roman" panose="02020603050405020304" pitchFamily="18" charset="0"/>
                <a:ea typeface="Times New Roman" panose="02020603050405020304" pitchFamily="18" charset="0"/>
              </a:rPr>
              <a:t>pendidikan</a:t>
            </a:r>
            <a:r>
              <a:rPr lang="en-ID" sz="1800" dirty="0">
                <a:solidFill>
                  <a:srgbClr val="000000"/>
                </a:solidFill>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gn="just"/>
            <a:r>
              <a:rPr lang="en-ID" sz="1800" dirty="0">
                <a:solidFill>
                  <a:srgbClr val="000000"/>
                </a:solidFill>
                <a:effectLst/>
                <a:latin typeface="Times New Roman" panose="02020603050405020304" pitchFamily="18" charset="0"/>
                <a:ea typeface="Times New Roman" panose="02020603050405020304" pitchFamily="18" charset="0"/>
              </a:rPr>
              <a:t>2. </a:t>
            </a:r>
            <a:r>
              <a:rPr lang="en-ID" sz="1800" dirty="0" err="1">
                <a:solidFill>
                  <a:srgbClr val="000000"/>
                </a:solidFill>
                <a:effectLst/>
                <a:latin typeface="Times New Roman" panose="02020603050405020304" pitchFamily="18" charset="0"/>
                <a:ea typeface="Times New Roman" panose="02020603050405020304" pitchFamily="18" charset="0"/>
              </a:rPr>
              <a:t>Tahap</a:t>
            </a:r>
            <a:r>
              <a:rPr lang="en-ID" sz="1800" dirty="0">
                <a:solidFill>
                  <a:srgbClr val="000000"/>
                </a:solidFill>
                <a:effectLst/>
                <a:latin typeface="Times New Roman" panose="02020603050405020304" pitchFamily="18" charset="0"/>
                <a:ea typeface="Times New Roman" panose="02020603050405020304" pitchFamily="18" charset="0"/>
              </a:rPr>
              <a:t> 2 (</a:t>
            </a:r>
            <a:r>
              <a:rPr lang="en-ID" sz="1800" dirty="0" err="1">
                <a:solidFill>
                  <a:srgbClr val="000000"/>
                </a:solidFill>
                <a:effectLst/>
                <a:latin typeface="Times New Roman" panose="02020603050405020304" pitchFamily="18" charset="0"/>
                <a:ea typeface="Times New Roman" panose="02020603050405020304" pitchFamily="18" charset="0"/>
              </a:rPr>
              <a:t>Penyaringan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Dalam</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penyaringan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tahap</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awal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ditemukan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tidak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relevan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karena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berada</a:t>
            </a:r>
            <a:r>
              <a:rPr lang="en-ID" sz="1800" dirty="0">
                <a:solidFill>
                  <a:srgbClr val="000000"/>
                </a:solidFill>
                <a:effectLst/>
                <a:latin typeface="Times New Roman" panose="02020603050405020304" pitchFamily="18" charset="0"/>
                <a:ea typeface="Times New Roman" panose="02020603050405020304" pitchFamily="18" charset="0"/>
              </a:rPr>
              <a:t> di </a:t>
            </a:r>
            <a:r>
              <a:rPr lang="en-ID" sz="1800" dirty="0" err="1">
                <a:solidFill>
                  <a:srgbClr val="000000"/>
                </a:solidFill>
                <a:effectLst/>
                <a:latin typeface="Times New Roman" panose="02020603050405020304" pitchFamily="18" charset="0"/>
                <a:ea typeface="Times New Roman" panose="02020603050405020304" pitchFamily="18" charset="0"/>
              </a:rPr>
              <a:t>luar</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cakupan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atau</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konteks</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Selanjutnya</a:t>
            </a:r>
            <a:r>
              <a:rPr lang="en-ID" sz="1800" dirty="0">
                <a:solidFill>
                  <a:srgbClr val="000000"/>
                </a:solidFill>
                <a:effectLst/>
                <a:latin typeface="Times New Roman" panose="02020603050405020304" pitchFamily="18" charset="0"/>
                <a:ea typeface="Times New Roman" panose="02020603050405020304" pitchFamily="18" charset="0"/>
              </a:rPr>
              <a:t> kami </a:t>
            </a:r>
            <a:r>
              <a:rPr lang="en-ID" sz="1800" dirty="0" err="1">
                <a:solidFill>
                  <a:srgbClr val="000000"/>
                </a:solidFill>
                <a:effectLst/>
                <a:latin typeface="Times New Roman" panose="02020603050405020304" pitchFamily="18" charset="0"/>
                <a:ea typeface="Times New Roman" panose="02020603050405020304" pitchFamily="18" charset="0"/>
              </a:rPr>
              <a:t>melakukan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penyaringan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lebih</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ketat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menggunakan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potongan</a:t>
            </a:r>
            <a:r>
              <a:rPr lang="en-ID" sz="1800" dirty="0">
                <a:solidFill>
                  <a:srgbClr val="000000"/>
                </a:solidFill>
                <a:effectLst/>
                <a:latin typeface="Times New Roman" panose="02020603050405020304" pitchFamily="18" charset="0"/>
                <a:ea typeface="Times New Roman" panose="02020603050405020304" pitchFamily="18" charset="0"/>
              </a:rPr>
              <a:t> kata </a:t>
            </a:r>
            <a:r>
              <a:rPr lang="en-ID" sz="1800" dirty="0" err="1">
                <a:solidFill>
                  <a:srgbClr val="000000"/>
                </a:solidFill>
                <a:effectLst/>
                <a:latin typeface="Times New Roman" panose="02020603050405020304" pitchFamily="18" charset="0"/>
                <a:ea typeface="Times New Roman" panose="02020603050405020304" pitchFamily="18" charset="0"/>
              </a:rPr>
              <a:t>kunci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untuk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mengidentifikasi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relevan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penelitian</a:t>
            </a:r>
            <a:r>
              <a:rPr lang="en-ID" sz="1800" dirty="0">
                <a:solidFill>
                  <a:srgbClr val="000000"/>
                </a:solidFill>
                <a:effectLst/>
                <a:latin typeface="Times New Roman" panose="02020603050405020304" pitchFamily="18" charset="0"/>
                <a:ea typeface="Times New Roman" panose="02020603050405020304" pitchFamily="18" charset="0"/>
              </a:rPr>
              <a:t> kami, kami </a:t>
            </a:r>
            <a:r>
              <a:rPr lang="en-ID" sz="1800" dirty="0" err="1">
                <a:solidFill>
                  <a:srgbClr val="000000"/>
                </a:solidFill>
                <a:effectLst/>
                <a:latin typeface="Times New Roman" panose="02020603050405020304" pitchFamily="18" charset="0"/>
                <a:ea typeface="Times New Roman" panose="02020603050405020304" pitchFamily="18" charset="0"/>
              </a:rPr>
              <a:t>menggabungkan</a:t>
            </a:r>
            <a:r>
              <a:rPr lang="en-ID" sz="1800" dirty="0">
                <a:solidFill>
                  <a:srgbClr val="000000"/>
                </a:solidFill>
                <a:effectLst/>
                <a:latin typeface="Times New Roman" panose="02020603050405020304" pitchFamily="18" charset="0"/>
                <a:ea typeface="Times New Roman" panose="02020603050405020304" pitchFamily="18" charset="0"/>
              </a:rPr>
              <a:t> kata-kata </a:t>
            </a:r>
            <a:r>
              <a:rPr lang="en-ID" sz="1800" dirty="0" err="1">
                <a:solidFill>
                  <a:srgbClr val="000000"/>
                </a:solidFill>
                <a:effectLst/>
                <a:latin typeface="Times New Roman" panose="02020603050405020304" pitchFamily="18" charset="0"/>
                <a:ea typeface="Times New Roman" panose="02020603050405020304" pitchFamily="18" charset="0"/>
              </a:rPr>
              <a:t>terpotong</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secara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khusus</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menggunakan</a:t>
            </a:r>
            <a:r>
              <a:rPr lang="en-ID" sz="1800" dirty="0">
                <a:solidFill>
                  <a:srgbClr val="000000"/>
                </a:solidFill>
                <a:effectLst/>
                <a:latin typeface="Times New Roman" panose="02020603050405020304" pitchFamily="18" charset="0"/>
                <a:ea typeface="Times New Roman" panose="02020603050405020304" pitchFamily="18" charset="0"/>
              </a:rPr>
              <a:t> set </a:t>
            </a:r>
            <a:r>
              <a:rPr lang="en-ID" sz="1800" dirty="0" err="1">
                <a:solidFill>
                  <a:srgbClr val="000000"/>
                </a:solidFill>
                <a:effectLst/>
                <a:latin typeface="Times New Roman" panose="02020603050405020304" pitchFamily="18" charset="0"/>
                <a:ea typeface="Times New Roman" panose="02020603050405020304" pitchFamily="18" charset="0"/>
              </a:rPr>
              <a:t>berikut</a:t>
            </a:r>
            <a:r>
              <a:rPr lang="en-ID" sz="1800" dirty="0">
                <a:solidFill>
                  <a:srgbClr val="000000"/>
                </a:solidFill>
                <a:effectLst/>
                <a:latin typeface="Times New Roman" panose="02020603050405020304" pitchFamily="18" charset="0"/>
                <a:ea typeface="Times New Roman" panose="02020603050405020304" pitchFamily="18" charset="0"/>
              </a:rPr>
              <a:t>: Set 1: Strategi </a:t>
            </a:r>
            <a:r>
              <a:rPr lang="en-ID" sz="1800" dirty="0" err="1">
                <a:solidFill>
                  <a:srgbClr val="000000"/>
                </a:solidFill>
                <a:effectLst/>
                <a:latin typeface="Times New Roman" panose="02020603050405020304" pitchFamily="18" charset="0"/>
                <a:ea typeface="Times New Roman" panose="02020603050405020304" pitchFamily="18" charset="0"/>
              </a:rPr>
              <a:t>pengembangan</a:t>
            </a:r>
            <a:r>
              <a:rPr lang="en-ID" sz="1800" dirty="0">
                <a:solidFill>
                  <a:srgbClr val="000000"/>
                </a:solidFill>
                <a:effectLst/>
                <a:latin typeface="Times New Roman" panose="02020603050405020304" pitchFamily="18" charset="0"/>
                <a:ea typeface="Times New Roman" panose="02020603050405020304" pitchFamily="18" charset="0"/>
              </a:rPr>
              <a:t>. Set 2: </a:t>
            </a:r>
            <a:r>
              <a:rPr lang="en-ID" sz="1800" dirty="0" err="1">
                <a:solidFill>
                  <a:srgbClr val="000000"/>
                </a:solidFill>
                <a:effectLst/>
                <a:latin typeface="Times New Roman" panose="02020603050405020304" pitchFamily="18" charset="0"/>
                <a:ea typeface="Times New Roman" panose="02020603050405020304" pitchFamily="18" charset="0"/>
              </a:rPr>
              <a:t>budaya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mutu</a:t>
            </a:r>
            <a:r>
              <a:rPr lang="en-ID" sz="1800" dirty="0">
                <a:solidFill>
                  <a:srgbClr val="000000"/>
                </a:solidFill>
                <a:effectLst/>
                <a:latin typeface="Times New Roman" panose="02020603050405020304" pitchFamily="18" charset="0"/>
                <a:ea typeface="Times New Roman" panose="02020603050405020304" pitchFamily="18" charset="0"/>
              </a:rPr>
              <a:t> Set 3: Lembaga Pendidikan.</a:t>
            </a:r>
            <a:endParaRPr lang="en-ID" sz="1800" dirty="0">
              <a:effectLst/>
              <a:latin typeface="Times New Roman" panose="02020603050405020304" pitchFamily="18" charset="0"/>
              <a:ea typeface="Times New Roman" panose="02020603050405020304" pitchFamily="18" charset="0"/>
            </a:endParaRPr>
          </a:p>
          <a:p>
            <a:pPr algn="just"/>
            <a:r>
              <a:rPr lang="en-ID" sz="1800" dirty="0">
                <a:solidFill>
                  <a:srgbClr val="000000"/>
                </a:solidFill>
                <a:effectLst/>
                <a:latin typeface="Times New Roman" panose="02020603050405020304" pitchFamily="18" charset="0"/>
                <a:ea typeface="Times New Roman" panose="02020603050405020304" pitchFamily="18" charset="0"/>
              </a:rPr>
              <a:t>3. </a:t>
            </a:r>
            <a:r>
              <a:rPr lang="en-ID" sz="1800" dirty="0" err="1">
                <a:solidFill>
                  <a:srgbClr val="000000"/>
                </a:solidFill>
                <a:effectLst/>
                <a:latin typeface="Times New Roman" panose="02020603050405020304" pitchFamily="18" charset="0"/>
                <a:ea typeface="Times New Roman" panose="02020603050405020304" pitchFamily="18" charset="0"/>
              </a:rPr>
              <a:t>Tahap</a:t>
            </a:r>
            <a:r>
              <a:rPr lang="en-ID" sz="1800" dirty="0">
                <a:solidFill>
                  <a:srgbClr val="000000"/>
                </a:solidFill>
                <a:effectLst/>
                <a:latin typeface="Times New Roman" panose="02020603050405020304" pitchFamily="18" charset="0"/>
                <a:ea typeface="Times New Roman" panose="02020603050405020304" pitchFamily="18" charset="0"/>
              </a:rPr>
              <a:t> 3 (</a:t>
            </a:r>
            <a:r>
              <a:rPr lang="en-ID" sz="1800" dirty="0" err="1">
                <a:solidFill>
                  <a:srgbClr val="000000"/>
                </a:solidFill>
                <a:effectLst/>
                <a:latin typeface="Times New Roman" panose="02020603050405020304" pitchFamily="18" charset="0"/>
                <a:ea typeface="Times New Roman" panose="02020603050405020304" pitchFamily="18" charset="0"/>
              </a:rPr>
              <a:t>Kelayakan</a:t>
            </a:r>
            <a:r>
              <a:rPr lang="en-ID" sz="1800" dirty="0">
                <a:solidFill>
                  <a:srgbClr val="000000"/>
                </a:solidFill>
                <a:effectLst/>
                <a:latin typeface="Times New Roman" panose="02020603050405020304" pitchFamily="18" charset="0"/>
                <a:ea typeface="Times New Roman" panose="02020603050405020304" pitchFamily="18" charset="0"/>
              </a:rPr>
              <a:t>): Hasil </a:t>
            </a:r>
            <a:r>
              <a:rPr lang="en-ID" sz="1800" dirty="0" err="1">
                <a:solidFill>
                  <a:srgbClr val="000000"/>
                </a:solidFill>
                <a:effectLst/>
                <a:latin typeface="Times New Roman" panose="02020603050405020304" pitchFamily="18" charset="0"/>
                <a:ea typeface="Times New Roman" panose="02020603050405020304" pitchFamily="18" charset="0"/>
              </a:rPr>
              <a:t>kelayakan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diperoleh</a:t>
            </a:r>
            <a:r>
              <a:rPr lang="en-ID" sz="1800" dirty="0">
                <a:solidFill>
                  <a:srgbClr val="000000"/>
                </a:solidFill>
                <a:effectLst/>
                <a:latin typeface="Times New Roman" panose="02020603050405020304" pitchFamily="18" charset="0"/>
                <a:ea typeface="Times New Roman" panose="02020603050405020304" pitchFamily="18" charset="0"/>
              </a:rPr>
              <a:t> 275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menganalisis</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abstrak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dari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dokumen</a:t>
            </a:r>
            <a:r>
              <a:rPr lang="en-ID" sz="1800" dirty="0">
                <a:solidFill>
                  <a:srgbClr val="000000"/>
                </a:solidFill>
                <a:effectLst/>
                <a:latin typeface="Times New Roman" panose="02020603050405020304" pitchFamily="18" charset="0"/>
                <a:ea typeface="Times New Roman" panose="02020603050405020304" pitchFamily="18" charset="0"/>
              </a:rPr>
              <a:t>. Hanya </a:t>
            </a:r>
            <a:r>
              <a:rPr lang="en-ID" sz="1800" dirty="0" err="1">
                <a:solidFill>
                  <a:srgbClr val="000000"/>
                </a:solidFill>
                <a:effectLst/>
                <a:latin typeface="Times New Roman" panose="02020603050405020304" pitchFamily="18" charset="0"/>
                <a:ea typeface="Times New Roman" panose="02020603050405020304" pitchFamily="18" charset="0"/>
              </a:rPr>
              <a:t>studi</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relevan</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dipertahankan</a:t>
            </a:r>
            <a:r>
              <a:rPr lang="en-ID" sz="1800" dirty="0">
                <a:solidFill>
                  <a:srgbClr val="000000"/>
                </a:solidFill>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gn="just"/>
            <a:r>
              <a:rPr lang="en-ID" sz="1800" dirty="0">
                <a:solidFill>
                  <a:srgbClr val="000000"/>
                </a:solidFill>
                <a:effectLst/>
                <a:latin typeface="Times New Roman" panose="02020603050405020304" pitchFamily="18" charset="0"/>
                <a:ea typeface="Times New Roman" panose="02020603050405020304" pitchFamily="18" charset="0"/>
              </a:rPr>
              <a:t>4. Fase 4 (</a:t>
            </a:r>
            <a:r>
              <a:rPr lang="en-ID" sz="1800" dirty="0" err="1">
                <a:solidFill>
                  <a:srgbClr val="000000"/>
                </a:solidFill>
                <a:effectLst/>
                <a:latin typeface="Times New Roman" panose="02020603050405020304" pitchFamily="18" charset="0"/>
                <a:ea typeface="Times New Roman" panose="02020603050405020304" pitchFamily="18" charset="0"/>
              </a:rPr>
              <a:t>Inklusi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Semua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tersisa</a:t>
            </a:r>
            <a:r>
              <a:rPr lang="en-ID" sz="1800" dirty="0">
                <a:solidFill>
                  <a:srgbClr val="000000"/>
                </a:solidFill>
                <a:effectLst/>
                <a:latin typeface="Times New Roman" panose="02020603050405020304" pitchFamily="18" charset="0"/>
                <a:ea typeface="Times New Roman" panose="02020603050405020304" pitchFamily="18" charset="0"/>
              </a:rPr>
              <a:t> (75) </a:t>
            </a:r>
            <a:r>
              <a:rPr lang="en-ID" sz="1800" dirty="0" err="1">
                <a:solidFill>
                  <a:srgbClr val="000000"/>
                </a:solidFill>
                <a:effectLst/>
                <a:latin typeface="Times New Roman" panose="02020603050405020304" pitchFamily="18" charset="0"/>
                <a:ea typeface="Times New Roman" panose="02020603050405020304" pitchFamily="18" charset="0"/>
              </a:rPr>
              <a:t>sekarang</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direkam</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dalam</a:t>
            </a:r>
            <a:r>
              <a:rPr lang="en-ID" sz="1800" dirty="0">
                <a:solidFill>
                  <a:srgbClr val="000000"/>
                </a:solidFill>
                <a:effectLst/>
                <a:latin typeface="Times New Roman" panose="02020603050405020304" pitchFamily="18" charset="0"/>
                <a:ea typeface="Times New Roman" panose="02020603050405020304" pitchFamily="18" charset="0"/>
              </a:rPr>
              <a:t> format yang </a:t>
            </a:r>
            <a:r>
              <a:rPr lang="en-ID" sz="1800" dirty="0" err="1">
                <a:solidFill>
                  <a:srgbClr val="000000"/>
                </a:solidFill>
                <a:effectLst/>
                <a:latin typeface="Times New Roman" panose="02020603050405020304" pitchFamily="18" charset="0"/>
                <a:ea typeface="Times New Roman" panose="02020603050405020304" pitchFamily="18" charset="0"/>
              </a:rPr>
              <a:t>terstruktur</a:t>
            </a:r>
            <a:r>
              <a:rPr lang="en-ID" sz="1800" dirty="0">
                <a:solidFill>
                  <a:srgbClr val="000000"/>
                </a:solidFill>
                <a:effectLst/>
                <a:latin typeface="Times New Roman" panose="02020603050405020304" pitchFamily="18" charset="0"/>
                <a:ea typeface="Times New Roman" panose="02020603050405020304" pitchFamily="18" charset="0"/>
              </a:rPr>
              <a:t> dan </a:t>
            </a:r>
            <a:r>
              <a:rPr lang="en-ID" sz="1800" dirty="0" err="1">
                <a:solidFill>
                  <a:srgbClr val="000000"/>
                </a:solidFill>
                <a:effectLst/>
                <a:latin typeface="Times New Roman" panose="02020603050405020304" pitchFamily="18" charset="0"/>
                <a:ea typeface="Times New Roman" panose="02020603050405020304" pitchFamily="18" charset="0"/>
              </a:rPr>
              <a:t>sistematis</a:t>
            </a:r>
            <a:r>
              <a:rPr lang="en-ID" sz="1800" dirty="0">
                <a:solidFill>
                  <a:srgbClr val="000000"/>
                </a:solidFill>
                <a:effectLst/>
                <a:latin typeface="Times New Roman" panose="02020603050405020304" pitchFamily="18" charset="0"/>
                <a:ea typeface="Times New Roman" panose="02020603050405020304" pitchFamily="18" charset="0"/>
              </a:rPr>
              <a:t>. Artikel-</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itu</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sekarang</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telah</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dibaca</a:t>
            </a:r>
            <a:r>
              <a:rPr lang="en-ID" sz="1800" dirty="0">
                <a:solidFill>
                  <a:srgbClr val="000000"/>
                </a:solidFill>
                <a:effectLst/>
                <a:latin typeface="Times New Roman" panose="02020603050405020304" pitchFamily="18" charset="0"/>
                <a:ea typeface="Times New Roman" panose="02020603050405020304" pitchFamily="18" charset="0"/>
              </a:rPr>
              <a:t>, dan proses </a:t>
            </a:r>
            <a:r>
              <a:rPr lang="en-ID" sz="1800" dirty="0" err="1">
                <a:solidFill>
                  <a:srgbClr val="000000"/>
                </a:solidFill>
                <a:effectLst/>
                <a:latin typeface="Times New Roman" panose="02020603050405020304" pitchFamily="18" charset="0"/>
                <a:ea typeface="Times New Roman" panose="02020603050405020304" pitchFamily="18" charset="0"/>
              </a:rPr>
              <a:t>penyaringan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terakhir</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menghilangkan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semua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kecuali</a:t>
            </a:r>
            <a:r>
              <a:rPr lang="en-ID" sz="1800" dirty="0">
                <a:solidFill>
                  <a:srgbClr val="000000"/>
                </a:solidFill>
                <a:effectLst/>
                <a:latin typeface="Times New Roman" panose="02020603050405020304" pitchFamily="18" charset="0"/>
                <a:ea typeface="Times New Roman" panose="02020603050405020304" pitchFamily="18" charset="0"/>
              </a:rPr>
              <a:t> 14 </a:t>
            </a:r>
            <a:r>
              <a:rPr lang="en-ID" sz="1800" dirty="0" err="1">
                <a:solidFill>
                  <a:srgbClr val="000000"/>
                </a:solidFill>
                <a:effectLst/>
                <a:latin typeface="Times New Roman" panose="02020603050405020304" pitchFamily="18" charset="0"/>
                <a:ea typeface="Times New Roman" panose="02020603050405020304" pitchFamily="18" charset="0"/>
              </a:rPr>
              <a:t>artikel</a:t>
            </a:r>
            <a:r>
              <a:rPr lang="en-ID" sz="1800" dirty="0">
                <a:solidFill>
                  <a:srgbClr val="000000"/>
                </a:solidFill>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r>
              <a:rPr lang="en-ID" sz="1800" dirty="0">
                <a:solidFill>
                  <a:srgbClr val="000000"/>
                </a:solidFill>
                <a:effectLst/>
                <a:latin typeface="Times New Roman" panose="02020603050405020304" pitchFamily="18" charset="0"/>
                <a:ea typeface="Times New Roman" panose="02020603050405020304" pitchFamily="18" charset="0"/>
              </a:rPr>
              <a:t>5. Fase 5 (</a:t>
            </a:r>
            <a:r>
              <a:rPr lang="en-ID" sz="1800" dirty="0" err="1">
                <a:solidFill>
                  <a:srgbClr val="000000"/>
                </a:solidFill>
                <a:effectLst/>
                <a:latin typeface="Times New Roman" panose="02020603050405020304" pitchFamily="18" charset="0"/>
                <a:ea typeface="Times New Roman" panose="02020603050405020304" pitchFamily="18" charset="0"/>
              </a:rPr>
              <a:t>Tabel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Pembuatan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profil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Tabel</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dibuat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untuk</a:t>
            </a:r>
            <a:r>
              <a:rPr lang="en-ID" sz="1800" dirty="0">
                <a:solidFill>
                  <a:srgbClr val="000000"/>
                </a:solidFill>
                <a:effectLst/>
                <a:latin typeface="Times New Roman" panose="02020603050405020304" pitchFamily="18" charset="0"/>
                <a:ea typeface="Times New Roman" panose="02020603050405020304" pitchFamily="18" charset="0"/>
              </a:rPr>
              <a:t> 14 </a:t>
            </a:r>
            <a:r>
              <a:rPr lang="en-ID" sz="1800" dirty="0" err="1">
                <a:solidFill>
                  <a:srgbClr val="000000"/>
                </a:solidFill>
                <a:effectLst/>
                <a:latin typeface="Times New Roman" panose="02020603050405020304" pitchFamily="18" charset="0"/>
                <a:ea typeface="Times New Roman" panose="02020603050405020304" pitchFamily="18" charset="0"/>
              </a:rPr>
              <a:t>sumber</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dianggap</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relevan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topik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penelitian</a:t>
            </a:r>
            <a:r>
              <a:rPr lang="en-ID" sz="1800" dirty="0">
                <a:solidFill>
                  <a:srgbClr val="000000"/>
                </a:solidFill>
                <a:effectLst/>
                <a:latin typeface="Times New Roman" panose="02020603050405020304" pitchFamily="18" charset="0"/>
                <a:ea typeface="Times New Roman" panose="02020603050405020304" pitchFamily="18" charset="0"/>
              </a:rPr>
              <a:t> dan </a:t>
            </a:r>
            <a:r>
              <a:rPr lang="en-ID" sz="1800" dirty="0" err="1">
                <a:solidFill>
                  <a:srgbClr val="000000"/>
                </a:solidFill>
                <a:effectLst/>
                <a:latin typeface="Times New Roman" panose="02020603050405020304" pitchFamily="18" charset="0"/>
                <a:ea typeface="Times New Roman" panose="02020603050405020304" pitchFamily="18" charset="0"/>
              </a:rPr>
              <a:t>disimpan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untuk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analisis</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terperinci</a:t>
            </a:r>
            <a:r>
              <a:rPr lang="en-ID" sz="1800" dirty="0">
                <a:solidFill>
                  <a:srgbClr val="000000"/>
                </a:solidFill>
                <a:effectLst/>
                <a:latin typeface="Times New Roman" panose="02020603050405020304" pitchFamily="18" charset="0"/>
                <a:ea typeface="Times New Roman" panose="02020603050405020304" pitchFamily="18" charset="0"/>
              </a:rPr>
              <a:t>.</a:t>
            </a:r>
            <a:endParaRPr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40F1D-70E5-01D1-E93A-D9D00AE63DF2}"/>
              </a:ext>
            </a:extLst>
          </p:cNvPr>
          <p:cNvSpPr>
            <a:spLocks noGrp="1"/>
          </p:cNvSpPr>
          <p:nvPr>
            <p:ph type="title"/>
          </p:nvPr>
        </p:nvSpPr>
        <p:spPr/>
        <p:txBody>
          <a:bodyPr/>
          <a:lstStyle/>
          <a:p>
            <a:r>
              <a:rPr lang="en-US" dirty="0"/>
              <a:t>Hasil &amp; </a:t>
            </a:r>
            <a:r>
              <a:rPr lang="en-US" dirty="0" err="1"/>
              <a:t>Pembahasan</a:t>
            </a:r>
            <a:endParaRPr lang="en-ID" dirty="0"/>
          </a:p>
        </p:txBody>
      </p:sp>
      <p:sp>
        <p:nvSpPr>
          <p:cNvPr id="3" name="Text Placeholder 2">
            <a:extLst>
              <a:ext uri="{FF2B5EF4-FFF2-40B4-BE49-F238E27FC236}">
                <a16:creationId xmlns:a16="http://schemas.microsoft.com/office/drawing/2014/main" id="{FF081B38-FDFC-E3B9-BE9A-93975C623A2B}"/>
              </a:ext>
            </a:extLst>
          </p:cNvPr>
          <p:cNvSpPr>
            <a:spLocks noGrp="1"/>
          </p:cNvSpPr>
          <p:nvPr>
            <p:ph type="body" idx="1"/>
          </p:nvPr>
        </p:nvSpPr>
        <p:spPr/>
        <p:txBody>
          <a:bodyPr>
            <a:normAutofit/>
          </a:bodyPr>
          <a:lstStyle/>
          <a:p>
            <a:r>
              <a:rPr lang="en-ID" b="1" dirty="0"/>
              <a:t>A. Strategi </a:t>
            </a:r>
            <a:r>
              <a:rPr lang="en-ID" b="1" dirty="0" err="1"/>
              <a:t>pengembangan</a:t>
            </a:r>
            <a:r>
              <a:rPr lang="en-ID" b="1" dirty="0"/>
              <a:t> </a:t>
            </a:r>
            <a:r>
              <a:rPr lang="en-ID" b="1" dirty="0" err="1"/>
              <a:t>Budaya</a:t>
            </a:r>
            <a:r>
              <a:rPr lang="en-ID" b="1" dirty="0"/>
              <a:t> Mutu di Lembaga Pendidikan Islam </a:t>
            </a:r>
          </a:p>
          <a:p>
            <a:pPr marL="50800" indent="0">
              <a:buNone/>
            </a:pPr>
            <a:r>
              <a:rPr lang="en-GB" sz="1800" dirty="0" err="1">
                <a:solidFill>
                  <a:srgbClr val="000000"/>
                </a:solidFill>
                <a:latin typeface="Times New Roman" panose="02020603050405020304" pitchFamily="18" charset="0"/>
                <a:ea typeface="Times New Roman" panose="02020603050405020304" pitchFamily="18" charset="0"/>
              </a:rPr>
              <a:t>K</a:t>
            </a:r>
            <a:r>
              <a:rPr lang="en-GB" sz="1800" dirty="0" err="1">
                <a:solidFill>
                  <a:srgbClr val="000000"/>
                </a:solidFill>
                <a:effectLst/>
                <a:latin typeface="Times New Roman" panose="02020603050405020304" pitchFamily="18" charset="0"/>
                <a:ea typeface="Times New Roman" panose="02020603050405020304" pitchFamily="18" charset="0"/>
              </a:rPr>
              <a:t>riteria</a:t>
            </a:r>
            <a:r>
              <a:rPr lang="en-GB" sz="1800" dirty="0">
                <a:solidFill>
                  <a:srgbClr val="000000"/>
                </a:solidFill>
                <a:effectLst/>
                <a:latin typeface="Times New Roman" panose="02020603050405020304" pitchFamily="18" charset="0"/>
                <a:ea typeface="Times New Roman" panose="02020603050405020304" pitchFamily="18" charset="0"/>
              </a:rPr>
              <a:t> Lembaga Pendidikan yang </a:t>
            </a:r>
            <a:r>
              <a:rPr lang="en-GB" sz="1800" dirty="0" err="1">
                <a:solidFill>
                  <a:srgbClr val="000000"/>
                </a:solidFill>
                <a:effectLst/>
                <a:latin typeface="Times New Roman" panose="02020603050405020304" pitchFamily="18" charset="0"/>
                <a:ea typeface="Times New Roman" panose="02020603050405020304" pitchFamily="18" charset="0"/>
              </a:rPr>
              <a:t>bermutu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diantaranya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yaitu</a:t>
            </a:r>
            <a:r>
              <a:rPr lang="en-GB" sz="1800" dirty="0">
                <a:solidFill>
                  <a:srgbClr val="000000"/>
                </a:solidFill>
                <a:effectLst/>
                <a:latin typeface="Times New Roman" panose="02020603050405020304" pitchFamily="18" charset="0"/>
                <a:ea typeface="Times New Roman" panose="02020603050405020304" pitchFamily="18" charset="0"/>
              </a:rPr>
              <a:t> </a:t>
            </a:r>
          </a:p>
          <a:p>
            <a:pPr marL="393700" indent="-342900">
              <a:buAutoNum type="arabicParenR"/>
            </a:pPr>
            <a:r>
              <a:rPr lang="en-GB" sz="1800" dirty="0" err="1">
                <a:solidFill>
                  <a:srgbClr val="000000"/>
                </a:solidFill>
                <a:effectLst/>
                <a:latin typeface="Times New Roman" panose="02020603050405020304" pitchFamily="18" charset="0"/>
                <a:ea typeface="Times New Roman" panose="02020603050405020304" pitchFamily="18" charset="0"/>
              </a:rPr>
              <a:t>Fokus</a:t>
            </a:r>
            <a:r>
              <a:rPr lang="en-GB" sz="1800" dirty="0">
                <a:solidFill>
                  <a:srgbClr val="000000"/>
                </a:solidFill>
                <a:effectLst/>
                <a:latin typeface="Times New Roman" panose="02020603050405020304" pitchFamily="18" charset="0"/>
                <a:ea typeface="Times New Roman" panose="02020603050405020304" pitchFamily="18" charset="0"/>
              </a:rPr>
              <a:t> pada </a:t>
            </a:r>
            <a:r>
              <a:rPr lang="en-GB" sz="1800" dirty="0" err="1">
                <a:solidFill>
                  <a:srgbClr val="000000"/>
                </a:solidFill>
                <a:effectLst/>
                <a:latin typeface="Times New Roman" panose="02020603050405020304" pitchFamily="18" charset="0"/>
                <a:ea typeface="Times New Roman" panose="02020603050405020304" pitchFamily="18" charset="0"/>
              </a:rPr>
              <a:t>siswa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karena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siswa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adalah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subyek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dari</a:t>
            </a:r>
            <a:r>
              <a:rPr lang="en-GB" sz="1800" dirty="0">
                <a:solidFill>
                  <a:srgbClr val="000000"/>
                </a:solidFill>
                <a:effectLst/>
                <a:latin typeface="Times New Roman" panose="02020603050405020304" pitchFamily="18" charset="0"/>
                <a:ea typeface="Times New Roman" panose="02020603050405020304" pitchFamily="18" charset="0"/>
              </a:rPr>
              <a:t> Pendidikan </a:t>
            </a:r>
            <a:r>
              <a:rPr lang="en-GB" sz="1800" dirty="0" err="1">
                <a:solidFill>
                  <a:srgbClr val="000000"/>
                </a:solidFill>
                <a:effectLst/>
                <a:latin typeface="Times New Roman" panose="02020603050405020304" pitchFamily="18" charset="0"/>
                <a:ea typeface="Times New Roman" panose="02020603050405020304" pitchFamily="18" charset="0"/>
              </a:rPr>
              <a:t>itu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sendiri</a:t>
            </a:r>
            <a:r>
              <a:rPr lang="en-GB" sz="1800" dirty="0">
                <a:solidFill>
                  <a:srgbClr val="000000"/>
                </a:solidFill>
                <a:effectLst/>
                <a:latin typeface="Times New Roman" panose="02020603050405020304" pitchFamily="18" charset="0"/>
                <a:ea typeface="Times New Roman" panose="02020603050405020304" pitchFamily="18" charset="0"/>
              </a:rPr>
              <a:t>.</a:t>
            </a:r>
          </a:p>
          <a:p>
            <a:pPr marL="393700" indent="-342900">
              <a:buAutoNum type="arabicParenR"/>
            </a:pPr>
            <a:r>
              <a:rPr lang="en-GB" sz="1800" dirty="0" err="1">
                <a:solidFill>
                  <a:srgbClr val="000000"/>
                </a:solidFill>
                <a:effectLst/>
                <a:latin typeface="Times New Roman" panose="02020603050405020304" pitchFamily="18" charset="0"/>
                <a:ea typeface="Times New Roman" panose="02020603050405020304" pitchFamily="18" charset="0"/>
              </a:rPr>
              <a:t>keterlibatan</a:t>
            </a:r>
            <a:r>
              <a:rPr lang="en-GB" sz="1800" dirty="0">
                <a:solidFill>
                  <a:srgbClr val="000000"/>
                </a:solidFill>
                <a:effectLst/>
                <a:latin typeface="Times New Roman" panose="02020603050405020304" pitchFamily="18" charset="0"/>
                <a:ea typeface="Times New Roman" panose="02020603050405020304" pitchFamily="18" charset="0"/>
              </a:rPr>
              <a:t> total, </a:t>
            </a:r>
            <a:r>
              <a:rPr lang="en-GB" sz="1800" dirty="0" err="1">
                <a:solidFill>
                  <a:srgbClr val="000000"/>
                </a:solidFill>
                <a:effectLst/>
                <a:latin typeface="Times New Roman" panose="02020603050405020304" pitchFamily="18" charset="0"/>
                <a:ea typeface="Times New Roman" panose="02020603050405020304" pitchFamily="18" charset="0"/>
              </a:rPr>
              <a:t>artinya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fokus</a:t>
            </a:r>
            <a:r>
              <a:rPr lang="en-GB" sz="1800" dirty="0">
                <a:solidFill>
                  <a:srgbClr val="000000"/>
                </a:solidFill>
                <a:effectLst/>
                <a:latin typeface="Times New Roman" panose="02020603050405020304" pitchFamily="18" charset="0"/>
                <a:ea typeface="Times New Roman" panose="02020603050405020304" pitchFamily="18" charset="0"/>
              </a:rPr>
              <a:t> pada </a:t>
            </a:r>
            <a:r>
              <a:rPr lang="en-GB" sz="1800" dirty="0" err="1">
                <a:solidFill>
                  <a:srgbClr val="000000"/>
                </a:solidFill>
                <a:effectLst/>
                <a:latin typeface="Times New Roman" panose="02020603050405020304" pitchFamily="18" charset="0"/>
                <a:ea typeface="Times New Roman" panose="02020603050405020304" pitchFamily="18" charset="0"/>
              </a:rPr>
              <a:t>keterlibatan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pengelolaan</a:t>
            </a:r>
            <a:r>
              <a:rPr lang="en-GB" sz="1800" dirty="0">
                <a:solidFill>
                  <a:srgbClr val="000000"/>
                </a:solidFill>
                <a:effectLst/>
                <a:latin typeface="Times New Roman" panose="02020603050405020304" pitchFamily="18" charset="0"/>
                <a:ea typeface="Times New Roman" panose="02020603050405020304" pitchFamily="18" charset="0"/>
              </a:rPr>
              <a:t> Lembaga Pendidikan </a:t>
            </a:r>
          </a:p>
          <a:p>
            <a:pPr marL="393700" indent="-342900">
              <a:buAutoNum type="arabicParenR"/>
            </a:pP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Pengukuran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brarti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adanya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evaluasi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pemantauan</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terukur</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ini</a:t>
            </a:r>
            <a:r>
              <a:rPr lang="en-GB" sz="1800" dirty="0">
                <a:solidFill>
                  <a:srgbClr val="000000"/>
                </a:solidFill>
                <a:effectLst/>
                <a:latin typeface="Times New Roman" panose="02020603050405020304" pitchFamily="18" charset="0"/>
                <a:ea typeface="Times New Roman" panose="02020603050405020304" pitchFamily="18" charset="0"/>
              </a:rPr>
              <a:t> sangat </a:t>
            </a:r>
            <a:r>
              <a:rPr lang="en-GB" sz="1800" dirty="0" err="1">
                <a:solidFill>
                  <a:srgbClr val="000000"/>
                </a:solidFill>
                <a:effectLst/>
                <a:latin typeface="Times New Roman" panose="02020603050405020304" pitchFamily="18" charset="0"/>
                <a:ea typeface="Times New Roman" panose="02020603050405020304" pitchFamily="18" charset="0"/>
              </a:rPr>
              <a:t>penting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mengevaluasi</a:t>
            </a:r>
            <a:r>
              <a:rPr lang="en-GB" sz="1800" dirty="0">
                <a:solidFill>
                  <a:srgbClr val="000000"/>
                </a:solidFill>
                <a:effectLst/>
                <a:latin typeface="Times New Roman" panose="02020603050405020304" pitchFamily="18" charset="0"/>
                <a:ea typeface="Times New Roman" panose="02020603050405020304" pitchFamily="18" charset="0"/>
              </a:rPr>
              <a:t> program-program yang </a:t>
            </a:r>
            <a:r>
              <a:rPr lang="en-GB" sz="1800" dirty="0" err="1">
                <a:solidFill>
                  <a:srgbClr val="000000"/>
                </a:solidFill>
                <a:effectLst/>
                <a:latin typeface="Times New Roman" panose="02020603050405020304" pitchFamily="18" charset="0"/>
                <a:ea typeface="Times New Roman" panose="02020603050405020304" pitchFamily="18" charset="0"/>
              </a:rPr>
              <a:t>belum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berjalan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serta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merncanakan</a:t>
            </a:r>
            <a:r>
              <a:rPr lang="en-GB" sz="1800" dirty="0">
                <a:solidFill>
                  <a:srgbClr val="000000"/>
                </a:solidFill>
                <a:effectLst/>
                <a:latin typeface="Times New Roman" panose="02020603050405020304" pitchFamily="18" charset="0"/>
                <a:ea typeface="Times New Roman" panose="02020603050405020304" pitchFamily="18" charset="0"/>
              </a:rPr>
              <a:t> program-program yang </a:t>
            </a:r>
            <a:r>
              <a:rPr lang="en-GB" sz="1800" dirty="0" err="1">
                <a:solidFill>
                  <a:srgbClr val="000000"/>
                </a:solidFill>
                <a:effectLst/>
                <a:latin typeface="Times New Roman" panose="02020603050405020304" pitchFamily="18" charset="0"/>
                <a:ea typeface="Times New Roman" panose="02020603050405020304" pitchFamily="18" charset="0"/>
              </a:rPr>
              <a:t>sekiranya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Solusi </a:t>
            </a:r>
            <a:r>
              <a:rPr lang="en-GB" sz="1800" dirty="0" err="1">
                <a:solidFill>
                  <a:srgbClr val="000000"/>
                </a:solidFill>
                <a:effectLst/>
                <a:latin typeface="Times New Roman" panose="02020603050405020304" pitchFamily="18" charset="0"/>
                <a:ea typeface="Times New Roman" panose="02020603050405020304" pitchFamily="18" charset="0"/>
              </a:rPr>
              <a:t>dari</a:t>
            </a:r>
            <a:r>
              <a:rPr lang="en-GB" sz="1800" dirty="0">
                <a:solidFill>
                  <a:srgbClr val="000000"/>
                </a:solidFill>
                <a:effectLst/>
                <a:latin typeface="Times New Roman" panose="02020603050405020304" pitchFamily="18" charset="0"/>
                <a:ea typeface="Times New Roman" panose="02020603050405020304" pitchFamily="18" charset="0"/>
              </a:rPr>
              <a:t> program yang </a:t>
            </a:r>
            <a:r>
              <a:rPr lang="en-GB" sz="1800" dirty="0" err="1">
                <a:solidFill>
                  <a:srgbClr val="000000"/>
                </a:solidFill>
                <a:effectLst/>
                <a:latin typeface="Times New Roman" panose="02020603050405020304" pitchFamily="18" charset="0"/>
                <a:ea typeface="Times New Roman" panose="02020603050405020304" pitchFamily="18" charset="0"/>
              </a:rPr>
              <a:t>belum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terlaksana</a:t>
            </a:r>
            <a:r>
              <a:rPr lang="en-GB" sz="1800" dirty="0">
                <a:solidFill>
                  <a:srgbClr val="000000"/>
                </a:solidFill>
                <a:effectLst/>
                <a:latin typeface="Times New Roman" panose="02020603050405020304" pitchFamily="18" charset="0"/>
                <a:ea typeface="Times New Roman" panose="02020603050405020304" pitchFamily="18" charset="0"/>
              </a:rPr>
              <a:t>.</a:t>
            </a:r>
          </a:p>
          <a:p>
            <a:pPr marL="393700" indent="-342900">
              <a:buAutoNum type="arabicParenR"/>
            </a:pPr>
            <a:r>
              <a:rPr lang="en-GB" sz="1800" dirty="0" err="1">
                <a:solidFill>
                  <a:srgbClr val="000000"/>
                </a:solidFill>
                <a:effectLst/>
                <a:latin typeface="Times New Roman" panose="02020603050405020304" pitchFamily="18" charset="0"/>
                <a:ea typeface="Times New Roman" panose="02020603050405020304" pitchFamily="18" charset="0"/>
              </a:rPr>
              <a:t>Komitmen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hal</a:t>
            </a:r>
            <a:r>
              <a:rPr lang="en-GB" sz="1800" dirty="0">
                <a:solidFill>
                  <a:srgbClr val="000000"/>
                </a:solidFill>
                <a:effectLst/>
                <a:latin typeface="Times New Roman" panose="02020603050405020304" pitchFamily="18" charset="0"/>
                <a:ea typeface="Times New Roman" panose="02020603050405020304" pitchFamily="18" charset="0"/>
              </a:rPr>
              <a:t> sangat </a:t>
            </a:r>
            <a:r>
              <a:rPr lang="en-GB" sz="1800" dirty="0" err="1">
                <a:solidFill>
                  <a:srgbClr val="000000"/>
                </a:solidFill>
                <a:effectLst/>
                <a:latin typeface="Times New Roman" panose="02020603050405020304" pitchFamily="18" charset="0"/>
                <a:ea typeface="Times New Roman" panose="02020603050405020304" pitchFamily="18" charset="0"/>
              </a:rPr>
              <a:t>penting</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membangun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menjadi</a:t>
            </a:r>
            <a:r>
              <a:rPr lang="en-GB" sz="1800" dirty="0">
                <a:solidFill>
                  <a:srgbClr val="000000"/>
                </a:solidFill>
                <a:effectLst/>
                <a:latin typeface="Times New Roman" panose="02020603050405020304" pitchFamily="18" charset="0"/>
                <a:ea typeface="Times New Roman" panose="02020603050405020304" pitchFamily="18" charset="0"/>
              </a:rPr>
              <a:t> Langkah </a:t>
            </a:r>
            <a:r>
              <a:rPr lang="en-GB" sz="1800" dirty="0" err="1">
                <a:solidFill>
                  <a:srgbClr val="000000"/>
                </a:solidFill>
                <a:effectLst/>
                <a:latin typeface="Times New Roman" panose="02020603050405020304" pitchFamily="18" charset="0"/>
                <a:ea typeface="Times New Roman" panose="02020603050405020304" pitchFamily="18" charset="0"/>
              </a:rPr>
              <a:t>awal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melaju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melaksanakan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rangkaian</a:t>
            </a:r>
            <a:r>
              <a:rPr lang="en-GB" sz="1800" dirty="0">
                <a:solidFill>
                  <a:srgbClr val="000000"/>
                </a:solidFill>
                <a:effectLst/>
                <a:latin typeface="Times New Roman" panose="02020603050405020304" pitchFamily="18" charset="0"/>
                <a:ea typeface="Times New Roman" panose="02020603050405020304" pitchFamily="18" charset="0"/>
              </a:rPr>
              <a:t> program-program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pengembangan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a:t>
            </a:r>
          </a:p>
          <a:p>
            <a:pPr marL="393700" indent="-342900">
              <a:buAutoNum type="arabicParenR"/>
            </a:pPr>
            <a:r>
              <a:rPr lang="en-GB" sz="1800" dirty="0" err="1">
                <a:solidFill>
                  <a:srgbClr val="000000"/>
                </a:solidFill>
                <a:effectLst/>
                <a:latin typeface="Times New Roman" panose="02020603050405020304" pitchFamily="18" charset="0"/>
                <a:ea typeface="Times New Roman" panose="02020603050405020304" pitchFamily="18" charset="0"/>
              </a:rPr>
              <a:t>Perbaikan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berkelanjutan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artinya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terus</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diperbaiki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untuk</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mencari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alternatif</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dalam</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menghadapi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tantangan</a:t>
            </a:r>
            <a:r>
              <a:rPr lang="en-GB" sz="1800" dirty="0">
                <a:solidFill>
                  <a:srgbClr val="000000"/>
                </a:solidFill>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0800" indent="0">
              <a:buNone/>
            </a:pPr>
            <a:endParaRPr lang="en-ID" b="1" dirty="0"/>
          </a:p>
        </p:txBody>
      </p:sp>
    </p:spTree>
    <p:extLst>
      <p:ext uri="{BB962C8B-B14F-4D97-AF65-F5344CB8AC3E}">
        <p14:creationId xmlns:p14="http://schemas.microsoft.com/office/powerpoint/2010/main" val="823355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9F4B-2B31-7C73-95E9-B59D156CFC3D}"/>
              </a:ext>
            </a:extLst>
          </p:cNvPr>
          <p:cNvSpPr>
            <a:spLocks noGrp="1"/>
          </p:cNvSpPr>
          <p:nvPr>
            <p:ph type="title"/>
          </p:nvPr>
        </p:nvSpPr>
        <p:spPr/>
        <p:txBody>
          <a:bodyPr/>
          <a:lstStyle/>
          <a:p>
            <a:r>
              <a:rPr lang="en-US" dirty="0"/>
              <a:t>Hasil &amp; </a:t>
            </a:r>
            <a:r>
              <a:rPr lang="en-US" dirty="0" err="1"/>
              <a:t>Pembahasan</a:t>
            </a:r>
            <a:endParaRPr lang="en-ID" dirty="0"/>
          </a:p>
        </p:txBody>
      </p:sp>
      <p:sp>
        <p:nvSpPr>
          <p:cNvPr id="3" name="Text Placeholder 2">
            <a:extLst>
              <a:ext uri="{FF2B5EF4-FFF2-40B4-BE49-F238E27FC236}">
                <a16:creationId xmlns:a16="http://schemas.microsoft.com/office/drawing/2014/main" id="{B54BADF4-6023-A93B-CD33-7FD3B1E447A3}"/>
              </a:ext>
            </a:extLst>
          </p:cNvPr>
          <p:cNvSpPr>
            <a:spLocks noGrp="1"/>
          </p:cNvSpPr>
          <p:nvPr>
            <p:ph type="body" idx="1"/>
          </p:nvPr>
        </p:nvSpPr>
        <p:spPr/>
        <p:txBody>
          <a:bodyPr>
            <a:normAutofit/>
          </a:bodyPr>
          <a:lstStyle/>
          <a:p>
            <a:pPr marL="50800" indent="0">
              <a:buNone/>
            </a:pPr>
            <a:r>
              <a:rPr lang="en-GB" sz="1800" dirty="0" err="1">
                <a:solidFill>
                  <a:srgbClr val="000000"/>
                </a:solidFill>
                <a:effectLst/>
                <a:latin typeface="Times New Roman" panose="02020603050405020304" pitchFamily="18" charset="0"/>
                <a:ea typeface="Times New Roman" panose="02020603050405020304" pitchFamily="18" charset="0"/>
              </a:rPr>
              <a:t>Berdasarkan</a:t>
            </a:r>
            <a:r>
              <a:rPr lang="en-GB" sz="1800" dirty="0">
                <a:solidFill>
                  <a:srgbClr val="000000"/>
                </a:solidFill>
                <a:effectLst/>
                <a:latin typeface="Times New Roman" panose="02020603050405020304" pitchFamily="18" charset="0"/>
                <a:ea typeface="Times New Roman" panose="02020603050405020304" pitchFamily="18" charset="0"/>
              </a:rPr>
              <a:t> kata </a:t>
            </a:r>
            <a:r>
              <a:rPr lang="en-GB" sz="1800" dirty="0" err="1">
                <a:solidFill>
                  <a:srgbClr val="000000"/>
                </a:solidFill>
                <a:effectLst/>
                <a:latin typeface="Times New Roman" panose="02020603050405020304" pitchFamily="18" charset="0"/>
                <a:ea typeface="Times New Roman" panose="02020603050405020304" pitchFamily="18" charset="0"/>
              </a:rPr>
              <a:t>kunci</a:t>
            </a:r>
            <a:r>
              <a:rPr lang="en-GB" sz="1800" dirty="0">
                <a:solidFill>
                  <a:srgbClr val="000000"/>
                </a:solidFill>
                <a:effectLst/>
                <a:latin typeface="Times New Roman" panose="02020603050405020304" pitchFamily="18" charset="0"/>
                <a:ea typeface="Times New Roman" panose="02020603050405020304" pitchFamily="18" charset="0"/>
              </a:rPr>
              <a:t> “Strategi </a:t>
            </a:r>
            <a:r>
              <a:rPr lang="en-GB" sz="1800" dirty="0" err="1">
                <a:solidFill>
                  <a:srgbClr val="000000"/>
                </a:solidFill>
                <a:effectLst/>
                <a:latin typeface="Times New Roman" panose="02020603050405020304" pitchFamily="18" charset="0"/>
                <a:ea typeface="Times New Roman" panose="02020603050405020304" pitchFamily="18" charset="0"/>
              </a:rPr>
              <a:t>pengembangan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Lembaga Pendidikan” </a:t>
            </a:r>
            <a:r>
              <a:rPr lang="id-ID" sz="1800" dirty="0">
                <a:solidFill>
                  <a:srgbClr val="000000"/>
                </a:solidFill>
                <a:effectLst/>
                <a:latin typeface="Times New Roman" panose="02020603050405020304" pitchFamily="18" charset="0"/>
                <a:ea typeface="Times New Roman" panose="02020603050405020304" pitchFamily="18" charset="0"/>
              </a:rPr>
              <a:t>Terdapat 947 artikel dokumen yang memenuhi kriteria pencarian. Dengan menggunakan kriteria pertama, yaitu tahun penerbitan 2019-2024, peneliti menemukan 75 Artikel. Keriteria berikutnya adalah dokumen berbentuk artikel dan dokumen lengkap, peneliti menemukan 14 artikel untuk peneliti membaca satu persatu yang bertujuan untuk memastikan bahwa semua artikel yang terkumpul relevan dengan topik. Artikel – artikel tersebut tersaji dalam tabel berikut ini :</a:t>
            </a:r>
            <a:endParaRPr lang="en-US" sz="1800" dirty="0">
              <a:solidFill>
                <a:srgbClr val="000000"/>
              </a:solidFill>
              <a:effectLst/>
              <a:latin typeface="Times New Roman" panose="02020603050405020304" pitchFamily="18" charset="0"/>
              <a:ea typeface="Times New Roman" panose="02020603050405020304" pitchFamily="18" charset="0"/>
            </a:endParaRPr>
          </a:p>
          <a:p>
            <a:pPr marL="50800" indent="0">
              <a:buNone/>
            </a:pPr>
            <a:endParaRPr lang="en-ID" b="1" dirty="0"/>
          </a:p>
        </p:txBody>
      </p:sp>
    </p:spTree>
    <p:extLst>
      <p:ext uri="{BB962C8B-B14F-4D97-AF65-F5344CB8AC3E}">
        <p14:creationId xmlns:p14="http://schemas.microsoft.com/office/powerpoint/2010/main" val="2091009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89FD6-0BFA-BFCF-49B1-6E0B4A474A8F}"/>
              </a:ext>
            </a:extLst>
          </p:cNvPr>
          <p:cNvSpPr>
            <a:spLocks noGrp="1"/>
          </p:cNvSpPr>
          <p:nvPr>
            <p:ph type="title"/>
          </p:nvPr>
        </p:nvSpPr>
        <p:spPr/>
        <p:txBody>
          <a:bodyPr/>
          <a:lstStyle/>
          <a:p>
            <a:endParaRPr lang="en-ID"/>
          </a:p>
        </p:txBody>
      </p:sp>
      <p:sp>
        <p:nvSpPr>
          <p:cNvPr id="3" name="Text Placeholder 2">
            <a:extLst>
              <a:ext uri="{FF2B5EF4-FFF2-40B4-BE49-F238E27FC236}">
                <a16:creationId xmlns:a16="http://schemas.microsoft.com/office/drawing/2014/main" id="{A6DDA3D8-1457-9AE5-D636-AF22AB3EBA5E}"/>
              </a:ext>
            </a:extLst>
          </p:cNvPr>
          <p:cNvSpPr>
            <a:spLocks noGrp="1"/>
          </p:cNvSpPr>
          <p:nvPr>
            <p:ph type="body" idx="1"/>
          </p:nvPr>
        </p:nvSpPr>
        <p:spPr/>
        <p:txBody>
          <a:bodyPr/>
          <a:lstStyle/>
          <a:p>
            <a:pPr marL="342900" lvl="0" indent="-342900" algn="just">
              <a:buFont typeface="+mj-lt"/>
              <a:buAutoNum type="alphaUcPeriod"/>
            </a:pPr>
            <a:r>
              <a:rPr lang="en-GB" b="1" dirty="0">
                <a:solidFill>
                  <a:srgbClr val="000000"/>
                </a:solidFill>
                <a:effectLst/>
                <a:latin typeface="Times New Roman" panose="02020603050405020304" pitchFamily="18" charset="0"/>
                <a:ea typeface="Times New Roman" panose="02020603050405020304" pitchFamily="18" charset="0"/>
              </a:rPr>
              <a:t> Strategi </a:t>
            </a:r>
            <a:r>
              <a:rPr lang="en-GB" b="1" dirty="0" err="1">
                <a:solidFill>
                  <a:srgbClr val="000000"/>
                </a:solidFill>
                <a:effectLst/>
                <a:latin typeface="Times New Roman" panose="02020603050405020304" pitchFamily="18" charset="0"/>
                <a:ea typeface="Times New Roman" panose="02020603050405020304" pitchFamily="18" charset="0"/>
              </a:rPr>
              <a:t>pengembangan</a:t>
            </a:r>
            <a:r>
              <a:rPr lang="en-GB" b="1" dirty="0">
                <a:solidFill>
                  <a:srgbClr val="000000"/>
                </a:solidFill>
                <a:effectLst/>
                <a:latin typeface="Times New Roman" panose="02020603050405020304" pitchFamily="18" charset="0"/>
                <a:ea typeface="Times New Roman" panose="02020603050405020304" pitchFamily="18" charset="0"/>
              </a:rPr>
              <a:t> </a:t>
            </a:r>
            <a:r>
              <a:rPr lang="en-GB" b="1" dirty="0" err="1">
                <a:solidFill>
                  <a:srgbClr val="000000"/>
                </a:solidFill>
                <a:effectLst/>
                <a:latin typeface="Times New Roman" panose="02020603050405020304" pitchFamily="18" charset="0"/>
                <a:ea typeface="Times New Roman" panose="02020603050405020304" pitchFamily="18" charset="0"/>
              </a:rPr>
              <a:t>Budaya</a:t>
            </a:r>
            <a:r>
              <a:rPr lang="en-GB" b="1" dirty="0">
                <a:solidFill>
                  <a:srgbClr val="000000"/>
                </a:solidFill>
                <a:effectLst/>
                <a:latin typeface="Times New Roman" panose="02020603050405020304" pitchFamily="18" charset="0"/>
                <a:ea typeface="Times New Roman" panose="02020603050405020304" pitchFamily="18" charset="0"/>
              </a:rPr>
              <a:t> Mutu di Lembaga Pendidikan Islam </a:t>
            </a:r>
            <a:endParaRPr lang="en-ID" dirty="0">
              <a:effectLst/>
              <a:latin typeface="Times New Roman" panose="02020603050405020304" pitchFamily="18" charset="0"/>
              <a:ea typeface="Times New Roman" panose="02020603050405020304" pitchFamily="18" charset="0"/>
            </a:endParaRPr>
          </a:p>
          <a:p>
            <a:r>
              <a:rPr lang="en-GB" sz="1800" dirty="0" err="1">
                <a:solidFill>
                  <a:srgbClr val="000000"/>
                </a:solidFill>
                <a:effectLst/>
                <a:latin typeface="Times New Roman" panose="02020603050405020304" pitchFamily="18" charset="0"/>
                <a:ea typeface="Times New Roman" panose="02020603050405020304" pitchFamily="18" charset="0"/>
              </a:rPr>
              <a:t>Pengembangan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budaya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mutu</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dapat</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ditingkatkan</a:t>
            </a:r>
            <a:r>
              <a:rPr lang="en-GB" sz="1800" dirty="0">
                <a:solidFill>
                  <a:srgbClr val="000000"/>
                </a:solidFill>
                <a:effectLst/>
                <a:latin typeface="Times New Roman" panose="02020603050405020304" pitchFamily="18" charset="0"/>
                <a:ea typeface="Times New Roman" panose="02020603050405020304" pitchFamily="18" charset="0"/>
              </a:rPr>
              <a:t> oleh </a:t>
            </a:r>
            <a:r>
              <a:rPr lang="en-GB" sz="1800" dirty="0" err="1">
                <a:solidFill>
                  <a:srgbClr val="000000"/>
                </a:solidFill>
                <a:effectLst/>
                <a:latin typeface="Times New Roman" panose="02020603050405020304" pitchFamily="18" charset="0"/>
                <a:ea typeface="Times New Roman" panose="02020603050405020304" pitchFamily="18" charset="0"/>
              </a:rPr>
              <a:t>pengelola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atau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kepala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sekolah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yaitu</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dengan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memperhatikan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tanggapan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terhadap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sejumlah</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kebutuhan</a:t>
            </a:r>
            <a:r>
              <a:rPr lang="en-GB" sz="1800" dirty="0">
                <a:solidFill>
                  <a:srgbClr val="000000"/>
                </a:solidFill>
                <a:effectLst/>
                <a:latin typeface="Times New Roman" panose="02020603050405020304" pitchFamily="18" charset="0"/>
                <a:ea typeface="Times New Roman" panose="02020603050405020304" pitchFamily="18" charset="0"/>
              </a:rPr>
              <a:t> stakeholders </a:t>
            </a:r>
            <a:r>
              <a:rPr lang="en-GB" sz="1800" dirty="0" err="1">
                <a:solidFill>
                  <a:srgbClr val="000000"/>
                </a:solidFill>
                <a:effectLst/>
                <a:latin typeface="Times New Roman" panose="02020603050405020304" pitchFamily="18" charset="0"/>
                <a:ea typeface="Times New Roman" panose="02020603050405020304" pitchFamily="18" charset="0"/>
              </a:rPr>
              <a:t>terhadap</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apa</a:t>
            </a:r>
            <a:r>
              <a:rPr lang="en-GB" sz="1800" dirty="0">
                <a:solidFill>
                  <a:srgbClr val="000000"/>
                </a:solidFill>
                <a:effectLst/>
                <a:latin typeface="Times New Roman" panose="02020603050405020304" pitchFamily="18" charset="0"/>
                <a:ea typeface="Times New Roman" panose="02020603050405020304" pitchFamily="18" charset="0"/>
              </a:rPr>
              <a:t> yang </a:t>
            </a:r>
            <a:r>
              <a:rPr lang="en-GB" sz="1800" dirty="0" err="1">
                <a:solidFill>
                  <a:srgbClr val="000000"/>
                </a:solidFill>
                <a:effectLst/>
                <a:latin typeface="Times New Roman" panose="02020603050405020304" pitchFamily="18" charset="0"/>
                <a:ea typeface="Times New Roman" panose="02020603050405020304" pitchFamily="18" charset="0"/>
              </a:rPr>
              <a:t>disampaikan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bisa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mengenai</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peningkatan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sarana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prasarana</a:t>
            </a:r>
            <a:r>
              <a:rPr lang="en-GB" sz="1800" dirty="0">
                <a:solidFill>
                  <a:srgbClr val="000000"/>
                </a:solidFill>
                <a:effectLst/>
                <a:latin typeface="Times New Roman" panose="02020603050405020304" pitchFamily="18" charset="0"/>
                <a:ea typeface="Times New Roman" panose="02020603050405020304" pitchFamily="18" charset="0"/>
              </a:rPr>
              <a:t>, proses </a:t>
            </a:r>
            <a:r>
              <a:rPr lang="en-GB" sz="1800" dirty="0" err="1">
                <a:solidFill>
                  <a:srgbClr val="000000"/>
                </a:solidFill>
                <a:effectLst/>
                <a:latin typeface="Times New Roman" panose="02020603050405020304" pitchFamily="18" charset="0"/>
                <a:ea typeface="Times New Roman" panose="02020603050405020304" pitchFamily="18" charset="0"/>
              </a:rPr>
              <a:t>pembelajaran</a:t>
            </a:r>
            <a:r>
              <a:rPr lang="en-GB" sz="1800" dirty="0">
                <a:solidFill>
                  <a:srgbClr val="000000"/>
                </a:solidFill>
                <a:effectLst/>
                <a:latin typeface="Times New Roman" panose="02020603050405020304" pitchFamily="18" charset="0"/>
                <a:ea typeface="Times New Roman" panose="02020603050405020304" pitchFamily="18" charset="0"/>
              </a:rPr>
              <a:t>, dan </a:t>
            </a:r>
            <a:r>
              <a:rPr lang="en-GB" sz="1800" dirty="0" err="1">
                <a:solidFill>
                  <a:srgbClr val="000000"/>
                </a:solidFill>
                <a:effectLst/>
                <a:latin typeface="Times New Roman" panose="02020603050405020304" pitchFamily="18" charset="0"/>
                <a:ea typeface="Times New Roman" panose="02020603050405020304" pitchFamily="18" charset="0"/>
              </a:rPr>
              <a:t>pembiayaan</a:t>
            </a:r>
            <a:r>
              <a:rPr lang="en-GB" sz="1800" dirty="0">
                <a:solidFill>
                  <a:srgbClr val="000000"/>
                </a:solidFill>
                <a:effectLst/>
                <a:latin typeface="Times New Roman" panose="02020603050405020304" pitchFamily="18" charset="0"/>
                <a:ea typeface="Times New Roman" panose="02020603050405020304" pitchFamily="18" charset="0"/>
              </a:rPr>
              <a:t> dan lain </a:t>
            </a:r>
            <a:r>
              <a:rPr lang="en-GB" sz="1800" dirty="0" err="1">
                <a:solidFill>
                  <a:srgbClr val="000000"/>
                </a:solidFill>
                <a:effectLst/>
                <a:latin typeface="Times New Roman" panose="02020603050405020304" pitchFamily="18" charset="0"/>
                <a:ea typeface="Times New Roman" panose="02020603050405020304" pitchFamily="18" charset="0"/>
              </a:rPr>
              <a:t>sebagainya</a:t>
            </a:r>
            <a:r>
              <a:rPr lang="en-GB" sz="1800" dirty="0">
                <a:solidFill>
                  <a:srgbClr val="000000"/>
                </a:solidFill>
                <a:effectLst/>
                <a:latin typeface="Times New Roman" panose="02020603050405020304" pitchFamily="18" charset="0"/>
                <a:ea typeface="Times New Roman" panose="02020603050405020304" pitchFamily="18" charset="0"/>
              </a:rPr>
              <a:t>. [25] </a:t>
            </a:r>
            <a:r>
              <a:rPr lang="en-GB" sz="1800" dirty="0" err="1">
                <a:solidFill>
                  <a:srgbClr val="000000"/>
                </a:solidFill>
                <a:effectLst/>
                <a:latin typeface="Times New Roman" panose="02020603050405020304" pitchFamily="18" charset="0"/>
                <a:ea typeface="Times New Roman" panose="02020603050405020304" pitchFamily="18" charset="0"/>
              </a:rPr>
              <a:t>Berdasarkan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hasil</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penelitian</a:t>
            </a:r>
            <a:r>
              <a:rPr lang="en-GB" sz="1800" dirty="0">
                <a:solidFill>
                  <a:srgbClr val="000000"/>
                </a:solidFill>
                <a:effectLst/>
                <a:latin typeface="Times New Roman" panose="02020603050405020304" pitchFamily="18" charset="0"/>
                <a:ea typeface="Times New Roman" panose="02020603050405020304" pitchFamily="18" charset="0"/>
              </a:rPr>
              <a:t> oleh </a:t>
            </a:r>
            <a:r>
              <a:rPr lang="en-GB" sz="1800" dirty="0" err="1">
                <a:solidFill>
                  <a:srgbClr val="000000"/>
                </a:solidFill>
                <a:effectLst/>
                <a:latin typeface="Times New Roman" panose="02020603050405020304" pitchFamily="18" charset="0"/>
                <a:ea typeface="Times New Roman" panose="02020603050405020304" pitchFamily="18" charset="0"/>
              </a:rPr>
              <a:t>Ainissyifa</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dengan</a:t>
            </a:r>
            <a:r>
              <a:rPr lang="en-GB" sz="1800" dirty="0">
                <a:solidFill>
                  <a:srgbClr val="000000"/>
                </a:solidFill>
                <a:effectLst/>
                <a:latin typeface="Times New Roman" panose="02020603050405020304" pitchFamily="18" charset="0"/>
                <a:ea typeface="Times New Roman" panose="02020603050405020304" pitchFamily="18" charset="0"/>
              </a:rPr>
              <a:t> </a:t>
            </a:r>
            <a:r>
              <a:rPr lang="en-GB" sz="1800" dirty="0" err="1">
                <a:solidFill>
                  <a:srgbClr val="000000"/>
                </a:solidFill>
                <a:effectLst/>
                <a:latin typeface="Times New Roman" panose="02020603050405020304" pitchFamily="18" charset="0"/>
                <a:ea typeface="Times New Roman" panose="02020603050405020304" pitchFamily="18" charset="0"/>
              </a:rPr>
              <a:t>judul</a:t>
            </a:r>
            <a:r>
              <a:rPr lang="en-GB" sz="1800" dirty="0">
                <a:solidFill>
                  <a:srgbClr val="000000"/>
                </a:solidFill>
                <a:effectLst/>
                <a:latin typeface="Times New Roman" panose="02020603050405020304" pitchFamily="18" charset="0"/>
                <a:ea typeface="Times New Roman" panose="02020603050405020304" pitchFamily="18" charset="0"/>
              </a:rPr>
              <a:t> “</a:t>
            </a:r>
            <a:r>
              <a:rPr lang="en-ID" sz="1800" dirty="0">
                <a:solidFill>
                  <a:srgbClr val="000000"/>
                </a:solidFill>
                <a:effectLst/>
                <a:latin typeface="Times New Roman" panose="02020603050405020304" pitchFamily="18" charset="0"/>
                <a:ea typeface="Times New Roman" panose="02020603050405020304" pitchFamily="18" charset="0"/>
              </a:rPr>
              <a:t>Upaya strategi </a:t>
            </a:r>
            <a:r>
              <a:rPr lang="en-ID" sz="1800" dirty="0" err="1">
                <a:solidFill>
                  <a:srgbClr val="000000"/>
                </a:solidFill>
                <a:effectLst/>
                <a:latin typeface="Times New Roman" panose="02020603050405020304" pitchFamily="18" charset="0"/>
                <a:ea typeface="Times New Roman" panose="02020603050405020304" pitchFamily="18" charset="0"/>
              </a:rPr>
              <a:t>dalam</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pengembangan</a:t>
            </a:r>
            <a:r>
              <a:rPr lang="en-ID" sz="1800" dirty="0">
                <a:solidFill>
                  <a:srgbClr val="000000"/>
                </a:solidFill>
                <a:effectLst/>
                <a:latin typeface="Times New Roman" panose="02020603050405020304" pitchFamily="18" charset="0"/>
                <a:ea typeface="Times New Roman" panose="02020603050405020304" pitchFamily="18" charset="0"/>
              </a:rPr>
              <a:t> di Lembaga </a:t>
            </a:r>
            <a:r>
              <a:rPr lang="en-ID" sz="1800" dirty="0" err="1">
                <a:solidFill>
                  <a:srgbClr val="000000"/>
                </a:solidFill>
                <a:effectLst/>
                <a:latin typeface="Times New Roman" panose="02020603050405020304" pitchFamily="18" charset="0"/>
                <a:ea typeface="Times New Roman" panose="02020603050405020304" pitchFamily="18" charset="0"/>
              </a:rPr>
              <a:t>dapat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diterapkan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penguatan</a:t>
            </a:r>
            <a:r>
              <a:rPr lang="en-ID" sz="1800" dirty="0">
                <a:solidFill>
                  <a:srgbClr val="000000"/>
                </a:solidFill>
                <a:effectLst/>
                <a:latin typeface="Times New Roman" panose="02020603050405020304" pitchFamily="18" charset="0"/>
                <a:ea typeface="Times New Roman" panose="02020603050405020304" pitchFamily="18" charset="0"/>
              </a:rPr>
              <a:t> strategi </a:t>
            </a:r>
            <a:r>
              <a:rPr lang="en-ID" sz="1800" dirty="0" err="1">
                <a:solidFill>
                  <a:srgbClr val="000000"/>
                </a:solidFill>
                <a:effectLst/>
                <a:latin typeface="Times New Roman" panose="02020603050405020304" pitchFamily="18" charset="0"/>
                <a:ea typeface="Times New Roman" panose="02020603050405020304" pitchFamily="18" charset="0"/>
              </a:rPr>
              <a:t>dengan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merumuskan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visi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yaitu</a:t>
            </a:r>
            <a:r>
              <a:rPr lang="en-ID" sz="1800" dirty="0">
                <a:solidFill>
                  <a:srgbClr val="000000"/>
                </a:solidFill>
                <a:effectLst/>
                <a:latin typeface="Times New Roman" panose="02020603050405020304" pitchFamily="18" charset="0"/>
                <a:ea typeface="Times New Roman" panose="02020603050405020304" pitchFamily="18" charset="0"/>
              </a:rPr>
              <a:t> Gambaran </a:t>
            </a:r>
            <a:r>
              <a:rPr lang="en-ID" sz="1800" dirty="0" err="1">
                <a:solidFill>
                  <a:srgbClr val="000000"/>
                </a:solidFill>
                <a:effectLst/>
                <a:latin typeface="Times New Roman" panose="02020603050405020304" pitchFamily="18" charset="0"/>
                <a:ea typeface="Times New Roman" panose="02020603050405020304" pitchFamily="18" charset="0"/>
              </a:rPr>
              <a:t>mengenai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apa</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akan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dicapai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dimasa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akan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datang</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untuk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lembaga</a:t>
            </a:r>
            <a:r>
              <a:rPr lang="en-ID" sz="1800" dirty="0">
                <a:solidFill>
                  <a:srgbClr val="000000"/>
                </a:solidFill>
                <a:effectLst/>
                <a:latin typeface="Times New Roman" panose="02020603050405020304" pitchFamily="18" charset="0"/>
                <a:ea typeface="Times New Roman" panose="02020603050405020304" pitchFamily="18" charset="0"/>
              </a:rPr>
              <a:t> Pendidikan yang </a:t>
            </a:r>
            <a:r>
              <a:rPr lang="en-ID" sz="1800" dirty="0" err="1">
                <a:solidFill>
                  <a:srgbClr val="000000"/>
                </a:solidFill>
                <a:effectLst/>
                <a:latin typeface="Times New Roman" panose="02020603050405020304" pitchFamily="18" charset="0"/>
                <a:ea typeface="Times New Roman" panose="02020603050405020304" pitchFamily="18" charset="0"/>
              </a:rPr>
              <a:t>dikelola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misi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yaitu</a:t>
            </a:r>
            <a:r>
              <a:rPr lang="en-ID" sz="1800" dirty="0">
                <a:solidFill>
                  <a:srgbClr val="000000"/>
                </a:solidFill>
                <a:effectLst/>
                <a:latin typeface="Times New Roman" panose="02020603050405020304" pitchFamily="18" charset="0"/>
                <a:ea typeface="Times New Roman" panose="02020603050405020304" pitchFamily="18" charset="0"/>
              </a:rPr>
              <a:t> strategi yang </a:t>
            </a:r>
            <a:r>
              <a:rPr lang="en-ID" sz="1800" dirty="0" err="1">
                <a:solidFill>
                  <a:srgbClr val="000000"/>
                </a:solidFill>
                <a:effectLst/>
                <a:latin typeface="Times New Roman" panose="02020603050405020304" pitchFamily="18" charset="0"/>
                <a:ea typeface="Times New Roman" panose="02020603050405020304" pitchFamily="18" charset="0"/>
              </a:rPr>
              <a:t>dilakukan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dalam</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menggapai</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tujuan</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direncanakan</a:t>
            </a:r>
            <a:r>
              <a:rPr lang="en-ID" sz="1800" dirty="0">
                <a:solidFill>
                  <a:srgbClr val="000000"/>
                </a:solidFill>
                <a:effectLst/>
                <a:latin typeface="Times New Roman" panose="02020603050405020304" pitchFamily="18" charset="0"/>
                <a:ea typeface="Times New Roman" panose="02020603050405020304" pitchFamily="18" charset="0"/>
              </a:rPr>
              <a:t>. dan </a:t>
            </a:r>
            <a:r>
              <a:rPr lang="en-ID" sz="1800" dirty="0" err="1">
                <a:solidFill>
                  <a:srgbClr val="000000"/>
                </a:solidFill>
                <a:effectLst/>
                <a:latin typeface="Times New Roman" panose="02020603050405020304" pitchFamily="18" charset="0"/>
                <a:ea typeface="Times New Roman" panose="02020603050405020304" pitchFamily="18" charset="0"/>
              </a:rPr>
              <a:t>tujuan</a:t>
            </a:r>
            <a:r>
              <a:rPr lang="en-ID" sz="1800" dirty="0">
                <a:solidFill>
                  <a:srgbClr val="000000"/>
                </a:solidFill>
                <a:effectLst/>
                <a:latin typeface="Times New Roman" panose="02020603050405020304" pitchFamily="18" charset="0"/>
                <a:ea typeface="Times New Roman" panose="02020603050405020304" pitchFamily="18" charset="0"/>
              </a:rPr>
              <a:t> Pendidikan oleh </a:t>
            </a:r>
            <a:r>
              <a:rPr lang="en-ID" sz="1800" dirty="0" err="1">
                <a:solidFill>
                  <a:srgbClr val="000000"/>
                </a:solidFill>
                <a:effectLst/>
                <a:latin typeface="Times New Roman" panose="02020603050405020304" pitchFamily="18" charset="0"/>
                <a:ea typeface="Times New Roman" panose="02020603050405020304" pitchFamily="18" charset="0"/>
              </a:rPr>
              <a:t>pihak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pengelola</a:t>
            </a:r>
            <a:r>
              <a:rPr lang="en-ID" sz="1800" dirty="0">
                <a:solidFill>
                  <a:srgbClr val="000000"/>
                </a:solidFill>
                <a:effectLst/>
                <a:latin typeface="Times New Roman" panose="02020603050405020304" pitchFamily="18" charset="0"/>
                <a:ea typeface="Times New Roman" panose="02020603050405020304" pitchFamily="18" charset="0"/>
              </a:rPr>
              <a:t> dan </a:t>
            </a:r>
            <a:r>
              <a:rPr lang="en-ID" sz="1800" dirty="0" err="1">
                <a:solidFill>
                  <a:srgbClr val="000000"/>
                </a:solidFill>
                <a:effectLst/>
                <a:latin typeface="Times New Roman" panose="02020603050405020304" pitchFamily="18" charset="0"/>
                <a:ea typeface="Times New Roman" panose="02020603050405020304" pitchFamily="18" charset="0"/>
              </a:rPr>
              <a:t>pihak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manajemen</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baik</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kurikulum</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benar</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serta</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penerapan</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pembelajaran</a:t>
            </a:r>
            <a:r>
              <a:rPr lang="en-ID" sz="1800" dirty="0">
                <a:solidFill>
                  <a:srgbClr val="000000"/>
                </a:solidFill>
                <a:effectLst/>
                <a:latin typeface="Times New Roman" panose="02020603050405020304" pitchFamily="18" charset="0"/>
                <a:ea typeface="Times New Roman" panose="02020603050405020304" pitchFamily="18" charset="0"/>
              </a:rPr>
              <a:t> yang </a:t>
            </a:r>
            <a:r>
              <a:rPr lang="en-ID" sz="1800" dirty="0" err="1">
                <a:solidFill>
                  <a:srgbClr val="000000"/>
                </a:solidFill>
                <a:effectLst/>
                <a:latin typeface="Times New Roman" panose="02020603050405020304" pitchFamily="18" charset="0"/>
                <a:ea typeface="Times New Roman" panose="02020603050405020304" pitchFamily="18" charset="0"/>
              </a:rPr>
              <a:t>tepat</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terhadap</a:t>
            </a:r>
            <a:r>
              <a:rPr lang="en-ID" sz="1800" dirty="0">
                <a:solidFill>
                  <a:srgbClr val="000000"/>
                </a:solidFill>
                <a:effectLst/>
                <a:latin typeface="Times New Roman" panose="02020603050405020304" pitchFamily="18" charset="0"/>
                <a:ea typeface="Times New Roman" panose="02020603050405020304" pitchFamily="18" charset="0"/>
              </a:rPr>
              <a:t> </a:t>
            </a:r>
            <a:r>
              <a:rPr lang="en-ID" sz="1800" dirty="0" err="1">
                <a:solidFill>
                  <a:srgbClr val="000000"/>
                </a:solidFill>
                <a:effectLst/>
                <a:latin typeface="Times New Roman" panose="02020603050405020304" pitchFamily="18" charset="0"/>
                <a:ea typeface="Times New Roman" panose="02020603050405020304" pitchFamily="18" charset="0"/>
              </a:rPr>
              <a:t>kurikulum</a:t>
            </a:r>
            <a:r>
              <a:rPr lang="en-ID" sz="1800" dirty="0">
                <a:solidFill>
                  <a:srgbClr val="000000"/>
                </a:solidFill>
                <a:effectLst/>
                <a:latin typeface="Times New Roman" panose="02020603050405020304" pitchFamily="18" charset="0"/>
                <a:ea typeface="Times New Roman" panose="02020603050405020304" pitchFamily="18" charset="0"/>
              </a:rPr>
              <a:t>.</a:t>
            </a:r>
          </a:p>
          <a:p>
            <a:r>
              <a:rPr lang="en-ID" sz="1800" dirty="0" err="1">
                <a:solidFill>
                  <a:srgbClr val="000000"/>
                </a:solidFill>
                <a:effectLst/>
                <a:latin typeface="Times New Roman" panose="02020603050405020304" pitchFamily="18" charset="0"/>
                <a:ea typeface="Times New Roman" panose="02020603050405020304" pitchFamily="18" charset="0"/>
              </a:rPr>
              <a:t>Artinya</a:t>
            </a:r>
            <a:r>
              <a:rPr lang="en-ID" sz="180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kepemimpinan yang proffesional untuk dapat menjalankann prinsip budaya mutu sebagaimana mestinya diperlukan. Sebagai pemimpin atau kepala sekolah yang memiliki kapasitas yang mumpuni mampu menjalankan sebagai leader, manajer sekaligus problem solver serta harus mampu mewujudkan visi dan misi lembaga pendidikan. Seorang kepala sekolah juga mampu membangkitkan motivasi seluruh staffnya untuk mempersembahkan kinerja terbaiknya bagi lembaga pendidikan serta keterlibatan atau partisipasi seluruh lingkungan sekolah. Budaya mutu akan terbangun dengan baik apabila seluruh pihak yang ada di sekolah berperan aktif dalam menjalankan tugas masing-masing. Hal ini dapat terwujud apabila setiap pihak menyadari betapa pentingnya peran mereka masing-masing. Adapun untuk meningkatkan keterlibatan selurug staff tersebut dapat dilakukan dengan cara menjaga komunikasi. Selain itu, pemberian apresiasi juga dapat dilakukan kepada staff yang dipandang mempunyai prestasi atau kontibusi yang sangat besar terhadap lembaga. </a:t>
            </a:r>
            <a:endParaRPr lang="en-ID" dirty="0"/>
          </a:p>
        </p:txBody>
      </p:sp>
    </p:spTree>
    <p:extLst>
      <p:ext uri="{BB962C8B-B14F-4D97-AF65-F5344CB8AC3E}">
        <p14:creationId xmlns:p14="http://schemas.microsoft.com/office/powerpoint/2010/main" val="1267881790"/>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TotalTime>
  <Words>2852</Words>
  <Application>Microsoft Office PowerPoint</Application>
  <PresentationFormat>Widescreen</PresentationFormat>
  <Paragraphs>87</Paragraphs>
  <Slides>16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Times New Roman</vt:lpstr>
      <vt:lpstr>Exo</vt:lpstr>
      <vt:lpstr>Office Theme</vt:lpstr>
      <vt:lpstr>STRATEGI PENGEMBANGAN BUDAYA MUTU DALAM LEMBAGA PENDIDIKAN ISLAM</vt:lpstr>
      <vt:lpstr>Pendahuluan</vt:lpstr>
      <vt:lpstr>Pendahuluan</vt:lpstr>
      <vt:lpstr>Tujuan Penelitian</vt:lpstr>
      <vt:lpstr>Metode Penelitian</vt:lpstr>
      <vt:lpstr>Metode Penelitian</vt:lpstr>
      <vt:lpstr>Hasil &amp; Pembahasan</vt:lpstr>
      <vt:lpstr>Hasil &amp; Pembahasan</vt:lpstr>
      <vt:lpstr>PowerPoint Presentation</vt:lpstr>
      <vt:lpstr>PowerPoint Presentation</vt:lpstr>
      <vt:lpstr>Kesimpulan</vt:lpstr>
      <vt:lpstr>Referensi</vt:lpstr>
      <vt:lpstr>Referensi</vt:lpstr>
      <vt:lpstr>Referensi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Judul Artikel</dc:title>
  <dc:creator>Umsida</dc:creator>
  <cp:lastModifiedBy>Umda</cp:lastModifiedBy>
  <cp:revision>8</cp:revision>
  <dcterms:created xsi:type="dcterms:W3CDTF">2020-02-15T07:43:00Z</dcterms:created>
  <dcterms:modified xsi:type="dcterms:W3CDTF">2025-01-08T01:13:40Z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