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xo" panose="020B060402020202020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Times" panose="0202060305040502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7516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16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800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44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4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8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83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35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58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1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5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838325"/>
            <a:ext cx="10736956" cy="12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Pengaruh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 Gadget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Terhadap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prestasi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belajat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PAI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Anak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Usia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SD Di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Desa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Kejapanan</a:t>
            </a:r>
            <a:r>
              <a:rPr lang="en-US" sz="3600" i="1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Exo" panose="020B0604020202020204" charset="0"/>
                <a:cs typeface="Times New Roman" panose="02020603050405020304" pitchFamily="18" charset="0"/>
              </a:rPr>
              <a:t>Gempol</a:t>
            </a:r>
            <a:endParaRPr sz="3600" i="1" dirty="0">
              <a:latin typeface="Exo" panose="020B0604020202020204" charset="0"/>
              <a:cs typeface="Times New Roman" panose="02020603050405020304" pitchFamily="18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: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>
                <a:latin typeface="Exo" panose="020B0604020202020204" charset="0"/>
                <a:cs typeface="Times New Roman" panose="02020603050405020304" pitchFamily="18" charset="0"/>
              </a:rPr>
              <a:t>Devany</a:t>
            </a:r>
            <a:r>
              <a:rPr lang="en-US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Exo" panose="020B0604020202020204" charset="0"/>
                <a:cs typeface="Times New Roman" panose="02020603050405020304" pitchFamily="18" charset="0"/>
              </a:rPr>
              <a:t>Rizky</a:t>
            </a:r>
            <a:r>
              <a:rPr lang="en-US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Exo" panose="020B0604020202020204" charset="0"/>
                <a:cs typeface="Times New Roman" panose="02020603050405020304" pitchFamily="18" charset="0"/>
              </a:rPr>
              <a:t>Fulan</a:t>
            </a:r>
            <a:r>
              <a:rPr lang="en-US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Exo" panose="020B0604020202020204" charset="0"/>
                <a:cs typeface="Times New Roman" panose="02020603050405020304" pitchFamily="18" charset="0"/>
              </a:rPr>
              <a:t>Meilany</a:t>
            </a:r>
            <a:r>
              <a:rPr lang="en-US" dirty="0" smtClean="0">
                <a:latin typeface="Exo" panose="020B0604020202020204" charset="0"/>
                <a:cs typeface="Times New Roman" panose="02020603050405020304" pitchFamily="18" charset="0"/>
              </a:rPr>
              <a:t>, 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ID" dirty="0" smtClean="0">
                <a:latin typeface="Exo" panose="020B0604020202020204" charset="0"/>
                <a:cs typeface="Times New Roman" panose="02020603050405020304" pitchFamily="18" charset="0"/>
              </a:rPr>
              <a:t>Imam </a:t>
            </a:r>
            <a:r>
              <a:rPr lang="en-ID" dirty="0" err="1" smtClean="0">
                <a:latin typeface="Exo" panose="020B0604020202020204" charset="0"/>
                <a:cs typeface="Times New Roman" panose="02020603050405020304" pitchFamily="18" charset="0"/>
              </a:rPr>
              <a:t>Fauji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ID" dirty="0" err="1" smtClean="0">
                <a:latin typeface="Exo" panose="020B0604020202020204" charset="0"/>
                <a:cs typeface="Times New Roman" panose="02020603050405020304" pitchFamily="18" charset="0"/>
              </a:rPr>
              <a:t>Pendidikan</a:t>
            </a:r>
            <a:r>
              <a:rPr lang="en-ID" dirty="0" smtClean="0">
                <a:latin typeface="Exo" panose="020B0604020202020204" charset="0"/>
                <a:cs typeface="Times New Roman" panose="02020603050405020304" pitchFamily="18" charset="0"/>
              </a:rPr>
              <a:t> Agama Islam</a:t>
            </a:r>
            <a:endParaRPr dirty="0">
              <a:latin typeface="Exo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 panose="020B0604020202020204" charset="0"/>
              <a:cs typeface="Times New Roman" panose="02020603050405020304" pitchFamily="18" charset="0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F2F2F2"/>
                </a:solidFill>
                <a:latin typeface="Exo" panose="020B0604020202020204" charset="0"/>
                <a:cs typeface="Times New Roman" panose="02020603050405020304" pitchFamily="18" charset="0"/>
              </a:rPr>
              <a:t>2025</a:t>
            </a:r>
            <a:endParaRPr dirty="0">
              <a:solidFill>
                <a:srgbClr val="F2F2F2"/>
              </a:solidFill>
              <a:latin typeface="Exo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		Gadget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merupakan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barang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canggih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dapat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diakses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oleh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usia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SD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berbagai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informasi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mengenai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materi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dianggap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sulit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gadget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pada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masa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sekarang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dilengkapi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aplikasi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menarik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perhatian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usia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SD yang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menyebabkan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penggunaan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secara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berlebihan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</a:p>
          <a:p>
            <a:pPr indent="-228600" algn="just">
              <a:buNone/>
            </a:pP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		G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adget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mempengaruhi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prestasi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pengaruh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negative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positif</a:t>
            </a:r>
            <a:r>
              <a:rPr lang="en-ID" sz="2000" dirty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dampak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negative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adalah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risiko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ketergantungan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kurangnya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bersosialisasi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tidak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fokus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kurangnya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minat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melakukan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aktivitas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bermanfaat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Dampak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postif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adalah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meningkatkan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motorik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halus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pada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permainan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di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dalamnya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fitur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fitur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didalam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meningkatkan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kreativitas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mengetahui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informasi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pengetahuan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umum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Penggunaan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memiliki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dampak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negative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atau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positif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tergantung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cara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penggunaanya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Jika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orang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tua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berperang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penting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dalam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mengotrol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mengarahkan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dengan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bijak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maka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sebagai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alat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bermanfaat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bagi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pendidikan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    </a:t>
            </a:r>
            <a:endParaRPr lang="id-ID" sz="2000" dirty="0">
              <a:solidFill>
                <a:schemeClr val="tx1"/>
              </a:solidFill>
              <a:latin typeface="Century Gothic" panose="020B0502020202020204" pitchFamily="34" charset="0"/>
              <a:cs typeface="Times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xmlns="" id="{2A34E713-BD05-461D-B665-A56EB2B16221}"/>
              </a:ext>
            </a:extLst>
          </p:cNvPr>
          <p:cNvSpPr/>
          <p:nvPr/>
        </p:nvSpPr>
        <p:spPr>
          <a:xfrm>
            <a:off x="496543" y="1952625"/>
            <a:ext cx="5532782" cy="276878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Penelitian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dari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Rispa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Nurhalipah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berjudul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engaruh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erhadap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inat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elajar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ada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dengan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menggunakan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metode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kuantitatif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deskriptif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Hasil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penelitian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menunjukkan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bahwa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pengaruh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memiliki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dampak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tidak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baik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terhadap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minat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pada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endParaRPr lang="en-ID" sz="2000" dirty="0">
              <a:solidFill>
                <a:schemeClr val="tx1"/>
              </a:solidFill>
              <a:latin typeface="Century Gothic" panose="020B0502020202020204" pitchFamily="34" charset="0"/>
              <a:cs typeface="Times" panose="02020603050405020304" pitchFamily="18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10F15C33-87CC-4F7E-A26D-1B06E3F9AC8B}"/>
              </a:ext>
            </a:extLst>
          </p:cNvPr>
          <p:cNvSpPr/>
          <p:nvPr/>
        </p:nvSpPr>
        <p:spPr>
          <a:xfrm>
            <a:off x="6734175" y="1346538"/>
            <a:ext cx="4829175" cy="2091987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000" b="1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Rumusan</a:t>
            </a:r>
            <a:r>
              <a:rPr lang="en-ID" sz="2000" b="1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b="1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masalah</a:t>
            </a:r>
            <a:endParaRPr lang="en-ID" sz="2000" b="1" kern="1200" dirty="0" smtClean="0">
              <a:solidFill>
                <a:schemeClr val="tx1"/>
              </a:solidFill>
              <a:latin typeface="Century gothic Gothic"/>
              <a:cs typeface="Times" panose="02020603050405020304" pitchFamily="18" charset="0"/>
            </a:endParaRP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Rumusan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Masalah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yang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dapat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diangkat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dalam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penelitian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ini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adalah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pengaruh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atau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tidak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adanya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pengaruh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penggunaan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gadget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anak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usia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SD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terhadap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prestasi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belajar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PAI di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Desa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Kejapanan</a:t>
            </a:r>
            <a:r>
              <a:rPr lang="en-ID" sz="2000" kern="1200" dirty="0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Gempol</a:t>
            </a:r>
            <a:r>
              <a:rPr lang="en-ID" sz="2000" kern="1200" dirty="0">
                <a:solidFill>
                  <a:schemeClr val="tx1"/>
                </a:solidFill>
                <a:latin typeface="Century gothic Gothic"/>
                <a:cs typeface="Times" panose="02020603050405020304" pitchFamily="18" charset="0"/>
              </a:rPr>
              <a:t>.</a:t>
            </a:r>
            <a:endParaRPr lang="en-ID" sz="2000" kern="1200" dirty="0" smtClean="0">
              <a:solidFill>
                <a:schemeClr val="tx1"/>
              </a:solidFill>
              <a:latin typeface="Century gothic Gothic"/>
              <a:cs typeface="Times" panose="02020603050405020304" pitchFamily="18" charset="0"/>
            </a:endParaRP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600" kern="1200" dirty="0">
              <a:solidFill>
                <a:schemeClr val="tx1"/>
              </a:solidFill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5" name="Right Arrow 14">
            <a:extLst>
              <a:ext uri="{FF2B5EF4-FFF2-40B4-BE49-F238E27FC236}">
                <a16:creationId xmlns:a16="http://schemas.microsoft.com/office/drawing/2014/main" xmlns="" id="{908850D9-B79E-416F-9AA1-6D02A8854638}"/>
              </a:ext>
            </a:extLst>
          </p:cNvPr>
          <p:cNvSpPr/>
          <p:nvPr/>
        </p:nvSpPr>
        <p:spPr>
          <a:xfrm rot="5400000">
            <a:off x="8885356" y="3563932"/>
            <a:ext cx="526811" cy="57833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D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2C6DEF75-6459-434C-9281-ED23F31EA143}"/>
              </a:ext>
            </a:extLst>
          </p:cNvPr>
          <p:cNvSpPr/>
          <p:nvPr/>
        </p:nvSpPr>
        <p:spPr>
          <a:xfrm>
            <a:off x="6734174" y="4116504"/>
            <a:ext cx="4829175" cy="1896126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000" b="1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Tujuan</a:t>
            </a:r>
            <a:r>
              <a:rPr lang="en-ID" sz="20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b="1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penelitian</a:t>
            </a:r>
            <a:r>
              <a:rPr lang="en-ID" sz="20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Untuk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mengetahui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adanya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pengaruh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atau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tidak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adanya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pengaruh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penggunaan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usia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SD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terhadap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prestasi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PAI di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Desa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Kejapanan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sz="2000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Gempol</a:t>
            </a:r>
            <a:r>
              <a:rPr lang="en-ID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.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2C64DD-D2AE-49B2-94E7-0EE832AA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689" y="1323975"/>
            <a:ext cx="3702286" cy="1038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50800" indent="0" algn="ctr">
              <a:buNone/>
            </a:pP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Jenis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penelitian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kuantitatif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dengan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menggunakan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metode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penelitian</a:t>
            </a:r>
            <a:r>
              <a:rPr lang="en-ID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latin typeface="Times" panose="02020603050405020304" pitchFamily="18" charset="0"/>
                <a:cs typeface="Times" panose="02020603050405020304" pitchFamily="18" charset="0"/>
              </a:rPr>
              <a:t>korelasional</a:t>
            </a:r>
            <a:endParaRPr lang="en-ID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D7AE69-53AF-4E0C-A59E-333E2FCBF919}"/>
              </a:ext>
            </a:extLst>
          </p:cNvPr>
          <p:cNvSpPr/>
          <p:nvPr/>
        </p:nvSpPr>
        <p:spPr>
          <a:xfrm>
            <a:off x="288689" y="2446135"/>
            <a:ext cx="4959586" cy="21494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Menganalisis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data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numerikal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diolah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metode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statistik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,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pengujian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hipotesis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sehingga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diperoleh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signifikansi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antar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variable. </a:t>
            </a:r>
          </a:p>
          <a:p>
            <a:pPr algn="just"/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Penelitian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melibatkan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anak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usia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SD di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Kejapanan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Gempol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populasi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berjumlah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20 </a:t>
            </a:r>
            <a:r>
              <a:rPr lang="en-ID" sz="2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anak</a:t>
            </a:r>
            <a:r>
              <a:rPr lang="en-ID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ID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EED0FF-A06E-4606-B8C6-5625623D4C9F}"/>
              </a:ext>
            </a:extLst>
          </p:cNvPr>
          <p:cNvSpPr/>
          <p:nvPr/>
        </p:nvSpPr>
        <p:spPr>
          <a:xfrm>
            <a:off x="288689" y="4644163"/>
            <a:ext cx="4959586" cy="134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 err="1" smtClean="0">
                <a:solidFill>
                  <a:schemeClr val="tx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Teknik</a:t>
            </a:r>
            <a:r>
              <a:rPr lang="en-ID" sz="2000" b="1" dirty="0" smtClean="0">
                <a:solidFill>
                  <a:schemeClr val="tx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</a:t>
            </a:r>
            <a:r>
              <a:rPr lang="en-ID" sz="2000" b="1" dirty="0" err="1" smtClean="0">
                <a:solidFill>
                  <a:schemeClr val="tx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engumpulan</a:t>
            </a:r>
            <a:r>
              <a:rPr lang="en-ID" sz="2000" b="1" dirty="0" smtClean="0">
                <a:solidFill>
                  <a:schemeClr val="tx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Data</a:t>
            </a:r>
            <a:endParaRPr lang="en-ID" sz="2000" b="1" dirty="0">
              <a:solidFill>
                <a:schemeClr val="tx1"/>
              </a:solidFill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Teknik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pengumpulan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data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pada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penelitian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ini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adalah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menggunakan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kuisioner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dokumentasi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wawancara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,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observasi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.</a:t>
            </a:r>
            <a:endParaRPr lang="en-ID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32802F-D329-41F3-9F15-B35681004773}"/>
              </a:ext>
            </a:extLst>
          </p:cNvPr>
          <p:cNvSpPr/>
          <p:nvPr/>
        </p:nvSpPr>
        <p:spPr>
          <a:xfrm>
            <a:off x="6091721" y="1251057"/>
            <a:ext cx="2907074" cy="2911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b="1" dirty="0" err="1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Variabel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Bebas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(X)</a:t>
            </a:r>
            <a:endParaRPr lang="en-ID" sz="2000" dirty="0">
              <a:solidFill>
                <a:schemeClr val="tx1"/>
              </a:solidFill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270510">
              <a:spcAft>
                <a:spcPts val="800"/>
              </a:spcAft>
            </a:pP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Variabel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mempengaruhi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atau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menjadi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sebab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perubahannya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.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Variabel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bebas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dalam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penelitian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ini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adalah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penggunaan</a:t>
            </a:r>
            <a:r>
              <a:rPr lang="en-ID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gadget.</a:t>
            </a:r>
            <a:r>
              <a:rPr lang="en-US" sz="20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 </a:t>
            </a:r>
            <a:endParaRPr lang="en-ID" sz="20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74D284-01BC-4935-9334-097C1C520123}"/>
              </a:ext>
            </a:extLst>
          </p:cNvPr>
          <p:cNvSpPr/>
          <p:nvPr/>
        </p:nvSpPr>
        <p:spPr>
          <a:xfrm>
            <a:off x="9230019" y="1251057"/>
            <a:ext cx="2767615" cy="2911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2000" b="1" dirty="0" err="1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Variabel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Terikat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Y)</a:t>
            </a:r>
            <a:endParaRPr lang="en-ID" sz="2000" dirty="0">
              <a:solidFill>
                <a:schemeClr val="tx1"/>
              </a:solidFill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Variabel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dipengaruhi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atau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yang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menjadi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akibat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adanya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variable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bebas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(X).variable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terikatnya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yaitu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hasil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ID" sz="2000" dirty="0" err="1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belajar</a:t>
            </a:r>
            <a:r>
              <a:rPr lang="en-ID" sz="2000" dirty="0" smtClean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. </a:t>
            </a:r>
            <a:endParaRPr lang="en-ID" sz="20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D" sz="2000" dirty="0">
              <a:effectLst/>
              <a:latin typeface="Mali" panose="020B0604020202020204" charset="-34"/>
              <a:ea typeface="Calibri" panose="020F0502020204030204" pitchFamily="34" charset="0"/>
              <a:cs typeface="Mali" panose="020B0604020202020204" charset="-34"/>
            </a:endParaRPr>
          </a:p>
        </p:txBody>
      </p:sp>
      <p:sp>
        <p:nvSpPr>
          <p:cNvPr id="9" name="Arrow: Left-Up 17">
            <a:extLst>
              <a:ext uri="{FF2B5EF4-FFF2-40B4-BE49-F238E27FC236}">
                <a16:creationId xmlns:a16="http://schemas.microsoft.com/office/drawing/2014/main" xmlns="" id="{4DCCDE26-BE80-4C52-BCF3-6DE8B6F09FAC}"/>
              </a:ext>
            </a:extLst>
          </p:cNvPr>
          <p:cNvSpPr/>
          <p:nvPr/>
        </p:nvSpPr>
        <p:spPr>
          <a:xfrm>
            <a:off x="6657500" y="4699059"/>
            <a:ext cx="2943700" cy="1237269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uji</a:t>
            </a:r>
            <a:r>
              <a:rPr lang="en-ID" dirty="0" smtClean="0"/>
              <a:t> </a:t>
            </a:r>
            <a:r>
              <a:rPr lang="en-ID" dirty="0" err="1" smtClean="0"/>
              <a:t>hipotesis</a:t>
            </a:r>
            <a:r>
              <a:rPr lang="en-ID" dirty="0" smtClean="0"/>
              <a:t>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83564"/>
              </p:ext>
            </p:extLst>
          </p:nvPr>
        </p:nvGraphicFramePr>
        <p:xfrm>
          <a:off x="819151" y="1980641"/>
          <a:ext cx="9629774" cy="3667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451"/>
                <a:gridCol w="3118451"/>
                <a:gridCol w="1696436"/>
                <a:gridCol w="1696436"/>
              </a:tblGrid>
              <a:tr h="475698">
                <a:tc gridSpan="4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en-US" sz="1400" dirty="0">
                          <a:effectLst/>
                        </a:rPr>
                        <a:t>Correlations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998">
                <a:tc gridSpan="2"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gadget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prestasi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398998">
                <a:tc rowSpan="3"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 dirty="0">
                          <a:effectLst/>
                        </a:rPr>
                        <a:t>gadget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Pearson Correlation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1.000</a:t>
                      </a:r>
                      <a:r>
                        <a:rPr lang="en-US" sz="11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98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Sig. (2-tailed)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&lt;,001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98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98998">
                <a:tc rowSpan="3"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prestasi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Pearson Correlation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1.000</a:t>
                      </a:r>
                      <a:r>
                        <a:rPr lang="en-US" sz="11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98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Sig. (2-tailed)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&lt;,001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98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39899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**. Correlation is significant at the 0.01 level (2-tailed).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Penggunaan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Terhadap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Prestasi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PAI </a:t>
            </a: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Usia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b="1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SD</a:t>
            </a:r>
          </a:p>
          <a:p>
            <a:pPr indent="-228600">
              <a:buNone/>
            </a:pPr>
            <a:endParaRPr lang="en-ID" b="1" dirty="0">
              <a:latin typeface="Century Gothic" panose="020B0502020202020204" pitchFamily="34" charset="0"/>
              <a:cs typeface="Times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Penyebab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mengenal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karena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sering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ditinggal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oleh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kedua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orang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tuanya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bekerja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, gadget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diberikan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juga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karena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dibutuhkan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untuk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menerima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informasi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dari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sekolah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Penyebab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mengenal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karena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semenjak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pandemi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untuk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menunjang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pembelajaran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maka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anak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diizinkan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untuk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menggunakan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gadget,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dalam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penggunaan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juga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ada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batasan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waktu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endParaRPr lang="en-US" dirty="0">
              <a:latin typeface="Century Gothic" panose="020B0502020202020204" pitchFamily="34" charset="0"/>
              <a:cs typeface="Times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Uji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b="1" dirty="0" err="1">
                <a:latin typeface="Century Gothic" panose="020B0502020202020204" pitchFamily="34" charset="0"/>
                <a:cs typeface="Times" panose="02020603050405020304" pitchFamily="18" charset="0"/>
              </a:rPr>
              <a:t>Hipotesis</a:t>
            </a:r>
            <a:r>
              <a:rPr lang="en-ID" b="1" dirty="0">
                <a:latin typeface="Century Gothic" panose="020B0502020202020204" pitchFamily="34" charset="0"/>
                <a:cs typeface="Times" panose="02020603050405020304" pitchFamily="18" charset="0"/>
              </a:rPr>
              <a:t> Product Moment </a:t>
            </a:r>
            <a:r>
              <a:rPr lang="en-ID" b="1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Pearson</a:t>
            </a:r>
          </a:p>
          <a:p>
            <a:pPr marL="0" indent="0">
              <a:buNone/>
            </a:pP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	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Hasil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analisis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yaitu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dengan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koefisien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korelasi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(</a:t>
            </a:r>
            <a:r>
              <a:rPr lang="id-ID" dirty="0">
                <a:latin typeface="Century Gothic" panose="020B0502020202020204" pitchFamily="34" charset="0"/>
                <a:cs typeface="Times" panose="02020603050405020304" pitchFamily="18" charset="0"/>
              </a:rPr>
              <a:t>rᵪᵧ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) = 1,000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berarti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memiliki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korelasi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sempurna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dengan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signifikan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0,01 &lt;0,05,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sehingga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dapat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diartikan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ada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hubungan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positif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antara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pengaruh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dengan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prestasi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dirty="0"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endParaRPr lang="en-ID" dirty="0" smtClean="0">
              <a:latin typeface="Century Gothic" panose="020B0502020202020204" pitchFamily="34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	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Pada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penelitian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ini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bahwa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Ha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diterima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dan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Ho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ditolak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yaitu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adanya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hubungan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positif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antara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pengaruh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gadget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dengan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prestasi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belajar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,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sehingga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hipotesis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yang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diajukan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dapat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 </a:t>
            </a:r>
            <a:r>
              <a:rPr lang="en-ID" dirty="0" err="1" smtClean="0">
                <a:latin typeface="Century Gothic" panose="020B0502020202020204" pitchFamily="34" charset="0"/>
                <a:cs typeface="Times" panose="02020603050405020304" pitchFamily="18" charset="0"/>
              </a:rPr>
              <a:t>diterima</a:t>
            </a:r>
            <a:r>
              <a:rPr lang="en-ID" dirty="0" smtClean="0">
                <a:latin typeface="Century Gothic" panose="020B0502020202020204" pitchFamily="34" charset="0"/>
                <a:cs typeface="Times" panose="02020603050405020304" pitchFamily="18" charset="0"/>
              </a:rPr>
              <a:t>. 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b="1" dirty="0" err="1" smtClean="0"/>
              <a:t>Manfaat</a:t>
            </a:r>
            <a:r>
              <a:rPr lang="en-ID" b="1" dirty="0" smtClean="0"/>
              <a:t> </a:t>
            </a:r>
            <a:r>
              <a:rPr lang="en-ID" b="1" dirty="0" err="1" smtClean="0"/>
              <a:t>teoritis</a:t>
            </a:r>
            <a:r>
              <a:rPr lang="en-ID" b="1" dirty="0" smtClean="0"/>
              <a:t> </a:t>
            </a:r>
          </a:p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smtClean="0"/>
              <a:t>		</a:t>
            </a:r>
            <a:r>
              <a:rPr lang="en-ID" dirty="0" err="1" smtClean="0"/>
              <a:t>Penelitian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memberikan</a:t>
            </a:r>
            <a:r>
              <a:rPr lang="en-ID" dirty="0" smtClean="0"/>
              <a:t> </a:t>
            </a:r>
            <a:r>
              <a:rPr lang="en-ID" dirty="0" err="1" smtClean="0"/>
              <a:t>wawasan</a:t>
            </a:r>
            <a:r>
              <a:rPr lang="en-ID" dirty="0" smtClean="0"/>
              <a:t> </a:t>
            </a:r>
            <a:r>
              <a:rPr lang="en-ID" dirty="0" err="1" smtClean="0"/>
              <a:t>pemikiran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/>
              <a:t> </a:t>
            </a:r>
            <a:r>
              <a:rPr lang="en-ID" dirty="0" err="1" smtClean="0"/>
              <a:t>pengetahuan</a:t>
            </a:r>
            <a:r>
              <a:rPr lang="en-ID" dirty="0" smtClean="0"/>
              <a:t> </a:t>
            </a:r>
            <a:r>
              <a:rPr lang="en-ID" dirty="0" err="1" smtClean="0"/>
              <a:t>baru</a:t>
            </a:r>
            <a:r>
              <a:rPr lang="en-ID" dirty="0" smtClean="0"/>
              <a:t>, </a:t>
            </a:r>
            <a:r>
              <a:rPr lang="en-ID" dirty="0" err="1" smtClean="0"/>
              <a:t>terutama</a:t>
            </a:r>
            <a:r>
              <a:rPr lang="en-ID" dirty="0" smtClean="0"/>
              <a:t> </a:t>
            </a:r>
            <a:r>
              <a:rPr lang="en-ID" dirty="0" err="1" smtClean="0"/>
              <a:t>mengenai</a:t>
            </a:r>
            <a:r>
              <a:rPr lang="en-ID" dirty="0" smtClean="0"/>
              <a:t> </a:t>
            </a:r>
            <a:r>
              <a:rPr lang="en-ID" dirty="0" err="1" smtClean="0"/>
              <a:t>dampak</a:t>
            </a:r>
            <a:r>
              <a:rPr lang="en-ID" dirty="0" smtClean="0"/>
              <a:t> negative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positif</a:t>
            </a:r>
            <a:r>
              <a:rPr lang="en-ID" dirty="0" smtClean="0"/>
              <a:t>. </a:t>
            </a:r>
            <a:r>
              <a:rPr lang="en-ID" dirty="0" err="1" smtClean="0"/>
              <a:t>Penelitian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bacaan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peneliti</a:t>
            </a:r>
            <a:r>
              <a:rPr lang="en-ID" dirty="0" smtClean="0"/>
              <a:t> </a:t>
            </a:r>
            <a:r>
              <a:rPr lang="en-ID" dirty="0" err="1" smtClean="0"/>
              <a:t>selanjutnya</a:t>
            </a:r>
            <a:r>
              <a:rPr lang="en-ID" dirty="0" smtClean="0"/>
              <a:t>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b="1" dirty="0" err="1" smtClean="0"/>
              <a:t>Manfaat</a:t>
            </a:r>
            <a:r>
              <a:rPr lang="en-ID" b="1" dirty="0" smtClean="0"/>
              <a:t> </a:t>
            </a:r>
            <a:r>
              <a:rPr lang="en-ID" b="1" dirty="0" err="1" smtClean="0"/>
              <a:t>praktis</a:t>
            </a:r>
            <a:r>
              <a:rPr lang="en-ID" b="1" dirty="0" smtClean="0"/>
              <a:t>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smtClean="0"/>
              <a:t>		</a:t>
            </a:r>
            <a:r>
              <a:rPr lang="en-ID" dirty="0" err="1" smtClean="0"/>
              <a:t>penelitian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memandu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mendapatkan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dampak</a:t>
            </a:r>
            <a:r>
              <a:rPr lang="en-ID" dirty="0" smtClean="0"/>
              <a:t> gadget yang </a:t>
            </a:r>
            <a:r>
              <a:rPr lang="en-ID" dirty="0" err="1" smtClean="0"/>
              <a:t>ditimbulkan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pengguna</a:t>
            </a:r>
            <a:r>
              <a:rPr lang="en-ID" dirty="0" smtClean="0"/>
              <a:t> </a:t>
            </a:r>
            <a:r>
              <a:rPr lang="en-ID" dirty="0" err="1" smtClean="0"/>
              <a:t>perangkat</a:t>
            </a:r>
            <a:r>
              <a:rPr lang="en-ID" dirty="0" smtClean="0"/>
              <a:t> yang </a:t>
            </a:r>
            <a:r>
              <a:rPr lang="en-ID" dirty="0" err="1" smtClean="0"/>
              <a:t>berlebihan</a:t>
            </a:r>
            <a:r>
              <a:rPr lang="en-ID" dirty="0" smtClean="0"/>
              <a:t>. </a:t>
            </a:r>
            <a:r>
              <a:rPr lang="en-ID" dirty="0" err="1" smtClean="0"/>
              <a:t>Penelitian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masukan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motivasi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hal</a:t>
            </a:r>
            <a:r>
              <a:rPr lang="en-ID" dirty="0" smtClean="0"/>
              <a:t> </a:t>
            </a:r>
            <a:r>
              <a:rPr lang="en-ID" dirty="0" err="1" smtClean="0"/>
              <a:t>merubah</a:t>
            </a:r>
            <a:r>
              <a:rPr lang="en-ID" dirty="0" smtClean="0"/>
              <a:t> </a:t>
            </a:r>
            <a:r>
              <a:rPr lang="en-ID" dirty="0" err="1" smtClean="0"/>
              <a:t>perilaku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baik</a:t>
            </a:r>
            <a:r>
              <a:rPr lang="en-ID" dirty="0" smtClean="0"/>
              <a:t>.</a:t>
            </a:r>
            <a:endParaRPr lang="en-ID" dirty="0" smtClean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910941" cy="461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r>
              <a:rPr lang="id-ID" dirty="0"/>
              <a:t>[1]	A. R. Yasinia, “Pengaruh Gadget Tehadap Prestasi Belajar Mahasiswa Prodi Pendidikan Guru Sekolah Dasar The Effect of Gadgets On Students ’ Learning Achievement in Elementary School Teacher Education Program”.</a:t>
            </a:r>
            <a:endParaRPr lang="en-US" dirty="0"/>
          </a:p>
          <a:p>
            <a:r>
              <a:rPr lang="id-ID" dirty="0"/>
              <a:t>[2]	M. A. Subarkah, “Pengaruh Gadget Terhadap Perkembangan Anak,” </a:t>
            </a:r>
            <a:r>
              <a:rPr lang="id-ID" i="1" dirty="0"/>
              <a:t>Rausyan Fikr  J. Pemikir. dan Pencerahan</a:t>
            </a:r>
            <a:r>
              <a:rPr lang="id-ID" dirty="0"/>
              <a:t>, vol. 15, no. 1, pp. 125–139, 2019, doi: 10.31000/rf.v15i1.1374.</a:t>
            </a:r>
            <a:endParaRPr lang="en-US" dirty="0"/>
          </a:p>
          <a:p>
            <a:r>
              <a:rPr lang="id-ID" dirty="0"/>
              <a:t>[3]	A. Hidayat and S. S. Maesyaroh, “Penggunaan Gadget pada Anak Usia Dini,” </a:t>
            </a:r>
            <a:r>
              <a:rPr lang="id-ID" i="1" dirty="0"/>
              <a:t>J. Syntax Imp.  J. Ilmu Sos. dan Pendidik.</a:t>
            </a:r>
            <a:r>
              <a:rPr lang="id-ID" dirty="0"/>
              <a:t>, vol. 1, no. 5, p. 356, 2022, doi: 10.36418/syntax-imperatif.v1i5.159.</a:t>
            </a:r>
            <a:endParaRPr lang="en-US" dirty="0"/>
          </a:p>
          <a:p>
            <a:r>
              <a:rPr lang="id-ID" dirty="0"/>
              <a:t>[4]	R. D. R. Saputri and A. Setyawan, “Dampak Penggunaan Gadget terhadap Perkembangan Karakter pada Anak Sekolah Dasar,” </a:t>
            </a:r>
            <a:r>
              <a:rPr lang="id-ID" i="1" dirty="0"/>
              <a:t>Amal Insa. (Indonesian Multidiscip. Soc. Journal)</a:t>
            </a:r>
            <a:r>
              <a:rPr lang="id-ID" dirty="0"/>
              <a:t>, vol. 3, no. 1, pp. 24–31, 2022, doi: 10.56721/amalinsani.v3i1.109.</a:t>
            </a:r>
            <a:endParaRPr lang="en-US" dirty="0"/>
          </a:p>
          <a:p>
            <a:r>
              <a:rPr lang="id-ID" dirty="0"/>
              <a:t>[5]	E. Damayanti, A. Ahmad, and A. Bara, “Dampak Negatif Penggunaan Gadget Berdasarkan Aspek Perkembangan Anak Di Sorowako,” </a:t>
            </a:r>
            <a:r>
              <a:rPr lang="id-ID" i="1" dirty="0"/>
              <a:t>Martabat J. Peremp. dan Anak</a:t>
            </a:r>
            <a:r>
              <a:rPr lang="id-ID" dirty="0"/>
              <a:t>, vol. 4, no. 1, pp. 1–22, 2020, doi: 10.21274/martabat.2020.4.1.1-22.</a:t>
            </a:r>
            <a:endParaRPr lang="en-US" dirty="0"/>
          </a:p>
          <a:p>
            <a:r>
              <a:rPr lang="id-ID" dirty="0"/>
              <a:t>[6]	A. Hidayatulloh, “Analisis Pola Asuh Orang Tua Terhadap Motivasi Belajar Siswa Di Masa Pandemi,” </a:t>
            </a:r>
            <a:r>
              <a:rPr lang="id-ID" i="1" dirty="0"/>
              <a:t>NUSRA J. Penelit. dan Ilmu Pendidik.</a:t>
            </a:r>
            <a:r>
              <a:rPr lang="id-ID" dirty="0"/>
              <a:t>, vol. 3, no. 1, pp. 183–188, 2022, doi: 10.55681/nusra.v3i1.163.</a:t>
            </a:r>
            <a:endParaRPr lang="en-US" dirty="0"/>
          </a:p>
          <a:p>
            <a:r>
              <a:rPr lang="id-ID" dirty="0"/>
              <a:t>[7]	R. Septia, “Pengaruh Penggunaan Gadget Terhadap Hasil Belajar Siswa Kelas V SD Negri 12 Banda Aceh,” vol. 3, pp. 119–126, 2018.</a:t>
            </a: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373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Times New Roman</vt:lpstr>
      <vt:lpstr>Exo</vt:lpstr>
      <vt:lpstr>Mali</vt:lpstr>
      <vt:lpstr>Arial</vt:lpstr>
      <vt:lpstr>Century gothic Gothic</vt:lpstr>
      <vt:lpstr>Century Gothic</vt:lpstr>
      <vt:lpstr>Times</vt:lpstr>
      <vt:lpstr>Office Theme</vt:lpstr>
      <vt:lpstr>Pengaruh  Gadget Terhadap prestasi belajat PAI Anak Usia SD Di Desa Kejapanan Gempol</vt:lpstr>
      <vt:lpstr>Pendahuluan</vt:lpstr>
      <vt:lpstr>Pertanyaan Penelitian (Rumusan Masalah)</vt:lpstr>
      <vt:lpstr>Metode</vt:lpstr>
      <vt:lpstr>Hasil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 Gadget Terhadap prestasi belajat PAI Anak Usia SD Di Desa Kejapanan Gempol</dc:title>
  <dc:creator>Umsida</dc:creator>
  <cp:lastModifiedBy>Microsoft account</cp:lastModifiedBy>
  <cp:revision>7</cp:revision>
  <dcterms:created xsi:type="dcterms:W3CDTF">2020-02-15T07:43:00Z</dcterms:created>
  <dcterms:modified xsi:type="dcterms:W3CDTF">2024-12-07T06:00:00Z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