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9144000" cy="6858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Exo" panose="020B0604020202020204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Y2+DM/rwO2HkSTRKEfJ3qJmW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4f7abbb21_0_9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104f7abbb2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04f7abbb21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104f7abbb21_0_29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g104f7abbb21_0_29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04f7abbb21_0_30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104f7abbb21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4f7abbb21_0_7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104f7abbb2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4f7abbb2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104f7abbb21_0_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" name="Google Shape;75;g104f7abbb21_0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4f7abbb21_0_31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104f7abbb21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f7abbb21_0_6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104f7abbb2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/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>
            <a:alphaModFix/>
          </a:blip>
          <a:srcRect l="21878" t="94162" r="21683" b="1155"/>
          <a:stretch/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0A224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06779" y="2515037"/>
            <a:ext cx="3978442" cy="1827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727522" y="1204686"/>
            <a:ext cx="10736956" cy="248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r>
              <a:rPr lang="id-ID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PERANCANGAN UNDANGAN DIGITAL BERBASIS WEB  </a:t>
            </a:r>
            <a:b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sz="8800" dirty="0"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1714500" y="3693694"/>
            <a:ext cx="8763000" cy="316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Oleh: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 err="1"/>
              <a:t>Auliansyah</a:t>
            </a:r>
            <a:r>
              <a:rPr lang="en-US" dirty="0"/>
              <a:t> Islam Al-Hazmi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id-ID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Yulian Findawati</a:t>
            </a:r>
            <a:endParaRPr dirty="0">
              <a:latin typeface="Exo" panose="020B0604020202020204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/>
              <a:t>Program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Informatika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Universitas Muhammadiyah </a:t>
            </a:r>
            <a:r>
              <a:rPr lang="en-US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Sidoarjo</a:t>
            </a: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 </a:t>
            </a:r>
            <a:endParaRPr dirty="0">
              <a:solidFill>
                <a:srgbClr val="F2F2F2"/>
              </a:solidFill>
              <a:latin typeface="Exo"/>
              <a:ea typeface="Exo"/>
              <a:cs typeface="Exo"/>
              <a:sym typeface="Ex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</a:rPr>
              <a:t>29 Oktober 2024</a:t>
            </a:r>
            <a:endParaRPr dirty="0">
              <a:solidFill>
                <a:srgbClr val="F2F2F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didunia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berkembang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sangat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pesat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dipisahkan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kehidupan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sektor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Masyarakat,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sebuah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Perusahaan, Lembaga Masyarakat,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Kesehatan,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tangga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halnya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acara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tahun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begitu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juga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aplikasi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pembuatan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online. Surat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selama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konvensional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kertas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Cara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membutuhkan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percetakan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lama,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pengunaan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kertas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murah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begitu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cepat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kehidupan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Kemunculan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berbentuk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digital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solusi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Aplikasi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online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berbasis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web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berfungsi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mempermudah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memakai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fitur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orang-orang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tanpa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harus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mengelurkan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percetakan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desain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04f7abbb21_0_297"/>
          <p:cNvSpPr txBox="1">
            <a:spLocks noGrp="1"/>
          </p:cNvSpPr>
          <p:nvPr>
            <p:ph type="title"/>
          </p:nvPr>
        </p:nvSpPr>
        <p:spPr>
          <a:xfrm>
            <a:off x="166758" y="6761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(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)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198CCE-A1DA-99ED-E2BC-64EF776F5ACA}"/>
              </a:ext>
            </a:extLst>
          </p:cNvPr>
          <p:cNvSpPr txBox="1"/>
          <p:nvPr/>
        </p:nvSpPr>
        <p:spPr>
          <a:xfrm>
            <a:off x="166759" y="1469571"/>
            <a:ext cx="8977242" cy="2583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marR="0" lvl="2" algn="just">
              <a:buSzPts val="1200"/>
              <a:tabLst>
                <a:tab pos="584835" algn="l"/>
              </a:tabLst>
            </a:pPr>
            <a:r>
              <a:rPr lang="en-US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1.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Bagaimana</a:t>
            </a:r>
            <a:r>
              <a:rPr lang="id-ID" sz="2400" spc="-1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cara</a:t>
            </a:r>
            <a:r>
              <a:rPr lang="id-ID" sz="2400" spc="-1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membuat undangan</a:t>
            </a:r>
            <a:r>
              <a:rPr lang="id-ID" sz="24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digital berbasis</a:t>
            </a:r>
            <a:r>
              <a:rPr lang="id-ID" sz="24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web?</a:t>
            </a:r>
            <a:endParaRPr lang="en-US" sz="2400" dirty="0">
              <a:effectLst/>
              <a:latin typeface="Exo" panose="020B0604020202020204" charset="0"/>
              <a:ea typeface="Times New Roman" panose="02020603050405020304" pitchFamily="18" charset="0"/>
            </a:endParaRPr>
          </a:p>
          <a:p>
            <a:pPr marL="0" marR="0" algn="just"/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Exo" panose="020B0604020202020204" charset="0"/>
              <a:ea typeface="Times New Roman" panose="02020603050405020304" pitchFamily="18" charset="0"/>
            </a:endParaRPr>
          </a:p>
          <a:p>
            <a:pPr marL="914400" marR="76200" lvl="2" algn="just">
              <a:lnSpc>
                <a:spcPct val="200000"/>
              </a:lnSpc>
              <a:buSzPts val="1200"/>
              <a:tabLst>
                <a:tab pos="584835" algn="l"/>
              </a:tabLst>
            </a:pPr>
            <a:r>
              <a:rPr lang="en-US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2.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Bagaimana</a:t>
            </a:r>
            <a:r>
              <a:rPr lang="id-ID" sz="2400" spc="7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mengimplementasikan</a:t>
            </a:r>
            <a:r>
              <a:rPr lang="id-ID" sz="2400" spc="7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perancangan</a:t>
            </a:r>
            <a:r>
              <a:rPr lang="id-ID" sz="2400" spc="7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pembuatan</a:t>
            </a:r>
            <a:r>
              <a:rPr lang="id-ID" sz="2400" spc="8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undangan</a:t>
            </a:r>
            <a:r>
              <a:rPr lang="id-ID" sz="2400" spc="7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digital</a:t>
            </a:r>
            <a:r>
              <a:rPr lang="id-ID" sz="2400" spc="7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berbasis</a:t>
            </a:r>
            <a:r>
              <a:rPr lang="id-ID" sz="2400" spc="-28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web?</a:t>
            </a:r>
            <a:endParaRPr lang="en-US" sz="2400" dirty="0">
              <a:effectLst/>
              <a:latin typeface="Exo" panose="020B060402020202020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4f7abbb21_0_303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Metode</a:t>
            </a:r>
            <a:endParaRPr/>
          </a:p>
        </p:txBody>
      </p:sp>
      <p:sp>
        <p:nvSpPr>
          <p:cNvPr id="59" name="Google Shape;59;g104f7abbb21_0_303"/>
          <p:cNvSpPr txBox="1">
            <a:spLocks noGrp="1"/>
          </p:cNvSpPr>
          <p:nvPr>
            <p:ph type="body" idx="1"/>
          </p:nvPr>
        </p:nvSpPr>
        <p:spPr>
          <a:xfrm>
            <a:off x="5108873" y="1271389"/>
            <a:ext cx="6527956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1800" dirty="0" err="1">
                <a:latin typeface="Exo" panose="020B0604020202020204" charset="0"/>
              </a:rPr>
              <a:t>Metode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terdiri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dari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sejumlah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tahap</a:t>
            </a:r>
            <a:r>
              <a:rPr lang="en-US" sz="1800" dirty="0">
                <a:latin typeface="Exo" panose="020B0604020202020204" charset="0"/>
              </a:rPr>
              <a:t> yang </a:t>
            </a:r>
            <a:r>
              <a:rPr lang="en-US" sz="1800" dirty="0" err="1">
                <a:latin typeface="Exo" panose="020B0604020202020204" charset="0"/>
              </a:rPr>
              <a:t>akan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diselesaikan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untuk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mempermudah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dalam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pembuatan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undangan</a:t>
            </a:r>
            <a:r>
              <a:rPr lang="en-US" sz="1800" dirty="0">
                <a:latin typeface="Exo" panose="020B0604020202020204" charset="0"/>
              </a:rPr>
              <a:t> digital. </a:t>
            </a:r>
            <a:r>
              <a:rPr lang="en-US" sz="1800" dirty="0" err="1">
                <a:latin typeface="Exo" panose="020B0604020202020204" charset="0"/>
              </a:rPr>
              <a:t>Beberapa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langkah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dalam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metode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antara</a:t>
            </a:r>
            <a:r>
              <a:rPr lang="en-US" sz="1800" dirty="0">
                <a:latin typeface="Exo" panose="020B0604020202020204" charset="0"/>
              </a:rPr>
              <a:t> lain </a:t>
            </a:r>
            <a:r>
              <a:rPr lang="en-US" sz="1800" dirty="0" err="1">
                <a:latin typeface="Exo" panose="020B0604020202020204" charset="0"/>
              </a:rPr>
              <a:t>sebagai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berikut</a:t>
            </a:r>
            <a:r>
              <a:rPr lang="en-US" sz="1800" dirty="0">
                <a:latin typeface="Exo" panose="020B0604020202020204" charset="0"/>
              </a:rPr>
              <a:t>:</a:t>
            </a:r>
          </a:p>
          <a:p>
            <a:pPr marL="514350" indent="-285750" algn="just"/>
            <a:r>
              <a:rPr lang="en-US" sz="1800" dirty="0" err="1">
                <a:latin typeface="Exo" panose="020B0604020202020204" charset="0"/>
              </a:rPr>
              <a:t>Pengumpulan</a:t>
            </a:r>
            <a:r>
              <a:rPr lang="en-US" sz="1800" dirty="0">
                <a:latin typeface="Exo" panose="020B0604020202020204" charset="0"/>
              </a:rPr>
              <a:t> Data</a:t>
            </a:r>
          </a:p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1800" dirty="0" err="1">
                <a:latin typeface="Exo" panose="020B0604020202020204" charset="0"/>
              </a:rPr>
              <a:t>Pengumpulan</a:t>
            </a:r>
            <a:r>
              <a:rPr lang="en-US" sz="1800" dirty="0">
                <a:latin typeface="Exo" panose="020B0604020202020204" charset="0"/>
              </a:rPr>
              <a:t> data </a:t>
            </a:r>
            <a:r>
              <a:rPr lang="en-US" sz="1800" dirty="0" err="1">
                <a:latin typeface="Exo" panose="020B0604020202020204" charset="0"/>
              </a:rPr>
              <a:t>adalah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teknik</a:t>
            </a:r>
            <a:r>
              <a:rPr lang="en-US" sz="1800" dirty="0">
                <a:latin typeface="Exo" panose="020B0604020202020204" charset="0"/>
              </a:rPr>
              <a:t> yang </a:t>
            </a:r>
            <a:r>
              <a:rPr lang="en-US" sz="1800" dirty="0" err="1">
                <a:latin typeface="Exo" panose="020B0604020202020204" charset="0"/>
              </a:rPr>
              <a:t>digunakan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untuk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mengumpulkan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berbagai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macam</a:t>
            </a:r>
            <a:r>
              <a:rPr lang="en-US" sz="1800" dirty="0">
                <a:latin typeface="Exo" panose="020B0604020202020204" charset="0"/>
              </a:rPr>
              <a:t> data dan </a:t>
            </a:r>
            <a:r>
              <a:rPr lang="en-US" sz="1800" dirty="0" err="1">
                <a:latin typeface="Exo" panose="020B0604020202020204" charset="0"/>
              </a:rPr>
              <a:t>informasi</a:t>
            </a:r>
            <a:r>
              <a:rPr lang="en-US" sz="1800" dirty="0">
                <a:latin typeface="Exo" panose="020B0604020202020204" charset="0"/>
              </a:rPr>
              <a:t> yang </a:t>
            </a:r>
            <a:r>
              <a:rPr lang="en-US" sz="1800" dirty="0" err="1">
                <a:latin typeface="Exo" panose="020B0604020202020204" charset="0"/>
              </a:rPr>
              <a:t>nantinya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akan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berguna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sebagai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bukti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pendukung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untuk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penjelasan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studi</a:t>
            </a:r>
            <a:r>
              <a:rPr lang="en-US" sz="1800" dirty="0">
                <a:latin typeface="Exo" panose="020B0604020202020204" charset="0"/>
              </a:rPr>
              <a:t>. Pada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ini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diperlukan</a:t>
            </a:r>
            <a:r>
              <a:rPr lang="en-US" sz="1800" dirty="0">
                <a:latin typeface="Exo" panose="020B0604020202020204" charset="0"/>
              </a:rPr>
              <a:t> data dan </a:t>
            </a:r>
            <a:r>
              <a:rPr lang="en-US" sz="1800" dirty="0" err="1">
                <a:latin typeface="Exo" panose="020B0604020202020204" charset="0"/>
              </a:rPr>
              <a:t>informasi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dengan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menggunakan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metode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observasi</a:t>
            </a:r>
            <a:r>
              <a:rPr lang="en-US" sz="1800" dirty="0">
                <a:latin typeface="Exo" panose="020B0604020202020204" charset="0"/>
              </a:rPr>
              <a:t>, dan </a:t>
            </a:r>
            <a:r>
              <a:rPr lang="en-US" sz="1800" dirty="0" err="1">
                <a:latin typeface="Exo" panose="020B0604020202020204" charset="0"/>
              </a:rPr>
              <a:t>wawancara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untuk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melihat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kondisi</a:t>
            </a:r>
            <a:r>
              <a:rPr lang="en-US" sz="1800" dirty="0">
                <a:latin typeface="Exo" panose="020B0604020202020204" charset="0"/>
              </a:rPr>
              <a:t> dan </a:t>
            </a:r>
            <a:r>
              <a:rPr lang="en-US" sz="1800" dirty="0" err="1">
                <a:latin typeface="Exo" panose="020B0604020202020204" charset="0"/>
              </a:rPr>
              <a:t>keadaan</a:t>
            </a:r>
            <a:r>
              <a:rPr lang="en-US" sz="1800" dirty="0">
                <a:latin typeface="Exo" panose="020B0604020202020204" charset="0"/>
              </a:rPr>
              <a:t> yang </a:t>
            </a:r>
            <a:r>
              <a:rPr lang="en-US" sz="1800" dirty="0" err="1">
                <a:latin typeface="Exo" panose="020B0604020202020204" charset="0"/>
              </a:rPr>
              <a:t>sesungguhnya</a:t>
            </a:r>
            <a:r>
              <a:rPr lang="en-US" sz="1800" dirty="0">
                <a:latin typeface="Exo" panose="020B0604020202020204" charset="0"/>
              </a:rPr>
              <a:t>.</a:t>
            </a:r>
          </a:p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US" sz="1800" dirty="0">
              <a:latin typeface="Exo" panose="020B0604020202020204" charset="0"/>
            </a:endParaRPr>
          </a:p>
          <a:p>
            <a:pPr marL="514350" indent="-285750" algn="just"/>
            <a:r>
              <a:rPr lang="en-US" sz="1800" dirty="0" err="1">
                <a:latin typeface="Exo" panose="020B0604020202020204" charset="0"/>
              </a:rPr>
              <a:t>Perancangan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Sistem</a:t>
            </a:r>
            <a:endParaRPr lang="en-US" sz="1800" dirty="0">
              <a:latin typeface="Exo" panose="020B0604020202020204" charset="0"/>
            </a:endParaRPr>
          </a:p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1800" dirty="0">
                <a:latin typeface="Exo" panose="020B0604020202020204" charset="0"/>
              </a:rPr>
              <a:t>Proses </a:t>
            </a:r>
            <a:r>
              <a:rPr lang="en-US" sz="1800" dirty="0" err="1">
                <a:latin typeface="Exo" panose="020B0604020202020204" charset="0"/>
              </a:rPr>
              <a:t>pengolahan</a:t>
            </a:r>
            <a:r>
              <a:rPr lang="en-US" sz="1800" dirty="0">
                <a:latin typeface="Exo" panose="020B0604020202020204" charset="0"/>
              </a:rPr>
              <a:t> data </a:t>
            </a:r>
            <a:r>
              <a:rPr lang="en-US" sz="1800" dirty="0" err="1">
                <a:latin typeface="Exo" panose="020B0604020202020204" charset="0"/>
              </a:rPr>
              <a:t>dalam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ini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adalah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reduksidan</a:t>
            </a:r>
            <a:r>
              <a:rPr lang="en-US" sz="1800" dirty="0">
                <a:latin typeface="Exo" panose="020B0604020202020204" charset="0"/>
              </a:rPr>
              <a:t> coding data. </a:t>
            </a:r>
            <a:r>
              <a:rPr lang="en-US" sz="1800" dirty="0" err="1">
                <a:latin typeface="Exo" panose="020B0604020202020204" charset="0"/>
              </a:rPr>
              <a:t>Reduksi</a:t>
            </a:r>
            <a:r>
              <a:rPr lang="en-US" sz="1800" dirty="0">
                <a:latin typeface="Exo" panose="020B0604020202020204" charset="0"/>
              </a:rPr>
              <a:t> data </a:t>
            </a:r>
            <a:r>
              <a:rPr lang="en-US" sz="1800" dirty="0" err="1">
                <a:latin typeface="Exo" panose="020B0604020202020204" charset="0"/>
              </a:rPr>
              <a:t>adalah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mengatur</a:t>
            </a:r>
            <a:r>
              <a:rPr lang="en-US" sz="1800" dirty="0">
                <a:latin typeface="Exo" panose="020B0604020202020204" charset="0"/>
              </a:rPr>
              <a:t> data </a:t>
            </a:r>
            <a:r>
              <a:rPr lang="en-US" sz="1800" dirty="0" err="1">
                <a:latin typeface="Exo" panose="020B0604020202020204" charset="0"/>
              </a:rPr>
              <a:t>berdasarkan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subjek</a:t>
            </a:r>
            <a:r>
              <a:rPr lang="en-US" sz="1800" dirty="0">
                <a:latin typeface="Exo" panose="020B0604020202020204" charset="0"/>
              </a:rPr>
              <a:t> data yang </a:t>
            </a:r>
            <a:r>
              <a:rPr lang="en-US" sz="1800" dirty="0" err="1">
                <a:latin typeface="Exo" panose="020B0604020202020204" charset="0"/>
              </a:rPr>
              <a:t>dihasilkan</a:t>
            </a:r>
            <a:r>
              <a:rPr lang="en-US" sz="1800" dirty="0">
                <a:latin typeface="Exo" panose="020B0604020202020204" charset="0"/>
              </a:rPr>
              <a:t> oleh </a:t>
            </a:r>
            <a:r>
              <a:rPr lang="en-US" sz="1800" dirty="0" err="1">
                <a:latin typeface="Exo" panose="020B0604020202020204" charset="0"/>
              </a:rPr>
              <a:t>analisis</a:t>
            </a:r>
            <a:r>
              <a:rPr lang="en-US" sz="1800" dirty="0">
                <a:latin typeface="Exo" panose="020B0604020202020204" charset="0"/>
              </a:rPr>
              <a:t>. Coding data </a:t>
            </a:r>
            <a:r>
              <a:rPr lang="en-US" sz="1800" dirty="0" err="1">
                <a:latin typeface="Exo" panose="020B0604020202020204" charset="0"/>
              </a:rPr>
              <a:t>adalah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adaptasi</a:t>
            </a:r>
            <a:r>
              <a:rPr lang="en-US" sz="1800" dirty="0">
                <a:latin typeface="Exo" panose="020B0604020202020204" charset="0"/>
              </a:rPr>
              <a:t> data yang </a:t>
            </a:r>
            <a:r>
              <a:rPr lang="en-US" sz="1800" dirty="0" err="1">
                <a:latin typeface="Exo" panose="020B0604020202020204" charset="0"/>
              </a:rPr>
              <a:t>diperoleh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ketika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melakukan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kepustakaan</a:t>
            </a:r>
            <a:r>
              <a:rPr lang="en-US" sz="1800" dirty="0">
                <a:latin typeface="Exo" panose="020B0604020202020204" charset="0"/>
              </a:rPr>
              <a:t> dan </a:t>
            </a:r>
            <a:r>
              <a:rPr lang="en-US" sz="1800" dirty="0" err="1">
                <a:latin typeface="Exo" panose="020B0604020202020204" charset="0"/>
              </a:rPr>
              <a:t>penelitian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lapangan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terhadap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suatu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pokok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bahasan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masalah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dengan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menetapkan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kode</a:t>
            </a:r>
            <a:r>
              <a:rPr lang="en-US" sz="1800" dirty="0">
                <a:latin typeface="Exo" panose="020B0604020202020204" charset="0"/>
              </a:rPr>
              <a:t> yang </a:t>
            </a:r>
            <a:r>
              <a:rPr lang="en-US" sz="1800" dirty="0" err="1">
                <a:latin typeface="Exo" panose="020B0604020202020204" charset="0"/>
              </a:rPr>
              <a:t>sama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untuk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setiap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halaman</a:t>
            </a:r>
            <a:r>
              <a:rPr lang="en-US" sz="1800" dirty="0">
                <a:latin typeface="Exo" panose="020B0604020202020204" charset="0"/>
              </a:rPr>
              <a:t> data.</a:t>
            </a:r>
          </a:p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US" sz="1800" dirty="0">
              <a:latin typeface="Exo" panose="020B0604020202020204" charset="0"/>
            </a:endParaRPr>
          </a:p>
          <a:p>
            <a:pPr marL="514350" indent="-285750" algn="just"/>
            <a:r>
              <a:rPr lang="en-US" sz="1800" dirty="0">
                <a:latin typeface="Exo" panose="020B0604020202020204" charset="0"/>
              </a:rPr>
              <a:t>Use Case </a:t>
            </a:r>
            <a:r>
              <a:rPr lang="en-US" sz="1800" dirty="0" err="1">
                <a:latin typeface="Exo" panose="020B0604020202020204" charset="0"/>
              </a:rPr>
              <a:t>Diagaram</a:t>
            </a:r>
            <a:endParaRPr lang="en-US" sz="1800" dirty="0">
              <a:latin typeface="Exo" panose="020B0604020202020204" charset="0"/>
            </a:endParaRPr>
          </a:p>
          <a:p>
            <a:pPr marL="4572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1800" dirty="0">
                <a:latin typeface="Exo" panose="020B0604020202020204" charset="0"/>
              </a:rPr>
              <a:t>Use case diagram </a:t>
            </a:r>
            <a:r>
              <a:rPr lang="en-US" sz="1800" dirty="0" err="1">
                <a:latin typeface="Exo" panose="020B0604020202020204" charset="0"/>
              </a:rPr>
              <a:t>adalah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gambaran</a:t>
            </a:r>
            <a:r>
              <a:rPr lang="en-US" sz="1800" dirty="0">
                <a:latin typeface="Exo" panose="020B0604020202020204" charset="0"/>
              </a:rPr>
              <a:t> yang sangat </a:t>
            </a:r>
            <a:r>
              <a:rPr lang="en-US" sz="1800" dirty="0" err="1">
                <a:latin typeface="Exo" panose="020B0604020202020204" charset="0"/>
              </a:rPr>
              <a:t>sederhana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tentang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interaksi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antara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pengguna</a:t>
            </a:r>
            <a:r>
              <a:rPr lang="en-US" sz="1800" dirty="0">
                <a:latin typeface="Exo" panose="020B0604020202020204" charset="0"/>
              </a:rPr>
              <a:t> dan </a:t>
            </a:r>
            <a:r>
              <a:rPr lang="en-US" sz="1800" dirty="0" err="1">
                <a:latin typeface="Exo" panose="020B0604020202020204" charset="0"/>
              </a:rPr>
              <a:t>sistem</a:t>
            </a:r>
            <a:r>
              <a:rPr lang="en-US" sz="1800" dirty="0">
                <a:latin typeface="Exo" panose="020B0604020202020204" charset="0"/>
              </a:rPr>
              <a:t>. </a:t>
            </a:r>
            <a:r>
              <a:rPr lang="en-US" sz="1800" dirty="0" err="1">
                <a:latin typeface="Exo" panose="020B0604020202020204" charset="0"/>
              </a:rPr>
              <a:t>objek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dapat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digambarkan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seperti</a:t>
            </a:r>
            <a:r>
              <a:rPr lang="en-US" sz="1800" dirty="0">
                <a:latin typeface="Exo" panose="020B0604020202020204" charset="0"/>
              </a:rPr>
              <a:t> pada </a:t>
            </a:r>
            <a:r>
              <a:rPr lang="en-US" sz="1800" dirty="0" err="1">
                <a:latin typeface="Exo" panose="020B0604020202020204" charset="0"/>
              </a:rPr>
              <a:t>gambar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disamping</a:t>
            </a:r>
            <a:r>
              <a:rPr lang="en-US" sz="1800" dirty="0">
                <a:latin typeface="Exo" panose="020B0604020202020204" charset="0"/>
              </a:rPr>
              <a:t> </a:t>
            </a:r>
            <a:r>
              <a:rPr lang="en-US" sz="1800" dirty="0" err="1">
                <a:latin typeface="Exo" panose="020B0604020202020204" charset="0"/>
              </a:rPr>
              <a:t>ini</a:t>
            </a:r>
            <a:r>
              <a:rPr lang="en-US" sz="1800" dirty="0">
                <a:latin typeface="Exo" panose="020B060402020202020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4C04A8-F2DC-5960-5054-411548A63E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074" y="1956342"/>
            <a:ext cx="3379153" cy="29453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sp>
        <p:nvSpPr>
          <p:cNvPr id="65" name="Google Shape;65;g104f7abbb21_0_39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 err="1"/>
              <a:t>Berikut</a:t>
            </a:r>
            <a:r>
              <a:rPr lang="en-US" dirty="0"/>
              <a:t> Hasil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undangan</a:t>
            </a:r>
            <a:r>
              <a:rPr lang="en-US" dirty="0"/>
              <a:t> digital </a:t>
            </a:r>
            <a:r>
              <a:rPr lang="en-US" dirty="0" err="1"/>
              <a:t>berbasis</a:t>
            </a:r>
            <a:r>
              <a:rPr lang="en-US" dirty="0"/>
              <a:t> web: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 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F7F61D-0F05-E479-D5ED-798D3D44CD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5468"/>
          <a:stretch/>
        </p:blipFill>
        <p:spPr>
          <a:xfrm>
            <a:off x="598714" y="1782938"/>
            <a:ext cx="3385457" cy="42001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73B5FE-C0FB-E66A-8DDA-7F0CAE1BF7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9033" b="33492"/>
          <a:stretch/>
        </p:blipFill>
        <p:spPr>
          <a:xfrm>
            <a:off x="4347468" y="2068287"/>
            <a:ext cx="3497064" cy="3142480"/>
          </a:xfrm>
          <a:prstGeom prst="rect">
            <a:avLst/>
          </a:prstGeom>
        </p:spPr>
      </p:pic>
      <p:pic>
        <p:nvPicPr>
          <p:cNvPr id="6" name="image4.png">
            <a:extLst>
              <a:ext uri="{FF2B5EF4-FFF2-40B4-BE49-F238E27FC236}">
                <a16:creationId xmlns:a16="http://schemas.microsoft.com/office/drawing/2014/main" id="{44795A91-37C4-5A2E-6E84-BE6AB76C51D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2443" y="2269752"/>
            <a:ext cx="3637280" cy="1645920"/>
          </a:xfrm>
          <a:prstGeom prst="rect">
            <a:avLst/>
          </a:prstGeom>
        </p:spPr>
      </p:pic>
      <p:pic>
        <p:nvPicPr>
          <p:cNvPr id="7" name="image3.png">
            <a:extLst>
              <a:ext uri="{FF2B5EF4-FFF2-40B4-BE49-F238E27FC236}">
                <a16:creationId xmlns:a16="http://schemas.microsoft.com/office/drawing/2014/main" id="{91208A0A-0219-C315-2FC6-F10FCADA68D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47210" y="4123732"/>
            <a:ext cx="3547745" cy="16459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4f7abbb21_0_7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Pembahasan</a:t>
            </a:r>
            <a:endParaRPr/>
          </a:p>
        </p:txBody>
      </p:sp>
      <p:sp>
        <p:nvSpPr>
          <p:cNvPr id="71" name="Google Shape;71;g104f7abbb21_0_70"/>
          <p:cNvSpPr txBox="1">
            <a:spLocks noGrp="1"/>
          </p:cNvSpPr>
          <p:nvPr>
            <p:ph type="body" idx="1"/>
          </p:nvPr>
        </p:nvSpPr>
        <p:spPr>
          <a:xfrm>
            <a:off x="4855029" y="1238732"/>
            <a:ext cx="7142606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r>
              <a:rPr lang="id-ID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Halaman login adalah halaman yang digunakan pengguna atau user setelah melakukan registrasi dengan memasukan username dan password yang telah terdaftar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/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Halaman daftar pengguna adalah halaman yang digunakan pengguna untuk melakukan pengisian data diri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registrasi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akun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agar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mengakses,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pembayaran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membuat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id-ID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id-ID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endParaRPr dirty="0"/>
          </a:p>
        </p:txBody>
      </p:sp>
      <p:pic>
        <p:nvPicPr>
          <p:cNvPr id="2" name="image4.png">
            <a:extLst>
              <a:ext uri="{FF2B5EF4-FFF2-40B4-BE49-F238E27FC236}">
                <a16:creationId xmlns:a16="http://schemas.microsoft.com/office/drawing/2014/main" id="{34D7744F-F4D4-D9B6-289A-23A2C370E72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014" y="1377124"/>
            <a:ext cx="3637280" cy="1645920"/>
          </a:xfrm>
          <a:prstGeom prst="rect">
            <a:avLst/>
          </a:prstGeom>
        </p:spPr>
      </p:pic>
      <p:pic>
        <p:nvPicPr>
          <p:cNvPr id="3" name="image3.png">
            <a:extLst>
              <a:ext uri="{FF2B5EF4-FFF2-40B4-BE49-F238E27FC236}">
                <a16:creationId xmlns:a16="http://schemas.microsoft.com/office/drawing/2014/main" id="{FA858C91-A2C2-EC3B-486B-A08E4000175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7549" y="4058417"/>
            <a:ext cx="3547745" cy="16459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4f7abbb21_0_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dirty="0" err="1"/>
              <a:t>Pembahasan</a:t>
            </a:r>
            <a:endParaRPr dirty="0"/>
          </a:p>
        </p:txBody>
      </p:sp>
      <p:sp>
        <p:nvSpPr>
          <p:cNvPr id="78" name="Google Shape;78;g104f7abbb21_0_0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00" cy="50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>
              <a:lnSpc>
                <a:spcPct val="115000"/>
              </a:lnSpc>
              <a:buSzPts val="1000"/>
              <a:buNone/>
              <a:tabLst>
                <a:tab pos="2862580" algn="l"/>
                <a:tab pos="2971800" algn="ctr"/>
              </a:tabLst>
            </a:pP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berbasis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web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efisiensi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pembuatan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lebih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terjangkau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lvl="0" indent="0" algn="just">
              <a:lnSpc>
                <a:spcPct val="115000"/>
              </a:lnSpc>
              <a:buSzPts val="1000"/>
              <a:buNone/>
              <a:tabLst>
                <a:tab pos="2862580" algn="l"/>
                <a:tab pos="2971800" algn="ctr"/>
              </a:tabLst>
            </a:pP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berbasis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web,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turut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gerakan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go green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mengurangi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kertas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spc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berlebihan</a:t>
            </a:r>
            <a:r>
              <a:rPr lang="en-US" sz="1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web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memungkinkan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undangan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pernikahan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singkat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sekitar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10-15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menit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4f7abbb21_0_315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Manfaat Penelitian</a:t>
            </a:r>
            <a:endParaRPr/>
          </a:p>
        </p:txBody>
      </p:sp>
      <p:sp>
        <p:nvSpPr>
          <p:cNvPr id="84" name="Google Shape;84;g104f7abbb21_0_315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>
                <a:latin typeface="Exo" panose="020B0604020202020204" charset="0"/>
              </a:rPr>
              <a:t>Adapun </a:t>
            </a:r>
            <a:r>
              <a:rPr lang="en-US" sz="2000" dirty="0" err="1">
                <a:latin typeface="Exo" panose="020B0604020202020204" charset="0"/>
              </a:rPr>
              <a:t>manfaat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penelitian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ini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diharapkan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akan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memberikan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kegunaan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sebagai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berikut</a:t>
            </a:r>
            <a:r>
              <a:rPr lang="en-US" sz="2000" dirty="0">
                <a:latin typeface="Exo" panose="020B0604020202020204" charset="0"/>
              </a:rPr>
              <a:t>: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US" sz="2000" dirty="0">
              <a:latin typeface="Exo" panose="020B060402020202020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>
                <a:latin typeface="Exo" panose="020B0604020202020204" charset="0"/>
              </a:rPr>
              <a:t>1.	</a:t>
            </a:r>
            <a:r>
              <a:rPr lang="en-US" sz="2000" dirty="0" err="1">
                <a:latin typeface="Exo" panose="020B0604020202020204" charset="0"/>
              </a:rPr>
              <a:t>Bagi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Penulis</a:t>
            </a:r>
            <a:endParaRPr lang="en-US" sz="2000" dirty="0">
              <a:latin typeface="Exo" panose="020B060402020202020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 err="1">
                <a:latin typeface="Exo" panose="020B0604020202020204" charset="0"/>
              </a:rPr>
              <a:t>Untuk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menambahkan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pengetahuan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serta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wawasan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bagi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mahasiswa</a:t>
            </a:r>
            <a:r>
              <a:rPr lang="en-US" sz="2000" dirty="0">
                <a:latin typeface="Exo" panose="020B0604020202020204" charset="0"/>
              </a:rPr>
              <a:t> yang </a:t>
            </a:r>
            <a:r>
              <a:rPr lang="en-US" sz="2000" dirty="0" err="1">
                <a:latin typeface="Exo" panose="020B0604020202020204" charset="0"/>
              </a:rPr>
              <a:t>ingin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melakukan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penelitian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terkait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Perancangan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undangan</a:t>
            </a:r>
            <a:r>
              <a:rPr lang="en-US" sz="2000" dirty="0">
                <a:latin typeface="Exo" panose="020B0604020202020204" charset="0"/>
              </a:rPr>
              <a:t> digital </a:t>
            </a:r>
            <a:r>
              <a:rPr lang="en-US" sz="2000" dirty="0" err="1">
                <a:latin typeface="Exo" panose="020B0604020202020204" charset="0"/>
              </a:rPr>
              <a:t>berbasis</a:t>
            </a:r>
            <a:r>
              <a:rPr lang="en-US" sz="2000" dirty="0">
                <a:latin typeface="Exo" panose="020B0604020202020204" charset="0"/>
              </a:rPr>
              <a:t> web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>
                <a:latin typeface="Exo" panose="020B0604020202020204" charset="0"/>
              </a:rPr>
              <a:t>2.	</a:t>
            </a:r>
            <a:r>
              <a:rPr lang="en-US" sz="2000" dirty="0" err="1">
                <a:latin typeface="Exo" panose="020B0604020202020204" charset="0"/>
              </a:rPr>
              <a:t>Bagi</a:t>
            </a:r>
            <a:r>
              <a:rPr lang="en-US" sz="2000" dirty="0">
                <a:latin typeface="Exo" panose="020B0604020202020204" charset="0"/>
              </a:rPr>
              <a:t> Universitas Muhammadiyah </a:t>
            </a:r>
            <a:r>
              <a:rPr lang="en-US" sz="2000" dirty="0" err="1">
                <a:latin typeface="Exo" panose="020B0604020202020204" charset="0"/>
              </a:rPr>
              <a:t>Sidoarjo</a:t>
            </a:r>
            <a:endParaRPr lang="en-US" sz="2000" dirty="0">
              <a:latin typeface="Exo" panose="020B060402020202020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>
                <a:latin typeface="Exo" panose="020B0604020202020204" charset="0"/>
              </a:rPr>
              <a:t>   1) </a:t>
            </a:r>
            <a:r>
              <a:rPr lang="en-US" sz="2000" dirty="0" err="1">
                <a:latin typeface="Exo" panose="020B0604020202020204" charset="0"/>
              </a:rPr>
              <a:t>Sebagai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bahan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masukan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dalam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pengembangan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pendidikan</a:t>
            </a:r>
            <a:r>
              <a:rPr lang="en-US" sz="2000" dirty="0">
                <a:latin typeface="Exo" panose="020B0604020202020204" charset="0"/>
              </a:rPr>
              <a:t> dan </a:t>
            </a:r>
            <a:r>
              <a:rPr lang="en-US" sz="2000" dirty="0" err="1">
                <a:latin typeface="Exo" panose="020B0604020202020204" charset="0"/>
              </a:rPr>
              <a:t>dapat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memeberikan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konstribusi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bagi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pengembangan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teori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khususnya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teknologi</a:t>
            </a:r>
            <a:r>
              <a:rPr lang="en-US" sz="2000" dirty="0">
                <a:latin typeface="Exo" panose="020B0604020202020204" charset="0"/>
              </a:rPr>
              <a:t> dan </a:t>
            </a:r>
            <a:r>
              <a:rPr lang="en-US" sz="2000" dirty="0" err="1">
                <a:latin typeface="Exo" panose="020B0604020202020204" charset="0"/>
              </a:rPr>
              <a:t>informasi</a:t>
            </a:r>
            <a:r>
              <a:rPr lang="en-US" sz="2000" dirty="0">
                <a:latin typeface="Exo" panose="020B0604020202020204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000" dirty="0">
                <a:latin typeface="Exo" panose="020B0604020202020204" charset="0"/>
              </a:rPr>
              <a:t>   2) </a:t>
            </a:r>
            <a:r>
              <a:rPr lang="en-US" sz="2000" dirty="0" err="1">
                <a:latin typeface="Exo" panose="020B0604020202020204" charset="0"/>
              </a:rPr>
              <a:t>Serana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refrensi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bagi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penelitian</a:t>
            </a:r>
            <a:r>
              <a:rPr lang="en-US" sz="2000" dirty="0">
                <a:latin typeface="Exo" panose="020B0604020202020204" charset="0"/>
              </a:rPr>
              <a:t> </a:t>
            </a:r>
            <a:r>
              <a:rPr lang="en-US" sz="2000" dirty="0" err="1">
                <a:latin typeface="Exo" panose="020B0604020202020204" charset="0"/>
              </a:rPr>
              <a:t>selajutnya</a:t>
            </a:r>
            <a:endParaRPr lang="en-US" sz="2000" dirty="0">
              <a:latin typeface="Exo" panose="020B060402020202020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US" sz="2000" dirty="0">
              <a:latin typeface="Exo" panose="020B06040202020202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4f7abbb21_0_61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Referensi</a:t>
            </a:r>
            <a:endParaRPr/>
          </a:p>
        </p:txBody>
      </p:sp>
      <p:sp>
        <p:nvSpPr>
          <p:cNvPr id="90" name="Google Shape;90;g104f7abbb21_0_61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Mulyani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Sri (Ed.). 2016.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Metode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Analisis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dan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Perancangan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Sistem.Bandung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Abdi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Sistematika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..</a:t>
            </a:r>
          </a:p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Respaty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Trie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Adji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. (2020).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Perancangan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Undangan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Digital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Berbasis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Teknologi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Untuk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Generasi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Milenial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Di Kota Bandung. Universitas Telkom. Bandung.</a:t>
            </a:r>
          </a:p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Romindo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. (2017).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Perancangan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Aplikasi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ELearning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Berbasis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Web Pada SMA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Padamu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Negeri Medan.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Jurnal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&amp;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Penelitian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Teknik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Informatika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Volume 2 N, 6. https://doi.org/10.1007/s13398-014-01737.2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Vermaat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M. E.,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Sebok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S., Freund. (2018).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Discoveing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Computer 2018 (Digital Technology, Data, and Device). Boston: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Cengange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Learning.</a:t>
            </a:r>
          </a:p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Vermaat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M. E.,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Sebok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S., Freund. (2018).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Discoveing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Computer 2018 (Digital Technology, Data, and Device). Boston: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Cengange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Learning.</a:t>
            </a:r>
          </a:p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Wahyu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Hidayat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Anita B.,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Wandayana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, Recha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Fadriansyah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., 2016,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Perancangan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Video Profile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Sebagai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Media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Promosi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Dan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Informasi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Di SMK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Avicena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Rajeg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Tangerang. </a:t>
            </a:r>
            <a:r>
              <a:rPr lang="en-US" sz="1800" spc="-5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Jurnal</a:t>
            </a:r>
            <a:r>
              <a:rPr lang="en-US" sz="1800" spc="-5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 CERITA.</a:t>
            </a:r>
          </a:p>
          <a:p>
            <a:pPr marL="742950" lvl="1" indent="-285750" algn="just">
              <a:buSzPts val="800"/>
              <a:tabLst>
                <a:tab pos="2862580" algn="l"/>
                <a:tab pos="2971800" algn="ctr"/>
              </a:tabLst>
            </a:pPr>
            <a:r>
              <a:rPr lang="en-US" sz="1800" spc="-5" dirty="0">
                <a:latin typeface="Exo" panose="020B0604020202020204" charset="0"/>
                <a:ea typeface="Times New Roman" panose="02020603050405020304" pitchFamily="18" charset="0"/>
              </a:rPr>
              <a:t>Y</a:t>
            </a:r>
            <a:r>
              <a:rPr lang="en-US" sz="1800" dirty="0">
                <a:effectLst/>
                <a:latin typeface="Exo" panose="020B0604020202020204" charset="0"/>
                <a:ea typeface="Times New Roman" panose="02020603050405020304" pitchFamily="18" charset="0"/>
              </a:rPr>
              <a:t>eni Susilowati. (2019). Modul E-Commerce-Teaching Factory For Students. Mutiara </a:t>
            </a:r>
            <a:r>
              <a:rPr lang="en-US" sz="1800" dirty="0" err="1">
                <a:effectLst/>
                <a:latin typeface="Exo" panose="020B0604020202020204" charset="0"/>
                <a:ea typeface="Times New Roman" panose="02020603050405020304" pitchFamily="18" charset="0"/>
              </a:rPr>
              <a:t>Publishe</a:t>
            </a:r>
            <a:endParaRPr sz="1800" dirty="0">
              <a:latin typeface="Exo" panose="020B0604020202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746</Words>
  <Application>Microsoft Office PowerPoint</Application>
  <PresentationFormat>Widescreen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Times New Roman</vt:lpstr>
      <vt:lpstr>Exo</vt:lpstr>
      <vt:lpstr>Arial</vt:lpstr>
      <vt:lpstr>Calibri</vt:lpstr>
      <vt:lpstr>Century Gothic</vt:lpstr>
      <vt:lpstr>Office Theme</vt:lpstr>
      <vt:lpstr>PERANCANGAN UNDANGAN DIGITAL BERBASIS WEB   </vt:lpstr>
      <vt:lpstr>Pendahuluan</vt:lpstr>
      <vt:lpstr>Pertanyaan Penelitian (Rumusan Masalah)</vt:lpstr>
      <vt:lpstr>Metode</vt:lpstr>
      <vt:lpstr>Hasil</vt:lpstr>
      <vt:lpstr>Pembahasan</vt:lpstr>
      <vt:lpstr>Pembahasan</vt:lpstr>
      <vt:lpstr>Manfaat Penelitian</vt:lpstr>
      <vt:lpstr>Referensi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Umsida</dc:creator>
  <cp:lastModifiedBy>Bildani Husnul</cp:lastModifiedBy>
  <cp:revision>2</cp:revision>
  <dcterms:created xsi:type="dcterms:W3CDTF">2020-02-15T07:43:00Z</dcterms:created>
  <dcterms:modified xsi:type="dcterms:W3CDTF">2024-11-19T01:46:29Z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