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70" r:id="rId4"/>
    <p:sldId id="275" r:id="rId5"/>
    <p:sldId id="276" r:id="rId6"/>
    <p:sldId id="258" r:id="rId7"/>
    <p:sldId id="266" r:id="rId8"/>
    <p:sldId id="263" r:id="rId9"/>
    <p:sldId id="271" r:id="rId10"/>
    <p:sldId id="259" r:id="rId11"/>
    <p:sldId id="262" r:id="rId12"/>
    <p:sldId id="268" r:id="rId13"/>
    <p:sldId id="277" r:id="rId14"/>
    <p:sldId id="280" r:id="rId15"/>
    <p:sldId id="279" r:id="rId16"/>
    <p:sldId id="278" r:id="rId17"/>
    <p:sldId id="281" r:id="rId18"/>
    <p:sldId id="282" r:id="rId19"/>
    <p:sldId id="283" r:id="rId20"/>
    <p:sldId id="284" r:id="rId21"/>
    <p:sldId id="285" r:id="rId22"/>
    <p:sldId id="286" r:id="rId23"/>
    <p:sldId id="287" r:id="rId24"/>
    <p:sldId id="291" r:id="rId25"/>
    <p:sldId id="288" r:id="rId26"/>
    <p:sldId id="269" r:id="rId27"/>
    <p:sldId id="265" r:id="rId28"/>
  </p:sldIdLst>
  <p:sldSz cx="12192000" cy="6858000"/>
  <p:notesSz cx="9144000" cy="6858000"/>
  <p:embeddedFontLs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
      <p:font typeface="Century Gothic" panose="020B0502020202020204" pitchFamily="34" charset="0"/>
      <p:regular r:id="rId35"/>
      <p:bold r:id="rId36"/>
      <p:italic r:id="rId37"/>
      <p:boldItalic r:id="rId38"/>
    </p:embeddedFont>
    <p:embeddedFont>
      <p:font typeface="DM Sans" panose="020B0604020202020204" charset="0"/>
      <p:regular r:id="rId39"/>
      <p:bold r:id="rId40"/>
      <p:italic r:id="rId41"/>
      <p:boldItalic r:id="rId42"/>
    </p:embeddedFont>
    <p:embeddedFont>
      <p:font typeface="Exo"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Gaya Medium 2 - Akse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43315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5847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4151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4f7abbb21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04f7abbb21_0_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g104f7abbb21_0_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extLst>
      <p:ext uri="{BB962C8B-B14F-4D97-AF65-F5344CB8AC3E}">
        <p14:creationId xmlns:p14="http://schemas.microsoft.com/office/powerpoint/2010/main" val="152783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013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696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957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314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234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2181446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2817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5554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4008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1431481"/>
            <a:ext cx="10736956" cy="248900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6000"/>
              <a:buFont typeface="Exo"/>
              <a:buNone/>
            </a:pPr>
            <a:r>
              <a:rPr lang="en-US" sz="2800" dirty="0" err="1">
                <a:effectLst/>
                <a:latin typeface="Times New Roman" panose="02020603050405020304" pitchFamily="18" charset="0"/>
                <a:ea typeface="Calibri" panose="020F0502020204030204" pitchFamily="34" charset="0"/>
              </a:rPr>
              <a:t>Pengaruh</a:t>
            </a:r>
            <a:r>
              <a:rPr lang="en-US" sz="2800" dirty="0">
                <a:effectLst/>
                <a:latin typeface="Times New Roman" panose="02020603050405020304" pitchFamily="18" charset="0"/>
                <a:ea typeface="Calibri" panose="020F0502020204030204" pitchFamily="34" charset="0"/>
              </a:rPr>
              <a:t> Pendidikan </a:t>
            </a:r>
            <a:r>
              <a:rPr lang="en-US" sz="2800" dirty="0" err="1">
                <a:effectLst/>
                <a:latin typeface="Times New Roman" panose="02020603050405020304" pitchFamily="18" charset="0"/>
                <a:ea typeface="Calibri" panose="020F0502020204030204" pitchFamily="34" charset="0"/>
              </a:rPr>
              <a:t>Keuangan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Pendapatan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Keuangan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Literasi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Keuangan</a:t>
            </a:r>
            <a:r>
              <a:rPr lang="en-US" sz="2800" dirty="0">
                <a:effectLst/>
                <a:latin typeface="Times New Roman" panose="02020603050405020304" pitchFamily="18" charset="0"/>
                <a:ea typeface="Calibri" panose="020F0502020204030204" pitchFamily="34" charset="0"/>
              </a:rPr>
              <a:t> dan </a:t>
            </a:r>
            <a:r>
              <a:rPr lang="en-US" sz="2800" dirty="0" err="1">
                <a:effectLst/>
                <a:latin typeface="Times New Roman" panose="02020603050405020304" pitchFamily="18" charset="0"/>
                <a:ea typeface="Calibri" panose="020F0502020204030204" pitchFamily="34" charset="0"/>
              </a:rPr>
              <a:t>Inklusi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Keuangan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Terhadap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Pengelolaan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Keuangan</a:t>
            </a:r>
            <a:r>
              <a:rPr lang="en-US" sz="2800" dirty="0">
                <a:effectLst/>
                <a:latin typeface="Times New Roman" panose="02020603050405020304" pitchFamily="18" charset="0"/>
                <a:ea typeface="Calibri" panose="020F0502020204030204" pitchFamily="34" charset="0"/>
              </a:rPr>
              <a:t> UMKM di Surabaya</a:t>
            </a:r>
            <a:endParaRPr lang="es-ES" sz="2800" dirty="0">
              <a:latin typeface="Exo"/>
              <a:ea typeface="Exo"/>
              <a:cs typeface="Exo"/>
              <a:sym typeface="Exo"/>
            </a:endParaRPr>
          </a:p>
        </p:txBody>
      </p:sp>
      <p:sp>
        <p:nvSpPr>
          <p:cNvPr id="41" name="Google Shape;41;p1"/>
          <p:cNvSpPr txBox="1">
            <a:spLocks noGrp="1"/>
          </p:cNvSpPr>
          <p:nvPr>
            <p:ph type="subTitle" idx="1"/>
          </p:nvPr>
        </p:nvSpPr>
        <p:spPr>
          <a:xfrm>
            <a:off x="1714500" y="3300412"/>
            <a:ext cx="8763000" cy="295751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a:solidFill>
                  <a:srgbClr val="F2F2F2"/>
                </a:solidFill>
                <a:latin typeface="Exo"/>
                <a:ea typeface="Exo"/>
                <a:cs typeface="Exo"/>
                <a:sym typeface="Exo"/>
              </a:rPr>
              <a:t>Oleh:</a:t>
            </a:r>
            <a:endParaRPr dirty="0"/>
          </a:p>
          <a:p>
            <a:pPr marL="0" lvl="0" indent="0" algn="ctr" rtl="0">
              <a:lnSpc>
                <a:spcPct val="90000"/>
              </a:lnSpc>
              <a:spcBef>
                <a:spcPts val="1000"/>
              </a:spcBef>
              <a:spcAft>
                <a:spcPts val="0"/>
              </a:spcAft>
              <a:buClr>
                <a:schemeClr val="lt1"/>
              </a:buClr>
              <a:buSzPts val="2400"/>
              <a:buNone/>
            </a:pPr>
            <a:r>
              <a:rPr lang="en-US" dirty="0" err="1"/>
              <a:t>Fian</a:t>
            </a:r>
            <a:r>
              <a:rPr lang="en-US" dirty="0"/>
              <a:t> </a:t>
            </a:r>
            <a:r>
              <a:rPr lang="en-US" dirty="0" err="1"/>
              <a:t>Firmadhani</a:t>
            </a:r>
            <a:r>
              <a:rPr lang="en-US" dirty="0"/>
              <a:t>, </a:t>
            </a:r>
            <a:endParaRPr dirty="0"/>
          </a:p>
          <a:p>
            <a:pPr marL="0" lvl="0" indent="0" algn="ctr" rtl="0">
              <a:lnSpc>
                <a:spcPct val="90000"/>
              </a:lnSpc>
              <a:spcBef>
                <a:spcPts val="1000"/>
              </a:spcBef>
              <a:spcAft>
                <a:spcPts val="0"/>
              </a:spcAft>
              <a:buClr>
                <a:schemeClr val="lt1"/>
              </a:buClr>
              <a:buSzPts val="2400"/>
              <a:buNone/>
            </a:pPr>
            <a:r>
              <a:rPr lang="en-US" dirty="0" err="1"/>
              <a:t>Sriyono</a:t>
            </a:r>
            <a:endParaRPr lang="en-US" dirty="0"/>
          </a:p>
          <a:p>
            <a:pPr marL="0" lvl="0" indent="0" algn="ctr" rtl="0">
              <a:lnSpc>
                <a:spcPct val="90000"/>
              </a:lnSpc>
              <a:spcBef>
                <a:spcPts val="1000"/>
              </a:spcBef>
              <a:spcAft>
                <a:spcPts val="0"/>
              </a:spcAft>
              <a:buClr>
                <a:schemeClr val="lt1"/>
              </a:buClr>
              <a:buSzPts val="2400"/>
              <a:buNone/>
            </a:pPr>
            <a:r>
              <a:rPr lang="en-US" dirty="0" err="1"/>
              <a:t>Manajemen</a:t>
            </a:r>
            <a:endParaRPr lang="en-US" dirty="0"/>
          </a:p>
          <a:p>
            <a:pPr marL="0" lvl="0" indent="0" algn="ctr" rtl="0">
              <a:lnSpc>
                <a:spcPct val="90000"/>
              </a:lnSpc>
              <a:spcBef>
                <a:spcPts val="1000"/>
              </a:spcBef>
              <a:spcAft>
                <a:spcPts val="0"/>
              </a:spcAft>
              <a:buClr>
                <a:srgbClr val="F2F2F2"/>
              </a:buClr>
              <a:buSzPts val="2400"/>
              <a:buNone/>
            </a:pPr>
            <a:r>
              <a:rPr lang="en-US" dirty="0">
                <a:solidFill>
                  <a:srgbClr val="F2F2F2"/>
                </a:solidFill>
                <a:latin typeface="Exo"/>
                <a:ea typeface="Exo"/>
                <a:cs typeface="Exo"/>
                <a:sym typeface="Exo"/>
              </a:rPr>
              <a:t>Universitas Muhammadiyah </a:t>
            </a:r>
            <a:r>
              <a:rPr lang="en-US" dirty="0" err="1">
                <a:solidFill>
                  <a:srgbClr val="F2F2F2"/>
                </a:solidFill>
                <a:latin typeface="Exo"/>
                <a:ea typeface="Exo"/>
                <a:cs typeface="Exo"/>
                <a:sym typeface="Exo"/>
              </a:rPr>
              <a:t>Sidoarjo</a:t>
            </a:r>
            <a:r>
              <a:rPr lang="en-US" dirty="0">
                <a:solidFill>
                  <a:srgbClr val="F2F2F2"/>
                </a:solidFill>
                <a:latin typeface="Exo"/>
                <a:ea typeface="Exo"/>
                <a:cs typeface="Exo"/>
                <a:sym typeface="Exo"/>
              </a:rPr>
              <a:t> </a:t>
            </a:r>
            <a:endParaRPr dirty="0">
              <a:solidFill>
                <a:srgbClr val="F2F2F2"/>
              </a:solidFill>
              <a:latin typeface="Exo"/>
              <a:ea typeface="Exo"/>
              <a:cs typeface="Exo"/>
              <a:sym typeface="Exo"/>
            </a:endParaRPr>
          </a:p>
          <a:p>
            <a:pPr marL="0" lvl="0" indent="0" algn="ctr" rtl="0">
              <a:lnSpc>
                <a:spcPct val="90000"/>
              </a:lnSpc>
              <a:spcBef>
                <a:spcPts val="1000"/>
              </a:spcBef>
              <a:spcAft>
                <a:spcPts val="0"/>
              </a:spcAft>
              <a:buClr>
                <a:srgbClr val="F2F2F2"/>
              </a:buClr>
              <a:buSzPts val="2400"/>
              <a:buNone/>
            </a:pPr>
            <a:r>
              <a:rPr lang="en-US" dirty="0">
                <a:solidFill>
                  <a:srgbClr val="F2F2F2"/>
                </a:solidFill>
              </a:rPr>
              <a:t>September, 2024</a:t>
            </a:r>
            <a:endParaRPr dirty="0">
              <a:solidFill>
                <a:srgbClr val="F2F2F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a:t>
            </a:r>
            <a:endParaRPr/>
          </a:p>
        </p:txBody>
      </p:sp>
      <p:sp>
        <p:nvSpPr>
          <p:cNvPr id="2" name="Google Shape;984;p52">
            <a:extLst>
              <a:ext uri="{FF2B5EF4-FFF2-40B4-BE49-F238E27FC236}">
                <a16:creationId xmlns:a16="http://schemas.microsoft.com/office/drawing/2014/main" id="{779DF5F6-6CBC-5C83-946F-C3F721E892D1}"/>
              </a:ext>
            </a:extLst>
          </p:cNvPr>
          <p:cNvSpPr txBox="1">
            <a:spLocks/>
          </p:cNvSpPr>
          <p:nvPr/>
        </p:nvSpPr>
        <p:spPr>
          <a:xfrm>
            <a:off x="387953" y="1736357"/>
            <a:ext cx="2653670" cy="4454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buFont typeface="Arial"/>
              <a:buNone/>
            </a:pPr>
            <a:r>
              <a:rPr lang="id-ID" sz="2400" b="1" dirty="0">
                <a:latin typeface="Exo" panose="020B0604020202020204" charset="0"/>
              </a:rPr>
              <a:t>Jenis dan Teknik Penelitian</a:t>
            </a:r>
          </a:p>
        </p:txBody>
      </p:sp>
      <p:sp>
        <p:nvSpPr>
          <p:cNvPr id="3" name="Google Shape;986;p52">
            <a:extLst>
              <a:ext uri="{FF2B5EF4-FFF2-40B4-BE49-F238E27FC236}">
                <a16:creationId xmlns:a16="http://schemas.microsoft.com/office/drawing/2014/main" id="{983B52E3-2BEB-61ED-57BC-0FEA7580B335}"/>
              </a:ext>
            </a:extLst>
          </p:cNvPr>
          <p:cNvSpPr txBox="1">
            <a:spLocks/>
          </p:cNvSpPr>
          <p:nvPr/>
        </p:nvSpPr>
        <p:spPr>
          <a:xfrm>
            <a:off x="3509668" y="1736357"/>
            <a:ext cx="2205725" cy="44542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d-ID" sz="2400" b="1" dirty="0">
                <a:latin typeface="Exo" panose="020B0604020202020204" charset="0"/>
              </a:rPr>
              <a:t>Jenis Sumber Data</a:t>
            </a:r>
          </a:p>
        </p:txBody>
      </p:sp>
      <p:sp>
        <p:nvSpPr>
          <p:cNvPr id="4" name="Google Shape;988;p52">
            <a:extLst>
              <a:ext uri="{FF2B5EF4-FFF2-40B4-BE49-F238E27FC236}">
                <a16:creationId xmlns:a16="http://schemas.microsoft.com/office/drawing/2014/main" id="{18616D91-3232-D1A9-A00B-959EE2EC69A7}"/>
              </a:ext>
            </a:extLst>
          </p:cNvPr>
          <p:cNvSpPr txBox="1">
            <a:spLocks/>
          </p:cNvSpPr>
          <p:nvPr/>
        </p:nvSpPr>
        <p:spPr>
          <a:xfrm>
            <a:off x="6096000" y="1610671"/>
            <a:ext cx="2996819"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d-ID" sz="2400" b="1" dirty="0">
                <a:latin typeface="Exo" panose="020B0604020202020204" charset="0"/>
              </a:rPr>
              <a:t>Teknik Pengumpulan Data</a:t>
            </a:r>
          </a:p>
        </p:txBody>
      </p:sp>
      <p:sp>
        <p:nvSpPr>
          <p:cNvPr id="5" name="Google Shape;988;p52">
            <a:extLst>
              <a:ext uri="{FF2B5EF4-FFF2-40B4-BE49-F238E27FC236}">
                <a16:creationId xmlns:a16="http://schemas.microsoft.com/office/drawing/2014/main" id="{600D8ED9-B75F-DDAD-6B6D-23CA954DCD80}"/>
              </a:ext>
            </a:extLst>
          </p:cNvPr>
          <p:cNvSpPr txBox="1">
            <a:spLocks/>
          </p:cNvSpPr>
          <p:nvPr/>
        </p:nvSpPr>
        <p:spPr>
          <a:xfrm>
            <a:off x="9473426" y="1631302"/>
            <a:ext cx="1930158" cy="371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DM Sans"/>
              <a:buNone/>
              <a:defRPr sz="2200" b="1" i="0" u="none" strike="noStrike" cap="none">
                <a:solidFill>
                  <a:schemeClr val="dk1"/>
                </a:solidFill>
                <a:latin typeface="Albert Sans"/>
                <a:ea typeface="Albert Sans"/>
                <a:cs typeface="Albert Sans"/>
                <a:sym typeface="Albert Sans"/>
              </a:defRPr>
            </a:lvl1pPr>
            <a:lvl2pPr marL="914400" marR="0" lvl="1" indent="-317500" algn="ctr" rtl="0">
              <a:lnSpc>
                <a:spcPct val="100000"/>
              </a:lnSpc>
              <a:spcBef>
                <a:spcPts val="0"/>
              </a:spcBef>
              <a:spcAft>
                <a:spcPts val="0"/>
              </a:spcAft>
              <a:buClr>
                <a:schemeClr val="dk1"/>
              </a:buClr>
              <a:buSzPts val="1400"/>
              <a:buFont typeface="DM Sans"/>
              <a:buNone/>
              <a:defRPr sz="2200" b="1" i="0" u="none" strike="noStrike" cap="none">
                <a:solidFill>
                  <a:schemeClr val="dk1"/>
                </a:solidFill>
                <a:latin typeface="Albert Sans"/>
                <a:ea typeface="Albert Sans"/>
                <a:cs typeface="Albert Sans"/>
                <a:sym typeface="Albert Sans"/>
              </a:defRPr>
            </a:lvl2pPr>
            <a:lvl3pPr marL="1371600" marR="0" lvl="2" indent="-317500" algn="ctr" rtl="0">
              <a:lnSpc>
                <a:spcPct val="100000"/>
              </a:lnSpc>
              <a:spcBef>
                <a:spcPts val="0"/>
              </a:spcBef>
              <a:spcAft>
                <a:spcPts val="0"/>
              </a:spcAft>
              <a:buClr>
                <a:schemeClr val="dk1"/>
              </a:buClr>
              <a:buSzPts val="1400"/>
              <a:buFont typeface="DM Sans"/>
              <a:buNone/>
              <a:defRPr sz="2200" b="1" i="0" u="none" strike="noStrike" cap="none">
                <a:solidFill>
                  <a:schemeClr val="dk1"/>
                </a:solidFill>
                <a:latin typeface="Albert Sans"/>
                <a:ea typeface="Albert Sans"/>
                <a:cs typeface="Albert Sans"/>
                <a:sym typeface="Albert Sans"/>
              </a:defRPr>
            </a:lvl3pPr>
            <a:lvl4pPr marL="1828800" marR="0" lvl="3" indent="-317500" algn="ctr" rtl="0">
              <a:lnSpc>
                <a:spcPct val="100000"/>
              </a:lnSpc>
              <a:spcBef>
                <a:spcPts val="0"/>
              </a:spcBef>
              <a:spcAft>
                <a:spcPts val="0"/>
              </a:spcAft>
              <a:buClr>
                <a:schemeClr val="dk1"/>
              </a:buClr>
              <a:buSzPts val="1400"/>
              <a:buFont typeface="DM Sans"/>
              <a:buNone/>
              <a:defRPr sz="2200" b="1" i="0" u="none" strike="noStrike" cap="none">
                <a:solidFill>
                  <a:schemeClr val="dk1"/>
                </a:solidFill>
                <a:latin typeface="Albert Sans"/>
                <a:ea typeface="Albert Sans"/>
                <a:cs typeface="Albert Sans"/>
                <a:sym typeface="Albert Sans"/>
              </a:defRPr>
            </a:lvl4pPr>
            <a:lvl5pPr marL="2286000" marR="0" lvl="4" indent="-317500" algn="ctr" rtl="0">
              <a:lnSpc>
                <a:spcPct val="100000"/>
              </a:lnSpc>
              <a:spcBef>
                <a:spcPts val="0"/>
              </a:spcBef>
              <a:spcAft>
                <a:spcPts val="0"/>
              </a:spcAft>
              <a:buClr>
                <a:schemeClr val="dk1"/>
              </a:buClr>
              <a:buSzPts val="1400"/>
              <a:buFont typeface="DM Sans"/>
              <a:buNone/>
              <a:defRPr sz="2200" b="1" i="0" u="none" strike="noStrike" cap="none">
                <a:solidFill>
                  <a:schemeClr val="dk1"/>
                </a:solidFill>
                <a:latin typeface="Albert Sans"/>
                <a:ea typeface="Albert Sans"/>
                <a:cs typeface="Albert Sans"/>
                <a:sym typeface="Albert Sans"/>
              </a:defRPr>
            </a:lvl5pPr>
            <a:lvl6pPr marL="2743200" marR="0" lvl="5" indent="-317500" algn="ctr" rtl="0">
              <a:lnSpc>
                <a:spcPct val="100000"/>
              </a:lnSpc>
              <a:spcBef>
                <a:spcPts val="0"/>
              </a:spcBef>
              <a:spcAft>
                <a:spcPts val="0"/>
              </a:spcAft>
              <a:buClr>
                <a:schemeClr val="dk1"/>
              </a:buClr>
              <a:buSzPts val="1400"/>
              <a:buFont typeface="DM Sans"/>
              <a:buNone/>
              <a:defRPr sz="2200" b="1" i="0" u="none" strike="noStrike" cap="none">
                <a:solidFill>
                  <a:schemeClr val="dk1"/>
                </a:solidFill>
                <a:latin typeface="Albert Sans"/>
                <a:ea typeface="Albert Sans"/>
                <a:cs typeface="Albert Sans"/>
                <a:sym typeface="Albert Sans"/>
              </a:defRPr>
            </a:lvl6pPr>
            <a:lvl7pPr marL="3200400" marR="0" lvl="6" indent="-317500" algn="ctr" rtl="0">
              <a:lnSpc>
                <a:spcPct val="100000"/>
              </a:lnSpc>
              <a:spcBef>
                <a:spcPts val="0"/>
              </a:spcBef>
              <a:spcAft>
                <a:spcPts val="0"/>
              </a:spcAft>
              <a:buClr>
                <a:schemeClr val="dk1"/>
              </a:buClr>
              <a:buSzPts val="1400"/>
              <a:buFont typeface="DM Sans"/>
              <a:buNone/>
              <a:defRPr sz="2200" b="1" i="0" u="none" strike="noStrike" cap="none">
                <a:solidFill>
                  <a:schemeClr val="dk1"/>
                </a:solidFill>
                <a:latin typeface="Albert Sans"/>
                <a:ea typeface="Albert Sans"/>
                <a:cs typeface="Albert Sans"/>
                <a:sym typeface="Albert Sans"/>
              </a:defRPr>
            </a:lvl7pPr>
            <a:lvl8pPr marL="3657600" marR="0" lvl="7" indent="-317500" algn="ctr" rtl="0">
              <a:lnSpc>
                <a:spcPct val="100000"/>
              </a:lnSpc>
              <a:spcBef>
                <a:spcPts val="0"/>
              </a:spcBef>
              <a:spcAft>
                <a:spcPts val="0"/>
              </a:spcAft>
              <a:buClr>
                <a:schemeClr val="dk1"/>
              </a:buClr>
              <a:buSzPts val="1400"/>
              <a:buFont typeface="DM Sans"/>
              <a:buNone/>
              <a:defRPr sz="2200" b="1" i="0" u="none" strike="noStrike" cap="none">
                <a:solidFill>
                  <a:schemeClr val="dk1"/>
                </a:solidFill>
                <a:latin typeface="Albert Sans"/>
                <a:ea typeface="Albert Sans"/>
                <a:cs typeface="Albert Sans"/>
                <a:sym typeface="Albert Sans"/>
              </a:defRPr>
            </a:lvl8pPr>
            <a:lvl9pPr marL="4114800" marR="0" lvl="8" indent="-317500" algn="ctr" rtl="0">
              <a:lnSpc>
                <a:spcPct val="100000"/>
              </a:lnSpc>
              <a:spcBef>
                <a:spcPts val="0"/>
              </a:spcBef>
              <a:spcAft>
                <a:spcPts val="0"/>
              </a:spcAft>
              <a:buClr>
                <a:schemeClr val="dk1"/>
              </a:buClr>
              <a:buSzPts val="1400"/>
              <a:buFont typeface="DM Sans"/>
              <a:buNone/>
              <a:defRPr sz="2200" b="1" i="0" u="none" strike="noStrike" cap="none">
                <a:solidFill>
                  <a:schemeClr val="dk1"/>
                </a:solidFill>
                <a:latin typeface="Albert Sans"/>
                <a:ea typeface="Albert Sans"/>
                <a:cs typeface="Albert Sans"/>
                <a:sym typeface="Albert Sans"/>
              </a:defRPr>
            </a:lvl9pPr>
          </a:lstStyle>
          <a:p>
            <a:pPr marL="0" indent="0"/>
            <a:r>
              <a:rPr lang="en-US" sz="2400" dirty="0" err="1">
                <a:latin typeface="Exo" panose="020B0604020202020204" charset="0"/>
              </a:rPr>
              <a:t>Pengolahan</a:t>
            </a:r>
            <a:r>
              <a:rPr lang="en-US" sz="2400" dirty="0">
                <a:latin typeface="Exo" panose="020B0604020202020204" charset="0"/>
              </a:rPr>
              <a:t> Data</a:t>
            </a:r>
            <a:endParaRPr lang="id-ID" sz="2400" dirty="0">
              <a:latin typeface="Exo" panose="020B0604020202020204" charset="0"/>
            </a:endParaRPr>
          </a:p>
        </p:txBody>
      </p:sp>
      <p:pic>
        <p:nvPicPr>
          <p:cNvPr id="6" name="Google Shape;4465;p84">
            <a:extLst>
              <a:ext uri="{FF2B5EF4-FFF2-40B4-BE49-F238E27FC236}">
                <a16:creationId xmlns:a16="http://schemas.microsoft.com/office/drawing/2014/main" id="{70203ACE-AF71-53EE-A228-8C6AB0B6CE4F}"/>
              </a:ext>
            </a:extLst>
          </p:cNvPr>
          <p:cNvPicPr preferRelativeResize="0"/>
          <p:nvPr/>
        </p:nvPicPr>
        <p:blipFill rotWithShape="1">
          <a:blip r:embed="rId3">
            <a:alphaModFix/>
          </a:blip>
          <a:srcRect t="16547" b="16540"/>
          <a:stretch/>
        </p:blipFill>
        <p:spPr>
          <a:xfrm>
            <a:off x="964198" y="2576992"/>
            <a:ext cx="1368345" cy="1085211"/>
          </a:xfrm>
          <a:prstGeom prst="rect">
            <a:avLst/>
          </a:prstGeom>
          <a:noFill/>
          <a:ln>
            <a:noFill/>
          </a:ln>
        </p:spPr>
      </p:pic>
      <p:pic>
        <p:nvPicPr>
          <p:cNvPr id="7" name="Google Shape;4472;p84">
            <a:extLst>
              <a:ext uri="{FF2B5EF4-FFF2-40B4-BE49-F238E27FC236}">
                <a16:creationId xmlns:a16="http://schemas.microsoft.com/office/drawing/2014/main" id="{BD378EB9-0153-4ED2-5130-2CCD3959B03D}"/>
              </a:ext>
            </a:extLst>
          </p:cNvPr>
          <p:cNvPicPr preferRelativeResize="0"/>
          <p:nvPr/>
        </p:nvPicPr>
        <p:blipFill rotWithShape="1">
          <a:blip r:embed="rId4">
            <a:alphaModFix/>
          </a:blip>
          <a:srcRect t="9256" b="9256"/>
          <a:stretch/>
        </p:blipFill>
        <p:spPr>
          <a:xfrm>
            <a:off x="3879740" y="2488521"/>
            <a:ext cx="1313305" cy="1232730"/>
          </a:xfrm>
          <a:prstGeom prst="rect">
            <a:avLst/>
          </a:prstGeom>
          <a:noFill/>
          <a:ln>
            <a:noFill/>
          </a:ln>
        </p:spPr>
      </p:pic>
      <p:pic>
        <p:nvPicPr>
          <p:cNvPr id="8" name="Google Shape;4473;p84">
            <a:extLst>
              <a:ext uri="{FF2B5EF4-FFF2-40B4-BE49-F238E27FC236}">
                <a16:creationId xmlns:a16="http://schemas.microsoft.com/office/drawing/2014/main" id="{991964D1-5B5D-1232-7D2A-0FDFE8E73782}"/>
              </a:ext>
            </a:extLst>
          </p:cNvPr>
          <p:cNvPicPr preferRelativeResize="0"/>
          <p:nvPr/>
        </p:nvPicPr>
        <p:blipFill rotWithShape="1">
          <a:blip r:embed="rId5">
            <a:alphaModFix/>
          </a:blip>
          <a:srcRect t="14837" b="14844"/>
          <a:stretch/>
        </p:blipFill>
        <p:spPr>
          <a:xfrm>
            <a:off x="6740242" y="2311754"/>
            <a:ext cx="1566463" cy="1451541"/>
          </a:xfrm>
          <a:prstGeom prst="rect">
            <a:avLst/>
          </a:prstGeom>
          <a:noFill/>
          <a:ln>
            <a:noFill/>
          </a:ln>
        </p:spPr>
      </p:pic>
      <p:pic>
        <p:nvPicPr>
          <p:cNvPr id="9" name="Google Shape;4470;p84">
            <a:extLst>
              <a:ext uri="{FF2B5EF4-FFF2-40B4-BE49-F238E27FC236}">
                <a16:creationId xmlns:a16="http://schemas.microsoft.com/office/drawing/2014/main" id="{B22BF3D6-1834-6B5A-9064-2ACE848B7576}"/>
              </a:ext>
            </a:extLst>
          </p:cNvPr>
          <p:cNvPicPr preferRelativeResize="0"/>
          <p:nvPr/>
        </p:nvPicPr>
        <p:blipFill rotWithShape="1">
          <a:blip r:embed="rId6">
            <a:alphaModFix/>
          </a:blip>
          <a:srcRect/>
          <a:stretch/>
        </p:blipFill>
        <p:spPr>
          <a:xfrm>
            <a:off x="9853902" y="2234143"/>
            <a:ext cx="1313305" cy="1360925"/>
          </a:xfrm>
          <a:prstGeom prst="rect">
            <a:avLst/>
          </a:prstGeom>
          <a:noFill/>
          <a:ln>
            <a:noFill/>
          </a:ln>
        </p:spPr>
      </p:pic>
      <p:sp>
        <p:nvSpPr>
          <p:cNvPr id="10" name="Google Shape;631;p46">
            <a:extLst>
              <a:ext uri="{FF2B5EF4-FFF2-40B4-BE49-F238E27FC236}">
                <a16:creationId xmlns:a16="http://schemas.microsoft.com/office/drawing/2014/main" id="{22543CF0-9D0D-4B47-F252-A4B58C5B307E}"/>
              </a:ext>
            </a:extLst>
          </p:cNvPr>
          <p:cNvSpPr txBox="1">
            <a:spLocks/>
          </p:cNvSpPr>
          <p:nvPr/>
        </p:nvSpPr>
        <p:spPr>
          <a:xfrm flipH="1">
            <a:off x="387953" y="3765954"/>
            <a:ext cx="2837037" cy="178975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err="1">
                <a:effectLst/>
                <a:latin typeface="Exo" panose="020B0604020202020204" charset="0"/>
                <a:ea typeface="Calibri" panose="020F0502020204030204" pitchFamily="34" charset="0"/>
              </a:rPr>
              <a:t>Menggunakan</a:t>
            </a:r>
            <a:r>
              <a:rPr lang="en-US" sz="2000" dirty="0">
                <a:effectLst/>
                <a:latin typeface="Exo" panose="020B0604020202020204" charset="0"/>
                <a:ea typeface="Calibri" panose="020F0502020204030204" pitchFamily="34" charset="0"/>
              </a:rPr>
              <a:t> </a:t>
            </a:r>
            <a:r>
              <a:rPr lang="en-US" sz="2000" dirty="0" err="1">
                <a:effectLst/>
                <a:latin typeface="Exo" panose="020B0604020202020204" charset="0"/>
                <a:ea typeface="Calibri" panose="020F0502020204030204" pitchFamily="34" charset="0"/>
              </a:rPr>
              <a:t>metode</a:t>
            </a:r>
            <a:r>
              <a:rPr lang="en-US" sz="2000" dirty="0">
                <a:effectLst/>
                <a:latin typeface="Exo" panose="020B0604020202020204" charset="0"/>
                <a:ea typeface="Calibri" panose="020F0502020204030204" pitchFamily="34" charset="0"/>
              </a:rPr>
              <a:t> </a:t>
            </a:r>
            <a:r>
              <a:rPr lang="id-ID" sz="2000" dirty="0">
                <a:effectLst/>
                <a:latin typeface="Exo" panose="020B0604020202020204" charset="0"/>
                <a:ea typeface="Calibri" panose="020F0502020204030204" pitchFamily="34" charset="0"/>
              </a:rPr>
              <a:t>kuantitatif </a:t>
            </a:r>
            <a:r>
              <a:rPr lang="en-US" sz="2000" dirty="0">
                <a:effectLst/>
                <a:latin typeface="Exo" panose="020B0604020202020204" charset="0"/>
                <a:ea typeface="Calibri" panose="020F0502020204030204" pitchFamily="34" charset="0"/>
              </a:rPr>
              <a:t>dan </a:t>
            </a:r>
            <a:r>
              <a:rPr lang="en-US" sz="2000" dirty="0" err="1">
                <a:effectLst/>
                <a:latin typeface="Exo" panose="020B0604020202020204" charset="0"/>
                <a:ea typeface="Calibri" panose="020F0502020204030204" pitchFamily="34" charset="0"/>
              </a:rPr>
              <a:t>menggunakan</a:t>
            </a:r>
            <a:r>
              <a:rPr lang="en-US" sz="2000" dirty="0" err="1">
                <a:latin typeface="Exo" panose="020B0604020202020204" charset="0"/>
              </a:rPr>
              <a:t>Teknik</a:t>
            </a:r>
            <a:r>
              <a:rPr lang="en-US" sz="2000" dirty="0">
                <a:latin typeface="Exo" panose="020B0604020202020204" charset="0"/>
              </a:rPr>
              <a:t> purposive sampling</a:t>
            </a:r>
          </a:p>
        </p:txBody>
      </p:sp>
      <p:sp>
        <p:nvSpPr>
          <p:cNvPr id="11" name="Google Shape;631;p46">
            <a:extLst>
              <a:ext uri="{FF2B5EF4-FFF2-40B4-BE49-F238E27FC236}">
                <a16:creationId xmlns:a16="http://schemas.microsoft.com/office/drawing/2014/main" id="{70D2CF0C-54D2-DF08-AD08-DE97991C82B9}"/>
              </a:ext>
            </a:extLst>
          </p:cNvPr>
          <p:cNvSpPr txBox="1">
            <a:spLocks/>
          </p:cNvSpPr>
          <p:nvPr/>
        </p:nvSpPr>
        <p:spPr>
          <a:xfrm flipH="1">
            <a:off x="3544314" y="3721251"/>
            <a:ext cx="2205725" cy="14515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DM Sans"/>
              <a:buNone/>
              <a:defRPr sz="1400" b="0" i="0" u="none" strike="noStrike" cap="none">
                <a:solidFill>
                  <a:schemeClr val="dk1"/>
                </a:solidFill>
                <a:latin typeface="DM Sans"/>
                <a:ea typeface="DM Sans"/>
                <a:cs typeface="DM Sans"/>
                <a:sym typeface="DM Sans"/>
              </a:defRPr>
            </a:lvl1pPr>
            <a:lvl2pPr marL="914400" marR="0" lvl="1"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lgn="l"/>
            <a:r>
              <a:rPr lang="en-US" sz="2000" dirty="0" err="1">
                <a:latin typeface="Exo" panose="020B0604020202020204" charset="0"/>
              </a:rPr>
              <a:t>Jenis</a:t>
            </a:r>
            <a:r>
              <a:rPr lang="en-US" sz="2000" dirty="0">
                <a:latin typeface="Exo" panose="020B0604020202020204" charset="0"/>
              </a:rPr>
              <a:t> Data yang </a:t>
            </a:r>
            <a:r>
              <a:rPr lang="en-US" sz="2000" dirty="0" err="1">
                <a:latin typeface="Exo" panose="020B0604020202020204" charset="0"/>
              </a:rPr>
              <a:t>digunakan</a:t>
            </a:r>
            <a:r>
              <a:rPr lang="en-US" sz="2000" dirty="0">
                <a:latin typeface="Exo" panose="020B0604020202020204" charset="0"/>
              </a:rPr>
              <a:t> </a:t>
            </a:r>
            <a:r>
              <a:rPr lang="en-US" sz="2000" dirty="0" err="1">
                <a:latin typeface="Exo" panose="020B0604020202020204" charset="0"/>
              </a:rPr>
              <a:t>yaitu</a:t>
            </a:r>
            <a:r>
              <a:rPr lang="en-US" sz="2000" dirty="0">
                <a:latin typeface="Exo" panose="020B0604020202020204" charset="0"/>
              </a:rPr>
              <a:t> data primer dan </a:t>
            </a:r>
            <a:r>
              <a:rPr lang="en-US" sz="2000" dirty="0" err="1">
                <a:latin typeface="Exo" panose="020B0604020202020204" charset="0"/>
              </a:rPr>
              <a:t>sekunder</a:t>
            </a:r>
            <a:endParaRPr lang="en-US" sz="2000" dirty="0">
              <a:latin typeface="Exo" panose="020B0604020202020204" charset="0"/>
            </a:endParaRPr>
          </a:p>
        </p:txBody>
      </p:sp>
      <p:sp>
        <p:nvSpPr>
          <p:cNvPr id="12" name="Google Shape;631;p46">
            <a:extLst>
              <a:ext uri="{FF2B5EF4-FFF2-40B4-BE49-F238E27FC236}">
                <a16:creationId xmlns:a16="http://schemas.microsoft.com/office/drawing/2014/main" id="{570DFB92-642A-180A-9A4A-6506E1A97AF4}"/>
              </a:ext>
            </a:extLst>
          </p:cNvPr>
          <p:cNvSpPr txBox="1">
            <a:spLocks/>
          </p:cNvSpPr>
          <p:nvPr/>
        </p:nvSpPr>
        <p:spPr>
          <a:xfrm flipH="1">
            <a:off x="6441963" y="3763295"/>
            <a:ext cx="2413720" cy="15439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DM Sans"/>
              <a:buNone/>
              <a:defRPr sz="1400" b="0" i="0" u="none" strike="noStrike" cap="none">
                <a:solidFill>
                  <a:schemeClr val="dk1"/>
                </a:solidFill>
                <a:latin typeface="DM Sans"/>
                <a:ea typeface="DM Sans"/>
                <a:cs typeface="DM Sans"/>
                <a:sym typeface="DM Sans"/>
              </a:defRPr>
            </a:lvl1pPr>
            <a:lvl2pPr marL="914400" marR="0" lvl="1"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lgn="l"/>
            <a:r>
              <a:rPr lang="en-US" sz="2000" dirty="0" err="1">
                <a:latin typeface="Exo" panose="020B0604020202020204" charset="0"/>
              </a:rPr>
              <a:t>Menggunakan</a:t>
            </a:r>
            <a:r>
              <a:rPr lang="en-US" sz="2000" dirty="0">
                <a:latin typeface="Exo" panose="020B0604020202020204" charset="0"/>
              </a:rPr>
              <a:t> </a:t>
            </a:r>
            <a:r>
              <a:rPr lang="en-US" sz="2000" dirty="0" err="1">
                <a:latin typeface="Exo" panose="020B0604020202020204" charset="0"/>
              </a:rPr>
              <a:t>kuisioner</a:t>
            </a:r>
            <a:r>
              <a:rPr lang="en-US" sz="2000" dirty="0">
                <a:latin typeface="Exo" panose="020B0604020202020204" charset="0"/>
              </a:rPr>
              <a:t>, </a:t>
            </a:r>
            <a:r>
              <a:rPr lang="en-US" sz="2000" dirty="0" err="1">
                <a:latin typeface="Exo" panose="020B0604020202020204" charset="0"/>
              </a:rPr>
              <a:t>observasi</a:t>
            </a:r>
            <a:r>
              <a:rPr lang="en-US" sz="2000" dirty="0">
                <a:latin typeface="Exo" panose="020B0604020202020204" charset="0"/>
              </a:rPr>
              <a:t>, dan </a:t>
            </a:r>
            <a:r>
              <a:rPr lang="en-US" sz="2000" dirty="0" err="1">
                <a:latin typeface="Exo" panose="020B0604020202020204" charset="0"/>
              </a:rPr>
              <a:t>studi</a:t>
            </a:r>
            <a:r>
              <a:rPr lang="en-US" sz="2000" dirty="0">
                <a:latin typeface="Exo" panose="020B0604020202020204" charset="0"/>
              </a:rPr>
              <a:t> </a:t>
            </a:r>
            <a:r>
              <a:rPr lang="en-US" sz="2000" dirty="0" err="1">
                <a:latin typeface="Exo" panose="020B0604020202020204" charset="0"/>
              </a:rPr>
              <a:t>kepustakaan</a:t>
            </a:r>
            <a:endParaRPr lang="en-US" sz="2000" dirty="0">
              <a:latin typeface="Exo" panose="020B0604020202020204" charset="0"/>
            </a:endParaRPr>
          </a:p>
        </p:txBody>
      </p:sp>
      <p:sp>
        <p:nvSpPr>
          <p:cNvPr id="13" name="Google Shape;631;p46">
            <a:extLst>
              <a:ext uri="{FF2B5EF4-FFF2-40B4-BE49-F238E27FC236}">
                <a16:creationId xmlns:a16="http://schemas.microsoft.com/office/drawing/2014/main" id="{67736855-5A05-06E2-14BE-66862EBC6C4C}"/>
              </a:ext>
            </a:extLst>
          </p:cNvPr>
          <p:cNvSpPr txBox="1">
            <a:spLocks/>
          </p:cNvSpPr>
          <p:nvPr/>
        </p:nvSpPr>
        <p:spPr>
          <a:xfrm flipH="1">
            <a:off x="9456286" y="3763295"/>
            <a:ext cx="2541349" cy="17897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DM Sans"/>
              <a:buNone/>
              <a:defRPr sz="1400" b="0" i="0" u="none" strike="noStrike" cap="none">
                <a:solidFill>
                  <a:schemeClr val="dk1"/>
                </a:solidFill>
                <a:latin typeface="DM Sans"/>
                <a:ea typeface="DM Sans"/>
                <a:cs typeface="DM Sans"/>
                <a:sym typeface="DM Sans"/>
              </a:defRPr>
            </a:lvl1pPr>
            <a:lvl2pPr marL="914400" marR="0" lvl="1"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lgn="l"/>
            <a:r>
              <a:rPr lang="en-US" sz="2000" dirty="0" err="1">
                <a:latin typeface="Exo" panose="020B0604020202020204" charset="0"/>
              </a:rPr>
              <a:t>Pengolahan</a:t>
            </a:r>
            <a:r>
              <a:rPr lang="en-US" sz="2000" dirty="0">
                <a:latin typeface="Exo" panose="020B0604020202020204" charset="0"/>
              </a:rPr>
              <a:t> Data pada </a:t>
            </a:r>
            <a:r>
              <a:rPr lang="en-US" sz="2000" dirty="0" err="1">
                <a:latin typeface="Exo" panose="020B0604020202020204" charset="0"/>
              </a:rPr>
              <a:t>penelitian</a:t>
            </a:r>
            <a:r>
              <a:rPr lang="en-US" sz="2000" dirty="0">
                <a:latin typeface="Exo" panose="020B0604020202020204" charset="0"/>
              </a:rPr>
              <a:t> </a:t>
            </a:r>
            <a:r>
              <a:rPr lang="en-US" sz="2000" dirty="0" err="1">
                <a:latin typeface="Exo" panose="020B0604020202020204" charset="0"/>
              </a:rPr>
              <a:t>ini</a:t>
            </a:r>
            <a:r>
              <a:rPr lang="en-US" sz="2000" dirty="0">
                <a:latin typeface="Exo" panose="020B0604020202020204" charset="0"/>
              </a:rPr>
              <a:t> </a:t>
            </a:r>
            <a:r>
              <a:rPr lang="en-US" sz="2000" dirty="0" err="1">
                <a:latin typeface="Exo" panose="020B0604020202020204" charset="0"/>
              </a:rPr>
              <a:t>menggunakan</a:t>
            </a:r>
            <a:r>
              <a:rPr lang="en-US" sz="2000" dirty="0">
                <a:latin typeface="Exo" panose="020B0604020202020204" charset="0"/>
              </a:rPr>
              <a:t> software SPSS 26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04f7abbb21_0_0"/>
          <p:cNvSpPr txBox="1">
            <a:spLocks noGrp="1"/>
          </p:cNvSpPr>
          <p:nvPr>
            <p:ph type="title"/>
          </p:nvPr>
        </p:nvSpPr>
        <p:spPr>
          <a:xfrm>
            <a:off x="166758" y="11333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dirty="0" err="1"/>
              <a:t>Kerangka</a:t>
            </a:r>
            <a:r>
              <a:rPr lang="en-US" dirty="0"/>
              <a:t> </a:t>
            </a:r>
            <a:r>
              <a:rPr lang="en-US" dirty="0" err="1"/>
              <a:t>Konseptual</a:t>
            </a:r>
            <a:endParaRPr dirty="0"/>
          </a:p>
        </p:txBody>
      </p:sp>
      <p:cxnSp>
        <p:nvCxnSpPr>
          <p:cNvPr id="22" name="AutoShape 11">
            <a:extLst>
              <a:ext uri="{FF2B5EF4-FFF2-40B4-BE49-F238E27FC236}">
                <a16:creationId xmlns:a16="http://schemas.microsoft.com/office/drawing/2014/main" id="{A3A78547-0611-7881-1760-2C3CB7C88444}"/>
              </a:ext>
            </a:extLst>
          </p:cNvPr>
          <p:cNvCxnSpPr>
            <a:cxnSpLocks noChangeShapeType="1"/>
          </p:cNvCxnSpPr>
          <p:nvPr/>
        </p:nvCxnSpPr>
        <p:spPr bwMode="auto">
          <a:xfrm>
            <a:off x="5210972" y="6639241"/>
            <a:ext cx="159766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8412E9A1-9DB2-455E-8BBB-F0BF6FFDA7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5815" y="1155536"/>
            <a:ext cx="7127974" cy="455193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CB6C9E0E-80D8-FFAA-DA87-F353E187C0BD}"/>
              </a:ext>
            </a:extLst>
          </p:cNvPr>
          <p:cNvSpPr>
            <a:spLocks noGrp="1"/>
          </p:cNvSpPr>
          <p:nvPr>
            <p:ph type="title"/>
          </p:nvPr>
        </p:nvSpPr>
        <p:spPr/>
        <p:txBody>
          <a:bodyPr/>
          <a:lstStyle/>
          <a:p>
            <a:r>
              <a:rPr lang="en-US" dirty="0" err="1"/>
              <a:t>Hipotesis</a:t>
            </a:r>
            <a:endParaRPr lang="id-ID" dirty="0"/>
          </a:p>
        </p:txBody>
      </p:sp>
      <p:sp>
        <p:nvSpPr>
          <p:cNvPr id="3" name="Tampungan Teks 2">
            <a:extLst>
              <a:ext uri="{FF2B5EF4-FFF2-40B4-BE49-F238E27FC236}">
                <a16:creationId xmlns:a16="http://schemas.microsoft.com/office/drawing/2014/main" id="{0927BC04-8559-B10D-7BC8-FB061695F281}"/>
              </a:ext>
            </a:extLst>
          </p:cNvPr>
          <p:cNvSpPr>
            <a:spLocks noGrp="1"/>
          </p:cNvSpPr>
          <p:nvPr>
            <p:ph type="body" idx="1"/>
          </p:nvPr>
        </p:nvSpPr>
        <p:spPr/>
        <p:txBody>
          <a:bodyPr/>
          <a:lstStyle/>
          <a:p>
            <a:pPr marL="50800" indent="0" algn="just">
              <a:lnSpc>
                <a:spcPct val="107000"/>
              </a:lnSpc>
              <a:spcAft>
                <a:spcPts val="800"/>
              </a:spcAft>
              <a:buNone/>
            </a:pPr>
            <a:endParaRPr lang="en-US" sz="2000" dirty="0">
              <a:effectLst/>
              <a:latin typeface="Exo" panose="020B0604020202020204" charset="0"/>
              <a:ea typeface="Calibri" panose="020F0502020204030204" pitchFamily="34" charset="0"/>
              <a:cs typeface="Times New Roman" panose="02020603050405020304" pitchFamily="18" charset="0"/>
            </a:endParaRPr>
          </a:p>
          <a:p>
            <a:pPr marL="50800" indent="0" algn="just">
              <a:lnSpc>
                <a:spcPct val="107000"/>
              </a:lnSpc>
              <a:spcAft>
                <a:spcPts val="800"/>
              </a:spcAft>
              <a:buNone/>
            </a:pPr>
            <a:r>
              <a:rPr lang="id-ID" sz="2000" dirty="0">
                <a:effectLst/>
                <a:latin typeface="Exo" panose="020B0604020202020204" charset="0"/>
                <a:ea typeface="Calibri" panose="020F0502020204030204" pitchFamily="34" charset="0"/>
                <a:cs typeface="Times New Roman" panose="02020603050405020304" pitchFamily="18" charset="0"/>
              </a:rPr>
              <a:t>Hipotesis dalam penelitian ini adalah sebagai berikut: </a:t>
            </a:r>
          </a:p>
          <a:p>
            <a:pPr marL="457200" algn="just">
              <a:lnSpc>
                <a:spcPct val="107000"/>
              </a:lnSpc>
              <a:spcAft>
                <a:spcPts val="800"/>
              </a:spcAft>
            </a:pPr>
            <a:r>
              <a:rPr lang="id-ID" sz="2000" dirty="0">
                <a:effectLst/>
                <a:latin typeface="Exo" panose="020B0604020202020204" charset="0"/>
                <a:ea typeface="Calibri" panose="020F0502020204030204" pitchFamily="34" charset="0"/>
                <a:cs typeface="Times New Roman" panose="02020603050405020304" pitchFamily="18" charset="0"/>
              </a:rPr>
              <a:t>H1 : Pendidikan keuangan apakah berpengaruh terhadap pengelolaan keuangan UMKM </a:t>
            </a:r>
          </a:p>
          <a:p>
            <a:pPr marL="457200" algn="just">
              <a:lnSpc>
                <a:spcPct val="107000"/>
              </a:lnSpc>
              <a:spcAft>
                <a:spcPts val="800"/>
              </a:spcAft>
            </a:pPr>
            <a:r>
              <a:rPr lang="id-ID" sz="2000" dirty="0">
                <a:effectLst/>
                <a:latin typeface="Exo" panose="020B0604020202020204" charset="0"/>
                <a:ea typeface="Calibri" panose="020F0502020204030204" pitchFamily="34" charset="0"/>
                <a:cs typeface="Times New Roman" panose="02020603050405020304" pitchFamily="18" charset="0"/>
              </a:rPr>
              <a:t>H2 : Pendapatan</a:t>
            </a:r>
            <a:r>
              <a:rPr lang="en-US" sz="2000" dirty="0">
                <a:effectLst/>
                <a:latin typeface="Exo" panose="020B0604020202020204" charset="0"/>
                <a:ea typeface="Calibri" panose="020F0502020204030204" pitchFamily="34" charset="0"/>
                <a:cs typeface="Times New Roman" panose="02020603050405020304" pitchFamily="18" charset="0"/>
              </a:rPr>
              <a:t> </a:t>
            </a:r>
            <a:r>
              <a:rPr lang="en-US" sz="2000" dirty="0" err="1">
                <a:effectLst/>
                <a:latin typeface="Exo" panose="020B0604020202020204" charset="0"/>
                <a:ea typeface="Calibri" panose="020F0502020204030204" pitchFamily="34" charset="0"/>
                <a:cs typeface="Times New Roman" panose="02020603050405020304" pitchFamily="18" charset="0"/>
              </a:rPr>
              <a:t>Keuangan</a:t>
            </a:r>
            <a:r>
              <a:rPr lang="id-ID" sz="2000" dirty="0">
                <a:effectLst/>
                <a:latin typeface="Exo" panose="020B0604020202020204" charset="0"/>
                <a:ea typeface="Calibri" panose="020F0502020204030204" pitchFamily="34" charset="0"/>
                <a:cs typeface="Times New Roman" panose="02020603050405020304" pitchFamily="18" charset="0"/>
              </a:rPr>
              <a:t> apakah berpengaruh terhadap pengelolaan keuangan UMKM</a:t>
            </a:r>
            <a:endParaRPr lang="en-US" sz="2000" dirty="0">
              <a:effectLst/>
              <a:latin typeface="Exo" panose="020B060402020202020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id-ID" sz="2000" dirty="0">
                <a:effectLst/>
                <a:latin typeface="Exo" panose="020B0604020202020204" charset="0"/>
                <a:ea typeface="Calibri" panose="020F0502020204030204" pitchFamily="34" charset="0"/>
                <a:cs typeface="Times New Roman" panose="02020603050405020304" pitchFamily="18" charset="0"/>
              </a:rPr>
              <a:t>H3 : Literasi keuag</a:t>
            </a:r>
            <a:r>
              <a:rPr lang="en-US" sz="2000" dirty="0">
                <a:latin typeface="Exo" panose="020B0604020202020204" charset="0"/>
                <a:ea typeface="Calibri" panose="020F0502020204030204" pitchFamily="34" charset="0"/>
                <a:cs typeface="Times New Roman" panose="02020603050405020304" pitchFamily="18" charset="0"/>
              </a:rPr>
              <a:t>an</a:t>
            </a:r>
            <a:r>
              <a:rPr lang="id-ID" sz="2000" dirty="0">
                <a:effectLst/>
                <a:latin typeface="Exo" panose="020B0604020202020204" charset="0"/>
                <a:ea typeface="Calibri" panose="020F0502020204030204" pitchFamily="34" charset="0"/>
                <a:cs typeface="Times New Roman" panose="02020603050405020304" pitchFamily="18" charset="0"/>
              </a:rPr>
              <a:t> apakah berpengaruh  terhadap pengelolaan keuangan UMKM </a:t>
            </a:r>
            <a:endParaRPr lang="en-US" sz="2000" dirty="0">
              <a:effectLst/>
              <a:latin typeface="Exo" panose="020B060402020202020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US" sz="2000" dirty="0">
                <a:latin typeface="Exo" panose="020B0604020202020204" charset="0"/>
                <a:ea typeface="Calibri" panose="020F0502020204030204" pitchFamily="34" charset="0"/>
                <a:cs typeface="Times New Roman" panose="02020603050405020304" pitchFamily="18" charset="0"/>
              </a:rPr>
              <a:t>H4 : </a:t>
            </a:r>
            <a:r>
              <a:rPr lang="en-US" sz="2000" dirty="0" err="1">
                <a:latin typeface="Exo" panose="020B0604020202020204" charset="0"/>
                <a:ea typeface="Calibri" panose="020F0502020204030204" pitchFamily="34" charset="0"/>
                <a:cs typeface="Times New Roman" panose="02020603050405020304" pitchFamily="18" charset="0"/>
              </a:rPr>
              <a:t>Inklusi</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keuangan</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apakah</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berpengaruh</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terhadap</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pengelolaan</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keuangan</a:t>
            </a:r>
            <a:r>
              <a:rPr lang="en-US" sz="2000" dirty="0">
                <a:latin typeface="Exo" panose="020B0604020202020204" charset="0"/>
                <a:ea typeface="Calibri" panose="020F0502020204030204" pitchFamily="34" charset="0"/>
                <a:cs typeface="Times New Roman" panose="02020603050405020304" pitchFamily="18" charset="0"/>
              </a:rPr>
              <a:t> UMKM </a:t>
            </a:r>
            <a:endParaRPr lang="id-ID" sz="2000" dirty="0">
              <a:effectLst/>
              <a:latin typeface="Exo" panose="020B0604020202020204" charset="0"/>
              <a:ea typeface="Calibri" panose="020F0502020204030204" pitchFamily="34" charset="0"/>
              <a:cs typeface="Times New Roman" panose="02020603050405020304" pitchFamily="18" charset="0"/>
            </a:endParaRPr>
          </a:p>
          <a:p>
            <a:pPr marL="50800" indent="0">
              <a:buNone/>
            </a:pPr>
            <a:endParaRPr lang="id-ID" dirty="0"/>
          </a:p>
        </p:txBody>
      </p:sp>
    </p:spTree>
    <p:extLst>
      <p:ext uri="{BB962C8B-B14F-4D97-AF65-F5344CB8AC3E}">
        <p14:creationId xmlns:p14="http://schemas.microsoft.com/office/powerpoint/2010/main" val="3725767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CB6C9E0E-80D8-FFAA-DA87-F353E187C0BD}"/>
              </a:ext>
            </a:extLst>
          </p:cNvPr>
          <p:cNvSpPr>
            <a:spLocks noGrp="1"/>
          </p:cNvSpPr>
          <p:nvPr>
            <p:ph type="title"/>
          </p:nvPr>
        </p:nvSpPr>
        <p:spPr/>
        <p:txBody>
          <a:bodyPr/>
          <a:lstStyle/>
          <a:p>
            <a:r>
              <a:rPr lang="en-US" dirty="0" err="1"/>
              <a:t>Hipotesis</a:t>
            </a:r>
            <a:endParaRPr lang="id-ID" dirty="0"/>
          </a:p>
        </p:txBody>
      </p:sp>
      <p:sp>
        <p:nvSpPr>
          <p:cNvPr id="3" name="Tampungan Teks 2">
            <a:extLst>
              <a:ext uri="{FF2B5EF4-FFF2-40B4-BE49-F238E27FC236}">
                <a16:creationId xmlns:a16="http://schemas.microsoft.com/office/drawing/2014/main" id="{0927BC04-8559-B10D-7BC8-FB061695F281}"/>
              </a:ext>
            </a:extLst>
          </p:cNvPr>
          <p:cNvSpPr>
            <a:spLocks noGrp="1"/>
          </p:cNvSpPr>
          <p:nvPr>
            <p:ph type="body" idx="1"/>
          </p:nvPr>
        </p:nvSpPr>
        <p:spPr/>
        <p:txBody>
          <a:bodyPr/>
          <a:lstStyle/>
          <a:p>
            <a:pPr marL="50800" indent="0" algn="just">
              <a:lnSpc>
                <a:spcPct val="107000"/>
              </a:lnSpc>
              <a:spcAft>
                <a:spcPts val="800"/>
              </a:spcAft>
              <a:buNone/>
            </a:pPr>
            <a:endParaRPr lang="en-US" sz="2000" dirty="0">
              <a:effectLst/>
              <a:latin typeface="Exo" panose="020B0604020202020204" charset="0"/>
              <a:ea typeface="Calibri" panose="020F0502020204030204" pitchFamily="34" charset="0"/>
              <a:cs typeface="Times New Roman" panose="02020603050405020304" pitchFamily="18" charset="0"/>
            </a:endParaRPr>
          </a:p>
          <a:p>
            <a:pPr marL="50800" indent="0" algn="just">
              <a:lnSpc>
                <a:spcPct val="107000"/>
              </a:lnSpc>
              <a:spcAft>
                <a:spcPts val="800"/>
              </a:spcAft>
              <a:buNone/>
            </a:pPr>
            <a:r>
              <a:rPr lang="id-ID" sz="2000" dirty="0">
                <a:effectLst/>
                <a:latin typeface="Exo" panose="020B0604020202020204" charset="0"/>
                <a:ea typeface="Calibri" panose="020F0502020204030204" pitchFamily="34" charset="0"/>
                <a:cs typeface="Times New Roman" panose="02020603050405020304" pitchFamily="18" charset="0"/>
              </a:rPr>
              <a:t>Hipotesis dalam penelitian ini adalah sebagai berikut: </a:t>
            </a:r>
          </a:p>
          <a:p>
            <a:pPr marL="457200" algn="just">
              <a:lnSpc>
                <a:spcPct val="107000"/>
              </a:lnSpc>
              <a:spcAft>
                <a:spcPts val="800"/>
              </a:spcAft>
            </a:pPr>
            <a:r>
              <a:rPr lang="id-ID" sz="2000" dirty="0">
                <a:effectLst/>
                <a:latin typeface="Exo" panose="020B0604020202020204" charset="0"/>
                <a:ea typeface="Calibri" panose="020F0502020204030204" pitchFamily="34" charset="0"/>
                <a:cs typeface="Times New Roman" panose="02020603050405020304" pitchFamily="18" charset="0"/>
              </a:rPr>
              <a:t>H1 : Pendidikan keuangan apakah berpengaruh terhadap pengelolaan keuangan UMKM </a:t>
            </a:r>
          </a:p>
          <a:p>
            <a:pPr marL="457200" algn="just">
              <a:lnSpc>
                <a:spcPct val="107000"/>
              </a:lnSpc>
              <a:spcAft>
                <a:spcPts val="800"/>
              </a:spcAft>
            </a:pPr>
            <a:r>
              <a:rPr lang="id-ID" sz="2000" dirty="0">
                <a:effectLst/>
                <a:latin typeface="Exo" panose="020B0604020202020204" charset="0"/>
                <a:ea typeface="Calibri" panose="020F0502020204030204" pitchFamily="34" charset="0"/>
                <a:cs typeface="Times New Roman" panose="02020603050405020304" pitchFamily="18" charset="0"/>
              </a:rPr>
              <a:t>H2 : Pendapatan</a:t>
            </a:r>
            <a:r>
              <a:rPr lang="en-US" sz="2000" dirty="0">
                <a:effectLst/>
                <a:latin typeface="Exo" panose="020B0604020202020204" charset="0"/>
                <a:ea typeface="Calibri" panose="020F0502020204030204" pitchFamily="34" charset="0"/>
                <a:cs typeface="Times New Roman" panose="02020603050405020304" pitchFamily="18" charset="0"/>
              </a:rPr>
              <a:t> </a:t>
            </a:r>
            <a:r>
              <a:rPr lang="en-US" sz="2000" dirty="0" err="1">
                <a:effectLst/>
                <a:latin typeface="Exo" panose="020B0604020202020204" charset="0"/>
                <a:ea typeface="Calibri" panose="020F0502020204030204" pitchFamily="34" charset="0"/>
                <a:cs typeface="Times New Roman" panose="02020603050405020304" pitchFamily="18" charset="0"/>
              </a:rPr>
              <a:t>Keuangan</a:t>
            </a:r>
            <a:r>
              <a:rPr lang="id-ID" sz="2000" dirty="0">
                <a:effectLst/>
                <a:latin typeface="Exo" panose="020B0604020202020204" charset="0"/>
                <a:ea typeface="Calibri" panose="020F0502020204030204" pitchFamily="34" charset="0"/>
                <a:cs typeface="Times New Roman" panose="02020603050405020304" pitchFamily="18" charset="0"/>
              </a:rPr>
              <a:t> apakah berpengaruh terhadap pengelolaan keuangan UMKM</a:t>
            </a:r>
            <a:endParaRPr lang="en-US" sz="2000" dirty="0">
              <a:effectLst/>
              <a:latin typeface="Exo" panose="020B060402020202020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id-ID" sz="2000" dirty="0">
                <a:effectLst/>
                <a:latin typeface="Exo" panose="020B0604020202020204" charset="0"/>
                <a:ea typeface="Calibri" panose="020F0502020204030204" pitchFamily="34" charset="0"/>
                <a:cs typeface="Times New Roman" panose="02020603050405020304" pitchFamily="18" charset="0"/>
              </a:rPr>
              <a:t>H3 : Literasi keuag</a:t>
            </a:r>
            <a:r>
              <a:rPr lang="en-US" sz="2000" dirty="0">
                <a:latin typeface="Exo" panose="020B0604020202020204" charset="0"/>
                <a:ea typeface="Calibri" panose="020F0502020204030204" pitchFamily="34" charset="0"/>
                <a:cs typeface="Times New Roman" panose="02020603050405020304" pitchFamily="18" charset="0"/>
              </a:rPr>
              <a:t>an</a:t>
            </a:r>
            <a:r>
              <a:rPr lang="id-ID" sz="2000" dirty="0">
                <a:effectLst/>
                <a:latin typeface="Exo" panose="020B0604020202020204" charset="0"/>
                <a:ea typeface="Calibri" panose="020F0502020204030204" pitchFamily="34" charset="0"/>
                <a:cs typeface="Times New Roman" panose="02020603050405020304" pitchFamily="18" charset="0"/>
              </a:rPr>
              <a:t> apakah berpengaruh  terhadap pengelolaan keuangan UMKM </a:t>
            </a:r>
            <a:endParaRPr lang="en-US" sz="2000" dirty="0">
              <a:effectLst/>
              <a:latin typeface="Exo" panose="020B060402020202020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US" sz="2000" dirty="0">
                <a:latin typeface="Exo" panose="020B0604020202020204" charset="0"/>
                <a:ea typeface="Calibri" panose="020F0502020204030204" pitchFamily="34" charset="0"/>
                <a:cs typeface="Times New Roman" panose="02020603050405020304" pitchFamily="18" charset="0"/>
              </a:rPr>
              <a:t>H4 : </a:t>
            </a:r>
            <a:r>
              <a:rPr lang="en-US" sz="2000" dirty="0" err="1">
                <a:latin typeface="Exo" panose="020B0604020202020204" charset="0"/>
                <a:ea typeface="Calibri" panose="020F0502020204030204" pitchFamily="34" charset="0"/>
                <a:cs typeface="Times New Roman" panose="02020603050405020304" pitchFamily="18" charset="0"/>
              </a:rPr>
              <a:t>Inklusi</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keuangan</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apakah</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berpengaruh</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terhadap</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pengelolaan</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keuangan</a:t>
            </a:r>
            <a:r>
              <a:rPr lang="en-US" sz="2000" dirty="0">
                <a:latin typeface="Exo" panose="020B0604020202020204" charset="0"/>
                <a:ea typeface="Calibri" panose="020F0502020204030204" pitchFamily="34" charset="0"/>
                <a:cs typeface="Times New Roman" panose="02020603050405020304" pitchFamily="18" charset="0"/>
              </a:rPr>
              <a:t> UMKM </a:t>
            </a:r>
            <a:endParaRPr lang="id-ID" sz="2000" dirty="0">
              <a:effectLst/>
              <a:latin typeface="Exo" panose="020B0604020202020204" charset="0"/>
              <a:ea typeface="Calibri" panose="020F0502020204030204" pitchFamily="34" charset="0"/>
              <a:cs typeface="Times New Roman" panose="02020603050405020304" pitchFamily="18" charset="0"/>
            </a:endParaRPr>
          </a:p>
          <a:p>
            <a:pPr marL="50800" indent="0">
              <a:buNone/>
            </a:pPr>
            <a:endParaRPr lang="id-ID" dirty="0"/>
          </a:p>
        </p:txBody>
      </p:sp>
    </p:spTree>
    <p:extLst>
      <p:ext uri="{BB962C8B-B14F-4D97-AF65-F5344CB8AC3E}">
        <p14:creationId xmlns:p14="http://schemas.microsoft.com/office/powerpoint/2010/main" val="3436790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CB6C9E0E-80D8-FFAA-DA87-F353E187C0BD}"/>
              </a:ext>
            </a:extLst>
          </p:cNvPr>
          <p:cNvSpPr>
            <a:spLocks noGrp="1"/>
          </p:cNvSpPr>
          <p:nvPr>
            <p:ph type="title"/>
          </p:nvPr>
        </p:nvSpPr>
        <p:spPr/>
        <p:txBody>
          <a:bodyPr/>
          <a:lstStyle/>
          <a:p>
            <a:r>
              <a:rPr lang="en-US" dirty="0" err="1"/>
              <a:t>Hipotesis</a:t>
            </a:r>
            <a:endParaRPr lang="id-ID" dirty="0"/>
          </a:p>
        </p:txBody>
      </p:sp>
      <p:sp>
        <p:nvSpPr>
          <p:cNvPr id="3" name="Tampungan Teks 2">
            <a:extLst>
              <a:ext uri="{FF2B5EF4-FFF2-40B4-BE49-F238E27FC236}">
                <a16:creationId xmlns:a16="http://schemas.microsoft.com/office/drawing/2014/main" id="{0927BC04-8559-B10D-7BC8-FB061695F281}"/>
              </a:ext>
            </a:extLst>
          </p:cNvPr>
          <p:cNvSpPr>
            <a:spLocks noGrp="1"/>
          </p:cNvSpPr>
          <p:nvPr>
            <p:ph type="body" idx="1"/>
          </p:nvPr>
        </p:nvSpPr>
        <p:spPr/>
        <p:txBody>
          <a:bodyPr/>
          <a:lstStyle/>
          <a:p>
            <a:pPr marL="50800" indent="0" algn="just">
              <a:lnSpc>
                <a:spcPct val="107000"/>
              </a:lnSpc>
              <a:spcAft>
                <a:spcPts val="800"/>
              </a:spcAft>
              <a:buNone/>
            </a:pPr>
            <a:endParaRPr lang="en-US" sz="2000" dirty="0">
              <a:effectLst/>
              <a:latin typeface="Exo" panose="020B0604020202020204" charset="0"/>
              <a:ea typeface="Calibri" panose="020F0502020204030204" pitchFamily="34" charset="0"/>
              <a:cs typeface="Times New Roman" panose="02020603050405020304" pitchFamily="18" charset="0"/>
            </a:endParaRPr>
          </a:p>
          <a:p>
            <a:pPr marL="50800" indent="0" algn="just">
              <a:lnSpc>
                <a:spcPct val="107000"/>
              </a:lnSpc>
              <a:spcAft>
                <a:spcPts val="800"/>
              </a:spcAft>
              <a:buNone/>
            </a:pPr>
            <a:r>
              <a:rPr lang="id-ID" sz="2000" dirty="0">
                <a:effectLst/>
                <a:latin typeface="Exo" panose="020B0604020202020204" charset="0"/>
                <a:ea typeface="Calibri" panose="020F0502020204030204" pitchFamily="34" charset="0"/>
                <a:cs typeface="Times New Roman" panose="02020603050405020304" pitchFamily="18" charset="0"/>
              </a:rPr>
              <a:t>Hipotesis dalam penelitian ini adalah sebagai berikut: </a:t>
            </a:r>
          </a:p>
          <a:p>
            <a:pPr marL="457200" algn="just">
              <a:lnSpc>
                <a:spcPct val="107000"/>
              </a:lnSpc>
              <a:spcAft>
                <a:spcPts val="800"/>
              </a:spcAft>
            </a:pPr>
            <a:r>
              <a:rPr lang="id-ID" sz="2000" dirty="0">
                <a:effectLst/>
                <a:latin typeface="Exo" panose="020B0604020202020204" charset="0"/>
                <a:ea typeface="Calibri" panose="020F0502020204030204" pitchFamily="34" charset="0"/>
                <a:cs typeface="Times New Roman" panose="02020603050405020304" pitchFamily="18" charset="0"/>
              </a:rPr>
              <a:t>H1 : Pendidikan keuangan apakah berpengaruh terhadap pengelolaan keuangan UMKM </a:t>
            </a:r>
          </a:p>
          <a:p>
            <a:pPr marL="457200" algn="just">
              <a:lnSpc>
                <a:spcPct val="107000"/>
              </a:lnSpc>
              <a:spcAft>
                <a:spcPts val="800"/>
              </a:spcAft>
            </a:pPr>
            <a:r>
              <a:rPr lang="id-ID" sz="2000" dirty="0">
                <a:effectLst/>
                <a:latin typeface="Exo" panose="020B0604020202020204" charset="0"/>
                <a:ea typeface="Calibri" panose="020F0502020204030204" pitchFamily="34" charset="0"/>
                <a:cs typeface="Times New Roman" panose="02020603050405020304" pitchFamily="18" charset="0"/>
              </a:rPr>
              <a:t>H2 : Pendapatan</a:t>
            </a:r>
            <a:r>
              <a:rPr lang="en-US" sz="2000" dirty="0">
                <a:effectLst/>
                <a:latin typeface="Exo" panose="020B0604020202020204" charset="0"/>
                <a:ea typeface="Calibri" panose="020F0502020204030204" pitchFamily="34" charset="0"/>
                <a:cs typeface="Times New Roman" panose="02020603050405020304" pitchFamily="18" charset="0"/>
              </a:rPr>
              <a:t> </a:t>
            </a:r>
            <a:r>
              <a:rPr lang="en-US" sz="2000" dirty="0" err="1">
                <a:effectLst/>
                <a:latin typeface="Exo" panose="020B0604020202020204" charset="0"/>
                <a:ea typeface="Calibri" panose="020F0502020204030204" pitchFamily="34" charset="0"/>
                <a:cs typeface="Times New Roman" panose="02020603050405020304" pitchFamily="18" charset="0"/>
              </a:rPr>
              <a:t>Keuangan</a:t>
            </a:r>
            <a:r>
              <a:rPr lang="id-ID" sz="2000" dirty="0">
                <a:effectLst/>
                <a:latin typeface="Exo" panose="020B0604020202020204" charset="0"/>
                <a:ea typeface="Calibri" panose="020F0502020204030204" pitchFamily="34" charset="0"/>
                <a:cs typeface="Times New Roman" panose="02020603050405020304" pitchFamily="18" charset="0"/>
              </a:rPr>
              <a:t> apakah berpengaruh terhadap pengelolaan keuangan UMKM</a:t>
            </a:r>
            <a:endParaRPr lang="en-US" sz="2000" dirty="0">
              <a:effectLst/>
              <a:latin typeface="Exo" panose="020B060402020202020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id-ID" sz="2000" dirty="0">
                <a:effectLst/>
                <a:latin typeface="Exo" panose="020B0604020202020204" charset="0"/>
                <a:ea typeface="Calibri" panose="020F0502020204030204" pitchFamily="34" charset="0"/>
                <a:cs typeface="Times New Roman" panose="02020603050405020304" pitchFamily="18" charset="0"/>
              </a:rPr>
              <a:t>H3 : Literasi keuag</a:t>
            </a:r>
            <a:r>
              <a:rPr lang="en-US" sz="2000" dirty="0">
                <a:latin typeface="Exo" panose="020B0604020202020204" charset="0"/>
                <a:ea typeface="Calibri" panose="020F0502020204030204" pitchFamily="34" charset="0"/>
                <a:cs typeface="Times New Roman" panose="02020603050405020304" pitchFamily="18" charset="0"/>
              </a:rPr>
              <a:t>an</a:t>
            </a:r>
            <a:r>
              <a:rPr lang="id-ID" sz="2000" dirty="0">
                <a:effectLst/>
                <a:latin typeface="Exo" panose="020B0604020202020204" charset="0"/>
                <a:ea typeface="Calibri" panose="020F0502020204030204" pitchFamily="34" charset="0"/>
                <a:cs typeface="Times New Roman" panose="02020603050405020304" pitchFamily="18" charset="0"/>
              </a:rPr>
              <a:t> apakah berpengaruh  terhadap pengelolaan keuangan UMKM </a:t>
            </a:r>
            <a:endParaRPr lang="en-US" sz="2000" dirty="0">
              <a:effectLst/>
              <a:latin typeface="Exo" panose="020B060402020202020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US" sz="2000" dirty="0">
                <a:latin typeface="Exo" panose="020B0604020202020204" charset="0"/>
                <a:ea typeface="Calibri" panose="020F0502020204030204" pitchFamily="34" charset="0"/>
                <a:cs typeface="Times New Roman" panose="02020603050405020304" pitchFamily="18" charset="0"/>
              </a:rPr>
              <a:t>H4 : </a:t>
            </a:r>
            <a:r>
              <a:rPr lang="en-US" sz="2000" dirty="0" err="1">
                <a:latin typeface="Exo" panose="020B0604020202020204" charset="0"/>
                <a:ea typeface="Calibri" panose="020F0502020204030204" pitchFamily="34" charset="0"/>
                <a:cs typeface="Times New Roman" panose="02020603050405020304" pitchFamily="18" charset="0"/>
              </a:rPr>
              <a:t>Inklusi</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keuangan</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apakah</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berpengaruh</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terhadap</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pengelolaan</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keuangan</a:t>
            </a:r>
            <a:r>
              <a:rPr lang="en-US" sz="2000" dirty="0">
                <a:latin typeface="Exo" panose="020B0604020202020204" charset="0"/>
                <a:ea typeface="Calibri" panose="020F0502020204030204" pitchFamily="34" charset="0"/>
                <a:cs typeface="Times New Roman" panose="02020603050405020304" pitchFamily="18" charset="0"/>
              </a:rPr>
              <a:t> UMKM </a:t>
            </a:r>
            <a:endParaRPr lang="id-ID" sz="2000" dirty="0">
              <a:effectLst/>
              <a:latin typeface="Exo" panose="020B0604020202020204" charset="0"/>
              <a:ea typeface="Calibri" panose="020F0502020204030204" pitchFamily="34" charset="0"/>
              <a:cs typeface="Times New Roman" panose="02020603050405020304" pitchFamily="18" charset="0"/>
            </a:endParaRPr>
          </a:p>
          <a:p>
            <a:pPr marL="50800" indent="0">
              <a:buNone/>
            </a:pPr>
            <a:endParaRPr lang="id-ID" dirty="0"/>
          </a:p>
        </p:txBody>
      </p:sp>
    </p:spTree>
    <p:extLst>
      <p:ext uri="{BB962C8B-B14F-4D97-AF65-F5344CB8AC3E}">
        <p14:creationId xmlns:p14="http://schemas.microsoft.com/office/powerpoint/2010/main" val="2617113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CB6C9E0E-80D8-FFAA-DA87-F353E187C0BD}"/>
              </a:ext>
            </a:extLst>
          </p:cNvPr>
          <p:cNvSpPr>
            <a:spLocks noGrp="1"/>
          </p:cNvSpPr>
          <p:nvPr>
            <p:ph type="title"/>
          </p:nvPr>
        </p:nvSpPr>
        <p:spPr/>
        <p:txBody>
          <a:bodyPr/>
          <a:lstStyle/>
          <a:p>
            <a:r>
              <a:rPr lang="en-US" dirty="0" err="1"/>
              <a:t>Hipotesis</a:t>
            </a:r>
            <a:endParaRPr lang="id-ID" dirty="0"/>
          </a:p>
        </p:txBody>
      </p:sp>
      <p:sp>
        <p:nvSpPr>
          <p:cNvPr id="3" name="Tampungan Teks 2">
            <a:extLst>
              <a:ext uri="{FF2B5EF4-FFF2-40B4-BE49-F238E27FC236}">
                <a16:creationId xmlns:a16="http://schemas.microsoft.com/office/drawing/2014/main" id="{0927BC04-8559-B10D-7BC8-FB061695F281}"/>
              </a:ext>
            </a:extLst>
          </p:cNvPr>
          <p:cNvSpPr>
            <a:spLocks noGrp="1"/>
          </p:cNvSpPr>
          <p:nvPr>
            <p:ph type="body" idx="1"/>
          </p:nvPr>
        </p:nvSpPr>
        <p:spPr/>
        <p:txBody>
          <a:bodyPr/>
          <a:lstStyle/>
          <a:p>
            <a:pPr marL="50800" indent="0" algn="just">
              <a:lnSpc>
                <a:spcPct val="107000"/>
              </a:lnSpc>
              <a:spcAft>
                <a:spcPts val="800"/>
              </a:spcAft>
              <a:buNone/>
            </a:pPr>
            <a:endParaRPr lang="en-US" sz="2000" dirty="0">
              <a:effectLst/>
              <a:latin typeface="Exo" panose="020B0604020202020204" charset="0"/>
              <a:ea typeface="Calibri" panose="020F0502020204030204" pitchFamily="34" charset="0"/>
              <a:cs typeface="Times New Roman" panose="02020603050405020304" pitchFamily="18" charset="0"/>
            </a:endParaRPr>
          </a:p>
          <a:p>
            <a:pPr marL="50800" indent="0" algn="just">
              <a:lnSpc>
                <a:spcPct val="107000"/>
              </a:lnSpc>
              <a:spcAft>
                <a:spcPts val="800"/>
              </a:spcAft>
              <a:buNone/>
            </a:pPr>
            <a:r>
              <a:rPr lang="id-ID" sz="2000" dirty="0">
                <a:effectLst/>
                <a:latin typeface="Exo" panose="020B0604020202020204" charset="0"/>
                <a:ea typeface="Calibri" panose="020F0502020204030204" pitchFamily="34" charset="0"/>
                <a:cs typeface="Times New Roman" panose="02020603050405020304" pitchFamily="18" charset="0"/>
              </a:rPr>
              <a:t>Hipotesis dalam penelitian ini adalah sebagai berikut: </a:t>
            </a:r>
          </a:p>
          <a:p>
            <a:pPr marL="457200" algn="just">
              <a:lnSpc>
                <a:spcPct val="107000"/>
              </a:lnSpc>
              <a:spcAft>
                <a:spcPts val="800"/>
              </a:spcAft>
            </a:pPr>
            <a:r>
              <a:rPr lang="id-ID" sz="2000" dirty="0">
                <a:effectLst/>
                <a:latin typeface="Exo" panose="020B0604020202020204" charset="0"/>
                <a:ea typeface="Calibri" panose="020F0502020204030204" pitchFamily="34" charset="0"/>
                <a:cs typeface="Times New Roman" panose="02020603050405020304" pitchFamily="18" charset="0"/>
              </a:rPr>
              <a:t>H1 : Pendidikan keuangan apakah berpengaruh terhadap pengelolaan keuangan UMKM </a:t>
            </a:r>
          </a:p>
          <a:p>
            <a:pPr marL="457200" algn="just">
              <a:lnSpc>
                <a:spcPct val="107000"/>
              </a:lnSpc>
              <a:spcAft>
                <a:spcPts val="800"/>
              </a:spcAft>
            </a:pPr>
            <a:r>
              <a:rPr lang="id-ID" sz="2000" dirty="0">
                <a:effectLst/>
                <a:latin typeface="Exo" panose="020B0604020202020204" charset="0"/>
                <a:ea typeface="Calibri" panose="020F0502020204030204" pitchFamily="34" charset="0"/>
                <a:cs typeface="Times New Roman" panose="02020603050405020304" pitchFamily="18" charset="0"/>
              </a:rPr>
              <a:t>H2 : Pendapatan</a:t>
            </a:r>
            <a:r>
              <a:rPr lang="en-US" sz="2000" dirty="0">
                <a:effectLst/>
                <a:latin typeface="Exo" panose="020B0604020202020204" charset="0"/>
                <a:ea typeface="Calibri" panose="020F0502020204030204" pitchFamily="34" charset="0"/>
                <a:cs typeface="Times New Roman" panose="02020603050405020304" pitchFamily="18" charset="0"/>
              </a:rPr>
              <a:t> </a:t>
            </a:r>
            <a:r>
              <a:rPr lang="en-US" sz="2000" dirty="0" err="1">
                <a:effectLst/>
                <a:latin typeface="Exo" panose="020B0604020202020204" charset="0"/>
                <a:ea typeface="Calibri" panose="020F0502020204030204" pitchFamily="34" charset="0"/>
                <a:cs typeface="Times New Roman" panose="02020603050405020304" pitchFamily="18" charset="0"/>
              </a:rPr>
              <a:t>Keuangan</a:t>
            </a:r>
            <a:r>
              <a:rPr lang="id-ID" sz="2000" dirty="0">
                <a:effectLst/>
                <a:latin typeface="Exo" panose="020B0604020202020204" charset="0"/>
                <a:ea typeface="Calibri" panose="020F0502020204030204" pitchFamily="34" charset="0"/>
                <a:cs typeface="Times New Roman" panose="02020603050405020304" pitchFamily="18" charset="0"/>
              </a:rPr>
              <a:t> apakah berpengaruh terhadap pengelolaan keuangan UMKM</a:t>
            </a:r>
            <a:endParaRPr lang="en-US" sz="2000" dirty="0">
              <a:effectLst/>
              <a:latin typeface="Exo" panose="020B060402020202020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id-ID" sz="2000" dirty="0">
                <a:effectLst/>
                <a:latin typeface="Exo" panose="020B0604020202020204" charset="0"/>
                <a:ea typeface="Calibri" panose="020F0502020204030204" pitchFamily="34" charset="0"/>
                <a:cs typeface="Times New Roman" panose="02020603050405020304" pitchFamily="18" charset="0"/>
              </a:rPr>
              <a:t>H3 : Literasi keuag</a:t>
            </a:r>
            <a:r>
              <a:rPr lang="en-US" sz="2000" dirty="0">
                <a:latin typeface="Exo" panose="020B0604020202020204" charset="0"/>
                <a:ea typeface="Calibri" panose="020F0502020204030204" pitchFamily="34" charset="0"/>
                <a:cs typeface="Times New Roman" panose="02020603050405020304" pitchFamily="18" charset="0"/>
              </a:rPr>
              <a:t>an</a:t>
            </a:r>
            <a:r>
              <a:rPr lang="id-ID" sz="2000" dirty="0">
                <a:effectLst/>
                <a:latin typeface="Exo" panose="020B0604020202020204" charset="0"/>
                <a:ea typeface="Calibri" panose="020F0502020204030204" pitchFamily="34" charset="0"/>
                <a:cs typeface="Times New Roman" panose="02020603050405020304" pitchFamily="18" charset="0"/>
              </a:rPr>
              <a:t> apakah berpengaruh  terhadap pengelolaan keuangan UMKM </a:t>
            </a:r>
            <a:endParaRPr lang="en-US" sz="2000" dirty="0">
              <a:effectLst/>
              <a:latin typeface="Exo" panose="020B060402020202020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US" sz="2000" dirty="0">
                <a:latin typeface="Exo" panose="020B0604020202020204" charset="0"/>
                <a:ea typeface="Calibri" panose="020F0502020204030204" pitchFamily="34" charset="0"/>
                <a:cs typeface="Times New Roman" panose="02020603050405020304" pitchFamily="18" charset="0"/>
              </a:rPr>
              <a:t>H4 : </a:t>
            </a:r>
            <a:r>
              <a:rPr lang="en-US" sz="2000" dirty="0" err="1">
                <a:latin typeface="Exo" panose="020B0604020202020204" charset="0"/>
                <a:ea typeface="Calibri" panose="020F0502020204030204" pitchFamily="34" charset="0"/>
                <a:cs typeface="Times New Roman" panose="02020603050405020304" pitchFamily="18" charset="0"/>
              </a:rPr>
              <a:t>Inklusi</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keuangan</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apakah</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berpengaruh</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terhadap</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pengelolaan</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keuangan</a:t>
            </a:r>
            <a:r>
              <a:rPr lang="en-US" sz="2000" dirty="0">
                <a:latin typeface="Exo" panose="020B0604020202020204" charset="0"/>
                <a:ea typeface="Calibri" panose="020F0502020204030204" pitchFamily="34" charset="0"/>
                <a:cs typeface="Times New Roman" panose="02020603050405020304" pitchFamily="18" charset="0"/>
              </a:rPr>
              <a:t> UMKM </a:t>
            </a:r>
            <a:endParaRPr lang="id-ID" sz="2000" dirty="0">
              <a:effectLst/>
              <a:latin typeface="Exo" panose="020B0604020202020204" charset="0"/>
              <a:ea typeface="Calibri" panose="020F0502020204030204" pitchFamily="34" charset="0"/>
              <a:cs typeface="Times New Roman" panose="02020603050405020304" pitchFamily="18" charset="0"/>
            </a:endParaRPr>
          </a:p>
          <a:p>
            <a:pPr marL="50800" indent="0">
              <a:buNone/>
            </a:pPr>
            <a:endParaRPr lang="id-ID" dirty="0"/>
          </a:p>
        </p:txBody>
      </p:sp>
    </p:spTree>
    <p:extLst>
      <p:ext uri="{BB962C8B-B14F-4D97-AF65-F5344CB8AC3E}">
        <p14:creationId xmlns:p14="http://schemas.microsoft.com/office/powerpoint/2010/main" val="1099163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CB6C9E0E-80D8-FFAA-DA87-F353E187C0BD}"/>
              </a:ext>
            </a:extLst>
          </p:cNvPr>
          <p:cNvSpPr>
            <a:spLocks noGrp="1"/>
          </p:cNvSpPr>
          <p:nvPr>
            <p:ph type="title"/>
          </p:nvPr>
        </p:nvSpPr>
        <p:spPr/>
        <p:txBody>
          <a:bodyPr/>
          <a:lstStyle/>
          <a:p>
            <a:r>
              <a:rPr lang="en-US" dirty="0" err="1"/>
              <a:t>Hipotesis</a:t>
            </a:r>
            <a:endParaRPr lang="id-ID" dirty="0"/>
          </a:p>
        </p:txBody>
      </p:sp>
      <p:sp>
        <p:nvSpPr>
          <p:cNvPr id="3" name="Tampungan Teks 2">
            <a:extLst>
              <a:ext uri="{FF2B5EF4-FFF2-40B4-BE49-F238E27FC236}">
                <a16:creationId xmlns:a16="http://schemas.microsoft.com/office/drawing/2014/main" id="{0927BC04-8559-B10D-7BC8-FB061695F281}"/>
              </a:ext>
            </a:extLst>
          </p:cNvPr>
          <p:cNvSpPr>
            <a:spLocks noGrp="1"/>
          </p:cNvSpPr>
          <p:nvPr>
            <p:ph type="body" idx="1"/>
          </p:nvPr>
        </p:nvSpPr>
        <p:spPr/>
        <p:txBody>
          <a:bodyPr/>
          <a:lstStyle/>
          <a:p>
            <a:pPr marL="50800" indent="0" algn="just">
              <a:lnSpc>
                <a:spcPct val="107000"/>
              </a:lnSpc>
              <a:spcAft>
                <a:spcPts val="800"/>
              </a:spcAft>
              <a:buNone/>
            </a:pPr>
            <a:endParaRPr lang="en-US" sz="2000" dirty="0">
              <a:effectLst/>
              <a:latin typeface="Exo" panose="020B0604020202020204" charset="0"/>
              <a:ea typeface="Calibri" panose="020F0502020204030204" pitchFamily="34" charset="0"/>
              <a:cs typeface="Times New Roman" panose="02020603050405020304" pitchFamily="18" charset="0"/>
            </a:endParaRPr>
          </a:p>
          <a:p>
            <a:pPr marL="50800" indent="0" algn="just">
              <a:lnSpc>
                <a:spcPct val="107000"/>
              </a:lnSpc>
              <a:spcAft>
                <a:spcPts val="800"/>
              </a:spcAft>
              <a:buNone/>
            </a:pPr>
            <a:r>
              <a:rPr lang="id-ID" sz="2000" dirty="0">
                <a:effectLst/>
                <a:latin typeface="Exo" panose="020B0604020202020204" charset="0"/>
                <a:ea typeface="Calibri" panose="020F0502020204030204" pitchFamily="34" charset="0"/>
                <a:cs typeface="Times New Roman" panose="02020603050405020304" pitchFamily="18" charset="0"/>
              </a:rPr>
              <a:t>Hipotesis dalam penelitian ini adalah sebagai berikut: </a:t>
            </a:r>
          </a:p>
          <a:p>
            <a:pPr marL="457200" algn="just">
              <a:lnSpc>
                <a:spcPct val="107000"/>
              </a:lnSpc>
              <a:spcAft>
                <a:spcPts val="800"/>
              </a:spcAft>
            </a:pPr>
            <a:r>
              <a:rPr lang="id-ID" sz="2000" dirty="0">
                <a:effectLst/>
                <a:latin typeface="Exo" panose="020B0604020202020204" charset="0"/>
                <a:ea typeface="Calibri" panose="020F0502020204030204" pitchFamily="34" charset="0"/>
                <a:cs typeface="Times New Roman" panose="02020603050405020304" pitchFamily="18" charset="0"/>
              </a:rPr>
              <a:t>H1 : Pendidikan keuangan apakah berpengaruh terhadap pengelolaan keuangan UMKM </a:t>
            </a:r>
          </a:p>
          <a:p>
            <a:pPr marL="457200" algn="just">
              <a:lnSpc>
                <a:spcPct val="107000"/>
              </a:lnSpc>
              <a:spcAft>
                <a:spcPts val="800"/>
              </a:spcAft>
            </a:pPr>
            <a:r>
              <a:rPr lang="id-ID" sz="2000" dirty="0">
                <a:effectLst/>
                <a:latin typeface="Exo" panose="020B0604020202020204" charset="0"/>
                <a:ea typeface="Calibri" panose="020F0502020204030204" pitchFamily="34" charset="0"/>
                <a:cs typeface="Times New Roman" panose="02020603050405020304" pitchFamily="18" charset="0"/>
              </a:rPr>
              <a:t>H2 : Pendapatan</a:t>
            </a:r>
            <a:r>
              <a:rPr lang="en-US" sz="2000" dirty="0">
                <a:effectLst/>
                <a:latin typeface="Exo" panose="020B0604020202020204" charset="0"/>
                <a:ea typeface="Calibri" panose="020F0502020204030204" pitchFamily="34" charset="0"/>
                <a:cs typeface="Times New Roman" panose="02020603050405020304" pitchFamily="18" charset="0"/>
              </a:rPr>
              <a:t> </a:t>
            </a:r>
            <a:r>
              <a:rPr lang="en-US" sz="2000" dirty="0" err="1">
                <a:effectLst/>
                <a:latin typeface="Exo" panose="020B0604020202020204" charset="0"/>
                <a:ea typeface="Calibri" panose="020F0502020204030204" pitchFamily="34" charset="0"/>
                <a:cs typeface="Times New Roman" panose="02020603050405020304" pitchFamily="18" charset="0"/>
              </a:rPr>
              <a:t>Keuangan</a:t>
            </a:r>
            <a:r>
              <a:rPr lang="id-ID" sz="2000" dirty="0">
                <a:effectLst/>
                <a:latin typeface="Exo" panose="020B0604020202020204" charset="0"/>
                <a:ea typeface="Calibri" panose="020F0502020204030204" pitchFamily="34" charset="0"/>
                <a:cs typeface="Times New Roman" panose="02020603050405020304" pitchFamily="18" charset="0"/>
              </a:rPr>
              <a:t> apakah berpengaruh terhadap pengelolaan keuangan UMKM</a:t>
            </a:r>
            <a:endParaRPr lang="en-US" sz="2000" dirty="0">
              <a:effectLst/>
              <a:latin typeface="Exo" panose="020B060402020202020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id-ID" sz="2000" dirty="0">
                <a:effectLst/>
                <a:latin typeface="Exo" panose="020B0604020202020204" charset="0"/>
                <a:ea typeface="Calibri" panose="020F0502020204030204" pitchFamily="34" charset="0"/>
                <a:cs typeface="Times New Roman" panose="02020603050405020304" pitchFamily="18" charset="0"/>
              </a:rPr>
              <a:t>H3 : Literasi keuag</a:t>
            </a:r>
            <a:r>
              <a:rPr lang="en-US" sz="2000" dirty="0">
                <a:latin typeface="Exo" panose="020B0604020202020204" charset="0"/>
                <a:ea typeface="Calibri" panose="020F0502020204030204" pitchFamily="34" charset="0"/>
                <a:cs typeface="Times New Roman" panose="02020603050405020304" pitchFamily="18" charset="0"/>
              </a:rPr>
              <a:t>an</a:t>
            </a:r>
            <a:r>
              <a:rPr lang="id-ID" sz="2000" dirty="0">
                <a:effectLst/>
                <a:latin typeface="Exo" panose="020B0604020202020204" charset="0"/>
                <a:ea typeface="Calibri" panose="020F0502020204030204" pitchFamily="34" charset="0"/>
                <a:cs typeface="Times New Roman" panose="02020603050405020304" pitchFamily="18" charset="0"/>
              </a:rPr>
              <a:t> apakah berpengaruh  terhadap pengelolaan keuangan UMKM </a:t>
            </a:r>
            <a:endParaRPr lang="en-US" sz="2000" dirty="0">
              <a:effectLst/>
              <a:latin typeface="Exo" panose="020B060402020202020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US" sz="2000" dirty="0">
                <a:latin typeface="Exo" panose="020B0604020202020204" charset="0"/>
                <a:ea typeface="Calibri" panose="020F0502020204030204" pitchFamily="34" charset="0"/>
                <a:cs typeface="Times New Roman" panose="02020603050405020304" pitchFamily="18" charset="0"/>
              </a:rPr>
              <a:t>H4 : </a:t>
            </a:r>
            <a:r>
              <a:rPr lang="en-US" sz="2000" dirty="0" err="1">
                <a:latin typeface="Exo" panose="020B0604020202020204" charset="0"/>
                <a:ea typeface="Calibri" panose="020F0502020204030204" pitchFamily="34" charset="0"/>
                <a:cs typeface="Times New Roman" panose="02020603050405020304" pitchFamily="18" charset="0"/>
              </a:rPr>
              <a:t>Inklusi</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keuangan</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apakah</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berpengaruh</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terhadap</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pengelolaan</a:t>
            </a:r>
            <a:r>
              <a:rPr lang="en-US" sz="2000" dirty="0">
                <a:latin typeface="Exo" panose="020B0604020202020204" charset="0"/>
                <a:ea typeface="Calibri" panose="020F0502020204030204" pitchFamily="34" charset="0"/>
                <a:cs typeface="Times New Roman" panose="02020603050405020304" pitchFamily="18" charset="0"/>
              </a:rPr>
              <a:t> </a:t>
            </a:r>
            <a:r>
              <a:rPr lang="en-US" sz="2000" dirty="0" err="1">
                <a:latin typeface="Exo" panose="020B0604020202020204" charset="0"/>
                <a:ea typeface="Calibri" panose="020F0502020204030204" pitchFamily="34" charset="0"/>
                <a:cs typeface="Times New Roman" panose="02020603050405020304" pitchFamily="18" charset="0"/>
              </a:rPr>
              <a:t>keuangan</a:t>
            </a:r>
            <a:r>
              <a:rPr lang="en-US" sz="2000" dirty="0">
                <a:latin typeface="Exo" panose="020B0604020202020204" charset="0"/>
                <a:ea typeface="Calibri" panose="020F0502020204030204" pitchFamily="34" charset="0"/>
                <a:cs typeface="Times New Roman" panose="02020603050405020304" pitchFamily="18" charset="0"/>
              </a:rPr>
              <a:t> UMKM </a:t>
            </a:r>
            <a:endParaRPr lang="id-ID" sz="2000" dirty="0">
              <a:effectLst/>
              <a:latin typeface="Exo" panose="020B0604020202020204" charset="0"/>
              <a:ea typeface="Calibri" panose="020F0502020204030204" pitchFamily="34" charset="0"/>
              <a:cs typeface="Times New Roman" panose="02020603050405020304" pitchFamily="18" charset="0"/>
            </a:endParaRPr>
          </a:p>
          <a:p>
            <a:pPr marL="50800" indent="0">
              <a:buNone/>
            </a:pPr>
            <a:endParaRPr lang="id-ID" dirty="0"/>
          </a:p>
        </p:txBody>
      </p:sp>
    </p:spTree>
    <p:extLst>
      <p:ext uri="{BB962C8B-B14F-4D97-AF65-F5344CB8AC3E}">
        <p14:creationId xmlns:p14="http://schemas.microsoft.com/office/powerpoint/2010/main" val="49163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F571-52C2-4F65-8485-6F54BCF93722}"/>
              </a:ext>
            </a:extLst>
          </p:cNvPr>
          <p:cNvSpPr>
            <a:spLocks noGrp="1"/>
          </p:cNvSpPr>
          <p:nvPr>
            <p:ph type="title"/>
          </p:nvPr>
        </p:nvSpPr>
        <p:spPr/>
        <p:txBody>
          <a:bodyPr/>
          <a:lstStyle/>
          <a:p>
            <a:r>
              <a:rPr lang="en-US" dirty="0"/>
              <a:t>Hasil dan </a:t>
            </a:r>
            <a:r>
              <a:rPr lang="en-US" dirty="0" err="1"/>
              <a:t>Pembahasan</a:t>
            </a:r>
            <a:endParaRPr lang="en-ID" dirty="0"/>
          </a:p>
        </p:txBody>
      </p:sp>
      <p:sp>
        <p:nvSpPr>
          <p:cNvPr id="3" name="Text Placeholder 2">
            <a:extLst>
              <a:ext uri="{FF2B5EF4-FFF2-40B4-BE49-F238E27FC236}">
                <a16:creationId xmlns:a16="http://schemas.microsoft.com/office/drawing/2014/main" id="{B1E6862B-224C-44F2-9EDD-BE2DDCA7E000}"/>
              </a:ext>
            </a:extLst>
          </p:cNvPr>
          <p:cNvSpPr>
            <a:spLocks noGrp="1"/>
          </p:cNvSpPr>
          <p:nvPr>
            <p:ph type="body" idx="1"/>
          </p:nvPr>
        </p:nvSpPr>
        <p:spPr/>
        <p:txBody>
          <a:bodyPr/>
          <a:lstStyle/>
          <a:p>
            <a:pPr marL="50800" indent="0">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Uji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Validitas</a:t>
            </a:r>
            <a:endParaRPr lang="en-ID" dirty="0"/>
          </a:p>
        </p:txBody>
      </p:sp>
      <p:sp>
        <p:nvSpPr>
          <p:cNvPr id="5" name="TextBox 4">
            <a:extLst>
              <a:ext uri="{FF2B5EF4-FFF2-40B4-BE49-F238E27FC236}">
                <a16:creationId xmlns:a16="http://schemas.microsoft.com/office/drawing/2014/main" id="{62060D37-A2CD-463F-A9BD-7CEC5DEE0336}"/>
              </a:ext>
            </a:extLst>
          </p:cNvPr>
          <p:cNvSpPr txBox="1"/>
          <p:nvPr/>
        </p:nvSpPr>
        <p:spPr>
          <a:xfrm>
            <a:off x="537264" y="4740187"/>
            <a:ext cx="9864036" cy="1169551"/>
          </a:xfrm>
          <a:prstGeom prst="rect">
            <a:avLst/>
          </a:prstGeom>
          <a:noFill/>
        </p:spPr>
        <p:txBody>
          <a:bodyPr wrap="square">
            <a:spAutoFit/>
          </a:bodyPr>
          <a:lstStyle/>
          <a:p>
            <a:r>
              <a:rPr lang="id-ID" dirty="0">
                <a:effectLst/>
                <a:latin typeface="Calibri" panose="020F0502020204030204" pitchFamily="34" charset="0"/>
                <a:ea typeface="Calibri" panose="020F0502020204030204" pitchFamily="34" charset="0"/>
                <a:cs typeface="Times New Roman" panose="02020603050405020304" pitchFamily="18" charset="0"/>
              </a:rPr>
              <a:t>Uji validitas merupakan suatu alat ukur yang mengukur seseorang dapat menentukan tingkat keasliannya. Suatu instrumen dikatakan mempunyai validitas yang tinggi apabila memenuhi tujuan pengukurannya. Untuk menilai kualitas kuesioner dilakukan uji validitas. Suatu variabel dikatakan valid jika r hitung &gt; r tabel, dan tidak valid jika r hitung &lt; r tabel. Suatu kuesioner dikatakan valid jika nilai korelasinya sig. &lt;0,05. Untuk r tabel penelitian di nilai R tabel dengan uji dua sisi dan jumlah data (n) = 100 mendapatkan nilai r tabeln sebesar 0,1946. Hasl analisis uji validitas data dilhat pada Tabel 3.2 sebagai berikut :</a:t>
            </a:r>
            <a:endParaRPr lang="en-ID" dirty="0"/>
          </a:p>
        </p:txBody>
      </p:sp>
      <p:graphicFrame>
        <p:nvGraphicFramePr>
          <p:cNvPr id="7" name="Table 6">
            <a:extLst>
              <a:ext uri="{FF2B5EF4-FFF2-40B4-BE49-F238E27FC236}">
                <a16:creationId xmlns:a16="http://schemas.microsoft.com/office/drawing/2014/main" id="{EA6E8B11-E024-40BB-9850-865F5B24DD0C}"/>
              </a:ext>
            </a:extLst>
          </p:cNvPr>
          <p:cNvGraphicFramePr>
            <a:graphicFrameLocks noGrp="1"/>
          </p:cNvGraphicFramePr>
          <p:nvPr>
            <p:extLst>
              <p:ext uri="{D42A27DB-BD31-4B8C-83A1-F6EECF244321}">
                <p14:modId xmlns:p14="http://schemas.microsoft.com/office/powerpoint/2010/main" val="1706781117"/>
              </p:ext>
            </p:extLst>
          </p:nvPr>
        </p:nvGraphicFramePr>
        <p:xfrm>
          <a:off x="1481648" y="1953934"/>
          <a:ext cx="9201096" cy="2649093"/>
        </p:xfrm>
        <a:graphic>
          <a:graphicData uri="http://schemas.openxmlformats.org/drawingml/2006/table">
            <a:tbl>
              <a:tblPr firstRow="1" firstCol="1" bandRow="1"/>
              <a:tblGrid>
                <a:gridCol w="2645045">
                  <a:extLst>
                    <a:ext uri="{9D8B030D-6E8A-4147-A177-3AD203B41FA5}">
                      <a16:colId xmlns:a16="http://schemas.microsoft.com/office/drawing/2014/main" val="3637514293"/>
                    </a:ext>
                  </a:extLst>
                </a:gridCol>
                <a:gridCol w="1203008">
                  <a:extLst>
                    <a:ext uri="{9D8B030D-6E8A-4147-A177-3AD203B41FA5}">
                      <a16:colId xmlns:a16="http://schemas.microsoft.com/office/drawing/2014/main" val="3361500293"/>
                    </a:ext>
                  </a:extLst>
                </a:gridCol>
                <a:gridCol w="1324981">
                  <a:extLst>
                    <a:ext uri="{9D8B030D-6E8A-4147-A177-3AD203B41FA5}">
                      <a16:colId xmlns:a16="http://schemas.microsoft.com/office/drawing/2014/main" val="2897266229"/>
                    </a:ext>
                  </a:extLst>
                </a:gridCol>
                <a:gridCol w="1308259">
                  <a:extLst>
                    <a:ext uri="{9D8B030D-6E8A-4147-A177-3AD203B41FA5}">
                      <a16:colId xmlns:a16="http://schemas.microsoft.com/office/drawing/2014/main" val="3372537611"/>
                    </a:ext>
                  </a:extLst>
                </a:gridCol>
                <a:gridCol w="1510892">
                  <a:extLst>
                    <a:ext uri="{9D8B030D-6E8A-4147-A177-3AD203B41FA5}">
                      <a16:colId xmlns:a16="http://schemas.microsoft.com/office/drawing/2014/main" val="2073827336"/>
                    </a:ext>
                  </a:extLst>
                </a:gridCol>
                <a:gridCol w="1208911">
                  <a:extLst>
                    <a:ext uri="{9D8B030D-6E8A-4147-A177-3AD203B41FA5}">
                      <a16:colId xmlns:a16="http://schemas.microsoft.com/office/drawing/2014/main" val="2612791391"/>
                    </a:ext>
                  </a:extLst>
                </a:gridCol>
              </a:tblGrid>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Variabel</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Pertanyaan</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r hitung</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r table</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Sig. (2-tailed)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Deskripsi</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0269065"/>
                  </a:ext>
                </a:extLst>
              </a:tr>
              <a:tr h="127635">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Pendidikan Keuangan</a:t>
                      </a:r>
                      <a:r>
                        <a:rPr lang="id-ID" sz="1000" kern="100">
                          <a:effectLst/>
                          <a:latin typeface="Calibri" panose="020F0502020204030204" pitchFamily="34" charset="0"/>
                          <a:ea typeface="Calibri" panose="020F0502020204030204" pitchFamily="34" charset="0"/>
                          <a:cs typeface="Times New Roman" panose="02020603050405020304" pitchFamily="18" charset="0"/>
                        </a:rPr>
                        <a:t> (X1)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0,914</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27444308"/>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2</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0,942</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85773323"/>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0,906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663638246"/>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Pen</a:t>
                      </a:r>
                      <a:r>
                        <a:rPr lang="en-US" sz="1000" kern="100">
                          <a:effectLst/>
                          <a:latin typeface="Calibri" panose="020F0502020204030204" pitchFamily="34" charset="0"/>
                          <a:ea typeface="Calibri" panose="020F0502020204030204" pitchFamily="34" charset="0"/>
                          <a:cs typeface="Times New Roman" panose="02020603050405020304" pitchFamily="18" charset="0"/>
                        </a:rPr>
                        <a:t>dapatan </a:t>
                      </a:r>
                      <a:r>
                        <a:rPr lang="id-ID" sz="1000" kern="100">
                          <a:effectLst/>
                          <a:latin typeface="Calibri" panose="020F0502020204030204" pitchFamily="34" charset="0"/>
                          <a:ea typeface="Calibri" panose="020F0502020204030204" pitchFamily="34" charset="0"/>
                          <a:cs typeface="Times New Roman" panose="02020603050405020304" pitchFamily="18" charset="0"/>
                        </a:rPr>
                        <a:t> (X2)</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0,919</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494963720"/>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2</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0,911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09167602"/>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a:t>
                      </a:r>
                      <a:r>
                        <a:rPr lang="en-US" sz="1000" kern="100">
                          <a:effectLst/>
                          <a:latin typeface="Calibri" panose="020F0502020204030204" pitchFamily="34" charset="0"/>
                          <a:ea typeface="Calibri" panose="020F0502020204030204" pitchFamily="34" charset="0"/>
                          <a:cs typeface="Times New Roman" panose="02020603050405020304" pitchFamily="18" charset="0"/>
                        </a:rPr>
                        <a:t>936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082412518"/>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Literasi Keuangan (X3)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0,960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48755182"/>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2</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0,959</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136436665"/>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0,955</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299425"/>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Inklusi Keuangan (X4)</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0,927</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98238187"/>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2</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0,930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288741637"/>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0,920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088983522"/>
                  </a:ext>
                </a:extLst>
              </a:tr>
              <a:tr h="127635">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Pengelolaan keuangan (Y)</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0,939</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652822958"/>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2</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0,958</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13906476"/>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0,909</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66843880"/>
                  </a:ext>
                </a:extLst>
              </a:tr>
              <a:tr h="127635">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4</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dirty="0">
                          <a:effectLst/>
                          <a:latin typeface="Calibri" panose="020F0502020204030204" pitchFamily="34" charset="0"/>
                          <a:ea typeface="Calibri" panose="020F0502020204030204" pitchFamily="34" charset="0"/>
                          <a:cs typeface="Times New Roman" panose="02020603050405020304" pitchFamily="18" charset="0"/>
                        </a:rPr>
                        <a:t>0,893</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dirty="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91869671"/>
                  </a:ext>
                </a:extLst>
              </a:tr>
            </a:tbl>
          </a:graphicData>
        </a:graphic>
      </p:graphicFrame>
    </p:spTree>
    <p:extLst>
      <p:ext uri="{BB962C8B-B14F-4D97-AF65-F5344CB8AC3E}">
        <p14:creationId xmlns:p14="http://schemas.microsoft.com/office/powerpoint/2010/main" val="66048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F571-52C2-4F65-8485-6F54BCF93722}"/>
              </a:ext>
            </a:extLst>
          </p:cNvPr>
          <p:cNvSpPr>
            <a:spLocks noGrp="1"/>
          </p:cNvSpPr>
          <p:nvPr>
            <p:ph type="title"/>
          </p:nvPr>
        </p:nvSpPr>
        <p:spPr/>
        <p:txBody>
          <a:bodyPr/>
          <a:lstStyle/>
          <a:p>
            <a:r>
              <a:rPr lang="en-US" dirty="0"/>
              <a:t>Hasil dan </a:t>
            </a:r>
            <a:r>
              <a:rPr lang="en-US" dirty="0" err="1"/>
              <a:t>Pembahasan</a:t>
            </a:r>
            <a:endParaRPr lang="en-ID" dirty="0"/>
          </a:p>
        </p:txBody>
      </p:sp>
      <p:sp>
        <p:nvSpPr>
          <p:cNvPr id="3" name="Text Placeholder 2">
            <a:extLst>
              <a:ext uri="{FF2B5EF4-FFF2-40B4-BE49-F238E27FC236}">
                <a16:creationId xmlns:a16="http://schemas.microsoft.com/office/drawing/2014/main" id="{B1E6862B-224C-44F2-9EDD-BE2DDCA7E000}"/>
              </a:ext>
            </a:extLst>
          </p:cNvPr>
          <p:cNvSpPr>
            <a:spLocks noGrp="1"/>
          </p:cNvSpPr>
          <p:nvPr>
            <p:ph type="body" idx="1"/>
          </p:nvPr>
        </p:nvSpPr>
        <p:spPr>
          <a:xfrm>
            <a:off x="166758" y="1053618"/>
            <a:ext cx="11830877" cy="5089734"/>
          </a:xfrm>
        </p:spPr>
        <p:txBody>
          <a:bodyPr/>
          <a:lstStyle/>
          <a:p>
            <a:pPr marL="50800" indent="0">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Uji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Reliabilitas</a:t>
            </a:r>
            <a:endParaRPr lang="en-ID" dirty="0"/>
          </a:p>
        </p:txBody>
      </p:sp>
      <p:sp>
        <p:nvSpPr>
          <p:cNvPr id="5" name="TextBox 4">
            <a:extLst>
              <a:ext uri="{FF2B5EF4-FFF2-40B4-BE49-F238E27FC236}">
                <a16:creationId xmlns:a16="http://schemas.microsoft.com/office/drawing/2014/main" id="{62060D37-A2CD-463F-A9BD-7CEC5DEE0336}"/>
              </a:ext>
            </a:extLst>
          </p:cNvPr>
          <p:cNvSpPr txBox="1"/>
          <p:nvPr/>
        </p:nvSpPr>
        <p:spPr>
          <a:xfrm>
            <a:off x="1131625" y="4582613"/>
            <a:ext cx="8812476" cy="1477328"/>
          </a:xfrm>
          <a:prstGeom prst="rect">
            <a:avLst/>
          </a:prstGeom>
          <a:noFill/>
        </p:spPr>
        <p:txBody>
          <a:bodyPr wrap="square">
            <a:spAutoFit/>
          </a:bodyPr>
          <a:lstStyle/>
          <a:p>
            <a:r>
              <a:rPr lang="id-ID" sz="1800" dirty="0">
                <a:effectLst/>
                <a:latin typeface="Calibri" panose="020F0502020204030204" pitchFamily="34" charset="0"/>
                <a:ea typeface="Calibri" panose="020F0502020204030204" pitchFamily="34" charset="0"/>
                <a:cs typeface="Times New Roman" panose="02020603050405020304" pitchFamily="18" charset="0"/>
              </a:rPr>
              <a:t>Uji reliabilitas adalah uji yang digunakan untuk mengetahui sejauh mana tigkat kepercayaan dari sebuah pengukuran. Uji reliabilitas dikatakan reliabel jika nilai</a:t>
            </a:r>
            <a:r>
              <a:rPr lang="en-US" sz="1800" dirty="0">
                <a:effectLst/>
                <a:latin typeface="Calibri" panose="020F0502020204030204" pitchFamily="34" charset="0"/>
                <a:ea typeface="Calibri" panose="020F0502020204030204" pitchFamily="34" charset="0"/>
                <a:cs typeface="Times New Roman" panose="02020603050405020304" pitchFamily="18" charset="0"/>
              </a:rPr>
              <a:t> Nilai Alpha  &gt;0,6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Maka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reliabel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jika</a:t>
            </a:r>
            <a:r>
              <a:rPr lang="en-US" sz="1800" dirty="0">
                <a:effectLst/>
                <a:latin typeface="Calibri" panose="020F0502020204030204" pitchFamily="34" charset="0"/>
                <a:ea typeface="Calibri" panose="020F0502020204030204" pitchFamily="34" charset="0"/>
                <a:cs typeface="Times New Roman" panose="02020603050405020304" pitchFamily="18" charset="0"/>
              </a:rPr>
              <a:t> &gt;0,7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maka</a:t>
            </a:r>
            <a:r>
              <a:rPr lang="en-US" sz="1800" dirty="0">
                <a:effectLst/>
                <a:latin typeface="Calibri" panose="020F0502020204030204" pitchFamily="34" charset="0"/>
                <a:ea typeface="Calibri" panose="020F0502020204030204" pitchFamily="34" charset="0"/>
                <a:cs typeface="Times New Roman" panose="02020603050405020304" pitchFamily="18" charset="0"/>
              </a:rPr>
              <a:t> sangat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reliabel</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id-ID" sz="1800" dirty="0">
                <a:effectLst/>
                <a:latin typeface="Calibri" panose="020F0502020204030204" pitchFamily="34" charset="0"/>
                <a:ea typeface="Calibri" panose="020F0502020204030204" pitchFamily="34" charset="0"/>
                <a:cs typeface="Times New Roman" panose="02020603050405020304" pitchFamily="18" charset="0"/>
              </a:rPr>
              <a:t> Cronbach’s alpha r hitung &gt; r tabel, jika r hitung &lt; r tabel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dapat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id-ID" sz="1800" dirty="0">
                <a:effectLst/>
                <a:latin typeface="Calibri" panose="020F0502020204030204" pitchFamily="34" charset="0"/>
                <a:ea typeface="Calibri" panose="020F0502020204030204" pitchFamily="34" charset="0"/>
                <a:cs typeface="Times New Roman" panose="02020603050405020304" pitchFamily="18" charset="0"/>
              </a:rPr>
              <a:t>dikatakan tidak reliabel atau tidak valid. Hasil analisis uji reliabilitas data dapat dilihat pada tabel 3.3 sebagai berikut</a:t>
            </a:r>
            <a:endParaRPr lang="en-ID" dirty="0"/>
          </a:p>
        </p:txBody>
      </p:sp>
      <p:graphicFrame>
        <p:nvGraphicFramePr>
          <p:cNvPr id="7" name="Table 6">
            <a:extLst>
              <a:ext uri="{FF2B5EF4-FFF2-40B4-BE49-F238E27FC236}">
                <a16:creationId xmlns:a16="http://schemas.microsoft.com/office/drawing/2014/main" id="{EA6E8B11-E024-40BB-9850-865F5B24DD0C}"/>
              </a:ext>
            </a:extLst>
          </p:cNvPr>
          <p:cNvGraphicFramePr>
            <a:graphicFrameLocks noGrp="1"/>
          </p:cNvGraphicFramePr>
          <p:nvPr>
            <p:extLst>
              <p:ext uri="{D42A27DB-BD31-4B8C-83A1-F6EECF244321}">
                <p14:modId xmlns:p14="http://schemas.microsoft.com/office/powerpoint/2010/main" val="3722026169"/>
              </p:ext>
            </p:extLst>
          </p:nvPr>
        </p:nvGraphicFramePr>
        <p:xfrm>
          <a:off x="1481648" y="1770452"/>
          <a:ext cx="9201096" cy="2812161"/>
        </p:xfrm>
        <a:graphic>
          <a:graphicData uri="http://schemas.openxmlformats.org/drawingml/2006/table">
            <a:tbl>
              <a:tblPr firstRow="1" firstCol="1" bandRow="1"/>
              <a:tblGrid>
                <a:gridCol w="2645045">
                  <a:extLst>
                    <a:ext uri="{9D8B030D-6E8A-4147-A177-3AD203B41FA5}">
                      <a16:colId xmlns:a16="http://schemas.microsoft.com/office/drawing/2014/main" val="3637514293"/>
                    </a:ext>
                  </a:extLst>
                </a:gridCol>
                <a:gridCol w="1203008">
                  <a:extLst>
                    <a:ext uri="{9D8B030D-6E8A-4147-A177-3AD203B41FA5}">
                      <a16:colId xmlns:a16="http://schemas.microsoft.com/office/drawing/2014/main" val="3361500293"/>
                    </a:ext>
                  </a:extLst>
                </a:gridCol>
                <a:gridCol w="1324981">
                  <a:extLst>
                    <a:ext uri="{9D8B030D-6E8A-4147-A177-3AD203B41FA5}">
                      <a16:colId xmlns:a16="http://schemas.microsoft.com/office/drawing/2014/main" val="2897266229"/>
                    </a:ext>
                  </a:extLst>
                </a:gridCol>
                <a:gridCol w="1308259">
                  <a:extLst>
                    <a:ext uri="{9D8B030D-6E8A-4147-A177-3AD203B41FA5}">
                      <a16:colId xmlns:a16="http://schemas.microsoft.com/office/drawing/2014/main" val="3372537611"/>
                    </a:ext>
                  </a:extLst>
                </a:gridCol>
                <a:gridCol w="1510892">
                  <a:extLst>
                    <a:ext uri="{9D8B030D-6E8A-4147-A177-3AD203B41FA5}">
                      <a16:colId xmlns:a16="http://schemas.microsoft.com/office/drawing/2014/main" val="2073827336"/>
                    </a:ext>
                  </a:extLst>
                </a:gridCol>
                <a:gridCol w="1208911">
                  <a:extLst>
                    <a:ext uri="{9D8B030D-6E8A-4147-A177-3AD203B41FA5}">
                      <a16:colId xmlns:a16="http://schemas.microsoft.com/office/drawing/2014/main" val="2612791391"/>
                    </a:ext>
                  </a:extLst>
                </a:gridCol>
              </a:tblGrid>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Variabel</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Pertanyaan</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r hitung</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r table</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Sig. (2-tailed)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Deskripsi</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0269065"/>
                  </a:ext>
                </a:extLst>
              </a:tr>
              <a:tr h="127635">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Pendidikan Keuangan</a:t>
                      </a:r>
                      <a:r>
                        <a:rPr lang="id-ID" sz="1000" kern="100">
                          <a:effectLst/>
                          <a:latin typeface="Calibri" panose="020F0502020204030204" pitchFamily="34" charset="0"/>
                          <a:ea typeface="Calibri" panose="020F0502020204030204" pitchFamily="34" charset="0"/>
                          <a:cs typeface="Times New Roman" panose="02020603050405020304" pitchFamily="18" charset="0"/>
                        </a:rPr>
                        <a:t> (X1)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0,914</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27444308"/>
                  </a:ext>
                </a:extLst>
              </a:tr>
              <a:tr h="127635">
                <a:tc>
                  <a:txBody>
                    <a:bodyPr/>
                    <a:lstStyle/>
                    <a:p>
                      <a:pPr>
                        <a:lnSpc>
                          <a:spcPct val="107000"/>
                        </a:lnSpc>
                        <a:spcAft>
                          <a:spcPts val="800"/>
                        </a:spcAft>
                      </a:pPr>
                      <a:r>
                        <a:rPr lang="id-ID" sz="1000" kern="100" dirty="0">
                          <a:effectLst/>
                          <a:latin typeface="Calibri" panose="020F0502020204030204" pitchFamily="34" charset="0"/>
                          <a:ea typeface="Calibri" panose="020F0502020204030204" pitchFamily="34" charset="0"/>
                          <a:cs typeface="Times New Roman" panose="02020603050405020304" pitchFamily="18" charset="0"/>
                        </a:rPr>
                        <a:t>Variabel</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N of Items</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Cronbach’s alpha</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Koefisien Cronbach’s alpha</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Deskripsi</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85773323"/>
                  </a:ext>
                </a:extLst>
              </a:tr>
              <a:tr h="127635">
                <a:tc>
                  <a:txBody>
                    <a:bodyPr/>
                    <a:lstStyle/>
                    <a:p>
                      <a:pP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Pendidikan Keuangan</a:t>
                      </a:r>
                      <a:r>
                        <a:rPr lang="id-ID" sz="1000" kern="100">
                          <a:effectLst/>
                          <a:latin typeface="Calibri" panose="020F0502020204030204" pitchFamily="34" charset="0"/>
                          <a:ea typeface="Calibri" panose="020F0502020204030204" pitchFamily="34" charset="0"/>
                          <a:cs typeface="Times New Roman" panose="02020603050405020304" pitchFamily="18" charset="0"/>
                        </a:rPr>
                        <a:t> (X1)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0,910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&gt; 0,60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Reliabel</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663638246"/>
                  </a:ext>
                </a:extLst>
              </a:tr>
              <a:tr h="127635">
                <a:tc>
                  <a:txBody>
                    <a:bodyPr/>
                    <a:lstStyle/>
                    <a:p>
                      <a:pP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Pendapatan</a:t>
                      </a:r>
                      <a:r>
                        <a:rPr lang="id-ID" sz="1000" kern="100">
                          <a:effectLst/>
                          <a:latin typeface="Calibri" panose="020F0502020204030204" pitchFamily="34" charset="0"/>
                          <a:ea typeface="Calibri" panose="020F0502020204030204" pitchFamily="34" charset="0"/>
                          <a:cs typeface="Times New Roman" panose="02020603050405020304" pitchFamily="18" charset="0"/>
                        </a:rPr>
                        <a:t> (X2)</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0,912</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&gt; 0,60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Reliabel</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494963720"/>
                  </a:ext>
                </a:extLst>
              </a:tr>
              <a:tr h="127635">
                <a:tc>
                  <a:txBody>
                    <a:bodyPr/>
                    <a:lstStyle/>
                    <a:p>
                      <a:pP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Literasi Keuangan</a:t>
                      </a:r>
                      <a:r>
                        <a:rPr lang="id-ID" sz="1000" kern="100">
                          <a:effectLst/>
                          <a:latin typeface="Calibri" panose="020F0502020204030204" pitchFamily="34" charset="0"/>
                          <a:ea typeface="Calibri" panose="020F0502020204030204" pitchFamily="34" charset="0"/>
                          <a:cs typeface="Times New Roman" panose="02020603050405020304" pitchFamily="18" charset="0"/>
                        </a:rPr>
                        <a:t> (X3)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0,955</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&gt; 0,60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Reliabel</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09167602"/>
                  </a:ext>
                </a:extLst>
              </a:tr>
              <a:tr h="127635">
                <a:tc>
                  <a:txBody>
                    <a:bodyPr/>
                    <a:lstStyle/>
                    <a:p>
                      <a:pP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Inklusi Keuangan</a:t>
                      </a:r>
                      <a:r>
                        <a:rPr lang="id-ID" sz="1000" kern="100">
                          <a:effectLst/>
                          <a:latin typeface="Calibri" panose="020F0502020204030204" pitchFamily="34" charset="0"/>
                          <a:ea typeface="Calibri" panose="020F0502020204030204" pitchFamily="34" charset="0"/>
                          <a:cs typeface="Times New Roman" panose="02020603050405020304" pitchFamily="18" charset="0"/>
                        </a:rPr>
                        <a:t> (X4)</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0,916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&gt; 0,60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Reliabel</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082412518"/>
                  </a:ext>
                </a:extLst>
              </a:tr>
              <a:tr h="127635">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Pengelolaan Keuangan (Y)</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4</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0,943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&gt; 0,60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id-ID" sz="1000" kern="100" dirty="0">
                          <a:effectLst/>
                          <a:latin typeface="Calibri" panose="020F0502020204030204" pitchFamily="34" charset="0"/>
                          <a:ea typeface="Calibri" panose="020F0502020204030204" pitchFamily="34" charset="0"/>
                          <a:cs typeface="Times New Roman" panose="02020603050405020304" pitchFamily="18" charset="0"/>
                        </a:rPr>
                        <a:t>Reliabel</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48755182"/>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2</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0,959</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136436665"/>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0,955</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299425"/>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Inklusi Keuangan (X4)</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0,927</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98238187"/>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2</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0,930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288741637"/>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0,920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088983522"/>
                  </a:ext>
                </a:extLst>
              </a:tr>
              <a:tr h="127635">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Pengelolaan keuangan (Y)</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0,939</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652822958"/>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2</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0,958</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13906476"/>
                  </a:ext>
                </a:extLst>
              </a:tr>
              <a:tr h="12763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0,909</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66843880"/>
                  </a:ext>
                </a:extLst>
              </a:tr>
              <a:tr h="127635">
                <a:tc>
                  <a:txBody>
                    <a:bodyPr/>
                    <a:lstStyle/>
                    <a:p>
                      <a:pPr>
                        <a:lnSpc>
                          <a:spcPct val="107000"/>
                        </a:lnSpc>
                        <a:spcAft>
                          <a:spcPts val="800"/>
                        </a:spcAft>
                      </a:pPr>
                      <a:r>
                        <a:rPr lang="id-ID" sz="10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4</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dirty="0">
                          <a:effectLst/>
                          <a:latin typeface="Calibri" panose="020F0502020204030204" pitchFamily="34" charset="0"/>
                          <a:ea typeface="Calibri" panose="020F0502020204030204" pitchFamily="34" charset="0"/>
                          <a:cs typeface="Times New Roman" panose="02020603050405020304" pitchFamily="18" charset="0"/>
                        </a:rPr>
                        <a:t>0,893</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dirty="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91869671"/>
                  </a:ext>
                </a:extLst>
              </a:tr>
            </a:tbl>
          </a:graphicData>
        </a:graphic>
      </p:graphicFrame>
    </p:spTree>
    <p:extLst>
      <p:ext uri="{BB962C8B-B14F-4D97-AF65-F5344CB8AC3E}">
        <p14:creationId xmlns:p14="http://schemas.microsoft.com/office/powerpoint/2010/main" val="127403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F571-52C2-4F65-8485-6F54BCF93722}"/>
              </a:ext>
            </a:extLst>
          </p:cNvPr>
          <p:cNvSpPr>
            <a:spLocks noGrp="1"/>
          </p:cNvSpPr>
          <p:nvPr>
            <p:ph type="title"/>
          </p:nvPr>
        </p:nvSpPr>
        <p:spPr/>
        <p:txBody>
          <a:bodyPr/>
          <a:lstStyle/>
          <a:p>
            <a:r>
              <a:rPr lang="en-US" dirty="0"/>
              <a:t>Hasil dan </a:t>
            </a:r>
            <a:r>
              <a:rPr lang="en-US" dirty="0" err="1"/>
              <a:t>Pembahasan</a:t>
            </a:r>
            <a:endParaRPr lang="en-ID" dirty="0"/>
          </a:p>
        </p:txBody>
      </p:sp>
      <p:sp>
        <p:nvSpPr>
          <p:cNvPr id="3" name="Text Placeholder 2">
            <a:extLst>
              <a:ext uri="{FF2B5EF4-FFF2-40B4-BE49-F238E27FC236}">
                <a16:creationId xmlns:a16="http://schemas.microsoft.com/office/drawing/2014/main" id="{B1E6862B-224C-44F2-9EDD-BE2DDCA7E000}"/>
              </a:ext>
            </a:extLst>
          </p:cNvPr>
          <p:cNvSpPr>
            <a:spLocks noGrp="1"/>
          </p:cNvSpPr>
          <p:nvPr>
            <p:ph type="body" idx="1"/>
          </p:nvPr>
        </p:nvSpPr>
        <p:spPr/>
        <p:txBody>
          <a:bodyPr/>
          <a:lstStyle/>
          <a:p>
            <a:pPr marL="50800" indent="0">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Uji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Normalitas</a:t>
            </a:r>
            <a:endParaRPr lang="en-ID" dirty="0"/>
          </a:p>
        </p:txBody>
      </p:sp>
      <p:sp>
        <p:nvSpPr>
          <p:cNvPr id="5" name="TextBox 4">
            <a:extLst>
              <a:ext uri="{FF2B5EF4-FFF2-40B4-BE49-F238E27FC236}">
                <a16:creationId xmlns:a16="http://schemas.microsoft.com/office/drawing/2014/main" id="{62060D37-A2CD-463F-A9BD-7CEC5DEE0336}"/>
              </a:ext>
            </a:extLst>
          </p:cNvPr>
          <p:cNvSpPr txBox="1"/>
          <p:nvPr/>
        </p:nvSpPr>
        <p:spPr>
          <a:xfrm>
            <a:off x="537262" y="4693652"/>
            <a:ext cx="9201095" cy="1200329"/>
          </a:xfrm>
          <a:prstGeom prst="rect">
            <a:avLst/>
          </a:prstGeom>
          <a:noFill/>
        </p:spPr>
        <p:txBody>
          <a:bodyPr wrap="square">
            <a:spAutoFit/>
          </a:bodyPr>
          <a:lstStyle/>
          <a:p>
            <a:r>
              <a:rPr lang="id-ID" sz="1800">
                <a:effectLst/>
                <a:latin typeface="Calibri" panose="020F0502020204030204" pitchFamily="34" charset="0"/>
                <a:ea typeface="Calibri" panose="020F0502020204030204" pitchFamily="34" charset="0"/>
                <a:cs typeface="Times New Roman" panose="02020603050405020304" pitchFamily="18" charset="0"/>
              </a:rPr>
              <a:t>Uji normalitas dilakukan untuk mengetahui apakah data dalam model regresi variabel residu memiliki distribusi normal. Pengujian</a:t>
            </a:r>
            <a:r>
              <a:rPr lang="en-US" sz="1800">
                <a:effectLst/>
                <a:latin typeface="Calibri" panose="020F0502020204030204" pitchFamily="34" charset="0"/>
                <a:ea typeface="Calibri" panose="020F0502020204030204" pitchFamily="34" charset="0"/>
                <a:cs typeface="Times New Roman" panose="02020603050405020304" pitchFamily="18" charset="0"/>
              </a:rPr>
              <a:t> ini</a:t>
            </a:r>
            <a:r>
              <a:rPr lang="id-ID" sz="1800">
                <a:effectLst/>
                <a:latin typeface="Calibri" panose="020F0502020204030204" pitchFamily="34" charset="0"/>
                <a:ea typeface="Calibri" panose="020F0502020204030204" pitchFamily="34" charset="0"/>
                <a:cs typeface="Times New Roman" panose="02020603050405020304" pitchFamily="18" charset="0"/>
              </a:rPr>
              <a:t> dilakukan dengan uji Kolmogorov-Smirnof. Suatu data </a:t>
            </a:r>
            <a:r>
              <a:rPr lang="en-US" sz="1800">
                <a:effectLst/>
                <a:latin typeface="Calibri" panose="020F0502020204030204" pitchFamily="34" charset="0"/>
                <a:ea typeface="Calibri" panose="020F0502020204030204" pitchFamily="34" charset="0"/>
                <a:cs typeface="Times New Roman" panose="02020603050405020304" pitchFamily="18" charset="0"/>
              </a:rPr>
              <a:t>dikatakan </a:t>
            </a:r>
            <a:r>
              <a:rPr lang="id-ID" sz="1800">
                <a:effectLst/>
                <a:latin typeface="Calibri" panose="020F0502020204030204" pitchFamily="34" charset="0"/>
                <a:ea typeface="Calibri" panose="020F0502020204030204" pitchFamily="34" charset="0"/>
                <a:cs typeface="Times New Roman" panose="02020603050405020304" pitchFamily="18" charset="0"/>
              </a:rPr>
              <a:t>berdistribusi</a:t>
            </a:r>
            <a:r>
              <a:rPr lang="en-US" sz="1800">
                <a:effectLst/>
                <a:latin typeface="Calibri" panose="020F0502020204030204" pitchFamily="34" charset="0"/>
                <a:ea typeface="Calibri" panose="020F0502020204030204" pitchFamily="34" charset="0"/>
                <a:cs typeface="Times New Roman" panose="02020603050405020304" pitchFamily="18" charset="0"/>
              </a:rPr>
              <a:t> normal jika nilah Exact &gt; 0,05</a:t>
            </a:r>
            <a:r>
              <a:rPr lang="id-ID" sz="1800">
                <a:effectLst/>
                <a:latin typeface="Calibri" panose="020F0502020204030204" pitchFamily="34" charset="0"/>
                <a:ea typeface="Calibri" panose="020F0502020204030204" pitchFamily="34" charset="0"/>
                <a:cs typeface="Times New Roman" panose="02020603050405020304" pitchFamily="18" charset="0"/>
              </a:rPr>
              <a:t>. Hasil uji normalitas data dapat dilihat pada tabel 3.4 sebagai berikut :</a:t>
            </a:r>
            <a:endParaRPr lang="en-ID" dirty="0"/>
          </a:p>
        </p:txBody>
      </p:sp>
      <p:graphicFrame>
        <p:nvGraphicFramePr>
          <p:cNvPr id="7" name="Table 6">
            <a:extLst>
              <a:ext uri="{FF2B5EF4-FFF2-40B4-BE49-F238E27FC236}">
                <a16:creationId xmlns:a16="http://schemas.microsoft.com/office/drawing/2014/main" id="{EA6E8B11-E024-40BB-9850-865F5B24DD0C}"/>
              </a:ext>
            </a:extLst>
          </p:cNvPr>
          <p:cNvGraphicFramePr>
            <a:graphicFrameLocks noGrp="1"/>
          </p:cNvGraphicFramePr>
          <p:nvPr>
            <p:extLst>
              <p:ext uri="{D42A27DB-BD31-4B8C-83A1-F6EECF244321}">
                <p14:modId xmlns:p14="http://schemas.microsoft.com/office/powerpoint/2010/main" val="2174270138"/>
              </p:ext>
            </p:extLst>
          </p:nvPr>
        </p:nvGraphicFramePr>
        <p:xfrm>
          <a:off x="2674621" y="1466499"/>
          <a:ext cx="8774377" cy="3138297"/>
        </p:xfrm>
        <a:graphic>
          <a:graphicData uri="http://schemas.openxmlformats.org/drawingml/2006/table">
            <a:tbl>
              <a:tblPr firstRow="1" firstCol="1" bandRow="1"/>
              <a:tblGrid>
                <a:gridCol w="2522376">
                  <a:extLst>
                    <a:ext uri="{9D8B030D-6E8A-4147-A177-3AD203B41FA5}">
                      <a16:colId xmlns:a16="http://schemas.microsoft.com/office/drawing/2014/main" val="3637514293"/>
                    </a:ext>
                  </a:extLst>
                </a:gridCol>
                <a:gridCol w="1147215">
                  <a:extLst>
                    <a:ext uri="{9D8B030D-6E8A-4147-A177-3AD203B41FA5}">
                      <a16:colId xmlns:a16="http://schemas.microsoft.com/office/drawing/2014/main" val="3361500293"/>
                    </a:ext>
                  </a:extLst>
                </a:gridCol>
                <a:gridCol w="1263533">
                  <a:extLst>
                    <a:ext uri="{9D8B030D-6E8A-4147-A177-3AD203B41FA5}">
                      <a16:colId xmlns:a16="http://schemas.microsoft.com/office/drawing/2014/main" val="2897266229"/>
                    </a:ext>
                  </a:extLst>
                </a:gridCol>
                <a:gridCol w="1247586">
                  <a:extLst>
                    <a:ext uri="{9D8B030D-6E8A-4147-A177-3AD203B41FA5}">
                      <a16:colId xmlns:a16="http://schemas.microsoft.com/office/drawing/2014/main" val="3372537611"/>
                    </a:ext>
                  </a:extLst>
                </a:gridCol>
                <a:gridCol w="1440822">
                  <a:extLst>
                    <a:ext uri="{9D8B030D-6E8A-4147-A177-3AD203B41FA5}">
                      <a16:colId xmlns:a16="http://schemas.microsoft.com/office/drawing/2014/main" val="2073827336"/>
                    </a:ext>
                  </a:extLst>
                </a:gridCol>
                <a:gridCol w="1152845">
                  <a:extLst>
                    <a:ext uri="{9D8B030D-6E8A-4147-A177-3AD203B41FA5}">
                      <a16:colId xmlns:a16="http://schemas.microsoft.com/office/drawing/2014/main" val="2612791391"/>
                    </a:ext>
                  </a:extLst>
                </a:gridCol>
              </a:tblGrid>
              <a:tr h="129450">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Variabel</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Pertanyaan</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r hitung</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r table</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Sig. (2-tailed)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Deskripsi</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0269065"/>
                  </a:ext>
                </a:extLst>
              </a:tr>
              <a:tr h="400378">
                <a:tc>
                  <a:txBody>
                    <a:bodyPr/>
                    <a:lstStyle/>
                    <a:p>
                      <a:pPr algn="ctr">
                        <a:lnSpc>
                          <a:spcPct val="107000"/>
                        </a:lnSpc>
                        <a:spcAft>
                          <a:spcPts val="800"/>
                        </a:spcAft>
                      </a:pPr>
                      <a:r>
                        <a:rPr lang="id-ID" sz="10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id-ID" sz="1000" b="1" kern="100">
                          <a:effectLst/>
                          <a:latin typeface="Calibri" panose="020F0502020204030204" pitchFamily="34" charset="0"/>
                          <a:ea typeface="Calibri" panose="020F0502020204030204" pitchFamily="34" charset="0"/>
                          <a:cs typeface="Times New Roman" panose="02020603050405020304" pitchFamily="18" charset="0"/>
                        </a:rPr>
                        <a:t>One-Sample Kolmogorov-Smirnov Test</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800"/>
                        </a:spcAft>
                      </a:pPr>
                      <a:r>
                        <a:rPr lang="id-ID" sz="1000" b="1"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27444308"/>
                  </a:ext>
                </a:extLst>
              </a:tr>
              <a:tr h="264914">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b="1"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Unstandardized Residual</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85773323"/>
                  </a:ext>
                </a:extLst>
              </a:tr>
              <a:tr h="129450">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N</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100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663638246"/>
                  </a:ext>
                </a:extLst>
              </a:tr>
              <a:tr h="129450">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Normal Parameters</a:t>
                      </a:r>
                      <a:r>
                        <a:rPr lang="id-ID" sz="1000" kern="100" baseline="30000">
                          <a:effectLst/>
                          <a:latin typeface="Calibri" panose="020F0502020204030204" pitchFamily="34" charset="0"/>
                          <a:ea typeface="Calibri" panose="020F0502020204030204" pitchFamily="34" charset="0"/>
                          <a:cs typeface="Times New Roman" panose="02020603050405020304" pitchFamily="18" charset="0"/>
                        </a:rPr>
                        <a:t>a,b</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Mean</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494963720"/>
                  </a:ext>
                </a:extLst>
              </a:tr>
              <a:tr h="129450">
                <a:tc>
                  <a:txBody>
                    <a:bodyPr/>
                    <a:lstStyle/>
                    <a:p>
                      <a:pPr algn="ctr">
                        <a:lnSpc>
                          <a:spcPct val="107000"/>
                        </a:lnSpc>
                        <a:spcAft>
                          <a:spcPts val="800"/>
                        </a:spcAft>
                      </a:pPr>
                      <a:r>
                        <a:rPr lang="id-ID" sz="1000" b="1"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Std. Deviation</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1.22175572</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09167602"/>
                  </a:ext>
                </a:extLst>
              </a:tr>
              <a:tr h="129450">
                <a:tc>
                  <a:txBody>
                    <a:bodyPr/>
                    <a:lstStyle/>
                    <a:p>
                      <a:pPr algn="ctr">
                        <a:lnSpc>
                          <a:spcPct val="107000"/>
                        </a:lnSpc>
                        <a:spcAft>
                          <a:spcPts val="800"/>
                        </a:spcAft>
                      </a:pPr>
                      <a:r>
                        <a:rPr lang="id-ID" sz="1000" b="1"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Absolute</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100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082412518"/>
                  </a:ext>
                </a:extLst>
              </a:tr>
              <a:tr h="129450">
                <a:tc>
                  <a:txBody>
                    <a:bodyPr/>
                    <a:lstStyle/>
                    <a:p>
                      <a:pPr algn="ctr">
                        <a:lnSpc>
                          <a:spcPct val="107000"/>
                        </a:lnSpc>
                        <a:spcAft>
                          <a:spcPts val="800"/>
                        </a:spcAft>
                      </a:pPr>
                      <a:r>
                        <a:rPr lang="id-ID" sz="1000" b="1"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Positive</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.070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48755182"/>
                  </a:ext>
                </a:extLst>
              </a:tr>
              <a:tr h="129450">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Negative</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-.100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136436665"/>
                  </a:ext>
                </a:extLst>
              </a:tr>
              <a:tr h="129450">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Test Statistic</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b="1"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100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299425"/>
                  </a:ext>
                </a:extLst>
              </a:tr>
              <a:tr h="129450">
                <a:tc>
                  <a:txBody>
                    <a:bodyPr/>
                    <a:lstStyle/>
                    <a:p>
                      <a:pP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Exact</a:t>
                      </a:r>
                      <a:r>
                        <a:rPr lang="id-ID" sz="1000" kern="100">
                          <a:effectLst/>
                          <a:latin typeface="Calibri" panose="020F0502020204030204" pitchFamily="34" charset="0"/>
                          <a:ea typeface="Calibri" panose="020F0502020204030204" pitchFamily="34" charset="0"/>
                          <a:cs typeface="Times New Roman" panose="02020603050405020304" pitchFamily="18" charset="0"/>
                        </a:rPr>
                        <a:t>. Sig. (2-tailed)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b="1"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.248</a:t>
                      </a:r>
                      <a:r>
                        <a:rPr lang="id-ID" sz="1000" kern="100" baseline="30000">
                          <a:effectLst/>
                          <a:latin typeface="Calibri" panose="020F0502020204030204" pitchFamily="34" charset="0"/>
                          <a:ea typeface="Calibri" panose="020F0502020204030204" pitchFamily="34" charset="0"/>
                          <a:cs typeface="Times New Roman" panose="02020603050405020304" pitchFamily="18" charset="0"/>
                        </a:rPr>
                        <a:t>c</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98238187"/>
                  </a:ext>
                </a:extLst>
              </a:tr>
              <a:tr h="129450">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 Test distribution is Normal.</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b="1"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b="1"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288741637"/>
                  </a:ext>
                </a:extLst>
              </a:tr>
              <a:tr h="129450">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b. Calculated from data.</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id-ID" sz="1000" b="1"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b="1"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088983522"/>
                  </a:ext>
                </a:extLst>
              </a:tr>
              <a:tr h="129450">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c. Lilliefors Significance Correction.</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b="1"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652822958"/>
                  </a:ext>
                </a:extLst>
              </a:tr>
              <a:tr h="129450">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2</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0,958</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13906476"/>
                  </a:ext>
                </a:extLst>
              </a:tr>
              <a:tr h="129450">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0,909</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66843880"/>
                  </a:ext>
                </a:extLst>
              </a:tr>
              <a:tr h="129450">
                <a:tc>
                  <a:txBody>
                    <a:bodyPr/>
                    <a:lstStyle/>
                    <a:p>
                      <a:pPr>
                        <a:lnSpc>
                          <a:spcPct val="107000"/>
                        </a:lnSpc>
                        <a:spcAft>
                          <a:spcPts val="800"/>
                        </a:spcAft>
                      </a:pPr>
                      <a:r>
                        <a:rPr lang="id-ID" sz="10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4</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dirty="0">
                          <a:effectLst/>
                          <a:latin typeface="Calibri" panose="020F0502020204030204" pitchFamily="34" charset="0"/>
                          <a:ea typeface="Calibri" panose="020F0502020204030204" pitchFamily="34" charset="0"/>
                          <a:cs typeface="Times New Roman" panose="02020603050405020304" pitchFamily="18" charset="0"/>
                        </a:rPr>
                        <a:t>0,893</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0,196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dirty="0">
                          <a:effectLst/>
                          <a:latin typeface="Calibri" panose="020F0502020204030204" pitchFamily="34" charset="0"/>
                          <a:ea typeface="Calibri" panose="020F0502020204030204" pitchFamily="34" charset="0"/>
                          <a:cs typeface="Times New Roman" panose="02020603050405020304" pitchFamily="18" charset="0"/>
                        </a:rPr>
                        <a:t>Valid</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91869671"/>
                  </a:ext>
                </a:extLst>
              </a:tr>
            </a:tbl>
          </a:graphicData>
        </a:graphic>
      </p:graphicFrame>
    </p:spTree>
    <p:extLst>
      <p:ext uri="{BB962C8B-B14F-4D97-AF65-F5344CB8AC3E}">
        <p14:creationId xmlns:p14="http://schemas.microsoft.com/office/powerpoint/2010/main" val="350085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Pendahuluan</a:t>
            </a:r>
            <a:endParaRPr/>
          </a:p>
        </p:txBody>
      </p:sp>
      <p:sp>
        <p:nvSpPr>
          <p:cNvPr id="47" name="Google Shape;47;g104f7abbb21_0_309"/>
          <p:cNvSpPr txBox="1">
            <a:spLocks noGrp="1"/>
          </p:cNvSpPr>
          <p:nvPr>
            <p:ph type="body" idx="1"/>
          </p:nvPr>
        </p:nvSpPr>
        <p:spPr>
          <a:xfrm>
            <a:off x="0" y="1281594"/>
            <a:ext cx="11563280" cy="4919181"/>
          </a:xfrm>
          <a:prstGeom prst="rect">
            <a:avLst/>
          </a:prstGeom>
          <a:noFill/>
          <a:ln>
            <a:noFill/>
          </a:ln>
        </p:spPr>
        <p:txBody>
          <a:bodyPr spcFirstLastPara="1" wrap="square" lIns="91425" tIns="45700" rIns="91425" bIns="45700" anchor="ctr" anchorCtr="0">
            <a:normAutofit/>
          </a:bodyPr>
          <a:lstStyle/>
          <a:p>
            <a:pPr marL="685800" indent="-457200" algn="just">
              <a:buFont typeface="Wingdings" panose="05000000000000000000" pitchFamily="2" charset="2"/>
              <a:buChar char="q"/>
            </a:pPr>
            <a:r>
              <a:rPr lang="id-ID" sz="2000" dirty="0">
                <a:effectLst/>
                <a:latin typeface="Exo" panose="020B0604020202020204" charset="0"/>
                <a:ea typeface="Calibri" panose="020F0502020204030204" pitchFamily="34" charset="0"/>
              </a:rPr>
              <a:t>UMKM merupakan salah satu pilar terpenting dalam perekonomian Indonesia. Berdasarkan data Kementerian Koperasi dan UKM, jumlah UMKM pada semester I tahun 2021 mencapai 64,2 juta dengan kontribusi terhadap PDB sebesar 61,07 persen atau senilai 8.573,89 triliun rupiah, serta dapat menghimpun sampai 60,4 persen dari total investasi.</a:t>
            </a:r>
            <a:r>
              <a:rPr lang="en-US" sz="2000" dirty="0">
                <a:latin typeface="Exo" panose="020B0604020202020204" charset="0"/>
              </a:rPr>
              <a:t>. </a:t>
            </a:r>
          </a:p>
          <a:p>
            <a:pPr marL="685800" indent="-457200" algn="just">
              <a:buFont typeface="Wingdings" panose="05000000000000000000" pitchFamily="2" charset="2"/>
              <a:buChar char="q"/>
            </a:pPr>
            <a:r>
              <a:rPr lang="en-US" sz="2000" dirty="0" err="1">
                <a:latin typeface="Exo" panose="020B0604020202020204" charset="0"/>
              </a:rPr>
              <a:t>Dilansir</a:t>
            </a:r>
            <a:r>
              <a:rPr lang="en-US" sz="2000" dirty="0">
                <a:latin typeface="Exo" panose="020B0604020202020204" charset="0"/>
              </a:rPr>
              <a:t> </a:t>
            </a:r>
            <a:r>
              <a:rPr lang="en-US" sz="2000" dirty="0" err="1">
                <a:latin typeface="Exo" panose="020B0604020202020204" charset="0"/>
              </a:rPr>
              <a:t>dari</a:t>
            </a:r>
            <a:r>
              <a:rPr lang="en-US" sz="2000" dirty="0">
                <a:latin typeface="Exo" panose="020B0604020202020204" charset="0"/>
              </a:rPr>
              <a:t> </a:t>
            </a:r>
            <a:r>
              <a:rPr lang="en-US" sz="2000" dirty="0" err="1">
                <a:latin typeface="Exo" panose="020B0604020202020204" charset="0"/>
              </a:rPr>
              <a:t>laman</a:t>
            </a:r>
            <a:r>
              <a:rPr lang="en-US" sz="2000" dirty="0">
                <a:latin typeface="Exo" panose="020B0604020202020204" charset="0"/>
              </a:rPr>
              <a:t> ukmindonesia.id, Kementerian </a:t>
            </a:r>
            <a:r>
              <a:rPr lang="en-US" sz="2000" dirty="0" err="1">
                <a:latin typeface="Exo" panose="020B0604020202020204" charset="0"/>
              </a:rPr>
              <a:t>Koperasi</a:t>
            </a:r>
            <a:r>
              <a:rPr lang="en-US" sz="2000" dirty="0">
                <a:latin typeface="Exo" panose="020B0604020202020204" charset="0"/>
              </a:rPr>
              <a:t> dan UKM RI </a:t>
            </a:r>
            <a:r>
              <a:rPr lang="en-US" sz="2000" dirty="0" err="1">
                <a:latin typeface="Exo" panose="020B0604020202020204" charset="0"/>
              </a:rPr>
              <a:t>mencatat</a:t>
            </a:r>
            <a:r>
              <a:rPr lang="en-US" sz="2000" dirty="0">
                <a:latin typeface="Exo" panose="020B0604020202020204" charset="0"/>
              </a:rPr>
              <a:t> </a:t>
            </a:r>
            <a:r>
              <a:rPr lang="en-US" sz="2000" dirty="0" err="1">
                <a:latin typeface="Exo" panose="020B0604020202020204" charset="0"/>
              </a:rPr>
              <a:t>pertumbuhan</a:t>
            </a:r>
            <a:r>
              <a:rPr lang="en-US" sz="2000" dirty="0">
                <a:latin typeface="Exo" panose="020B0604020202020204" charset="0"/>
              </a:rPr>
              <a:t> UMKM </a:t>
            </a:r>
            <a:r>
              <a:rPr lang="en-US" sz="2000" dirty="0" err="1">
                <a:latin typeface="Exo" panose="020B0604020202020204" charset="0"/>
              </a:rPr>
              <a:t>terus</a:t>
            </a:r>
            <a:r>
              <a:rPr lang="en-US" sz="2000" dirty="0">
                <a:latin typeface="Exo" panose="020B0604020202020204" charset="0"/>
              </a:rPr>
              <a:t> </a:t>
            </a:r>
            <a:r>
              <a:rPr lang="en-US" sz="2000" dirty="0" err="1">
                <a:latin typeface="Exo" panose="020B0604020202020204" charset="0"/>
              </a:rPr>
              <a:t>alami</a:t>
            </a:r>
            <a:r>
              <a:rPr lang="en-US" sz="2000" dirty="0">
                <a:latin typeface="Exo" panose="020B0604020202020204" charset="0"/>
              </a:rPr>
              <a:t> </a:t>
            </a:r>
            <a:r>
              <a:rPr lang="en-US" sz="2000" dirty="0" err="1">
                <a:latin typeface="Exo" panose="020B0604020202020204" charset="0"/>
              </a:rPr>
              <a:t>peningkatan</a:t>
            </a:r>
            <a:r>
              <a:rPr lang="en-US" sz="2000" dirty="0">
                <a:latin typeface="Exo" panose="020B0604020202020204" charset="0"/>
              </a:rPr>
              <a:t> </a:t>
            </a:r>
            <a:r>
              <a:rPr lang="en-US" sz="2000" dirty="0" err="1">
                <a:latin typeface="Exo" panose="020B0604020202020204" charset="0"/>
              </a:rPr>
              <a:t>selama</a:t>
            </a:r>
            <a:r>
              <a:rPr lang="en-US" sz="2000" dirty="0">
                <a:latin typeface="Exo" panose="020B0604020202020204" charset="0"/>
              </a:rPr>
              <a:t> </a:t>
            </a:r>
            <a:r>
              <a:rPr lang="en-US" sz="2000" dirty="0" err="1">
                <a:latin typeface="Exo" panose="020B0604020202020204" charset="0"/>
              </a:rPr>
              <a:t>tahun</a:t>
            </a:r>
            <a:r>
              <a:rPr lang="en-US" sz="2000" dirty="0">
                <a:latin typeface="Exo" panose="020B0604020202020204" charset="0"/>
              </a:rPr>
              <a:t> 2015 </a:t>
            </a:r>
            <a:r>
              <a:rPr lang="en-US" sz="2000" dirty="0" err="1">
                <a:latin typeface="Exo" panose="020B0604020202020204" charset="0"/>
              </a:rPr>
              <a:t>sampai</a:t>
            </a:r>
            <a:r>
              <a:rPr lang="en-US" sz="2000" dirty="0">
                <a:latin typeface="Exo" panose="020B0604020202020204" charset="0"/>
              </a:rPr>
              <a:t> </a:t>
            </a:r>
            <a:r>
              <a:rPr lang="en-US" sz="2000" dirty="0" err="1">
                <a:latin typeface="Exo" panose="020B0604020202020204" charset="0"/>
              </a:rPr>
              <a:t>dengan</a:t>
            </a:r>
            <a:r>
              <a:rPr lang="en-US" sz="2000" dirty="0">
                <a:latin typeface="Exo" panose="020B0604020202020204" charset="0"/>
              </a:rPr>
              <a:t> </a:t>
            </a:r>
            <a:r>
              <a:rPr lang="en-US" sz="2000" dirty="0" err="1">
                <a:latin typeface="Exo" panose="020B0604020202020204" charset="0"/>
              </a:rPr>
              <a:t>tahun</a:t>
            </a:r>
            <a:r>
              <a:rPr lang="en-US" sz="2000" dirty="0">
                <a:latin typeface="Exo" panose="020B0604020202020204" charset="0"/>
              </a:rPr>
              <a:t> 2019. </a:t>
            </a:r>
            <a:r>
              <a:rPr lang="en-US" sz="2000" dirty="0" err="1">
                <a:latin typeface="Exo" panose="020B0604020202020204" charset="0"/>
              </a:rPr>
              <a:t>Hingga</a:t>
            </a:r>
            <a:r>
              <a:rPr lang="en-US" sz="2000" dirty="0">
                <a:latin typeface="Exo" panose="020B0604020202020204" charset="0"/>
              </a:rPr>
              <a:t> pada </a:t>
            </a:r>
            <a:r>
              <a:rPr lang="en-US" sz="2000" dirty="0" err="1">
                <a:latin typeface="Exo" panose="020B0604020202020204" charset="0"/>
              </a:rPr>
              <a:t>tahun</a:t>
            </a:r>
            <a:r>
              <a:rPr lang="en-US" sz="2000" dirty="0">
                <a:latin typeface="Exo" panose="020B0604020202020204" charset="0"/>
              </a:rPr>
              <a:t> 2022, </a:t>
            </a:r>
            <a:r>
              <a:rPr lang="en-US" sz="2000" dirty="0" err="1">
                <a:latin typeface="Exo" panose="020B0604020202020204" charset="0"/>
              </a:rPr>
              <a:t>jumlah</a:t>
            </a:r>
            <a:r>
              <a:rPr lang="en-US" sz="2000" dirty="0">
                <a:latin typeface="Exo" panose="020B0604020202020204" charset="0"/>
              </a:rPr>
              <a:t> UMKM yang </a:t>
            </a:r>
            <a:r>
              <a:rPr lang="en-US" sz="2000" dirty="0" err="1">
                <a:latin typeface="Exo" panose="020B0604020202020204" charset="0"/>
              </a:rPr>
              <a:t>sudah</a:t>
            </a:r>
            <a:r>
              <a:rPr lang="en-US" sz="2000" dirty="0">
                <a:latin typeface="Exo" panose="020B0604020202020204" charset="0"/>
              </a:rPr>
              <a:t> </a:t>
            </a:r>
            <a:r>
              <a:rPr lang="en-US" sz="2000" dirty="0" err="1">
                <a:latin typeface="Exo" panose="020B0604020202020204" charset="0"/>
              </a:rPr>
              <a:t>mendaftarkan</a:t>
            </a:r>
            <a:r>
              <a:rPr lang="en-US" sz="2000" dirty="0">
                <a:latin typeface="Exo" panose="020B0604020202020204" charset="0"/>
              </a:rPr>
              <a:t> </a:t>
            </a:r>
            <a:r>
              <a:rPr lang="en-US" sz="2000" dirty="0" err="1">
                <a:latin typeface="Exo" panose="020B0604020202020204" charset="0"/>
              </a:rPr>
              <a:t>bisnisanya</a:t>
            </a:r>
            <a:r>
              <a:rPr lang="en-US" sz="2000" dirty="0">
                <a:latin typeface="Exo" panose="020B0604020202020204" charset="0"/>
              </a:rPr>
              <a:t> </a:t>
            </a:r>
            <a:r>
              <a:rPr lang="en-US" sz="2000" dirty="0" err="1">
                <a:latin typeface="Exo" panose="020B0604020202020204" charset="0"/>
              </a:rPr>
              <a:t>mencapai</a:t>
            </a:r>
            <a:r>
              <a:rPr lang="en-US" sz="2000" dirty="0">
                <a:latin typeface="Exo" panose="020B0604020202020204" charset="0"/>
              </a:rPr>
              <a:t> 8,71 </a:t>
            </a:r>
            <a:r>
              <a:rPr lang="en-US" sz="2000" dirty="0" err="1">
                <a:latin typeface="Exo" panose="020B0604020202020204" charset="0"/>
              </a:rPr>
              <a:t>juta</a:t>
            </a:r>
            <a:r>
              <a:rPr lang="en-US" sz="2000" dirty="0">
                <a:latin typeface="Exo" panose="020B0604020202020204" charset="0"/>
              </a:rPr>
              <a:t> unit. </a:t>
            </a:r>
            <a:r>
              <a:rPr lang="en-US" sz="2000" dirty="0" err="1">
                <a:latin typeface="Exo" panose="020B0604020202020204" charset="0"/>
              </a:rPr>
              <a:t>Jumlah</a:t>
            </a:r>
            <a:r>
              <a:rPr lang="en-US" sz="2000" dirty="0">
                <a:latin typeface="Exo" panose="020B0604020202020204" charset="0"/>
              </a:rPr>
              <a:t> UMKM paling </a:t>
            </a:r>
            <a:r>
              <a:rPr lang="en-US" sz="2000" dirty="0" err="1">
                <a:latin typeface="Exo" panose="020B0604020202020204" charset="0"/>
              </a:rPr>
              <a:t>banyak</a:t>
            </a:r>
            <a:r>
              <a:rPr lang="en-US" sz="2000" dirty="0">
                <a:latin typeface="Exo" panose="020B0604020202020204" charset="0"/>
              </a:rPr>
              <a:t> di </a:t>
            </a:r>
            <a:r>
              <a:rPr lang="en-US" sz="2000" dirty="0" err="1">
                <a:latin typeface="Exo" panose="020B0604020202020204" charset="0"/>
              </a:rPr>
              <a:t>Jawa</a:t>
            </a:r>
            <a:r>
              <a:rPr lang="en-US" sz="2000" dirty="0">
                <a:latin typeface="Exo" panose="020B0604020202020204" charset="0"/>
              </a:rPr>
              <a:t> Barat </a:t>
            </a:r>
            <a:r>
              <a:rPr lang="en-US" sz="2000" dirty="0" err="1">
                <a:latin typeface="Exo" panose="020B0604020202020204" charset="0"/>
              </a:rPr>
              <a:t>dengan</a:t>
            </a:r>
            <a:r>
              <a:rPr lang="en-US" sz="2000" dirty="0">
                <a:latin typeface="Exo" panose="020B0604020202020204" charset="0"/>
              </a:rPr>
              <a:t> </a:t>
            </a:r>
            <a:r>
              <a:rPr lang="en-US" sz="2000" dirty="0" err="1">
                <a:latin typeface="Exo" panose="020B0604020202020204" charset="0"/>
              </a:rPr>
              <a:t>jumlah</a:t>
            </a:r>
            <a:r>
              <a:rPr lang="en-US" sz="2000" dirty="0">
                <a:latin typeface="Exo" panose="020B0604020202020204" charset="0"/>
              </a:rPr>
              <a:t> 1.494.723 unit. </a:t>
            </a:r>
            <a:r>
              <a:rPr lang="en-US" sz="2000" dirty="0" err="1">
                <a:latin typeface="Exo" panose="020B0604020202020204" charset="0"/>
              </a:rPr>
              <a:t>Diikuti</a:t>
            </a:r>
            <a:r>
              <a:rPr lang="en-US" sz="2000" dirty="0">
                <a:latin typeface="Exo" panose="020B0604020202020204" charset="0"/>
              </a:rPr>
              <a:t> oleh </a:t>
            </a:r>
            <a:r>
              <a:rPr lang="en-US" sz="2000" dirty="0" err="1">
                <a:latin typeface="Exo" panose="020B0604020202020204" charset="0"/>
              </a:rPr>
              <a:t>Jawa</a:t>
            </a:r>
            <a:r>
              <a:rPr lang="en-US" sz="2000" dirty="0">
                <a:latin typeface="Exo" panose="020B0604020202020204" charset="0"/>
              </a:rPr>
              <a:t> Tengah </a:t>
            </a:r>
            <a:r>
              <a:rPr lang="en-US" sz="2000" dirty="0" err="1">
                <a:latin typeface="Exo" panose="020B0604020202020204" charset="0"/>
              </a:rPr>
              <a:t>sebanyak</a:t>
            </a:r>
            <a:r>
              <a:rPr lang="en-US" sz="2000" dirty="0">
                <a:latin typeface="Exo" panose="020B0604020202020204" charset="0"/>
              </a:rPr>
              <a:t> 1.457.126 unit dan </a:t>
            </a:r>
            <a:r>
              <a:rPr lang="en-US" sz="2000" dirty="0" err="1">
                <a:latin typeface="Exo" panose="020B0604020202020204" charset="0"/>
              </a:rPr>
              <a:t>Jawa</a:t>
            </a:r>
            <a:r>
              <a:rPr lang="en-US" sz="2000" dirty="0">
                <a:latin typeface="Exo" panose="020B0604020202020204" charset="0"/>
              </a:rPr>
              <a:t> Timur </a:t>
            </a:r>
            <a:r>
              <a:rPr lang="en-US" sz="2000" dirty="0" err="1">
                <a:latin typeface="Exo" panose="020B0604020202020204" charset="0"/>
              </a:rPr>
              <a:t>sebanyak</a:t>
            </a:r>
            <a:r>
              <a:rPr lang="en-US" sz="2000" dirty="0">
                <a:latin typeface="Exo" panose="020B0604020202020204" charset="0"/>
              </a:rPr>
              <a:t> 1.153.576 unit..</a:t>
            </a:r>
          </a:p>
          <a:p>
            <a:pPr marL="685800" indent="-457200" algn="just">
              <a:buFont typeface="Wingdings" panose="05000000000000000000" pitchFamily="2" charset="2"/>
              <a:buChar char="q"/>
            </a:pPr>
            <a:r>
              <a:rPr lang="id-ID" sz="2000" dirty="0">
                <a:effectLst/>
                <a:latin typeface="Exo" panose="020B0604020202020204" charset="0"/>
                <a:ea typeface="Calibri" panose="020F0502020204030204" pitchFamily="34" charset="0"/>
              </a:rPr>
              <a:t>Pengelolaan keuangan yang baik diperlukan adanya pemahaman tentang keuangan. Pelaku UMKM seharusnya memahami cara mengelola keuangan agar dana yang dimilikinya bisa mendapatkan penghasilan yang maksimal. Cara untuk mengelola keuangan bisa didapatkan melalui pendidikan keuangan yang diperoleh baik dari sekolah maupun lingkungan.</a:t>
            </a:r>
            <a:r>
              <a:rPr lang="en-US" sz="2000" dirty="0">
                <a:latin typeface="Exo" panose="020B0604020202020204" charset="0"/>
              </a:rPr>
              <a:t>.</a:t>
            </a:r>
          </a:p>
          <a:p>
            <a:pPr marL="228600" lvl="0" indent="0" algn="just" rtl="0">
              <a:lnSpc>
                <a:spcPct val="90000"/>
              </a:lnSpc>
              <a:spcBef>
                <a:spcPts val="1000"/>
              </a:spcBef>
              <a:spcAft>
                <a:spcPts val="0"/>
              </a:spcAft>
              <a:buClr>
                <a:schemeClr val="dk1"/>
              </a:buClr>
              <a:buSzPts val="2800"/>
              <a:buNone/>
            </a:pPr>
            <a:endParaRP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F571-52C2-4F65-8485-6F54BCF93722}"/>
              </a:ext>
            </a:extLst>
          </p:cNvPr>
          <p:cNvSpPr>
            <a:spLocks noGrp="1"/>
          </p:cNvSpPr>
          <p:nvPr>
            <p:ph type="title"/>
          </p:nvPr>
        </p:nvSpPr>
        <p:spPr/>
        <p:txBody>
          <a:bodyPr/>
          <a:lstStyle/>
          <a:p>
            <a:r>
              <a:rPr lang="en-US" dirty="0"/>
              <a:t>Hasil dan </a:t>
            </a:r>
            <a:r>
              <a:rPr lang="en-US" dirty="0" err="1"/>
              <a:t>Pembahasan</a:t>
            </a:r>
            <a:endParaRPr lang="en-ID" dirty="0"/>
          </a:p>
        </p:txBody>
      </p:sp>
      <p:sp>
        <p:nvSpPr>
          <p:cNvPr id="3" name="Text Placeholder 2">
            <a:extLst>
              <a:ext uri="{FF2B5EF4-FFF2-40B4-BE49-F238E27FC236}">
                <a16:creationId xmlns:a16="http://schemas.microsoft.com/office/drawing/2014/main" id="{B1E6862B-224C-44F2-9EDD-BE2DDCA7E000}"/>
              </a:ext>
            </a:extLst>
          </p:cNvPr>
          <p:cNvSpPr>
            <a:spLocks noGrp="1"/>
          </p:cNvSpPr>
          <p:nvPr>
            <p:ph type="body" idx="1"/>
          </p:nvPr>
        </p:nvSpPr>
        <p:spPr/>
        <p:txBody>
          <a:bodyPr/>
          <a:lstStyle/>
          <a:p>
            <a:pPr marL="50800" indent="0">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Uji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Multikolinearitas</a:t>
            </a:r>
            <a:endParaRPr lang="en-ID" dirty="0"/>
          </a:p>
        </p:txBody>
      </p:sp>
      <p:sp>
        <p:nvSpPr>
          <p:cNvPr id="5" name="TextBox 4">
            <a:extLst>
              <a:ext uri="{FF2B5EF4-FFF2-40B4-BE49-F238E27FC236}">
                <a16:creationId xmlns:a16="http://schemas.microsoft.com/office/drawing/2014/main" id="{62060D37-A2CD-463F-A9BD-7CEC5DEE0336}"/>
              </a:ext>
            </a:extLst>
          </p:cNvPr>
          <p:cNvSpPr txBox="1"/>
          <p:nvPr/>
        </p:nvSpPr>
        <p:spPr>
          <a:xfrm>
            <a:off x="537264" y="4873771"/>
            <a:ext cx="9201095" cy="738664"/>
          </a:xfrm>
          <a:prstGeom prst="rect">
            <a:avLst/>
          </a:prstGeom>
          <a:noFill/>
        </p:spPr>
        <p:txBody>
          <a:bodyPr wrap="square">
            <a:spAutoFit/>
          </a:bodyPr>
          <a:lstStyle/>
          <a:p>
            <a:r>
              <a:rPr lang="id-ID" sz="1400">
                <a:effectLst/>
                <a:latin typeface="Calibri" panose="020F0502020204030204" pitchFamily="34" charset="0"/>
                <a:ea typeface="Calibri" panose="020F0502020204030204" pitchFamily="34" charset="0"/>
                <a:cs typeface="Times New Roman" panose="02020603050405020304" pitchFamily="18" charset="0"/>
              </a:rPr>
              <a:t>Hasil dari tabel 3.5 menunjukkan bahwa nilai dari masing</a:t>
            </a:r>
            <a:r>
              <a:rPr lang="en-US" sz="1400">
                <a:effectLst/>
                <a:latin typeface="Calibri" panose="020F0502020204030204" pitchFamily="34" charset="0"/>
                <a:ea typeface="Calibri" panose="020F0502020204030204" pitchFamily="34" charset="0"/>
                <a:cs typeface="Times New Roman" panose="02020603050405020304" pitchFamily="18" charset="0"/>
              </a:rPr>
              <a:t>-</a:t>
            </a:r>
            <a:r>
              <a:rPr lang="id-ID" sz="1400">
                <a:effectLst/>
                <a:latin typeface="Calibri" panose="020F0502020204030204" pitchFamily="34" charset="0"/>
                <a:ea typeface="Calibri" panose="020F0502020204030204" pitchFamily="34" charset="0"/>
                <a:cs typeface="Times New Roman" panose="02020603050405020304" pitchFamily="18" charset="0"/>
              </a:rPr>
              <a:t>masing variabel pada kolom VIF menunjukkan lebih kecil daripada 10,00 dan pada nilai Tolerance lebih besar daripada 0,10, maka dapat diartikan dari variabel variabel </a:t>
            </a:r>
            <a:r>
              <a:rPr lang="en-US" sz="1400">
                <a:effectLst/>
                <a:latin typeface="Calibri" panose="020F0502020204030204" pitchFamily="34" charset="0"/>
                <a:ea typeface="Calibri" panose="020F0502020204030204" pitchFamily="34" charset="0"/>
                <a:cs typeface="Times New Roman" panose="02020603050405020304" pitchFamily="18" charset="0"/>
              </a:rPr>
              <a:t>Literasi Keuangan</a:t>
            </a:r>
            <a:r>
              <a:rPr lang="id-ID" sz="1400">
                <a:effectLst/>
                <a:latin typeface="Calibri" panose="020F0502020204030204" pitchFamily="34" charset="0"/>
                <a:ea typeface="Calibri" panose="020F0502020204030204" pitchFamily="34" charset="0"/>
                <a:cs typeface="Times New Roman" panose="02020603050405020304" pitchFamily="18" charset="0"/>
              </a:rPr>
              <a:t>, Pendapatan, Perilaku Keuangan, Persepsi Risiko, dan Keputusan Investasi tidak terjadi Multikolinearitas.</a:t>
            </a:r>
            <a:endParaRPr lang="en-ID" dirty="0"/>
          </a:p>
        </p:txBody>
      </p:sp>
      <p:graphicFrame>
        <p:nvGraphicFramePr>
          <p:cNvPr id="6" name="Table 5">
            <a:extLst>
              <a:ext uri="{FF2B5EF4-FFF2-40B4-BE49-F238E27FC236}">
                <a16:creationId xmlns:a16="http://schemas.microsoft.com/office/drawing/2014/main" id="{CC6DD8A4-60E0-4088-A8B9-5E64D2753B0B}"/>
              </a:ext>
            </a:extLst>
          </p:cNvPr>
          <p:cNvGraphicFramePr>
            <a:graphicFrameLocks noGrp="1"/>
          </p:cNvGraphicFramePr>
          <p:nvPr>
            <p:extLst>
              <p:ext uri="{D42A27DB-BD31-4B8C-83A1-F6EECF244321}">
                <p14:modId xmlns:p14="http://schemas.microsoft.com/office/powerpoint/2010/main" val="4057510034"/>
              </p:ext>
            </p:extLst>
          </p:nvPr>
        </p:nvGraphicFramePr>
        <p:xfrm>
          <a:off x="1049204" y="2386584"/>
          <a:ext cx="8177213" cy="2084832"/>
        </p:xfrm>
        <a:graphic>
          <a:graphicData uri="http://schemas.openxmlformats.org/drawingml/2006/table">
            <a:tbl>
              <a:tblPr firstRow="1" firstCol="1" bandRow="1"/>
              <a:tblGrid>
                <a:gridCol w="236284">
                  <a:extLst>
                    <a:ext uri="{9D8B030D-6E8A-4147-A177-3AD203B41FA5}">
                      <a16:colId xmlns:a16="http://schemas.microsoft.com/office/drawing/2014/main" val="2147360962"/>
                    </a:ext>
                  </a:extLst>
                </a:gridCol>
                <a:gridCol w="1419461">
                  <a:extLst>
                    <a:ext uri="{9D8B030D-6E8A-4147-A177-3AD203B41FA5}">
                      <a16:colId xmlns:a16="http://schemas.microsoft.com/office/drawing/2014/main" val="1061743026"/>
                    </a:ext>
                  </a:extLst>
                </a:gridCol>
                <a:gridCol w="1419461">
                  <a:extLst>
                    <a:ext uri="{9D8B030D-6E8A-4147-A177-3AD203B41FA5}">
                      <a16:colId xmlns:a16="http://schemas.microsoft.com/office/drawing/2014/main" val="2571089945"/>
                    </a:ext>
                  </a:extLst>
                </a:gridCol>
                <a:gridCol w="1065033">
                  <a:extLst>
                    <a:ext uri="{9D8B030D-6E8A-4147-A177-3AD203B41FA5}">
                      <a16:colId xmlns:a16="http://schemas.microsoft.com/office/drawing/2014/main" val="2477801147"/>
                    </a:ext>
                  </a:extLst>
                </a:gridCol>
                <a:gridCol w="1182301">
                  <a:extLst>
                    <a:ext uri="{9D8B030D-6E8A-4147-A177-3AD203B41FA5}">
                      <a16:colId xmlns:a16="http://schemas.microsoft.com/office/drawing/2014/main" val="1173531197"/>
                    </a:ext>
                  </a:extLst>
                </a:gridCol>
                <a:gridCol w="591588">
                  <a:extLst>
                    <a:ext uri="{9D8B030D-6E8A-4147-A177-3AD203B41FA5}">
                      <a16:colId xmlns:a16="http://schemas.microsoft.com/office/drawing/2014/main" val="728047435"/>
                    </a:ext>
                  </a:extLst>
                </a:gridCol>
                <a:gridCol w="708855">
                  <a:extLst>
                    <a:ext uri="{9D8B030D-6E8A-4147-A177-3AD203B41FA5}">
                      <a16:colId xmlns:a16="http://schemas.microsoft.com/office/drawing/2014/main" val="3363163098"/>
                    </a:ext>
                  </a:extLst>
                </a:gridCol>
                <a:gridCol w="1036154">
                  <a:extLst>
                    <a:ext uri="{9D8B030D-6E8A-4147-A177-3AD203B41FA5}">
                      <a16:colId xmlns:a16="http://schemas.microsoft.com/office/drawing/2014/main" val="3820807363"/>
                    </a:ext>
                  </a:extLst>
                </a:gridCol>
                <a:gridCol w="129519">
                  <a:extLst>
                    <a:ext uri="{9D8B030D-6E8A-4147-A177-3AD203B41FA5}">
                      <a16:colId xmlns:a16="http://schemas.microsoft.com/office/drawing/2014/main" val="2441740893"/>
                    </a:ext>
                  </a:extLst>
                </a:gridCol>
                <a:gridCol w="129519">
                  <a:extLst>
                    <a:ext uri="{9D8B030D-6E8A-4147-A177-3AD203B41FA5}">
                      <a16:colId xmlns:a16="http://schemas.microsoft.com/office/drawing/2014/main" val="2972804255"/>
                    </a:ext>
                  </a:extLst>
                </a:gridCol>
                <a:gridCol w="129519">
                  <a:extLst>
                    <a:ext uri="{9D8B030D-6E8A-4147-A177-3AD203B41FA5}">
                      <a16:colId xmlns:a16="http://schemas.microsoft.com/office/drawing/2014/main" val="3930448932"/>
                    </a:ext>
                  </a:extLst>
                </a:gridCol>
                <a:gridCol w="129519">
                  <a:extLst>
                    <a:ext uri="{9D8B030D-6E8A-4147-A177-3AD203B41FA5}">
                      <a16:colId xmlns:a16="http://schemas.microsoft.com/office/drawing/2014/main" val="2788066293"/>
                    </a:ext>
                  </a:extLst>
                </a:gridCol>
              </a:tblGrid>
              <a:tr h="284480">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Unstandardized B</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Coeffcients Std. Error</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Standardized Coefficients Beta</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T</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Sig.</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Collinearity Tolerance</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Statistic VIF</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ID"/>
                    </a:p>
                  </a:txBody>
                  <a:tcPr/>
                </a:tc>
                <a:tc hMerge="1">
                  <a:txBody>
                    <a:bodyPr/>
                    <a:lstStyle/>
                    <a:p>
                      <a:endParaRPr lang="en-ID"/>
                    </a:p>
                  </a:txBody>
                  <a:tcPr/>
                </a:tc>
                <a:tc>
                  <a:txBody>
                    <a:bodyPr/>
                    <a:lstStyle/>
                    <a:p>
                      <a:pPr>
                        <a:lnSpc>
                          <a:spcPct val="107000"/>
                        </a:lnSpc>
                        <a:spcAft>
                          <a:spcPts val="800"/>
                        </a:spcAft>
                      </a:pPr>
                      <a:r>
                        <a:rPr lang="en-ID"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249362753"/>
                  </a:ext>
                </a:extLst>
              </a:tr>
              <a:tr h="148590">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(Costant)</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0</a:t>
                      </a:r>
                      <a:r>
                        <a:rPr lang="id-ID" sz="1000" kern="100">
                          <a:effectLst/>
                          <a:latin typeface="Calibri" panose="020F0502020204030204" pitchFamily="34" charset="0"/>
                          <a:ea typeface="Calibri" panose="020F0502020204030204" pitchFamily="34" charset="0"/>
                          <a:cs typeface="Times New Roman" panose="02020603050405020304" pitchFamily="18" charset="0"/>
                        </a:rPr>
                        <a:t>.941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385</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2</a:t>
                      </a: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442</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016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ID"/>
                    </a:p>
                  </a:txBody>
                  <a:tcPr/>
                </a:tc>
                <a:tc gridSpan="3">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463694486"/>
                  </a:ext>
                </a:extLst>
              </a:tr>
              <a:tr h="18732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Pendidikan Keuangan</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026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.060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020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433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666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321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ID"/>
                    </a:p>
                  </a:txBody>
                  <a:tcPr/>
                </a:tc>
                <a:tc gridSpan="3">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3.115</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3160086762"/>
                  </a:ext>
                </a:extLst>
              </a:tr>
              <a:tr h="18732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Pendapatan</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143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080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112</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1.803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.075</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175</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ID"/>
                    </a:p>
                  </a:txBody>
                  <a:tcPr/>
                </a:tc>
                <a:tc gridSpan="3">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5.710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4012573696"/>
                  </a:ext>
                </a:extLst>
              </a:tr>
              <a:tr h="18732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Literasi Keuangan</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.761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616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8.424</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a:t>
                      </a:r>
                      <a:r>
                        <a:rPr lang="en-US" sz="1000" kern="100">
                          <a:effectLst/>
                          <a:latin typeface="Calibri" panose="020F0502020204030204" pitchFamily="34" charset="0"/>
                          <a:ea typeface="Calibri" panose="020F0502020204030204" pitchFamily="34" charset="0"/>
                          <a:cs typeface="Times New Roman" panose="02020603050405020304" pitchFamily="18" charset="0"/>
                        </a:rPr>
                        <a:t>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127</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ID"/>
                    </a:p>
                  </a:txBody>
                  <a:tcPr/>
                </a:tc>
                <a:tc gridSpan="3">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7.897</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3030843912"/>
                  </a:ext>
                </a:extLst>
              </a:tr>
              <a:tr h="19240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Inklusi Keuangan</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326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080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251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4.079</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a:t>
                      </a:r>
                      <a:r>
                        <a:rPr lang="en-US" sz="1000" kern="100">
                          <a:effectLst/>
                          <a:latin typeface="Calibri" panose="020F0502020204030204" pitchFamily="34" charset="0"/>
                          <a:ea typeface="Calibri" panose="020F0502020204030204" pitchFamily="34" charset="0"/>
                          <a:cs typeface="Times New Roman" panose="02020603050405020304" pitchFamily="18" charset="0"/>
                        </a:rPr>
                        <a:t>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179</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ID"/>
                    </a:p>
                  </a:txBody>
                  <a:tcPr/>
                </a:tc>
                <a:tc gridSpan="3">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5.577</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2602076328"/>
                  </a:ext>
                </a:extLst>
              </a:tr>
              <a:tr h="149860">
                <a:tc gridSpan="10">
                  <a:txBody>
                    <a:bodyPr/>
                    <a:lstStyle/>
                    <a:p>
                      <a:pPr marL="342900" lvl="0" indent="-342900">
                        <a:lnSpc>
                          <a:spcPct val="107000"/>
                        </a:lnSpc>
                        <a:spcAft>
                          <a:spcPts val="800"/>
                        </a:spcAft>
                        <a:buFont typeface="+mj-lt"/>
                        <a:buAutoNum type="alphaLcPeriod"/>
                      </a:pPr>
                      <a:r>
                        <a:rPr lang="id-ID" sz="1000" kern="100" dirty="0">
                          <a:effectLst/>
                          <a:latin typeface="Times New Roman" panose="02020603050405020304" pitchFamily="18" charset="0"/>
                          <a:ea typeface="Times New Roman" panose="02020603050405020304" pitchFamily="18" charset="0"/>
                          <a:cs typeface="Times New Roman" panose="02020603050405020304" pitchFamily="18" charset="0"/>
                        </a:rPr>
                        <a:t>Dependent Variable : </a:t>
                      </a:r>
                      <a:r>
                        <a:rPr lang="en-US"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Pengelolan</a:t>
                      </a:r>
                      <a:r>
                        <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Keuangan</a:t>
                      </a:r>
                      <a:endParaRPr lang="en-ID"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gridSpan="2">
                  <a:txBody>
                    <a:bodyPr/>
                    <a:lstStyle/>
                    <a:p>
                      <a:pPr>
                        <a:lnSpc>
                          <a:spcPct val="107000"/>
                        </a:lnSpc>
                        <a:spcAft>
                          <a:spcPts val="800"/>
                        </a:spcAft>
                      </a:pPr>
                      <a:r>
                        <a:rPr lang="en-ID"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hMerge="1">
                  <a:txBody>
                    <a:bodyPr/>
                    <a:lstStyle/>
                    <a:p>
                      <a:endParaRPr lang="en-ID"/>
                    </a:p>
                  </a:txBody>
                  <a:tcPr/>
                </a:tc>
                <a:extLst>
                  <a:ext uri="{0D108BD9-81ED-4DB2-BD59-A6C34878D82A}">
                    <a16:rowId xmlns:a16="http://schemas.microsoft.com/office/drawing/2014/main" val="336688660"/>
                  </a:ext>
                </a:extLst>
              </a:tr>
            </a:tbl>
          </a:graphicData>
        </a:graphic>
      </p:graphicFrame>
    </p:spTree>
    <p:extLst>
      <p:ext uri="{BB962C8B-B14F-4D97-AF65-F5344CB8AC3E}">
        <p14:creationId xmlns:p14="http://schemas.microsoft.com/office/powerpoint/2010/main" val="3675502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F571-52C2-4F65-8485-6F54BCF93722}"/>
              </a:ext>
            </a:extLst>
          </p:cNvPr>
          <p:cNvSpPr>
            <a:spLocks noGrp="1"/>
          </p:cNvSpPr>
          <p:nvPr>
            <p:ph type="title"/>
          </p:nvPr>
        </p:nvSpPr>
        <p:spPr/>
        <p:txBody>
          <a:bodyPr/>
          <a:lstStyle/>
          <a:p>
            <a:r>
              <a:rPr lang="en-US" dirty="0"/>
              <a:t>Hasil dan </a:t>
            </a:r>
            <a:r>
              <a:rPr lang="en-US" dirty="0" err="1"/>
              <a:t>Pembahasan</a:t>
            </a:r>
            <a:endParaRPr lang="en-ID" dirty="0"/>
          </a:p>
        </p:txBody>
      </p:sp>
      <p:sp>
        <p:nvSpPr>
          <p:cNvPr id="3" name="Text Placeholder 2">
            <a:extLst>
              <a:ext uri="{FF2B5EF4-FFF2-40B4-BE49-F238E27FC236}">
                <a16:creationId xmlns:a16="http://schemas.microsoft.com/office/drawing/2014/main" id="{B1E6862B-224C-44F2-9EDD-BE2DDCA7E000}"/>
              </a:ext>
            </a:extLst>
          </p:cNvPr>
          <p:cNvSpPr>
            <a:spLocks noGrp="1"/>
          </p:cNvSpPr>
          <p:nvPr>
            <p:ph type="body" idx="1"/>
          </p:nvPr>
        </p:nvSpPr>
        <p:spPr/>
        <p:txBody>
          <a:bodyPr/>
          <a:lstStyle/>
          <a:p>
            <a:pPr marL="50800" indent="0">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Uji T</a:t>
            </a:r>
            <a:endParaRPr lang="en-ID" dirty="0"/>
          </a:p>
        </p:txBody>
      </p:sp>
      <p:graphicFrame>
        <p:nvGraphicFramePr>
          <p:cNvPr id="4" name="Table 3">
            <a:extLst>
              <a:ext uri="{FF2B5EF4-FFF2-40B4-BE49-F238E27FC236}">
                <a16:creationId xmlns:a16="http://schemas.microsoft.com/office/drawing/2014/main" id="{6253CAA6-75E5-429B-9A17-5F0F0F793081}"/>
              </a:ext>
            </a:extLst>
          </p:cNvPr>
          <p:cNvGraphicFramePr>
            <a:graphicFrameLocks noGrp="1"/>
          </p:cNvGraphicFramePr>
          <p:nvPr>
            <p:extLst>
              <p:ext uri="{D42A27DB-BD31-4B8C-83A1-F6EECF244321}">
                <p14:modId xmlns:p14="http://schemas.microsoft.com/office/powerpoint/2010/main" val="3691118081"/>
              </p:ext>
            </p:extLst>
          </p:nvPr>
        </p:nvGraphicFramePr>
        <p:xfrm>
          <a:off x="988695" y="2236846"/>
          <a:ext cx="9383975" cy="2384308"/>
        </p:xfrm>
        <a:graphic>
          <a:graphicData uri="http://schemas.openxmlformats.org/drawingml/2006/table">
            <a:tbl>
              <a:tblPr firstRow="1" firstCol="1" bandRow="1"/>
              <a:tblGrid>
                <a:gridCol w="271154">
                  <a:extLst>
                    <a:ext uri="{9D8B030D-6E8A-4147-A177-3AD203B41FA5}">
                      <a16:colId xmlns:a16="http://schemas.microsoft.com/office/drawing/2014/main" val="3644300511"/>
                    </a:ext>
                  </a:extLst>
                </a:gridCol>
                <a:gridCol w="1628939">
                  <a:extLst>
                    <a:ext uri="{9D8B030D-6E8A-4147-A177-3AD203B41FA5}">
                      <a16:colId xmlns:a16="http://schemas.microsoft.com/office/drawing/2014/main" val="4008660929"/>
                    </a:ext>
                  </a:extLst>
                </a:gridCol>
                <a:gridCol w="1628939">
                  <a:extLst>
                    <a:ext uri="{9D8B030D-6E8A-4147-A177-3AD203B41FA5}">
                      <a16:colId xmlns:a16="http://schemas.microsoft.com/office/drawing/2014/main" val="3861895333"/>
                    </a:ext>
                  </a:extLst>
                </a:gridCol>
                <a:gridCol w="1222206">
                  <a:extLst>
                    <a:ext uri="{9D8B030D-6E8A-4147-A177-3AD203B41FA5}">
                      <a16:colId xmlns:a16="http://schemas.microsoft.com/office/drawing/2014/main" val="1498606065"/>
                    </a:ext>
                  </a:extLst>
                </a:gridCol>
                <a:gridCol w="1356781">
                  <a:extLst>
                    <a:ext uri="{9D8B030D-6E8A-4147-A177-3AD203B41FA5}">
                      <a16:colId xmlns:a16="http://schemas.microsoft.com/office/drawing/2014/main" val="2696611015"/>
                    </a:ext>
                  </a:extLst>
                </a:gridCol>
                <a:gridCol w="678893">
                  <a:extLst>
                    <a:ext uri="{9D8B030D-6E8A-4147-A177-3AD203B41FA5}">
                      <a16:colId xmlns:a16="http://schemas.microsoft.com/office/drawing/2014/main" val="3126462818"/>
                    </a:ext>
                  </a:extLst>
                </a:gridCol>
                <a:gridCol w="813466">
                  <a:extLst>
                    <a:ext uri="{9D8B030D-6E8A-4147-A177-3AD203B41FA5}">
                      <a16:colId xmlns:a16="http://schemas.microsoft.com/office/drawing/2014/main" val="1855590651"/>
                    </a:ext>
                  </a:extLst>
                </a:gridCol>
                <a:gridCol w="1189065">
                  <a:extLst>
                    <a:ext uri="{9D8B030D-6E8A-4147-A177-3AD203B41FA5}">
                      <a16:colId xmlns:a16="http://schemas.microsoft.com/office/drawing/2014/main" val="4143832271"/>
                    </a:ext>
                  </a:extLst>
                </a:gridCol>
                <a:gridCol w="148633">
                  <a:extLst>
                    <a:ext uri="{9D8B030D-6E8A-4147-A177-3AD203B41FA5}">
                      <a16:colId xmlns:a16="http://schemas.microsoft.com/office/drawing/2014/main" val="2330599102"/>
                    </a:ext>
                  </a:extLst>
                </a:gridCol>
                <a:gridCol w="148633">
                  <a:extLst>
                    <a:ext uri="{9D8B030D-6E8A-4147-A177-3AD203B41FA5}">
                      <a16:colId xmlns:a16="http://schemas.microsoft.com/office/drawing/2014/main" val="19435123"/>
                    </a:ext>
                  </a:extLst>
                </a:gridCol>
                <a:gridCol w="148633">
                  <a:extLst>
                    <a:ext uri="{9D8B030D-6E8A-4147-A177-3AD203B41FA5}">
                      <a16:colId xmlns:a16="http://schemas.microsoft.com/office/drawing/2014/main" val="700174184"/>
                    </a:ext>
                  </a:extLst>
                </a:gridCol>
                <a:gridCol w="148633">
                  <a:extLst>
                    <a:ext uri="{9D8B030D-6E8A-4147-A177-3AD203B41FA5}">
                      <a16:colId xmlns:a16="http://schemas.microsoft.com/office/drawing/2014/main" val="3494878874"/>
                    </a:ext>
                  </a:extLst>
                </a:gridCol>
              </a:tblGrid>
              <a:tr h="551197">
                <a:tc>
                  <a:txBody>
                    <a:bodyPr/>
                    <a:lstStyle/>
                    <a:p>
                      <a:pP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dirty="0">
                          <a:effectLst/>
                          <a:latin typeface="Calibri" panose="020F0502020204030204" pitchFamily="34" charset="0"/>
                          <a:ea typeface="Calibri" panose="020F0502020204030204" pitchFamily="34" charset="0"/>
                          <a:cs typeface="Times New Roman" panose="02020603050405020304" pitchFamily="18" charset="0"/>
                        </a:rPr>
                        <a:t>Unstandardized B</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dirty="0">
                          <a:effectLst/>
                          <a:latin typeface="Calibri" panose="020F0502020204030204" pitchFamily="34" charset="0"/>
                          <a:ea typeface="Calibri" panose="020F0502020204030204" pitchFamily="34" charset="0"/>
                          <a:cs typeface="Times New Roman" panose="02020603050405020304" pitchFamily="18" charset="0"/>
                        </a:rPr>
                        <a:t>Coeffcients Std. Error</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Standardized Coefficients Beta</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T</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Sig.</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Collinearity Tolerance</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Statistic VIF</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ID"/>
                    </a:p>
                  </a:txBody>
                  <a:tcPr/>
                </a:tc>
                <a:tc hMerge="1">
                  <a:txBody>
                    <a:bodyPr/>
                    <a:lstStyle/>
                    <a:p>
                      <a:endParaRPr lang="en-ID"/>
                    </a:p>
                  </a:txBody>
                  <a:tcPr/>
                </a:tc>
                <a:tc>
                  <a:txBody>
                    <a:bodyPr/>
                    <a:lstStyle/>
                    <a:p>
                      <a:pPr>
                        <a:lnSpc>
                          <a:spcPct val="107000"/>
                        </a:lnSpc>
                        <a:spcAft>
                          <a:spcPts val="800"/>
                        </a:spcAft>
                      </a:pPr>
                      <a:r>
                        <a:rPr lang="en-ID"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195546589"/>
                  </a:ext>
                </a:extLst>
              </a:tr>
              <a:tr h="178213">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(Costant)</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.941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385</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2</a:t>
                      </a: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442</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016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ID"/>
                    </a:p>
                  </a:txBody>
                  <a:tcPr/>
                </a:tc>
                <a:tc gridSpan="3">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269997415"/>
                  </a:ext>
                </a:extLst>
              </a:tr>
              <a:tr h="36470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Pendidikan Keuangan</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026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.060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020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0</a:t>
                      </a: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433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666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321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ID"/>
                    </a:p>
                  </a:txBody>
                  <a:tcPr/>
                </a:tc>
                <a:tc gridSpan="3">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3.115</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132347487"/>
                  </a:ext>
                </a:extLst>
              </a:tr>
              <a:tr h="36470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dirty="0" err="1">
                          <a:effectLst/>
                          <a:latin typeface="Calibri" panose="020F0502020204030204" pitchFamily="34" charset="0"/>
                          <a:ea typeface="Calibri" panose="020F0502020204030204" pitchFamily="34" charset="0"/>
                          <a:cs typeface="Times New Roman" panose="02020603050405020304" pitchFamily="18" charset="0"/>
                        </a:rPr>
                        <a:t>Pendapatan</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143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080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112</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1.803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.075</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175</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ID"/>
                    </a:p>
                  </a:txBody>
                  <a:tcPr/>
                </a:tc>
                <a:tc gridSpan="3">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5.710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649534046"/>
                  </a:ext>
                </a:extLst>
              </a:tr>
              <a:tr h="36470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Literasi Keuangan</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.761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.090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616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8.424</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a:t>
                      </a:r>
                      <a:r>
                        <a:rPr lang="en-US" sz="1000" kern="100">
                          <a:effectLst/>
                          <a:latin typeface="Calibri" panose="020F0502020204030204" pitchFamily="34" charset="0"/>
                          <a:ea typeface="Calibri" panose="020F0502020204030204" pitchFamily="34" charset="0"/>
                          <a:cs typeface="Times New Roman" panose="02020603050405020304" pitchFamily="18" charset="0"/>
                        </a:rPr>
                        <a:t>00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127</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ID"/>
                    </a:p>
                  </a:txBody>
                  <a:tcPr/>
                </a:tc>
                <a:tc gridSpan="3">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7.897</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2592387661"/>
                  </a:ext>
                </a:extLst>
              </a:tr>
              <a:tr h="364705">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Inklusi Keuangan</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326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080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251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4.079</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.00</a:t>
                      </a:r>
                      <a:r>
                        <a:rPr lang="en-US" sz="1000" kern="100">
                          <a:effectLst/>
                          <a:latin typeface="Calibri" panose="020F0502020204030204" pitchFamily="34" charset="0"/>
                          <a:ea typeface="Calibri" panose="020F0502020204030204" pitchFamily="34" charset="0"/>
                          <a:cs typeface="Times New Roman" panose="02020603050405020304" pitchFamily="18" charset="0"/>
                        </a:rPr>
                        <a:t>0</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t>
                      </a:r>
                      <a:r>
                        <a:rPr lang="en-US" sz="1000" kern="100">
                          <a:effectLst/>
                          <a:latin typeface="Calibri" panose="020F0502020204030204" pitchFamily="34" charset="0"/>
                          <a:ea typeface="Calibri" panose="020F0502020204030204" pitchFamily="34" charset="0"/>
                          <a:cs typeface="Times New Roman" panose="02020603050405020304" pitchFamily="18" charset="0"/>
                        </a:rPr>
                        <a:t>179</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ID"/>
                    </a:p>
                  </a:txBody>
                  <a:tcPr/>
                </a:tc>
                <a:tc gridSpan="3">
                  <a:txBody>
                    <a:bodyPr/>
                    <a:lstStyle/>
                    <a:p>
                      <a:pPr algn="ctr">
                        <a:lnSpc>
                          <a:spcPct val="107000"/>
                        </a:lnSpc>
                        <a:spcAft>
                          <a:spcPts val="800"/>
                        </a:spcAft>
                      </a:pPr>
                      <a:r>
                        <a:rPr lang="en-US" sz="1000" kern="100">
                          <a:effectLst/>
                          <a:latin typeface="Calibri" panose="020F0502020204030204" pitchFamily="34" charset="0"/>
                          <a:ea typeface="Calibri" panose="020F0502020204030204" pitchFamily="34" charset="0"/>
                          <a:cs typeface="Times New Roman" panose="02020603050405020304" pitchFamily="18" charset="0"/>
                        </a:rPr>
                        <a:t>5.577</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195074549"/>
                  </a:ext>
                </a:extLst>
              </a:tr>
              <a:tr h="196078">
                <a:tc gridSpan="10">
                  <a:txBody>
                    <a:bodyPr/>
                    <a:lstStyle/>
                    <a:p>
                      <a:pPr marL="342900" lvl="0" indent="-342900">
                        <a:lnSpc>
                          <a:spcPct val="107000"/>
                        </a:lnSpc>
                        <a:spcAft>
                          <a:spcPts val="800"/>
                        </a:spcAft>
                        <a:buFont typeface="+mj-lt"/>
                        <a:buAutoNum type="alphaLcPeriod"/>
                      </a:pPr>
                      <a:r>
                        <a:rPr lang="id-ID" sz="1000" kern="100">
                          <a:effectLst/>
                          <a:latin typeface="Times New Roman" panose="02020603050405020304" pitchFamily="18" charset="0"/>
                          <a:ea typeface="Times New Roman" panose="02020603050405020304" pitchFamily="18" charset="0"/>
                          <a:cs typeface="Times New Roman" panose="02020603050405020304" pitchFamily="18" charset="0"/>
                        </a:rPr>
                        <a:t>Dependent Variable : </a:t>
                      </a:r>
                      <a:r>
                        <a:rPr lang="en-US" sz="1000" kern="100">
                          <a:effectLst/>
                          <a:latin typeface="Times New Roman" panose="02020603050405020304" pitchFamily="18" charset="0"/>
                          <a:ea typeface="Times New Roman" panose="02020603050405020304" pitchFamily="18" charset="0"/>
                          <a:cs typeface="Times New Roman" panose="02020603050405020304" pitchFamily="18" charset="0"/>
                        </a:rPr>
                        <a:t>Pengelolan Keuangan</a:t>
                      </a:r>
                      <a:endParaRPr lang="en-ID"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gridSpan="2">
                  <a:txBody>
                    <a:bodyPr/>
                    <a:lstStyle/>
                    <a:p>
                      <a:pPr>
                        <a:lnSpc>
                          <a:spcPct val="107000"/>
                        </a:lnSpc>
                        <a:spcAft>
                          <a:spcPts val="800"/>
                        </a:spcAft>
                      </a:pPr>
                      <a:r>
                        <a:rPr lang="en-ID" sz="11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c hMerge="1">
                  <a:txBody>
                    <a:bodyPr/>
                    <a:lstStyle/>
                    <a:p>
                      <a:endParaRPr lang="en-ID"/>
                    </a:p>
                  </a:txBody>
                  <a:tcPr/>
                </a:tc>
                <a:extLst>
                  <a:ext uri="{0D108BD9-81ED-4DB2-BD59-A6C34878D82A}">
                    <a16:rowId xmlns:a16="http://schemas.microsoft.com/office/drawing/2014/main" val="2978624341"/>
                  </a:ext>
                </a:extLst>
              </a:tr>
            </a:tbl>
          </a:graphicData>
        </a:graphic>
      </p:graphicFrame>
      <p:sp>
        <p:nvSpPr>
          <p:cNvPr id="8" name="TextBox 7">
            <a:extLst>
              <a:ext uri="{FF2B5EF4-FFF2-40B4-BE49-F238E27FC236}">
                <a16:creationId xmlns:a16="http://schemas.microsoft.com/office/drawing/2014/main" id="{A2D68149-74EE-4A4B-A5FA-8DB2313FEFB8}"/>
              </a:ext>
            </a:extLst>
          </p:cNvPr>
          <p:cNvSpPr txBox="1"/>
          <p:nvPr/>
        </p:nvSpPr>
        <p:spPr>
          <a:xfrm>
            <a:off x="988695" y="4987678"/>
            <a:ext cx="6092190" cy="738664"/>
          </a:xfrm>
          <a:prstGeom prst="rect">
            <a:avLst/>
          </a:prstGeom>
          <a:noFill/>
        </p:spPr>
        <p:txBody>
          <a:bodyPr wrap="square">
            <a:spAutoFit/>
          </a:bodyPr>
          <a:lstStyle/>
          <a:p>
            <a:r>
              <a:rPr lang="id-ID" sz="1400" dirty="0">
                <a:effectLst/>
                <a:latin typeface="Calibri" panose="020F0502020204030204" pitchFamily="34" charset="0"/>
                <a:ea typeface="Calibri" panose="020F0502020204030204" pitchFamily="34" charset="0"/>
                <a:cs typeface="Times New Roman" panose="02020603050405020304" pitchFamily="18" charset="0"/>
              </a:rPr>
              <a:t>Pada uji t penelitian ini dilakukan untuk menguji hipotesis penelitian mengenai pengaruh dari masingmasing variabel bebas secara parsial terhadap variabel terikat. Hasil analisis data uji t dapat dilihat pada tabel 3.6 sebagai berikut :</a:t>
            </a:r>
            <a:endParaRPr lang="en-ID" dirty="0"/>
          </a:p>
        </p:txBody>
      </p:sp>
    </p:spTree>
    <p:extLst>
      <p:ext uri="{BB962C8B-B14F-4D97-AF65-F5344CB8AC3E}">
        <p14:creationId xmlns:p14="http://schemas.microsoft.com/office/powerpoint/2010/main" val="4006312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F571-52C2-4F65-8485-6F54BCF93722}"/>
              </a:ext>
            </a:extLst>
          </p:cNvPr>
          <p:cNvSpPr>
            <a:spLocks noGrp="1"/>
          </p:cNvSpPr>
          <p:nvPr>
            <p:ph type="title"/>
          </p:nvPr>
        </p:nvSpPr>
        <p:spPr/>
        <p:txBody>
          <a:bodyPr/>
          <a:lstStyle/>
          <a:p>
            <a:r>
              <a:rPr lang="en-US" dirty="0"/>
              <a:t>Hasil dan </a:t>
            </a:r>
            <a:r>
              <a:rPr lang="en-US" dirty="0" err="1"/>
              <a:t>Pembahasan</a:t>
            </a:r>
            <a:endParaRPr lang="en-ID" dirty="0"/>
          </a:p>
        </p:txBody>
      </p:sp>
      <p:sp>
        <p:nvSpPr>
          <p:cNvPr id="3" name="Text Placeholder 2">
            <a:extLst>
              <a:ext uri="{FF2B5EF4-FFF2-40B4-BE49-F238E27FC236}">
                <a16:creationId xmlns:a16="http://schemas.microsoft.com/office/drawing/2014/main" id="{B1E6862B-224C-44F2-9EDD-BE2DDCA7E000}"/>
              </a:ext>
            </a:extLst>
          </p:cNvPr>
          <p:cNvSpPr>
            <a:spLocks noGrp="1"/>
          </p:cNvSpPr>
          <p:nvPr>
            <p:ph type="body" idx="1"/>
          </p:nvPr>
        </p:nvSpPr>
        <p:spPr/>
        <p:txBody>
          <a:bodyPr/>
          <a:lstStyle/>
          <a:p>
            <a:pPr marL="50800" indent="0">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Uji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Koefisien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Korelasi</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Berganda</a:t>
            </a:r>
            <a:endParaRPr lang="en-ID" dirty="0"/>
          </a:p>
        </p:txBody>
      </p:sp>
      <p:graphicFrame>
        <p:nvGraphicFramePr>
          <p:cNvPr id="6" name="Table 5">
            <a:extLst>
              <a:ext uri="{FF2B5EF4-FFF2-40B4-BE49-F238E27FC236}">
                <a16:creationId xmlns:a16="http://schemas.microsoft.com/office/drawing/2014/main" id="{A77FDD05-FC24-4A5F-92D1-F70BD75410A2}"/>
              </a:ext>
            </a:extLst>
          </p:cNvPr>
          <p:cNvGraphicFramePr>
            <a:graphicFrameLocks noGrp="1"/>
          </p:cNvGraphicFramePr>
          <p:nvPr>
            <p:extLst>
              <p:ext uri="{D42A27DB-BD31-4B8C-83A1-F6EECF244321}">
                <p14:modId xmlns:p14="http://schemas.microsoft.com/office/powerpoint/2010/main" val="1263485949"/>
              </p:ext>
            </p:extLst>
          </p:nvPr>
        </p:nvGraphicFramePr>
        <p:xfrm>
          <a:off x="502920" y="2168024"/>
          <a:ext cx="9979826" cy="5284335"/>
        </p:xfrm>
        <a:graphic>
          <a:graphicData uri="http://schemas.openxmlformats.org/drawingml/2006/table">
            <a:tbl>
              <a:tblPr firstRow="1" firstCol="1" bandRow="1"/>
              <a:tblGrid>
                <a:gridCol w="1991701">
                  <a:extLst>
                    <a:ext uri="{9D8B030D-6E8A-4147-A177-3AD203B41FA5}">
                      <a16:colId xmlns:a16="http://schemas.microsoft.com/office/drawing/2014/main" val="2460139446"/>
                    </a:ext>
                  </a:extLst>
                </a:gridCol>
                <a:gridCol w="1985303">
                  <a:extLst>
                    <a:ext uri="{9D8B030D-6E8A-4147-A177-3AD203B41FA5}">
                      <a16:colId xmlns:a16="http://schemas.microsoft.com/office/drawing/2014/main" val="3852552327"/>
                    </a:ext>
                  </a:extLst>
                </a:gridCol>
                <a:gridCol w="1994898">
                  <a:extLst>
                    <a:ext uri="{9D8B030D-6E8A-4147-A177-3AD203B41FA5}">
                      <a16:colId xmlns:a16="http://schemas.microsoft.com/office/drawing/2014/main" val="253906366"/>
                    </a:ext>
                  </a:extLst>
                </a:gridCol>
                <a:gridCol w="2004495">
                  <a:extLst>
                    <a:ext uri="{9D8B030D-6E8A-4147-A177-3AD203B41FA5}">
                      <a16:colId xmlns:a16="http://schemas.microsoft.com/office/drawing/2014/main" val="2750496253"/>
                    </a:ext>
                  </a:extLst>
                </a:gridCol>
                <a:gridCol w="2003429">
                  <a:extLst>
                    <a:ext uri="{9D8B030D-6E8A-4147-A177-3AD203B41FA5}">
                      <a16:colId xmlns:a16="http://schemas.microsoft.com/office/drawing/2014/main" val="1657395705"/>
                    </a:ext>
                  </a:extLst>
                </a:gridCol>
              </a:tblGrid>
              <a:tr h="406321">
                <a:tc gridSpan="5">
                  <a:txBody>
                    <a:bodyPr/>
                    <a:lstStyle/>
                    <a:p>
                      <a:pPr algn="ctr">
                        <a:lnSpc>
                          <a:spcPct val="107000"/>
                        </a:lnSpc>
                        <a:spcAft>
                          <a:spcPts val="800"/>
                        </a:spcAft>
                      </a:pPr>
                      <a:r>
                        <a:rPr lang="id-ID" sz="1000" b="1" kern="100" dirty="0">
                          <a:effectLst/>
                          <a:latin typeface="Calibri" panose="020F0502020204030204" pitchFamily="34" charset="0"/>
                          <a:ea typeface="Calibri" panose="020F0502020204030204" pitchFamily="34" charset="0"/>
                          <a:cs typeface="Times New Roman" panose="02020603050405020304" pitchFamily="18" charset="0"/>
                        </a:rPr>
                        <a:t>Model Summary</a:t>
                      </a:r>
                      <a:r>
                        <a:rPr lang="id-ID" sz="1000" b="1" kern="100" baseline="30000" dirty="0">
                          <a:effectLst/>
                          <a:latin typeface="Calibri" panose="020F0502020204030204" pitchFamily="34" charset="0"/>
                          <a:ea typeface="Calibri" panose="020F0502020204030204" pitchFamily="34" charset="0"/>
                          <a:cs typeface="Times New Roman" panose="02020603050405020304" pitchFamily="18" charset="0"/>
                        </a:rPr>
                        <a:t>b</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3252773503"/>
                  </a:ext>
                </a:extLst>
              </a:tr>
              <a:tr h="406321">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Model</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R</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R Square</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Adjusted R Square</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Std. Error Of the Estimate</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509214"/>
                  </a:ext>
                </a:extLst>
              </a:tr>
              <a:tr h="406321">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1</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.967</a:t>
                      </a:r>
                      <a:r>
                        <a:rPr lang="id-ID" sz="1000" kern="100" baseline="30000">
                          <a:effectLst/>
                          <a:latin typeface="Calibri" panose="020F0502020204030204" pitchFamily="34" charset="0"/>
                          <a:ea typeface="Calibri" panose="020F0502020204030204" pitchFamily="34" charset="0"/>
                          <a:cs typeface="Times New Roman" panose="02020603050405020304" pitchFamily="18" charset="0"/>
                        </a:rPr>
                        <a:t>a</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.936</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.933</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d-ID" sz="1000" kern="100">
                          <a:effectLst/>
                          <a:latin typeface="Calibri" panose="020F0502020204030204" pitchFamily="34" charset="0"/>
                          <a:ea typeface="Calibri" panose="020F0502020204030204" pitchFamily="34" charset="0"/>
                          <a:cs typeface="Times New Roman" panose="02020603050405020304" pitchFamily="18" charset="0"/>
                        </a:rPr>
                        <a:t>1.247</a:t>
                      </a:r>
                      <a:endParaRPr lang="en-ID"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4531843"/>
                  </a:ext>
                </a:extLst>
              </a:tr>
              <a:tr h="396554">
                <a:tc gridSpan="5">
                  <a:txBody>
                    <a:bodyPr/>
                    <a:lstStyle/>
                    <a:p>
                      <a:pPr marL="342900" lvl="0" indent="-342900">
                        <a:lnSpc>
                          <a:spcPct val="107000"/>
                        </a:lnSpc>
                        <a:spcAft>
                          <a:spcPts val="800"/>
                        </a:spcAft>
                        <a:buFont typeface="+mj-lt"/>
                        <a:buAutoNum type="alphaLcPeriod"/>
                      </a:pPr>
                      <a:r>
                        <a:rPr lang="id-ID" sz="1000" kern="100">
                          <a:effectLst/>
                          <a:latin typeface="Times New Roman" panose="02020603050405020304" pitchFamily="18" charset="0"/>
                          <a:ea typeface="Times New Roman" panose="02020603050405020304" pitchFamily="18" charset="0"/>
                          <a:cs typeface="Times New Roman" panose="02020603050405020304" pitchFamily="18" charset="0"/>
                        </a:rPr>
                        <a:t>Predictors : (Constant), Inklusi Keuangan, Literasi</a:t>
                      </a:r>
                      <a:r>
                        <a:rPr lang="en-US" sz="1000" kern="100">
                          <a:effectLst/>
                          <a:latin typeface="Times New Roman" panose="02020603050405020304" pitchFamily="18" charset="0"/>
                          <a:ea typeface="Times New Roman" panose="02020603050405020304" pitchFamily="18" charset="0"/>
                          <a:cs typeface="Times New Roman" panose="02020603050405020304" pitchFamily="18" charset="0"/>
                        </a:rPr>
                        <a:t> Keuangan</a:t>
                      </a:r>
                      <a:r>
                        <a:rPr lang="id-ID" sz="10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kern="100">
                          <a:effectLst/>
                          <a:latin typeface="Times New Roman" panose="02020603050405020304" pitchFamily="18" charset="0"/>
                          <a:ea typeface="Times New Roman" panose="02020603050405020304" pitchFamily="18" charset="0"/>
                          <a:cs typeface="Times New Roman" panose="02020603050405020304" pitchFamily="18" charset="0"/>
                        </a:rPr>
                        <a:t>Pendapatan</a:t>
                      </a:r>
                      <a:r>
                        <a:rPr lang="id-ID" sz="1000" kern="100">
                          <a:effectLst/>
                          <a:latin typeface="Times New Roman" panose="02020603050405020304" pitchFamily="18" charset="0"/>
                          <a:ea typeface="Times New Roman" panose="02020603050405020304" pitchFamily="18" charset="0"/>
                          <a:cs typeface="Times New Roman" panose="02020603050405020304" pitchFamily="18" charset="0"/>
                        </a:rPr>
                        <a:t>, Pendidikan</a:t>
                      </a:r>
                      <a:r>
                        <a:rPr lang="en-US" sz="1000" kern="100">
                          <a:effectLst/>
                          <a:latin typeface="Times New Roman" panose="02020603050405020304" pitchFamily="18" charset="0"/>
                          <a:ea typeface="Times New Roman" panose="02020603050405020304" pitchFamily="18" charset="0"/>
                          <a:cs typeface="Times New Roman" panose="02020603050405020304" pitchFamily="18" charset="0"/>
                        </a:rPr>
                        <a:t> Keuangan</a:t>
                      </a:r>
                      <a:endParaRPr lang="en-ID"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3048022267"/>
                  </a:ext>
                </a:extLst>
              </a:tr>
              <a:tr h="3668818">
                <a:tc gridSpan="5">
                  <a:txBody>
                    <a:bodyPr/>
                    <a:lstStyle/>
                    <a:p>
                      <a:pPr marL="342900" lvl="0" indent="-342900">
                        <a:lnSpc>
                          <a:spcPct val="107000"/>
                        </a:lnSpc>
                        <a:spcAft>
                          <a:spcPts val="800"/>
                        </a:spcAft>
                        <a:buFont typeface="+mj-lt"/>
                        <a:buAutoNum type="alphaLcPeriod"/>
                      </a:pPr>
                      <a:r>
                        <a:rPr lang="id-ID" sz="1000" kern="100" dirty="0">
                          <a:effectLst/>
                          <a:latin typeface="Times New Roman" panose="02020603050405020304" pitchFamily="18" charset="0"/>
                          <a:ea typeface="Times New Roman" panose="02020603050405020304" pitchFamily="18" charset="0"/>
                          <a:cs typeface="Times New Roman" panose="02020603050405020304" pitchFamily="18" charset="0"/>
                        </a:rPr>
                        <a:t>Dependent Variable : Pengelolaan Keuangan</a:t>
                      </a:r>
                      <a:endParaRPr lang="en-ID"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r>
                        <a:rPr lang="id-ID" sz="1000" kern="100" dirty="0">
                          <a:effectLst/>
                          <a:latin typeface="Times New Roman" panose="02020603050405020304" pitchFamily="18" charset="0"/>
                          <a:ea typeface="Calibri" panose="020F0502020204030204" pitchFamily="34" charset="0"/>
                          <a:cs typeface="Times New Roman" panose="02020603050405020304" pitchFamily="18" charset="0"/>
                        </a:rPr>
                        <a:t>Sumber : Olah Data Primer SPSS 202</a:t>
                      </a:r>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d-ID" sz="10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621665" indent="-229235" algn="just"/>
                      <a:r>
                        <a:rPr lang="id-ID" sz="1000" kern="100" dirty="0">
                          <a:effectLst/>
                          <a:latin typeface="Times New Roman" panose="02020603050405020304" pitchFamily="18" charset="0"/>
                          <a:ea typeface="Times New Roman" panose="02020603050405020304" pitchFamily="18" charset="0"/>
                          <a:cs typeface="Times New Roman" panose="02020603050405020304" pitchFamily="18" charset="0"/>
                        </a:rPr>
                        <a:t>Berdasarkan hasil dari tabel 3.7 menyatakan bahwa koefisien determinasi berganda (R2 ) adalah 0,936</a:t>
                      </a:r>
                      <a:r>
                        <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rPr>
                        <a:t> 93,6%.</a:t>
                      </a:r>
                      <a:r>
                        <a:rPr lang="id-ID" sz="1000" kern="100" dirty="0">
                          <a:effectLst/>
                          <a:latin typeface="Times New Roman" panose="02020603050405020304" pitchFamily="18" charset="0"/>
                          <a:ea typeface="Times New Roman" panose="02020603050405020304" pitchFamily="18" charset="0"/>
                          <a:cs typeface="Times New Roman" panose="02020603050405020304" pitchFamily="18" charset="0"/>
                        </a:rPr>
                        <a:t> Maka dapat disimpulkan bahwa </a:t>
                      </a:r>
                      <a:r>
                        <a:rPr lang="en-US"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variabel</a:t>
                      </a:r>
                      <a:r>
                        <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literasi</a:t>
                      </a:r>
                      <a:r>
                        <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keuangan</a:t>
                      </a:r>
                      <a:r>
                        <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pendapatan</a:t>
                      </a:r>
                      <a:r>
                        <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perilaku</a:t>
                      </a:r>
                      <a:r>
                        <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keuangan</a:t>
                      </a:r>
                      <a:r>
                        <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persepsi</a:t>
                      </a:r>
                      <a:r>
                        <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risiko</a:t>
                      </a:r>
                      <a:r>
                        <a:rPr lang="id-ID" sz="1000" kern="100" dirty="0">
                          <a:effectLst/>
                          <a:latin typeface="Times New Roman" panose="02020603050405020304" pitchFamily="18" charset="0"/>
                          <a:ea typeface="Times New Roman" panose="02020603050405020304" pitchFamily="18" charset="0"/>
                          <a:cs typeface="Times New Roman" panose="02020603050405020304" pitchFamily="18" charset="0"/>
                        </a:rPr>
                        <a:t> terhadap </a:t>
                      </a:r>
                      <a:r>
                        <a:rPr lang="en-US" sz="1000" kern="100" dirty="0" err="1">
                          <a:effectLst/>
                          <a:latin typeface="Times New Roman" panose="02020603050405020304" pitchFamily="18" charset="0"/>
                          <a:ea typeface="Times New Roman" panose="02020603050405020304" pitchFamily="18" charset="0"/>
                          <a:cs typeface="Times New Roman" panose="02020603050405020304" pitchFamily="18" charset="0"/>
                        </a:rPr>
                        <a:t>keputusan</a:t>
                      </a:r>
                      <a:r>
                        <a:rPr lang="id-ID" sz="1000" kern="100" dirty="0">
                          <a:effectLst/>
                          <a:latin typeface="Times New Roman" panose="02020603050405020304" pitchFamily="18" charset="0"/>
                          <a:ea typeface="Times New Roman" panose="02020603050405020304" pitchFamily="18" charset="0"/>
                          <a:cs typeface="Times New Roman" panose="02020603050405020304" pitchFamily="18" charset="0"/>
                        </a:rPr>
                        <a:t> investasi, dan sisanya 6,7 % dijelaskan oleh variabel lain.</a:t>
                      </a:r>
                      <a:endParaRPr lang="en-ID"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id-ID" sz="10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2768058428"/>
                  </a:ext>
                </a:extLst>
              </a:tr>
            </a:tbl>
          </a:graphicData>
        </a:graphic>
      </p:graphicFrame>
    </p:spTree>
    <p:extLst>
      <p:ext uri="{BB962C8B-B14F-4D97-AF65-F5344CB8AC3E}">
        <p14:creationId xmlns:p14="http://schemas.microsoft.com/office/powerpoint/2010/main" val="871566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F571-52C2-4F65-8485-6F54BCF93722}"/>
              </a:ext>
            </a:extLst>
          </p:cNvPr>
          <p:cNvSpPr>
            <a:spLocks noGrp="1"/>
          </p:cNvSpPr>
          <p:nvPr>
            <p:ph type="title"/>
          </p:nvPr>
        </p:nvSpPr>
        <p:spPr/>
        <p:txBody>
          <a:bodyPr/>
          <a:lstStyle/>
          <a:p>
            <a:r>
              <a:rPr lang="en-US" dirty="0"/>
              <a:t>Hasil dan </a:t>
            </a:r>
            <a:r>
              <a:rPr lang="en-US" dirty="0" err="1"/>
              <a:t>Pembahasan</a:t>
            </a:r>
            <a:endParaRPr lang="en-ID" dirty="0"/>
          </a:p>
        </p:txBody>
      </p:sp>
      <p:sp>
        <p:nvSpPr>
          <p:cNvPr id="3" name="Text Placeholder 2">
            <a:extLst>
              <a:ext uri="{FF2B5EF4-FFF2-40B4-BE49-F238E27FC236}">
                <a16:creationId xmlns:a16="http://schemas.microsoft.com/office/drawing/2014/main" id="{B1E6862B-224C-44F2-9EDD-BE2DDCA7E000}"/>
              </a:ext>
            </a:extLst>
          </p:cNvPr>
          <p:cNvSpPr>
            <a:spLocks noGrp="1"/>
          </p:cNvSpPr>
          <p:nvPr>
            <p:ph type="body" idx="1"/>
          </p:nvPr>
        </p:nvSpPr>
        <p:spPr>
          <a:xfrm>
            <a:off x="166757" y="1134657"/>
            <a:ext cx="11830877" cy="5089734"/>
          </a:xfrm>
        </p:spPr>
        <p:txBody>
          <a:bodyPr/>
          <a:lstStyle/>
          <a:p>
            <a:pPr marL="50800" indent="0">
              <a:buNone/>
            </a:pP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Pembahsan</a:t>
            </a:r>
            <a:endParaRPr lang="en-ID" dirty="0"/>
          </a:p>
        </p:txBody>
      </p:sp>
      <p:sp>
        <p:nvSpPr>
          <p:cNvPr id="8" name="TextBox 7">
            <a:extLst>
              <a:ext uri="{FF2B5EF4-FFF2-40B4-BE49-F238E27FC236}">
                <a16:creationId xmlns:a16="http://schemas.microsoft.com/office/drawing/2014/main" id="{49FC6A67-C99A-4E30-83F8-54B32F06017D}"/>
              </a:ext>
            </a:extLst>
          </p:cNvPr>
          <p:cNvSpPr txBox="1"/>
          <p:nvPr/>
        </p:nvSpPr>
        <p:spPr>
          <a:xfrm>
            <a:off x="194366" y="1803685"/>
            <a:ext cx="11803268" cy="4175823"/>
          </a:xfrm>
          <a:prstGeom prst="rect">
            <a:avLst/>
          </a:prstGeom>
          <a:noFill/>
        </p:spPr>
        <p:txBody>
          <a:bodyPr wrap="square">
            <a:spAutoFit/>
          </a:bodyPr>
          <a:lstStyle/>
          <a:p>
            <a:pPr algn="just">
              <a:lnSpc>
                <a:spcPct val="107000"/>
              </a:lnSpc>
              <a:spcAft>
                <a:spcPts val="800"/>
              </a:spcAft>
            </a:pPr>
            <a:r>
              <a:rPr lang="id-ID" sz="1400" b="1" kern="100" dirty="0">
                <a:effectLst/>
                <a:latin typeface="Times New Roman" panose="02020603050405020304" pitchFamily="18" charset="0"/>
                <a:ea typeface="Calibri" panose="020F0502020204030204" pitchFamily="34" charset="0"/>
                <a:cs typeface="Times New Roman" panose="02020603050405020304" pitchFamily="18" charset="0"/>
              </a:rPr>
              <a:t>Hipotesis pertama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Pengaruh</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Pendidikan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id-ID" sz="1400" b="1" kern="100" dirty="0">
                <a:effectLst/>
                <a:latin typeface="Times New Roman" panose="02020603050405020304" pitchFamily="18" charset="0"/>
                <a:ea typeface="Calibri" panose="020F0502020204030204" pitchFamily="34" charset="0"/>
                <a:cs typeface="Times New Roman" panose="02020603050405020304" pitchFamily="18" charset="0"/>
              </a:rPr>
              <a:t> Terhadap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Pengelolaan</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Hasil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analisis</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data pada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jawaban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responden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Pendidikan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(X1)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berpengaruh</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positif</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signifikan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terhadap</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Pengelolaan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pelaku</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UMKM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hal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menyatakan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pelaku</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UMKM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memahami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pentingnya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Pendidikan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tentang</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membuat</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Pendidikan keuangan berperan penting untuk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mengerti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bagi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usaha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pelaku</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UMKM</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 dapat mengelola keuangannya dengan baik</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caranya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melakukan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mengatur</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keuangan, menabung</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hemat</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boros</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 Semakin tinggi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tingkat</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pengertian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memahami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pendidikan keuangan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maka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pelaku UMKM akan lebih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memaksimalkan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p</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engelola keuangan</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nya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ber</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wawasan dalam berbisnis termasuk dalam mengelola 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usaha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 bisnisnya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Hasil pada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penelitian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variabel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Pengelolaan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berpengaruh</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positif</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signifikan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terhadap</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pengelolaan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nilai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hitung</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sebesar</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0,433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besar</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nilai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tabel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1,667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serta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nilai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signifikansi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0,666 &lt; 0,05.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Maka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dinyatakan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sebagai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variabel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mempengaruhi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Pengelolaan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d-ID" sz="1400" b="1" kern="100" dirty="0">
                <a:effectLst/>
                <a:latin typeface="Times New Roman" panose="02020603050405020304" pitchFamily="18" charset="0"/>
                <a:ea typeface="Calibri" panose="020F0502020204030204" pitchFamily="34" charset="0"/>
                <a:cs typeface="Times New Roman" panose="02020603050405020304" pitchFamily="18" charset="0"/>
              </a:rPr>
              <a:t>Hipotesis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kedua</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Pengaruh</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Pendapatan</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1400" b="1" kern="100" dirty="0">
                <a:effectLst/>
                <a:latin typeface="Times New Roman" panose="02020603050405020304" pitchFamily="18" charset="0"/>
                <a:ea typeface="Calibri" panose="020F0502020204030204" pitchFamily="34" charset="0"/>
                <a:cs typeface="Times New Roman" panose="02020603050405020304" pitchFamily="18" charset="0"/>
              </a:rPr>
              <a:t>Terhadap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Pengelolaan</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Pada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Penelitian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variabel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Pendapatan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(X2)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berpengaruh</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positif</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signifikan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terhadap</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Pengelolaan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pelaku</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UMKM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hal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menyatakan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pelaku</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UMKM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memahami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adanya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tentang</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pendapatan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p</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endapatan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umumnya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adalah</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 uang</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upah</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atau</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 gaji, keuntungan penghasilan seseorang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usaha</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nya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P</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endapatan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diartikan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agar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menggunkan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hasil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keuntungan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bisa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dikelola</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 keu</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angnya</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 dari pelaku UMKM</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berjalanya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usahanya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agar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bisa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maksimal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mengelola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keuanganya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Pendapatan mempunyai dampak yang sangat besar terhadap kelangsungan bisnis</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usaha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Hasil pada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penelitian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variabel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Pengelolaan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berpengaruh</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positif</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signifikan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terhadap</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pengelolaan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nilai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hitung</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sebesar</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1.803</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besar</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nilai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tabel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1,667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serta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nilai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signifikansi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0,</a:t>
            </a:r>
            <a:r>
              <a:rPr lang="id-ID" sz="1400" kern="100" dirty="0">
                <a:effectLst/>
                <a:latin typeface="Calibri" panose="020F0502020204030204" pitchFamily="34" charset="0"/>
                <a:ea typeface="Calibri" panose="020F0502020204030204" pitchFamily="34" charset="0"/>
                <a:cs typeface="Times New Roman" panose="02020603050405020304" pitchFamily="18" charset="0"/>
              </a:rPr>
              <a:t>075</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&lt; 0,05.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Maka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dinyatakan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sebagai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variabel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mempengaruhi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Pengelolaan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Times New Roman" panose="02020603050405020304" pitchFamily="18" charset="0"/>
                <a:ea typeface="Calibri" panose="020F0502020204030204" pitchFamily="34" charset="0"/>
              </a:rPr>
              <a:t>	</a:t>
            </a:r>
            <a:endParaRPr lang="en-ID" dirty="0"/>
          </a:p>
        </p:txBody>
      </p:sp>
    </p:spTree>
    <p:extLst>
      <p:ext uri="{BB962C8B-B14F-4D97-AF65-F5344CB8AC3E}">
        <p14:creationId xmlns:p14="http://schemas.microsoft.com/office/powerpoint/2010/main" val="3484028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F571-52C2-4F65-8485-6F54BCF93722}"/>
              </a:ext>
            </a:extLst>
          </p:cNvPr>
          <p:cNvSpPr>
            <a:spLocks noGrp="1"/>
          </p:cNvSpPr>
          <p:nvPr>
            <p:ph type="title"/>
          </p:nvPr>
        </p:nvSpPr>
        <p:spPr/>
        <p:txBody>
          <a:bodyPr/>
          <a:lstStyle/>
          <a:p>
            <a:r>
              <a:rPr lang="en-US" dirty="0"/>
              <a:t>Hasil dan </a:t>
            </a:r>
            <a:r>
              <a:rPr lang="en-US" dirty="0" err="1"/>
              <a:t>Pembahasan</a:t>
            </a:r>
            <a:endParaRPr lang="en-ID" dirty="0"/>
          </a:p>
        </p:txBody>
      </p:sp>
      <p:sp>
        <p:nvSpPr>
          <p:cNvPr id="3" name="Text Placeholder 2">
            <a:extLst>
              <a:ext uri="{FF2B5EF4-FFF2-40B4-BE49-F238E27FC236}">
                <a16:creationId xmlns:a16="http://schemas.microsoft.com/office/drawing/2014/main" id="{B1E6862B-224C-44F2-9EDD-BE2DDCA7E000}"/>
              </a:ext>
            </a:extLst>
          </p:cNvPr>
          <p:cNvSpPr>
            <a:spLocks noGrp="1"/>
          </p:cNvSpPr>
          <p:nvPr>
            <p:ph type="body" idx="1"/>
          </p:nvPr>
        </p:nvSpPr>
        <p:spPr>
          <a:xfrm>
            <a:off x="166757" y="1134657"/>
            <a:ext cx="11830877" cy="5089734"/>
          </a:xfrm>
        </p:spPr>
        <p:txBody>
          <a:bodyPr/>
          <a:lstStyle/>
          <a:p>
            <a:pPr marL="50800" indent="0">
              <a:buNone/>
            </a:pP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Pembahsan</a:t>
            </a:r>
            <a:endParaRPr lang="en-ID" dirty="0"/>
          </a:p>
        </p:txBody>
      </p:sp>
      <p:sp>
        <p:nvSpPr>
          <p:cNvPr id="8" name="TextBox 7">
            <a:extLst>
              <a:ext uri="{FF2B5EF4-FFF2-40B4-BE49-F238E27FC236}">
                <a16:creationId xmlns:a16="http://schemas.microsoft.com/office/drawing/2014/main" id="{49FC6A67-C99A-4E30-83F8-54B32F06017D}"/>
              </a:ext>
            </a:extLst>
          </p:cNvPr>
          <p:cNvSpPr txBox="1"/>
          <p:nvPr/>
        </p:nvSpPr>
        <p:spPr>
          <a:xfrm>
            <a:off x="194366" y="1803685"/>
            <a:ext cx="11803268" cy="3949030"/>
          </a:xfrm>
          <a:prstGeom prst="rect">
            <a:avLst/>
          </a:prstGeom>
          <a:noFill/>
        </p:spPr>
        <p:txBody>
          <a:bodyPr wrap="square">
            <a:spAutoFit/>
          </a:bodyPr>
          <a:lstStyle/>
          <a:p>
            <a:pPr algn="just">
              <a:lnSpc>
                <a:spcPct val="107000"/>
              </a:lnSpc>
              <a:spcAft>
                <a:spcPts val="800"/>
              </a:spcAft>
            </a:pPr>
            <a:r>
              <a:rPr lang="id-ID" sz="1400" b="1" kern="100" dirty="0">
                <a:effectLst/>
                <a:latin typeface="Times New Roman" panose="02020603050405020304" pitchFamily="18" charset="0"/>
                <a:ea typeface="Calibri" panose="020F0502020204030204" pitchFamily="34" charset="0"/>
                <a:cs typeface="Times New Roman" panose="02020603050405020304" pitchFamily="18" charset="0"/>
              </a:rPr>
              <a:t>Hipotesis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ketiga</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Pengaruh</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Literasi</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id-ID" sz="1400" b="1" kern="100" dirty="0">
                <a:effectLst/>
                <a:latin typeface="Times New Roman" panose="02020603050405020304" pitchFamily="18" charset="0"/>
                <a:ea typeface="Calibri" panose="020F0502020204030204" pitchFamily="34" charset="0"/>
                <a:cs typeface="Times New Roman" panose="02020603050405020304" pitchFamily="18" charset="0"/>
              </a:rPr>
              <a:t> Terhadap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Pengelolaan</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Dari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hasil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analisis</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data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membuktikan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variabel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literasi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(X3)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berpengaruh</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positif</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signifikan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terhadap</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Pengelolaan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Hal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menunjukkan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literasi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pelaku</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usaha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UMKM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pengetahuan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tentang</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adanya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konsep</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mampu</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mengatur</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konsep</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usahanya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mampu</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memutuskan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pribadi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adanya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l</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iterasi dapat membantu pelaku UMKM </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agar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bisa</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 mengelola keuangannya dengan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stabil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supaya</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 cara berpikir terhadap suatu kondisi keuangan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bisa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mempengaruhi pengambilan keputusan yang tepat dan strategis di bidang keuanga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n. Hasil pada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penelitian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variabel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literasi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memiliki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nilai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hitung</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sebesar</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8.424 </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dan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besar</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nilai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tabel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sebesar</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1,667.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nilai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signifikansi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tinggi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yaitu</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0,000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kecil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0,05.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Maka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dinyatakan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sebagai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variabel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mempengaruhi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Pengelolaan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d-ID" sz="1400" b="1" kern="100" dirty="0">
                <a:effectLst/>
                <a:latin typeface="Times New Roman" panose="02020603050405020304" pitchFamily="18" charset="0"/>
                <a:ea typeface="Calibri" panose="020F0502020204030204" pitchFamily="34" charset="0"/>
                <a:cs typeface="Times New Roman" panose="02020603050405020304" pitchFamily="18" charset="0"/>
              </a:rPr>
              <a:t>Hipotesis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keempat</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Pengaruh</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Inklusi</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id-ID" sz="1400" b="1" kern="100" dirty="0">
                <a:effectLst/>
                <a:latin typeface="Times New Roman" panose="02020603050405020304" pitchFamily="18" charset="0"/>
                <a:ea typeface="Calibri" panose="020F0502020204030204" pitchFamily="34" charset="0"/>
                <a:cs typeface="Times New Roman" panose="02020603050405020304" pitchFamily="18" charset="0"/>
              </a:rPr>
              <a:t> Terhadap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Pengelolaan</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Berdasarkan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hasil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analisis</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variable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inklusi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(X4)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dinyatakan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para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pelaku</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UMKM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penggunaan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produk</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layanan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beberapa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melakukan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hal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positif</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menggnakan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produk</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layanan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kses ini memungkinkan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pelaku</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UMKM memperoleh tambahan untuk me</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nambah</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modal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usahanya</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arti</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 atau membiayai proyek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usaha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dijalani</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 Pencatatan keuangan yang baik dengan memanfaatkan inklusi keuangan yang dimiliki akan dapat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hasil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pengelolaan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yang</a:t>
            </a:r>
            <a:r>
              <a:rPr lang="id-ID" sz="1400" kern="100" dirty="0">
                <a:effectLst/>
                <a:latin typeface="Times New Roman" panose="02020603050405020304" pitchFamily="18" charset="0"/>
                <a:ea typeface="Calibri" panose="020F0502020204030204" pitchFamily="34" charset="0"/>
                <a:cs typeface="Times New Roman" panose="02020603050405020304" pitchFamily="18" charset="0"/>
              </a:rPr>
              <a:t> dengan baik</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Hasil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perhitungan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jawaban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responden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menyatakan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inklusi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berpengaruh</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positif</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signifikan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terhadap</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variabel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Pengelolaan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nilai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hitung</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sebesar</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4,079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besar</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nilai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tabel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1,667 dan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nilai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signifikansi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0,000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kecil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0,05.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Maka</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dinyatakan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sebagai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variabel</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mempengaruhi</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Pengelolaan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err="1">
                <a:effectLst/>
                <a:latin typeface="Times New Roman" panose="02020603050405020304" pitchFamily="18" charset="0"/>
                <a:ea typeface="Calibri" panose="020F0502020204030204" pitchFamily="34" charset="0"/>
                <a:cs typeface="Times New Roman" panose="02020603050405020304" pitchFamily="18" charset="0"/>
              </a:rPr>
              <a:t>Keuangan</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3647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F571-52C2-4F65-8485-6F54BCF93722}"/>
              </a:ext>
            </a:extLst>
          </p:cNvPr>
          <p:cNvSpPr>
            <a:spLocks noGrp="1"/>
          </p:cNvSpPr>
          <p:nvPr>
            <p:ph type="title"/>
          </p:nvPr>
        </p:nvSpPr>
        <p:spPr/>
        <p:txBody>
          <a:bodyPr/>
          <a:lstStyle/>
          <a:p>
            <a:r>
              <a:rPr lang="en-US" dirty="0"/>
              <a:t>Hasil dan </a:t>
            </a:r>
            <a:r>
              <a:rPr lang="en-US" dirty="0" err="1"/>
              <a:t>Pembahasan</a:t>
            </a:r>
            <a:endParaRPr lang="en-ID" dirty="0"/>
          </a:p>
        </p:txBody>
      </p:sp>
      <p:sp>
        <p:nvSpPr>
          <p:cNvPr id="3" name="Text Placeholder 2">
            <a:extLst>
              <a:ext uri="{FF2B5EF4-FFF2-40B4-BE49-F238E27FC236}">
                <a16:creationId xmlns:a16="http://schemas.microsoft.com/office/drawing/2014/main" id="{B1E6862B-224C-44F2-9EDD-BE2DDCA7E000}"/>
              </a:ext>
            </a:extLst>
          </p:cNvPr>
          <p:cNvSpPr>
            <a:spLocks noGrp="1"/>
          </p:cNvSpPr>
          <p:nvPr>
            <p:ph type="body" idx="1"/>
          </p:nvPr>
        </p:nvSpPr>
        <p:spPr/>
        <p:txBody>
          <a:bodyPr/>
          <a:lstStyle/>
          <a:p>
            <a:pPr marL="50800" indent="0">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Kesimpulan</a:t>
            </a:r>
            <a:endParaRPr lang="en-ID" dirty="0"/>
          </a:p>
        </p:txBody>
      </p:sp>
      <p:sp>
        <p:nvSpPr>
          <p:cNvPr id="5" name="TextBox 4">
            <a:extLst>
              <a:ext uri="{FF2B5EF4-FFF2-40B4-BE49-F238E27FC236}">
                <a16:creationId xmlns:a16="http://schemas.microsoft.com/office/drawing/2014/main" id="{62060D37-A2CD-463F-A9BD-7CEC5DEE0336}"/>
              </a:ext>
            </a:extLst>
          </p:cNvPr>
          <p:cNvSpPr txBox="1"/>
          <p:nvPr/>
        </p:nvSpPr>
        <p:spPr>
          <a:xfrm>
            <a:off x="194365" y="1969636"/>
            <a:ext cx="11235635" cy="2462213"/>
          </a:xfrm>
          <a:prstGeom prst="rect">
            <a:avLst/>
          </a:prstGeom>
          <a:noFill/>
        </p:spPr>
        <p:txBody>
          <a:bodyPr wrap="square">
            <a:spAutoFit/>
          </a:bodyPr>
          <a:lstStyle/>
          <a:p>
            <a:r>
              <a:rPr lang="id-ID" sz="1400" dirty="0">
                <a:effectLst/>
                <a:latin typeface="Calibri" panose="020F0502020204030204" pitchFamily="34" charset="0"/>
                <a:ea typeface="Calibri" panose="020F0502020204030204" pitchFamily="34" charset="0"/>
                <a:cs typeface="Times New Roman" panose="02020603050405020304" pitchFamily="18" charset="0"/>
              </a:rPr>
              <a:t>Dari hasil penelitian hasil dan pembahasan dapat disimpulkan bahwa Pendidikan Keuangan (X1) berpengaruh positif dan signifikan terhadap pengelolaan keuangan dan pendapatan berpengaruh positif dan signifikan terhadap pengelolaan keuangan (X2) untuk Literasi Keuangan (X3), Inklusi Keuangan (X4) imi adalah variable yang paling dominannya berpengaruh positif dan signifikan pada terhadap pengelolaan keuangan dengan nilai signifikansi tinggi yaitu 0,000 lebih kecil dari 0,05 Maka dinyatakan sebagai variabel paling mempengaruhi Pengelolaan Keuangan (Y). dalam penelitian ini populasi yang dijadikan sampel yaitu Para pelaku UMKM yang ada di kota Surabaya dengan populasi 100 responden yang dijadikan sebagai sampel penelitian ini.</a:t>
            </a:r>
          </a:p>
          <a:p>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p>
            <a:r>
              <a:rPr lang="id-ID" sz="1400" dirty="0">
                <a:effectLst/>
                <a:latin typeface="Calibri" panose="020F0502020204030204" pitchFamily="34" charset="0"/>
                <a:ea typeface="Calibri" panose="020F0502020204030204" pitchFamily="34" charset="0"/>
                <a:cs typeface="Times New Roman" panose="02020603050405020304" pitchFamily="18" charset="0"/>
              </a:rPr>
              <a:t>Keterbatasan penelitian pada penelitian ini yaitu peneliti hanya mampu melakukan peneitian dengan hasil variabel Literasi Keuangan dan Inklusi Keuangan yang paling berdominan mempengaruhi. Peneliti memberikan saran untuk menggunakan dan atau menambahkan variabel lainya ataupun juga memilih subjek permasalhanya yang memiliki perbedaan sehingga menjadikan penemuan yang lebih komperehensif yang terbaru dan diharapkan dengan obyek yang lebih luas lagi.</a:t>
            </a:r>
          </a:p>
        </p:txBody>
      </p:sp>
    </p:spTree>
    <p:extLst>
      <p:ext uri="{BB962C8B-B14F-4D97-AF65-F5344CB8AC3E}">
        <p14:creationId xmlns:p14="http://schemas.microsoft.com/office/powerpoint/2010/main" val="2372107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7650FB73-1D69-1CDC-5CA9-4D65F1FB0A59}"/>
              </a:ext>
            </a:extLst>
          </p:cNvPr>
          <p:cNvSpPr>
            <a:spLocks noGrp="1"/>
          </p:cNvSpPr>
          <p:nvPr>
            <p:ph type="ctrTitle"/>
          </p:nvPr>
        </p:nvSpPr>
        <p:spPr/>
        <p:txBody>
          <a:bodyPr/>
          <a:lstStyle/>
          <a:p>
            <a:r>
              <a:rPr lang="en-US" dirty="0" err="1"/>
              <a:t>Terima</a:t>
            </a:r>
            <a:r>
              <a:rPr lang="en-US" dirty="0"/>
              <a:t> Kasih</a:t>
            </a:r>
            <a:endParaRPr lang="id-ID" dirty="0"/>
          </a:p>
        </p:txBody>
      </p:sp>
      <p:sp>
        <p:nvSpPr>
          <p:cNvPr id="3" name="Subjudul 2">
            <a:extLst>
              <a:ext uri="{FF2B5EF4-FFF2-40B4-BE49-F238E27FC236}">
                <a16:creationId xmlns:a16="http://schemas.microsoft.com/office/drawing/2014/main" id="{92E3C6B5-C920-B756-279F-E8F676BFFDEC}"/>
              </a:ext>
            </a:extLst>
          </p:cNvPr>
          <p:cNvSpPr>
            <a:spLocks noGrp="1"/>
          </p:cNvSpPr>
          <p:nvPr>
            <p:ph type="subTitle" idx="1"/>
          </p:nvPr>
        </p:nvSpPr>
        <p:spPr/>
        <p:txBody>
          <a:bodyPr/>
          <a:lstStyle/>
          <a:p>
            <a:endParaRPr lang="id-ID" dirty="0"/>
          </a:p>
        </p:txBody>
      </p:sp>
    </p:spTree>
    <p:extLst>
      <p:ext uri="{BB962C8B-B14F-4D97-AF65-F5344CB8AC3E}">
        <p14:creationId xmlns:p14="http://schemas.microsoft.com/office/powerpoint/2010/main" val="1217786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Pendahuluan</a:t>
            </a:r>
            <a:endParaRPr/>
          </a:p>
        </p:txBody>
      </p:sp>
      <p:sp>
        <p:nvSpPr>
          <p:cNvPr id="47" name="Google Shape;47;g104f7abbb21_0_309"/>
          <p:cNvSpPr txBox="1">
            <a:spLocks noGrp="1"/>
          </p:cNvSpPr>
          <p:nvPr>
            <p:ph type="body" idx="1"/>
          </p:nvPr>
        </p:nvSpPr>
        <p:spPr>
          <a:xfrm>
            <a:off x="166759" y="1238732"/>
            <a:ext cx="11563280" cy="4919181"/>
          </a:xfrm>
          <a:prstGeom prst="rect">
            <a:avLst/>
          </a:prstGeom>
          <a:noFill/>
          <a:ln>
            <a:noFill/>
          </a:ln>
        </p:spPr>
        <p:txBody>
          <a:bodyPr spcFirstLastPara="1" wrap="square" lIns="91425" tIns="45700" rIns="91425" bIns="45700" anchor="ctr" anchorCtr="0">
            <a:normAutofit/>
          </a:bodyPr>
          <a:lstStyle/>
          <a:p>
            <a:pPr marL="685800" indent="-457200" algn="just">
              <a:buFont typeface="Wingdings" panose="05000000000000000000" pitchFamily="2" charset="2"/>
              <a:buChar char="q"/>
            </a:pPr>
            <a:r>
              <a:rPr lang="id-ID" sz="2000" dirty="0">
                <a:effectLst/>
                <a:latin typeface="Exo" panose="020B0604020202020204" charset="0"/>
                <a:ea typeface="Calibri" panose="020F0502020204030204" pitchFamily="34" charset="0"/>
              </a:rPr>
              <a:t>pendidikan keuangan yang diperoleh dari lingkungan bisa berupa kebiasaan mengelola dan merencanakan keuangan yang diajarkan oleh keluarga. Wawasan dan pengetahuan yang diperoleh dari adanya pendidikan keuangan akan membuat seseorang menjadi lebih bijak dalam mengelola keuangan. Kebiasaan bijak dalam mengelola keuangannya juga akan terbawa dalam mengelola keuangan UMKM karena tidak menginginkan adanya kerugian. </a:t>
            </a:r>
            <a:endParaRPr lang="en-US" sz="2000" dirty="0">
              <a:effectLst/>
              <a:latin typeface="Exo" panose="020B0604020202020204" charset="0"/>
              <a:ea typeface="Calibri" panose="020F0502020204030204" pitchFamily="34" charset="0"/>
            </a:endParaRPr>
          </a:p>
          <a:p>
            <a:pPr marL="685800" indent="-457200" algn="just">
              <a:buFont typeface="Wingdings" panose="05000000000000000000" pitchFamily="2" charset="2"/>
              <a:buChar char="q"/>
            </a:pPr>
            <a:r>
              <a:rPr lang="id-ID" sz="2000" dirty="0">
                <a:effectLst/>
                <a:latin typeface="Exo" panose="020B0604020202020204" charset="0"/>
                <a:ea typeface="Calibri" panose="020F0502020204030204" pitchFamily="34" charset="0"/>
              </a:rPr>
              <a:t>pendapatan membuat pelaku UMKM sulit untuk mengelola keuangannya sehinga banyak pelaku UMKM yang kehilangan pasar, daya beli menurun, dan menyebabkan pertumbuhan ekonomi menjadi terhambat. Tingkat pendapatan akan mempengaruhi dalam mengelola keuangan karena semakin tinggi pendapatan maka semakin seseorang ingin memanfaatkan uangnya dengan efisien</a:t>
            </a:r>
            <a:r>
              <a:rPr lang="en-US" sz="2000" dirty="0">
                <a:latin typeface="Exo" panose="020B0604020202020204" charset="0"/>
              </a:rPr>
              <a:t>. </a:t>
            </a:r>
          </a:p>
        </p:txBody>
      </p:sp>
    </p:spTree>
    <p:extLst>
      <p:ext uri="{BB962C8B-B14F-4D97-AF65-F5344CB8AC3E}">
        <p14:creationId xmlns:p14="http://schemas.microsoft.com/office/powerpoint/2010/main" val="92323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Pendahuluan</a:t>
            </a:r>
            <a:endParaRPr/>
          </a:p>
        </p:txBody>
      </p:sp>
      <p:sp>
        <p:nvSpPr>
          <p:cNvPr id="47" name="Google Shape;47;g104f7abbb21_0_309"/>
          <p:cNvSpPr txBox="1">
            <a:spLocks noGrp="1"/>
          </p:cNvSpPr>
          <p:nvPr>
            <p:ph type="body" idx="1"/>
          </p:nvPr>
        </p:nvSpPr>
        <p:spPr>
          <a:xfrm>
            <a:off x="166759" y="1238732"/>
            <a:ext cx="11563280" cy="4919181"/>
          </a:xfrm>
          <a:prstGeom prst="rect">
            <a:avLst/>
          </a:prstGeom>
          <a:noFill/>
          <a:ln>
            <a:noFill/>
          </a:ln>
        </p:spPr>
        <p:txBody>
          <a:bodyPr spcFirstLastPara="1" wrap="square" lIns="91425" tIns="45700" rIns="91425" bIns="45700" anchor="ctr" anchorCtr="0">
            <a:normAutofit/>
          </a:bodyPr>
          <a:lstStyle/>
          <a:p>
            <a:pPr marL="685800" indent="-457200" algn="just">
              <a:buFont typeface="Wingdings" panose="05000000000000000000" pitchFamily="2" charset="2"/>
              <a:buChar char="q"/>
            </a:pPr>
            <a:r>
              <a:rPr lang="id-ID" sz="2000" dirty="0">
                <a:effectLst/>
                <a:latin typeface="Exo" panose="020B0604020202020204" charset="0"/>
                <a:ea typeface="Calibri" panose="020F0502020204030204" pitchFamily="34" charset="0"/>
              </a:rPr>
              <a:t>literasi juga dapat mempengaruhi pengelolaan keuangan UMKM. Dilansir dari laman Otoritas Jasa Keuangan, ketika pandemic Covid-19 lalu UMKM menjadi salah satu sektor yang terdampak paling besar. Arus kas perusahaan terganggu dan penjulan menurun membuat kemampuan UMKM sulit memenuhi kewajiban kreditnya. Hal tersebut dapat terjadi karena kurangnya literasi keuangan yang dimiliki pelaku UMKM sehingga tidak memiliki pengetahuan untuk mengelola keuangan atau modal yang dimiliki sehingga kuar siap ketika mengalami ketidakpastian perekonomian </a:t>
            </a:r>
            <a:endParaRPr lang="en-US" sz="2000" dirty="0">
              <a:effectLst/>
              <a:latin typeface="Exo" panose="020B0604020202020204" charset="0"/>
              <a:ea typeface="Calibri" panose="020F0502020204030204" pitchFamily="34" charset="0"/>
            </a:endParaRPr>
          </a:p>
          <a:p>
            <a:pPr marL="685800" indent="-457200" algn="just">
              <a:buFont typeface="Wingdings" panose="05000000000000000000" pitchFamily="2" charset="2"/>
              <a:buChar char="q"/>
            </a:pPr>
            <a:r>
              <a:rPr lang="id-ID" sz="2000" dirty="0">
                <a:effectLst/>
                <a:latin typeface="Exo" panose="020B0604020202020204" charset="0"/>
                <a:ea typeface="Calibri" panose="020F0502020204030204" pitchFamily="34" charset="0"/>
              </a:rPr>
              <a:t>Inklusi keuangan juga dapat berpengaruh terhadap pengelolaan keaungan UMKM. Dilansir dari laman Kementrian Keuangan, pemerintah melakukan upaya pemberian kredit kepada para pelaku usaha dengan memberikan bantuan pembiayaan/permodalan. Untuk mendapatkan modal UMKM dari bantuan Pemerintah tentunya pelaku usaha harus memahami cara untuk mengakses layanan keuangan.</a:t>
            </a:r>
            <a:endParaRPr lang="en-US" sz="2000" dirty="0">
              <a:effectLst/>
              <a:latin typeface="Exo" panose="020B0604020202020204" charset="0"/>
              <a:ea typeface="Calibri" panose="020F0502020204030204" pitchFamily="34" charset="0"/>
            </a:endParaRPr>
          </a:p>
        </p:txBody>
      </p:sp>
    </p:spTree>
    <p:extLst>
      <p:ext uri="{BB962C8B-B14F-4D97-AF65-F5344CB8AC3E}">
        <p14:creationId xmlns:p14="http://schemas.microsoft.com/office/powerpoint/2010/main" val="123272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80561" y="179025"/>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Kesenjangan</a:t>
            </a:r>
            <a:r>
              <a:rPr lang="en-US" dirty="0"/>
              <a:t> Hasil</a:t>
            </a:r>
            <a:endParaRPr dirty="0"/>
          </a:p>
        </p:txBody>
      </p:sp>
      <p:sp>
        <p:nvSpPr>
          <p:cNvPr id="47" name="Google Shape;47;g104f7abbb21_0_309"/>
          <p:cNvSpPr txBox="1">
            <a:spLocks noGrp="1"/>
          </p:cNvSpPr>
          <p:nvPr>
            <p:ph type="body" idx="1"/>
          </p:nvPr>
        </p:nvSpPr>
        <p:spPr>
          <a:xfrm>
            <a:off x="166759" y="1238732"/>
            <a:ext cx="11563280" cy="4919181"/>
          </a:xfrm>
          <a:prstGeom prst="rect">
            <a:avLst/>
          </a:prstGeom>
          <a:noFill/>
          <a:ln>
            <a:noFill/>
          </a:ln>
        </p:spPr>
        <p:txBody>
          <a:bodyPr spcFirstLastPara="1" wrap="square" lIns="91425" tIns="45700" rIns="91425" bIns="45700" anchor="ctr" anchorCtr="0">
            <a:normAutofit/>
          </a:bodyPr>
          <a:lstStyle/>
          <a:p>
            <a:pPr marL="685800" indent="-457200" algn="just">
              <a:buFont typeface="Wingdings" panose="05000000000000000000" pitchFamily="2" charset="2"/>
              <a:buChar char="q"/>
            </a:pPr>
            <a:r>
              <a:rPr lang="en-US" sz="2000" dirty="0">
                <a:effectLst/>
                <a:latin typeface="Exo" panose="020B0604020202020204" charset="0"/>
                <a:ea typeface="Calibri" panose="020F0502020204030204" pitchFamily="34" charset="0"/>
              </a:rPr>
              <a:t>N</a:t>
            </a:r>
            <a:r>
              <a:rPr lang="id-ID" sz="2000" dirty="0">
                <a:effectLst/>
                <a:latin typeface="Exo" panose="020B0604020202020204" charset="0"/>
                <a:ea typeface="Calibri" panose="020F0502020204030204" pitchFamily="34" charset="0"/>
              </a:rPr>
              <a:t>amun juga terdapat beberapa penelitian terdahulu yang menunjukkan hasil berbeda. </a:t>
            </a:r>
            <a:endParaRPr lang="en-US" sz="2000" dirty="0">
              <a:effectLst/>
              <a:latin typeface="Exo" panose="020B0604020202020204" charset="0"/>
              <a:ea typeface="Calibri" panose="020F0502020204030204" pitchFamily="34" charset="0"/>
            </a:endParaRPr>
          </a:p>
          <a:p>
            <a:pPr marL="685800" indent="-457200" algn="just">
              <a:buFont typeface="Wingdings" panose="05000000000000000000" pitchFamily="2" charset="2"/>
              <a:buChar char="q"/>
            </a:pPr>
            <a:r>
              <a:rPr lang="id-ID" sz="2000" dirty="0">
                <a:effectLst/>
                <a:latin typeface="Exo" panose="020B0604020202020204" charset="0"/>
                <a:ea typeface="Calibri" panose="020F0502020204030204" pitchFamily="34" charset="0"/>
              </a:rPr>
              <a:t>Pendapat [4] menyatakan bahwa pendidikan keuangan berpengaruh positif terhadap pengelolaan keuangan. Namun, [3] menyatakan bahwa pendidikan keuangan tidak dapat mempengaruhi seseorang dalam mengelola keuangan.</a:t>
            </a:r>
            <a:endParaRPr lang="en-US" sz="2000" dirty="0">
              <a:effectLst/>
              <a:latin typeface="Exo" panose="020B0604020202020204" charset="0"/>
              <a:ea typeface="Calibri" panose="020F0502020204030204" pitchFamily="34" charset="0"/>
            </a:endParaRPr>
          </a:p>
          <a:p>
            <a:pPr marL="685800" indent="-457200" algn="just">
              <a:buFont typeface="Wingdings" panose="05000000000000000000" pitchFamily="2" charset="2"/>
              <a:buChar char="q"/>
            </a:pPr>
            <a:r>
              <a:rPr lang="id-ID" sz="2000" dirty="0">
                <a:effectLst/>
                <a:latin typeface="Exo" panose="020B0604020202020204" charset="0"/>
                <a:ea typeface="Calibri" panose="020F0502020204030204" pitchFamily="34" charset="0"/>
              </a:rPr>
              <a:t>Selanjutnya peneliti [11] menyatakan bahwa pendapatan berpengaruh positif signifikan terhadap perencanaan keuangan. Sedangkan, peneliti</a:t>
            </a:r>
            <a:r>
              <a:rPr lang="en-US" sz="2000" dirty="0">
                <a:effectLst/>
                <a:latin typeface="Exo" panose="020B0604020202020204" charset="0"/>
                <a:ea typeface="Calibri" panose="020F0502020204030204" pitchFamily="34" charset="0"/>
              </a:rPr>
              <a:t> </a:t>
            </a:r>
            <a:r>
              <a:rPr lang="id-ID" sz="2000" dirty="0">
                <a:effectLst/>
                <a:latin typeface="Exo" panose="020B0604020202020204" charset="0"/>
                <a:ea typeface="Calibri" panose="020F0502020204030204" pitchFamily="34" charset="0"/>
              </a:rPr>
              <a:t>[12] menyatakan bahwa pendapatan tidak dapat memengaruhi seseorang dalam melakukan perencanaan keuangan.</a:t>
            </a:r>
            <a:endParaRPr lang="en-US" sz="2000" dirty="0">
              <a:effectLst/>
              <a:latin typeface="Exo" panose="020B0604020202020204" charset="0"/>
              <a:ea typeface="Calibri" panose="020F0502020204030204" pitchFamily="34" charset="0"/>
            </a:endParaRPr>
          </a:p>
          <a:p>
            <a:pPr marL="685800" indent="-457200" algn="just">
              <a:buFont typeface="Wingdings" panose="05000000000000000000" pitchFamily="2" charset="2"/>
              <a:buChar char="q"/>
            </a:pPr>
            <a:r>
              <a:rPr lang="id-ID" sz="2000" dirty="0">
                <a:effectLst/>
                <a:latin typeface="Exo" panose="020B0604020202020204" charset="0"/>
                <a:ea typeface="Calibri" panose="020F0502020204030204" pitchFamily="34" charset="0"/>
              </a:rPr>
              <a:t>Menurut [13]</a:t>
            </a:r>
            <a:r>
              <a:rPr lang="en-US" sz="2000" dirty="0">
                <a:effectLst/>
                <a:latin typeface="Exo" panose="020B0604020202020204" charset="0"/>
                <a:ea typeface="Calibri" panose="020F0502020204030204" pitchFamily="34" charset="0"/>
              </a:rPr>
              <a:t> </a:t>
            </a:r>
            <a:r>
              <a:rPr lang="id-ID" sz="2000" dirty="0">
                <a:effectLst/>
                <a:latin typeface="Exo" panose="020B0604020202020204" charset="0"/>
                <a:ea typeface="Calibri" panose="020F0502020204030204" pitchFamily="34" charset="0"/>
              </a:rPr>
              <a:t>literasi dapat mempengaruhi pengelolaan keuangan secara positif. Namun berbeda dengan[7] yang menyatakan bahwa literasi keuangan yang baik tidak dapat menjamin pengelolaan keuangan UMKM menjadi baik.</a:t>
            </a:r>
            <a:endParaRPr lang="en-US" sz="2000" dirty="0">
              <a:effectLst/>
              <a:latin typeface="Exo" panose="020B0604020202020204" charset="0"/>
              <a:ea typeface="Calibri" panose="020F0502020204030204" pitchFamily="34" charset="0"/>
            </a:endParaRPr>
          </a:p>
          <a:p>
            <a:pPr marL="685800" indent="-457200" algn="just">
              <a:buFont typeface="Wingdings" panose="05000000000000000000" pitchFamily="2" charset="2"/>
              <a:buChar char="q"/>
            </a:pPr>
            <a:r>
              <a:rPr lang="id-ID" sz="2000" dirty="0">
                <a:effectLst/>
                <a:latin typeface="Exo" panose="020B0604020202020204" charset="0"/>
                <a:ea typeface="Calibri" panose="020F0502020204030204" pitchFamily="34" charset="0"/>
              </a:rPr>
              <a:t>Selanjutnya, [10] menyimpulkan bahwa inklusi keuangan dapat membantu pelaku UMKM mengelola keuangan dengan baik. Sedangkan peneliti [14] yang mengartikan bahwa inklusi keuangan tidak dapat mempegaruhi pelaku UMKM dalam perilaku mengelola keuangannya.</a:t>
            </a:r>
            <a:endParaRPr lang="en-US" sz="2000" dirty="0">
              <a:effectLst/>
              <a:latin typeface="Exo" panose="020B0604020202020204" charset="0"/>
              <a:ea typeface="Calibri" panose="020F0502020204030204" pitchFamily="34" charset="0"/>
            </a:endParaRPr>
          </a:p>
        </p:txBody>
      </p:sp>
    </p:spTree>
    <p:extLst>
      <p:ext uri="{BB962C8B-B14F-4D97-AF65-F5344CB8AC3E}">
        <p14:creationId xmlns:p14="http://schemas.microsoft.com/office/powerpoint/2010/main" val="1619357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dirty="0" err="1"/>
              <a:t>Rumusan</a:t>
            </a:r>
            <a:r>
              <a:rPr lang="en-US" dirty="0"/>
              <a:t> </a:t>
            </a:r>
            <a:r>
              <a:rPr lang="en-US" dirty="0" err="1"/>
              <a:t>Masalah</a:t>
            </a:r>
            <a:r>
              <a:rPr lang="en-US" dirty="0"/>
              <a:t> dan </a:t>
            </a:r>
            <a:r>
              <a:rPr lang="en-US" dirty="0" err="1"/>
              <a:t>Tujuan</a:t>
            </a:r>
            <a:r>
              <a:rPr lang="en-US" dirty="0"/>
              <a:t> </a:t>
            </a:r>
            <a:r>
              <a:rPr lang="en-US" dirty="0" err="1"/>
              <a:t>Penelitian</a:t>
            </a:r>
            <a:r>
              <a:rPr lang="en-US" dirty="0"/>
              <a:t> </a:t>
            </a:r>
            <a:endParaRPr dirty="0"/>
          </a:p>
        </p:txBody>
      </p:sp>
      <p:sp>
        <p:nvSpPr>
          <p:cNvPr id="3" name="Kotak Teks 2">
            <a:extLst>
              <a:ext uri="{FF2B5EF4-FFF2-40B4-BE49-F238E27FC236}">
                <a16:creationId xmlns:a16="http://schemas.microsoft.com/office/drawing/2014/main" id="{59168EE6-EFEC-3564-1CD1-94EB206DC79D}"/>
              </a:ext>
            </a:extLst>
          </p:cNvPr>
          <p:cNvSpPr txBox="1"/>
          <p:nvPr/>
        </p:nvSpPr>
        <p:spPr>
          <a:xfrm>
            <a:off x="1345406" y="1890296"/>
            <a:ext cx="9501187" cy="3191708"/>
          </a:xfrm>
          <a:prstGeom prst="rect">
            <a:avLst/>
          </a:prstGeom>
          <a:noFill/>
        </p:spPr>
        <p:txBody>
          <a:bodyPr wrap="square" anchor="ctr">
            <a:spAutoFit/>
          </a:bodyPr>
          <a:lstStyle/>
          <a:p>
            <a:pPr marL="342900" lvl="0" indent="-342900" rtl="0">
              <a:lnSpc>
                <a:spcPct val="115000"/>
              </a:lnSpc>
              <a:spcBef>
                <a:spcPts val="0"/>
              </a:spcBef>
              <a:spcAft>
                <a:spcPts val="0"/>
              </a:spcAft>
              <a:buFont typeface="Wingdings" panose="05000000000000000000" pitchFamily="2" charset="2"/>
              <a:buChar char="q"/>
            </a:pPr>
            <a:r>
              <a:rPr lang="id-ID" sz="2400" dirty="0">
                <a:solidFill>
                  <a:schemeClr val="tx1"/>
                </a:solidFill>
                <a:latin typeface="Exo" panose="020B0604020202020204" charset="0"/>
                <a:ea typeface="DM Sans"/>
                <a:cs typeface="DM Sans"/>
                <a:sym typeface="DM Sans"/>
              </a:rPr>
              <a:t>Apakah ada Pengaruh Pendidikan Keuangan, Pendapatan Keuangan, Literasi Keuangan dan Inklusi Keuangan Terhadap Pengelolaan Keuangan UMKM di Surabaya </a:t>
            </a:r>
            <a:r>
              <a:rPr lang="en-US" sz="2400" dirty="0">
                <a:solidFill>
                  <a:schemeClr val="tx1"/>
                </a:solidFill>
                <a:latin typeface="Exo" panose="020B0604020202020204" charset="0"/>
                <a:ea typeface="DM Sans"/>
                <a:cs typeface="DM Sans"/>
                <a:sym typeface="DM Sans"/>
              </a:rPr>
              <a:t>?</a:t>
            </a:r>
          </a:p>
          <a:p>
            <a:pPr lvl="0" rtl="0">
              <a:lnSpc>
                <a:spcPct val="115000"/>
              </a:lnSpc>
              <a:spcBef>
                <a:spcPts val="0"/>
              </a:spcBef>
              <a:spcAft>
                <a:spcPts val="0"/>
              </a:spcAft>
            </a:pPr>
            <a:endParaRPr lang="en-US" sz="3200" dirty="0">
              <a:solidFill>
                <a:srgbClr val="2A1B4C"/>
              </a:solidFill>
              <a:latin typeface="Exo" panose="020B0604020202020204" charset="0"/>
              <a:ea typeface="DM Sans"/>
              <a:cs typeface="DM Sans"/>
              <a:sym typeface="DM Sans"/>
            </a:endParaRPr>
          </a:p>
          <a:p>
            <a:pPr marL="342900" indent="-342900">
              <a:lnSpc>
                <a:spcPct val="115000"/>
              </a:lnSpc>
              <a:buFont typeface="Wingdings" panose="05000000000000000000" pitchFamily="2" charset="2"/>
              <a:buChar char="q"/>
            </a:pPr>
            <a:r>
              <a:rPr lang="id-ID" sz="2400" dirty="0">
                <a:effectLst/>
                <a:latin typeface="Exo" panose="020B0604020202020204" charset="0"/>
                <a:ea typeface="Calibri" panose="020F0502020204030204" pitchFamily="34" charset="0"/>
                <a:cs typeface="Times New Roman" panose="02020603050405020304" pitchFamily="18" charset="0"/>
              </a:rPr>
              <a:t>Untuk mengidentifikasi pengaruh Pengaruh Pendidikan Keuangan, Pendapatan Keuangan, Literasi Keuangan dan Inklusi Keuangan Terhadap Pengelolaan Keuangan UMKM di Surabaya </a:t>
            </a:r>
            <a:endParaRPr lang="id-ID" sz="3200" dirty="0">
              <a:solidFill>
                <a:srgbClr val="2A1B4C"/>
              </a:solidFill>
              <a:latin typeface="Exo" panose="020B0604020202020204" charset="0"/>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Kategori</a:t>
            </a:r>
            <a:r>
              <a:rPr lang="en-US" dirty="0"/>
              <a:t> SDGs</a:t>
            </a:r>
            <a:endParaRPr dirty="0"/>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ctr" anchorCtr="0">
            <a:normAutofit/>
          </a:bodyPr>
          <a:lstStyle/>
          <a:p>
            <a:pPr marL="457200" lvl="0" indent="-228600" algn="ctr" rtl="0">
              <a:lnSpc>
                <a:spcPct val="90000"/>
              </a:lnSpc>
              <a:spcBef>
                <a:spcPts val="1000"/>
              </a:spcBef>
              <a:spcAft>
                <a:spcPts val="0"/>
              </a:spcAft>
              <a:buClr>
                <a:schemeClr val="dk1"/>
              </a:buClr>
              <a:buSzPts val="2800"/>
              <a:buNone/>
            </a:pPr>
            <a:r>
              <a:rPr lang="id-ID" dirty="0">
                <a:latin typeface="Exo" panose="020B0604020202020204" charset="0"/>
              </a:rPr>
              <a:t>Penelitian ini sesuai dengan indikator 9 </a:t>
            </a:r>
            <a:r>
              <a:rPr lang="id-ID" dirty="0" err="1">
                <a:latin typeface="Exo" panose="020B0604020202020204" charset="0"/>
              </a:rPr>
              <a:t>Sustainable</a:t>
            </a:r>
            <a:r>
              <a:rPr lang="id-ID" dirty="0">
                <a:latin typeface="Exo" panose="020B0604020202020204" charset="0"/>
              </a:rPr>
              <a:t> </a:t>
            </a:r>
            <a:r>
              <a:rPr lang="id-ID" dirty="0" err="1">
                <a:latin typeface="Exo" panose="020B0604020202020204" charset="0"/>
              </a:rPr>
              <a:t>development</a:t>
            </a:r>
            <a:r>
              <a:rPr lang="id-ID" dirty="0">
                <a:latin typeface="Exo" panose="020B0604020202020204" charset="0"/>
              </a:rPr>
              <a:t> </a:t>
            </a:r>
            <a:r>
              <a:rPr lang="id-ID" dirty="0" err="1">
                <a:latin typeface="Exo" panose="020B0604020202020204" charset="0"/>
              </a:rPr>
              <a:t>goals</a:t>
            </a:r>
            <a:r>
              <a:rPr lang="id-ID" dirty="0">
                <a:latin typeface="Exo" panose="020B0604020202020204" charset="0"/>
              </a:rPr>
              <a:t> (</a:t>
            </a:r>
            <a:r>
              <a:rPr lang="id-ID" dirty="0" err="1">
                <a:latin typeface="Exo" panose="020B0604020202020204" charset="0"/>
              </a:rPr>
              <a:t>SDGs</a:t>
            </a:r>
            <a:r>
              <a:rPr lang="id-ID" dirty="0">
                <a:latin typeface="Exo" panose="020B0604020202020204" charset="0"/>
              </a:rPr>
              <a:t>) yaitu </a:t>
            </a:r>
            <a:r>
              <a:rPr lang="id-ID" i="1" dirty="0">
                <a:latin typeface="Exo" panose="020B0604020202020204" charset="0"/>
              </a:rPr>
              <a:t>Industry, </a:t>
            </a:r>
            <a:r>
              <a:rPr lang="id-ID" i="1" dirty="0" err="1">
                <a:latin typeface="Exo" panose="020B0604020202020204" charset="0"/>
              </a:rPr>
              <a:t>Innovation</a:t>
            </a:r>
            <a:r>
              <a:rPr lang="id-ID" i="1" dirty="0">
                <a:latin typeface="Exo" panose="020B0604020202020204" charset="0"/>
              </a:rPr>
              <a:t>, </a:t>
            </a:r>
            <a:r>
              <a:rPr lang="id-ID" i="1" dirty="0" err="1">
                <a:latin typeface="Exo" panose="020B0604020202020204" charset="0"/>
              </a:rPr>
              <a:t>And</a:t>
            </a:r>
            <a:r>
              <a:rPr lang="id-ID" i="1" dirty="0">
                <a:latin typeface="Exo" panose="020B0604020202020204" charset="0"/>
              </a:rPr>
              <a:t> Infrastructure</a:t>
            </a:r>
            <a:endParaRPr i="1" dirty="0">
              <a:latin typeface="Exo" panose="020B0604020202020204" charset="0"/>
            </a:endParaRPr>
          </a:p>
        </p:txBody>
      </p:sp>
    </p:spTree>
    <p:extLst>
      <p:ext uri="{BB962C8B-B14F-4D97-AF65-F5344CB8AC3E}">
        <p14:creationId xmlns:p14="http://schemas.microsoft.com/office/powerpoint/2010/main" val="300375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Manfaat Penelitian</a:t>
            </a:r>
            <a:endParaRPr/>
          </a:p>
        </p:txBody>
      </p:sp>
      <p:sp>
        <p:nvSpPr>
          <p:cNvPr id="84" name="Google Shape;84;g104f7abbb21_0_315"/>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ctr" anchorCtr="0">
            <a:normAutofit/>
          </a:bodyPr>
          <a:lstStyle/>
          <a:p>
            <a:pPr marL="571500" indent="-342900"/>
            <a:r>
              <a:rPr lang="en-US" sz="2400" dirty="0" err="1">
                <a:effectLst/>
                <a:latin typeface="Exo" panose="020B0604020202020204" charset="0"/>
                <a:ea typeface="Calibri" panose="020F0502020204030204" pitchFamily="34" charset="0"/>
              </a:rPr>
              <a:t>Penelitian</a:t>
            </a:r>
            <a:r>
              <a:rPr lang="en-US" sz="2400" dirty="0">
                <a:effectLst/>
                <a:latin typeface="Exo" panose="020B0604020202020204" charset="0"/>
                <a:ea typeface="Calibri" panose="020F0502020204030204" pitchFamily="34" charset="0"/>
              </a:rPr>
              <a:t> </a:t>
            </a:r>
            <a:r>
              <a:rPr lang="en-US" sz="2400" dirty="0" err="1">
                <a:effectLst/>
                <a:latin typeface="Exo" panose="020B0604020202020204" charset="0"/>
                <a:ea typeface="Calibri" panose="020F0502020204030204" pitchFamily="34" charset="0"/>
              </a:rPr>
              <a:t>ini</a:t>
            </a:r>
            <a:r>
              <a:rPr lang="en-US" sz="2400" dirty="0">
                <a:effectLst/>
                <a:latin typeface="Exo" panose="020B0604020202020204" charset="0"/>
                <a:ea typeface="Calibri" panose="020F0502020204030204" pitchFamily="34" charset="0"/>
              </a:rPr>
              <a:t> </a:t>
            </a:r>
            <a:r>
              <a:rPr lang="en-US" sz="2400" dirty="0" err="1">
                <a:effectLst/>
                <a:latin typeface="Exo" panose="020B0604020202020204" charset="0"/>
                <a:ea typeface="Calibri" panose="020F0502020204030204" pitchFamily="34" charset="0"/>
              </a:rPr>
              <a:t>diharapkan</a:t>
            </a:r>
            <a:r>
              <a:rPr lang="en-US" sz="2400" dirty="0">
                <a:effectLst/>
                <a:latin typeface="Exo" panose="020B0604020202020204" charset="0"/>
                <a:ea typeface="Calibri" panose="020F0502020204030204" pitchFamily="34" charset="0"/>
              </a:rPr>
              <a:t> </a:t>
            </a:r>
            <a:r>
              <a:rPr lang="en-US" sz="2400" dirty="0" err="1">
                <a:effectLst/>
                <a:latin typeface="Exo" panose="020B0604020202020204" charset="0"/>
                <a:ea typeface="Calibri" panose="020F0502020204030204" pitchFamily="34" charset="0"/>
              </a:rPr>
              <a:t>dapat</a:t>
            </a:r>
            <a:r>
              <a:rPr lang="en-US" sz="2400" dirty="0">
                <a:effectLst/>
                <a:latin typeface="Exo" panose="020B0604020202020204" charset="0"/>
                <a:ea typeface="Calibri" panose="020F0502020204030204" pitchFamily="34" charset="0"/>
              </a:rPr>
              <a:t> </a:t>
            </a:r>
            <a:r>
              <a:rPr lang="en-US" sz="2400" dirty="0" err="1">
                <a:effectLst/>
                <a:latin typeface="Exo" panose="020B0604020202020204" charset="0"/>
                <a:ea typeface="Calibri" panose="020F0502020204030204" pitchFamily="34" charset="0"/>
              </a:rPr>
              <a:t>membantu</a:t>
            </a:r>
            <a:r>
              <a:rPr lang="en-US" sz="2400" dirty="0">
                <a:effectLst/>
                <a:latin typeface="Exo" panose="020B0604020202020204" charset="0"/>
                <a:ea typeface="Calibri" panose="020F0502020204030204" pitchFamily="34" charset="0"/>
              </a:rPr>
              <a:t> </a:t>
            </a:r>
            <a:r>
              <a:rPr lang="id-ID" sz="2400" dirty="0">
                <a:effectLst/>
                <a:latin typeface="Exo" panose="020B0604020202020204" charset="0"/>
                <a:ea typeface="Calibri" panose="020F0502020204030204" pitchFamily="34" charset="0"/>
              </a:rPr>
              <a:t>yang telah dilakukan peneliti terdahulu adalah penggunaan objek penelitian yang lebih difokuskan pada pengelolaan keuangan UMKM dengan menambahkan variabel sebagai keterbaruan penelitian.</a:t>
            </a:r>
            <a:r>
              <a:rPr lang="en-US" sz="2000" dirty="0">
                <a:latin typeface="Exo" panose="020B0604020202020204" charset="0"/>
              </a:rPr>
              <a:t> </a:t>
            </a:r>
          </a:p>
          <a:p>
            <a:pPr marL="571500" indent="-342900"/>
            <a:r>
              <a:rPr lang="en-US" sz="2400" dirty="0">
                <a:latin typeface="Exo" panose="020B0604020202020204" charset="0"/>
              </a:rPr>
              <a:t>Kajian </a:t>
            </a:r>
            <a:r>
              <a:rPr lang="en-US" sz="2400" dirty="0" err="1">
                <a:latin typeface="Exo" panose="020B0604020202020204" charset="0"/>
              </a:rPr>
              <a:t>ini</a:t>
            </a:r>
            <a:r>
              <a:rPr lang="en-US" sz="2400" dirty="0">
                <a:latin typeface="Exo" panose="020B0604020202020204" charset="0"/>
              </a:rPr>
              <a:t> </a:t>
            </a:r>
            <a:r>
              <a:rPr lang="en-US" sz="2400" dirty="0" err="1">
                <a:latin typeface="Exo" panose="020B0604020202020204" charset="0"/>
              </a:rPr>
              <a:t>berfungsi</a:t>
            </a:r>
            <a:r>
              <a:rPr lang="en-US" sz="2400" dirty="0">
                <a:latin typeface="Exo" panose="020B0604020202020204" charset="0"/>
              </a:rPr>
              <a:t> </a:t>
            </a:r>
            <a:r>
              <a:rPr lang="en-US" sz="2400" dirty="0" err="1">
                <a:latin typeface="Exo" panose="020B0604020202020204" charset="0"/>
              </a:rPr>
              <a:t>sebagai</a:t>
            </a:r>
            <a:r>
              <a:rPr lang="en-US" sz="2400" dirty="0">
                <a:latin typeface="Exo" panose="020B0604020202020204" charset="0"/>
              </a:rPr>
              <a:t> </a:t>
            </a:r>
            <a:r>
              <a:rPr lang="en-US" sz="2400" dirty="0" err="1">
                <a:latin typeface="Exo" panose="020B0604020202020204" charset="0"/>
              </a:rPr>
              <a:t>sumber</a:t>
            </a:r>
            <a:r>
              <a:rPr lang="en-US" sz="2400" dirty="0">
                <a:latin typeface="Exo" panose="020B0604020202020204" charset="0"/>
              </a:rPr>
              <a:t> </a:t>
            </a:r>
            <a:r>
              <a:rPr lang="en-US" sz="2400" dirty="0" err="1">
                <a:latin typeface="Exo" panose="020B0604020202020204" charset="0"/>
              </a:rPr>
              <a:t>ilmu</a:t>
            </a:r>
            <a:r>
              <a:rPr lang="en-US" sz="2400" dirty="0">
                <a:latin typeface="Exo" panose="020B0604020202020204" charset="0"/>
              </a:rPr>
              <a:t> </a:t>
            </a:r>
            <a:r>
              <a:rPr lang="en-US" sz="2400" dirty="0" err="1">
                <a:latin typeface="Exo" panose="020B0604020202020204" charset="0"/>
              </a:rPr>
              <a:t>pengetahuan</a:t>
            </a:r>
            <a:r>
              <a:rPr lang="en-US" sz="2400" dirty="0">
                <a:latin typeface="Exo" panose="020B0604020202020204" charset="0"/>
              </a:rPr>
              <a:t>. </a:t>
            </a:r>
          </a:p>
          <a:p>
            <a:pPr marL="571500" indent="-342900"/>
            <a:r>
              <a:rPr lang="en-US" sz="2400" dirty="0" err="1">
                <a:latin typeface="Exo" panose="020B0604020202020204" charset="0"/>
              </a:rPr>
              <a:t>Temuan</a:t>
            </a:r>
            <a:r>
              <a:rPr lang="en-US" sz="2400" dirty="0">
                <a:latin typeface="Exo" panose="020B0604020202020204" charset="0"/>
              </a:rPr>
              <a:t> </a:t>
            </a:r>
            <a:r>
              <a:rPr lang="en-US" sz="2400" dirty="0" err="1">
                <a:latin typeface="Exo" panose="020B0604020202020204" charset="0"/>
              </a:rPr>
              <a:t>penelitian</a:t>
            </a:r>
            <a:r>
              <a:rPr lang="en-US" sz="2400" dirty="0">
                <a:latin typeface="Exo" panose="020B0604020202020204" charset="0"/>
              </a:rPr>
              <a:t> </a:t>
            </a:r>
            <a:r>
              <a:rPr lang="en-US" sz="2400" dirty="0" err="1">
                <a:latin typeface="Exo" panose="020B0604020202020204" charset="0"/>
              </a:rPr>
              <a:t>ini</a:t>
            </a:r>
            <a:r>
              <a:rPr lang="en-US" sz="2400" dirty="0">
                <a:latin typeface="Exo" panose="020B0604020202020204" charset="0"/>
              </a:rPr>
              <a:t> </a:t>
            </a:r>
            <a:r>
              <a:rPr lang="en-US" sz="2400" dirty="0" err="1">
                <a:latin typeface="Exo" panose="020B0604020202020204" charset="0"/>
              </a:rPr>
              <a:t>dapat</a:t>
            </a:r>
            <a:r>
              <a:rPr lang="en-US" sz="2400" dirty="0">
                <a:latin typeface="Exo" panose="020B0604020202020204" charset="0"/>
              </a:rPr>
              <a:t> </a:t>
            </a:r>
            <a:r>
              <a:rPr lang="en-US" sz="2400" dirty="0" err="1">
                <a:latin typeface="Exo" panose="020B0604020202020204" charset="0"/>
              </a:rPr>
              <a:t>membantu</a:t>
            </a:r>
            <a:r>
              <a:rPr lang="en-US" sz="2400" dirty="0">
                <a:latin typeface="Exo" panose="020B0604020202020204" charset="0"/>
              </a:rPr>
              <a:t> </a:t>
            </a:r>
            <a:r>
              <a:rPr lang="en-US" sz="2400" i="1" dirty="0">
                <a:latin typeface="Exo" panose="020B0604020202020204" charset="0"/>
              </a:rPr>
              <a:t>Self-Regulatory Organization</a:t>
            </a:r>
            <a:r>
              <a:rPr lang="en-US" sz="2400" dirty="0">
                <a:latin typeface="Exo" panose="020B0604020202020204" charset="0"/>
              </a:rPr>
              <a:t> </a:t>
            </a:r>
            <a:r>
              <a:rPr lang="en-US" sz="2400" dirty="0" err="1">
                <a:latin typeface="Exo" panose="020B0604020202020204" charset="0"/>
              </a:rPr>
              <a:t>menghasilkan</a:t>
            </a:r>
            <a:r>
              <a:rPr lang="en-US" sz="2400" dirty="0">
                <a:latin typeface="Exo" panose="020B0604020202020204" charset="0"/>
              </a:rPr>
              <a:t> ide-ide </a:t>
            </a:r>
            <a:r>
              <a:rPr lang="en-US" sz="2400" dirty="0" err="1">
                <a:latin typeface="Exo" panose="020B0604020202020204" charset="0"/>
              </a:rPr>
              <a:t>baru</a:t>
            </a:r>
            <a:r>
              <a:rPr lang="en-US" sz="2400" dirty="0">
                <a:latin typeface="Exo" panose="020B0604020202020204" charset="0"/>
              </a:rPr>
              <a:t> </a:t>
            </a:r>
            <a:r>
              <a:rPr lang="en-US" sz="2400" dirty="0" err="1">
                <a:latin typeface="Exo" panose="020B0604020202020204" charset="0"/>
              </a:rPr>
              <a:t>untuk</a:t>
            </a:r>
            <a:r>
              <a:rPr lang="en-US" sz="2400" dirty="0">
                <a:latin typeface="Exo" panose="020B0604020202020204" charset="0"/>
              </a:rPr>
              <a:t> pasar negara </a:t>
            </a:r>
            <a:r>
              <a:rPr lang="en-US" sz="2400" dirty="0" err="1">
                <a:latin typeface="Exo" panose="020B0604020202020204" charset="0"/>
              </a:rPr>
              <a:t>berkembang</a:t>
            </a:r>
            <a:r>
              <a:rPr lang="en-US" sz="2400" dirty="0">
                <a:latin typeface="Exo" panose="020B060402020202020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Rumus</a:t>
            </a:r>
            <a:r>
              <a:rPr lang="en-US" dirty="0"/>
              <a:t> </a:t>
            </a:r>
            <a:r>
              <a:rPr lang="en-US" dirty="0" err="1"/>
              <a:t>Slovin</a:t>
            </a:r>
            <a:endParaRPr dirty="0"/>
          </a:p>
        </p:txBody>
      </p:sp>
      <p:sp>
        <p:nvSpPr>
          <p:cNvPr id="3" name="Tampungan Teks 2">
            <a:extLst>
              <a:ext uri="{FF2B5EF4-FFF2-40B4-BE49-F238E27FC236}">
                <a16:creationId xmlns:a16="http://schemas.microsoft.com/office/drawing/2014/main" id="{1F2973D8-8875-2B44-3069-B3DB6F3C286A}"/>
              </a:ext>
            </a:extLst>
          </p:cNvPr>
          <p:cNvSpPr>
            <a:spLocks noGrp="1"/>
          </p:cNvSpPr>
          <p:nvPr>
            <p:ph type="body" idx="1"/>
          </p:nvPr>
        </p:nvSpPr>
        <p:spPr>
          <a:xfrm>
            <a:off x="166758" y="1238732"/>
            <a:ext cx="11830877" cy="1042123"/>
          </a:xfrm>
        </p:spPr>
        <p:txBody>
          <a:bodyPr>
            <a:noAutofit/>
          </a:bodyPr>
          <a:lstStyle/>
          <a:p>
            <a:r>
              <a:rPr lang="id-ID" sz="2000" dirty="0">
                <a:effectLst/>
                <a:latin typeface="Exo" panose="020B0604020202020204" charset="0"/>
                <a:ea typeface="Times New Roman" panose="02020603050405020304" pitchFamily="18" charset="0"/>
              </a:rPr>
              <a:t>Rumus pada</a:t>
            </a:r>
            <a:r>
              <a:rPr lang="id-ID" sz="2000" spc="-235" dirty="0">
                <a:effectLst/>
                <a:latin typeface="Exo" panose="020B0604020202020204" charset="0"/>
                <a:ea typeface="Times New Roman" panose="02020603050405020304" pitchFamily="18" charset="0"/>
              </a:rPr>
              <a:t> </a:t>
            </a:r>
            <a:r>
              <a:rPr lang="en-US" sz="2000" spc="-235" dirty="0">
                <a:effectLst/>
                <a:latin typeface="Exo" panose="020B0604020202020204" charset="0"/>
                <a:ea typeface="Times New Roman" panose="02020603050405020304" pitchFamily="18" charset="0"/>
              </a:rPr>
              <a:t>  </a:t>
            </a:r>
            <a:r>
              <a:rPr lang="id-ID" sz="2000" dirty="0">
                <a:effectLst/>
                <a:latin typeface="Exo" panose="020B0604020202020204" charset="0"/>
                <a:ea typeface="Times New Roman" panose="02020603050405020304" pitchFamily="18" charset="0"/>
              </a:rPr>
              <a:t>penelitian ini menggunakan rumus </a:t>
            </a:r>
            <a:r>
              <a:rPr lang="en-US" sz="2000" dirty="0" err="1">
                <a:effectLst/>
                <a:latin typeface="Exo" panose="020B0604020202020204" charset="0"/>
                <a:ea typeface="Times New Roman" panose="02020603050405020304" pitchFamily="18" charset="0"/>
              </a:rPr>
              <a:t>slovin</a:t>
            </a:r>
            <a:r>
              <a:rPr lang="id-ID" sz="2000" dirty="0">
                <a:effectLst/>
                <a:latin typeface="Exo" panose="020B0604020202020204" charset="0"/>
                <a:ea typeface="Times New Roman" panose="02020603050405020304" pitchFamily="18" charset="0"/>
              </a:rPr>
              <a:t> peneliti dapat menghitung jumlah sampel yang diperlukan untuk penelitian. Jumlah sampel yang dihasilkan oleh rumus ini akan membantu peneliti membuat keputusan tentang ukuran sampel yang tepat untuk penelitian. Dan didapat jumlah sampel dengan </a:t>
            </a:r>
            <a:r>
              <a:rPr lang="en-US" sz="2000" dirty="0" err="1">
                <a:latin typeface="Exo" panose="020B0604020202020204" charset="0"/>
                <a:ea typeface="Times New Roman" panose="02020603050405020304" pitchFamily="18" charset="0"/>
              </a:rPr>
              <a:t>jumlah</a:t>
            </a:r>
            <a:r>
              <a:rPr lang="en-US" sz="2000" dirty="0">
                <a:latin typeface="Exo" panose="020B0604020202020204" charset="0"/>
                <a:ea typeface="Times New Roman" panose="02020603050405020304" pitchFamily="18" charset="0"/>
              </a:rPr>
              <a:t> 99,9 dan </a:t>
            </a:r>
            <a:r>
              <a:rPr lang="en-US" sz="2000" dirty="0" err="1">
                <a:latin typeface="Exo" panose="020B0604020202020204" charset="0"/>
                <a:ea typeface="Times New Roman" panose="02020603050405020304" pitchFamily="18" charset="0"/>
              </a:rPr>
              <a:t>peneliti</a:t>
            </a:r>
            <a:r>
              <a:rPr lang="en-US" sz="2000" dirty="0">
                <a:latin typeface="Exo" panose="020B0604020202020204" charset="0"/>
                <a:ea typeface="Times New Roman" panose="02020603050405020304" pitchFamily="18" charset="0"/>
              </a:rPr>
              <a:t> </a:t>
            </a:r>
            <a:r>
              <a:rPr lang="en-US" sz="2000" dirty="0" err="1">
                <a:latin typeface="Exo" panose="020B0604020202020204" charset="0"/>
                <a:ea typeface="Times New Roman" panose="02020603050405020304" pitchFamily="18" charset="0"/>
              </a:rPr>
              <a:t>membulatkan</a:t>
            </a:r>
            <a:r>
              <a:rPr lang="en-US" sz="2000" dirty="0">
                <a:latin typeface="Exo" panose="020B0604020202020204" charset="0"/>
                <a:ea typeface="Times New Roman" panose="02020603050405020304" pitchFamily="18" charset="0"/>
              </a:rPr>
              <a:t> </a:t>
            </a:r>
            <a:r>
              <a:rPr lang="en-US" sz="2000" dirty="0" err="1">
                <a:latin typeface="Exo" panose="020B0604020202020204" charset="0"/>
                <a:ea typeface="Times New Roman" panose="02020603050405020304" pitchFamily="18" charset="0"/>
              </a:rPr>
              <a:t>menjadi</a:t>
            </a:r>
            <a:r>
              <a:rPr lang="en-US" sz="2000" dirty="0">
                <a:latin typeface="Exo" panose="020B0604020202020204" charset="0"/>
                <a:ea typeface="Times New Roman" panose="02020603050405020304" pitchFamily="18" charset="0"/>
              </a:rPr>
              <a:t> 100</a:t>
            </a:r>
            <a:r>
              <a:rPr lang="id-ID" sz="2000" dirty="0">
                <a:effectLst/>
                <a:latin typeface="Exo" panose="020B0604020202020204" charset="0"/>
                <a:ea typeface="Times New Roman" panose="02020603050405020304" pitchFamily="18" charset="0"/>
              </a:rPr>
              <a:t>.</a:t>
            </a:r>
          </a:p>
        </p:txBody>
      </p:sp>
      <p:sp>
        <p:nvSpPr>
          <p:cNvPr id="8" name="Tampungan Teks 2">
            <a:extLst>
              <a:ext uri="{FF2B5EF4-FFF2-40B4-BE49-F238E27FC236}">
                <a16:creationId xmlns:a16="http://schemas.microsoft.com/office/drawing/2014/main" id="{D8B63CF7-7344-2B5C-F3CC-2523DDEA836D}"/>
              </a:ext>
            </a:extLst>
          </p:cNvPr>
          <p:cNvSpPr txBox="1">
            <a:spLocks/>
          </p:cNvSpPr>
          <p:nvPr/>
        </p:nvSpPr>
        <p:spPr>
          <a:xfrm>
            <a:off x="6473120" y="2844456"/>
            <a:ext cx="6038780" cy="254045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07000"/>
              </a:lnSpc>
              <a:spcAft>
                <a:spcPts val="800"/>
              </a:spcAft>
            </a:pPr>
            <a:r>
              <a:rPr lang="id-ID" sz="1800" kern="100" dirty="0">
                <a:effectLst/>
                <a:latin typeface="Times New Roman" panose="02020603050405020304" pitchFamily="18" charset="0"/>
                <a:ea typeface="Calibri" panose="020F0502020204030204" pitchFamily="34" charset="0"/>
                <a:cs typeface="Times New Roman" panose="02020603050405020304" pitchFamily="18" charset="0"/>
              </a:rPr>
              <a:t>Keterangan: </a:t>
            </a:r>
            <a:endParaRPr lang="id-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0800" indent="0">
              <a:lnSpc>
                <a:spcPct val="107000"/>
              </a:lnSpc>
              <a:spcAft>
                <a:spcPts val="800"/>
              </a:spcAft>
              <a:buNone/>
            </a:pPr>
            <a:r>
              <a:rPr lang="id-ID" sz="1800" kern="100" dirty="0">
                <a:effectLst/>
                <a:latin typeface="Times New Roman" panose="02020603050405020304" pitchFamily="18" charset="0"/>
                <a:ea typeface="Calibri" panose="020F0502020204030204" pitchFamily="34" charset="0"/>
                <a:cs typeface="Times New Roman" panose="02020603050405020304" pitchFamily="18" charset="0"/>
              </a:rPr>
              <a:t>n = sampel minimum </a:t>
            </a:r>
            <a:endParaRPr lang="id-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0800" indent="0">
              <a:lnSpc>
                <a:spcPct val="107000"/>
              </a:lnSpc>
              <a:spcAft>
                <a:spcPts val="800"/>
              </a:spcAft>
              <a:buNone/>
            </a:pPr>
            <a:r>
              <a:rPr lang="id-ID" sz="1800" kern="100" dirty="0">
                <a:effectLst/>
                <a:latin typeface="Times New Roman" panose="02020603050405020304" pitchFamily="18" charset="0"/>
                <a:ea typeface="Calibri" panose="020F0502020204030204" pitchFamily="34" charset="0"/>
                <a:cs typeface="Times New Roman" panose="02020603050405020304" pitchFamily="18" charset="0"/>
              </a:rPr>
              <a:t>N – sampel populasi </a:t>
            </a:r>
            <a:endParaRPr lang="id-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0800" indent="0">
              <a:buNone/>
            </a:pPr>
            <a:r>
              <a:rPr lang="id-ID" sz="1800" dirty="0">
                <a:effectLst/>
                <a:latin typeface="Times New Roman" panose="02020603050405020304" pitchFamily="18" charset="0"/>
                <a:ea typeface="Calibri" panose="020F0502020204030204" pitchFamily="34" charset="0"/>
              </a:rPr>
              <a:t>e = persentase batas toleransi (margin </a:t>
            </a:r>
            <a:r>
              <a:rPr lang="id-ID" sz="1800" dirty="0" err="1">
                <a:effectLst/>
                <a:latin typeface="Times New Roman" panose="02020603050405020304" pitchFamily="18" charset="0"/>
                <a:ea typeface="Calibri" panose="020F0502020204030204" pitchFamily="34" charset="0"/>
              </a:rPr>
              <a:t>of</a:t>
            </a:r>
            <a:r>
              <a:rPr lang="id-ID" sz="1800" dirty="0">
                <a:effectLst/>
                <a:latin typeface="Times New Roman" panose="02020603050405020304" pitchFamily="18" charset="0"/>
                <a:ea typeface="Calibri" panose="020F0502020204030204" pitchFamily="34" charset="0"/>
              </a:rPr>
              <a:t> </a:t>
            </a:r>
            <a:r>
              <a:rPr lang="id-ID" sz="1800" dirty="0" err="1">
                <a:effectLst/>
                <a:latin typeface="Times New Roman" panose="02020603050405020304" pitchFamily="18" charset="0"/>
                <a:ea typeface="Calibri" panose="020F0502020204030204" pitchFamily="34" charset="0"/>
              </a:rPr>
              <a:t>error</a:t>
            </a:r>
            <a:r>
              <a:rPr lang="id-ID" sz="1800" dirty="0">
                <a:effectLst/>
                <a:latin typeface="Times New Roman" panose="02020603050405020304" pitchFamily="18"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a:t>
            </a:r>
            <a:endParaRPr lang="id-ID" sz="18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594C1A4-921E-4221-868E-11797D6253A3}"/>
                  </a:ext>
                </a:extLst>
              </p:cNvPr>
              <p:cNvSpPr txBox="1"/>
              <p:nvPr/>
            </p:nvSpPr>
            <p:spPr>
              <a:xfrm>
                <a:off x="643820" y="2844456"/>
                <a:ext cx="5829300" cy="2000484"/>
              </a:xfrm>
              <a:prstGeom prst="rect">
                <a:avLst/>
              </a:prstGeom>
              <a:noFill/>
            </p:spPr>
            <p:txBody>
              <a:bodyPr wrap="square">
                <a:spAutoFit/>
              </a:bodyPr>
              <a:lstStyle/>
              <a:p>
                <a:pPr marL="90170" indent="-229235" algn="just"/>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Cambria Math" panose="02040503050406030204" pitchFamily="18" charset="0"/>
                        </a:rPr>
                        <m:t>𝑛</m:t>
                      </m:r>
                      <m:r>
                        <a:rPr lang="en-US" sz="1800">
                          <a:effectLst/>
                          <a:latin typeface="Cambria Math" panose="02040503050406030204" pitchFamily="18" charset="0"/>
                          <a:ea typeface="Times New Roman" panose="02020603050405020304" pitchFamily="18" charset="0"/>
                          <a:cs typeface="Cambria Math" panose="02040503050406030204" pitchFamily="18" charset="0"/>
                        </a:rPr>
                        <m:t>=</m:t>
                      </m:r>
                      <m:f>
                        <m:fPr>
                          <m:ctrlPr>
                            <a:rPr lang="en-ID"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cs typeface="Cambria Math" panose="02040503050406030204" pitchFamily="18" charset="0"/>
                            </a:rPr>
                            <m:t>𝑁</m:t>
                          </m:r>
                        </m:num>
                        <m:den>
                          <m:r>
                            <a:rPr lang="en-US" sz="1800" i="1">
                              <a:effectLst/>
                              <a:latin typeface="Cambria Math" panose="02040503050406030204" pitchFamily="18" charset="0"/>
                              <a:ea typeface="Times New Roman" panose="02020603050405020304" pitchFamily="18" charset="0"/>
                            </a:rPr>
                            <m:t>1+</m:t>
                          </m:r>
                          <m:sSup>
                            <m:sSupPr>
                              <m:ctrlPr>
                                <a:rPr lang="en-ID" sz="1800" i="1">
                                  <a:effectLst/>
                                  <a:latin typeface="Cambria Math" panose="02040503050406030204" pitchFamily="18" charset="0"/>
                                  <a:ea typeface="Times New Roman" panose="02020603050405020304" pitchFamily="18" charset="0"/>
                                  <a:cs typeface="Cambria Math" panose="02040503050406030204" pitchFamily="18" charset="0"/>
                                </a:rPr>
                              </m:ctrlPr>
                            </m:sSupPr>
                            <m:e>
                              <m:r>
                                <a:rPr lang="en-US" sz="1800" i="1">
                                  <a:effectLst/>
                                  <a:latin typeface="Cambria Math" panose="02040503050406030204" pitchFamily="18" charset="0"/>
                                  <a:ea typeface="Times New Roman" panose="02020603050405020304" pitchFamily="18" charset="0"/>
                                  <a:cs typeface="Cambria Math" panose="02040503050406030204" pitchFamily="18" charset="0"/>
                                </a:rPr>
                                <m:t>𝑁𝑒</m:t>
                              </m:r>
                            </m:e>
                            <m:sup>
                              <m:r>
                                <a:rPr lang="id-ID" sz="1800" i="1">
                                  <a:effectLst/>
                                  <a:latin typeface="Cambria Math" panose="02040503050406030204" pitchFamily="18" charset="0"/>
                                  <a:ea typeface="Times New Roman" panose="02020603050405020304" pitchFamily="18" charset="0"/>
                                  <a:cs typeface="Cambria Math" panose="02040503050406030204" pitchFamily="18" charset="0"/>
                                </a:rPr>
                                <m:t>2</m:t>
                              </m:r>
                            </m:sup>
                          </m:sSup>
                        </m:den>
                      </m:f>
                    </m:oMath>
                  </m:oMathPara>
                </a14:m>
                <a:endParaRPr lang="en-ID" sz="1800" dirty="0">
                  <a:effectLst/>
                  <a:latin typeface="Times New Roman" panose="02020603050405020304" pitchFamily="18" charset="0"/>
                  <a:ea typeface="Times New Roman" panose="02020603050405020304" pitchFamily="18" charset="0"/>
                </a:endParaRPr>
              </a:p>
              <a:p>
                <a:pPr marL="90170" indent="-229235" algn="just"/>
                <a:r>
                  <a:rPr lang="en-US" sz="1800" dirty="0" err="1">
                    <a:effectLst/>
                    <a:latin typeface="Times New Roman" panose="02020603050405020304" pitchFamily="18" charset="0"/>
                    <a:ea typeface="Times New Roman" panose="02020603050405020304" pitchFamily="18" charset="0"/>
                  </a:rPr>
                  <a:t>Keterangan</a:t>
                </a:r>
                <a:r>
                  <a:rPr lang="en-US" sz="1800" dirty="0">
                    <a:effectLst/>
                    <a:latin typeface="Times New Roman" panose="02020603050405020304" pitchFamily="18" charset="0"/>
                    <a:ea typeface="Times New Roman" panose="02020603050405020304" pitchFamily="18" charset="0"/>
                  </a:rPr>
                  <a:t>:</a:t>
                </a:r>
                <a:endParaRPr lang="en-ID" sz="1800" dirty="0">
                  <a:effectLst/>
                  <a:latin typeface="Times New Roman" panose="02020603050405020304" pitchFamily="18" charset="0"/>
                  <a:ea typeface="Times New Roman" panose="02020603050405020304" pitchFamily="18" charset="0"/>
                </a:endParaRPr>
              </a:p>
              <a:p>
                <a:pPr marL="90170" indent="-229235" algn="just"/>
                <a:r>
                  <a:rPr lang="en-US" sz="1800" dirty="0">
                    <a:effectLst/>
                    <a:latin typeface="Times New Roman" panose="02020603050405020304" pitchFamily="18" charset="0"/>
                    <a:ea typeface="Times New Roman" panose="02020603050405020304" pitchFamily="18" charset="0"/>
                  </a:rPr>
                  <a:t>n	: </a:t>
                </a:r>
                <a:r>
                  <a:rPr lang="en-US" sz="1800" dirty="0" err="1">
                    <a:effectLst/>
                    <a:latin typeface="Times New Roman" panose="02020603050405020304" pitchFamily="18" charset="0"/>
                    <a:ea typeface="Times New Roman" panose="02020603050405020304" pitchFamily="18" charset="0"/>
                  </a:rPr>
                  <a:t>Jumlah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sampel</a:t>
                </a:r>
                <a:r>
                  <a:rPr lang="en-US" sz="1800" dirty="0">
                    <a:effectLst/>
                    <a:latin typeface="Times New Roman" panose="02020603050405020304" pitchFamily="18" charset="0"/>
                    <a:ea typeface="Times New Roman" panose="02020603050405020304" pitchFamily="18" charset="0"/>
                  </a:rPr>
                  <a:t> minimal yang </a:t>
                </a:r>
                <a:r>
                  <a:rPr lang="en-US" sz="1800" dirty="0" err="1">
                    <a:effectLst/>
                    <a:latin typeface="Times New Roman" panose="02020603050405020304" pitchFamily="18" charset="0"/>
                    <a:ea typeface="Times New Roman" panose="02020603050405020304" pitchFamily="18" charset="0"/>
                  </a:rPr>
                  <a:t>diperlukan</a:t>
                </a:r>
                <a:endParaRPr lang="en-ID" sz="1800" dirty="0">
                  <a:effectLst/>
                  <a:latin typeface="Times New Roman" panose="02020603050405020304" pitchFamily="18" charset="0"/>
                  <a:ea typeface="Times New Roman" panose="02020603050405020304" pitchFamily="18" charset="0"/>
                </a:endParaRPr>
              </a:p>
              <a:p>
                <a:pPr marL="90170" indent="-229235" algn="just"/>
                <a:r>
                  <a:rPr lang="en-US" sz="1800" dirty="0">
                    <a:effectLst/>
                    <a:latin typeface="Times New Roman" panose="02020603050405020304" pitchFamily="18" charset="0"/>
                    <a:ea typeface="Times New Roman" panose="02020603050405020304" pitchFamily="18" charset="0"/>
                  </a:rPr>
                  <a:t>N	: </a:t>
                </a:r>
                <a:r>
                  <a:rPr lang="en-US" sz="1800" dirty="0" err="1">
                    <a:effectLst/>
                    <a:latin typeface="Times New Roman" panose="02020603050405020304" pitchFamily="18" charset="0"/>
                    <a:ea typeface="Times New Roman" panose="02020603050405020304" pitchFamily="18" charset="0"/>
                  </a:rPr>
                  <a:t>Sampel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Populasi</a:t>
                </a:r>
                <a:endParaRPr lang="en-ID"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e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Presentase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batas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toleransi</a:t>
                </a:r>
                <a:r>
                  <a:rPr lang="en-US" sz="1800" dirty="0">
                    <a:effectLst/>
                    <a:latin typeface="Calibri" panose="020F0502020204030204" pitchFamily="34" charset="0"/>
                    <a:ea typeface="Calibri" panose="020F0502020204030204" pitchFamily="34" charset="0"/>
                    <a:cs typeface="Times New Roman" panose="02020603050405020304" pitchFamily="18" charset="0"/>
                  </a:rPr>
                  <a:t> (margin of error) = 		10% (0,1)</a:t>
                </a:r>
                <a:endParaRPr lang="en-ID" sz="1800" dirty="0"/>
              </a:p>
            </p:txBody>
          </p:sp>
        </mc:Choice>
        <mc:Fallback xmlns="">
          <p:sp>
            <p:nvSpPr>
              <p:cNvPr id="9" name="TextBox 8">
                <a:extLst>
                  <a:ext uri="{FF2B5EF4-FFF2-40B4-BE49-F238E27FC236}">
                    <a16:creationId xmlns:a16="http://schemas.microsoft.com/office/drawing/2014/main" id="{E594C1A4-921E-4221-868E-11797D6253A3}"/>
                  </a:ext>
                </a:extLst>
              </p:cNvPr>
              <p:cNvSpPr txBox="1">
                <a:spLocks noRot="1" noChangeAspect="1" noMove="1" noResize="1" noEditPoints="1" noAdjustHandles="1" noChangeArrowheads="1" noChangeShapeType="1" noTextEdit="1"/>
              </p:cNvSpPr>
              <p:nvPr/>
            </p:nvSpPr>
            <p:spPr>
              <a:xfrm>
                <a:off x="643820" y="2844456"/>
                <a:ext cx="5829300" cy="2000484"/>
              </a:xfrm>
              <a:prstGeom prst="rect">
                <a:avLst/>
              </a:prstGeom>
              <a:blipFill>
                <a:blip r:embed="rId3"/>
                <a:stretch>
                  <a:fillRect l="-941" b="-3963"/>
                </a:stretch>
              </a:blipFill>
            </p:spPr>
            <p:txBody>
              <a:bodyPr/>
              <a:lstStyle/>
              <a:p>
                <a:r>
                  <a:rPr lang="en-ID">
                    <a:noFill/>
                  </a:rPr>
                  <a:t> </a:t>
                </a:r>
              </a:p>
            </p:txBody>
          </p:sp>
        </mc:Fallback>
      </mc:AlternateContent>
    </p:spTree>
    <p:extLst>
      <p:ext uri="{BB962C8B-B14F-4D97-AF65-F5344CB8AC3E}">
        <p14:creationId xmlns:p14="http://schemas.microsoft.com/office/powerpoint/2010/main" val="4087283836"/>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2917</Words>
  <Application>Microsoft Office PowerPoint</Application>
  <PresentationFormat>Widescreen</PresentationFormat>
  <Paragraphs>565</Paragraphs>
  <Slides>27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Calibri</vt:lpstr>
      <vt:lpstr>Cambria Math</vt:lpstr>
      <vt:lpstr>Times New Roman</vt:lpstr>
      <vt:lpstr>DM Sans</vt:lpstr>
      <vt:lpstr>Exo</vt:lpstr>
      <vt:lpstr>Arial</vt:lpstr>
      <vt:lpstr>Century Gothic</vt:lpstr>
      <vt:lpstr>Wingdings</vt:lpstr>
      <vt:lpstr>Office Theme</vt:lpstr>
      <vt:lpstr>Pengaruh Pendidikan Keuangan, Pendapatan Keuangan, Literasi Keuangan dan Inklusi Keuangan Terhadap Pengelolaan Keuangan UMKM di Surabaya</vt:lpstr>
      <vt:lpstr>Pendahuluan</vt:lpstr>
      <vt:lpstr>Pendahuluan</vt:lpstr>
      <vt:lpstr>Pendahuluan</vt:lpstr>
      <vt:lpstr>Kesenjangan Hasil</vt:lpstr>
      <vt:lpstr>Rumusan Masalah dan Tujuan Penelitian </vt:lpstr>
      <vt:lpstr>Kategori SDGs</vt:lpstr>
      <vt:lpstr>Manfaat Penelitian</vt:lpstr>
      <vt:lpstr>Rumus Slovin</vt:lpstr>
      <vt:lpstr>Metode</vt:lpstr>
      <vt:lpstr>Kerangka Konseptual</vt:lpstr>
      <vt:lpstr>Hipotesis</vt:lpstr>
      <vt:lpstr>Hipotesis</vt:lpstr>
      <vt:lpstr>Hipotesis</vt:lpstr>
      <vt:lpstr>Hipotesis</vt:lpstr>
      <vt:lpstr>Hipotesis</vt:lpstr>
      <vt:lpstr>Hasil dan Pembahasan</vt:lpstr>
      <vt:lpstr>Hasil dan Pembahasan</vt:lpstr>
      <vt:lpstr>Hasil dan Pembahasan</vt:lpstr>
      <vt:lpstr>Hasil dan Pembahasan</vt:lpstr>
      <vt:lpstr>Hasil dan Pembahasan</vt:lpstr>
      <vt:lpstr>Hasil dan Pembahasan</vt:lpstr>
      <vt:lpstr>Hasil dan Pembahasan</vt:lpstr>
      <vt:lpstr>Hasil dan Pembahasan</vt:lpstr>
      <vt:lpstr>Hasil dan Pembahasan</vt:lpstr>
      <vt:lpstr>Terima Kasih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Analisa Faktor Harga, Cita Rasa, dan Brand Image Pengaruhnya Terhadap Keputusan Pembelian Mie Sedaap Ayam Bakar Limau  (Study di Kecamatan Buduran)</dc:title>
  <dc:creator>Umsida</dc:creator>
  <cp:lastModifiedBy>User</cp:lastModifiedBy>
  <cp:revision>27</cp:revision>
  <dcterms:created xsi:type="dcterms:W3CDTF">2020-02-15T07:43:00Z</dcterms:created>
  <dcterms:modified xsi:type="dcterms:W3CDTF">2024-08-07T16:14:57Z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