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9" r:id="rId6"/>
    <p:sldId id="270" r:id="rId7"/>
    <p:sldId id="268" r:id="rId8"/>
    <p:sldId id="267" r:id="rId9"/>
    <p:sldId id="271" r:id="rId10"/>
    <p:sldId id="264" r:id="rId11"/>
    <p:sldId id="266" r:id="rId12"/>
    <p:sldId id="265" r:id="rId13"/>
  </p:sldIdLst>
  <p:sldSz cx="12192000" cy="6858000"/>
  <p:notesSz cx="9144000" cy="6858000"/>
  <p:embeddedFontLst>
    <p:embeddedFont>
      <p:font typeface="Century Gothic" panose="020B0502020202020204" pitchFamily="34" charset="0"/>
      <p:regular r:id="rId15"/>
      <p:bold r:id="rId16"/>
      <p:italic r:id="rId17"/>
      <p:boldItalic r:id="rId18"/>
    </p:embeddedFont>
    <p:embeddedFont>
      <p:font typeface="DengXian" panose="02010600030101010101" pitchFamily="2" charset="-122"/>
      <p:regular r:id="rId19"/>
    </p:embeddedFont>
    <p:embeddedFont>
      <p:font typeface="Exo" panose="020B0604020202020204" charset="0"/>
      <p:regular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94660"/>
  </p:normalViewPr>
  <p:slideViewPr>
    <p:cSldViewPr snapToGrid="0">
      <p:cViewPr varScale="1">
        <p:scale>
          <a:sx n="56" d="100"/>
          <a:sy n="56" d="100"/>
        </p:scale>
        <p:origin x="9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79484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" name="Google Shape;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104f7abbb21_0_309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g104f7abbb21_0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04f7abbb21_0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g104f7abbb21_0_297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1" name="Google Shape;51;g104f7abbb21_0_297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4f7abbb21_0_303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g104f7abbb21_0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4f7abbb21_0_6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104f7abbb21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4f7abbb21_0_6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104f7abbb21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4f7abbb21_0_95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104f7abbb21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0A2246"/>
            </a:gs>
            <a:gs pos="100000">
              <a:srgbClr val="1D4886"/>
            </a:gs>
          </a:gsLst>
          <a:lin ang="5400000" scaled="0"/>
        </a:gra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5"/>
          <p:cNvPicPr preferRelativeResize="0"/>
          <p:nvPr/>
        </p:nvPicPr>
        <p:blipFill rotWithShape="1">
          <a:blip r:embed="rId2">
            <a:alphaModFix amt="60000"/>
          </a:blip>
          <a:srcRect l="46601" t="2654" r="7599"/>
          <a:stretch>
            <a:fillRect/>
          </a:stretch>
        </p:blipFill>
        <p:spPr>
          <a:xfrm>
            <a:off x="-1" y="3509963"/>
            <a:ext cx="3146679" cy="3358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5"/>
          <p:cNvPicPr preferRelativeResize="0"/>
          <p:nvPr/>
        </p:nvPicPr>
        <p:blipFill rotWithShape="1">
          <a:blip r:embed="rId3"/>
          <a:srcRect l="21878" t="94162" r="21683" b="1155"/>
          <a:stretch>
            <a:fillRect/>
          </a:stretch>
        </p:blipFill>
        <p:spPr>
          <a:xfrm>
            <a:off x="3510723" y="6456981"/>
            <a:ext cx="5170554" cy="32150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5"/>
          <p:cNvSpPr txBox="1">
            <a:spLocks noGrp="1"/>
          </p:cNvSpPr>
          <p:nvPr>
            <p:ph type="ctrTitle"/>
          </p:nvPr>
        </p:nvSpPr>
        <p:spPr>
          <a:xfrm>
            <a:off x="914400" y="1537252"/>
            <a:ext cx="10363200" cy="197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Exo"/>
              <a:buNone/>
              <a:defRPr sz="60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5"/>
          <p:cNvSpPr txBox="1">
            <a:spLocks noGrp="1"/>
          </p:cNvSpPr>
          <p:nvPr>
            <p:ph type="subTitle" idx="1"/>
          </p:nvPr>
        </p:nvSpPr>
        <p:spPr>
          <a:xfrm>
            <a:off x="1524000" y="3750365"/>
            <a:ext cx="9144000" cy="1507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25"/>
          <p:cNvSpPr txBox="1">
            <a:spLocks noGrp="1"/>
          </p:cNvSpPr>
          <p:nvPr>
            <p:ph type="dt" idx="10"/>
          </p:nvPr>
        </p:nvSpPr>
        <p:spPr>
          <a:xfrm>
            <a:off x="767523" y="5653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5"/>
          <p:cNvSpPr txBox="1">
            <a:spLocks noGrp="1"/>
          </p:cNvSpPr>
          <p:nvPr>
            <p:ph type="ftr" idx="11"/>
          </p:nvPr>
        </p:nvSpPr>
        <p:spPr>
          <a:xfrm>
            <a:off x="4038600" y="5653019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5"/>
          <p:cNvSpPr txBox="1">
            <a:spLocks noGrp="1"/>
          </p:cNvSpPr>
          <p:nvPr>
            <p:ph type="sldNum" idx="12"/>
          </p:nvPr>
        </p:nvSpPr>
        <p:spPr>
          <a:xfrm>
            <a:off x="8681277" y="5653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23" name="Google Shape;23;p25"/>
          <p:cNvSpPr txBox="1"/>
          <p:nvPr/>
        </p:nvSpPr>
        <p:spPr>
          <a:xfrm>
            <a:off x="6852481" y="465853"/>
            <a:ext cx="241962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/>
              <a:buNone/>
            </a:pPr>
            <a:r>
              <a:rPr lang="en-US" sz="1600" b="0" i="0" u="none" strike="noStrike" cap="none">
                <a:solidFill>
                  <a:srgbClr val="FFC000"/>
                </a:solidFill>
                <a:latin typeface="Exo"/>
                <a:ea typeface="Exo"/>
                <a:cs typeface="Exo"/>
                <a:sym typeface="Exo"/>
              </a:rPr>
              <a:t>UNIVERSITAS MUHAMMADIYAH SIDOARJO</a:t>
            </a:r>
            <a:endParaRPr sz="14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24" name="Google Shape;24;p25"/>
          <p:cNvPicPr preferRelativeResize="0"/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9575247" y="226794"/>
            <a:ext cx="2187844" cy="100522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Google Shape;25;p25"/>
          <p:cNvCxnSpPr/>
          <p:nvPr/>
        </p:nvCxnSpPr>
        <p:spPr>
          <a:xfrm>
            <a:off x="9372600" y="465853"/>
            <a:ext cx="0" cy="830997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26"/>
          <p:cNvPicPr preferRelativeResize="0"/>
          <p:nvPr/>
        </p:nvPicPr>
        <p:blipFill rotWithShape="1">
          <a:blip r:embed="rId2"/>
          <a:srcRect t="23661"/>
          <a:stretch>
            <a:fillRect/>
          </a:stretch>
        </p:blipFill>
        <p:spPr>
          <a:xfrm>
            <a:off x="144674" y="314231"/>
            <a:ext cx="11830877" cy="646639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  <a:defRPr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dt" idx="10"/>
          </p:nvPr>
        </p:nvSpPr>
        <p:spPr>
          <a:xfrm>
            <a:off x="10323511" y="6341719"/>
            <a:ext cx="1179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ftr" idx="11"/>
          </p:nvPr>
        </p:nvSpPr>
        <p:spPr>
          <a:xfrm>
            <a:off x="4024796" y="596334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body" idx="1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/>
          <p:nvPr/>
        </p:nvSpPr>
        <p:spPr>
          <a:xfrm>
            <a:off x="11427239" y="6332228"/>
            <a:ext cx="5223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33" name="Google Shape;33;p26"/>
          <p:cNvPicPr preferRelativeResize="0"/>
          <p:nvPr/>
        </p:nvPicPr>
        <p:blipFill rotWithShape="1">
          <a:blip r:embed="rId3"/>
          <a:srcRect l="47997" t="2654" r="7599"/>
          <a:stretch>
            <a:fillRect/>
          </a:stretch>
        </p:blipFill>
        <p:spPr>
          <a:xfrm flipH="1">
            <a:off x="10198953" y="4248292"/>
            <a:ext cx="1993047" cy="2538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bg>
      <p:bgPr>
        <a:solidFill>
          <a:srgbClr val="0A2246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27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4106779" y="2515037"/>
            <a:ext cx="3978442" cy="1827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Exo"/>
              <a:buNone/>
              <a:defRPr sz="4400" b="0" i="0" u="none" strike="noStrike" cap="none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journal.uin-suska.ac.id/index.php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A2246"/>
            </a:gs>
            <a:gs pos="31000">
              <a:srgbClr val="0A2246"/>
            </a:gs>
            <a:gs pos="100000">
              <a:srgbClr val="1B4685"/>
            </a:gs>
          </a:gsLst>
          <a:lin ang="540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>
            <a:spLocks noGrp="1"/>
          </p:cNvSpPr>
          <p:nvPr>
            <p:ph type="ctrTitle"/>
          </p:nvPr>
        </p:nvSpPr>
        <p:spPr>
          <a:xfrm>
            <a:off x="464632" y="1482272"/>
            <a:ext cx="10736956" cy="2489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Exo"/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Motorik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Kasar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Anak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4-5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 Game </a:t>
            </a:r>
            <a:b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KB Permata Sunnah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Sidoarjo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  <a:sym typeface="Exo"/>
            </a:endParaRPr>
          </a:p>
        </p:txBody>
      </p:sp>
      <p:sp>
        <p:nvSpPr>
          <p:cNvPr id="41" name="Google Shape;41;p1"/>
          <p:cNvSpPr txBox="1">
            <a:spLocks noGrp="1"/>
          </p:cNvSpPr>
          <p:nvPr>
            <p:ph type="subTitle" idx="1"/>
          </p:nvPr>
        </p:nvSpPr>
        <p:spPr>
          <a:xfrm>
            <a:off x="1718310" y="3971281"/>
            <a:ext cx="8755380" cy="1035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</a:pPr>
            <a:r>
              <a:rPr lang="en-US" dirty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Exo"/>
              </a:rPr>
              <a:t>Oleh: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Siti Masruroh (238620700027)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Pembimbing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Choirun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Aulina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Pendidikan Guru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Pendiidkan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Dini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</a:pPr>
            <a:r>
              <a:rPr lang="en-US" dirty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Exo"/>
              </a:rPr>
              <a:t>Universitas Muhammadiyah </a:t>
            </a:r>
            <a:r>
              <a:rPr lang="en-US" dirty="0" err="1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Exo"/>
              </a:rPr>
              <a:t>Sidoarjo</a:t>
            </a:r>
            <a:r>
              <a:rPr lang="en-US" dirty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Exo"/>
              </a:rPr>
              <a:t> </a:t>
            </a:r>
            <a:endParaRPr dirty="0">
              <a:solidFill>
                <a:srgbClr val="F2F2F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Exo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</a:pPr>
            <a:r>
              <a:rPr lang="en-US" dirty="0" err="1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Agustus</a:t>
            </a:r>
            <a:r>
              <a:rPr lang="en-US" dirty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2024</a:t>
            </a:r>
            <a:endParaRPr dirty="0">
              <a:solidFill>
                <a:srgbClr val="F2F2F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4f7abbb21_0_61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Referensi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6758" y="1513210"/>
            <a:ext cx="11830876" cy="413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[1]	T.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Penulis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et al.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KONSEP DASAR PENDIDIKAN ANAK USIA DINI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. 2021. [Online]. Available: www.penerbitwidina.com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9875" marR="0" lvl="0" indent="-269875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[2]	H.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Wulandari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M.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Ulfa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and D.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Shafarani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“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Jurnal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Program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Studi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Pendidikan Anak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Usia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Dini DAMPAK FATHERLESS TERHADAP PERKEMBANGAN ANAK USIA DINI,” vol. 12, no. 1.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9875" marR="0" lvl="0" indent="-269875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[3]	A. C.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Karyadi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and R. Jannah, “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Meningkatkan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Kemampuan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Motorik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Kasar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Anak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Usia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4-5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Tahun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Melalui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Permainan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Dampu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Bulan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,”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Jurnal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Penelitian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Tindakan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Kelas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vol. 1, no. 1, pp. 53–56, Mar. 2023,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doi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: 10.61650/jptk.v1i1.181.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9875" marR="0" lvl="0" indent="-269875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[4]	P. D.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Motimona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and I. B.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Maryatun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“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Implementasi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Metode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Pembelajaran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STEAM pada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Kurikulum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Merdeka pada PAUD,”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Jurnal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Obsesi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 : 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Jurnal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Pendidikan Anak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Usia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Dini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,vol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. 7, no. 6, pp. 6493–6504, Nov. 2023,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doi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: 10.31004/obsesi.v7i6.4682.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9875" marR="0" lvl="0" indent="-269875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[5]	J. Anak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Bangsa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et al.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“MENINGKATKAN KEMAMPUAN MOTORIK KASAR ANAK USIA 4-5 TAHUN MELALUI PERMAINAN SIRKUIT LOKOMOTOR DI TKQ AL-MU’MIN ANTAPANI BANDUNG,”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Agustus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vol. 1, no. 2, pp. 121–240, 2022,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doi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: 10.46306/jas.v1i2.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9875" marR="0" lvl="0" indent="-269875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[6]	U. Islam Negeri Sultan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Syarif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Kasim Riau, “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Perkembangan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Fisik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Motorik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Anak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Usia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Dini (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Standar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Tingkat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Pencapaian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Perkembangan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Anak)</a:t>
            </a:r>
            <a:r>
              <a:rPr lang="en-US" altLang="zh-CN" sz="1200" dirty="0"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STPPA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Tercapai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di RA Harapan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Bangsa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Maguwoharjo</a:t>
            </a:r>
            <a:r>
              <a:rPr lang="en-US" altLang="zh-CN" sz="1200" dirty="0"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Condong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Catur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Yogyakarta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Nurkamelia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,” vol. 2, no. 2, pp. 112–136, 2019, [Online]. Available:</a:t>
            </a:r>
            <a:r>
              <a:rPr lang="en-US" altLang="zh-CN" sz="1200" dirty="0"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http://ejournal.uin-suska.ac.id/index.php/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9875" marR="0" lvl="0" indent="-269875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[7]	L. A.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Ramdani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and N.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Azizah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“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Permainan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Outbound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Perkembangan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Motorik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Kasar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Anak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Usia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Dini,”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Jurnal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Obsesi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 :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Jurnal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Pendidikan Anak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Usia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Dini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vol. 4, no. 1, p. 494, Dec. 2019,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doi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: 10.31004/obsesi.v4i1.407.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9875" marR="0" lvl="0" indent="-269875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[8]	U. H. M.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Tangse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and D.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Dimyati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“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Permainan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Estafet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Meningkatkan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Kemampuan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Motorik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Kasar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Anak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Usia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5-6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Tahun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,”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Jurnal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Obsesi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 :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Jurnal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Pendidikan Anak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Usia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Dini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altLang="zh-CN" sz="1200" dirty="0"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vol. 6, no. 1, pp. 9–16, Mar. 2021,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doi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: 10.31004/obsesi.v6i1.1166.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26543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4f7abbb21_0_61"/>
          <p:cNvSpPr txBox="1">
            <a:spLocks noGrp="1"/>
          </p:cNvSpPr>
          <p:nvPr>
            <p:ph type="title"/>
          </p:nvPr>
        </p:nvSpPr>
        <p:spPr>
          <a:xfrm>
            <a:off x="180561" y="85954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Referensi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0561" y="1305341"/>
            <a:ext cx="11754764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69875" marR="0" lvl="0" indent="-269875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[9]	R.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Novitasari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M. D.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Nasirun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Delrefi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and M.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Nasirun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“MENINGKATKAN KEMAMPUAN MOTORIK KASAR ANAK MELALUI BERMAIN DENGAN MEDIA HULAHOOP PADA ANAK KELOMPOK B PAUD AL-SYAFAQOH KABUPATEN REJANG LEBONG,” 2019.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9875" marR="0" lvl="0" indent="-269875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[10]	H.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Humaedi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A.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Saparia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B. Nirmala, and I. Abduh, “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Deteksi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Dini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Motorik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Kasar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pada Anak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Usia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4-6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Tahun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,”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Jurnal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Obsesi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 :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Jurnal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Pendidikan Anak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Usia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Dini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vol. 6, no. 1, pp. 558–564, Jun. 2021,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doi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: 10.31004/obsesi.v6i1.1368.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[11]	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Kementrian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_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Agama_Al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Quran dan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Terjemahannya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_ Edisi_2019, “AL QURAN DAN TERJEMAHANNYA,” 2019.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[12]	S. Rizal STIT Palapa Nusantara, “PERKEMBANGAN FISIK ANAK USIA DASAR,” 2021. [Online]. Available: https://ejournal.stitpn.ac.id/index.php/pandawa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[13]	“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Permendikbud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No. 137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Tahun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2014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tentang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Standar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Nasional PAUD”.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[14]	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Andayani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s, “BERMAIN SEBAGAI SARANA PENGEMBANGAN KREATIVITAS ANAK USIA DINI,” 2021.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9875" marR="0" lvl="0" indent="-269875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[15]	D. P.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Wahyuningtyas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R. Kartika, and P. Noer, “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Relevansi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Permainan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Tradisional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Film Squid Game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Terhadap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Perilaku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Sosial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Anak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Usia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Dini,”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Jayapangus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Press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Cetta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Jurnal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Ilmu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Pendidikan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vol. 7, no. 1, 2024, [Online]. Available: https://jayapanguspress.penerbit.org/index.php/cetta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[16]	F.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Nurisma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Riswandi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“PENINGKATAN KEMAMPUAN MOTORIK KASAR MELALUI PENGEMBANGAN MODEL PERMAINAN SIRKUIT ANAK USIA 5-6 TAHUN,” 2021.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9875" marR="0" lvl="0" indent="-269875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[17]	dr. M.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Dejandra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Rasnaya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“13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Manfaat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Bermain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Anak,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Bukan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Buang Waktu!,” https://www.klikdokter.com/ibu-anak/kesehatan-anak/bukan-buang-waktu-ini-manfaat-bermain-untuk-anak.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69875" marR="0" lvl="0" indent="-269875" algn="just" defTabSz="2654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[18]	E.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Malapata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and L.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Wijayanigsih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“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Meningkatkan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Kemampuan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Berhitung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Anak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Usia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4-5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Tahun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melalui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Media Lumbung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Hitung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,”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Jurnal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Obsesi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 :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Jurnal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Pendidikan Anak </a:t>
            </a:r>
            <a:r>
              <a:rPr kumimoji="0" lang="en-US" altLang="zh-CN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Usia</a:t>
            </a:r>
            <a:r>
              <a:rPr kumimoji="0" lang="en-US" altLang="zh-CN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 Dini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, vol. 3, no. 1, p. 283, Apr. 2019,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doi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: 10.31004/obsesi.v3i1.183.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04f7abbb21_0_309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Google Shape;47;g104f7abbb21_0_309"/>
          <p:cNvSpPr txBox="1">
            <a:spLocks noGrp="1"/>
          </p:cNvSpPr>
          <p:nvPr>
            <p:ph type="body" idx="1"/>
          </p:nvPr>
        </p:nvSpPr>
        <p:spPr>
          <a:xfrm>
            <a:off x="166757" y="1155459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47955" lvl="0" indent="-4508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>
                <a:latin typeface="Exo" panose="020B0604020202020204" charset="0"/>
              </a:rPr>
              <a:t>Anak </a:t>
            </a:r>
            <a:r>
              <a:rPr lang="en-US" dirty="0" err="1">
                <a:latin typeface="Exo" panose="020B0604020202020204" charset="0"/>
              </a:rPr>
              <a:t>merupakan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makhluk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unik</a:t>
            </a:r>
            <a:r>
              <a:rPr lang="en-US" dirty="0">
                <a:latin typeface="Exo" panose="020B0604020202020204" charset="0"/>
              </a:rPr>
              <a:t> yang </a:t>
            </a:r>
            <a:r>
              <a:rPr lang="en-US" dirty="0" err="1">
                <a:latin typeface="Exo" panose="020B0604020202020204" charset="0"/>
              </a:rPr>
              <a:t>memiliki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berbagai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kemampuan</a:t>
            </a:r>
            <a:r>
              <a:rPr lang="en-US" dirty="0">
                <a:latin typeface="Exo" panose="020B0604020202020204" charset="0"/>
              </a:rPr>
              <a:t> (</a:t>
            </a:r>
            <a:r>
              <a:rPr lang="en-US" dirty="0" err="1">
                <a:latin typeface="Exo" panose="020B0604020202020204" charset="0"/>
              </a:rPr>
              <a:t>termasuk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fisik</a:t>
            </a:r>
            <a:r>
              <a:rPr lang="en-US" dirty="0">
                <a:latin typeface="Exo" panose="020B0604020202020204" charset="0"/>
              </a:rPr>
              <a:t>, </a:t>
            </a:r>
            <a:r>
              <a:rPr lang="en-US" dirty="0" err="1">
                <a:latin typeface="Exo" panose="020B0604020202020204" charset="0"/>
              </a:rPr>
              <a:t>psikososial</a:t>
            </a:r>
            <a:r>
              <a:rPr lang="en-US" dirty="0">
                <a:latin typeface="Exo" panose="020B0604020202020204" charset="0"/>
              </a:rPr>
              <a:t>, </a:t>
            </a:r>
            <a:r>
              <a:rPr lang="en-US" dirty="0" err="1">
                <a:latin typeface="Exo" panose="020B0604020202020204" charset="0"/>
              </a:rPr>
              <a:t>bahasa</a:t>
            </a:r>
            <a:r>
              <a:rPr lang="en-US" dirty="0">
                <a:latin typeface="Exo" panose="020B0604020202020204" charset="0"/>
              </a:rPr>
              <a:t>, dan </a:t>
            </a:r>
            <a:r>
              <a:rPr lang="en-US" dirty="0" err="1">
                <a:latin typeface="Exo" panose="020B0604020202020204" charset="0"/>
              </a:rPr>
              <a:t>kecerdasan</a:t>
            </a:r>
            <a:r>
              <a:rPr lang="en-US" dirty="0">
                <a:latin typeface="Exo" panose="020B0604020202020204" charset="0"/>
              </a:rPr>
              <a:t>) </a:t>
            </a:r>
            <a:r>
              <a:rPr lang="en-US" dirty="0" err="1">
                <a:latin typeface="Exo" panose="020B0604020202020204" charset="0"/>
              </a:rPr>
              <a:t>sejak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ia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dilahirkan</a:t>
            </a:r>
            <a:r>
              <a:rPr lang="en-US" dirty="0">
                <a:latin typeface="Exo" panose="020B0604020202020204" charset="0"/>
              </a:rPr>
              <a:t>, </a:t>
            </a:r>
            <a:r>
              <a:rPr lang="en-US" dirty="0" err="1">
                <a:latin typeface="Exo" panose="020B0604020202020204" charset="0"/>
              </a:rPr>
              <a:t>perbedaan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individu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menjadi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dasar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variasi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terhadap</a:t>
            </a:r>
            <a:r>
              <a:rPr lang="en-US" dirty="0">
                <a:latin typeface="Exo" panose="020B0604020202020204" charset="0"/>
              </a:rPr>
              <a:t> stimulus </a:t>
            </a:r>
            <a:r>
              <a:rPr lang="en-US" dirty="0" err="1">
                <a:latin typeface="Exo" panose="020B0604020202020204" charset="0"/>
              </a:rPr>
              <a:t>pembelajaran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serta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kemampuan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kognitif</a:t>
            </a:r>
            <a:r>
              <a:rPr lang="en-US" dirty="0">
                <a:latin typeface="Exo" panose="020B0604020202020204" charset="0"/>
              </a:rPr>
              <a:t> dan </a:t>
            </a:r>
            <a:r>
              <a:rPr lang="en-US" dirty="0" err="1">
                <a:latin typeface="Exo" panose="020B0604020202020204" charset="0"/>
              </a:rPr>
              <a:t>produktivitas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bervariasi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antar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individu</a:t>
            </a:r>
            <a:r>
              <a:rPr lang="en-US" dirty="0">
                <a:latin typeface="Exo" panose="020B0604020202020204" charset="0"/>
              </a:rPr>
              <a:t>, </a:t>
            </a:r>
            <a:r>
              <a:rPr lang="en-US" dirty="0" err="1">
                <a:latin typeface="Exo" panose="020B0604020202020204" charset="0"/>
              </a:rPr>
              <a:t>kemandirian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dalam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belajar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dipengaruhi</a:t>
            </a:r>
            <a:r>
              <a:rPr lang="en-US" dirty="0">
                <a:latin typeface="Exo" panose="020B0604020202020204" charset="0"/>
              </a:rPr>
              <a:t> oleh </a:t>
            </a:r>
            <a:r>
              <a:rPr lang="en-US" dirty="0" err="1">
                <a:latin typeface="Exo" panose="020B0604020202020204" charset="0"/>
              </a:rPr>
              <a:t>faktor</a:t>
            </a:r>
            <a:r>
              <a:rPr lang="en-US" dirty="0">
                <a:latin typeface="Exo" panose="020B0604020202020204" charset="0"/>
              </a:rPr>
              <a:t> internal </a:t>
            </a:r>
            <a:r>
              <a:rPr lang="en-US" dirty="0" err="1">
                <a:latin typeface="Exo" panose="020B0604020202020204" charset="0"/>
              </a:rPr>
              <a:t>seperti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minat</a:t>
            </a:r>
            <a:r>
              <a:rPr lang="en-US" dirty="0">
                <a:latin typeface="Exo" panose="020B0604020202020204" charset="0"/>
              </a:rPr>
              <a:t> dan </a:t>
            </a:r>
            <a:r>
              <a:rPr lang="en-US" dirty="0" err="1">
                <a:latin typeface="Exo" panose="020B0604020202020204" charset="0"/>
              </a:rPr>
              <a:t>motivasi</a:t>
            </a:r>
            <a:r>
              <a:rPr lang="en-US" dirty="0">
                <a:latin typeface="Exo" panose="020B0604020202020204" charset="0"/>
              </a:rPr>
              <a:t>. </a:t>
            </a:r>
            <a:r>
              <a:rPr lang="en-US" dirty="0" err="1">
                <a:latin typeface="Exo" panose="020B0604020202020204" charset="0"/>
              </a:rPr>
              <a:t>Untuk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dapat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maju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ke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tahap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perkembangan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selanjutnya</a:t>
            </a:r>
            <a:r>
              <a:rPr lang="en-US" dirty="0">
                <a:latin typeface="Exo" panose="020B0604020202020204" charset="0"/>
              </a:rPr>
              <a:t>, </a:t>
            </a:r>
            <a:r>
              <a:rPr lang="en-US" dirty="0" err="1">
                <a:latin typeface="Exo" panose="020B0604020202020204" charset="0"/>
              </a:rPr>
              <a:t>perkembangan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fisik</a:t>
            </a:r>
            <a:r>
              <a:rPr lang="en-US" dirty="0">
                <a:latin typeface="Exo" panose="020B0604020202020204" charset="0"/>
              </a:rPr>
              <a:t> dan </a:t>
            </a:r>
            <a:r>
              <a:rPr lang="en-US" dirty="0" err="1">
                <a:latin typeface="Exo" panose="020B0604020202020204" charset="0"/>
              </a:rPr>
              <a:t>motorik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anak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secara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langsung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maupun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tidak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langsung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akan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mempengaruhi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perkembangannya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secara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keseluruhan</a:t>
            </a:r>
            <a:r>
              <a:rPr lang="en-US" dirty="0">
                <a:latin typeface="Exo" panose="020B0604020202020204" charset="0"/>
              </a:rPr>
              <a:t>. Salah </a:t>
            </a:r>
            <a:r>
              <a:rPr lang="en-US" dirty="0" err="1">
                <a:latin typeface="Exo" panose="020B0604020202020204" charset="0"/>
              </a:rPr>
              <a:t>satu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aspek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perkembangan</a:t>
            </a:r>
            <a:r>
              <a:rPr lang="en-US" dirty="0">
                <a:latin typeface="Exo" panose="020B0604020202020204" charset="0"/>
              </a:rPr>
              <a:t> yang </a:t>
            </a:r>
            <a:r>
              <a:rPr lang="en-US" dirty="0" err="1">
                <a:latin typeface="Exo" panose="020B0604020202020204" charset="0"/>
              </a:rPr>
              <a:t>perlu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dioptimalkan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adalah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kemampuan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motorik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kasar</a:t>
            </a:r>
            <a:r>
              <a:rPr lang="en-US" dirty="0">
                <a:latin typeface="Exo" panose="020B0604020202020204" charset="0"/>
              </a:rPr>
              <a:t>. </a:t>
            </a:r>
            <a:r>
              <a:rPr lang="en-US" dirty="0" err="1">
                <a:latin typeface="Exo" panose="020B0604020202020204" charset="0"/>
              </a:rPr>
              <a:t>Perkembangan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motorik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kasar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didefinisikan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sebagai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perkembangan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gerakan</a:t>
            </a:r>
            <a:r>
              <a:rPr lang="en-US" dirty="0">
                <a:latin typeface="Exo" panose="020B0604020202020204" charset="0"/>
              </a:rPr>
              <a:t> yang </a:t>
            </a:r>
            <a:r>
              <a:rPr lang="en-US" dirty="0" err="1">
                <a:latin typeface="Exo" panose="020B0604020202020204" charset="0"/>
              </a:rPr>
              <a:t>menggunakan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otot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besar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seperti</a:t>
            </a:r>
            <a:r>
              <a:rPr lang="en-US" dirty="0">
                <a:latin typeface="Exo" panose="020B0604020202020204" charset="0"/>
              </a:rPr>
              <a:t> </a:t>
            </a:r>
            <a:r>
              <a:rPr lang="en-US" dirty="0" err="1">
                <a:latin typeface="Exo" panose="020B0604020202020204" charset="0"/>
              </a:rPr>
              <a:t>berjalan</a:t>
            </a:r>
            <a:r>
              <a:rPr lang="en-US" dirty="0">
                <a:latin typeface="Exo" panose="020B0604020202020204" charset="0"/>
              </a:rPr>
              <a:t>, </a:t>
            </a:r>
            <a:r>
              <a:rPr lang="en-US" dirty="0" err="1">
                <a:latin typeface="Exo" panose="020B0604020202020204" charset="0"/>
              </a:rPr>
              <a:t>berlari</a:t>
            </a:r>
            <a:r>
              <a:rPr lang="en-US" dirty="0">
                <a:latin typeface="Exo" panose="020B0604020202020204" charset="0"/>
              </a:rPr>
              <a:t>, </a:t>
            </a:r>
            <a:r>
              <a:rPr lang="en-US" dirty="0" err="1">
                <a:latin typeface="Exo" panose="020B0604020202020204" charset="0"/>
              </a:rPr>
              <a:t>melempar</a:t>
            </a:r>
            <a:r>
              <a:rPr lang="en-US" dirty="0">
                <a:latin typeface="Exo" panose="020B0604020202020204" charset="0"/>
              </a:rPr>
              <a:t>, </a:t>
            </a:r>
            <a:r>
              <a:rPr lang="en-US" dirty="0" err="1">
                <a:latin typeface="Exo" panose="020B0604020202020204" charset="0"/>
              </a:rPr>
              <a:t>menendang</a:t>
            </a:r>
            <a:r>
              <a:rPr lang="en-US" dirty="0">
                <a:latin typeface="Exo" panose="020B0604020202020204" charset="0"/>
              </a:rPr>
              <a:t> dan </a:t>
            </a:r>
            <a:r>
              <a:rPr lang="en-US" dirty="0" err="1">
                <a:latin typeface="Exo" panose="020B0604020202020204" charset="0"/>
              </a:rPr>
              <a:t>melompat</a:t>
            </a:r>
            <a:r>
              <a:rPr lang="en-US" dirty="0">
                <a:latin typeface="Exo" panose="020B0604020202020204" charset="0"/>
              </a:rPr>
              <a:t>.</a:t>
            </a:r>
            <a:endParaRPr dirty="0">
              <a:latin typeface="Exo" panose="020B060402020202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04f7abbb21_0_297"/>
          <p:cNvSpPr txBox="1">
            <a:spLocks noGrp="1"/>
          </p:cNvSpPr>
          <p:nvPr>
            <p:ph type="title"/>
          </p:nvPr>
        </p:nvSpPr>
        <p:spPr>
          <a:xfrm>
            <a:off x="166758" y="67616"/>
            <a:ext cx="11830800" cy="1042200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Pertanyaan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Rumusan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dirty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240" y="1281430"/>
            <a:ext cx="10561320" cy="454596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Bagaimana kondisi kemampuan motorik kasar anak usia 4-5 tahun sebelum dilakukan intervensi?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 Apakah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ada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peningkatan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terhadap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kemampuan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motorik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kasar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pada </a:t>
            </a: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anak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usia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4-5 </a:t>
            </a: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tahun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 pada </a:t>
            </a: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penerapan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Exo" charset="0"/>
                <a:cs typeface="Times New Roman" panose="02020603050405020304" pitchFamily="18" charset="0"/>
              </a:rPr>
              <a:t>Fun Game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?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 Bagaimana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peningkatan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motorik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kasar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pada    </a:t>
            </a: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anak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usia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4-5 </a:t>
            </a:r>
            <a:r>
              <a:rPr lang="en-US" sz="3200" dirty="0" err="1">
                <a:latin typeface="Exo" charset="0"/>
                <a:cs typeface="Times New Roman" panose="02020603050405020304" pitchFamily="18" charset="0"/>
              </a:rPr>
              <a:t>tahun</a:t>
            </a:r>
            <a:r>
              <a:rPr lang="en-US" sz="3200" dirty="0">
                <a:latin typeface="Exo" charset="0"/>
                <a:cs typeface="Times New Roman" panose="02020603050405020304" pitchFamily="18" charset="0"/>
              </a:rPr>
              <a:t> ?</a:t>
            </a:r>
            <a:endParaRPr lang="en-ID" sz="3200" dirty="0">
              <a:latin typeface="Exo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4f7abbb21_0_303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 dirty="0" err="1">
                <a:latin typeface="Exo" charset="0"/>
              </a:rPr>
              <a:t>Metode</a:t>
            </a:r>
            <a:endParaRPr dirty="0">
              <a:latin typeface="Exo" charset="0"/>
            </a:endParaRPr>
          </a:p>
        </p:txBody>
      </p:sp>
      <p:sp>
        <p:nvSpPr>
          <p:cNvPr id="59" name="Google Shape;59;g104f7abbb21_0_303"/>
          <p:cNvSpPr txBox="1">
            <a:spLocks noGrp="1"/>
          </p:cNvSpPr>
          <p:nvPr>
            <p:ph type="body" idx="1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00" lvl="0" indent="-4572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rabicPeriod"/>
            </a:pP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Jenis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penelitian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ini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yaitu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Penelitian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Tindakan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kelas</a:t>
            </a:r>
            <a:endParaRPr lang="en-US" sz="2200" dirty="0">
              <a:latin typeface="Exo" charset="0"/>
              <a:cs typeface="Times New Roman" panose="02020603050405020304" pitchFamily="18" charset="0"/>
            </a:endParaRPr>
          </a:p>
          <a:p>
            <a:pPr marL="685800" lvl="0" indent="-4572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rabicPeriod"/>
            </a:pP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Penelitian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ini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menggunakan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model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Kemis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dan Mc Taggart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yaitu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(1)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perencanaan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, (2) Tindakan (action), (3)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pengamatan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(observation), dan (4)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refleksi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(reflection).</a:t>
            </a:r>
          </a:p>
          <a:p>
            <a:pPr marL="685800" indent="-457200" algn="just">
              <a:buFont typeface="+mj-lt"/>
              <a:buAutoNum type="arabicPeriod"/>
            </a:pP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Teknik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pengumpulan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data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melalui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observasi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kemampuan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motorik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anak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dengan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mengacu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pada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indikator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kemampuan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motorik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kasar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Exo" charset="0"/>
                <a:cs typeface="Times New Roman" panose="02020603050405020304" pitchFamily="18" charset="0"/>
              </a:rPr>
              <a:t>anak</a:t>
            </a:r>
            <a:r>
              <a:rPr lang="en-US" sz="2200" dirty="0">
                <a:latin typeface="Exo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meliputi</a:t>
            </a:r>
            <a:r>
              <a:rPr lang="en-ID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 (1) </a:t>
            </a:r>
            <a:r>
              <a:rPr lang="en-ID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Berjalan</a:t>
            </a:r>
            <a:r>
              <a:rPr lang="en-ID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satu</a:t>
            </a:r>
            <a:r>
              <a:rPr lang="en-ID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 kaki (</a:t>
            </a:r>
            <a:r>
              <a:rPr lang="en-ID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engkle</a:t>
            </a:r>
            <a:r>
              <a:rPr lang="en-ID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); (2) </a:t>
            </a:r>
            <a:r>
              <a:rPr lang="en-ID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Berjalan</a:t>
            </a:r>
            <a:r>
              <a:rPr lang="en-ID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 zigzag; (3) </a:t>
            </a:r>
            <a:r>
              <a:rPr lang="en-ID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Menangkap</a:t>
            </a:r>
            <a:r>
              <a:rPr lang="en-ID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 bola; (4) </a:t>
            </a:r>
            <a:r>
              <a:rPr lang="en-ID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Melompat</a:t>
            </a:r>
            <a:r>
              <a:rPr lang="en-ID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sesuai</a:t>
            </a:r>
            <a:r>
              <a:rPr lang="en-ID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pola</a:t>
            </a:r>
            <a:r>
              <a:rPr lang="en-ID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Arial" panose="020B0604020202020204" pitchFamily="34" charset="0"/>
              </a:rPr>
              <a:t>.</a:t>
            </a:r>
            <a:endParaRPr lang="en-US" sz="3200" dirty="0">
              <a:latin typeface="Exo" charset="0"/>
              <a:cs typeface="Times New Roman" panose="02020603050405020304" pitchFamily="18" charset="0"/>
            </a:endParaRPr>
          </a:p>
          <a:p>
            <a:pPr marL="685800" lvl="0" indent="-4572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 yang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ini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instrument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pedoman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mengetahui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motorik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kasar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ini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staistika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deskriptif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sederhana</a:t>
            </a:r>
            <a:r>
              <a:rPr lang="en-US" sz="220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ID" sz="3600" dirty="0">
              <a:latin typeface="Exo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718491"/>
              </p:ext>
            </p:extLst>
          </p:nvPr>
        </p:nvGraphicFramePr>
        <p:xfrm>
          <a:off x="1463040" y="5117618"/>
          <a:ext cx="2205990" cy="76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270">
                <a:tc row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Exo" charset="0"/>
                        </a:rPr>
                        <a:t> </a:t>
                      </a:r>
                      <a:r>
                        <a:rPr lang="en-US" i="1" dirty="0">
                          <a:solidFill>
                            <a:schemeClr val="tx1"/>
                          </a:solidFill>
                          <a:latin typeface="Exo" charset="0"/>
                        </a:rPr>
                        <a:t>P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Exo" charset="0"/>
                        </a:rPr>
                        <a:t> =</a:t>
                      </a:r>
                      <a:endParaRPr lang="en-ID" dirty="0">
                        <a:solidFill>
                          <a:schemeClr val="tx1"/>
                        </a:solidFill>
                        <a:latin typeface="Exo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u="none" strike="noStrike" cap="none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f</a:t>
                      </a:r>
                      <a:r>
                        <a:rPr lang="en-US" sz="1400" b="1" i="1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 panose="020B0604020202020204"/>
                        </a:rPr>
                        <a:t>f</a:t>
                      </a:r>
                      <a:endParaRPr lang="en-ID" sz="1400" b="1" i="0" u="none" strike="noStrike" cap="none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 panose="020B0604020202020204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Exo" charset="0"/>
                        </a:rPr>
                        <a:t> X 100 %</a:t>
                      </a:r>
                      <a:endParaRPr lang="en-ID" dirty="0">
                        <a:solidFill>
                          <a:schemeClr val="tx1"/>
                        </a:solidFill>
                        <a:latin typeface="Exo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2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Exo" charset="0"/>
                        </a:rPr>
                        <a:t>N</a:t>
                      </a:r>
                      <a:endParaRPr lang="en-ID" dirty="0">
                        <a:latin typeface="Exo" charset="0"/>
                      </a:endParaRPr>
                    </a:p>
                  </a:txBody>
                  <a:tcPr>
                    <a:lnL w="381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77614" y="4993688"/>
            <a:ext cx="5846446" cy="1571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P = </a:t>
            </a:r>
            <a:r>
              <a:rPr lang="en-US" sz="1800" kern="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Presentase</a:t>
            </a:r>
            <a:endParaRPr lang="en-ID" sz="1800" kern="100" dirty="0">
              <a:effectLst/>
              <a:latin typeface="Exo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F = Nilai </a:t>
            </a:r>
            <a:r>
              <a:rPr lang="en-US" sz="1800" kern="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keseluruhan</a:t>
            </a:r>
            <a:r>
              <a:rPr lang="en-US" sz="1800" kern="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1800" kern="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diperoleh</a:t>
            </a:r>
            <a:r>
              <a:rPr lang="en-US" sz="1800" kern="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anak</a:t>
            </a:r>
            <a:endParaRPr lang="en-ID" sz="1800" kern="100" dirty="0">
              <a:effectLst/>
              <a:latin typeface="Exo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N = Skor </a:t>
            </a:r>
            <a:r>
              <a:rPr lang="en-US" sz="1800" kern="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maksimum</a:t>
            </a:r>
            <a:r>
              <a:rPr lang="en-US" sz="1800" kern="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dikalikan</a:t>
            </a:r>
            <a:r>
              <a:rPr lang="en-US" sz="1800" kern="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jumlah</a:t>
            </a:r>
            <a:r>
              <a:rPr lang="en-US" sz="1800" kern="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seluruh</a:t>
            </a:r>
            <a:r>
              <a:rPr lang="en-US" sz="1800" kern="0" dirty="0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ffectLst/>
                <a:latin typeface="Exo" charset="0"/>
                <a:ea typeface="Times New Roman" panose="02020603050405020304" pitchFamily="18" charset="0"/>
                <a:cs typeface="Arial" panose="020B0604020202020204" pitchFamily="34" charset="0"/>
              </a:rPr>
              <a:t>anak</a:t>
            </a:r>
            <a:endParaRPr lang="en-ID" sz="1800" kern="100" dirty="0">
              <a:effectLst/>
              <a:latin typeface="Exo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ID" dirty="0">
              <a:latin typeface="Exo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73D98-DD80-1CE3-FEBF-8A6F7F3C9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Hasil 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5C7E4-DEA1-5704-4F97-AFDDE231A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757" y="1052589"/>
            <a:ext cx="11830877" cy="508973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Prasiklus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D" sz="4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088" indent="0" algn="just">
              <a:buNone/>
            </a:pP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Pada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prasiklus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peneliti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pengumpulan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data pada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fun game. “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observasi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selaras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indikator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.” Anak-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kesempatan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fun game.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Pra-siklus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keberhasilan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40%..</a:t>
            </a:r>
            <a:endParaRPr lang="en-ID" sz="4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en-ID" sz="4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088" indent="0" algn="just">
              <a:buNone/>
            </a:pP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Pengamatan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peneliti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menelaah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kembali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catatan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pengamatan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mengevaluasi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kecakapan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motorik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memerlukan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tenaga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Hasil yang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didapatkan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pertemuan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kemajuan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presentase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50 %, dan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 pada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pertemuan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kemajuan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presentase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70%..</a:t>
            </a:r>
            <a:endParaRPr lang="en-ID" sz="4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  <a:p>
            <a:pPr marL="446088" indent="0" algn="just">
              <a:buNone/>
            </a:pP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Pengamatan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serupa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I,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perencanaan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didasarkan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refleksi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I. Pada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pertemuan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keberhasilan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sebesar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80%. Hasil yang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memenuhi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harapan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diharapkan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Peningkatan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memungkinkan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penyelesaian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kekurangan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terlihat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42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en-ID" sz="42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I. </a:t>
            </a:r>
            <a:endParaRPr lang="en-ID" sz="4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0258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9A57E-F19D-0976-B6B4-3F083E98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D7A7B-EA4F-673F-5974-8E3347F22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758" y="1055852"/>
            <a:ext cx="11830877" cy="5089734"/>
          </a:xfrm>
        </p:spPr>
        <p:txBody>
          <a:bodyPr>
            <a:normAutofit/>
          </a:bodyPr>
          <a:lstStyle/>
          <a:p>
            <a:pPr marL="5080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zh-CN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“pemanfaatan media </a:t>
            </a:r>
            <a:r>
              <a:rPr lang="zh-CN" sz="2400" i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 game</a:t>
            </a:r>
            <a:r>
              <a:rPr lang="zh-CN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dapat meningkatkan keterampilan motorik kasar anak usia 4 sampai 5 tahun”. Data awal yang diperoleh pada tahap pra siklus adalah 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40</a:t>
            </a:r>
            <a:r>
              <a:rPr lang="zh-CN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%, masih jauh dari tingkat keberhasilan yang diinginkan. Proses tersebut kemudian dilanjutkan pada “siklus I dan II hingga tercapai tingkat keberhasilan yang diinginkan. Khusus pada siklus II tingkat keberhasilannya mencapai 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0%”.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dengan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data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penelitian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tentang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keterampilan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motoik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kasar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10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anak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telah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meningkat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berdasarkan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fakta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bukti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atas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63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E3958-2178-57B5-D131-FC74860A3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Temuan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774891-155F-5B57-4508-8C5728480042}"/>
              </a:ext>
            </a:extLst>
          </p:cNvPr>
          <p:cNvSpPr txBox="1"/>
          <p:nvPr/>
        </p:nvSpPr>
        <p:spPr>
          <a:xfrm>
            <a:off x="166758" y="1257300"/>
            <a:ext cx="11830877" cy="3903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Invensi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atau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temuan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ini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memperlihatkan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bahwa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penggunaan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media </a:t>
            </a:r>
            <a:r>
              <a:rPr lang="en-ID" sz="2400" i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fun game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telah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terbukti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sangat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efektif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dalam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meningkatkan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motorik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kasar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anak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Berikut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ini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sependapat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dengan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Siti Nurhayati </a:t>
            </a:r>
            <a:r>
              <a:rPr lang="zh-CN" sz="2400" kern="100" dirty="0">
                <a:effectLst/>
                <a:ea typeface="Times New Roman" panose="02020603050405020304" pitchFamily="18" charset="0"/>
              </a:rPr>
              <a:t>perkembangan ke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keterampilan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zh-CN" sz="2400" kern="100" dirty="0">
                <a:effectLst/>
                <a:ea typeface="Times New Roman" panose="02020603050405020304" pitchFamily="18" charset="0"/>
              </a:rPr>
              <a:t>motorik  kasar  anak 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saling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berkaitan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zh-CN" sz="2400" kern="100" dirty="0">
                <a:effectLst/>
                <a:ea typeface="Times New Roman" panose="02020603050405020304" pitchFamily="18" charset="0"/>
              </a:rPr>
              <a:t>  dengan 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kegiatan</a:t>
            </a:r>
            <a:r>
              <a:rPr lang="zh-CN" sz="2400" kern="100" dirty="0">
                <a:effectLst/>
                <a:ea typeface="Times New Roman" panose="02020603050405020304" pitchFamily="18" charset="0"/>
              </a:rPr>
              <a:t> bermain  yang 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mana </a:t>
            </a:r>
            <a:r>
              <a:rPr lang="zh-CN" sz="2400" kern="100" dirty="0">
                <a:effectLst/>
                <a:ea typeface="Times New Roman" panose="02020603050405020304" pitchFamily="18" charset="0"/>
              </a:rPr>
              <a:t> merupakan 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suatu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kegiatan</a:t>
            </a:r>
            <a:r>
              <a:rPr lang="zh-CN" sz="2400" kern="100" dirty="0">
                <a:effectLst/>
                <a:ea typeface="Times New Roman" panose="02020603050405020304" pitchFamily="18" charset="0"/>
              </a:rPr>
              <a:t> utama yang sering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sekali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zh-CN" sz="2400" kern="100" dirty="0">
                <a:effectLst/>
                <a:ea typeface="Times New Roman" panose="02020603050405020304" pitchFamily="18" charset="0"/>
              </a:rPr>
              <a:t>dilakukan secara berulang oleh anak. Adapun salah satu karakteristik yang dimiliki anak usia dini yaitu energi berlebih yang disalurkan melalui kegiatan-kegiatan yang menyenangkan seperti bermain</a:t>
            </a:r>
            <a:endParaRPr lang="en-ID" sz="3200" kern="1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41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BC4D4-E47F-EDF8-EFB7-527BAEF0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Manfaaat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80F02-58A2-4ECC-616E-A08649E07E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 algn="just">
              <a:buNone/>
            </a:pPr>
            <a:r>
              <a:rPr lang="en-US" sz="3200" dirty="0" err="1">
                <a:latin typeface="Exo" panose="020B0604020202020204" charset="0"/>
                <a:cs typeface="Times New Roman" panose="02020603050405020304" pitchFamily="18" charset="0"/>
              </a:rPr>
              <a:t>Manfaat</a:t>
            </a:r>
            <a:r>
              <a:rPr lang="en-US" sz="3200" dirty="0">
                <a:latin typeface="Exo" panose="020B060402020202020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panose="020B0604020202020204" charset="0"/>
                <a:cs typeface="Times New Roman" panose="02020603050405020304" pitchFamily="18" charset="0"/>
              </a:rPr>
              <a:t>dari</a:t>
            </a:r>
            <a:r>
              <a:rPr lang="en-US" sz="3200" dirty="0">
                <a:latin typeface="Exo" panose="020B060402020202020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panose="020B0604020202020204" charset="0"/>
                <a:cs typeface="Times New Roman" panose="02020603050405020304" pitchFamily="18" charset="0"/>
              </a:rPr>
              <a:t>penelitian</a:t>
            </a:r>
            <a:r>
              <a:rPr lang="en-US" sz="3200" dirty="0">
                <a:latin typeface="Exo" panose="020B0604020202020204" charset="0"/>
                <a:cs typeface="Times New Roman" panose="02020603050405020304" pitchFamily="18" charset="0"/>
              </a:rPr>
              <a:t> ini </a:t>
            </a:r>
            <a:r>
              <a:rPr lang="en-US" sz="3200" dirty="0" err="1">
                <a:latin typeface="Exo" panose="020B0604020202020204" charset="0"/>
                <a:cs typeface="Times New Roman" panose="02020603050405020304" pitchFamily="18" charset="0"/>
              </a:rPr>
              <a:t>adalah</a:t>
            </a:r>
            <a:r>
              <a:rPr lang="en-US" sz="3200" dirty="0">
                <a:latin typeface="Exo" panose="020B060402020202020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panose="020B0604020202020204" charset="0"/>
                <a:cs typeface="Times New Roman" panose="02020603050405020304" pitchFamily="18" charset="0"/>
              </a:rPr>
              <a:t>motorik</a:t>
            </a:r>
            <a:r>
              <a:rPr lang="en-US" sz="3200" dirty="0">
                <a:latin typeface="Exo" panose="020B060402020202020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panose="020B0604020202020204" charset="0"/>
                <a:cs typeface="Times New Roman" panose="02020603050405020304" pitchFamily="18" charset="0"/>
              </a:rPr>
              <a:t>kasar</a:t>
            </a:r>
            <a:r>
              <a:rPr lang="en-US" sz="3200" dirty="0">
                <a:latin typeface="Exo" panose="020B060402020202020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Exo" panose="020B0604020202020204" charset="0"/>
                <a:cs typeface="Times New Roman" panose="02020603050405020304" pitchFamily="18" charset="0"/>
              </a:rPr>
              <a:t>serta</a:t>
            </a:r>
            <a:r>
              <a:rPr lang="en-US" sz="3200" dirty="0">
                <a:latin typeface="Exo" panose="020B0604020202020204" charset="0"/>
                <a:cs typeface="Times New Roman" panose="02020603050405020304" pitchFamily="18" charset="0"/>
              </a:rPr>
              <a:t> rasa </a:t>
            </a:r>
            <a:r>
              <a:rPr lang="en-US" sz="3200" dirty="0" err="1">
                <a:latin typeface="Exo" panose="020B0604020202020204" charset="0"/>
                <a:cs typeface="Times New Roman" panose="02020603050405020304" pitchFamily="18" charset="0"/>
              </a:rPr>
              <a:t>percaya</a:t>
            </a:r>
            <a:r>
              <a:rPr lang="en-US" sz="3200" dirty="0">
                <a:latin typeface="Exo" panose="020B060402020202020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panose="020B0604020202020204" charset="0"/>
                <a:cs typeface="Times New Roman" panose="02020603050405020304" pitchFamily="18" charset="0"/>
              </a:rPr>
              <a:t>diri</a:t>
            </a:r>
            <a:r>
              <a:rPr lang="en-US" sz="3200" dirty="0">
                <a:latin typeface="Exo" panose="020B0604020202020204" charset="0"/>
                <a:cs typeface="Times New Roman" panose="02020603050405020304" pitchFamily="18" charset="0"/>
              </a:rPr>
              <a:t> pada </a:t>
            </a:r>
            <a:r>
              <a:rPr lang="en-US" sz="3200" dirty="0" err="1">
                <a:latin typeface="Exo" panose="020B0604020202020204" charset="0"/>
                <a:cs typeface="Times New Roman" panose="02020603050405020304" pitchFamily="18" charset="0"/>
              </a:rPr>
              <a:t>anak</a:t>
            </a:r>
            <a:r>
              <a:rPr lang="en-US" sz="3200" dirty="0">
                <a:latin typeface="Exo" panose="020B0604020202020204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Exo" panose="020B0604020202020204" charset="0"/>
                <a:cs typeface="Times New Roman" panose="02020603050405020304" pitchFamily="18" charset="0"/>
              </a:rPr>
              <a:t>usia</a:t>
            </a:r>
            <a:r>
              <a:rPr lang="en-US" sz="3200" dirty="0">
                <a:latin typeface="Exo" panose="020B0604020202020204" charset="0"/>
                <a:cs typeface="Times New Roman" panose="02020603050405020304" pitchFamily="18" charset="0"/>
              </a:rPr>
              <a:t> 4-5 </a:t>
            </a:r>
            <a:r>
              <a:rPr lang="en-US" sz="3200" dirty="0" err="1">
                <a:latin typeface="Exo" panose="020B0604020202020204" charset="0"/>
                <a:cs typeface="Times New Roman" panose="02020603050405020304" pitchFamily="18" charset="0"/>
              </a:rPr>
              <a:t>tahun</a:t>
            </a:r>
            <a:r>
              <a:rPr lang="en-US" sz="3200" dirty="0">
                <a:latin typeface="Exo" panose="020B060402020202020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panose="020B0604020202020204" charset="0"/>
                <a:cs typeface="Times New Roman" panose="02020603050405020304" pitchFamily="18" charset="0"/>
              </a:rPr>
              <a:t>semakin</a:t>
            </a:r>
            <a:r>
              <a:rPr lang="en-US" sz="3200" dirty="0">
                <a:latin typeface="Exo" panose="020B060402020202020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Exo" panose="020B0604020202020204" charset="0"/>
                <a:cs typeface="Times New Roman" panose="02020603050405020304" pitchFamily="18" charset="0"/>
              </a:rPr>
              <a:t>berkembang</a:t>
            </a:r>
            <a:r>
              <a:rPr lang="en-US" dirty="0">
                <a:latin typeface="Exo" panose="020B0604020202020204" charset="0"/>
                <a:cs typeface="Times New Roman" panose="02020603050405020304" pitchFamily="18" charset="0"/>
              </a:rPr>
              <a:t>.</a:t>
            </a:r>
            <a:endParaRPr lang="en-ID" dirty="0">
              <a:latin typeface="Exo" panose="020B060402020202020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067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A34B6-6D93-12BE-E7BB-778CB900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09742-2131-5911-BC3B-A41D4FA93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757" y="1155459"/>
            <a:ext cx="11830877" cy="508973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Berdasarkan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dari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hasil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penelitian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akhir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pada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pelaksanaan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siklus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II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diketahui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bahwa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kemampuan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gerak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motorik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kasar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pada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anak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dapat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ditingkatkan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melalui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i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fun game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.  Hasil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belajar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anak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telah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mengalami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peningkatan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pada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setiap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siklus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pembelajaran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mulai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dari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  data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awal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,  data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siklus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I  dan  data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siklus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II.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Kemampuan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motorik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kasar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anak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meningkat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dengan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baik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. Anak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mulai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dapat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memahami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keterampilan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pada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setiap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gerakan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motorik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kasar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yang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dilakukannya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anak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juga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sudah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bisa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memperbaiki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setiap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gerakannya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dan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gerakan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yang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ditampilkan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berupa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respon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yang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otomatis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endParaRPr lang="en-ID" sz="24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Hal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ini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dapat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terlihat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dalam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  proses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pembelajaran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anak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pada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kegiatan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i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fun game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sudah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sesuai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dengan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tahap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perkembangan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kemampuan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motorik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kasar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anak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usia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dini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Keberhasilan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penelitian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juga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dapat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terlihat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ketika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i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fun game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semua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anak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sangat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senang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bersemangat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bahkan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anak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terlihat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antusias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dan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tertarik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terhadap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kegiatan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ini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Selain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itu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juga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anak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semakin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percaya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diri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dalam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mengikuti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i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fun game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ini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terlihat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anak-anak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sudah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tidak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ada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lagi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yang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dibantu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guru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dalam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menyelesaikan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ID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permainannya</a:t>
            </a:r>
            <a:r>
              <a:rPr lang="en-ID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ID" sz="24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845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2152</Words>
  <Application>Microsoft Office PowerPoint</Application>
  <PresentationFormat>Widescreen</PresentationFormat>
  <Paragraphs>63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Exo</vt:lpstr>
      <vt:lpstr>Arial</vt:lpstr>
      <vt:lpstr>Century Gothic</vt:lpstr>
      <vt:lpstr>Calibri</vt:lpstr>
      <vt:lpstr>Times New Roman</vt:lpstr>
      <vt:lpstr>DengXian</vt:lpstr>
      <vt:lpstr>Office Theme</vt:lpstr>
      <vt:lpstr>Meningkatkan Kemampuan Motorik Kasar Pada Anak Usia 4-5 Tahun  Melalui Fun Game  Di KB Permata Sunnah Sidoarjo</vt:lpstr>
      <vt:lpstr>Pendahuluan</vt:lpstr>
      <vt:lpstr>Pertanyaan Penelitian (Rumusan Masalah)</vt:lpstr>
      <vt:lpstr>Metode</vt:lpstr>
      <vt:lpstr>Hasil </vt:lpstr>
      <vt:lpstr>Pembahasan</vt:lpstr>
      <vt:lpstr>Temuan Penting </vt:lpstr>
      <vt:lpstr>Manfaaat penelitian</vt:lpstr>
      <vt:lpstr>Kesimpulan</vt:lpstr>
      <vt:lpstr>Referensi</vt:lpstr>
      <vt:lpstr>Referensi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Umsida</dc:creator>
  <cp:lastModifiedBy>Siti Masruroh</cp:lastModifiedBy>
  <cp:revision>13</cp:revision>
  <dcterms:created xsi:type="dcterms:W3CDTF">2020-02-15T07:43:00Z</dcterms:created>
  <dcterms:modified xsi:type="dcterms:W3CDTF">2024-09-20T13:04:17Z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1033-12.2.0.17562</vt:lpwstr>
  </property>
  <property fmtid="{D5CDD505-2E9C-101B-9397-08002B2CF9AE}" pid="3" name="ICV">
    <vt:lpwstr>4C65E726F9CF4A13B42B502C4AC1DE7C_12</vt:lpwstr>
  </property>
</Properties>
</file>