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
  </p:notesMasterIdLst>
  <p:sldIdLst>
    <p:sldId id="256" r:id="rId2"/>
  </p:sldIdLst>
  <p:sldSz cx="21383625" cy="32075438"/>
  <p:notesSz cx="6858000" cy="9144000"/>
  <p:embeddedFontLst>
    <p:embeddedFont>
      <p:font typeface="Arial Black" panose="020B0A04020102020204" pitchFamily="34" charset="0"/>
      <p:bold r:id="rId4"/>
    </p:embeddedFont>
    <p:embeddedFont>
      <p:font typeface="Garamond" panose="02020404030301010803" pitchFamily="18" charset="0"/>
      <p:regular r:id="rId5"/>
      <p:bold r:id="rId6"/>
      <p:italic r:id="rId7"/>
      <p:boldItalic r:id="rId8"/>
    </p:embeddedFont>
    <p:embeddedFont>
      <p:font typeface="Trebuchet MS" panose="020B0603020202020204" pitchFamily="34" charset="0"/>
      <p:regular r:id="rId9"/>
      <p:bold r:id="rId10"/>
      <p:italic r:id="rId11"/>
      <p:boldItalic r:id="rId1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3" roundtripDataSignature="AMtx7miRfiiJaRsaE+1NNdXO0HjHPto6R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40" d="100"/>
          <a:sy n="40" d="100"/>
        </p:scale>
        <p:origin x="648" y="-45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customschemas.google.com/relationships/presentationmetadata" Target="metadata"/><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viewProps" Target="viewProps.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
        <p:cNvGrpSpPr/>
        <p:nvPr/>
      </p:nvGrpSpPr>
      <p:grpSpPr>
        <a:xfrm>
          <a:off x="0" y="0"/>
          <a:ext cx="0" cy="0"/>
          <a:chOff x="0" y="0"/>
          <a:chExt cx="0" cy="0"/>
        </a:xfrm>
      </p:grpSpPr>
      <p:sp>
        <p:nvSpPr>
          <p:cNvPr id="10" name="Google Shape;1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 name="Google Shape;11;p1:notes"/>
          <p:cNvSpPr>
            <a:spLocks noGrp="1" noRot="1" noChangeAspect="1"/>
          </p:cNvSpPr>
          <p:nvPr>
            <p:ph type="sldImg" idx="2"/>
          </p:nvPr>
        </p:nvSpPr>
        <p:spPr>
          <a:xfrm>
            <a:off x="2286000" y="685800"/>
            <a:ext cx="228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
        <p:cNvGrpSpPr/>
        <p:nvPr/>
      </p:nvGrpSpPr>
      <p:grpSpPr>
        <a:xfrm>
          <a:off x="0" y="0"/>
          <a:ext cx="0" cy="0"/>
          <a:chOff x="0" y="0"/>
          <a:chExt cx="0" cy="0"/>
        </a:xfrm>
      </p:grpSpPr>
      <p:sp>
        <p:nvSpPr>
          <p:cNvPr id="8" name="Google Shape;8;p4"/>
          <p:cNvSpPr txBox="1">
            <a:spLocks noGrp="1"/>
          </p:cNvSpPr>
          <p:nvPr>
            <p:ph type="title"/>
          </p:nvPr>
        </p:nvSpPr>
        <p:spPr>
          <a:xfrm>
            <a:off x="1470124" y="1707141"/>
            <a:ext cx="18443377" cy="154049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10290"/>
              <a:buFont typeface="Garamond"/>
              <a:buNone/>
              <a:defRPr sz="1029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
          <p:cNvSpPr/>
          <p:nvPr/>
        </p:nvSpPr>
        <p:spPr>
          <a:xfrm flipH="1">
            <a:off x="398184" y="518900"/>
            <a:ext cx="20587257" cy="29255171"/>
          </a:xfrm>
          <a:prstGeom prst="round2DiagRect">
            <a:avLst>
              <a:gd name="adj1" fmla="val 16667"/>
              <a:gd name="adj2" fmla="val 0"/>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733" b="0" i="0" u="none" strike="noStrike" cap="none">
              <a:solidFill>
                <a:schemeClr val="lt1"/>
              </a:solidFill>
              <a:latin typeface="Trebuchet MS"/>
              <a:ea typeface="Trebuchet MS"/>
              <a:cs typeface="Trebuchet MS"/>
              <a:sym typeface="Trebuchet MS"/>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
        <p:cNvGrpSpPr/>
        <p:nvPr/>
      </p:nvGrpSpPr>
      <p:grpSpPr>
        <a:xfrm>
          <a:off x="0" y="0"/>
          <a:ext cx="0" cy="0"/>
          <a:chOff x="0" y="0"/>
          <a:chExt cx="0" cy="0"/>
        </a:xfrm>
      </p:grpSpPr>
      <p:pic>
        <p:nvPicPr>
          <p:cNvPr id="13" name="Google Shape;13;p1" descr="Link"/>
          <p:cNvPicPr preferRelativeResize="0"/>
          <p:nvPr/>
        </p:nvPicPr>
        <p:blipFill rotWithShape="1">
          <a:blip r:embed="rId3">
            <a:alphaModFix/>
          </a:blip>
          <a:srcRect/>
          <a:stretch/>
        </p:blipFill>
        <p:spPr>
          <a:xfrm>
            <a:off x="14447911" y="28177539"/>
            <a:ext cx="293241" cy="293241"/>
          </a:xfrm>
          <a:prstGeom prst="rect">
            <a:avLst/>
          </a:prstGeom>
          <a:noFill/>
          <a:ln>
            <a:noFill/>
          </a:ln>
        </p:spPr>
      </p:pic>
      <p:sp>
        <p:nvSpPr>
          <p:cNvPr id="14" name="Google Shape;14;p1"/>
          <p:cNvSpPr txBox="1"/>
          <p:nvPr/>
        </p:nvSpPr>
        <p:spPr>
          <a:xfrm>
            <a:off x="14931070" y="28139961"/>
            <a:ext cx="5792400" cy="337200"/>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en-ZA" sz="2105" dirty="0">
                <a:solidFill>
                  <a:schemeClr val="dk1"/>
                </a:solidFill>
                <a:latin typeface="Trebuchet MS"/>
                <a:sym typeface="Trebuchet MS"/>
              </a:rPr>
              <a:t>Devi </a:t>
            </a:r>
            <a:r>
              <a:rPr lang="en-ZA" sz="2105" dirty="0" err="1">
                <a:solidFill>
                  <a:schemeClr val="dk1"/>
                </a:solidFill>
                <a:latin typeface="Trebuchet MS"/>
                <a:sym typeface="Trebuchet MS"/>
              </a:rPr>
              <a:t>Yanti</a:t>
            </a:r>
            <a:endParaRPr dirty="0"/>
          </a:p>
        </p:txBody>
      </p:sp>
      <p:pic>
        <p:nvPicPr>
          <p:cNvPr id="15" name="Google Shape;15;p1" descr="Envelope" title="Icon Presenter Email"/>
          <p:cNvPicPr preferRelativeResize="0"/>
          <p:nvPr/>
        </p:nvPicPr>
        <p:blipFill rotWithShape="1">
          <a:blip r:embed="rId4">
            <a:alphaModFix/>
          </a:blip>
          <a:srcRect/>
          <a:stretch/>
        </p:blipFill>
        <p:spPr>
          <a:xfrm>
            <a:off x="14463411" y="28575596"/>
            <a:ext cx="262230" cy="262230"/>
          </a:xfrm>
          <a:prstGeom prst="rect">
            <a:avLst/>
          </a:prstGeom>
          <a:noFill/>
          <a:ln>
            <a:noFill/>
          </a:ln>
        </p:spPr>
      </p:pic>
      <p:sp>
        <p:nvSpPr>
          <p:cNvPr id="16" name="Google Shape;16;p1"/>
          <p:cNvSpPr txBox="1"/>
          <p:nvPr/>
        </p:nvSpPr>
        <p:spPr>
          <a:xfrm>
            <a:off x="14931070" y="28527932"/>
            <a:ext cx="5611500" cy="337200"/>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en-ZA" sz="2105" dirty="0" err="1">
                <a:solidFill>
                  <a:schemeClr val="dk1"/>
                </a:solidFill>
                <a:latin typeface="Trebuchet MS"/>
                <a:sym typeface="Trebuchet MS"/>
              </a:rPr>
              <a:t>Sarwenda</a:t>
            </a:r>
            <a:r>
              <a:rPr lang="en-ZA" sz="2105" dirty="0">
                <a:solidFill>
                  <a:schemeClr val="dk1"/>
                </a:solidFill>
                <a:latin typeface="Trebuchet MS"/>
                <a:sym typeface="Trebuchet MS"/>
              </a:rPr>
              <a:t> </a:t>
            </a:r>
            <a:r>
              <a:rPr lang="en-ZA" sz="2105" dirty="0" err="1">
                <a:solidFill>
                  <a:schemeClr val="dk1"/>
                </a:solidFill>
                <a:latin typeface="Trebuchet MS"/>
                <a:sym typeface="Trebuchet MS"/>
              </a:rPr>
              <a:t>Biduri</a:t>
            </a:r>
            <a:endParaRPr dirty="0"/>
          </a:p>
        </p:txBody>
      </p:sp>
      <p:pic>
        <p:nvPicPr>
          <p:cNvPr id="17" name="Google Shape;17;p1" descr="Smart Phone" title="Icon - Presenter Phone Number"/>
          <p:cNvPicPr preferRelativeResize="0"/>
          <p:nvPr/>
        </p:nvPicPr>
        <p:blipFill rotWithShape="1">
          <a:blip r:embed="rId5">
            <a:alphaModFix/>
          </a:blip>
          <a:srcRect/>
          <a:stretch/>
        </p:blipFill>
        <p:spPr>
          <a:xfrm>
            <a:off x="14463411" y="28976053"/>
            <a:ext cx="262230" cy="262230"/>
          </a:xfrm>
          <a:prstGeom prst="rect">
            <a:avLst/>
          </a:prstGeom>
          <a:noFill/>
          <a:ln>
            <a:noFill/>
          </a:ln>
        </p:spPr>
      </p:pic>
      <p:sp>
        <p:nvSpPr>
          <p:cNvPr id="18" name="Google Shape;18;p1"/>
          <p:cNvSpPr txBox="1"/>
          <p:nvPr/>
        </p:nvSpPr>
        <p:spPr>
          <a:xfrm>
            <a:off x="14931066" y="28911716"/>
            <a:ext cx="5792400" cy="498600"/>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en-ZA" sz="2105" dirty="0">
                <a:solidFill>
                  <a:schemeClr val="dk1"/>
                </a:solidFill>
                <a:latin typeface="Trebuchet MS"/>
                <a:sym typeface="Trebuchet MS"/>
              </a:rPr>
              <a:t>sarwendabiduri@umsida.ac.id</a:t>
            </a:r>
            <a:endParaRPr dirty="0"/>
          </a:p>
        </p:txBody>
      </p:sp>
      <p:cxnSp>
        <p:nvCxnSpPr>
          <p:cNvPr id="19" name="Google Shape;19;p1" descr="Vertical footer divider line"/>
          <p:cNvCxnSpPr/>
          <p:nvPr/>
        </p:nvCxnSpPr>
        <p:spPr>
          <a:xfrm>
            <a:off x="17403955" y="28698609"/>
            <a:ext cx="0" cy="1401000"/>
          </a:xfrm>
          <a:prstGeom prst="straightConnector1">
            <a:avLst/>
          </a:prstGeom>
          <a:noFill/>
          <a:ln w="9525" cap="flat" cmpd="sng">
            <a:solidFill>
              <a:srgbClr val="BFBFBF"/>
            </a:solidFill>
            <a:prstDash val="solid"/>
            <a:miter lim="800000"/>
            <a:headEnd type="none" w="sm" len="sm"/>
            <a:tailEnd type="none" w="sm" len="sm"/>
          </a:ln>
        </p:spPr>
      </p:cxnSp>
      <p:sp>
        <p:nvSpPr>
          <p:cNvPr id="20" name="Google Shape;20;p1"/>
          <p:cNvSpPr txBox="1"/>
          <p:nvPr/>
        </p:nvSpPr>
        <p:spPr>
          <a:xfrm>
            <a:off x="407601" y="737850"/>
            <a:ext cx="13217474" cy="86173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ZA" sz="5000" dirty="0">
                <a:solidFill>
                  <a:schemeClr val="dk1"/>
                </a:solidFill>
                <a:latin typeface="Arial Black" panose="020B0A04020102020204" pitchFamily="34" charset="0"/>
                <a:ea typeface="Trebuchet MS"/>
                <a:cs typeface="Trebuchet MS"/>
                <a:sym typeface="Trebuchet MS"/>
              </a:rPr>
              <a:t>Universitas Muhammadiyah </a:t>
            </a:r>
            <a:r>
              <a:rPr lang="en-ZA" sz="5000" dirty="0" err="1">
                <a:solidFill>
                  <a:schemeClr val="dk1"/>
                </a:solidFill>
                <a:latin typeface="Arial Black" panose="020B0A04020102020204" pitchFamily="34" charset="0"/>
                <a:ea typeface="Trebuchet MS"/>
                <a:cs typeface="Trebuchet MS"/>
                <a:sym typeface="Trebuchet MS"/>
              </a:rPr>
              <a:t>Sidoarjo</a:t>
            </a:r>
            <a:endParaRPr sz="5000" dirty="0">
              <a:solidFill>
                <a:schemeClr val="dk1"/>
              </a:solidFill>
              <a:latin typeface="Arial Black" panose="020B0A04020102020204" pitchFamily="34" charset="0"/>
              <a:ea typeface="Trebuchet MS"/>
              <a:cs typeface="Trebuchet MS"/>
              <a:sym typeface="Trebuchet MS"/>
            </a:endParaRPr>
          </a:p>
        </p:txBody>
      </p:sp>
      <p:pic>
        <p:nvPicPr>
          <p:cNvPr id="21" name="Google Shape;21;p1"/>
          <p:cNvPicPr preferRelativeResize="0"/>
          <p:nvPr/>
        </p:nvPicPr>
        <p:blipFill>
          <a:blip r:embed="rId6">
            <a:alphaModFix/>
          </a:blip>
          <a:stretch>
            <a:fillRect/>
          </a:stretch>
        </p:blipFill>
        <p:spPr>
          <a:xfrm>
            <a:off x="13625075" y="757700"/>
            <a:ext cx="6877050" cy="1438275"/>
          </a:xfrm>
          <a:prstGeom prst="rect">
            <a:avLst/>
          </a:prstGeom>
          <a:noFill/>
          <a:ln>
            <a:noFill/>
          </a:ln>
        </p:spPr>
      </p:pic>
      <p:sp>
        <p:nvSpPr>
          <p:cNvPr id="2" name="Rectangle: Rounded Corners 1">
            <a:extLst>
              <a:ext uri="{FF2B5EF4-FFF2-40B4-BE49-F238E27FC236}">
                <a16:creationId xmlns:a16="http://schemas.microsoft.com/office/drawing/2014/main" id="{D8A69870-182A-7113-E26A-8AA7452E1C7D}"/>
              </a:ext>
            </a:extLst>
          </p:cNvPr>
          <p:cNvSpPr/>
          <p:nvPr/>
        </p:nvSpPr>
        <p:spPr>
          <a:xfrm>
            <a:off x="577516" y="4337597"/>
            <a:ext cx="10419347" cy="6587078"/>
          </a:xfrm>
          <a:prstGeom prst="roundRect">
            <a:avLst/>
          </a:prstGeom>
          <a:solidFill>
            <a:schemeClr val="tx1">
              <a:lumMod val="65000"/>
              <a:lumOff val="3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3200" b="1" dirty="0">
                <a:effectLst/>
                <a:latin typeface="Times New Roman" panose="02020603050405020304" pitchFamily="18" charset="0"/>
                <a:ea typeface="Times New Roman" panose="02020603050405020304" pitchFamily="18" charset="0"/>
              </a:rPr>
              <a:t>ABSTRAK</a:t>
            </a:r>
          </a:p>
          <a:p>
            <a:pPr algn="just"/>
            <a:r>
              <a:rPr lang="id-ID" sz="2800" dirty="0">
                <a:effectLst/>
                <a:latin typeface="Times New Roman" panose="02020603050405020304" pitchFamily="18" charset="0"/>
                <a:ea typeface="Times New Roman" panose="02020603050405020304" pitchFamily="18" charset="0"/>
              </a:rPr>
              <a:t>Penelitian ini bertujuan untuk mengetahui pengaruh dari Akses Permodalan, </a:t>
            </a:r>
            <a:r>
              <a:rPr lang="id-ID" sz="2800" i="1" dirty="0">
                <a:effectLst/>
                <a:latin typeface="Times New Roman" panose="02020603050405020304" pitchFamily="18" charset="0"/>
                <a:ea typeface="Times New Roman" panose="02020603050405020304" pitchFamily="18" charset="0"/>
              </a:rPr>
              <a:t>Financial Technology</a:t>
            </a:r>
            <a:r>
              <a:rPr lang="id-ID" sz="2800" dirty="0">
                <a:effectLst/>
                <a:latin typeface="Times New Roman" panose="02020603050405020304" pitchFamily="18" charset="0"/>
                <a:ea typeface="Times New Roman" panose="02020603050405020304" pitchFamily="18" charset="0"/>
              </a:rPr>
              <a:t>, Literasi Keuangan, dan Minat Menggunakan </a:t>
            </a:r>
            <a:r>
              <a:rPr lang="id-ID" sz="2800" i="1" dirty="0">
                <a:effectLst/>
                <a:latin typeface="Times New Roman" panose="02020603050405020304" pitchFamily="18" charset="0"/>
                <a:ea typeface="Times New Roman" panose="02020603050405020304" pitchFamily="18" charset="0"/>
              </a:rPr>
              <a:t>E-Commerce</a:t>
            </a:r>
            <a:r>
              <a:rPr lang="id-ID" sz="2800" dirty="0">
                <a:effectLst/>
                <a:latin typeface="Times New Roman" panose="02020603050405020304" pitchFamily="18" charset="0"/>
                <a:ea typeface="Times New Roman" panose="02020603050405020304" pitchFamily="18" charset="0"/>
              </a:rPr>
              <a:t> pada kinerja UMKM bidang makanan dan minuman yang ada di Kabupaten Sidoarjo. Metode penelitian ini memakai pendekatan kuantitatif dengan teknik pengumpulan data menggunakan kuesioner. Penentuan sampel dalam penelitian ini memakai rumus slovin. Total responden pada penelitian ini sebanyak 81. Kemudian untuk pengolahan data menggunakan bantuan software SPSS. Hasil dari penelitian ini membuktikan bahwa secara parsial Akses Permodalan, </a:t>
            </a:r>
            <a:r>
              <a:rPr lang="id-ID" sz="2800" i="1" dirty="0">
                <a:effectLst/>
                <a:latin typeface="Times New Roman" panose="02020603050405020304" pitchFamily="18" charset="0"/>
                <a:ea typeface="Times New Roman" panose="02020603050405020304" pitchFamily="18" charset="0"/>
              </a:rPr>
              <a:t>Financial Technology</a:t>
            </a:r>
            <a:r>
              <a:rPr lang="id-ID" sz="2800" dirty="0">
                <a:effectLst/>
                <a:latin typeface="Times New Roman" panose="02020603050405020304" pitchFamily="18" charset="0"/>
                <a:ea typeface="Times New Roman" panose="02020603050405020304" pitchFamily="18" charset="0"/>
              </a:rPr>
              <a:t>, dan Minat Menggunakan </a:t>
            </a:r>
            <a:r>
              <a:rPr lang="id-ID" sz="2800" i="1" dirty="0">
                <a:effectLst/>
                <a:latin typeface="Times New Roman" panose="02020603050405020304" pitchFamily="18" charset="0"/>
                <a:ea typeface="Times New Roman" panose="02020603050405020304" pitchFamily="18" charset="0"/>
              </a:rPr>
              <a:t>E-Commerce</a:t>
            </a:r>
            <a:r>
              <a:rPr lang="id-ID" sz="2800" dirty="0">
                <a:effectLst/>
                <a:latin typeface="Times New Roman" panose="02020603050405020304" pitchFamily="18" charset="0"/>
                <a:ea typeface="Times New Roman" panose="02020603050405020304" pitchFamily="18" charset="0"/>
              </a:rPr>
              <a:t> berpengaruh terhadap kinerja UMKM. Sedangkan variabel Literasi Keuangan terbukti tidak berpengaruh terhadap kinerja UMKM.</a:t>
            </a:r>
            <a:endParaRPr lang="en-ID" sz="2800" dirty="0"/>
          </a:p>
        </p:txBody>
      </p:sp>
      <p:sp>
        <p:nvSpPr>
          <p:cNvPr id="3" name="Rectangle: Rounded Corners 2">
            <a:extLst>
              <a:ext uri="{FF2B5EF4-FFF2-40B4-BE49-F238E27FC236}">
                <a16:creationId xmlns:a16="http://schemas.microsoft.com/office/drawing/2014/main" id="{65F64F12-221C-E4CB-0B60-BFF9EB014CDE}"/>
              </a:ext>
            </a:extLst>
          </p:cNvPr>
          <p:cNvSpPr/>
          <p:nvPr/>
        </p:nvSpPr>
        <p:spPr>
          <a:xfrm>
            <a:off x="13190270" y="4791683"/>
            <a:ext cx="7291137" cy="5678905"/>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buClrTx/>
            </a:pPr>
            <a:r>
              <a:rPr lang="en-ID" sz="3200" b="1" dirty="0">
                <a:solidFill>
                  <a:schemeClr val="tx1">
                    <a:lumMod val="65000"/>
                    <a:lumOff val="35000"/>
                  </a:schemeClr>
                </a:solidFill>
                <a:latin typeface="Times New Roman" panose="02020603050405020304" pitchFamily="18" charset="0"/>
                <a:cs typeface="Times New Roman" panose="02020603050405020304" pitchFamily="18" charset="0"/>
              </a:rPr>
              <a:t>RUMUSAN MASALAH</a:t>
            </a:r>
          </a:p>
          <a:p>
            <a:pPr marL="514350" indent="-514350" algn="just">
              <a:buClrTx/>
              <a:buFont typeface="+mj-lt"/>
              <a:buAutoNum type="arabicPeriod"/>
            </a:pP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Apakah</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akses</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permodalan</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berpengaruh</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terhadap</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kinerja</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UMKM ? </a:t>
            </a:r>
          </a:p>
          <a:p>
            <a:pPr marL="514350" indent="-514350" algn="just">
              <a:buClrTx/>
              <a:buFont typeface="+mj-lt"/>
              <a:buAutoNum type="arabicPeriod"/>
            </a:pP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Apakah</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financial technology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berpengaruh</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terhadap</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kinerja</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UMKM ? </a:t>
            </a:r>
          </a:p>
          <a:p>
            <a:pPr marL="514350" indent="-514350" algn="just">
              <a:buClrTx/>
              <a:buFont typeface="+mj-lt"/>
              <a:buAutoNum type="arabicPeriod"/>
            </a:pP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Apakah</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literasi</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keuangan</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berpengaruh</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terhadap</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kinerja</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UMKM ? </a:t>
            </a:r>
          </a:p>
          <a:p>
            <a:pPr marL="514350" indent="-514350" algn="just">
              <a:buClrTx/>
              <a:buFont typeface="+mj-lt"/>
              <a:buAutoNum type="arabicPeriod"/>
            </a:pP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Apakah</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minat</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menggunakan</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e-commerce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berpengaruh</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terhadap</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a:t>
            </a:r>
            <a:r>
              <a:rPr lang="en-ID" sz="2800" dirty="0" err="1">
                <a:solidFill>
                  <a:schemeClr val="tx1">
                    <a:lumMod val="65000"/>
                    <a:lumOff val="35000"/>
                  </a:schemeClr>
                </a:solidFill>
                <a:latin typeface="Times New Roman" panose="02020603050405020304" pitchFamily="18" charset="0"/>
                <a:cs typeface="Times New Roman" panose="02020603050405020304" pitchFamily="18" charset="0"/>
              </a:rPr>
              <a:t>kinerja</a:t>
            </a:r>
            <a:r>
              <a:rPr lang="en-ID" sz="2800" dirty="0">
                <a:solidFill>
                  <a:schemeClr val="tx1">
                    <a:lumMod val="65000"/>
                    <a:lumOff val="35000"/>
                  </a:schemeClr>
                </a:solidFill>
                <a:latin typeface="Times New Roman" panose="02020603050405020304" pitchFamily="18" charset="0"/>
                <a:cs typeface="Times New Roman" panose="02020603050405020304" pitchFamily="18" charset="0"/>
              </a:rPr>
              <a:t> UMKM ?</a:t>
            </a:r>
          </a:p>
        </p:txBody>
      </p:sp>
      <p:sp>
        <p:nvSpPr>
          <p:cNvPr id="4" name="Arrow: Right 3">
            <a:extLst>
              <a:ext uri="{FF2B5EF4-FFF2-40B4-BE49-F238E27FC236}">
                <a16:creationId xmlns:a16="http://schemas.microsoft.com/office/drawing/2014/main" id="{FD37E38E-D63E-760C-3E99-1E2FAE17EC38}"/>
              </a:ext>
            </a:extLst>
          </p:cNvPr>
          <p:cNvSpPr/>
          <p:nvPr/>
        </p:nvSpPr>
        <p:spPr>
          <a:xfrm>
            <a:off x="11213432" y="6833933"/>
            <a:ext cx="1760269" cy="1203157"/>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ID"/>
          </a:p>
        </p:txBody>
      </p:sp>
      <p:sp>
        <p:nvSpPr>
          <p:cNvPr id="5" name="TextBox 4">
            <a:extLst>
              <a:ext uri="{FF2B5EF4-FFF2-40B4-BE49-F238E27FC236}">
                <a16:creationId xmlns:a16="http://schemas.microsoft.com/office/drawing/2014/main" id="{7416058B-3315-3F8C-F461-FFFE52D25DE7}"/>
              </a:ext>
            </a:extLst>
          </p:cNvPr>
          <p:cNvSpPr txBox="1"/>
          <p:nvPr/>
        </p:nvSpPr>
        <p:spPr>
          <a:xfrm>
            <a:off x="881501" y="2460668"/>
            <a:ext cx="19235300" cy="1569660"/>
          </a:xfrm>
          <a:prstGeom prst="rect">
            <a:avLst/>
          </a:prstGeom>
          <a:noFill/>
        </p:spPr>
        <p:txBody>
          <a:bodyPr wrap="square" rtlCol="0">
            <a:spAutoFit/>
          </a:bodyPr>
          <a:lstStyle/>
          <a:p>
            <a:pPr algn="ctr"/>
            <a:r>
              <a:rPr lang="en-ID" sz="3200" dirty="0">
                <a:solidFill>
                  <a:schemeClr val="tx1">
                    <a:lumMod val="65000"/>
                    <a:lumOff val="35000"/>
                  </a:schemeClr>
                </a:solidFill>
                <a:latin typeface="Arial Black" panose="020B0A04020102020204" pitchFamily="34" charset="0"/>
              </a:rPr>
              <a:t>DETERMINASI AKSES PERMODALAN, FINANCIAL TECHNOLOGY, LITERASI KEUANGAN, DAN MINAT MENGGUNAKAN E-COMMERCE TERHADAP KINERJA UMKM (STUDI PADA UMKM KABUPATEN SIDOARJO)</a:t>
            </a:r>
          </a:p>
        </p:txBody>
      </p:sp>
      <p:sp>
        <p:nvSpPr>
          <p:cNvPr id="6" name="Rectangle: Rounded Corners 5">
            <a:extLst>
              <a:ext uri="{FF2B5EF4-FFF2-40B4-BE49-F238E27FC236}">
                <a16:creationId xmlns:a16="http://schemas.microsoft.com/office/drawing/2014/main" id="{A49FAEB5-4211-67B1-3281-B73CA63F7E61}"/>
              </a:ext>
            </a:extLst>
          </p:cNvPr>
          <p:cNvSpPr/>
          <p:nvPr/>
        </p:nvSpPr>
        <p:spPr>
          <a:xfrm>
            <a:off x="10082778" y="10880127"/>
            <a:ext cx="10419347" cy="7779039"/>
          </a:xfrm>
          <a:prstGeom prst="roundRect">
            <a:avLst/>
          </a:prstGeom>
          <a:solidFill>
            <a:schemeClr val="tx1">
              <a:lumMod val="65000"/>
              <a:lumOff val="3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500" b="1" dirty="0">
                <a:latin typeface="Times New Roman" panose="02020603050405020304" pitchFamily="18" charset="0"/>
                <a:ea typeface="Times New Roman" panose="02020603050405020304" pitchFamily="18" charset="0"/>
                <a:cs typeface="Times New Roman" panose="02020603050405020304" pitchFamily="18" charset="0"/>
              </a:rPr>
              <a:t>HASIL</a:t>
            </a:r>
            <a:endParaRPr lang="en-GB" sz="25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514350" indent="-514350" algn="just">
              <a:lnSpc>
                <a:spcPct val="107000"/>
              </a:lnSpc>
              <a:spcAft>
                <a:spcPts val="800"/>
              </a:spcAft>
              <a:buClr>
                <a:srgbClr val="FFFFFF"/>
              </a:buClr>
              <a:buFont typeface="+mj-lt"/>
              <a:buAutoNum type="arabicPeriod"/>
            </a:pP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Variabel</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Akses</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Permodalan</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(X1)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memiliki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nilai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signifikansi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sebesar</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0,044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lebih</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kecil</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dari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0,05 (0,0441,992).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Maka</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Variabel</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Akses</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Permodalan</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(X1)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berpengaruh</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terhadap</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Kinerja UMKM. </a:t>
            </a:r>
            <a:endParaRPr lang="en-ID" sz="2600" dirty="0">
              <a:effectLst/>
              <a:latin typeface="Times New Roman" panose="02020603050405020304" pitchFamily="18" charset="0"/>
              <a:ea typeface="Calibri" panose="020F0502020204030204" pitchFamily="34" charset="0"/>
              <a:cs typeface="Times New Roman" panose="02020603050405020304" pitchFamily="18" charset="0"/>
            </a:endParaRPr>
          </a:p>
          <a:p>
            <a:pPr marL="514350" indent="-514350" algn="just">
              <a:lnSpc>
                <a:spcPct val="107000"/>
              </a:lnSpc>
              <a:spcAft>
                <a:spcPts val="800"/>
              </a:spcAft>
              <a:buClr>
                <a:srgbClr val="FFFFFF"/>
              </a:buClr>
              <a:buFont typeface="+mj-lt"/>
              <a:buAutoNum type="arabicPeriod"/>
            </a:pP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Variabel</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Financial Technology (X2)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memiliki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nilai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signifikansi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sebesar</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0,002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lebih</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kecil</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dari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0,05 (0,0021,992).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Maka</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Variabel</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Financial Technology (X2)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berpengaruh</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terhadap</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Kinerja UMKM. </a:t>
            </a:r>
            <a:endParaRPr lang="en-ID" sz="2600" dirty="0">
              <a:effectLst/>
              <a:latin typeface="Times New Roman" panose="02020603050405020304" pitchFamily="18" charset="0"/>
              <a:ea typeface="Calibri" panose="020F0502020204030204" pitchFamily="34" charset="0"/>
              <a:cs typeface="Times New Roman" panose="02020603050405020304" pitchFamily="18" charset="0"/>
            </a:endParaRPr>
          </a:p>
          <a:p>
            <a:pPr marL="514350" indent="-514350" algn="just">
              <a:lnSpc>
                <a:spcPct val="107000"/>
              </a:lnSpc>
              <a:spcAft>
                <a:spcPts val="800"/>
              </a:spcAft>
              <a:buClr>
                <a:srgbClr val="FFFFFF"/>
              </a:buClr>
              <a:buFont typeface="+mj-lt"/>
              <a:buAutoNum type="arabicPeriod"/>
            </a:pP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Variabel</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Literasi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Keuangan</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(X3)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memiliki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nilai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signifikansi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sebesar</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0,189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lebih</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besar</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dari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0,05 (0,189&gt;0,05) dan 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hitung</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sebesar</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1,326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lebih</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besar</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dari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tabel</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yaitu</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1,992 (1,3261,992).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Maka</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Variabel</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Literasi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Keuangan</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(X3)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tidak</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berpengaruh</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terhadap</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Kinerja UMKM.</a:t>
            </a:r>
            <a:endParaRPr lang="en-ID" sz="2600" dirty="0">
              <a:effectLst/>
              <a:latin typeface="Times New Roman" panose="02020603050405020304" pitchFamily="18" charset="0"/>
              <a:ea typeface="Calibri" panose="020F0502020204030204" pitchFamily="34" charset="0"/>
              <a:cs typeface="Times New Roman" panose="02020603050405020304" pitchFamily="18" charset="0"/>
            </a:endParaRPr>
          </a:p>
          <a:p>
            <a:pPr marL="514350" indent="-514350" algn="just">
              <a:lnSpc>
                <a:spcPct val="107000"/>
              </a:lnSpc>
              <a:spcAft>
                <a:spcPts val="800"/>
              </a:spcAft>
              <a:buClr>
                <a:srgbClr val="FFFFFF"/>
              </a:buClr>
              <a:buFont typeface="+mj-lt"/>
              <a:buAutoNum type="arabicPeriod"/>
            </a:pP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Variabel</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Minat</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Menggunakan</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E-Commerce (X4)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memiliki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nilai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signifikansi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sebesar</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0,041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lebih</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kecil</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dari</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0,05 (0,0411,992).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Maka</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variabel</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Minat</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Menggunakan</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E-Commerce (X4)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berpengaruh</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600" dirty="0" err="1">
                <a:effectLst/>
                <a:latin typeface="Times New Roman" panose="02020603050405020304" pitchFamily="18" charset="0"/>
                <a:ea typeface="Calibri" panose="020F0502020204030204" pitchFamily="34" charset="0"/>
                <a:cs typeface="Times New Roman" panose="02020603050405020304" pitchFamily="18" charset="0"/>
              </a:rPr>
              <a:t>terhadap</a:t>
            </a:r>
            <a:r>
              <a:rPr lang="en-US" sz="2600" dirty="0">
                <a:effectLst/>
                <a:latin typeface="Times New Roman" panose="02020603050405020304" pitchFamily="18" charset="0"/>
                <a:ea typeface="Calibri" panose="020F0502020204030204" pitchFamily="34" charset="0"/>
                <a:cs typeface="Times New Roman" panose="02020603050405020304" pitchFamily="18" charset="0"/>
              </a:rPr>
              <a:t> Kinerja UMKM.</a:t>
            </a:r>
            <a:endParaRPr lang="en-ID" sz="26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7" name="Table 6">
            <a:extLst>
              <a:ext uri="{FF2B5EF4-FFF2-40B4-BE49-F238E27FC236}">
                <a16:creationId xmlns:a16="http://schemas.microsoft.com/office/drawing/2014/main" id="{2A1747E4-1F84-9742-A1DE-88D10883365E}"/>
              </a:ext>
            </a:extLst>
          </p:cNvPr>
          <p:cNvGraphicFramePr>
            <a:graphicFrameLocks noGrp="1"/>
          </p:cNvGraphicFramePr>
          <p:nvPr>
            <p:extLst>
              <p:ext uri="{D42A27DB-BD31-4B8C-83A1-F6EECF244321}">
                <p14:modId xmlns:p14="http://schemas.microsoft.com/office/powerpoint/2010/main" val="2912040988"/>
              </p:ext>
            </p:extLst>
          </p:nvPr>
        </p:nvGraphicFramePr>
        <p:xfrm>
          <a:off x="577515" y="12674018"/>
          <a:ext cx="9095873" cy="4405669"/>
        </p:xfrm>
        <a:graphic>
          <a:graphicData uri="http://schemas.openxmlformats.org/drawingml/2006/table">
            <a:tbl>
              <a:tblPr>
                <a:tableStyleId>{93296810-A885-4BE3-A3E7-6D5BEEA58F35}</a:tableStyleId>
              </a:tblPr>
              <a:tblGrid>
                <a:gridCol w="1087848">
                  <a:extLst>
                    <a:ext uri="{9D8B030D-6E8A-4147-A177-3AD203B41FA5}">
                      <a16:colId xmlns:a16="http://schemas.microsoft.com/office/drawing/2014/main" val="1974745001"/>
                    </a:ext>
                  </a:extLst>
                </a:gridCol>
                <a:gridCol w="3427010">
                  <a:extLst>
                    <a:ext uri="{9D8B030D-6E8A-4147-A177-3AD203B41FA5}">
                      <a16:colId xmlns:a16="http://schemas.microsoft.com/office/drawing/2014/main" val="4250544822"/>
                    </a:ext>
                  </a:extLst>
                </a:gridCol>
                <a:gridCol w="2295016">
                  <a:extLst>
                    <a:ext uri="{9D8B030D-6E8A-4147-A177-3AD203B41FA5}">
                      <a16:colId xmlns:a16="http://schemas.microsoft.com/office/drawing/2014/main" val="3704415033"/>
                    </a:ext>
                  </a:extLst>
                </a:gridCol>
                <a:gridCol w="1179095">
                  <a:extLst>
                    <a:ext uri="{9D8B030D-6E8A-4147-A177-3AD203B41FA5}">
                      <a16:colId xmlns:a16="http://schemas.microsoft.com/office/drawing/2014/main" val="3198421986"/>
                    </a:ext>
                  </a:extLst>
                </a:gridCol>
                <a:gridCol w="1106904">
                  <a:extLst>
                    <a:ext uri="{9D8B030D-6E8A-4147-A177-3AD203B41FA5}">
                      <a16:colId xmlns:a16="http://schemas.microsoft.com/office/drawing/2014/main" val="3903494173"/>
                    </a:ext>
                  </a:extLst>
                </a:gridCol>
              </a:tblGrid>
              <a:tr h="891998">
                <a:tc rowSpan="2" gridSpan="2">
                  <a:txBody>
                    <a:bodyPr/>
                    <a:lstStyle/>
                    <a:p>
                      <a:pPr marR="38100" algn="l">
                        <a:lnSpc>
                          <a:spcPts val="1600"/>
                        </a:lnSpc>
                        <a:spcAft>
                          <a:spcPts val="800"/>
                        </a:spcAft>
                      </a:pPr>
                      <a:r>
                        <a:rPr lang="en-US" sz="2400" dirty="0">
                          <a:effectLst/>
                        </a:rPr>
                        <a:t>Model</a:t>
                      </a:r>
                      <a:endParaRPr lang="en-ID"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rowSpan="2" hMerge="1">
                  <a:txBody>
                    <a:bodyPr/>
                    <a:lstStyle/>
                    <a:p>
                      <a:endParaRPr lang="en-ID"/>
                    </a:p>
                  </a:txBody>
                  <a:tcPr/>
                </a:tc>
                <a:tc>
                  <a:txBody>
                    <a:bodyPr/>
                    <a:lstStyle/>
                    <a:p>
                      <a:pPr marL="38100" marR="38100" algn="ctr">
                        <a:lnSpc>
                          <a:spcPts val="1600"/>
                        </a:lnSpc>
                        <a:spcAft>
                          <a:spcPts val="800"/>
                        </a:spcAft>
                      </a:pPr>
                      <a:r>
                        <a:rPr lang="en-US" sz="2400" dirty="0">
                          <a:effectLst/>
                        </a:rPr>
                        <a:t>Standardized Coefficients</a:t>
                      </a:r>
                      <a:endParaRPr lang="en-ID"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rowSpan="2">
                  <a:txBody>
                    <a:bodyPr/>
                    <a:lstStyle/>
                    <a:p>
                      <a:pPr marL="38100" marR="38100" algn="ctr">
                        <a:lnSpc>
                          <a:spcPts val="1600"/>
                        </a:lnSpc>
                        <a:spcAft>
                          <a:spcPts val="800"/>
                        </a:spcAft>
                      </a:pPr>
                      <a:r>
                        <a:rPr lang="en-US" sz="2400">
                          <a:effectLst/>
                        </a:rPr>
                        <a:t>t</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rowSpan="2">
                  <a:txBody>
                    <a:bodyPr/>
                    <a:lstStyle/>
                    <a:p>
                      <a:pPr marL="38100" marR="38100" algn="ctr">
                        <a:lnSpc>
                          <a:spcPts val="1600"/>
                        </a:lnSpc>
                        <a:spcAft>
                          <a:spcPts val="800"/>
                        </a:spcAft>
                      </a:pPr>
                      <a:r>
                        <a:rPr lang="en-US" sz="2400">
                          <a:effectLst/>
                        </a:rPr>
                        <a:t>Sig.</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494535233"/>
                  </a:ext>
                </a:extLst>
              </a:tr>
              <a:tr h="434133">
                <a:tc gridSpan="2" vMerge="1">
                  <a:txBody>
                    <a:bodyPr/>
                    <a:lstStyle/>
                    <a:p>
                      <a:endParaRPr lang="en-ID"/>
                    </a:p>
                  </a:txBody>
                  <a:tcPr/>
                </a:tc>
                <a:tc hMerge="1" vMerge="1">
                  <a:txBody>
                    <a:bodyPr/>
                    <a:lstStyle/>
                    <a:p>
                      <a:endParaRPr lang="en-ID"/>
                    </a:p>
                  </a:txBody>
                  <a:tcPr/>
                </a:tc>
                <a:tc>
                  <a:txBody>
                    <a:bodyPr/>
                    <a:lstStyle/>
                    <a:p>
                      <a:pPr marL="38100" marR="38100" algn="ctr">
                        <a:lnSpc>
                          <a:spcPts val="1600"/>
                        </a:lnSpc>
                        <a:spcAft>
                          <a:spcPts val="800"/>
                        </a:spcAft>
                      </a:pPr>
                      <a:r>
                        <a:rPr lang="en-US" sz="2400" dirty="0">
                          <a:effectLst/>
                        </a:rPr>
                        <a:t>Beta</a:t>
                      </a:r>
                      <a:endParaRPr lang="en-ID"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vMerge="1">
                  <a:txBody>
                    <a:bodyPr/>
                    <a:lstStyle/>
                    <a:p>
                      <a:endParaRPr lang="en-ID"/>
                    </a:p>
                  </a:txBody>
                  <a:tcPr/>
                </a:tc>
                <a:tc vMerge="1">
                  <a:txBody>
                    <a:bodyPr/>
                    <a:lstStyle/>
                    <a:p>
                      <a:endParaRPr lang="en-ID"/>
                    </a:p>
                  </a:txBody>
                  <a:tcPr/>
                </a:tc>
                <a:extLst>
                  <a:ext uri="{0D108BD9-81ED-4DB2-BD59-A6C34878D82A}">
                    <a16:rowId xmlns:a16="http://schemas.microsoft.com/office/drawing/2014/main" val="1471960760"/>
                  </a:ext>
                </a:extLst>
              </a:tr>
              <a:tr h="454393">
                <a:tc rowSpan="5">
                  <a:txBody>
                    <a:bodyPr/>
                    <a:lstStyle/>
                    <a:p>
                      <a:pPr marL="38100" marR="38100" algn="l">
                        <a:lnSpc>
                          <a:spcPts val="1600"/>
                        </a:lnSpc>
                        <a:spcAft>
                          <a:spcPts val="800"/>
                        </a:spcAft>
                      </a:pPr>
                      <a:r>
                        <a:rPr lang="en-US" sz="2400">
                          <a:effectLst/>
                        </a:rPr>
                        <a:t>1</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l">
                        <a:lnSpc>
                          <a:spcPts val="1600"/>
                        </a:lnSpc>
                        <a:spcAft>
                          <a:spcPts val="800"/>
                        </a:spcAft>
                      </a:pPr>
                      <a:r>
                        <a:rPr lang="en-US" sz="2400" dirty="0">
                          <a:effectLst/>
                        </a:rPr>
                        <a:t>(Constant)</a:t>
                      </a:r>
                      <a:endParaRPr lang="en-ID"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algn="l">
                        <a:lnSpc>
                          <a:spcPct val="107000"/>
                        </a:lnSpc>
                        <a:spcAft>
                          <a:spcPts val="800"/>
                        </a:spcAft>
                      </a:pPr>
                      <a:r>
                        <a:rPr lang="en-US" sz="2400" dirty="0">
                          <a:effectLst/>
                        </a:rPr>
                        <a:t> </a:t>
                      </a:r>
                      <a:endParaRPr lang="en-ID"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dirty="0">
                          <a:effectLst/>
                        </a:rPr>
                        <a:t>1.044</a:t>
                      </a:r>
                      <a:endParaRPr lang="en-ID"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a:effectLst/>
                        </a:rPr>
                        <a:t>.300</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546119243"/>
                  </a:ext>
                </a:extLst>
              </a:tr>
              <a:tr h="476099">
                <a:tc vMerge="1">
                  <a:txBody>
                    <a:bodyPr/>
                    <a:lstStyle/>
                    <a:p>
                      <a:endParaRPr lang="en-ID"/>
                    </a:p>
                  </a:txBody>
                  <a:tcPr/>
                </a:tc>
                <a:tc>
                  <a:txBody>
                    <a:bodyPr/>
                    <a:lstStyle/>
                    <a:p>
                      <a:pPr marL="38100" marR="38100" algn="l">
                        <a:lnSpc>
                          <a:spcPts val="1600"/>
                        </a:lnSpc>
                        <a:spcAft>
                          <a:spcPts val="800"/>
                        </a:spcAft>
                      </a:pPr>
                      <a:r>
                        <a:rPr lang="en-US" sz="2400">
                          <a:effectLst/>
                        </a:rPr>
                        <a:t>Akses Permodalan</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a:effectLst/>
                        </a:rPr>
                        <a:t>.442</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a:effectLst/>
                        </a:rPr>
                        <a:t>2.051</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a:effectLst/>
                        </a:rPr>
                        <a:t>.044</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830895156"/>
                  </a:ext>
                </a:extLst>
              </a:tr>
              <a:tr h="454393">
                <a:tc vMerge="1">
                  <a:txBody>
                    <a:bodyPr/>
                    <a:lstStyle/>
                    <a:p>
                      <a:endParaRPr lang="en-ID"/>
                    </a:p>
                  </a:txBody>
                  <a:tcPr/>
                </a:tc>
                <a:tc>
                  <a:txBody>
                    <a:bodyPr/>
                    <a:lstStyle/>
                    <a:p>
                      <a:pPr marL="38100" marR="38100" algn="l">
                        <a:lnSpc>
                          <a:spcPts val="1600"/>
                        </a:lnSpc>
                        <a:spcAft>
                          <a:spcPts val="800"/>
                        </a:spcAft>
                      </a:pPr>
                      <a:r>
                        <a:rPr lang="en-US" sz="2400" dirty="0">
                          <a:effectLst/>
                        </a:rPr>
                        <a:t>Financial Technology</a:t>
                      </a:r>
                      <a:endParaRPr lang="en-ID"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dirty="0">
                          <a:effectLst/>
                        </a:rPr>
                        <a:t>.655</a:t>
                      </a:r>
                      <a:endParaRPr lang="en-ID"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a:effectLst/>
                        </a:rPr>
                        <a:t>3.216</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a:effectLst/>
                        </a:rPr>
                        <a:t>.002</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034933961"/>
                  </a:ext>
                </a:extLst>
              </a:tr>
              <a:tr h="544786">
                <a:tc vMerge="1">
                  <a:txBody>
                    <a:bodyPr/>
                    <a:lstStyle/>
                    <a:p>
                      <a:endParaRPr lang="en-ID"/>
                    </a:p>
                  </a:txBody>
                  <a:tcPr/>
                </a:tc>
                <a:tc>
                  <a:txBody>
                    <a:bodyPr/>
                    <a:lstStyle/>
                    <a:p>
                      <a:pPr marL="38100" marR="38100" algn="l">
                        <a:lnSpc>
                          <a:spcPts val="1600"/>
                        </a:lnSpc>
                        <a:spcAft>
                          <a:spcPts val="800"/>
                        </a:spcAft>
                      </a:pPr>
                      <a:r>
                        <a:rPr lang="en-US" sz="2400">
                          <a:effectLst/>
                        </a:rPr>
                        <a:t>Literasi Keuangan</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a:effectLst/>
                        </a:rPr>
                        <a:t>.191</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a:effectLst/>
                        </a:rPr>
                        <a:t>1.326</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a:effectLst/>
                        </a:rPr>
                        <a:t>.189</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683232929"/>
                  </a:ext>
                </a:extLst>
              </a:tr>
              <a:tr h="673768">
                <a:tc vMerge="1">
                  <a:txBody>
                    <a:bodyPr/>
                    <a:lstStyle/>
                    <a:p>
                      <a:endParaRPr lang="en-ID"/>
                    </a:p>
                  </a:txBody>
                  <a:tcPr/>
                </a:tc>
                <a:tc>
                  <a:txBody>
                    <a:bodyPr/>
                    <a:lstStyle/>
                    <a:p>
                      <a:pPr marL="38100" marR="38100" algn="l">
                        <a:lnSpc>
                          <a:spcPts val="1600"/>
                        </a:lnSpc>
                        <a:spcAft>
                          <a:spcPts val="800"/>
                        </a:spcAft>
                      </a:pPr>
                      <a:r>
                        <a:rPr lang="en-US" sz="2400">
                          <a:effectLst/>
                        </a:rPr>
                        <a:t>Minat Menggunakan E-Commerce</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a:effectLst/>
                        </a:rPr>
                        <a:t>.313</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dirty="0">
                          <a:effectLst/>
                        </a:rPr>
                        <a:t>2.082</a:t>
                      </a:r>
                      <a:endParaRPr lang="en-ID"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a:txBody>
                    <a:bodyPr/>
                    <a:lstStyle/>
                    <a:p>
                      <a:pPr marL="38100" marR="38100" algn="r">
                        <a:lnSpc>
                          <a:spcPts val="1600"/>
                        </a:lnSpc>
                        <a:spcAft>
                          <a:spcPts val="800"/>
                        </a:spcAft>
                      </a:pPr>
                      <a:r>
                        <a:rPr lang="en-US" sz="2400">
                          <a:effectLst/>
                        </a:rPr>
                        <a:t>.041</a:t>
                      </a:r>
                      <a:endParaRPr lang="en-ID"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373300929"/>
                  </a:ext>
                </a:extLst>
              </a:tr>
              <a:tr h="476099">
                <a:tc gridSpan="5">
                  <a:txBody>
                    <a:bodyPr/>
                    <a:lstStyle/>
                    <a:p>
                      <a:pPr marL="38100" marR="38100" algn="l">
                        <a:lnSpc>
                          <a:spcPts val="1600"/>
                        </a:lnSpc>
                        <a:spcAft>
                          <a:spcPts val="800"/>
                        </a:spcAft>
                      </a:pPr>
                      <a:r>
                        <a:rPr lang="en-US" sz="2400" dirty="0">
                          <a:effectLst/>
                        </a:rPr>
                        <a:t>a. Dependent Variable: Kinerja UMKM</a:t>
                      </a:r>
                      <a:endParaRPr lang="en-ID"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nchor="ctr"/>
                </a:tc>
                <a:tc hMerge="1">
                  <a:txBody>
                    <a:bodyPr/>
                    <a:lstStyle/>
                    <a:p>
                      <a:endParaRPr lang="en-ID"/>
                    </a:p>
                  </a:txBody>
                  <a:tcPr/>
                </a:tc>
                <a:tc hMerge="1">
                  <a:txBody>
                    <a:bodyPr/>
                    <a:lstStyle/>
                    <a:p>
                      <a:endParaRPr lang="en-ID"/>
                    </a:p>
                  </a:txBody>
                  <a:tcPr/>
                </a:tc>
                <a:tc hMerge="1">
                  <a:txBody>
                    <a:bodyPr/>
                    <a:lstStyle/>
                    <a:p>
                      <a:endParaRPr lang="en-ID"/>
                    </a:p>
                  </a:txBody>
                  <a:tcPr/>
                </a:tc>
                <a:tc hMerge="1">
                  <a:txBody>
                    <a:bodyPr/>
                    <a:lstStyle/>
                    <a:p>
                      <a:endParaRPr lang="en-ID"/>
                    </a:p>
                  </a:txBody>
                  <a:tcPr/>
                </a:tc>
                <a:extLst>
                  <a:ext uri="{0D108BD9-81ED-4DB2-BD59-A6C34878D82A}">
                    <a16:rowId xmlns:a16="http://schemas.microsoft.com/office/drawing/2014/main" val="30969106"/>
                  </a:ext>
                </a:extLst>
              </a:tr>
            </a:tbl>
          </a:graphicData>
        </a:graphic>
      </p:graphicFrame>
      <p:sp>
        <p:nvSpPr>
          <p:cNvPr id="8" name="TextBox 7">
            <a:extLst>
              <a:ext uri="{FF2B5EF4-FFF2-40B4-BE49-F238E27FC236}">
                <a16:creationId xmlns:a16="http://schemas.microsoft.com/office/drawing/2014/main" id="{1F7C6D1E-3D86-26A8-EED3-4DBB244EAFC5}"/>
              </a:ext>
            </a:extLst>
          </p:cNvPr>
          <p:cNvSpPr txBox="1"/>
          <p:nvPr/>
        </p:nvSpPr>
        <p:spPr>
          <a:xfrm>
            <a:off x="3272589" y="12224088"/>
            <a:ext cx="4018548" cy="461665"/>
          </a:xfrm>
          <a:prstGeom prst="rect">
            <a:avLst/>
          </a:prstGeom>
          <a:noFill/>
        </p:spPr>
        <p:txBody>
          <a:bodyPr wrap="square" rtlCol="0">
            <a:spAutoFit/>
          </a:bodyPr>
          <a:lstStyle/>
          <a:p>
            <a:pPr algn="ctr"/>
            <a:r>
              <a:rPr lang="en-GB" sz="2400" dirty="0">
                <a:latin typeface="Arial Black" panose="020B0A04020102020204" pitchFamily="34" charset="0"/>
              </a:rPr>
              <a:t>TABEL UJI T</a:t>
            </a:r>
            <a:endParaRPr lang="en-ID" sz="2400" dirty="0">
              <a:latin typeface="Arial Black" panose="020B0A04020102020204" pitchFamily="34" charset="0"/>
            </a:endParaRPr>
          </a:p>
        </p:txBody>
      </p:sp>
      <p:sp>
        <p:nvSpPr>
          <p:cNvPr id="10" name="Rectangle: Rounded Corners 9">
            <a:extLst>
              <a:ext uri="{FF2B5EF4-FFF2-40B4-BE49-F238E27FC236}">
                <a16:creationId xmlns:a16="http://schemas.microsoft.com/office/drawing/2014/main" id="{1CC2DB2C-8C66-B95F-1CDE-DDB7D80C5DE0}"/>
              </a:ext>
            </a:extLst>
          </p:cNvPr>
          <p:cNvSpPr/>
          <p:nvPr/>
        </p:nvSpPr>
        <p:spPr>
          <a:xfrm>
            <a:off x="881501" y="19093722"/>
            <a:ext cx="19599906" cy="894142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buClrTx/>
            </a:pPr>
            <a:r>
              <a:rPr lang="en-ID" sz="3200" b="1" dirty="0">
                <a:solidFill>
                  <a:schemeClr val="tx1">
                    <a:lumMod val="65000"/>
                    <a:lumOff val="35000"/>
                  </a:schemeClr>
                </a:solidFill>
                <a:latin typeface="Times New Roman" panose="02020603050405020304" pitchFamily="18" charset="0"/>
                <a:cs typeface="Times New Roman" panose="02020603050405020304" pitchFamily="18" charset="0"/>
              </a:rPr>
              <a:t>KESIMPULAN</a:t>
            </a:r>
          </a:p>
          <a:p>
            <a:pPr marL="342900" lvl="0" indent="-342900" algn="just">
              <a:lnSpc>
                <a:spcPct val="107000"/>
              </a:lnSpc>
              <a:buFont typeface="+mj-lt"/>
              <a:buAutoNum type="arabicPeriod"/>
            </a:pP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Pengujian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hipotesis</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satu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menunjukkan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hasil</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bahwa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akses</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permodalan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memiliki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pengaruh</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positif</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dan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signifikan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terhadap</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kinerja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UMKM di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Kabupaten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Sidoarjo</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Kemudahan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akses</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permodalan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dapat</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menjadi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pendorong</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untuk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menciptakan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peluang</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bisnis</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baru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bagi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pelaku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usaha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yang pada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gilirannya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dapat</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menghasilkan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produk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baru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Hal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ini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berpotensi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meningkatkan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pendapatan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UMKM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secara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langsung</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Peningkatan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pendapatan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dapat</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berdampak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positif</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pada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laba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dan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hal</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ini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dapat</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mempengaruhi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peningkatan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kinerja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yang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diukur</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secara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financial.</a:t>
            </a:r>
          </a:p>
          <a:p>
            <a:pPr marL="342900" lvl="0" indent="-342900" algn="just">
              <a:lnSpc>
                <a:spcPct val="107000"/>
              </a:lnSpc>
              <a:buFont typeface="+mj-lt"/>
              <a:buAutoNum type="arabicPeriod"/>
            </a:pP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Hasil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dari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pengujian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hipotesis</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kedua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menunjukkan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bahwa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penggunaan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Fintech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tidak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memiliki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pengaruh</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yang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berarti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terhadap</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kinerja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UMKM di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Kabupaten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Sidoarjo</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Pelaku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UMKM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lebih</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memahami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bahwa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financial technology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ini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hanya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sekedar</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sebagai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transaksi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dengan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pembayaran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digital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saja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Pada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saat</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ini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masyarakat</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dan para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pelaku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usaha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masih</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dominan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menggunakan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transaksi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secara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tunai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Walaupun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pada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kenyataannya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banyak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peran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financial technology yang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digunakan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dalam</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bidang</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usaha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untuk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membantu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kegiatan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usaha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UMKM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namun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tidak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meningkatkan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kinerja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UMKM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tersebut</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a:t>
            </a:r>
          </a:p>
          <a:p>
            <a:pPr marL="342900" lvl="0" indent="-342900" algn="just">
              <a:lnSpc>
                <a:spcPct val="107000"/>
              </a:lnSpc>
              <a:buFont typeface="+mj-lt"/>
              <a:buAutoNum type="arabicPeriod"/>
            </a:pP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Hasil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pengujian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hipotesis</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tiga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menunjukkan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bahwa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literasi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keuangan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tidak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memiliki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pengaruh</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signifikan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terhadap</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kinerja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UMKM di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Kabupaten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Sidoarjo</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Pemilik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UMKM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tidak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selalu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harus</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berada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dalam</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posisi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yang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merugikan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bahkan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jika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mereka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memiliki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keterbatasan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pengetahuan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keuangan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Selama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individu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lain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dengan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pemahaman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keuangan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dapat</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membantu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dalam</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pengambilan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keputusan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bisnis</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di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aspek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keuangan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tertentu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pengetahuan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manajemen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keuangan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tersebut</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dapat</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membantu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mengurangi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dampak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dan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konsekuensi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dari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kesalahan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dalam</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pengelolaan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keuangan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a:t>
            </a:r>
          </a:p>
          <a:p>
            <a:pPr marL="342900" lvl="0" indent="-342900" algn="just">
              <a:lnSpc>
                <a:spcPct val="107000"/>
              </a:lnSpc>
              <a:spcAft>
                <a:spcPts val="800"/>
              </a:spcAft>
              <a:buFont typeface="+mj-lt"/>
              <a:buAutoNum type="arabicPeriod"/>
            </a:pP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Hasil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pengujian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hipotesis</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keempat</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menunjukkan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hasil</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bahwa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minat</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menggunakan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e-commerce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memiliki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pengaruh</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positif</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signifikan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terhadap</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kinerja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UMKM di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Kabupaten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Sidoarjo</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Pemanfaatan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e-commerce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dapat</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dijadikan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sebagai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salah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satu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solusi</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untuk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proses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pembelian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penjualan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dan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pemasaran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dengan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begitu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pelaku</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usaha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akan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lebih</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mudah</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untuk</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meningkatkan</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2600" dirty="0" err="1">
                <a:effectLst/>
                <a:latin typeface="Times New Roman" panose="02020603050405020304" pitchFamily="18" charset="0"/>
                <a:ea typeface="Calibri" panose="020F0502020204030204" pitchFamily="34" charset="0"/>
                <a:cs typeface="Times New Roman" panose="02020603050405020304" pitchFamily="18" charset="0"/>
              </a:rPr>
              <a:t>kinerja</a:t>
            </a:r>
            <a:r>
              <a:rPr lang="en-ID" sz="2600" dirty="0">
                <a:effectLst/>
                <a:latin typeface="Times New Roman" panose="02020603050405020304" pitchFamily="18" charset="0"/>
                <a:ea typeface="Calibri" panose="020F0502020204030204" pitchFamily="34" charset="0"/>
                <a:cs typeface="Times New Roman" panose="02020603050405020304" pitchFamily="18" charset="0"/>
              </a:rPr>
              <a:t> UMKM.</a:t>
            </a:r>
          </a:p>
          <a:p>
            <a:pPr algn="ctr">
              <a:buClrTx/>
            </a:pPr>
            <a:endParaRPr lang="en-ID" sz="3200" b="1" dirty="0">
              <a:solidFill>
                <a:schemeClr val="tx1">
                  <a:lumMod val="65000"/>
                  <a:lumOff val="35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Office Theme">
  <a:themeElements>
    <a:clrScheme name="Voyage">
      <a:dk1>
        <a:srgbClr val="000000"/>
      </a:dk1>
      <a:lt1>
        <a:srgbClr val="FFFFFF"/>
      </a:lt1>
      <a:dk2>
        <a:srgbClr val="3A3A3A"/>
      </a:dk2>
      <a:lt2>
        <a:srgbClr val="ACACAC"/>
      </a:lt2>
      <a:accent1>
        <a:srgbClr val="01B1AE"/>
      </a:accent1>
      <a:accent2>
        <a:srgbClr val="6AA4D9"/>
      </a:accent2>
      <a:accent3>
        <a:srgbClr val="F26289"/>
      </a:accent3>
      <a:accent4>
        <a:srgbClr val="ED7D31"/>
      </a:accent4>
      <a:accent5>
        <a:srgbClr val="A88CF6"/>
      </a:accent5>
      <a:accent6>
        <a:srgbClr val="3A3A3A"/>
      </a:accent6>
      <a:hlink>
        <a:srgbClr val="01B1AE"/>
      </a:hlink>
      <a:folHlink>
        <a:srgbClr val="01B1A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647</Words>
  <Application>Microsoft Office PowerPoint</Application>
  <PresentationFormat>Custom</PresentationFormat>
  <Paragraphs>50</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Trebuchet MS</vt:lpstr>
      <vt:lpstr>Times New Roman</vt:lpstr>
      <vt:lpstr>Garamond</vt:lpstr>
      <vt:lpstr>Arial Black</vt:lpstr>
      <vt:lpstr>Arial</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HP</dc:creator>
  <cp:lastModifiedBy>yuyun lestari</cp:lastModifiedBy>
  <cp:revision>2</cp:revision>
  <dcterms:created xsi:type="dcterms:W3CDTF">2019-10-09T09:08:27Z</dcterms:created>
  <dcterms:modified xsi:type="dcterms:W3CDTF">2024-09-18T04:41:24Z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