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7" r:id="rId5"/>
    <p:sldId id="261" r:id="rId6"/>
    <p:sldId id="262" r:id="rId7"/>
    <p:sldId id="263" r:id="rId8"/>
    <p:sldId id="264" r:id="rId9"/>
    <p:sldId id="266" r:id="rId10"/>
  </p:sldIdLst>
  <p:sldSz cx="12192000" cy="6858000"/>
  <p:notesSz cx="9144000" cy="6858000"/>
  <p:embeddedFontLst>
    <p:embeddedFont>
      <p:font typeface="Century Gothic" panose="020B0502020202020204" pitchFamily="34" charset="0"/>
      <p:regular r:id="rId12"/>
      <p:bold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Exo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8632" name="Google Shape;4;n"/>
          <p:cNvSpPr txBox="1">
            <a:spLocks noGrp="1"/>
          </p:cNvSpPr>
          <p:nvPr>
            <p:ph type="dt" idx="10"/>
          </p:nvPr>
        </p:nvSpPr>
        <p:spPr>
          <a:xfrm>
            <a:off x="5179484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8633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8634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8635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8636" name="Google Shape;8;n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554395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8590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60196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Google Shape;43;g104f7abbb21_0_30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599" name="Google Shape;44;g104f7abbb21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71045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1" name="Google Shape;49;g104f7abbb21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8602" name="Google Shape;50;g104f7abbb21_0_297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8603" name="Google Shape;51;g104f7abbb21_0_297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78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6" name="Google Shape;55;g104f7abbb21_0_303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607" name="Google Shape;56;g104f7abbb21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99763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0" name="Google Shape;61;g104f7abbb21_0_3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611" name="Google Shape;62;g104f7abbb21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18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Google Shape;67;g104f7abbb21_0_7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615" name="Google Shape;68;g104f7abbb21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043428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8" name="Google Shape;73;g104f7abbb2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8619" name="Google Shape;74;g104f7abbb21_0_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8620" name="Google Shape;75;g104f7abbb21_0_0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66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Google Shape;80;g104f7abbb21_0_31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8624" name="Google Shape;81;g104f7abbb21_0_3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58180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9" name="Google Shape;92;g104f7abbb21_0_9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8630" name="Google Shape;93;g104f7abbb21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0887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gradFill>
          <a:gsLst>
            <a:gs pos="0">
              <a:srgbClr val="0A2246"/>
            </a:gs>
            <a:gs pos="100000">
              <a:srgbClr val="1D4886"/>
            </a:gs>
          </a:gsLst>
          <a:lin ang="5400000" scaled="0"/>
        </a:gra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Google Shape;16;p25"/>
          <p:cNvPicPr preferRelativeResize="0">
            <a:picLocks/>
          </p:cNvPicPr>
          <p:nvPr/>
        </p:nvPicPr>
        <p:blipFill rotWithShape="1">
          <a:blip r:embed="rId2">
            <a:alphaModFix amt="60000"/>
          </a:blip>
          <a:srcRect l="46601" t="2654" r="7599"/>
          <a:stretch>
            <a:fillRect/>
          </a:stretch>
        </p:blipFill>
        <p:spPr>
          <a:xfrm>
            <a:off x="-1" y="3509963"/>
            <a:ext cx="3146679" cy="3358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3" name="Google Shape;17;p25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 l="21878" t="94162" r="21683" b="1155"/>
          <a:stretch>
            <a:fillRect/>
          </a:stretch>
        </p:blipFill>
        <p:spPr>
          <a:xfrm>
            <a:off x="3510723" y="6456981"/>
            <a:ext cx="5170554" cy="321506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81" name="Google Shape;18;p25"/>
          <p:cNvSpPr txBox="1">
            <a:spLocks noGrp="1"/>
          </p:cNvSpPr>
          <p:nvPr>
            <p:ph type="ctrTitle"/>
          </p:nvPr>
        </p:nvSpPr>
        <p:spPr>
          <a:xfrm>
            <a:off x="914400" y="1537252"/>
            <a:ext cx="10363200" cy="1972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Exo"/>
              <a:buNone/>
              <a:defRPr sz="60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9pPr>
          </a:lstStyle>
          <a:p>
            <a:endParaRPr/>
          </a:p>
        </p:txBody>
      </p:sp>
      <p:sp>
        <p:nvSpPr>
          <p:cNvPr id="1048582" name="Google Shape;19;p25"/>
          <p:cNvSpPr txBox="1">
            <a:spLocks noGrp="1"/>
          </p:cNvSpPr>
          <p:nvPr>
            <p:ph type="subTitle" idx="1"/>
          </p:nvPr>
        </p:nvSpPr>
        <p:spPr>
          <a:xfrm>
            <a:off x="1524000" y="3750365"/>
            <a:ext cx="9144000" cy="150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048583" name="Google Shape;20;p25"/>
          <p:cNvSpPr txBox="1">
            <a:spLocks noGrp="1"/>
          </p:cNvSpPr>
          <p:nvPr>
            <p:ph type="dt" idx="10"/>
          </p:nvPr>
        </p:nvSpPr>
        <p:spPr>
          <a:xfrm>
            <a:off x="767523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9pPr>
          </a:lstStyle>
          <a:p>
            <a:endParaRPr/>
          </a:p>
        </p:txBody>
      </p:sp>
      <p:sp>
        <p:nvSpPr>
          <p:cNvPr id="1048584" name="Google Shape;21;p25"/>
          <p:cNvSpPr txBox="1">
            <a:spLocks noGrp="1"/>
          </p:cNvSpPr>
          <p:nvPr>
            <p:ph type="ftr" idx="11"/>
          </p:nvPr>
        </p:nvSpPr>
        <p:spPr>
          <a:xfrm>
            <a:off x="4038600" y="5653019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9pPr>
          </a:lstStyle>
          <a:p>
            <a:endParaRPr/>
          </a:p>
        </p:txBody>
      </p:sp>
      <p:sp>
        <p:nvSpPr>
          <p:cNvPr id="1048585" name="Google Shape;22;p25"/>
          <p:cNvSpPr txBox="1">
            <a:spLocks noGrp="1"/>
          </p:cNvSpPr>
          <p:nvPr>
            <p:ph type="sldNum" idx="12"/>
          </p:nvPr>
        </p:nvSpPr>
        <p:spPr>
          <a:xfrm>
            <a:off x="8681277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  <p:sp>
        <p:nvSpPr>
          <p:cNvPr id="1048586" name="Google Shape;23;p25"/>
          <p:cNvSpPr txBox="1"/>
          <p:nvPr/>
        </p:nvSpPr>
        <p:spPr>
          <a:xfrm>
            <a:off x="6852481" y="465853"/>
            <a:ext cx="241962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C000"/>
                </a:solidFill>
                <a:latin typeface="Exo"/>
                <a:ea typeface="Exo"/>
                <a:cs typeface="Exo"/>
                <a:sym typeface="Exo"/>
              </a:rPr>
              <a:t>UNIVERSITAS MUHAMMADIYAH SIDOARJO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97154" name="Google Shape;24;p25"/>
          <p:cNvPicPr preferRelativeResize="0">
            <a:picLocks/>
          </p:cNvPicPr>
          <p:nvPr/>
        </p:nvPicPr>
        <p:blipFill rotWithShape="1">
          <a:blip r:embed="rId4">
            <a:alphaModFix/>
          </a:blip>
          <a:srcRect/>
          <a:stretch>
            <a:fillRect/>
          </a:stretch>
        </p:blipFill>
        <p:spPr>
          <a:xfrm>
            <a:off x="9575247" y="226794"/>
            <a:ext cx="2187844" cy="10052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45728" name="Google Shape;25;p25"/>
          <p:cNvCxnSpPr>
            <a:cxnSpLocks/>
          </p:cNvCxnSpPr>
          <p:nvPr/>
        </p:nvCxnSpPr>
        <p:spPr>
          <a:xfrm>
            <a:off x="9372600" y="465853"/>
            <a:ext cx="0" cy="830997"/>
          </a:xfrm>
          <a:prstGeom prst="straightConnector1">
            <a:avLst/>
          </a:prstGeom>
          <a:noFill/>
          <a:ln w="28575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Google Shape;27;p26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 t="23661"/>
          <a:stretch>
            <a:fillRect/>
          </a:stretch>
        </p:blipFill>
        <p:spPr>
          <a:xfrm>
            <a:off x="144674" y="314231"/>
            <a:ext cx="11830877" cy="6466395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91" name="Google Shape;28;p26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  <a:defRPr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9pPr>
          </a:lstStyle>
          <a:p>
            <a:endParaRPr/>
          </a:p>
        </p:txBody>
      </p:sp>
      <p:sp>
        <p:nvSpPr>
          <p:cNvPr id="1048592" name="Google Shape;29;p26"/>
          <p:cNvSpPr txBox="1">
            <a:spLocks noGrp="1"/>
          </p:cNvSpPr>
          <p:nvPr>
            <p:ph type="dt" idx="10"/>
          </p:nvPr>
        </p:nvSpPr>
        <p:spPr>
          <a:xfrm>
            <a:off x="10323511" y="6341719"/>
            <a:ext cx="11793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9pPr>
          </a:lstStyle>
          <a:p>
            <a:endParaRPr/>
          </a:p>
        </p:txBody>
      </p:sp>
      <p:sp>
        <p:nvSpPr>
          <p:cNvPr id="1048593" name="Google Shape;30;p26"/>
          <p:cNvSpPr txBox="1">
            <a:spLocks noGrp="1"/>
          </p:cNvSpPr>
          <p:nvPr>
            <p:ph type="ftr" idx="11"/>
          </p:nvPr>
        </p:nvSpPr>
        <p:spPr>
          <a:xfrm>
            <a:off x="4024796" y="596334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lvl9pPr>
          </a:lstStyle>
          <a:p>
            <a:endParaRPr/>
          </a:p>
        </p:txBody>
      </p:sp>
      <p:sp>
        <p:nvSpPr>
          <p:cNvPr id="1048594" name="Google Shape;31;p26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lvl9pPr>
          </a:lstStyle>
          <a:p>
            <a:endParaRPr/>
          </a:p>
        </p:txBody>
      </p:sp>
      <p:sp>
        <p:nvSpPr>
          <p:cNvPr id="1048595" name="Google Shape;32;p26"/>
          <p:cNvSpPr txBox="1"/>
          <p:nvPr/>
        </p:nvSpPr>
        <p:spPr>
          <a:xfrm>
            <a:off x="11427239" y="6332228"/>
            <a:ext cx="5223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7156" name="Google Shape;33;p26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 l="47997" t="2654" r="7599"/>
          <a:stretch>
            <a:fillRect/>
          </a:stretch>
        </p:blipFill>
        <p:spPr>
          <a:xfrm flipH="1">
            <a:off x="10198953" y="4248292"/>
            <a:ext cx="1993047" cy="2538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bg>
      <p:bgPr>
        <a:solidFill>
          <a:srgbClr val="0A2246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Google Shape;35;p27"/>
          <p:cNvPicPr preferRelativeResize="0">
            <a:picLocks/>
          </p:cNvPicPr>
          <p:nvPr/>
        </p:nvPicPr>
        <p:blipFill rotWithShape="1">
          <a:blip r:embed="rId2">
            <a:alphaModFix/>
          </a:blip>
          <a:srcRect/>
          <a:stretch>
            <a:fillRect/>
          </a:stretch>
        </p:blipFill>
        <p:spPr>
          <a:xfrm>
            <a:off x="4106779" y="2515037"/>
            <a:ext cx="3978442" cy="1827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Google Shape;10;p24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Exo"/>
              <a:buNone/>
              <a:defRPr sz="4400" b="0" i="0" u="none" strike="noStrike" cap="none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8577" name="Google Shape;11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8578" name="Google Shape;12;p24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8579" name="Google Shape;13;p24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8580" name="Google Shape;14;p24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A2246"/>
            </a:gs>
            <a:gs pos="31000">
              <a:srgbClr val="0A2246"/>
            </a:gs>
            <a:gs pos="100000">
              <a:srgbClr val="1B4685"/>
            </a:gs>
          </a:gsLst>
          <a:lin ang="5400000" scaled="0"/>
        </a:gra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7" name="Google Shape;40;p1"/>
          <p:cNvSpPr txBox="1">
            <a:spLocks noGrp="1"/>
          </p:cNvSpPr>
          <p:nvPr>
            <p:ph type="ctrTitle"/>
          </p:nvPr>
        </p:nvSpPr>
        <p:spPr>
          <a:xfrm>
            <a:off x="727522" y="908720"/>
            <a:ext cx="10736956" cy="24890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/>
            <a:r>
              <a:rPr lang="en-US" sz="4800" dirty="0"/>
              <a:t>PENGARUH </a:t>
            </a:r>
            <a:r>
              <a:rPr lang="en-US" sz="4800" dirty="0" smtClean="0"/>
              <a:t>KARTU DEBIT DAN UANG ELEKTRONIK TERHADAP </a:t>
            </a:r>
            <a:r>
              <a:rPr lang="en-US" sz="4800" i="1" dirty="0"/>
              <a:t>SPENDING HABITS</a:t>
            </a:r>
            <a:r>
              <a:rPr lang="en-US" sz="4800" dirty="0"/>
              <a:t> MAHASISWA</a:t>
            </a:r>
            <a:endParaRPr sz="4800" dirty="0">
              <a:sym typeface="Exo"/>
            </a:endParaRPr>
          </a:p>
        </p:txBody>
      </p:sp>
      <p:sp>
        <p:nvSpPr>
          <p:cNvPr id="1048588" name="Google Shape;41;p1"/>
          <p:cNvSpPr txBox="1">
            <a:spLocks noGrp="1"/>
          </p:cNvSpPr>
          <p:nvPr>
            <p:ph type="subTitle" idx="1"/>
          </p:nvPr>
        </p:nvSpPr>
        <p:spPr>
          <a:xfrm>
            <a:off x="1714500" y="3424076"/>
            <a:ext cx="8763000" cy="1085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F2F2F2"/>
              </a:buClr>
            </a:pPr>
            <a:r>
              <a:rPr lang="en-US" dirty="0" err="1">
                <a:solidFill>
                  <a:srgbClr val="F2F2F2"/>
                </a:solidFill>
              </a:rPr>
              <a:t>Oleh</a:t>
            </a:r>
            <a:r>
              <a:rPr lang="en-US" dirty="0">
                <a:solidFill>
                  <a:srgbClr val="F2F2F2"/>
                </a:solidFill>
              </a:rPr>
              <a:t>:</a:t>
            </a:r>
          </a:p>
          <a:p>
            <a:pPr marL="0" lvl="0" indent="0"/>
            <a:r>
              <a:rPr lang="en-US" dirty="0"/>
              <a:t>Muhammad </a:t>
            </a:r>
            <a:r>
              <a:rPr lang="en-US" dirty="0" err="1"/>
              <a:t>Amrullah</a:t>
            </a:r>
            <a:r>
              <a:rPr lang="en-US" dirty="0"/>
              <a:t> </a:t>
            </a:r>
            <a:r>
              <a:rPr lang="en-US" dirty="0" err="1"/>
              <a:t>Rosafi</a:t>
            </a:r>
            <a:endParaRPr lang="en-US" dirty="0"/>
          </a:p>
          <a:p>
            <a:pPr marL="0" lvl="0" indent="0"/>
            <a:r>
              <a:rPr lang="en-US" dirty="0" err="1"/>
              <a:t>Wiwit</a:t>
            </a:r>
            <a:r>
              <a:rPr lang="en-US" dirty="0"/>
              <a:t> </a:t>
            </a:r>
            <a:r>
              <a:rPr lang="en-US" dirty="0" err="1"/>
              <a:t>Hariyanto</a:t>
            </a:r>
            <a:r>
              <a:rPr lang="en-US" dirty="0"/>
              <a:t>, SE, </a:t>
            </a:r>
            <a:r>
              <a:rPr lang="en-US" dirty="0" err="1"/>
              <a:t>M.Si</a:t>
            </a:r>
            <a:endParaRPr lang="en-US" dirty="0"/>
          </a:p>
          <a:p>
            <a:pPr marL="0" lvl="0" indent="0"/>
            <a:r>
              <a:rPr lang="en-US" dirty="0" err="1"/>
              <a:t>Progam</a:t>
            </a:r>
            <a:r>
              <a:rPr lang="en-US" dirty="0"/>
              <a:t> </a:t>
            </a:r>
            <a:r>
              <a:rPr lang="en-US" dirty="0" err="1"/>
              <a:t>Studi</a:t>
            </a:r>
            <a:r>
              <a:rPr lang="en-US" dirty="0"/>
              <a:t> </a:t>
            </a:r>
            <a:r>
              <a:rPr lang="en-US" dirty="0" err="1"/>
              <a:t>Akuntansi</a:t>
            </a:r>
            <a:r>
              <a:rPr lang="en-US" dirty="0"/>
              <a:t> </a:t>
            </a:r>
            <a:r>
              <a:rPr lang="en-US" dirty="0" err="1"/>
              <a:t>Fakultas</a:t>
            </a:r>
            <a:r>
              <a:rPr lang="en-US" dirty="0"/>
              <a:t> </a:t>
            </a:r>
            <a:r>
              <a:rPr lang="en-US" dirty="0" err="1"/>
              <a:t>Bisnis</a:t>
            </a:r>
            <a:r>
              <a:rPr lang="en-US" dirty="0"/>
              <a:t>,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dirty="0" err="1"/>
              <a:t>Sosial</a:t>
            </a:r>
            <a:endParaRPr lang="en-US" dirty="0"/>
          </a:p>
          <a:p>
            <a:pPr marL="0" lvl="0" indent="0">
              <a:buClr>
                <a:srgbClr val="F2F2F2"/>
              </a:buClr>
            </a:pPr>
            <a:r>
              <a:rPr lang="en-US" dirty="0" err="1">
                <a:solidFill>
                  <a:srgbClr val="F2F2F2"/>
                </a:solidFill>
              </a:rPr>
              <a:t>Universitas</a:t>
            </a:r>
            <a:r>
              <a:rPr lang="en-US" dirty="0">
                <a:solidFill>
                  <a:srgbClr val="F2F2F2"/>
                </a:solidFill>
              </a:rPr>
              <a:t> </a:t>
            </a:r>
            <a:r>
              <a:rPr lang="en-US" dirty="0" err="1">
                <a:solidFill>
                  <a:srgbClr val="F2F2F2"/>
                </a:solidFill>
              </a:rPr>
              <a:t>Muhammadiyah</a:t>
            </a:r>
            <a:r>
              <a:rPr lang="en-US" dirty="0">
                <a:solidFill>
                  <a:srgbClr val="F2F2F2"/>
                </a:solidFill>
              </a:rPr>
              <a:t> </a:t>
            </a:r>
            <a:r>
              <a:rPr lang="en-US" dirty="0" err="1">
                <a:solidFill>
                  <a:srgbClr val="F2F2F2"/>
                </a:solidFill>
              </a:rPr>
              <a:t>Sidoarjo</a:t>
            </a:r>
            <a:r>
              <a:rPr lang="en-US" dirty="0">
                <a:solidFill>
                  <a:srgbClr val="F2F2F2"/>
                </a:solidFill>
              </a:rPr>
              <a:t> </a:t>
            </a:r>
          </a:p>
          <a:p>
            <a:pPr marL="0" lvl="0" indent="0">
              <a:buClr>
                <a:srgbClr val="F2F2F2"/>
              </a:buClr>
            </a:pPr>
            <a:r>
              <a:rPr lang="en-US" dirty="0" err="1" smtClean="0">
                <a:solidFill>
                  <a:srgbClr val="F2F2F2"/>
                </a:solidFill>
              </a:rPr>
              <a:t>Agustus</a:t>
            </a:r>
            <a:r>
              <a:rPr lang="en-US" dirty="0" smtClean="0">
                <a:solidFill>
                  <a:srgbClr val="F2F2F2"/>
                </a:solidFill>
              </a:rPr>
              <a:t>, </a:t>
            </a:r>
            <a:r>
              <a:rPr lang="en-US" dirty="0">
                <a:solidFill>
                  <a:srgbClr val="F2F2F2"/>
                </a:solidFill>
              </a:rPr>
              <a:t>2024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Google Shape;46;g104f7abbb21_0_30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Pendahuluan</a:t>
            </a:r>
          </a:p>
        </p:txBody>
      </p:sp>
      <p:sp>
        <p:nvSpPr>
          <p:cNvPr id="1048597" name="Google Shape;47;g104f7abbb21_0_30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lvl="0" indent="-228600">
              <a:buNone/>
            </a:pPr>
            <a:r>
              <a:rPr lang="en-US" b="1" dirty="0"/>
              <a:t>LATAR BELAKANG</a:t>
            </a:r>
          </a:p>
          <a:p>
            <a:pPr lvl="0" indent="-228600">
              <a:buNone/>
            </a:pPr>
            <a:r>
              <a:rPr lang="en-US" dirty="0"/>
              <a:t>		Dari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, </a:t>
            </a:r>
            <a:r>
              <a:rPr lang="en-US" dirty="0" err="1"/>
              <a:t>transaksi</a:t>
            </a:r>
            <a:r>
              <a:rPr lang="en-US" dirty="0"/>
              <a:t> yang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en-US" dirty="0"/>
              <a:t>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mengalami</a:t>
            </a:r>
            <a:r>
              <a:rPr lang="en-US" dirty="0"/>
              <a:t> </a:t>
            </a:r>
            <a:r>
              <a:rPr lang="en-US" dirty="0" err="1"/>
              <a:t>banyak</a:t>
            </a:r>
            <a:r>
              <a:rPr lang="en-US" dirty="0"/>
              <a:t> </a:t>
            </a:r>
            <a:r>
              <a:rPr lang="en-US" dirty="0" err="1"/>
              <a:t>pergantian</a:t>
            </a:r>
            <a:r>
              <a:rPr lang="en-US" dirty="0"/>
              <a:t>, </a:t>
            </a:r>
            <a:r>
              <a:rPr lang="en-US" dirty="0" err="1"/>
              <a:t>dari</a:t>
            </a:r>
            <a:r>
              <a:rPr lang="en-US" dirty="0"/>
              <a:t> barter </a:t>
            </a:r>
            <a:r>
              <a:rPr lang="en-US" dirty="0" err="1"/>
              <a:t>sampai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transaksi</a:t>
            </a:r>
            <a:r>
              <a:rPr lang="en-US" dirty="0"/>
              <a:t> digital. Di Negara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dirty="0" err="1"/>
              <a:t>mengalami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yang </a:t>
            </a:r>
            <a:r>
              <a:rPr lang="en-US" dirty="0" err="1"/>
              <a:t>serupa</a:t>
            </a:r>
            <a:r>
              <a:rPr lang="en-US" dirty="0"/>
              <a:t>, </a:t>
            </a:r>
            <a:r>
              <a:rPr lang="en-US" dirty="0" err="1"/>
              <a:t>belakangan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marak</a:t>
            </a:r>
            <a:r>
              <a:rPr lang="en-US" dirty="0"/>
              <a:t> </a:t>
            </a:r>
            <a:r>
              <a:rPr lang="en-US" dirty="0" err="1"/>
              <a:t>transaksi</a:t>
            </a:r>
            <a:r>
              <a:rPr lang="en-US" dirty="0"/>
              <a:t> digital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semakin</a:t>
            </a:r>
            <a:r>
              <a:rPr lang="en-US" dirty="0"/>
              <a:t> </a:t>
            </a:r>
            <a:r>
              <a:rPr lang="en-US" dirty="0" err="1"/>
              <a:t>sering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relatif</a:t>
            </a:r>
            <a:r>
              <a:rPr lang="en-US" dirty="0"/>
              <a:t> </a:t>
            </a:r>
            <a:r>
              <a:rPr lang="en-US" dirty="0" err="1"/>
              <a:t>praktis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fitur</a:t>
            </a:r>
            <a:r>
              <a:rPr lang="en-US" dirty="0"/>
              <a:t> yang </a:t>
            </a:r>
            <a:r>
              <a:rPr lang="en-US" dirty="0" err="1"/>
              <a:t>memudahkan</a:t>
            </a:r>
            <a:r>
              <a:rPr lang="en-US" dirty="0"/>
              <a:t> </a:t>
            </a:r>
            <a:r>
              <a:rPr lang="en-US" dirty="0" err="1"/>
              <a:t>penggunanya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bertransaksi</a:t>
            </a:r>
            <a:r>
              <a:rPr lang="en-US" dirty="0"/>
              <a:t>.</a:t>
            </a:r>
          </a:p>
          <a:p>
            <a:pPr lvl="0" indent="-228600">
              <a:buNone/>
            </a:pPr>
            <a:r>
              <a:rPr lang="en-US" dirty="0"/>
              <a:t>		</a:t>
            </a:r>
            <a:r>
              <a:rPr lang="en-US" dirty="0" err="1"/>
              <a:t>Kemajuan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transaksi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tentu</a:t>
            </a:r>
            <a:r>
              <a:rPr lang="en-US" dirty="0"/>
              <a:t> </a:t>
            </a:r>
            <a:r>
              <a:rPr lang="en-US" dirty="0" err="1"/>
              <a:t>membawa</a:t>
            </a:r>
            <a:r>
              <a:rPr lang="en-US" dirty="0"/>
              <a:t> </a:t>
            </a:r>
            <a:r>
              <a:rPr lang="en-US" dirty="0" err="1"/>
              <a:t>kebaikan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. </a:t>
            </a:r>
            <a:r>
              <a:rPr lang="en-US" dirty="0" err="1"/>
              <a:t>Tetapi</a:t>
            </a:r>
            <a:r>
              <a:rPr lang="en-US" dirty="0"/>
              <a:t>, </a:t>
            </a:r>
            <a:r>
              <a:rPr lang="en-US" dirty="0" err="1"/>
              <a:t>disamping</a:t>
            </a:r>
            <a:r>
              <a:rPr lang="en-US" dirty="0"/>
              <a:t> </a:t>
            </a:r>
            <a:r>
              <a:rPr lang="en-US" dirty="0" err="1"/>
              <a:t>membawa</a:t>
            </a:r>
            <a:r>
              <a:rPr lang="en-US" dirty="0"/>
              <a:t> </a:t>
            </a:r>
            <a:r>
              <a:rPr lang="en-US" dirty="0" err="1"/>
              <a:t>kebaikan</a:t>
            </a:r>
            <a:r>
              <a:rPr lang="en-US" dirty="0"/>
              <a:t>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dirty="0" err="1"/>
              <a:t>membawa</a:t>
            </a:r>
            <a:r>
              <a:rPr lang="en-US" dirty="0"/>
              <a:t> </a:t>
            </a:r>
            <a:r>
              <a:rPr lang="en-US" dirty="0" err="1"/>
              <a:t>kekurangan</a:t>
            </a:r>
            <a:r>
              <a:rPr lang="en-US" dirty="0"/>
              <a:t>. Salah </a:t>
            </a:r>
            <a:r>
              <a:rPr lang="en-US" dirty="0" err="1"/>
              <a:t>satunya</a:t>
            </a:r>
            <a:r>
              <a:rPr lang="en-US" dirty="0"/>
              <a:t> </a:t>
            </a:r>
            <a:r>
              <a:rPr lang="en-US" dirty="0" err="1"/>
              <a:t>yaitu</a:t>
            </a:r>
            <a:r>
              <a:rPr lang="en-US" dirty="0"/>
              <a:t>,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kemudahan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bertransaksi</a:t>
            </a:r>
            <a:r>
              <a:rPr lang="en-US" dirty="0"/>
              <a:t> </a:t>
            </a:r>
            <a:r>
              <a:rPr lang="en-US" dirty="0" err="1"/>
              <a:t>memungkinkan</a:t>
            </a:r>
            <a:r>
              <a:rPr lang="en-US" dirty="0"/>
              <a:t> </a:t>
            </a:r>
            <a:r>
              <a:rPr lang="en-US" dirty="0" err="1"/>
              <a:t>pengguna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terlena</a:t>
            </a:r>
            <a:r>
              <a:rPr lang="en-US" dirty="0"/>
              <a:t> </a:t>
            </a:r>
            <a:r>
              <a:rPr lang="en-US" dirty="0" err="1"/>
              <a:t>selanjutnya</a:t>
            </a:r>
            <a:r>
              <a:rPr lang="en-US" dirty="0"/>
              <a:t> </a:t>
            </a:r>
            <a:r>
              <a:rPr lang="en-US" dirty="0" err="1"/>
              <a:t>menyebabkan</a:t>
            </a:r>
            <a:r>
              <a:rPr lang="en-US" dirty="0"/>
              <a:t> </a:t>
            </a:r>
            <a:r>
              <a:rPr lang="en-US" dirty="0" err="1"/>
              <a:t>pembelanjaan</a:t>
            </a:r>
            <a:r>
              <a:rPr lang="en-US" dirty="0"/>
              <a:t> yang </a:t>
            </a:r>
            <a:r>
              <a:rPr lang="en-US" dirty="0" err="1"/>
              <a:t>berlebih</a:t>
            </a:r>
            <a:r>
              <a:rPr lang="en-US" dirty="0"/>
              <a:t>.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akhirnya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menimbulkan</a:t>
            </a:r>
            <a:r>
              <a:rPr lang="en-US" dirty="0"/>
              <a:t> </a:t>
            </a:r>
            <a:r>
              <a:rPr lang="en-US" dirty="0" err="1"/>
              <a:t>pembengkakan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pengeluaran</a:t>
            </a:r>
            <a:r>
              <a:rPr lang="en-US" dirty="0"/>
              <a:t> </a:t>
            </a:r>
            <a:r>
              <a:rPr lang="en-US" dirty="0" err="1"/>
              <a:t>keuangan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err="1"/>
              <a:t>konsumsi</a:t>
            </a:r>
            <a:r>
              <a:rPr lang="en-US" dirty="0"/>
              <a:t> </a:t>
            </a:r>
            <a:r>
              <a:rPr lang="en-US" i="1" dirty="0"/>
              <a:t>(spending habits).</a:t>
            </a:r>
          </a:p>
          <a:p>
            <a:pPr lvl="0" indent="-228600">
              <a:buNone/>
            </a:pPr>
            <a:r>
              <a:rPr lang="en-US" dirty="0"/>
              <a:t>		</a:t>
            </a:r>
            <a:r>
              <a:rPr lang="en-US" dirty="0" err="1"/>
              <a:t>Selain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, </a:t>
            </a:r>
            <a:r>
              <a:rPr lang="en-US" dirty="0" err="1"/>
              <a:t>transaksi</a:t>
            </a:r>
            <a:r>
              <a:rPr lang="en-US" dirty="0"/>
              <a:t> digital </a:t>
            </a:r>
            <a:r>
              <a:rPr lang="en-US" dirty="0" err="1"/>
              <a:t>punya</a:t>
            </a:r>
            <a:r>
              <a:rPr lang="en-US" dirty="0"/>
              <a:t> </a:t>
            </a:r>
            <a:r>
              <a:rPr lang="en-US" dirty="0" err="1"/>
              <a:t>kekurangan</a:t>
            </a:r>
            <a:r>
              <a:rPr lang="en-US" dirty="0"/>
              <a:t> lain.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</a:t>
            </a:r>
            <a:r>
              <a:rPr lang="en-US" dirty="0" err="1"/>
              <a:t>elektronik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media, </a:t>
            </a:r>
            <a:r>
              <a:rPr lang="en-US" dirty="0" err="1"/>
              <a:t>tentu</a:t>
            </a:r>
            <a:r>
              <a:rPr lang="en-US" dirty="0"/>
              <a:t> </a:t>
            </a:r>
            <a:r>
              <a:rPr lang="en-US" dirty="0" err="1"/>
              <a:t>susah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kecil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orang yang </a:t>
            </a:r>
            <a:r>
              <a:rPr lang="en-US" dirty="0" err="1"/>
              <a:t>sudah</a:t>
            </a:r>
            <a:r>
              <a:rPr lang="en-US" dirty="0"/>
              <a:t> </a:t>
            </a:r>
            <a:r>
              <a:rPr lang="en-US" dirty="0" err="1"/>
              <a:t>lanjut</a:t>
            </a:r>
            <a:r>
              <a:rPr lang="en-US" dirty="0"/>
              <a:t> </a:t>
            </a:r>
            <a:r>
              <a:rPr lang="en-US" dirty="0" err="1"/>
              <a:t>usia</a:t>
            </a:r>
            <a:r>
              <a:rPr lang="en-US" dirty="0"/>
              <a:t> </a:t>
            </a:r>
            <a:r>
              <a:rPr lang="en-US" dirty="0" err="1"/>
              <a:t>memahami</a:t>
            </a:r>
            <a:r>
              <a:rPr lang="en-US" dirty="0"/>
              <a:t> detail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fitur</a:t>
            </a:r>
            <a:r>
              <a:rPr lang="en-US" dirty="0"/>
              <a:t> yang </a:t>
            </a:r>
            <a:r>
              <a:rPr lang="en-US" dirty="0" err="1"/>
              <a:t>ada</a:t>
            </a:r>
            <a:r>
              <a:rPr lang="en-US" dirty="0"/>
              <a:t>.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, </a:t>
            </a:r>
            <a:r>
              <a:rPr lang="en-US" dirty="0" err="1"/>
              <a:t>pengguna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</a:t>
            </a:r>
            <a:r>
              <a:rPr lang="en-US" dirty="0" err="1"/>
              <a:t>transaksi</a:t>
            </a:r>
            <a:r>
              <a:rPr lang="en-US" dirty="0"/>
              <a:t> </a:t>
            </a:r>
            <a:r>
              <a:rPr lang="en-US" dirty="0" err="1"/>
              <a:t>baru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kebanyakan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remaja</a:t>
            </a:r>
            <a:r>
              <a:rPr lang="en-US" dirty="0"/>
              <a:t>.</a:t>
            </a: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0" name="Google Shape;53;g104f7abbb21_0_297"/>
          <p:cNvSpPr txBox="1">
            <a:spLocks noGrp="1"/>
          </p:cNvSpPr>
          <p:nvPr>
            <p:ph type="title"/>
          </p:nvPr>
        </p:nvSpPr>
        <p:spPr>
          <a:xfrm>
            <a:off x="166758" y="67616"/>
            <a:ext cx="11830800" cy="10422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Pertanyaan Penelitian (Rumusan Masalah)</a:t>
            </a:r>
          </a:p>
        </p:txBody>
      </p:sp>
      <p:sp>
        <p:nvSpPr>
          <p:cNvPr id="3" name="Google Shape;47;g104f7abbb21_0_309"/>
          <p:cNvSpPr txBox="1">
            <a:spLocks noGrp="1"/>
          </p:cNvSpPr>
          <p:nvPr>
            <p:ph type="body" idx="1"/>
          </p:nvPr>
        </p:nvSpPr>
        <p:spPr>
          <a:xfrm>
            <a:off x="166759" y="1109816"/>
            <a:ext cx="11545866" cy="5104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7429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+mj-lt"/>
              <a:buAutoNum type="arabicPeriod"/>
            </a:pPr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kartu</a:t>
            </a:r>
            <a:r>
              <a:rPr lang="en-US" dirty="0" smtClean="0"/>
              <a:t> debit </a:t>
            </a:r>
            <a:r>
              <a:rPr lang="en-US" dirty="0" err="1" smtClean="0"/>
              <a:t>berpengaruh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i="1" dirty="0" smtClean="0"/>
              <a:t>spending habits </a:t>
            </a:r>
            <a:r>
              <a:rPr lang="en-US" i="1" dirty="0" err="1" smtClean="0"/>
              <a:t>mahasiswa</a:t>
            </a:r>
            <a:r>
              <a:rPr lang="en-US" i="1" dirty="0" smtClean="0"/>
              <a:t> ?</a:t>
            </a:r>
          </a:p>
          <a:p>
            <a:pPr marL="7429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+mj-lt"/>
              <a:buAutoNum type="arabicPeriod"/>
            </a:pPr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uang</a:t>
            </a:r>
            <a:r>
              <a:rPr lang="en-US" dirty="0" smtClean="0"/>
              <a:t> </a:t>
            </a:r>
            <a:r>
              <a:rPr lang="en-US" dirty="0" err="1" smtClean="0"/>
              <a:t>elektronik</a:t>
            </a:r>
            <a:r>
              <a:rPr lang="en-US" dirty="0" smtClean="0"/>
              <a:t> </a:t>
            </a:r>
            <a:r>
              <a:rPr lang="en-US" dirty="0" err="1" smtClean="0"/>
              <a:t>berpengaruh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i="1" dirty="0" smtClean="0"/>
              <a:t> spending habits </a:t>
            </a:r>
            <a:r>
              <a:rPr lang="en-US" dirty="0" err="1" smtClean="0"/>
              <a:t>mahasiswa</a:t>
            </a:r>
            <a:r>
              <a:rPr lang="en-US" dirty="0" smtClean="0"/>
              <a:t>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Google Shape;58;g104f7abbb21_0_303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Metode</a:t>
            </a:r>
          </a:p>
        </p:txBody>
      </p:sp>
      <p:sp>
        <p:nvSpPr>
          <p:cNvPr id="1048605" name="Google Shape;59;g104f7abbb21_0_303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 smtClean="0"/>
              <a:t>						</a:t>
            </a:r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915821"/>
              </p:ext>
            </p:extLst>
          </p:nvPr>
        </p:nvGraphicFramePr>
        <p:xfrm>
          <a:off x="695400" y="1340770"/>
          <a:ext cx="10945216" cy="48181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408"/>
                <a:gridCol w="7272808"/>
              </a:tblGrid>
              <a:tr h="441444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Jenis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penelitian</a:t>
                      </a:r>
                      <a:r>
                        <a:rPr lang="en-US" sz="1600" b="1" dirty="0" smtClean="0"/>
                        <a:t>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 err="1" smtClean="0"/>
                        <a:t>Kuantitatif</a:t>
                      </a:r>
                      <a:endParaRPr lang="en-US" sz="1600" b="1" dirty="0" smtClean="0"/>
                    </a:p>
                  </a:txBody>
                  <a:tcPr/>
                </a:tc>
              </a:tr>
              <a:tr h="441444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Lokasi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penelitian</a:t>
                      </a:r>
                      <a:r>
                        <a:rPr lang="en-US" sz="1600" b="1" dirty="0" smtClean="0"/>
                        <a:t>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 err="1" smtClean="0"/>
                        <a:t>Universitas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Muhammadiyah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Sidoarjo</a:t>
                      </a:r>
                      <a:endParaRPr lang="en-US" sz="1600" b="1" dirty="0" smtClean="0"/>
                    </a:p>
                  </a:txBody>
                  <a:tcPr/>
                </a:tc>
              </a:tr>
              <a:tr h="441444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Jenis</a:t>
                      </a:r>
                      <a:r>
                        <a:rPr lang="en-US" sz="1600" b="1" dirty="0" smtClean="0"/>
                        <a:t> &amp; </a:t>
                      </a:r>
                      <a:r>
                        <a:rPr lang="en-US" sz="1600" b="1" dirty="0" err="1" smtClean="0"/>
                        <a:t>Sumber</a:t>
                      </a:r>
                      <a:r>
                        <a:rPr lang="en-US" sz="1600" b="1" dirty="0" smtClean="0"/>
                        <a:t> data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primer (</a:t>
                      </a:r>
                      <a:r>
                        <a:rPr lang="en-US" sz="1600" b="1" dirty="0" err="1" smtClean="0"/>
                        <a:t>pembagian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kuisioner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kepada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mahasiswa</a:t>
                      </a:r>
                      <a:r>
                        <a:rPr lang="en-US" sz="1600" b="1" dirty="0" smtClean="0"/>
                        <a:t>)</a:t>
                      </a:r>
                    </a:p>
                  </a:txBody>
                  <a:tcPr/>
                </a:tc>
              </a:tr>
              <a:tr h="441444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Teknik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pengumpulan</a:t>
                      </a:r>
                      <a:r>
                        <a:rPr lang="en-US" sz="1600" b="1" dirty="0" smtClean="0"/>
                        <a:t> data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 err="1" smtClean="0"/>
                        <a:t>Kuisioner</a:t>
                      </a:r>
                      <a:endParaRPr lang="en-US" sz="1600" b="1" dirty="0" smtClean="0"/>
                    </a:p>
                  </a:txBody>
                  <a:tcPr/>
                </a:tc>
              </a:tr>
              <a:tr h="1856485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Teknik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analisa</a:t>
                      </a:r>
                      <a:r>
                        <a:rPr lang="en-US" sz="1600" b="1" dirty="0" smtClean="0"/>
                        <a:t> data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indent="-22860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None/>
                      </a:pPr>
                      <a:r>
                        <a:rPr lang="en-US" sz="1600" b="1" dirty="0" err="1" smtClean="0"/>
                        <a:t>Uji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validitas</a:t>
                      </a:r>
                      <a:endParaRPr lang="en-US" sz="1600" b="1" dirty="0" smtClean="0"/>
                    </a:p>
                    <a:p>
                      <a:pPr marL="457200" lvl="0" indent="-22860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None/>
                      </a:pPr>
                      <a:r>
                        <a:rPr lang="en-US" sz="1600" b="1" dirty="0" err="1" smtClean="0"/>
                        <a:t>Uji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reliabilitas</a:t>
                      </a:r>
                      <a:endParaRPr lang="en-US" sz="1600" b="1" dirty="0" smtClean="0"/>
                    </a:p>
                    <a:p>
                      <a:pPr marL="457200" lvl="0" indent="-22860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None/>
                      </a:pPr>
                      <a:r>
                        <a:rPr lang="en-US" sz="1600" b="1" dirty="0" err="1" smtClean="0"/>
                        <a:t>Analisis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statistik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deskriptif</a:t>
                      </a:r>
                      <a:endParaRPr lang="en-US" sz="1600" b="1" dirty="0" smtClean="0"/>
                    </a:p>
                    <a:p>
                      <a:pPr marL="457200" lvl="0" indent="-22860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None/>
                      </a:pPr>
                      <a:r>
                        <a:rPr lang="en-US" sz="1600" b="1" dirty="0" err="1" smtClean="0"/>
                        <a:t>Analisis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regresi</a:t>
                      </a:r>
                      <a:r>
                        <a:rPr lang="en-US" sz="1600" b="1" dirty="0" smtClean="0"/>
                        <a:t> linier </a:t>
                      </a:r>
                      <a:r>
                        <a:rPr lang="en-US" sz="1600" b="1" dirty="0" err="1" smtClean="0"/>
                        <a:t>berganda</a:t>
                      </a:r>
                      <a:endParaRPr lang="en-US" sz="1600" b="1" dirty="0" smtClean="0"/>
                    </a:p>
                    <a:p>
                      <a:pPr marL="457200" lvl="0" indent="-22860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None/>
                      </a:pPr>
                      <a:r>
                        <a:rPr lang="en-US" sz="1600" b="1" dirty="0" err="1" smtClean="0"/>
                        <a:t>Uji</a:t>
                      </a:r>
                      <a:r>
                        <a:rPr lang="en-US" sz="1600" b="1" dirty="0" smtClean="0"/>
                        <a:t> T</a:t>
                      </a:r>
                    </a:p>
                  </a:txBody>
                  <a:tcPr/>
                </a:tc>
              </a:tr>
              <a:tr h="441444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Populasi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425 </a:t>
                      </a:r>
                      <a:r>
                        <a:rPr lang="en-US" sz="1600" b="1" dirty="0" err="1" smtClean="0"/>
                        <a:t>Mahasiswa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akuntansi</a:t>
                      </a:r>
                      <a:r>
                        <a:rPr lang="en-US" sz="1600" b="1" dirty="0" smtClean="0"/>
                        <a:t> (</a:t>
                      </a:r>
                      <a:r>
                        <a:rPr lang="en-US" sz="1600" b="1" dirty="0" err="1" smtClean="0"/>
                        <a:t>Smt</a:t>
                      </a:r>
                      <a:r>
                        <a:rPr lang="en-US" sz="1600" b="1" dirty="0" smtClean="0"/>
                        <a:t> 4 &amp; 6) </a:t>
                      </a:r>
                      <a:r>
                        <a:rPr lang="en-US" sz="1600" b="1" dirty="0" err="1" smtClean="0"/>
                        <a:t>Universitas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Muhammadiyah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Sidoarjo</a:t>
                      </a:r>
                      <a:endParaRPr lang="en-US" sz="1600" b="1" dirty="0"/>
                    </a:p>
                  </a:txBody>
                  <a:tcPr/>
                </a:tc>
              </a:tr>
              <a:tr h="6168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 err="1" smtClean="0"/>
                        <a:t>Sampel</a:t>
                      </a:r>
                      <a:endParaRPr lang="en-US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81 </a:t>
                      </a:r>
                      <a:r>
                        <a:rPr lang="en-US" sz="1600" b="1" dirty="0" err="1" smtClean="0"/>
                        <a:t>Mahasiswa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akuntansi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Universitas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Muhammadiyah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Sidoarjo</a:t>
                      </a:r>
                      <a:r>
                        <a:rPr lang="en-US" sz="1600" b="1" baseline="0" dirty="0" smtClean="0"/>
                        <a:t> (</a:t>
                      </a:r>
                      <a:r>
                        <a:rPr lang="en-US" sz="1600" b="1" baseline="0" dirty="0" err="1" smtClean="0"/>
                        <a:t>perhitungan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err="1" smtClean="0"/>
                        <a:t>menggunakan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err="1" smtClean="0"/>
                        <a:t>rumus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err="1" smtClean="0"/>
                        <a:t>slovin</a:t>
                      </a:r>
                      <a:r>
                        <a:rPr lang="en-US" sz="1600" b="1" baseline="0" dirty="0" smtClean="0"/>
                        <a:t>)</a:t>
                      </a:r>
                      <a:endParaRPr lang="en-US" sz="1600" b="1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04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8" name="Google Shape;64;g104f7abbb21_0_3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Hasil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8551" t="25219" r="30457" b="44266"/>
          <a:stretch/>
        </p:blipFill>
        <p:spPr>
          <a:xfrm>
            <a:off x="1919536" y="1238732"/>
            <a:ext cx="8640960" cy="4783389"/>
          </a:xfrm>
          <a:prstGeom prst="rect">
            <a:avLst/>
          </a:prstGeom>
        </p:spPr>
      </p:pic>
      <p:sp>
        <p:nvSpPr>
          <p:cNvPr id="1048609" name="Google Shape;65;g104f7abbb21_0_3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 smtClean="0"/>
              <a:t>t </a:t>
            </a:r>
            <a:r>
              <a:rPr lang="en-US" dirty="0" err="1" smtClean="0"/>
              <a:t>tabel</a:t>
            </a:r>
            <a:r>
              <a:rPr lang="en-US" dirty="0" smtClean="0"/>
              <a:t> = 1,994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2" name="Google Shape;70;g104f7abbb21_0_70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Pembahasan</a:t>
            </a:r>
          </a:p>
        </p:txBody>
      </p:sp>
      <p:sp>
        <p:nvSpPr>
          <p:cNvPr id="1048613" name="Google Shape;71;g104f7abbb21_0_70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 smtClean="0"/>
              <a:t>H1. </a:t>
            </a:r>
            <a:r>
              <a:rPr lang="en-US" dirty="0" err="1"/>
              <a:t>P</a:t>
            </a:r>
            <a:r>
              <a:rPr lang="en-US" dirty="0" err="1" smtClean="0"/>
              <a:t>enggunaan</a:t>
            </a:r>
            <a:r>
              <a:rPr lang="en-US" dirty="0" smtClean="0"/>
              <a:t> </a:t>
            </a:r>
            <a:r>
              <a:rPr lang="en-US" dirty="0" err="1" smtClean="0"/>
              <a:t>kartu</a:t>
            </a:r>
            <a:r>
              <a:rPr lang="en-US" dirty="0" smtClean="0"/>
              <a:t> debit </a:t>
            </a:r>
            <a:r>
              <a:rPr lang="en-US" dirty="0" err="1" smtClean="0"/>
              <a:t>berpengaruh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i="1" dirty="0" smtClean="0"/>
              <a:t>spending habits </a:t>
            </a:r>
            <a:r>
              <a:rPr lang="en-US" dirty="0" err="1" smtClean="0"/>
              <a:t>mahasiswa</a:t>
            </a:r>
            <a:r>
              <a:rPr lang="en-US" dirty="0" smtClean="0"/>
              <a:t> </a:t>
            </a:r>
            <a:r>
              <a:rPr lang="en-US" dirty="0" err="1" smtClean="0"/>
              <a:t>umsida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diterima</a:t>
            </a:r>
            <a:endParaRPr lang="en-US" dirty="0" smtClean="0"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dirty="0" smtClean="0"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 smtClean="0"/>
              <a:t>H2. </a:t>
            </a:r>
            <a:r>
              <a:rPr lang="en-US" dirty="0" err="1"/>
              <a:t>P</a:t>
            </a:r>
            <a:r>
              <a:rPr lang="en-US" dirty="0" err="1" smtClean="0"/>
              <a:t>enggunaan</a:t>
            </a:r>
            <a:r>
              <a:rPr lang="en-US" dirty="0" smtClean="0"/>
              <a:t> </a:t>
            </a:r>
            <a:r>
              <a:rPr lang="en-US" dirty="0" err="1" smtClean="0"/>
              <a:t>uang</a:t>
            </a:r>
            <a:r>
              <a:rPr lang="en-US" dirty="0" smtClean="0"/>
              <a:t> </a:t>
            </a:r>
            <a:r>
              <a:rPr lang="en-US" dirty="0" err="1" smtClean="0"/>
              <a:t>elektronik</a:t>
            </a:r>
            <a:r>
              <a:rPr lang="en-US" dirty="0" smtClean="0"/>
              <a:t> </a:t>
            </a:r>
            <a:r>
              <a:rPr lang="en-US" dirty="0" err="1" smtClean="0"/>
              <a:t>berpengaruh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i="1" dirty="0" smtClean="0"/>
              <a:t>spending habits </a:t>
            </a:r>
            <a:r>
              <a:rPr lang="en-US" dirty="0" err="1" smtClean="0"/>
              <a:t>mahasiswa</a:t>
            </a:r>
            <a:r>
              <a:rPr lang="en-US" dirty="0" smtClean="0"/>
              <a:t> </a:t>
            </a:r>
            <a:r>
              <a:rPr lang="en-US" dirty="0" err="1" smtClean="0"/>
              <a:t>umsida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diterima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6" name="Google Shape;77;g104f7abbb21_0_0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00" cy="10422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Temuan Penting Penelitian</a:t>
            </a:r>
          </a:p>
        </p:txBody>
      </p:sp>
      <p:sp>
        <p:nvSpPr>
          <p:cNvPr id="1048617" name="Google Shape;78;g104f7abbb21_0_0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00" cy="50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Font typeface="+mj-lt"/>
              <a:buAutoNum type="arabicPeriod"/>
            </a:pPr>
            <a:r>
              <a:rPr lang="en-US" i="1" dirty="0" smtClean="0"/>
              <a:t>Spending habits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mahasiswa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dipengaruhi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kartu</a:t>
            </a:r>
            <a:r>
              <a:rPr lang="en-US" dirty="0" smtClean="0"/>
              <a:t> debit </a:t>
            </a:r>
            <a:r>
              <a:rPr lang="en-US" dirty="0" err="1" smtClean="0"/>
              <a:t>maupun</a:t>
            </a:r>
            <a:r>
              <a:rPr lang="en-US" dirty="0" smtClean="0"/>
              <a:t> </a:t>
            </a:r>
            <a:r>
              <a:rPr lang="en-US" dirty="0" err="1" smtClean="0"/>
              <a:t>uang</a:t>
            </a:r>
            <a:r>
              <a:rPr lang="en-US" dirty="0" smtClean="0"/>
              <a:t> </a:t>
            </a:r>
            <a:r>
              <a:rPr lang="en-US" dirty="0" err="1" smtClean="0"/>
              <a:t>elektronik</a:t>
            </a:r>
            <a:r>
              <a:rPr lang="en-US" dirty="0"/>
              <a:t>.</a:t>
            </a:r>
            <a:endParaRPr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Google Shape;83;g104f7abbb21_0_315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Manfaat Penelitian</a:t>
            </a:r>
          </a:p>
        </p:txBody>
      </p:sp>
      <p:sp>
        <p:nvSpPr>
          <p:cNvPr id="1048622" name="Google Shape;84;g104f7abbb21_0_315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7429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AutoNum type="arabicPeriod"/>
            </a:pPr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kartu</a:t>
            </a:r>
            <a:r>
              <a:rPr lang="en-US" dirty="0" smtClean="0"/>
              <a:t> debit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uang</a:t>
            </a:r>
            <a:r>
              <a:rPr lang="en-US" dirty="0" smtClean="0"/>
              <a:t> </a:t>
            </a:r>
            <a:r>
              <a:rPr lang="en-US" dirty="0" err="1" smtClean="0"/>
              <a:t>elektronik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pengaruh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i="1" dirty="0" smtClean="0"/>
              <a:t>spending habits</a:t>
            </a:r>
            <a:r>
              <a:rPr lang="en-US" dirty="0" smtClean="0"/>
              <a:t> </a:t>
            </a:r>
            <a:r>
              <a:rPr lang="en-US" dirty="0" err="1" smtClean="0"/>
              <a:t>mahasiswa</a:t>
            </a:r>
            <a:r>
              <a:rPr lang="en-US" dirty="0" smtClean="0"/>
              <a:t> </a:t>
            </a:r>
            <a:r>
              <a:rPr lang="en-US" dirty="0" err="1" smtClean="0"/>
              <a:t>umsida</a:t>
            </a:r>
            <a:endParaRPr lang="en-US" dirty="0" smtClean="0"/>
          </a:p>
          <a:p>
            <a:pPr marL="742950" lvl="0" indent="-5143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AutoNum type="arabicPeriod"/>
            </a:pP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pemantik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peninjauan</a:t>
            </a:r>
            <a:r>
              <a:rPr lang="en-US" dirty="0" smtClean="0"/>
              <a:t> </a:t>
            </a:r>
            <a:r>
              <a:rPr lang="en-US" dirty="0" err="1" smtClean="0"/>
              <a:t>kembali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i="1" dirty="0" smtClean="0"/>
              <a:t>spending habits</a:t>
            </a:r>
            <a:r>
              <a:rPr lang="en-US" dirty="0" smtClean="0"/>
              <a:t> agar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menimbulkan</a:t>
            </a:r>
            <a:r>
              <a:rPr lang="en-US" dirty="0" smtClean="0"/>
              <a:t>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boros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216</Words>
  <Application>Microsoft Office PowerPoint</Application>
  <PresentationFormat>Widescreen</PresentationFormat>
  <Paragraphs>48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Century Gothic</vt:lpstr>
      <vt:lpstr>Calibri</vt:lpstr>
      <vt:lpstr>Arial</vt:lpstr>
      <vt:lpstr>Exo</vt:lpstr>
      <vt:lpstr>Office Theme</vt:lpstr>
      <vt:lpstr>PENGARUH KARTU DEBIT DAN UANG ELEKTRONIK TERHADAP SPENDING HABITS MAHASISWA</vt:lpstr>
      <vt:lpstr>Pendahuluan</vt:lpstr>
      <vt:lpstr>Pertanyaan Penelitian (Rumusan Masalah)</vt:lpstr>
      <vt:lpstr>Metode</vt:lpstr>
      <vt:lpstr>Hasil</vt:lpstr>
      <vt:lpstr>Pembahasan</vt:lpstr>
      <vt:lpstr>Temuan Penting Penelitian</vt:lpstr>
      <vt:lpstr>Manfaat Penelitian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PENGARUH DIGITALISASI TRANSAKSI UANG ELEKTRONIK TERHADAP SPENDING HABITS MAHASISWA</dc:title>
  <dc:creator>Umsida</dc:creator>
  <cp:lastModifiedBy>LENOVO</cp:lastModifiedBy>
  <cp:revision>5</cp:revision>
  <dcterms:created xsi:type="dcterms:W3CDTF">2020-02-14T17:43:00Z</dcterms:created>
  <dcterms:modified xsi:type="dcterms:W3CDTF">2024-09-11T04:36:43Z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1033-11.2.0.9031</vt:lpwstr>
  </property>
  <property fmtid="{D5CDD505-2E9C-101B-9397-08002B2CF9AE}" pid="3" name="ICV">
    <vt:lpwstr>9508b60dd52749e2ba30d29c1512c312</vt:lpwstr>
  </property>
</Properties>
</file>