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1383625" cy="32075438"/>
  <p:notesSz cx="6858000" cy="9144000"/>
  <p:embeddedFontLst>
    <p:embeddedFont>
      <p:font typeface="Trebuchet MS" panose="020B0603020202020204" pitchFamily="34" charset="0"/>
      <p:regular r:id="rId4"/>
      <p:bold r:id="rId5"/>
      <p:italic r:id="rId6"/>
      <p:boldItalic r:id="rId7"/>
    </p:embeddedFont>
    <p:embeddedFont>
      <p:font typeface="Garamond" panose="02020404030301010803" pitchFamily="18" charset="0"/>
      <p:regular r:id="rId8"/>
      <p:bold r:id="rId9"/>
      <p:italic r:id="rId10"/>
    </p:embeddedFont>
    <p:embeddedFont>
      <p:font typeface="Arial Rounded MT Bold" panose="020F0704030504030204" pitchFamily="34" charset="0"/>
      <p:regular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" roundtripDataSignature="AMtx7miRfiiJaRsaE+1NNdXO0HjHPto6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71" autoAdjust="0"/>
    <p:restoredTop sz="94660"/>
  </p:normalViewPr>
  <p:slideViewPr>
    <p:cSldViewPr snapToGrid="0">
      <p:cViewPr>
        <p:scale>
          <a:sx n="60" d="100"/>
          <a:sy n="60" d="100"/>
        </p:scale>
        <p:origin x="-654" y="-6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heme" Target="theme/theme1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1552337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1" name="Google Shape;1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68387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4"/>
          <p:cNvSpPr txBox="1">
            <a:spLocks noGrp="1"/>
          </p:cNvSpPr>
          <p:nvPr>
            <p:ph type="title"/>
          </p:nvPr>
        </p:nvSpPr>
        <p:spPr>
          <a:xfrm>
            <a:off x="1470124" y="1707141"/>
            <a:ext cx="18443377" cy="1540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290"/>
              <a:buFont typeface="Garamond"/>
              <a:buNone/>
              <a:defRPr sz="10290" b="0" i="0" u="none" strike="noStrike" cap="none">
                <a:solidFill>
                  <a:schemeClr val="dk1"/>
                </a:solidFill>
                <a:latin typeface="Garamond"/>
                <a:ea typeface="Garamond"/>
                <a:cs typeface="Garamond"/>
                <a:sym typeface="Garamo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/>
          <p:nvPr/>
        </p:nvSpPr>
        <p:spPr>
          <a:xfrm flipH="1">
            <a:off x="398184" y="518900"/>
            <a:ext cx="20587257" cy="29255171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733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1" descr="Lin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447911" y="28177539"/>
            <a:ext cx="293241" cy="293241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"/>
          <p:cNvSpPr txBox="1"/>
          <p:nvPr/>
        </p:nvSpPr>
        <p:spPr>
          <a:xfrm>
            <a:off x="14931070" y="28139961"/>
            <a:ext cx="5792400" cy="3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2105" dirty="0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Muhammad </a:t>
            </a:r>
            <a:r>
              <a:rPr lang="en-ZA" sz="2105" dirty="0" err="1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Amrullah</a:t>
            </a:r>
            <a:r>
              <a:rPr lang="en-ZA" sz="2105" dirty="0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ZA" sz="2105" dirty="0" err="1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Rosafi</a:t>
            </a:r>
            <a:endParaRPr dirty="0"/>
          </a:p>
        </p:txBody>
      </p:sp>
      <p:pic>
        <p:nvPicPr>
          <p:cNvPr id="15" name="Google Shape;15;p1" descr="Envelope" title="Icon Presenter Email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463411" y="28575596"/>
            <a:ext cx="262230" cy="26223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 txBox="1"/>
          <p:nvPr/>
        </p:nvSpPr>
        <p:spPr>
          <a:xfrm>
            <a:off x="14931070" y="28527932"/>
            <a:ext cx="5611500" cy="3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2105" dirty="0" err="1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Wiwit</a:t>
            </a:r>
            <a:r>
              <a:rPr lang="en-ZA" sz="2105" dirty="0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ZA" sz="2105" dirty="0" err="1" smtClean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Hariyanto</a:t>
            </a:r>
            <a:endParaRPr dirty="0"/>
          </a:p>
        </p:txBody>
      </p:sp>
      <p:pic>
        <p:nvPicPr>
          <p:cNvPr id="17" name="Google Shape;17;p1" descr="Smart Phone" title="Icon - Presenter Phone Number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463411" y="28976053"/>
            <a:ext cx="262230" cy="26223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"/>
          <p:cNvSpPr txBox="1"/>
          <p:nvPr/>
        </p:nvSpPr>
        <p:spPr>
          <a:xfrm>
            <a:off x="14931066" y="28911716"/>
            <a:ext cx="5792400" cy="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2105" dirty="0" smtClean="0">
                <a:solidFill>
                  <a:schemeClr val="dk1"/>
                </a:solidFill>
                <a:latin typeface="Trebuchet MS"/>
                <a:sym typeface="Trebuchet MS"/>
              </a:rPr>
              <a:t>wiwitbagaskara@umsida.ac.id</a:t>
            </a:r>
            <a:endParaRPr dirty="0"/>
          </a:p>
        </p:txBody>
      </p:sp>
      <p:sp>
        <p:nvSpPr>
          <p:cNvPr id="20" name="Google Shape;20;p1"/>
          <p:cNvSpPr txBox="1"/>
          <p:nvPr/>
        </p:nvSpPr>
        <p:spPr>
          <a:xfrm>
            <a:off x="263223" y="737850"/>
            <a:ext cx="125661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ZA" sz="60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Universitas</a:t>
            </a:r>
            <a:r>
              <a:rPr lang="en-ZA" sz="6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ZA" sz="60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Muhammadiyah</a:t>
            </a:r>
            <a:r>
              <a:rPr lang="en-ZA" sz="6000" dirty="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lang="en-ZA" sz="6000" dirty="0" err="1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Sidoarjo</a:t>
            </a:r>
            <a:endParaRPr sz="6000" dirty="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1" name="Google Shape;21;p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625075" y="757700"/>
            <a:ext cx="6877050" cy="14382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602673" y="2981317"/>
            <a:ext cx="19939897" cy="23241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5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Pengaruh</a:t>
            </a:r>
            <a:r>
              <a:rPr lang="en-US" sz="45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45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Kartu</a:t>
            </a:r>
            <a:r>
              <a:rPr lang="en-US" sz="45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 Debit </a:t>
            </a:r>
            <a:r>
              <a:rPr lang="en-US" sz="45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dan</a:t>
            </a:r>
            <a:r>
              <a:rPr lang="en-US" sz="45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45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Uang</a:t>
            </a:r>
            <a:r>
              <a:rPr lang="en-US" sz="45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45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Elektronik</a:t>
            </a:r>
            <a:r>
              <a:rPr lang="en-US" sz="45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45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Terhadap</a:t>
            </a:r>
            <a:r>
              <a:rPr lang="en-US" sz="45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 </a:t>
            </a:r>
          </a:p>
          <a:p>
            <a:pPr algn="ctr"/>
            <a:r>
              <a:rPr lang="en-US" sz="4500" i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Spending Habits </a:t>
            </a:r>
            <a:r>
              <a:rPr lang="en-US" sz="45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Mahasiswa</a:t>
            </a:r>
            <a:r>
              <a:rPr lang="en-US" sz="45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45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Universitas</a:t>
            </a:r>
            <a:r>
              <a:rPr lang="en-US" sz="45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45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Muhammadiyah</a:t>
            </a:r>
            <a:r>
              <a:rPr lang="en-US" sz="45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 </a:t>
            </a:r>
            <a:r>
              <a:rPr lang="en-US" sz="450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Rounded MT Bold" panose="020F0704030504030204" pitchFamily="34" charset="0"/>
              </a:rPr>
              <a:t>Sidoarjo</a:t>
            </a:r>
            <a:endParaRPr lang="en-US" sz="45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Rounded MT Bold" panose="020F07040305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2673" y="5761348"/>
            <a:ext cx="12226650" cy="774754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u="sng" dirty="0" err="1" smtClean="0">
                <a:solidFill>
                  <a:schemeClr val="tx1"/>
                </a:solidFill>
              </a:rPr>
              <a:t>Abstrak</a:t>
            </a:r>
            <a:endParaRPr lang="en-US" sz="3200" b="1" u="sng" dirty="0" smtClean="0">
              <a:solidFill>
                <a:schemeClr val="tx1"/>
              </a:solidFill>
            </a:endParaRPr>
          </a:p>
          <a:p>
            <a:pPr algn="just"/>
            <a:endParaRPr lang="en-US" sz="2400" dirty="0">
              <a:solidFill>
                <a:schemeClr val="tx1"/>
              </a:solidFill>
            </a:endParaRPr>
          </a:p>
          <a:p>
            <a:pPr algn="just"/>
            <a:r>
              <a:rPr lang="en-US" sz="2800" dirty="0" err="1" smtClean="0">
                <a:solidFill>
                  <a:schemeClr val="tx1"/>
                </a:solidFill>
              </a:rPr>
              <a:t>Penelitian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ini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dilatar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belakangi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oleh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semakin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maraknya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penggunaan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kartu</a:t>
            </a:r>
            <a:r>
              <a:rPr lang="en-US" sz="2800" dirty="0">
                <a:solidFill>
                  <a:schemeClr val="tx1"/>
                </a:solidFill>
              </a:rPr>
              <a:t> debit </a:t>
            </a:r>
            <a:r>
              <a:rPr lang="en-US" sz="2800" dirty="0" err="1">
                <a:solidFill>
                  <a:schemeClr val="tx1"/>
                </a:solidFill>
              </a:rPr>
              <a:t>dan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uang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elektronik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dalam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bertransaksi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r>
              <a:rPr lang="en-US" sz="2800" dirty="0" err="1">
                <a:solidFill>
                  <a:schemeClr val="tx1"/>
                </a:solidFill>
              </a:rPr>
              <a:t>Deretan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kelebihan</a:t>
            </a:r>
            <a:r>
              <a:rPr lang="en-US" sz="2800" dirty="0">
                <a:solidFill>
                  <a:schemeClr val="tx1"/>
                </a:solidFill>
              </a:rPr>
              <a:t> yang </a:t>
            </a:r>
            <a:r>
              <a:rPr lang="en-US" sz="2800" dirty="0" err="1">
                <a:solidFill>
                  <a:schemeClr val="tx1"/>
                </a:solidFill>
              </a:rPr>
              <a:t>dimiliki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oleh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kedua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inovasi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alat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pembayaran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ini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membuat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penggunanya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semakin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sering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menggunakan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untuk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melakukan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transaksi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r>
              <a:rPr lang="en-US" sz="2800" dirty="0" err="1">
                <a:solidFill>
                  <a:schemeClr val="tx1"/>
                </a:solidFill>
              </a:rPr>
              <a:t>Penelitian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ini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memiliki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tujuan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untuk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mengetahui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pengaruh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kartu</a:t>
            </a:r>
            <a:r>
              <a:rPr lang="en-US" sz="2800" dirty="0">
                <a:solidFill>
                  <a:schemeClr val="tx1"/>
                </a:solidFill>
              </a:rPr>
              <a:t> debit </a:t>
            </a:r>
            <a:r>
              <a:rPr lang="en-US" sz="2800" dirty="0" err="1">
                <a:solidFill>
                  <a:schemeClr val="tx1"/>
                </a:solidFill>
              </a:rPr>
              <a:t>dan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uang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elektronik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terhadap</a:t>
            </a:r>
            <a:r>
              <a:rPr lang="en-US" sz="2800" dirty="0">
                <a:solidFill>
                  <a:schemeClr val="tx1"/>
                </a:solidFill>
              </a:rPr>
              <a:t> spending habits </a:t>
            </a:r>
            <a:r>
              <a:rPr lang="en-US" sz="2800" dirty="0" err="1">
                <a:solidFill>
                  <a:schemeClr val="tx1"/>
                </a:solidFill>
              </a:rPr>
              <a:t>mahasiswa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r>
              <a:rPr lang="en-US" sz="2800" dirty="0" err="1">
                <a:solidFill>
                  <a:schemeClr val="tx1"/>
                </a:solidFill>
              </a:rPr>
              <a:t>Penelitian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ini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bertempat</a:t>
            </a:r>
            <a:r>
              <a:rPr lang="en-US" sz="2800" dirty="0">
                <a:solidFill>
                  <a:schemeClr val="tx1"/>
                </a:solidFill>
              </a:rPr>
              <a:t> di </a:t>
            </a:r>
            <a:r>
              <a:rPr lang="en-US" sz="2800" dirty="0" err="1">
                <a:solidFill>
                  <a:schemeClr val="tx1"/>
                </a:solidFill>
              </a:rPr>
              <a:t>Universitas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Muhammadiyah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Sidoarjo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dilakukan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dengan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menyebarkan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kuisioner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kepada</a:t>
            </a:r>
            <a:r>
              <a:rPr lang="en-US" sz="2800" dirty="0">
                <a:solidFill>
                  <a:schemeClr val="tx1"/>
                </a:solidFill>
              </a:rPr>
              <a:t> 81 </a:t>
            </a:r>
            <a:r>
              <a:rPr lang="en-US" sz="2800" dirty="0" err="1">
                <a:solidFill>
                  <a:schemeClr val="tx1"/>
                </a:solidFill>
              </a:rPr>
              <a:t>mahasiswa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aktif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Universitas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Muhammadiyah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Sidoarjo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sebagai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responden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r>
              <a:rPr lang="en-US" sz="2800" dirty="0" err="1">
                <a:solidFill>
                  <a:schemeClr val="tx1"/>
                </a:solidFill>
              </a:rPr>
              <a:t>Dalam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penelitian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ini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err="1">
                <a:solidFill>
                  <a:schemeClr val="tx1"/>
                </a:solidFill>
              </a:rPr>
              <a:t>analisis</a:t>
            </a:r>
            <a:r>
              <a:rPr lang="en-US" sz="2800" dirty="0">
                <a:solidFill>
                  <a:schemeClr val="tx1"/>
                </a:solidFill>
              </a:rPr>
              <a:t> yang </a:t>
            </a:r>
            <a:r>
              <a:rPr lang="en-US" sz="2800" dirty="0" err="1">
                <a:solidFill>
                  <a:schemeClr val="tx1"/>
                </a:solidFill>
              </a:rPr>
              <a:t>digunakan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adalah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regresi</a:t>
            </a:r>
            <a:r>
              <a:rPr lang="en-US" sz="2800" dirty="0">
                <a:solidFill>
                  <a:schemeClr val="tx1"/>
                </a:solidFill>
              </a:rPr>
              <a:t> linier </a:t>
            </a:r>
            <a:r>
              <a:rPr lang="en-US" sz="2800" dirty="0" err="1">
                <a:solidFill>
                  <a:schemeClr val="tx1"/>
                </a:solidFill>
              </a:rPr>
              <a:t>berganda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alat</a:t>
            </a:r>
            <a:r>
              <a:rPr lang="en-US" sz="2800" dirty="0">
                <a:solidFill>
                  <a:schemeClr val="tx1"/>
                </a:solidFill>
              </a:rPr>
              <a:t> yang </a:t>
            </a:r>
            <a:r>
              <a:rPr lang="en-US" sz="2800" dirty="0" err="1">
                <a:solidFill>
                  <a:schemeClr val="tx1"/>
                </a:solidFill>
              </a:rPr>
              <a:t>digunakan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untuk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melakukan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analisis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tersebut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adalah</a:t>
            </a:r>
            <a:r>
              <a:rPr lang="en-US" sz="2800" dirty="0">
                <a:solidFill>
                  <a:schemeClr val="tx1"/>
                </a:solidFill>
              </a:rPr>
              <a:t> SPSS. Data yang </a:t>
            </a:r>
            <a:r>
              <a:rPr lang="en-US" sz="2800" dirty="0" err="1">
                <a:solidFill>
                  <a:schemeClr val="tx1"/>
                </a:solidFill>
              </a:rPr>
              <a:t>digunakan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untuk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analisis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merupakan</a:t>
            </a:r>
            <a:r>
              <a:rPr lang="en-US" sz="2800" dirty="0">
                <a:solidFill>
                  <a:schemeClr val="tx1"/>
                </a:solidFill>
              </a:rPr>
              <a:t> data primer yang </a:t>
            </a:r>
            <a:r>
              <a:rPr lang="en-US" sz="2800" dirty="0" err="1">
                <a:solidFill>
                  <a:schemeClr val="tx1"/>
                </a:solidFill>
              </a:rPr>
              <a:t>yang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diperoleh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dari</a:t>
            </a:r>
            <a:r>
              <a:rPr lang="en-US" sz="2800" dirty="0">
                <a:solidFill>
                  <a:schemeClr val="tx1"/>
                </a:solidFill>
              </a:rPr>
              <a:t> 81 </a:t>
            </a:r>
            <a:r>
              <a:rPr lang="en-US" sz="2800" dirty="0" err="1">
                <a:solidFill>
                  <a:schemeClr val="tx1"/>
                </a:solidFill>
              </a:rPr>
              <a:t>responden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r>
              <a:rPr lang="en-US" sz="2800" dirty="0" err="1">
                <a:solidFill>
                  <a:schemeClr val="tx1"/>
                </a:solidFill>
              </a:rPr>
              <a:t>Berdasarkan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hasil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dari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penelitian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ini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err="1">
                <a:solidFill>
                  <a:schemeClr val="tx1"/>
                </a:solidFill>
              </a:rPr>
              <a:t>dapat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diketahui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bahwa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kartu</a:t>
            </a:r>
            <a:r>
              <a:rPr lang="en-US" sz="2800" dirty="0">
                <a:solidFill>
                  <a:schemeClr val="tx1"/>
                </a:solidFill>
              </a:rPr>
              <a:t> debit </a:t>
            </a:r>
            <a:r>
              <a:rPr lang="en-US" sz="2800" dirty="0" err="1">
                <a:solidFill>
                  <a:schemeClr val="tx1"/>
                </a:solidFill>
              </a:rPr>
              <a:t>maupun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uang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elektronik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memiliki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pengaruh</a:t>
            </a:r>
            <a:r>
              <a:rPr lang="en-US" sz="2800" dirty="0">
                <a:solidFill>
                  <a:schemeClr val="tx1"/>
                </a:solidFill>
              </a:rPr>
              <a:t> yang </a:t>
            </a:r>
            <a:r>
              <a:rPr lang="en-US" sz="2800" dirty="0" err="1">
                <a:solidFill>
                  <a:schemeClr val="tx1"/>
                </a:solidFill>
              </a:rPr>
              <a:t>signifikan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terhadap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sepnding</a:t>
            </a:r>
            <a:r>
              <a:rPr lang="en-US" sz="2800" dirty="0">
                <a:solidFill>
                  <a:schemeClr val="tx1"/>
                </a:solidFill>
              </a:rPr>
              <a:t> habits </a:t>
            </a:r>
            <a:r>
              <a:rPr lang="en-US" sz="2800" dirty="0" err="1">
                <a:solidFill>
                  <a:schemeClr val="tx1"/>
                </a:solidFill>
              </a:rPr>
              <a:t>mahasiswa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Universitas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Muhammadiyah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Sidoarjo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3098684" y="5761348"/>
            <a:ext cx="7665027" cy="1152884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3200" b="1" u="sng" dirty="0" err="1" smtClean="0">
                <a:solidFill>
                  <a:schemeClr val="tx1"/>
                </a:solidFill>
              </a:rPr>
              <a:t>Hasil</a:t>
            </a:r>
            <a:r>
              <a:rPr lang="en-US" sz="3200" b="1" u="sng" dirty="0" smtClean="0">
                <a:solidFill>
                  <a:schemeClr val="tx1"/>
                </a:solidFill>
              </a:rPr>
              <a:t> </a:t>
            </a:r>
            <a:r>
              <a:rPr lang="en-US" sz="3200" b="1" u="sng" dirty="0" err="1" smtClean="0">
                <a:solidFill>
                  <a:schemeClr val="tx1"/>
                </a:solidFill>
              </a:rPr>
              <a:t>Penelitian</a:t>
            </a:r>
            <a:endParaRPr lang="en-US" sz="3200" b="1" u="sng" dirty="0" smtClean="0">
              <a:solidFill>
                <a:schemeClr val="tx1"/>
              </a:solidFill>
            </a:endParaRPr>
          </a:p>
          <a:p>
            <a:pPr algn="ctr"/>
            <a:endParaRPr lang="en-US" sz="3200" b="1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sz="3200" dirty="0" err="1" smtClean="0">
                <a:solidFill>
                  <a:schemeClr val="tx1"/>
                </a:solidFill>
              </a:rPr>
              <a:t>Variabel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independen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pertama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yaitu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penggunaan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kartu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debet</a:t>
            </a:r>
            <a:r>
              <a:rPr lang="en-US" sz="3200" dirty="0">
                <a:solidFill>
                  <a:schemeClr val="tx1"/>
                </a:solidFill>
              </a:rPr>
              <a:t> (X1) </a:t>
            </a:r>
            <a:r>
              <a:rPr lang="en-US" sz="3200" dirty="0" err="1">
                <a:solidFill>
                  <a:schemeClr val="tx1"/>
                </a:solidFill>
              </a:rPr>
              <a:t>memeiliki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nilai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signifikansi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sebesar</a:t>
            </a:r>
            <a:r>
              <a:rPr lang="en-US" sz="3200" dirty="0">
                <a:solidFill>
                  <a:schemeClr val="tx1"/>
                </a:solidFill>
              </a:rPr>
              <a:t> 0,040, </a:t>
            </a:r>
            <a:r>
              <a:rPr lang="en-US" sz="3200" dirty="0" err="1">
                <a:solidFill>
                  <a:schemeClr val="tx1"/>
                </a:solidFill>
              </a:rPr>
              <a:t>nilai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ini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lebih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kecil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dari</a:t>
            </a:r>
            <a:r>
              <a:rPr lang="en-US" sz="3200" dirty="0">
                <a:solidFill>
                  <a:schemeClr val="tx1"/>
                </a:solidFill>
              </a:rPr>
              <a:t> 0,050. Dari </a:t>
            </a:r>
            <a:r>
              <a:rPr lang="en-US" sz="3200" dirty="0" err="1">
                <a:solidFill>
                  <a:schemeClr val="tx1"/>
                </a:solidFill>
              </a:rPr>
              <a:t>syarat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tersebut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maka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variabel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independen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penggunaan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kartu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debet</a:t>
            </a:r>
            <a:r>
              <a:rPr lang="en-US" sz="3200" dirty="0">
                <a:solidFill>
                  <a:schemeClr val="tx1"/>
                </a:solidFill>
              </a:rPr>
              <a:t> (X1) </a:t>
            </a:r>
            <a:r>
              <a:rPr lang="en-US" sz="3200" dirty="0" err="1">
                <a:solidFill>
                  <a:schemeClr val="tx1"/>
                </a:solidFill>
              </a:rPr>
              <a:t>ini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memiliki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berpengaruh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terhadap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dependen</a:t>
            </a:r>
            <a:r>
              <a:rPr lang="en-US" sz="3200" dirty="0">
                <a:solidFill>
                  <a:schemeClr val="tx1"/>
                </a:solidFill>
              </a:rPr>
              <a:t> yang </a:t>
            </a:r>
            <a:r>
              <a:rPr lang="en-US" sz="3200" dirty="0" err="1">
                <a:solidFill>
                  <a:schemeClr val="tx1"/>
                </a:solidFill>
              </a:rPr>
              <a:t>pada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penelitian</a:t>
            </a:r>
            <a:r>
              <a:rPr lang="en-US" sz="3200" dirty="0">
                <a:solidFill>
                  <a:schemeClr val="tx1"/>
                </a:solidFill>
              </a:rPr>
              <a:t> kali </a:t>
            </a:r>
            <a:r>
              <a:rPr lang="en-US" sz="3200" dirty="0" err="1">
                <a:solidFill>
                  <a:schemeClr val="tx1"/>
                </a:solidFill>
              </a:rPr>
              <a:t>ini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adalah</a:t>
            </a:r>
            <a:r>
              <a:rPr lang="en-US" sz="3200" dirty="0">
                <a:solidFill>
                  <a:schemeClr val="tx1"/>
                </a:solidFill>
              </a:rPr>
              <a:t> spending habits (Y</a:t>
            </a:r>
            <a:r>
              <a:rPr lang="en-US" sz="3200" dirty="0" smtClean="0">
                <a:solidFill>
                  <a:schemeClr val="tx1"/>
                </a:solidFill>
              </a:rPr>
              <a:t>).</a:t>
            </a:r>
          </a:p>
          <a:p>
            <a:pPr marL="514350" indent="-514350" algn="just">
              <a:buFont typeface="+mj-lt"/>
              <a:buAutoNum type="arabicPeriod"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sz="3200" dirty="0" err="1" smtClean="0">
                <a:solidFill>
                  <a:schemeClr val="tx1"/>
                </a:solidFill>
              </a:rPr>
              <a:t>Variabel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independen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kedua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yaitu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penggunaan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uang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elektronik</a:t>
            </a:r>
            <a:r>
              <a:rPr lang="en-US" sz="3200" dirty="0">
                <a:solidFill>
                  <a:schemeClr val="tx1"/>
                </a:solidFill>
              </a:rPr>
              <a:t> (X2) </a:t>
            </a:r>
            <a:r>
              <a:rPr lang="en-US" sz="3200" dirty="0" err="1">
                <a:solidFill>
                  <a:schemeClr val="tx1"/>
                </a:solidFill>
              </a:rPr>
              <a:t>memeiliki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nilai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signifikansi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sebesar</a:t>
            </a:r>
            <a:r>
              <a:rPr lang="en-US" sz="3200" dirty="0">
                <a:solidFill>
                  <a:schemeClr val="tx1"/>
                </a:solidFill>
              </a:rPr>
              <a:t> 0,000, </a:t>
            </a:r>
            <a:r>
              <a:rPr lang="en-US" sz="3200" dirty="0" err="1">
                <a:solidFill>
                  <a:schemeClr val="tx1"/>
                </a:solidFill>
              </a:rPr>
              <a:t>nilai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ini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lebih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kecil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dari</a:t>
            </a:r>
            <a:r>
              <a:rPr lang="en-US" sz="3200" dirty="0">
                <a:solidFill>
                  <a:schemeClr val="tx1"/>
                </a:solidFill>
              </a:rPr>
              <a:t> 0,050. Dari </a:t>
            </a:r>
            <a:r>
              <a:rPr lang="en-US" sz="3200" dirty="0" err="1">
                <a:solidFill>
                  <a:schemeClr val="tx1"/>
                </a:solidFill>
              </a:rPr>
              <a:t>terpenuhinya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syarat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ini</a:t>
            </a:r>
            <a:r>
              <a:rPr lang="en-US" sz="3200" dirty="0">
                <a:solidFill>
                  <a:schemeClr val="tx1"/>
                </a:solidFill>
              </a:rPr>
              <a:t>, </a:t>
            </a:r>
            <a:r>
              <a:rPr lang="en-US" sz="3200" dirty="0" err="1">
                <a:solidFill>
                  <a:schemeClr val="tx1"/>
                </a:solidFill>
              </a:rPr>
              <a:t>maka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variabel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independen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penggunaan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uang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elektronik</a:t>
            </a:r>
            <a:r>
              <a:rPr lang="en-US" sz="3200" dirty="0">
                <a:solidFill>
                  <a:schemeClr val="tx1"/>
                </a:solidFill>
              </a:rPr>
              <a:t> (X2) </a:t>
            </a:r>
            <a:r>
              <a:rPr lang="en-US" sz="3200" dirty="0" err="1">
                <a:solidFill>
                  <a:schemeClr val="tx1"/>
                </a:solidFill>
              </a:rPr>
              <a:t>ini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memiliki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berpengaruh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terhadap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dependen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penelitian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ini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yaitu</a:t>
            </a:r>
            <a:r>
              <a:rPr lang="en-US" sz="3200" dirty="0">
                <a:solidFill>
                  <a:schemeClr val="tx1"/>
                </a:solidFill>
              </a:rPr>
              <a:t> spending habits (Y).</a:t>
            </a:r>
          </a:p>
          <a:p>
            <a:pPr algn="ctr"/>
            <a:endParaRPr lang="en-US" sz="3200" b="1" dirty="0" smtClean="0">
              <a:solidFill>
                <a:schemeClr val="tx1"/>
              </a:solidFill>
            </a:endParaRPr>
          </a:p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828824" y="17587321"/>
            <a:ext cx="11953204" cy="597216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3200" b="1" u="sng" dirty="0" err="1" smtClean="0">
                <a:solidFill>
                  <a:schemeClr val="tx1"/>
                </a:solidFill>
              </a:rPr>
              <a:t>Metode</a:t>
            </a:r>
            <a:endParaRPr lang="en-US" sz="3200" b="1" u="sng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02673" y="13861143"/>
            <a:ext cx="7665027" cy="126854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200" b="1" u="sng" dirty="0" smtClean="0">
              <a:solidFill>
                <a:schemeClr val="tx1"/>
              </a:solidFill>
            </a:endParaRPr>
          </a:p>
          <a:p>
            <a:pPr algn="ctr"/>
            <a:r>
              <a:rPr lang="en-US" sz="2800" b="1" u="sng" dirty="0" err="1" smtClean="0">
                <a:solidFill>
                  <a:schemeClr val="tx1"/>
                </a:solidFill>
              </a:rPr>
              <a:t>Kesimpulan</a:t>
            </a:r>
            <a:endParaRPr lang="en-US" sz="2800" b="1" u="sng" dirty="0" smtClean="0">
              <a:solidFill>
                <a:schemeClr val="tx1"/>
              </a:solidFill>
            </a:endParaRPr>
          </a:p>
          <a:p>
            <a:pPr algn="ctr"/>
            <a:endParaRPr lang="en-US" sz="2800" b="1" dirty="0" smtClean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err="1">
                <a:solidFill>
                  <a:schemeClr val="tx1"/>
                </a:solidFill>
              </a:rPr>
              <a:t>Hipotesis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pertama</a:t>
            </a:r>
            <a:r>
              <a:rPr lang="en-US" sz="2800" dirty="0">
                <a:solidFill>
                  <a:schemeClr val="tx1"/>
                </a:solidFill>
              </a:rPr>
              <a:t> yang </a:t>
            </a:r>
            <a:r>
              <a:rPr lang="en-US" sz="2800" dirty="0" err="1">
                <a:solidFill>
                  <a:schemeClr val="tx1"/>
                </a:solidFill>
              </a:rPr>
              <a:t>diuji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adalah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bahwa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penggunaan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kartu</a:t>
            </a:r>
            <a:r>
              <a:rPr lang="en-US" sz="2800" dirty="0">
                <a:solidFill>
                  <a:schemeClr val="tx1"/>
                </a:solidFill>
              </a:rPr>
              <a:t> debit </a:t>
            </a:r>
            <a:r>
              <a:rPr lang="en-US" sz="2800" dirty="0" err="1">
                <a:solidFill>
                  <a:schemeClr val="tx1"/>
                </a:solidFill>
              </a:rPr>
              <a:t>berpengaruh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terhadap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i="1" dirty="0">
                <a:solidFill>
                  <a:schemeClr val="tx1"/>
                </a:solidFill>
              </a:rPr>
              <a:t>spending habits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mahasiswa</a:t>
            </a:r>
            <a:r>
              <a:rPr lang="en-US" sz="2800" dirty="0">
                <a:solidFill>
                  <a:schemeClr val="tx1"/>
                </a:solidFill>
              </a:rPr>
              <a:t> Program </a:t>
            </a:r>
            <a:r>
              <a:rPr lang="en-US" sz="2800" dirty="0" err="1">
                <a:solidFill>
                  <a:schemeClr val="tx1"/>
                </a:solidFill>
              </a:rPr>
              <a:t>Studi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Akuntansi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Universitas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Muhammadiyah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Sidoarjo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r>
              <a:rPr lang="en-US" sz="2800" dirty="0" err="1">
                <a:solidFill>
                  <a:schemeClr val="tx1"/>
                </a:solidFill>
              </a:rPr>
              <a:t>Berdasarkan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hasil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pengujian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err="1">
                <a:solidFill>
                  <a:schemeClr val="tx1"/>
                </a:solidFill>
              </a:rPr>
              <a:t>hipotesis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ini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dapat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diterima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err="1">
                <a:solidFill>
                  <a:schemeClr val="tx1"/>
                </a:solidFill>
              </a:rPr>
              <a:t>sehingga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dapat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disimpulkan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bahwa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penggunaan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kartu</a:t>
            </a:r>
            <a:r>
              <a:rPr lang="en-US" sz="2800" dirty="0">
                <a:solidFill>
                  <a:schemeClr val="tx1"/>
                </a:solidFill>
              </a:rPr>
              <a:t> debit </a:t>
            </a:r>
            <a:r>
              <a:rPr lang="en-US" sz="2800" dirty="0" err="1">
                <a:solidFill>
                  <a:schemeClr val="tx1"/>
                </a:solidFill>
              </a:rPr>
              <a:t>memang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memiliki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pengaruh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terhadap</a:t>
            </a:r>
            <a:r>
              <a:rPr lang="en-US" sz="2800" dirty="0">
                <a:solidFill>
                  <a:schemeClr val="tx1"/>
                </a:solidFill>
              </a:rPr>
              <a:t> spending habits </a:t>
            </a:r>
            <a:r>
              <a:rPr lang="en-US" sz="2800" dirty="0" err="1" smtClean="0">
                <a:solidFill>
                  <a:schemeClr val="tx1"/>
                </a:solidFill>
              </a:rPr>
              <a:t>mahasiswa</a:t>
            </a:r>
            <a:endParaRPr lang="en-US" sz="2800" dirty="0">
              <a:solidFill>
                <a:schemeClr val="tx1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en-US" sz="2800" dirty="0" err="1" smtClean="0">
                <a:solidFill>
                  <a:schemeClr val="tx1"/>
                </a:solidFill>
              </a:rPr>
              <a:t>Hipotesis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kedua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dalam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penelitian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ini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adalah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bahwa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penggunaan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uang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elektronik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berpengaruh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terhadap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i="1" dirty="0">
                <a:solidFill>
                  <a:schemeClr val="tx1"/>
                </a:solidFill>
              </a:rPr>
              <a:t>spending habits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mahasiswa</a:t>
            </a:r>
            <a:r>
              <a:rPr lang="en-US" sz="2800" dirty="0">
                <a:solidFill>
                  <a:schemeClr val="tx1"/>
                </a:solidFill>
              </a:rPr>
              <a:t> Program </a:t>
            </a:r>
            <a:r>
              <a:rPr lang="en-US" sz="2800" dirty="0" err="1">
                <a:solidFill>
                  <a:schemeClr val="tx1"/>
                </a:solidFill>
              </a:rPr>
              <a:t>Studi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Akuntansi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Universitas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Muhammadiyah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Sidoarjo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r>
              <a:rPr lang="en-US" sz="2800" dirty="0" err="1">
                <a:solidFill>
                  <a:schemeClr val="tx1"/>
                </a:solidFill>
              </a:rPr>
              <a:t>Berdasarkan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hasil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pembahasan</a:t>
            </a:r>
            <a:r>
              <a:rPr lang="en-US" sz="2800" dirty="0">
                <a:solidFill>
                  <a:schemeClr val="tx1"/>
                </a:solidFill>
              </a:rPr>
              <a:t> yang </a:t>
            </a:r>
            <a:r>
              <a:rPr lang="en-US" sz="2800" dirty="0" err="1">
                <a:solidFill>
                  <a:schemeClr val="tx1"/>
                </a:solidFill>
              </a:rPr>
              <a:t>telah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dipaparkan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sebelumnya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err="1">
                <a:solidFill>
                  <a:schemeClr val="tx1"/>
                </a:solidFill>
              </a:rPr>
              <a:t>hipotesis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ini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dapat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diterima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r>
              <a:rPr lang="en-US" sz="2800" dirty="0" err="1">
                <a:solidFill>
                  <a:schemeClr val="tx1"/>
                </a:solidFill>
              </a:rPr>
              <a:t>Dengan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demikian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err="1">
                <a:solidFill>
                  <a:schemeClr val="tx1"/>
                </a:solidFill>
              </a:rPr>
              <a:t>dapat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dikatakan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bahwa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penggunaan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uang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elektronik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memiliki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pengaruh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signifikan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terhadap</a:t>
            </a:r>
            <a:r>
              <a:rPr lang="en-US" sz="2800" dirty="0">
                <a:solidFill>
                  <a:schemeClr val="tx1"/>
                </a:solidFill>
              </a:rPr>
              <a:t> spending habits </a:t>
            </a:r>
            <a:r>
              <a:rPr lang="en-US" sz="2800" dirty="0" err="1">
                <a:solidFill>
                  <a:schemeClr val="tx1"/>
                </a:solidFill>
              </a:rPr>
              <a:t>mahasiswa</a:t>
            </a:r>
            <a:r>
              <a:rPr lang="en-US" sz="2800" dirty="0">
                <a:solidFill>
                  <a:schemeClr val="tx1"/>
                </a:solidFill>
              </a:rPr>
              <a:t>. </a:t>
            </a:r>
            <a:r>
              <a:rPr lang="en-US" sz="2800" dirty="0" err="1">
                <a:solidFill>
                  <a:schemeClr val="tx1"/>
                </a:solidFill>
              </a:rPr>
              <a:t>Karena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pengaruhnya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bersifat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positif</a:t>
            </a:r>
            <a:r>
              <a:rPr lang="en-US" sz="2800" dirty="0">
                <a:solidFill>
                  <a:schemeClr val="tx1"/>
                </a:solidFill>
              </a:rPr>
              <a:t>, </a:t>
            </a:r>
            <a:r>
              <a:rPr lang="en-US" sz="2800" dirty="0" err="1">
                <a:solidFill>
                  <a:schemeClr val="tx1"/>
                </a:solidFill>
              </a:rPr>
              <a:t>ini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berarti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bahwa</a:t>
            </a:r>
            <a:r>
              <a:rPr lang="en-US" sz="2800" dirty="0">
                <a:solidFill>
                  <a:schemeClr val="tx1"/>
                </a:solidFill>
              </a:rPr>
              <a:t> spending habits </a:t>
            </a:r>
            <a:r>
              <a:rPr lang="en-US" sz="2800" dirty="0" err="1">
                <a:solidFill>
                  <a:schemeClr val="tx1"/>
                </a:solidFill>
              </a:rPr>
              <a:t>mahasiswa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akan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meningkat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seiring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dengan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meningkatnya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penggunaan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uang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elektronik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dalam</a:t>
            </a:r>
            <a:r>
              <a:rPr lang="en-US" sz="2800" dirty="0">
                <a:solidFill>
                  <a:schemeClr val="tx1"/>
                </a:solidFill>
              </a:rPr>
              <a:t> proses </a:t>
            </a:r>
            <a:r>
              <a:rPr lang="en-US" sz="2800" dirty="0" err="1">
                <a:solidFill>
                  <a:schemeClr val="tx1"/>
                </a:solidFill>
              </a:rPr>
              <a:t>pembayaran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transaksinya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5" name="Quad Arrow 4"/>
          <p:cNvSpPr/>
          <p:nvPr/>
        </p:nvSpPr>
        <p:spPr>
          <a:xfrm>
            <a:off x="8880292" y="13861143"/>
            <a:ext cx="3753089" cy="3429051"/>
          </a:xfrm>
          <a:prstGeom prst="quad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qual 6"/>
          <p:cNvSpPr/>
          <p:nvPr/>
        </p:nvSpPr>
        <p:spPr>
          <a:xfrm>
            <a:off x="6600825" y="23268816"/>
            <a:ext cx="16287750" cy="4141114"/>
          </a:xfrm>
          <a:prstGeom prst="mathEqual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Equal 29"/>
          <p:cNvSpPr/>
          <p:nvPr/>
        </p:nvSpPr>
        <p:spPr>
          <a:xfrm>
            <a:off x="-779688" y="26119104"/>
            <a:ext cx="10417174" cy="4141114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Equal 30"/>
          <p:cNvSpPr/>
          <p:nvPr/>
        </p:nvSpPr>
        <p:spPr>
          <a:xfrm>
            <a:off x="7852229" y="26119104"/>
            <a:ext cx="7078837" cy="4141114"/>
          </a:xfrm>
          <a:prstGeom prst="mathEqual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Equal 31"/>
          <p:cNvSpPr/>
          <p:nvPr/>
        </p:nvSpPr>
        <p:spPr>
          <a:xfrm>
            <a:off x="-779688" y="26119104"/>
            <a:ext cx="10417174" cy="4141114"/>
          </a:xfrm>
          <a:prstGeom prst="mathEqual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96050"/>
              </p:ext>
            </p:extLst>
          </p:nvPr>
        </p:nvGraphicFramePr>
        <p:xfrm>
          <a:off x="9088628" y="18288698"/>
          <a:ext cx="11453942" cy="51073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3099"/>
                <a:gridCol w="7610843"/>
              </a:tblGrid>
              <a:tr h="510340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Jenis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penelitian</a:t>
                      </a:r>
                      <a:r>
                        <a:rPr lang="en-US" sz="1600" b="1" dirty="0" smtClean="0"/>
                        <a:t> 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dirty="0" err="1" smtClean="0"/>
                        <a:t>Kuantitatif</a:t>
                      </a:r>
                      <a:endParaRPr lang="en-US" sz="1600" b="1" dirty="0" smtClean="0"/>
                    </a:p>
                  </a:txBody>
                  <a:tcPr/>
                </a:tc>
              </a:tr>
              <a:tr h="510340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Lokasi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penelitian</a:t>
                      </a:r>
                      <a:r>
                        <a:rPr lang="en-US" sz="1600" b="1" dirty="0" smtClean="0"/>
                        <a:t> 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dirty="0" err="1" smtClean="0"/>
                        <a:t>Universitas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Muhammadiyah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Sidoarjo</a:t>
                      </a:r>
                      <a:endParaRPr lang="en-US" sz="1600" b="1" dirty="0" smtClean="0"/>
                    </a:p>
                  </a:txBody>
                  <a:tcPr/>
                </a:tc>
              </a:tr>
              <a:tr h="510340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Jenis</a:t>
                      </a:r>
                      <a:r>
                        <a:rPr lang="en-US" sz="1600" b="1" dirty="0" smtClean="0"/>
                        <a:t> &amp; </a:t>
                      </a:r>
                      <a:r>
                        <a:rPr lang="en-US" sz="1600" b="1" dirty="0" err="1" smtClean="0"/>
                        <a:t>Sumber</a:t>
                      </a:r>
                      <a:r>
                        <a:rPr lang="en-US" sz="1600" b="1" dirty="0" smtClean="0"/>
                        <a:t> data 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primer (</a:t>
                      </a:r>
                      <a:r>
                        <a:rPr lang="en-US" sz="1600" b="1" dirty="0" err="1" smtClean="0"/>
                        <a:t>pembagian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kuisioner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kepada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mahasiswa</a:t>
                      </a:r>
                      <a:r>
                        <a:rPr lang="en-US" sz="1600" b="1" dirty="0" smtClean="0"/>
                        <a:t>)</a:t>
                      </a:r>
                    </a:p>
                  </a:txBody>
                  <a:tcPr/>
                </a:tc>
              </a:tr>
              <a:tr h="510340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Teknik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pengumpulan</a:t>
                      </a:r>
                      <a:r>
                        <a:rPr lang="en-US" sz="1600" b="1" dirty="0" smtClean="0"/>
                        <a:t> data 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dirty="0" err="1" smtClean="0"/>
                        <a:t>Kuisioner</a:t>
                      </a:r>
                      <a:endParaRPr lang="en-US" sz="1600" b="1" dirty="0" smtClean="0"/>
                    </a:p>
                  </a:txBody>
                  <a:tcPr/>
                </a:tc>
              </a:tr>
              <a:tr h="1851562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Teknik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analisa</a:t>
                      </a:r>
                      <a:r>
                        <a:rPr lang="en-US" sz="1600" b="1" dirty="0" smtClean="0"/>
                        <a:t> data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lvl="0" indent="-228600" algn="l" rtl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None/>
                      </a:pPr>
                      <a:r>
                        <a:rPr lang="en-US" sz="1600" b="1" dirty="0" err="1" smtClean="0"/>
                        <a:t>Uji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validitas</a:t>
                      </a:r>
                      <a:endParaRPr lang="en-US" sz="1600" b="1" dirty="0" smtClean="0"/>
                    </a:p>
                    <a:p>
                      <a:pPr marL="457200" lvl="0" indent="-228600" algn="l" rtl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None/>
                      </a:pPr>
                      <a:r>
                        <a:rPr lang="en-US" sz="1600" b="1" dirty="0" err="1" smtClean="0"/>
                        <a:t>Uji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reliabilitas</a:t>
                      </a:r>
                      <a:endParaRPr lang="en-US" sz="1600" b="1" dirty="0" smtClean="0"/>
                    </a:p>
                    <a:p>
                      <a:pPr marL="457200" lvl="0" indent="-228600" algn="l" rtl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None/>
                      </a:pPr>
                      <a:r>
                        <a:rPr lang="en-US" sz="1600" b="1" dirty="0" err="1" smtClean="0"/>
                        <a:t>Analisis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statistik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deskriptif</a:t>
                      </a:r>
                      <a:endParaRPr lang="en-US" sz="1600" b="1" dirty="0" smtClean="0"/>
                    </a:p>
                    <a:p>
                      <a:pPr marL="457200" lvl="0" indent="-228600" algn="l" rtl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None/>
                      </a:pPr>
                      <a:r>
                        <a:rPr lang="en-US" sz="1600" b="1" dirty="0" err="1" smtClean="0"/>
                        <a:t>Analisis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regresi</a:t>
                      </a:r>
                      <a:r>
                        <a:rPr lang="en-US" sz="1600" b="1" dirty="0" smtClean="0"/>
                        <a:t> linier </a:t>
                      </a:r>
                      <a:r>
                        <a:rPr lang="en-US" sz="1600" b="1" dirty="0" err="1" smtClean="0"/>
                        <a:t>berganda</a:t>
                      </a:r>
                      <a:endParaRPr lang="en-US" sz="1600" b="1" dirty="0" smtClean="0"/>
                    </a:p>
                    <a:p>
                      <a:pPr marL="457200" lvl="0" indent="-228600" algn="l" rtl="0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None/>
                      </a:pPr>
                      <a:r>
                        <a:rPr lang="en-US" sz="1600" b="1" dirty="0" err="1" smtClean="0"/>
                        <a:t>Uji</a:t>
                      </a:r>
                      <a:r>
                        <a:rPr lang="en-US" sz="1600" b="1" dirty="0" smtClean="0"/>
                        <a:t> T</a:t>
                      </a:r>
                    </a:p>
                  </a:txBody>
                  <a:tcPr/>
                </a:tc>
              </a:tr>
              <a:tr h="501329">
                <a:tc>
                  <a:txBody>
                    <a:bodyPr/>
                    <a:lstStyle/>
                    <a:p>
                      <a:r>
                        <a:rPr lang="en-US" sz="1600" b="1" dirty="0" err="1" smtClean="0"/>
                        <a:t>Populasi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425 </a:t>
                      </a:r>
                      <a:r>
                        <a:rPr lang="en-US" sz="1600" b="1" dirty="0" err="1" smtClean="0"/>
                        <a:t>Mahasiswa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akuntansi</a:t>
                      </a:r>
                      <a:r>
                        <a:rPr lang="en-US" sz="1600" b="1" dirty="0" smtClean="0"/>
                        <a:t> (</a:t>
                      </a:r>
                      <a:r>
                        <a:rPr lang="en-US" sz="1600" b="1" dirty="0" err="1" smtClean="0"/>
                        <a:t>Smt</a:t>
                      </a:r>
                      <a:r>
                        <a:rPr lang="en-US" sz="1600" b="1" dirty="0" smtClean="0"/>
                        <a:t> 4 &amp; 6) </a:t>
                      </a:r>
                      <a:r>
                        <a:rPr lang="en-US" sz="1600" b="1" dirty="0" err="1" smtClean="0"/>
                        <a:t>Universitas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Muhammadiyah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Sidoarjo</a:t>
                      </a:r>
                      <a:endParaRPr lang="en-US" sz="1600" b="1" dirty="0"/>
                    </a:p>
                  </a:txBody>
                  <a:tcPr/>
                </a:tc>
              </a:tr>
              <a:tr h="7130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dirty="0" err="1" smtClean="0"/>
                        <a:t>Sampel</a:t>
                      </a:r>
                      <a:endParaRPr lang="en-US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81 </a:t>
                      </a:r>
                      <a:r>
                        <a:rPr lang="en-US" sz="1600" b="1" dirty="0" err="1" smtClean="0"/>
                        <a:t>Mahasiswa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akuntansi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Universitas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Muhammadiyah</a:t>
                      </a:r>
                      <a:r>
                        <a:rPr lang="en-US" sz="1600" b="1" dirty="0" smtClean="0"/>
                        <a:t> </a:t>
                      </a:r>
                      <a:r>
                        <a:rPr lang="en-US" sz="1600" b="1" dirty="0" err="1" smtClean="0"/>
                        <a:t>Sidoarjo</a:t>
                      </a:r>
                      <a:r>
                        <a:rPr lang="en-US" sz="1600" b="1" baseline="0" dirty="0" smtClean="0"/>
                        <a:t> (</a:t>
                      </a:r>
                      <a:r>
                        <a:rPr lang="en-US" sz="1600" b="1" baseline="0" dirty="0" err="1" smtClean="0"/>
                        <a:t>perhitungan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baseline="0" dirty="0" err="1" smtClean="0"/>
                        <a:t>menggunakan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baseline="0" dirty="0" err="1" smtClean="0"/>
                        <a:t>rumus</a:t>
                      </a:r>
                      <a:r>
                        <a:rPr lang="en-US" sz="1600" b="1" baseline="0" dirty="0" smtClean="0"/>
                        <a:t> </a:t>
                      </a:r>
                      <a:r>
                        <a:rPr lang="en-US" sz="1600" b="1" baseline="0" dirty="0" err="1" smtClean="0"/>
                        <a:t>slovin</a:t>
                      </a:r>
                      <a:r>
                        <a:rPr lang="en-US" sz="1600" b="1" baseline="0" dirty="0" smtClean="0"/>
                        <a:t>)</a:t>
                      </a:r>
                      <a:endParaRPr lang="en-US" sz="1600" b="1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oyage">
      <a:dk1>
        <a:srgbClr val="000000"/>
      </a:dk1>
      <a:lt1>
        <a:srgbClr val="FFFFFF"/>
      </a:lt1>
      <a:dk2>
        <a:srgbClr val="3A3A3A"/>
      </a:dk2>
      <a:lt2>
        <a:srgbClr val="ACACAC"/>
      </a:lt2>
      <a:accent1>
        <a:srgbClr val="01B1AE"/>
      </a:accent1>
      <a:accent2>
        <a:srgbClr val="6AA4D9"/>
      </a:accent2>
      <a:accent3>
        <a:srgbClr val="F26289"/>
      </a:accent3>
      <a:accent4>
        <a:srgbClr val="ED7D31"/>
      </a:accent4>
      <a:accent5>
        <a:srgbClr val="A88CF6"/>
      </a:accent5>
      <a:accent6>
        <a:srgbClr val="3A3A3A"/>
      </a:accent6>
      <a:hlink>
        <a:srgbClr val="01B1AE"/>
      </a:hlink>
      <a:folHlink>
        <a:srgbClr val="01B1A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450</Words>
  <Application>Microsoft Office PowerPoint</Application>
  <PresentationFormat>Custom</PresentationFormat>
  <Paragraphs>38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Trebuchet MS</vt:lpstr>
      <vt:lpstr>Garamond</vt:lpstr>
      <vt:lpstr>Arial Rounded MT Bold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LENOVO</cp:lastModifiedBy>
  <cp:revision>9</cp:revision>
  <dcterms:created xsi:type="dcterms:W3CDTF">2019-10-09T09:08:27Z</dcterms:created>
  <dcterms:modified xsi:type="dcterms:W3CDTF">2024-09-11T04:36:33Z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