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44779" y="5954738"/>
            <a:ext cx="11830812" cy="823681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198608" y="4248910"/>
            <a:ext cx="1993392" cy="253898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59528" y="213487"/>
            <a:ext cx="2472943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664695" y="6441135"/>
            <a:ext cx="2317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509771"/>
              <a:ext cx="3147059" cy="334822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11296" y="6457186"/>
              <a:ext cx="5169408" cy="321562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7526528" y="480822"/>
            <a:ext cx="1667510" cy="759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 indent="405130" algn="r">
              <a:lnSpc>
                <a:spcPct val="100000"/>
              </a:lnSpc>
              <a:spcBef>
                <a:spcPts val="95"/>
              </a:spcBef>
            </a:pPr>
            <a:r>
              <a:rPr sz="1600" spc="-45" dirty="0">
                <a:solidFill>
                  <a:srgbClr val="FFC000"/>
                </a:solidFill>
                <a:latin typeface="Lucida Sans Unicode"/>
                <a:cs typeface="Lucida Sans Unicode"/>
              </a:rPr>
              <a:t>UNIV</a:t>
            </a:r>
            <a:r>
              <a:rPr sz="1600" spc="-10" dirty="0">
                <a:solidFill>
                  <a:srgbClr val="FFC000"/>
                </a:solidFill>
                <a:latin typeface="Lucida Sans Unicode"/>
                <a:cs typeface="Lucida Sans Unicode"/>
              </a:rPr>
              <a:t>ERSITAS  </a:t>
            </a:r>
            <a:r>
              <a:rPr sz="1600" spc="-50" dirty="0">
                <a:solidFill>
                  <a:srgbClr val="FFC000"/>
                </a:solidFill>
                <a:latin typeface="Lucida Sans Unicode"/>
                <a:cs typeface="Lucida Sans Unicode"/>
              </a:rPr>
              <a:t>MUH</a:t>
            </a:r>
            <a:r>
              <a:rPr sz="1600" spc="-40" dirty="0">
                <a:solidFill>
                  <a:srgbClr val="FFC000"/>
                </a:solidFill>
                <a:latin typeface="Lucida Sans Unicode"/>
                <a:cs typeface="Lucida Sans Unicode"/>
              </a:rPr>
              <a:t>A</a:t>
            </a:r>
            <a:r>
              <a:rPr sz="1600" spc="-60" dirty="0">
                <a:solidFill>
                  <a:srgbClr val="FFC000"/>
                </a:solidFill>
                <a:latin typeface="Lucida Sans Unicode"/>
                <a:cs typeface="Lucida Sans Unicode"/>
              </a:rPr>
              <a:t>MMADIYAH</a:t>
            </a:r>
            <a:endParaRPr sz="1600">
              <a:latin typeface="Lucida Sans Unicode"/>
              <a:cs typeface="Lucida Sans Unicode"/>
            </a:endParaRPr>
          </a:p>
          <a:p>
            <a:pPr marR="5080" algn="r">
              <a:lnSpc>
                <a:spcPct val="100000"/>
              </a:lnSpc>
              <a:spcBef>
                <a:spcPts val="25"/>
              </a:spcBef>
            </a:pPr>
            <a:r>
              <a:rPr sz="1600" spc="-55" dirty="0">
                <a:solidFill>
                  <a:srgbClr val="FFC000"/>
                </a:solidFill>
                <a:latin typeface="Lucida Sans Unicode"/>
                <a:cs typeface="Lucida Sans Unicode"/>
              </a:rPr>
              <a:t>SIDOARJO</a:t>
            </a:r>
            <a:endParaRPr sz="1600">
              <a:latin typeface="Lucida Sans Unicode"/>
              <a:cs typeface="Lucida Sans Unicode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359074" y="227075"/>
            <a:ext cx="2404745" cy="1071245"/>
            <a:chOff x="9359074" y="227075"/>
            <a:chExt cx="2404745" cy="1071245"/>
          </a:xfrm>
        </p:grpSpPr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75291" y="227075"/>
              <a:ext cx="2188463" cy="1004315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9373361" y="467105"/>
              <a:ext cx="0" cy="831215"/>
            </a:xfrm>
            <a:custGeom>
              <a:avLst/>
              <a:gdLst/>
              <a:ahLst/>
              <a:cxnLst/>
              <a:rect l="l" t="t" r="r" b="b"/>
              <a:pathLst>
                <a:path h="831215">
                  <a:moveTo>
                    <a:pt x="0" y="0"/>
                  </a:moveTo>
                  <a:lnTo>
                    <a:pt x="0" y="830961"/>
                  </a:lnTo>
                </a:path>
              </a:pathLst>
            </a:custGeom>
            <a:ln w="2857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003198" y="1393316"/>
            <a:ext cx="10185400" cy="5375061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065" marR="5080" algn="ctr">
              <a:lnSpc>
                <a:spcPct val="90000"/>
              </a:lnSpc>
              <a:spcBef>
                <a:spcPts val="530"/>
              </a:spcBef>
            </a:pPr>
            <a:r>
              <a:rPr lang="id-ID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PENERAPAN METODE MACROERGONOMIC ANALYSIS AND DESIGN (MEAD) </a:t>
            </a:r>
            <a:r>
              <a:rPr lang="id-ID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 DESIGN </a:t>
            </a:r>
            <a:r>
              <a:rPr lang="id-ID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SANDAL PADA UMKM (USAHA MIKRO, KECIL, MENENGAH) KECAMATAN BALONGBENDO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5080" algn="ctr">
              <a:lnSpc>
                <a:spcPct val="90000"/>
              </a:lnSpc>
              <a:spcBef>
                <a:spcPts val="530"/>
              </a:spcBef>
            </a:pPr>
            <a:endParaRPr sz="3600" dirty="0">
              <a:latin typeface="Lucida Sans Unicode"/>
              <a:cs typeface="Lucida Sans Unicode"/>
            </a:endParaRPr>
          </a:p>
          <a:p>
            <a:pPr algn="ctr">
              <a:lnSpc>
                <a:spcPct val="100000"/>
              </a:lnSpc>
              <a:spcBef>
                <a:spcPts val="455"/>
              </a:spcBef>
            </a:pPr>
            <a:r>
              <a:rPr sz="2400" b="1" spc="-90" dirty="0">
                <a:solidFill>
                  <a:srgbClr val="F1F1F1"/>
                </a:solidFill>
                <a:latin typeface="Arial"/>
                <a:cs typeface="Arial"/>
              </a:rPr>
              <a:t>Oleh:</a:t>
            </a:r>
            <a:endParaRPr sz="2400" dirty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705"/>
              </a:spcBef>
            </a:pPr>
            <a:r>
              <a:rPr lang="en-US" sz="2400" spc="-25" dirty="0" err="1" smtClean="0">
                <a:solidFill>
                  <a:srgbClr val="FFFFFF"/>
                </a:solidFill>
                <a:latin typeface="Lucida Sans Unicode"/>
                <a:cs typeface="Lucida Sans Unicode"/>
              </a:rPr>
              <a:t>Abima</a:t>
            </a:r>
            <a:r>
              <a:rPr lang="en-US" sz="2400" spc="-25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2400" spc="-25" dirty="0" err="1" smtClean="0">
                <a:solidFill>
                  <a:srgbClr val="FFFFFF"/>
                </a:solidFill>
                <a:latin typeface="Lucida Sans Unicode"/>
                <a:cs typeface="Lucida Sans Unicode"/>
              </a:rPr>
              <a:t>Alprawinu</a:t>
            </a:r>
            <a:r>
              <a:rPr lang="en-US" sz="2400" spc="-25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2400" spc="-25" dirty="0" err="1" smtClean="0">
                <a:solidFill>
                  <a:srgbClr val="FFFFFF"/>
                </a:solidFill>
                <a:latin typeface="Lucida Sans Unicode"/>
                <a:cs typeface="Lucida Sans Unicode"/>
              </a:rPr>
              <a:t>Ardhan</a:t>
            </a:r>
            <a:endParaRPr lang="en-US" sz="2400" spc="-25" dirty="0" smtClean="0">
              <a:solidFill>
                <a:srgbClr val="FFFFFF"/>
              </a:solidFill>
              <a:latin typeface="Lucida Sans Unicode"/>
              <a:cs typeface="Lucida Sans Unicode"/>
            </a:endParaRPr>
          </a:p>
          <a:p>
            <a:pPr marL="1905" algn="ctr">
              <a:lnSpc>
                <a:spcPct val="100000"/>
              </a:lnSpc>
              <a:spcBef>
                <a:spcPts val="705"/>
              </a:spcBef>
            </a:pPr>
            <a:endParaRPr sz="2400" dirty="0">
              <a:latin typeface="Lucida Sans Unicode"/>
              <a:cs typeface="Lucida Sans Unicode"/>
            </a:endParaRPr>
          </a:p>
          <a:p>
            <a:pPr marL="1905" algn="ctr">
              <a:lnSpc>
                <a:spcPct val="100000"/>
              </a:lnSpc>
              <a:spcBef>
                <a:spcPts val="710"/>
              </a:spcBef>
            </a:pP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Progam</a:t>
            </a:r>
            <a:r>
              <a:rPr sz="24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Studi</a:t>
            </a:r>
            <a:endParaRPr sz="2400" dirty="0">
              <a:latin typeface="Arial"/>
              <a:cs typeface="Arial"/>
            </a:endParaRPr>
          </a:p>
          <a:p>
            <a:pPr marL="2522855" marR="2512695" indent="1403350">
              <a:lnSpc>
                <a:spcPct val="124600"/>
              </a:lnSpc>
              <a:spcBef>
                <a:spcPts val="10"/>
              </a:spcBef>
            </a:pPr>
            <a:r>
              <a:rPr lang="en-US" sz="2400" spc="-40" dirty="0" err="1" smtClean="0">
                <a:solidFill>
                  <a:srgbClr val="F1F1F1"/>
                </a:solidFill>
                <a:latin typeface="Lucida Sans Unicode"/>
                <a:cs typeface="Lucida Sans Unicode"/>
              </a:rPr>
              <a:t>Sains</a:t>
            </a:r>
            <a:r>
              <a:rPr lang="en-US" sz="2400" spc="-40" dirty="0" smtClean="0">
                <a:solidFill>
                  <a:srgbClr val="F1F1F1"/>
                </a:solidFill>
                <a:latin typeface="Lucida Sans Unicode"/>
                <a:cs typeface="Lucida Sans Unicode"/>
              </a:rPr>
              <a:t> Dan </a:t>
            </a:r>
            <a:r>
              <a:rPr lang="en-US" sz="2400" spc="-40" dirty="0" err="1" smtClean="0">
                <a:solidFill>
                  <a:srgbClr val="F1F1F1"/>
                </a:solidFill>
                <a:latin typeface="Lucida Sans Unicode"/>
                <a:cs typeface="Lucida Sans Unicode"/>
              </a:rPr>
              <a:t>Teknologi</a:t>
            </a:r>
            <a:r>
              <a:rPr sz="2400" spc="-80" dirty="0" smtClean="0">
                <a:solidFill>
                  <a:srgbClr val="F1F1F1"/>
                </a:solidFill>
                <a:latin typeface="Lucida Sans Unicode"/>
                <a:cs typeface="Lucida Sans Unicode"/>
              </a:rPr>
              <a:t> </a:t>
            </a:r>
            <a:r>
              <a:rPr sz="2400" spc="-45" dirty="0">
                <a:solidFill>
                  <a:srgbClr val="F1F1F1"/>
                </a:solidFill>
                <a:latin typeface="Lucida Sans Unicode"/>
                <a:cs typeface="Lucida Sans Unicode"/>
              </a:rPr>
              <a:t>Universitas</a:t>
            </a:r>
            <a:r>
              <a:rPr sz="2400" spc="-120" dirty="0">
                <a:solidFill>
                  <a:srgbClr val="F1F1F1"/>
                </a:solidFill>
                <a:latin typeface="Lucida Sans Unicode"/>
                <a:cs typeface="Lucida Sans Unicode"/>
              </a:rPr>
              <a:t> </a:t>
            </a:r>
            <a:r>
              <a:rPr sz="2400" spc="-45" dirty="0">
                <a:solidFill>
                  <a:srgbClr val="F1F1F1"/>
                </a:solidFill>
                <a:latin typeface="Lucida Sans Unicode"/>
                <a:cs typeface="Lucida Sans Unicode"/>
              </a:rPr>
              <a:t>Muhammadiyah</a:t>
            </a:r>
            <a:r>
              <a:rPr sz="2400" spc="-140" dirty="0">
                <a:solidFill>
                  <a:srgbClr val="F1F1F1"/>
                </a:solidFill>
                <a:latin typeface="Lucida Sans Unicode"/>
                <a:cs typeface="Lucida Sans Unicode"/>
              </a:rPr>
              <a:t> </a:t>
            </a:r>
            <a:r>
              <a:rPr sz="2400" spc="-70" dirty="0">
                <a:solidFill>
                  <a:srgbClr val="F1F1F1"/>
                </a:solidFill>
                <a:latin typeface="Lucida Sans Unicode"/>
                <a:cs typeface="Lucida Sans Unicode"/>
              </a:rPr>
              <a:t>Sidoarjo</a:t>
            </a:r>
            <a:endParaRPr sz="2400" dirty="0">
              <a:latin typeface="Lucida Sans Unicode"/>
              <a:cs typeface="Lucida Sans Unicode"/>
            </a:endParaRPr>
          </a:p>
          <a:p>
            <a:pPr marL="4149090">
              <a:lnSpc>
                <a:spcPct val="100000"/>
              </a:lnSpc>
              <a:spcBef>
                <a:spcPts val="710"/>
              </a:spcBef>
            </a:pPr>
            <a:r>
              <a:rPr lang="en-US" sz="2400" spc="-25" dirty="0" err="1" smtClean="0">
                <a:solidFill>
                  <a:srgbClr val="F1F1F1"/>
                </a:solidFill>
                <a:latin typeface="Lucida Sans Unicode"/>
                <a:cs typeface="Lucida Sans Unicode"/>
              </a:rPr>
              <a:t>Februari</a:t>
            </a:r>
            <a:r>
              <a:rPr sz="2400" spc="-280" dirty="0" smtClean="0">
                <a:solidFill>
                  <a:srgbClr val="F1F1F1"/>
                </a:solidFill>
                <a:latin typeface="Lucida Sans Unicode"/>
                <a:cs typeface="Lucida Sans Unicode"/>
              </a:rPr>
              <a:t>,</a:t>
            </a:r>
            <a:r>
              <a:rPr sz="2400" spc="-114" dirty="0" smtClean="0">
                <a:solidFill>
                  <a:srgbClr val="F1F1F1"/>
                </a:solidFill>
                <a:latin typeface="Lucida Sans Unicode"/>
                <a:cs typeface="Lucida Sans Unicode"/>
              </a:rPr>
              <a:t> </a:t>
            </a:r>
            <a:r>
              <a:rPr sz="2400" spc="-65" dirty="0">
                <a:solidFill>
                  <a:srgbClr val="F1F1F1"/>
                </a:solidFill>
                <a:latin typeface="Lucida Sans Unicode"/>
                <a:cs typeface="Lucida Sans Unicode"/>
              </a:rPr>
              <a:t>2023</a:t>
            </a:r>
            <a:endParaRPr sz="24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115" y="112776"/>
            <a:ext cx="11831320" cy="1042669"/>
          </a:xfrm>
          <a:custGeom>
            <a:avLst/>
            <a:gdLst/>
            <a:ahLst/>
            <a:cxnLst/>
            <a:rect l="l" t="t" r="r" b="b"/>
            <a:pathLst>
              <a:path w="11831320" h="1042669">
                <a:moveTo>
                  <a:pt x="11830812" y="0"/>
                </a:moveTo>
                <a:lnTo>
                  <a:pt x="0" y="0"/>
                </a:lnTo>
                <a:lnTo>
                  <a:pt x="0" y="1042415"/>
                </a:lnTo>
                <a:lnTo>
                  <a:pt x="11830812" y="1042415"/>
                </a:lnTo>
                <a:lnTo>
                  <a:pt x="11830812" y="0"/>
                </a:lnTo>
                <a:close/>
              </a:path>
            </a:pathLst>
          </a:custGeom>
          <a:solidFill>
            <a:srgbClr val="1B4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59528" y="213487"/>
            <a:ext cx="24485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Referensi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304799" y="1155444"/>
            <a:ext cx="11692635" cy="34105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Anandia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Rizky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dan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Santoso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Suryono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Budi, (2015). Analysis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pengaruh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desain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produk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persepsi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harga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dan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kualitas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produk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terhadap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citra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merek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untuk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meningkatkan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minat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beli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konsumen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sepatu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Adidas </a:t>
            </a:r>
            <a:r>
              <a:rPr lang="en-US" sz="1000" i="1" dirty="0">
                <a:latin typeface="Verdana" panose="020B0604030504040204" pitchFamily="34" charset="0"/>
                <a:ea typeface="Verdana" panose="020B0604030504040204" pitchFamily="34" charset="0"/>
              </a:rPr>
              <a:t>original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kota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semarang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Diponegoro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journal management, volume 4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Nomor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3,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Tahun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2015.</a:t>
            </a:r>
          </a:p>
          <a:p>
            <a:pPr marL="228600" lvl="0" indent="-228600">
              <a:buFont typeface="+mj-lt"/>
              <a:buAutoNum type="arabicPeriod"/>
            </a:pPr>
            <a:r>
              <a:rPr lang="id-ID" sz="1000" dirty="0">
                <a:latin typeface="Verdana" panose="020B0604030504040204" pitchFamily="34" charset="0"/>
                <a:ea typeface="Verdana" panose="020B0604030504040204" pitchFamily="34" charset="0"/>
              </a:rPr>
              <a:t>Arief Wisaksono, Fajrillah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. 2019. </a:t>
            </a:r>
            <a:r>
              <a:rPr lang="id-ID" sz="1000" i="1" dirty="0">
                <a:latin typeface="Verdana" panose="020B0604030504040204" pitchFamily="34" charset="0"/>
                <a:ea typeface="Verdana" panose="020B0604030504040204" pitchFamily="34" charset="0"/>
              </a:rPr>
              <a:t>Perancangan Sistem Informasi Suppy Chain Produk Usaha Mikro Kecil Menengah</a:t>
            </a:r>
            <a:r>
              <a:rPr lang="id-ID" sz="1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id-ID" sz="1000" dirty="0">
                <a:latin typeface="Verdana" panose="020B0604030504040204" pitchFamily="34" charset="0"/>
                <a:ea typeface="Verdana" panose="020B0604030504040204" pitchFamily="34" charset="0"/>
              </a:rPr>
              <a:t>Anam,C. (2015). Pengembangan Desain Sepatu Wanita Dengan Keunikan Lokal Surabaya. Seminar Nasional Sains Dan Teknologi Terapan Iii 2015.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Addin,Faathir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Sukhron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, (2020).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Desain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alat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pelilit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kawat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pada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solenoid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berbasis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i="1" dirty="0">
                <a:latin typeface="Verdana" panose="020B0604030504040204" pitchFamily="34" charset="0"/>
                <a:ea typeface="Verdana" panose="020B0604030504040204" pitchFamily="34" charset="0"/>
              </a:rPr>
              <a:t>microcontroller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Arduino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menggunakan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metode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i="1" dirty="0" err="1">
                <a:latin typeface="Verdana" panose="020B0604030504040204" pitchFamily="34" charset="0"/>
                <a:ea typeface="Verdana" panose="020B0604030504040204" pitchFamily="34" charset="0"/>
              </a:rPr>
              <a:t>Macroergonomic</a:t>
            </a:r>
            <a:r>
              <a:rPr lang="en-US" sz="1000" i="1" dirty="0">
                <a:latin typeface="Verdana" panose="020B0604030504040204" pitchFamily="34" charset="0"/>
                <a:ea typeface="Verdana" panose="020B0604030504040204" pitchFamily="34" charset="0"/>
              </a:rPr>
              <a:t> analysis and design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(MEAD)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r>
              <a:rPr lang="id-ID" sz="1000" dirty="0">
                <a:latin typeface="Verdana" panose="020B0604030504040204" pitchFamily="34" charset="0"/>
                <a:ea typeface="Verdana" panose="020B0604030504040204" pitchFamily="34" charset="0"/>
              </a:rPr>
              <a:t>andra, K. A. (2015). Pengaruh Desain Produk Terhadap Keputusan Pembelian Produk Sepatu Specs Di Kota Bandung. Repository.Upi.Edu, 2 (1), 1–12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id-ID" sz="1000" dirty="0">
                <a:latin typeface="Verdana" panose="020B0604030504040204" pitchFamily="34" charset="0"/>
                <a:ea typeface="Verdana" panose="020B0604030504040204" pitchFamily="34" charset="0"/>
              </a:rPr>
              <a:t>Cahyadiana, W., Informatika, M., Tinggi, S., Dan, I., &amp; Indonesia, K. (2018). </a:t>
            </a:r>
            <a:r>
              <a:rPr lang="id-ID" sz="1000" i="1" dirty="0">
                <a:latin typeface="Verdana" panose="020B0604030504040204" pitchFamily="34" charset="0"/>
                <a:ea typeface="Verdana" panose="020B0604030504040204" pitchFamily="34" charset="0"/>
              </a:rPr>
              <a:t>Pengaruh Desain Poduk Terhadap Tingkat Penjualan</a:t>
            </a:r>
            <a:r>
              <a:rPr lang="id-ID" sz="1000" dirty="0">
                <a:latin typeface="Verdana" panose="020B0604030504040204" pitchFamily="34" charset="0"/>
                <a:ea typeface="Verdana" panose="020B0604030504040204" pitchFamily="34" charset="0"/>
              </a:rPr>
              <a:t>. 2 (1), 1–8.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ID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Ernawati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ID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Iis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. (2017). </a:t>
            </a:r>
            <a:r>
              <a:rPr lang="en-ID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Uji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Kelayakan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 Media </a:t>
            </a:r>
            <a:r>
              <a:rPr lang="en-ID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Pembelajaran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Interaktif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Pada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 Mata </a:t>
            </a:r>
            <a:r>
              <a:rPr lang="en-ID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Pelajaran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Administrasi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 Server. </a:t>
            </a:r>
            <a:r>
              <a:rPr lang="en-ID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Elinvo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 (Electronics, Informatics, and Vocational Education) 2.2: 204-210.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id-ID" sz="1000" dirty="0">
                <a:latin typeface="Verdana" panose="020B0604030504040204" pitchFamily="34" charset="0"/>
                <a:ea typeface="Verdana" panose="020B0604030504040204" pitchFamily="34" charset="0"/>
              </a:rPr>
              <a:t>Hardianto Iridiastadi, Yassierl. (2014). </a:t>
            </a:r>
            <a:r>
              <a:rPr lang="id-ID" sz="1000" i="1" dirty="0">
                <a:latin typeface="Verdana" panose="020B0604030504040204" pitchFamily="34" charset="0"/>
                <a:ea typeface="Verdana" panose="020B0604030504040204" pitchFamily="34" charset="0"/>
              </a:rPr>
              <a:t>Ergonomi Suatu Pengantar</a:t>
            </a:r>
            <a:r>
              <a:rPr lang="id-ID" sz="1000" dirty="0">
                <a:latin typeface="Verdana" panose="020B0604030504040204" pitchFamily="34" charset="0"/>
                <a:ea typeface="Verdana" panose="020B0604030504040204" pitchFamily="34" charset="0"/>
              </a:rPr>
              <a:t>. Bandung: Penerbit PT Remaja Rosdakarya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id-ID" sz="1000" dirty="0">
                <a:latin typeface="Verdana" panose="020B0604030504040204" pitchFamily="34" charset="0"/>
                <a:ea typeface="Verdana" panose="020B0604030504040204" pitchFamily="34" charset="0"/>
              </a:rPr>
              <a:t>Hendrick, H. W. &amp; Kleiner, B. M., 2002. </a:t>
            </a:r>
            <a:r>
              <a:rPr lang="id-ID" sz="1000" i="1" dirty="0">
                <a:latin typeface="Verdana" panose="020B0604030504040204" pitchFamily="34" charset="0"/>
                <a:ea typeface="Verdana" panose="020B0604030504040204" pitchFamily="34" charset="0"/>
              </a:rPr>
              <a:t>Macroergonomics: Theory, Methods, and Applications</a:t>
            </a:r>
            <a:r>
              <a:rPr lang="id-ID" sz="1000" dirty="0">
                <a:latin typeface="Verdana" panose="020B0604030504040204" pitchFamily="34" charset="0"/>
                <a:ea typeface="Verdana" panose="020B0604030504040204" pitchFamily="34" charset="0"/>
              </a:rPr>
              <a:t>.New Jersey: Erlbaum Associates Inc. Publishers.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ID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Jakaria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ID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Ribangun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Bamban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ID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Hadi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Purnomo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dan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Iswanto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. 2021. </a:t>
            </a:r>
            <a:r>
              <a:rPr lang="en-ID" sz="1000" i="1" dirty="0" err="1">
                <a:latin typeface="Verdana" panose="020B0604030504040204" pitchFamily="34" charset="0"/>
                <a:ea typeface="Verdana" panose="020B0604030504040204" pitchFamily="34" charset="0"/>
              </a:rPr>
              <a:t>Perancangan</a:t>
            </a:r>
            <a:r>
              <a:rPr lang="en-ID" sz="10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1000" i="1" dirty="0" err="1">
                <a:latin typeface="Verdana" panose="020B0604030504040204" pitchFamily="34" charset="0"/>
                <a:ea typeface="Verdana" panose="020B0604030504040204" pitchFamily="34" charset="0"/>
              </a:rPr>
              <a:t>Produk</a:t>
            </a:r>
            <a:r>
              <a:rPr lang="en-ID" sz="1000" i="1" dirty="0">
                <a:latin typeface="Verdana" panose="020B0604030504040204" pitchFamily="34" charset="0"/>
                <a:ea typeface="Verdana" panose="020B0604030504040204" pitchFamily="34" charset="0"/>
              </a:rPr>
              <a:t> Sepatu </a:t>
            </a:r>
            <a:r>
              <a:rPr lang="en-ID" sz="1000" i="1" dirty="0" err="1">
                <a:latin typeface="Verdana" panose="020B0604030504040204" pitchFamily="34" charset="0"/>
                <a:ea typeface="Verdana" panose="020B0604030504040204" pitchFamily="34" charset="0"/>
              </a:rPr>
              <a:t>Olahraga</a:t>
            </a:r>
            <a:r>
              <a:rPr lang="en-ID" sz="10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1000" i="1" dirty="0" err="1">
                <a:latin typeface="Verdana" panose="020B0604030504040204" pitchFamily="34" charset="0"/>
                <a:ea typeface="Verdana" panose="020B0604030504040204" pitchFamily="34" charset="0"/>
              </a:rPr>
              <a:t>dengan</a:t>
            </a:r>
            <a:r>
              <a:rPr lang="en-ID" sz="10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1000" i="1" dirty="0" err="1">
                <a:latin typeface="Verdana" panose="020B0604030504040204" pitchFamily="34" charset="0"/>
                <a:ea typeface="Verdana" panose="020B0604030504040204" pitchFamily="34" charset="0"/>
              </a:rPr>
              <a:t>Metode</a:t>
            </a:r>
            <a:r>
              <a:rPr lang="en-ID" sz="1000" i="1" dirty="0">
                <a:latin typeface="Verdana" panose="020B0604030504040204" pitchFamily="34" charset="0"/>
                <a:ea typeface="Verdana" panose="020B0604030504040204" pitchFamily="34" charset="0"/>
              </a:rPr>
              <a:t> Quality Function Deployment (QFD)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ID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Sidoarjo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en-ID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Universitas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Muhammadiyah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Sidoarjo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ID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Teknik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Industri</a:t>
            </a:r>
            <a:r>
              <a:rPr lang="en-ID" sz="1000" dirty="0">
                <a:latin typeface="Verdana" panose="020B0604030504040204" pitchFamily="34" charset="0"/>
                <a:ea typeface="Verdana" panose="020B0604030504040204" pitchFamily="34" charset="0"/>
              </a:rPr>
              <a:t>. Vol. 6, No. 2, Hal. 15-22. 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id-ID" sz="1000" dirty="0">
                <a:latin typeface="Verdana" panose="020B0604030504040204" pitchFamily="34" charset="0"/>
                <a:ea typeface="Verdana" panose="020B0604030504040204" pitchFamily="34" charset="0"/>
              </a:rPr>
              <a:t>Kleiner, B.M. 2006. Macroergonomics: Analysis and Design of Work System Design, Applied Ergonomics, 37, 81-89.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id-ID" sz="1000" dirty="0">
                <a:latin typeface="Verdana" panose="020B0604030504040204" pitchFamily="34" charset="0"/>
                <a:ea typeface="Verdana" panose="020B0604030504040204" pitchFamily="34" charset="0"/>
              </a:rPr>
              <a:t>Nurmianto, E., 2004, </a:t>
            </a:r>
            <a:r>
              <a:rPr lang="id-ID" sz="1000" i="1" dirty="0">
                <a:latin typeface="Verdana" panose="020B0604030504040204" pitchFamily="34" charset="0"/>
                <a:ea typeface="Verdana" panose="020B0604030504040204" pitchFamily="34" charset="0"/>
              </a:rPr>
              <a:t>Ergonomi, Konsep Dasar dan Aplikasinya</a:t>
            </a:r>
            <a:r>
              <a:rPr lang="id-ID" sz="1000" dirty="0">
                <a:latin typeface="Verdana" panose="020B0604030504040204" pitchFamily="34" charset="0"/>
                <a:ea typeface="Verdana" panose="020B0604030504040204" pitchFamily="34" charset="0"/>
              </a:rPr>
              <a:t>, Edisi kedua, Prima Printing, Surabaya.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id-ID" sz="1000" dirty="0">
                <a:latin typeface="Verdana" panose="020B0604030504040204" pitchFamily="34" charset="0"/>
                <a:ea typeface="Verdana" panose="020B0604030504040204" pitchFamily="34" charset="0"/>
              </a:rPr>
              <a:t>Sulistiyoningrum, C. E., Jufrizal, J., &amp; Mulia, A. (2017). Go-Scufy: Redesain Produk Sepatu Wanita Berbahan Karung Goni Menggunakan Metode Quality Function Deployment. Jurnal Ilmiah Teknik Industri, 16 (1), 40.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id-ID" sz="1000" dirty="0">
                <a:latin typeface="Verdana" panose="020B0604030504040204" pitchFamily="34" charset="0"/>
                <a:ea typeface="Verdana" panose="020B0604030504040204" pitchFamily="34" charset="0"/>
              </a:rPr>
              <a:t>Shofi Mulyati, D., Nugraha, N., &amp; Bachtiar, I. (2016). Usulan Perbaikan Perancangan Produk Sepatu Perawat Dengan Pendekatan Metode Quality Function Deployment (Qfd). Teknoin, 22 (6), 409–420.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id-ID" sz="1000" dirty="0">
                <a:latin typeface="Verdana" panose="020B0604030504040204" pitchFamily="34" charset="0"/>
                <a:ea typeface="Verdana" panose="020B0604030504040204" pitchFamily="34" charset="0"/>
              </a:rPr>
              <a:t>Sutalaksana, I. Z., Anggawisastra, R., Tjakraatmadja,J. H., 1979, Teknik Tata Cara Kerja, Institut Teknologi Bandung, Bandung.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Sugiyono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, 2006.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Metode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penelitian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kuantitatif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kualitatif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dan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R&amp;. D.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Bandung:Alfabeta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12065">
              <a:spcBef>
                <a:spcPts val="95"/>
              </a:spcBef>
              <a:tabLst>
                <a:tab pos="206375" algn="l"/>
              </a:tabLst>
            </a:pPr>
            <a:endParaRPr sz="1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92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07179" y="2514600"/>
            <a:ext cx="3977639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115" y="112776"/>
            <a:ext cx="11831320" cy="731520"/>
          </a:xfrm>
          <a:custGeom>
            <a:avLst/>
            <a:gdLst/>
            <a:ahLst/>
            <a:cxnLst/>
            <a:rect l="l" t="t" r="r" b="b"/>
            <a:pathLst>
              <a:path w="11831320" h="731519">
                <a:moveTo>
                  <a:pt x="0" y="731520"/>
                </a:moveTo>
                <a:lnTo>
                  <a:pt x="11830812" y="731520"/>
                </a:lnTo>
                <a:lnTo>
                  <a:pt x="11830812" y="0"/>
                </a:lnTo>
                <a:lnTo>
                  <a:pt x="0" y="0"/>
                </a:lnTo>
                <a:lnTo>
                  <a:pt x="0" y="731520"/>
                </a:lnTo>
                <a:close/>
              </a:path>
            </a:pathLst>
          </a:custGeom>
          <a:solidFill>
            <a:srgbClr val="1B4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79467" y="213487"/>
            <a:ext cx="340741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" dirty="0"/>
              <a:t>Pendah</a:t>
            </a:r>
            <a:r>
              <a:rPr spc="-90" dirty="0"/>
              <a:t>uluan</a:t>
            </a:r>
          </a:p>
        </p:txBody>
      </p:sp>
      <p:sp>
        <p:nvSpPr>
          <p:cNvPr id="4" name="object 4"/>
          <p:cNvSpPr/>
          <p:nvPr/>
        </p:nvSpPr>
        <p:spPr>
          <a:xfrm>
            <a:off x="166115" y="844296"/>
            <a:ext cx="11832590" cy="5088890"/>
          </a:xfrm>
          <a:custGeom>
            <a:avLst/>
            <a:gdLst/>
            <a:ahLst/>
            <a:cxnLst/>
            <a:rect l="l" t="t" r="r" b="b"/>
            <a:pathLst>
              <a:path w="11832590" h="5088890">
                <a:moveTo>
                  <a:pt x="11832336" y="0"/>
                </a:moveTo>
                <a:lnTo>
                  <a:pt x="0" y="0"/>
                </a:lnTo>
                <a:lnTo>
                  <a:pt x="0" y="5088635"/>
                </a:lnTo>
                <a:lnTo>
                  <a:pt x="11832336" y="5088635"/>
                </a:lnTo>
                <a:lnTo>
                  <a:pt x="118323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5465" y="976375"/>
            <a:ext cx="11675110" cy="40722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sandal lama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desain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simple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terdiri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sol,strap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Sandal model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alas kaki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terbuka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jari-jarinya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(strap)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kalep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berguna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menjepit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kaki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jari-jari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kaki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bawahnya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strap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dijahit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UMKM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bergerak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pembuatan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sandal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berjalan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sekarang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pembuatan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sandal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sepatu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bapak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mukit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beralamat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Utara,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Balongbendo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Jawa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dijalankan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Sandal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alas kaki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melindungi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kaki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terbuat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bahan-bahan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sol, strap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lain-lain. </a:t>
            </a:r>
          </a:p>
          <a:p>
            <a:pPr marL="12700" marR="5715">
              <a:lnSpc>
                <a:spcPts val="1510"/>
              </a:lnSpc>
              <a:spcBef>
                <a:spcPts val="1015"/>
              </a:spcBef>
              <a:buSzPct val="200000"/>
              <a:tabLst>
                <a:tab pos="354965" algn="l"/>
                <a:tab pos="355600" algn="l"/>
              </a:tabLst>
            </a:pPr>
            <a:endParaRPr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115" y="67056"/>
            <a:ext cx="11831320" cy="1042669"/>
          </a:xfrm>
          <a:custGeom>
            <a:avLst/>
            <a:gdLst/>
            <a:ahLst/>
            <a:cxnLst/>
            <a:rect l="l" t="t" r="r" b="b"/>
            <a:pathLst>
              <a:path w="11831320" h="1042669">
                <a:moveTo>
                  <a:pt x="11830812" y="0"/>
                </a:moveTo>
                <a:lnTo>
                  <a:pt x="0" y="0"/>
                </a:lnTo>
                <a:lnTo>
                  <a:pt x="0" y="1042416"/>
                </a:lnTo>
                <a:lnTo>
                  <a:pt x="11830812" y="1042416"/>
                </a:lnTo>
                <a:lnTo>
                  <a:pt x="11830812" y="0"/>
                </a:lnTo>
                <a:close/>
              </a:path>
            </a:pathLst>
          </a:custGeom>
          <a:solidFill>
            <a:srgbClr val="1B4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3054" y="167767"/>
            <a:ext cx="1093851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Pertanyaan</a:t>
            </a:r>
            <a:r>
              <a:rPr spc="-260" dirty="0"/>
              <a:t> </a:t>
            </a:r>
            <a:r>
              <a:rPr spc="-75" dirty="0"/>
              <a:t>Penelitian</a:t>
            </a:r>
            <a:r>
              <a:rPr spc="-265" dirty="0"/>
              <a:t> </a:t>
            </a:r>
            <a:r>
              <a:rPr spc="-55" dirty="0"/>
              <a:t>(Rumusan</a:t>
            </a:r>
            <a:r>
              <a:rPr spc="-240" dirty="0"/>
              <a:t> </a:t>
            </a:r>
            <a:r>
              <a:rPr spc="-35" dirty="0"/>
              <a:t>Masalah)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586536" y="1403096"/>
            <a:ext cx="10397490" cy="21794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200" algn="just">
              <a:spcBef>
                <a:spcPts val="95"/>
              </a:spcBef>
              <a:buFont typeface="Wingdings"/>
              <a:buChar char=""/>
              <a:tabLst>
                <a:tab pos="469265" algn="l"/>
                <a:tab pos="469900" algn="l"/>
              </a:tabLst>
            </a:pPr>
            <a:r>
              <a:rPr lang="en-ID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Bagaimana</a:t>
            </a:r>
            <a:r>
              <a:rPr lang="en-ID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merancang</a:t>
            </a:r>
            <a:r>
              <a:rPr lang="en-ID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desain</a:t>
            </a:r>
            <a:r>
              <a:rPr lang="en-ID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produk</a:t>
            </a:r>
            <a:r>
              <a:rPr lang="en-ID" sz="2800" dirty="0">
                <a:latin typeface="Verdana" panose="020B0604030504040204" pitchFamily="34" charset="0"/>
                <a:ea typeface="Verdana" panose="020B0604030504040204" pitchFamily="34" charset="0"/>
              </a:rPr>
              <a:t> sandal yang </a:t>
            </a:r>
            <a:r>
              <a:rPr lang="en-ID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nyaman</a:t>
            </a:r>
            <a:r>
              <a:rPr lang="en-ID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dengan</a:t>
            </a:r>
            <a:r>
              <a:rPr lang="en-ID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metode</a:t>
            </a:r>
            <a:r>
              <a:rPr lang="en-ID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d-ID" sz="2800" i="1" dirty="0">
                <a:latin typeface="Verdana" panose="020B0604030504040204" pitchFamily="34" charset="0"/>
                <a:ea typeface="Verdana" panose="020B0604030504040204" pitchFamily="34" charset="0"/>
              </a:rPr>
              <a:t>Macroergonomic Analysis And Design</a:t>
            </a:r>
            <a:r>
              <a:rPr lang="id-ID" sz="2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d-ID" sz="2800" dirty="0">
                <a:latin typeface="Verdana" panose="020B0604030504040204" pitchFamily="34" charset="0"/>
                <a:ea typeface="Verdana" panose="020B0604030504040204" pitchFamily="34" charset="0"/>
              </a:rPr>
              <a:t>(MEAD)</a:t>
            </a:r>
            <a:r>
              <a:rPr lang="en-ID" sz="2800" dirty="0">
                <a:latin typeface="Verdana" panose="020B0604030504040204" pitchFamily="34" charset="0"/>
                <a:ea typeface="Verdana" panose="020B0604030504040204" pitchFamily="34" charset="0"/>
              </a:rPr>
              <a:t>? Juga </a:t>
            </a:r>
            <a:r>
              <a:rPr lang="en-ID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hasil</a:t>
            </a:r>
            <a:r>
              <a:rPr lang="en-ID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rancangan</a:t>
            </a:r>
            <a:r>
              <a:rPr lang="en-ID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dan</a:t>
            </a:r>
            <a:r>
              <a:rPr lang="en-ID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2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perbaikan</a:t>
            </a:r>
            <a:r>
              <a:rPr lang="en-ID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desain</a:t>
            </a:r>
            <a:r>
              <a:rPr lang="en-ID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produk</a:t>
            </a:r>
            <a:r>
              <a:rPr lang="en-ID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apakah</a:t>
            </a:r>
            <a:r>
              <a:rPr lang="en-ID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menambah</a:t>
            </a:r>
            <a:r>
              <a:rPr lang="en-ID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kenyamanan</a:t>
            </a:r>
            <a:r>
              <a:rPr lang="en-ID" sz="2800" dirty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469265" algn="l"/>
                <a:tab pos="469900" algn="l"/>
              </a:tabLst>
            </a:pPr>
            <a:endParaRPr sz="2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115" y="112776"/>
            <a:ext cx="11831320" cy="1042669"/>
          </a:xfrm>
          <a:custGeom>
            <a:avLst/>
            <a:gdLst/>
            <a:ahLst/>
            <a:cxnLst/>
            <a:rect l="l" t="t" r="r" b="b"/>
            <a:pathLst>
              <a:path w="11831320" h="1042669">
                <a:moveTo>
                  <a:pt x="11830812" y="0"/>
                </a:moveTo>
                <a:lnTo>
                  <a:pt x="0" y="0"/>
                </a:lnTo>
                <a:lnTo>
                  <a:pt x="0" y="1042415"/>
                </a:lnTo>
                <a:lnTo>
                  <a:pt x="11830812" y="1042415"/>
                </a:lnTo>
                <a:lnTo>
                  <a:pt x="11830812" y="0"/>
                </a:lnTo>
                <a:close/>
              </a:path>
            </a:pathLst>
          </a:custGeom>
          <a:solidFill>
            <a:srgbClr val="1B4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09464" y="213487"/>
            <a:ext cx="19475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4" dirty="0"/>
              <a:t>Metode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04038" y="1122045"/>
            <a:ext cx="11943080" cy="2716641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742950" indent="-285750" algn="just">
              <a:buFont typeface="Wingdings" panose="05000000000000000000" pitchFamily="2" charset="2"/>
              <a:buChar char="Ø"/>
            </a:pPr>
            <a:r>
              <a:rPr lang="id-ID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Macroergonomic Analysis and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Design (MEAD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/>
            <a:r>
              <a:rPr lang="id-ID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merupakan salah satu metode tahapan implementasi dari ergonomi makro yang digunakan dalam melakukan perancangan sistem secara keseluruhan sebagai upaya yang efisien dalam mencapai tujuan organisasi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66" marR="113030">
              <a:lnSpc>
                <a:spcPct val="90000"/>
              </a:lnSpc>
              <a:spcBef>
                <a:spcPts val="1010"/>
              </a:spcBef>
              <a:buSzPct val="121739"/>
              <a:tabLst>
                <a:tab pos="419734" algn="l"/>
              </a:tabLst>
            </a:pPr>
            <a:endParaRPr sz="23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115" y="112776"/>
            <a:ext cx="11831320" cy="1042669"/>
          </a:xfrm>
          <a:custGeom>
            <a:avLst/>
            <a:gdLst/>
            <a:ahLst/>
            <a:cxnLst/>
            <a:rect l="l" t="t" r="r" b="b"/>
            <a:pathLst>
              <a:path w="11831320" h="1042669">
                <a:moveTo>
                  <a:pt x="11830812" y="0"/>
                </a:moveTo>
                <a:lnTo>
                  <a:pt x="0" y="0"/>
                </a:lnTo>
                <a:lnTo>
                  <a:pt x="0" y="1042415"/>
                </a:lnTo>
                <a:lnTo>
                  <a:pt x="11830812" y="1042415"/>
                </a:lnTo>
                <a:lnTo>
                  <a:pt x="11830812" y="0"/>
                </a:lnTo>
                <a:close/>
              </a:path>
            </a:pathLst>
          </a:custGeom>
          <a:solidFill>
            <a:srgbClr val="1B4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40171" y="213487"/>
            <a:ext cx="12852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Hasil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18059" y="1248232"/>
            <a:ext cx="11625580" cy="2697918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d-ID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didapatkan desain Sandal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Caerow</a:t>
            </a:r>
            <a:r>
              <a:rPr lang="id-ID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yang dapat memberikan kenyaman adalah Sol yang lentur agar dapat menghindari cedera pada pergelangan kaki, Penambahan </a:t>
            </a:r>
            <a:r>
              <a:rPr lang="id-ID" sz="20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strap elastis</a:t>
            </a:r>
            <a:r>
              <a:rPr lang="id-ID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untuk penahan pergelangan kaki belakang dalam upaya menghindari mudah lepas pada sandal, </a:t>
            </a:r>
            <a:r>
              <a:rPr lang="id-ID" sz="20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Mid Sol</a:t>
            </a:r>
            <a:r>
              <a:rPr lang="id-ID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dari busa yang tebal untuk memberikan kenyamana pada telapak kaki, Perubahan desain pada sandal caerow, Sol yang bergerigi agar dapat menjaga keseimbangan dan menghindari licin, </a:t>
            </a:r>
            <a:r>
              <a:rPr lang="id-ID" sz="20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Toe box</a:t>
            </a:r>
            <a:r>
              <a:rPr lang="id-ID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untuk melindungi jari depan pada sandal caerow, Warna </a:t>
            </a:r>
            <a:r>
              <a:rPr lang="id-ID" sz="20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upper</a:t>
            </a:r>
            <a:r>
              <a:rPr lang="id-ID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yang sesuai dengan warna kaki pada sandal caerow</a:t>
            </a:r>
            <a:r>
              <a:rPr lang="id-ID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066" marR="5080" algn="just">
              <a:lnSpc>
                <a:spcPct val="90000"/>
              </a:lnSpc>
              <a:spcBef>
                <a:spcPts val="290"/>
              </a:spcBef>
              <a:buSzPct val="175000"/>
              <a:tabLst>
                <a:tab pos="419734" algn="l"/>
              </a:tabLst>
            </a:pPr>
            <a:endParaRPr sz="16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115" y="112776"/>
            <a:ext cx="11831320" cy="1042669"/>
          </a:xfrm>
          <a:custGeom>
            <a:avLst/>
            <a:gdLst/>
            <a:ahLst/>
            <a:cxnLst/>
            <a:rect l="l" t="t" r="r" b="b"/>
            <a:pathLst>
              <a:path w="11831320" h="1042669">
                <a:moveTo>
                  <a:pt x="11830812" y="0"/>
                </a:moveTo>
                <a:lnTo>
                  <a:pt x="0" y="0"/>
                </a:lnTo>
                <a:lnTo>
                  <a:pt x="0" y="1042415"/>
                </a:lnTo>
                <a:lnTo>
                  <a:pt x="11830812" y="1042415"/>
                </a:lnTo>
                <a:lnTo>
                  <a:pt x="11830812" y="0"/>
                </a:lnTo>
                <a:close/>
              </a:path>
            </a:pathLst>
          </a:custGeom>
          <a:solidFill>
            <a:srgbClr val="1B4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96232" y="213487"/>
            <a:ext cx="33731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Pembaha</a:t>
            </a:r>
            <a:r>
              <a:rPr spc="-15" dirty="0"/>
              <a:t>s</a:t>
            </a:r>
            <a:r>
              <a:rPr spc="-90" dirty="0"/>
              <a:t>an</a:t>
            </a:r>
          </a:p>
        </p:txBody>
      </p:sp>
      <p:sp>
        <p:nvSpPr>
          <p:cNvPr id="4" name="object 4"/>
          <p:cNvSpPr/>
          <p:nvPr/>
        </p:nvSpPr>
        <p:spPr>
          <a:xfrm>
            <a:off x="166115" y="1239011"/>
            <a:ext cx="11831320" cy="5090160"/>
          </a:xfrm>
          <a:custGeom>
            <a:avLst/>
            <a:gdLst/>
            <a:ahLst/>
            <a:cxnLst/>
            <a:rect l="l" t="t" r="r" b="b"/>
            <a:pathLst>
              <a:path w="11831320" h="5090160">
                <a:moveTo>
                  <a:pt x="11830812" y="0"/>
                </a:moveTo>
                <a:lnTo>
                  <a:pt x="0" y="0"/>
                </a:lnTo>
                <a:lnTo>
                  <a:pt x="0" y="5090160"/>
                </a:lnTo>
                <a:lnTo>
                  <a:pt x="11830812" y="5090160"/>
                </a:lnTo>
                <a:lnTo>
                  <a:pt x="118308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295757" y="1798065"/>
            <a:ext cx="11625580" cy="3558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6" marR="5080" indent="-342900" algn="just">
              <a:lnSpc>
                <a:spcPct val="80000"/>
              </a:lnSpc>
              <a:buSzPct val="116666"/>
              <a:buFont typeface="Wingdings" panose="05000000000000000000" pitchFamily="2" charset="2"/>
              <a:buChar char="§"/>
              <a:tabLst>
                <a:tab pos="419734" algn="l"/>
              </a:tabLst>
            </a:pP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Hasil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wawancara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suatu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proses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komunikasi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atau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interaksi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yang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dilakukan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dalam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upaya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mendapatkan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informasi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dengan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tanya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jawab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antara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peneliti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dengan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subjek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penelitian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Wawancara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ini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secara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mendasar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merupakan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bagian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terpenting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dalam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proses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penelitian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untuk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mendapatkan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sebuah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informasi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secara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komprehensif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juga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mendalam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mengenai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isu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dilapangan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penelitian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ini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memberikan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pertanyaan-pertanyaan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kepada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pelanggan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Usaha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Mikro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, Kecil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Menengah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(UMKM) Sandal di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Kecamatan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Balongbendo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Kabupaten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Sidoarjo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Dengan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memberikan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pertanyan-pertanyaan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yang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relevan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pada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suatu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permasalahan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yang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diambil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Seperti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menanyakan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atribut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yang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dominan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mempengaruhi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keputusan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pembeli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kosumen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pada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sandal yang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dihasilkan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419100" marR="5080" indent="-407034" algn="just">
              <a:lnSpc>
                <a:spcPct val="80000"/>
              </a:lnSpc>
              <a:buSzPct val="116666"/>
              <a:buFont typeface="Arial MT"/>
              <a:buChar char="•"/>
              <a:tabLst>
                <a:tab pos="419734" algn="l"/>
              </a:tabLst>
            </a:pPr>
            <a:endParaRPr sz="24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115" y="112776"/>
            <a:ext cx="11831320" cy="1042669"/>
          </a:xfrm>
          <a:custGeom>
            <a:avLst/>
            <a:gdLst/>
            <a:ahLst/>
            <a:cxnLst/>
            <a:rect l="l" t="t" r="r" b="b"/>
            <a:pathLst>
              <a:path w="11831320" h="1042669">
                <a:moveTo>
                  <a:pt x="11830812" y="0"/>
                </a:moveTo>
                <a:lnTo>
                  <a:pt x="0" y="0"/>
                </a:lnTo>
                <a:lnTo>
                  <a:pt x="0" y="1042415"/>
                </a:lnTo>
                <a:lnTo>
                  <a:pt x="11830812" y="1042415"/>
                </a:lnTo>
                <a:lnTo>
                  <a:pt x="11830812" y="0"/>
                </a:lnTo>
                <a:close/>
              </a:path>
            </a:pathLst>
          </a:custGeom>
          <a:solidFill>
            <a:srgbClr val="1B4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20517" y="213487"/>
            <a:ext cx="69227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5" dirty="0"/>
              <a:t>Temuan</a:t>
            </a:r>
            <a:r>
              <a:rPr spc="-229" dirty="0"/>
              <a:t> </a:t>
            </a:r>
            <a:r>
              <a:rPr spc="-5" dirty="0"/>
              <a:t>Pen</a:t>
            </a:r>
            <a:r>
              <a:rPr spc="5" dirty="0"/>
              <a:t>t</a:t>
            </a:r>
            <a:r>
              <a:rPr spc="-204" dirty="0"/>
              <a:t>ing</a:t>
            </a:r>
            <a:r>
              <a:rPr spc="-229" dirty="0"/>
              <a:t> </a:t>
            </a:r>
            <a:r>
              <a:rPr spc="-15" dirty="0"/>
              <a:t>Pen</a:t>
            </a:r>
            <a:r>
              <a:rPr spc="-5" dirty="0"/>
              <a:t>e</a:t>
            </a:r>
            <a:r>
              <a:rPr spc="-80" dirty="0"/>
              <a:t>li</a:t>
            </a:r>
            <a:r>
              <a:rPr spc="-125" dirty="0"/>
              <a:t>t</a:t>
            </a:r>
            <a:r>
              <a:rPr spc="-145" dirty="0"/>
              <a:t>ian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95757" y="1355597"/>
            <a:ext cx="11626215" cy="3004669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r>
              <a:rPr lang="id-ID" sz="2400" dirty="0"/>
              <a:t>1.</a:t>
            </a:r>
            <a:r>
              <a:rPr lang="en-ID" sz="2400" dirty="0"/>
              <a:t>	</a:t>
            </a:r>
            <a:r>
              <a:rPr lang="id-ID" sz="2400" dirty="0">
                <a:latin typeface="Verdana" panose="020B0604030504040204" pitchFamily="34" charset="0"/>
                <a:ea typeface="Verdana" panose="020B0604030504040204" pitchFamily="34" charset="0"/>
              </a:rPr>
              <a:t>Variasi desain, desain yang ditawarkan mempunyai banyak ragam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id-ID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atau </a:t>
            </a:r>
            <a:r>
              <a:rPr lang="id-ID" sz="2400" dirty="0">
                <a:latin typeface="Verdana" panose="020B0604030504040204" pitchFamily="34" charset="0"/>
                <a:ea typeface="Verdana" panose="020B0604030504040204" pitchFamily="34" charset="0"/>
              </a:rPr>
              <a:t>pilihan. 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d-ID" sz="2400" dirty="0">
                <a:latin typeface="Verdana" panose="020B0604030504040204" pitchFamily="34" charset="0"/>
                <a:ea typeface="Verdana" panose="020B0604030504040204" pitchFamily="34" charset="0"/>
              </a:rPr>
              <a:t>2.</a:t>
            </a:r>
            <a:r>
              <a:rPr lang="en-ID" sz="24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id-ID" sz="2400" dirty="0">
                <a:latin typeface="Verdana" panose="020B0604030504040204" pitchFamily="34" charset="0"/>
                <a:ea typeface="Verdana" panose="020B0604030504040204" pitchFamily="34" charset="0"/>
              </a:rPr>
              <a:t>Model terbaru, model atau desain akan berganti bentuk, ukuran dan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id-ID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warna </a:t>
            </a:r>
            <a:r>
              <a:rPr lang="id-ID" sz="2400" dirty="0">
                <a:latin typeface="Verdana" panose="020B0604030504040204" pitchFamily="34" charset="0"/>
                <a:ea typeface="Verdana" panose="020B0604030504040204" pitchFamily="34" charset="0"/>
              </a:rPr>
              <a:t>sesuai </a:t>
            </a:r>
            <a:r>
              <a:rPr lang="id-ID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waktu </a:t>
            </a:r>
            <a:r>
              <a:rPr lang="id-ID" sz="2400" dirty="0">
                <a:latin typeface="Verdana" panose="020B0604030504040204" pitchFamily="34" charset="0"/>
                <a:ea typeface="Verdana" panose="020B0604030504040204" pitchFamily="34" charset="0"/>
              </a:rPr>
              <a:t>yang telah ditentukan.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d-ID" sz="2400" dirty="0">
                <a:latin typeface="Verdana" panose="020B0604030504040204" pitchFamily="34" charset="0"/>
                <a:ea typeface="Verdana" panose="020B0604030504040204" pitchFamily="34" charset="0"/>
              </a:rPr>
              <a:t>3.</a:t>
            </a:r>
            <a:r>
              <a:rPr lang="en-ID" sz="24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id-ID" sz="2400" dirty="0">
                <a:latin typeface="Verdana" panose="020B0604030504040204" pitchFamily="34" charset="0"/>
                <a:ea typeface="Verdana" panose="020B0604030504040204" pitchFamily="34" charset="0"/>
              </a:rPr>
              <a:t>Desain mengikuti trend, model atau desain produk mengikuti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id-ID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perkembangan </a:t>
            </a:r>
            <a:r>
              <a:rPr lang="id-ID" sz="2400" dirty="0">
                <a:latin typeface="Verdana" panose="020B0604030504040204" pitchFamily="34" charset="0"/>
                <a:ea typeface="Verdana" panose="020B0604030504040204" pitchFamily="34" charset="0"/>
              </a:rPr>
              <a:t>zaman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id-ID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mulai </a:t>
            </a:r>
            <a:r>
              <a:rPr lang="id-ID" sz="2400" dirty="0">
                <a:latin typeface="Verdana" panose="020B0604030504040204" pitchFamily="34" charset="0"/>
                <a:ea typeface="Verdana" panose="020B0604030504040204" pitchFamily="34" charset="0"/>
              </a:rPr>
              <a:t>dari warna, bentuk dan ukuran.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id-ID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Kualitas </a:t>
            </a:r>
            <a:r>
              <a:rPr lang="id-ID" sz="2400" dirty="0">
                <a:latin typeface="Verdana" panose="020B0604030504040204" pitchFamily="34" charset="0"/>
                <a:ea typeface="Verdana" panose="020B0604030504040204" pitchFamily="34" charset="0"/>
              </a:rPr>
              <a:t>produk adalah kemampuan produk </a:t>
            </a:r>
            <a:r>
              <a:rPr lang="id-ID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untuk </a:t>
            </a:r>
            <a:r>
              <a:rPr lang="id-ID" sz="2400" dirty="0">
                <a:latin typeface="Verdana" panose="020B0604030504040204" pitchFamily="34" charset="0"/>
                <a:ea typeface="Verdana" panose="020B0604030504040204" pitchFamily="34" charset="0"/>
              </a:rPr>
              <a:t>memenuhi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id-ID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atau </a:t>
            </a:r>
            <a:r>
              <a:rPr lang="id-ID" sz="2400" dirty="0">
                <a:latin typeface="Verdana" panose="020B0604030504040204" pitchFamily="34" charset="0"/>
                <a:ea typeface="Verdana" panose="020B0604030504040204" pitchFamily="34" charset="0"/>
              </a:rPr>
              <a:t>memuaskan kebutuhan dan keinginan pelanggan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115" y="112776"/>
            <a:ext cx="11831320" cy="1042669"/>
          </a:xfrm>
          <a:custGeom>
            <a:avLst/>
            <a:gdLst/>
            <a:ahLst/>
            <a:cxnLst/>
            <a:rect l="l" t="t" r="r" b="b"/>
            <a:pathLst>
              <a:path w="11831320" h="1042669">
                <a:moveTo>
                  <a:pt x="11830812" y="0"/>
                </a:moveTo>
                <a:lnTo>
                  <a:pt x="0" y="0"/>
                </a:lnTo>
                <a:lnTo>
                  <a:pt x="0" y="1042415"/>
                </a:lnTo>
                <a:lnTo>
                  <a:pt x="11830812" y="1042415"/>
                </a:lnTo>
                <a:lnTo>
                  <a:pt x="11830812" y="0"/>
                </a:lnTo>
                <a:close/>
              </a:path>
            </a:pathLst>
          </a:custGeom>
          <a:solidFill>
            <a:srgbClr val="1B4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67505" y="213487"/>
            <a:ext cx="483489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5" dirty="0"/>
              <a:t>Manfaat</a:t>
            </a:r>
            <a:r>
              <a:rPr spc="-250" dirty="0"/>
              <a:t> </a:t>
            </a:r>
            <a:r>
              <a:rPr spc="-75" dirty="0"/>
              <a:t>Penelitian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304800" y="1265682"/>
            <a:ext cx="11614632" cy="436145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ID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Bagi</a:t>
            </a:r>
            <a:r>
              <a:rPr lang="en-ID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Mahasiswa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en-ID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a.Sebagai</a:t>
            </a:r>
            <a:r>
              <a:rPr lang="en-ID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sarana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dalam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menerapkan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teori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yang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didapat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selama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mengikuti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perkuliahan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ID" dirty="0" smtClean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en-ID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kelas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en-ID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b.Untuk</a:t>
            </a:r>
            <a:r>
              <a:rPr lang="en-ID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menambah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wawasan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pengetahuan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pengalaman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dan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pemahaman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akan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kondisi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smtClean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en-ID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nyata</a:t>
            </a:r>
            <a:r>
              <a:rPr lang="en-ID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dilapangan</a:t>
            </a:r>
            <a:r>
              <a:rPr lang="en-ID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kerja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terkait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pembuatan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desain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sandal di UMKM.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en-ID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c.Untuk</a:t>
            </a:r>
            <a:r>
              <a:rPr lang="en-ID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memperdalam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kemampuan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dalam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menganalisa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dan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mencermati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kondisi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lingkungan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smtClean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en-ID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kerja</a:t>
            </a:r>
            <a:r>
              <a:rPr lang="en-ID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di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lapangan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D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Bagi</a:t>
            </a:r>
            <a:r>
              <a:rPr lang="en-ID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Universitas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en-ID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a.belum</a:t>
            </a:r>
            <a:r>
              <a:rPr lang="en-ID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adanya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penelitian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universitas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dan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memberikan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ilmu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baru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bagi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mahasiswa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D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Bagi</a:t>
            </a:r>
            <a:r>
              <a:rPr lang="en-ID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UMKM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en-ID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a.Untuk</a:t>
            </a:r>
            <a:r>
              <a:rPr lang="en-ID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mendapatkan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desain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produk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sandal yang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nyaman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dan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aman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bagi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penggunanya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en-ID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b.Untuk</a:t>
            </a:r>
            <a:r>
              <a:rPr lang="en-ID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dapat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menjaga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kepercayaan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konsumen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terhadap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UMKM.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en-ID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c.Sebagai</a:t>
            </a:r>
            <a:r>
              <a:rPr lang="en-ID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bahan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masukan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informasi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untuk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mengoptimalkan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desain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sandal agar </a:t>
            </a:r>
            <a:r>
              <a:rPr lang="en-ID" dirty="0" smtClean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en-ID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memenuhi</a:t>
            </a:r>
            <a:r>
              <a:rPr lang="en-ID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standar</a:t>
            </a:r>
            <a:r>
              <a:rPr lang="en-ID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kenyaman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bagi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D" dirty="0" err="1">
                <a:latin typeface="Verdana" panose="020B0604030504040204" pitchFamily="34" charset="0"/>
                <a:ea typeface="Verdana" panose="020B0604030504040204" pitchFamily="34" charset="0"/>
              </a:rPr>
              <a:t>pengguna</a:t>
            </a:r>
            <a:r>
              <a:rPr lang="en-ID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19100" indent="-407034" algn="just">
              <a:lnSpc>
                <a:spcPct val="100000"/>
              </a:lnSpc>
              <a:spcBef>
                <a:spcPts val="810"/>
              </a:spcBef>
              <a:buSzPct val="116666"/>
              <a:buFont typeface="Wingdings"/>
              <a:buChar char=""/>
              <a:tabLst>
                <a:tab pos="419734" algn="l"/>
              </a:tabLst>
            </a:pP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115" y="112776"/>
            <a:ext cx="11831320" cy="1042669"/>
          </a:xfrm>
          <a:custGeom>
            <a:avLst/>
            <a:gdLst/>
            <a:ahLst/>
            <a:cxnLst/>
            <a:rect l="l" t="t" r="r" b="b"/>
            <a:pathLst>
              <a:path w="11831320" h="1042669">
                <a:moveTo>
                  <a:pt x="11830812" y="0"/>
                </a:moveTo>
                <a:lnTo>
                  <a:pt x="0" y="0"/>
                </a:lnTo>
                <a:lnTo>
                  <a:pt x="0" y="1042415"/>
                </a:lnTo>
                <a:lnTo>
                  <a:pt x="11830812" y="1042415"/>
                </a:lnTo>
                <a:lnTo>
                  <a:pt x="11830812" y="0"/>
                </a:lnTo>
                <a:close/>
              </a:path>
            </a:pathLst>
          </a:custGeom>
          <a:solidFill>
            <a:srgbClr val="1B4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54728" y="213487"/>
            <a:ext cx="305689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5" dirty="0"/>
              <a:t>Kesimpulan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14401" y="1154125"/>
            <a:ext cx="11792585" cy="2860398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id-ID" sz="2000" i="1" dirty="0">
                <a:latin typeface="Verdana" panose="020B0604030504040204" pitchFamily="34" charset="0"/>
                <a:ea typeface="Verdana" panose="020B0604030504040204" pitchFamily="34" charset="0"/>
              </a:rPr>
              <a:t>Sol</a:t>
            </a:r>
            <a:r>
              <a:rPr lang="id-ID" sz="2000" dirty="0">
                <a:latin typeface="Verdana" panose="020B0604030504040204" pitchFamily="34" charset="0"/>
                <a:ea typeface="Verdana" panose="020B0604030504040204" pitchFamily="34" charset="0"/>
              </a:rPr>
              <a:t> yang lentur agar dapat menghindari cedera pada pergelangan kaki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d-ID" sz="2000" dirty="0">
                <a:latin typeface="Verdana" panose="020B0604030504040204" pitchFamily="34" charset="0"/>
                <a:ea typeface="Verdana" panose="020B0604030504040204" pitchFamily="34" charset="0"/>
              </a:rPr>
              <a:t>Penambahan strap elastis untuk penahan pergelangan kaki belakang dalam upaya menghindari mudah lepas pada sandal.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d-ID" sz="2000" i="1" dirty="0">
                <a:latin typeface="Verdana" panose="020B0604030504040204" pitchFamily="34" charset="0"/>
                <a:ea typeface="Verdana" panose="020B0604030504040204" pitchFamily="34" charset="0"/>
              </a:rPr>
              <a:t>Mid Sol</a:t>
            </a:r>
            <a:r>
              <a:rPr lang="id-ID" sz="2000" dirty="0">
                <a:latin typeface="Verdana" panose="020B0604030504040204" pitchFamily="34" charset="0"/>
                <a:ea typeface="Verdana" panose="020B0604030504040204" pitchFamily="34" charset="0"/>
              </a:rPr>
              <a:t> dari busa yang tebal untuk memberikan kenyamana pada telapak kaki.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d-ID" sz="2000" dirty="0">
                <a:latin typeface="Verdana" panose="020B0604030504040204" pitchFamily="34" charset="0"/>
                <a:ea typeface="Verdana" panose="020B0604030504040204" pitchFamily="34" charset="0"/>
              </a:rPr>
              <a:t>Perubahan Desain pada sandal caerow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d-ID" sz="2000" i="1" dirty="0">
                <a:latin typeface="Verdana" panose="020B0604030504040204" pitchFamily="34" charset="0"/>
                <a:ea typeface="Verdana" panose="020B0604030504040204" pitchFamily="34" charset="0"/>
              </a:rPr>
              <a:t>Sol</a:t>
            </a:r>
            <a:r>
              <a:rPr lang="id-ID" sz="2000" dirty="0">
                <a:latin typeface="Verdana" panose="020B0604030504040204" pitchFamily="34" charset="0"/>
                <a:ea typeface="Verdana" panose="020B0604030504040204" pitchFamily="34" charset="0"/>
              </a:rPr>
              <a:t> yang bergerigi agar dapat menjaga keseimbangan dan menghindari licin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d-ID" sz="2000" i="1" dirty="0">
                <a:latin typeface="Verdana" panose="020B0604030504040204" pitchFamily="34" charset="0"/>
                <a:ea typeface="Verdana" panose="020B0604030504040204" pitchFamily="34" charset="0"/>
              </a:rPr>
              <a:t>Toe box</a:t>
            </a:r>
            <a:r>
              <a:rPr lang="id-ID" sz="2000" dirty="0">
                <a:latin typeface="Verdana" panose="020B0604030504040204" pitchFamily="34" charset="0"/>
                <a:ea typeface="Verdana" panose="020B0604030504040204" pitchFamily="34" charset="0"/>
              </a:rPr>
              <a:t> untuk melindungi jari depan pada sandal caerow</a:t>
            </a:r>
            <a:r>
              <a:rPr lang="id-ID" sz="20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d-ID" sz="2000" i="1" dirty="0">
                <a:latin typeface="Verdana" panose="020B0604030504040204" pitchFamily="34" charset="0"/>
                <a:ea typeface="Verdana" panose="020B0604030504040204" pitchFamily="34" charset="0"/>
              </a:rPr>
              <a:t>Warna upper</a:t>
            </a:r>
            <a:r>
              <a:rPr lang="id-ID" sz="2000" dirty="0">
                <a:latin typeface="Verdana" panose="020B0604030504040204" pitchFamily="34" charset="0"/>
                <a:ea typeface="Verdana" panose="020B0604030504040204" pitchFamily="34" charset="0"/>
              </a:rPr>
              <a:t> yang sesuai dengan warna kaki pada sandal caerow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2066" marR="5080" algn="just">
              <a:lnSpc>
                <a:spcPct val="80000"/>
              </a:lnSpc>
              <a:spcBef>
                <a:spcPts val="585"/>
              </a:spcBef>
              <a:buSzPct val="140000"/>
              <a:tabLst>
                <a:tab pos="419734" algn="l"/>
              </a:tabLst>
            </a:pPr>
            <a:endParaRPr sz="20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991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MT</vt:lpstr>
      <vt:lpstr>Calibri</vt:lpstr>
      <vt:lpstr>Lucida Sans Unicode</vt:lpstr>
      <vt:lpstr>Times New Roman</vt:lpstr>
      <vt:lpstr>Verdana</vt:lpstr>
      <vt:lpstr>Wingdings</vt:lpstr>
      <vt:lpstr>Office Theme</vt:lpstr>
      <vt:lpstr>PowerPoint Presentation</vt:lpstr>
      <vt:lpstr>Pendahuluan</vt:lpstr>
      <vt:lpstr>Pertanyaan Penelitian (Rumusan Masalah)</vt:lpstr>
      <vt:lpstr>Metode</vt:lpstr>
      <vt:lpstr>Hasil</vt:lpstr>
      <vt:lpstr>Pembahasan</vt:lpstr>
      <vt:lpstr>Temuan Penting Penelitian</vt:lpstr>
      <vt:lpstr>Manfaat Penelitian</vt:lpstr>
      <vt:lpstr>Kesimpulan</vt:lpstr>
      <vt:lpstr>Referensi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Pemanfaatan Instagram Sebagai Media Promosi Penerbit Lovrinz Dalam Akun Instagram</dc:title>
  <dc:creator>Umsida</dc:creator>
  <cp:lastModifiedBy>grahacom</cp:lastModifiedBy>
  <cp:revision>10</cp:revision>
  <dcterms:created xsi:type="dcterms:W3CDTF">2023-02-15T12:51:14Z</dcterms:created>
  <dcterms:modified xsi:type="dcterms:W3CDTF">2023-03-28T20:02:54Z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2023-01-31T00:00:00Z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2023-02-15T00:00:00Z</vt:filetime>
  </property>
</Properties>
</file>