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9144000" cy="6858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Ex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6467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jurnal.umj.ac.id/index.php/semnasl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415791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id-ID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NALISIS</a:t>
            </a:r>
            <a:r>
              <a:rPr lang="id-ID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K</a:t>
            </a:r>
            <a:r>
              <a:rPr lang="en-GB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UALITAS</a:t>
            </a:r>
            <a:r>
              <a:rPr lang="id-ID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en-GB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RODUK</a:t>
            </a:r>
            <a:r>
              <a:rPr lang="id-ID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en-GB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ERSEPSI </a:t>
            </a:r>
            <a:r>
              <a:rPr lang="id-ID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GB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ARGA</a:t>
            </a:r>
            <a:r>
              <a:rPr lang="id-ID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D</a:t>
            </a:r>
            <a:r>
              <a:rPr lang="en-GB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id-ID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K</a:t>
            </a:r>
            <a:r>
              <a:rPr lang="en-GB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EPERCAYAAN</a:t>
            </a:r>
            <a:r>
              <a:rPr lang="id-ID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K</a:t>
            </a:r>
            <a:r>
              <a:rPr lang="en-GB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ONSUMEN</a:t>
            </a:r>
            <a:r>
              <a:rPr lang="id-ID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T</a:t>
            </a:r>
            <a:r>
              <a:rPr lang="en-GB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ERHADAP KEPUTUSAN</a:t>
            </a:r>
            <a:r>
              <a:rPr lang="id-ID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P</a:t>
            </a:r>
            <a:r>
              <a:rPr lang="en-GB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EMBELIAN</a:t>
            </a:r>
            <a:r>
              <a:rPr lang="id-ID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I</a:t>
            </a:r>
            <a:r>
              <a:rPr lang="en-GB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KAN</a:t>
            </a:r>
            <a:r>
              <a:rPr lang="id-ID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M</a:t>
            </a:r>
            <a:r>
              <a:rPr lang="en-GB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AS</a:t>
            </a:r>
            <a:r>
              <a:rPr lang="id-ID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K</a:t>
            </a:r>
            <a:r>
              <a:rPr lang="en-GB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OKI</a:t>
            </a:r>
            <a:r>
              <a:rPr lang="id-ID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M</a:t>
            </a:r>
            <a:r>
              <a:rPr lang="en-GB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ELALUI</a:t>
            </a:r>
            <a:r>
              <a:rPr lang="id-ID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 I</a:t>
            </a:r>
            <a:r>
              <a:rPr lang="en-GB" sz="3600" b="1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  <a:t>NTAGRAM</a:t>
            </a:r>
            <a:br>
              <a:rPr lang="en-ID" sz="3600" dirty="0">
                <a:effectLst/>
                <a:latin typeface="Exo" panose="020B060402020202020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600" dirty="0">
              <a:latin typeface="Exo" panose="020B0604020202020204" charset="0"/>
              <a:sym typeface="Exo"/>
            </a:endParaRPr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4"/>
            <a:ext cx="8763000" cy="303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Moh</a:t>
            </a:r>
            <a:r>
              <a:rPr lang="en-US" dirty="0"/>
              <a:t>, Fahmi 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Lilik</a:t>
            </a:r>
            <a:r>
              <a:rPr lang="en-US" dirty="0"/>
              <a:t> </a:t>
            </a:r>
            <a:r>
              <a:rPr lang="en-US" dirty="0" err="1"/>
              <a:t>Indayani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Progam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Manajemen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 Muhammadiyah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>
                <a:solidFill>
                  <a:srgbClr val="F2F2F2"/>
                </a:solidFill>
              </a:rPr>
              <a:t>Agustus, </a:t>
            </a:r>
            <a:r>
              <a:rPr lang="en-US" dirty="0">
                <a:solidFill>
                  <a:srgbClr val="F2F2F2"/>
                </a:solidFill>
              </a:rPr>
              <a:t>2024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283300" y="1274591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buNone/>
            </a:pPr>
            <a:endParaRPr lang="id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d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296B1-1EC7-4326-B54C-AA7E0361098E}"/>
              </a:ext>
            </a:extLst>
          </p:cNvPr>
          <p:cNvSpPr txBox="1"/>
          <p:nvPr/>
        </p:nvSpPr>
        <p:spPr>
          <a:xfrm>
            <a:off x="283299" y="1496253"/>
            <a:ext cx="11267569" cy="274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 algn="just"/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Rachman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Z. M., &amp;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Firmansyah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A. (2022).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Pengaruh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Harga, dan Lifestyle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Keputusan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Pakaian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Bekas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BadKidsWear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Surabaya. </a:t>
            </a:r>
            <a:r>
              <a:rPr lang="en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Manajemen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(2), 174–184.</a:t>
            </a:r>
          </a:p>
          <a:p>
            <a:pPr marL="304800" indent="-304800" algn="just"/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Hananto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D. (2021).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Pengaruh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Desain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Kualitas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Persepsi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Harga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Keputusan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Jersey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Sepeda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Tangsel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Seminar Nasional </a:t>
            </a:r>
            <a:r>
              <a:rPr lang="en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1–10. 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http://jurnal.umj.ac.id/index.php/semnaslit</a:t>
            </a:r>
            <a:endParaRPr lang="en-ID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0" indent="-304800" algn="just"/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Santi, A. (2021).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Pengaruh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Kepercayaan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Persepsi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Harga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Keputusan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Jasa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Goride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Fakultas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Ilmiah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Ekonomi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Bisnis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(2), 224–231. http://ejournal.stiepancasetia.ac.id/index.php/jiebJilid%0Ahttps://ejournal.stiepancasetia.ac.id/jieb/article/view/492</a:t>
            </a:r>
          </a:p>
          <a:p>
            <a:pPr marL="304800" indent="-304800" algn="just"/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0" indent="-304800" algn="just"/>
            <a:endParaRPr lang="en-ID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439271" y="1083741"/>
            <a:ext cx="11232776" cy="5998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4315" marR="8636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Ikan mas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koki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salah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jenis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ikan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tawar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populer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kalangan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penggemar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akuarium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dikenal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penampakannya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tubuh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pendek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tegak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serta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kepala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bulat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Ikan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relatif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tahan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lama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terhadap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kondisi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lingkungan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air,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tetapi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memelihara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mereka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diperlukan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perawatan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tepat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seperti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pemberian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makanan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sesuai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air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bersih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suhu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stabil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cukup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akuarium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Karena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keindahan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warna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serta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bentuknya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ikan mas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koki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menjadi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favorit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dunia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akuarium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Mer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Tarik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bagi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penggemar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ikan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karena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penampilan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menarik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beragam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D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34315" marR="8636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demikian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ikan mas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koki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tinggi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kali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dihubungkan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harga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lebih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tinggi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terutama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ikan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fitur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karakteristik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istimewa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diinginkan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oleh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penggemar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ikan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ikan mas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koki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kali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ditopang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oleh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kombinasi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faktor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estetika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kemudahan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perawatan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reputasi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telah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diperoleh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jenis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komunitas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penggemar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akuarium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Mempercayai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penting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memotivasi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konsumen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ikan mas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koki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pilihan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utama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memelihara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ikan mas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koki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akuariumnya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Pertanyaan Penelitian (Rumusan Masalah)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5DD656-3307-C92C-F5E1-903D553AF8A9}"/>
              </a:ext>
            </a:extLst>
          </p:cNvPr>
          <p:cNvSpPr txBox="1"/>
          <p:nvPr/>
        </p:nvSpPr>
        <p:spPr>
          <a:xfrm>
            <a:off x="1373942" y="2277244"/>
            <a:ext cx="2116800" cy="4086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Rumusan Masalah</a:t>
            </a:r>
            <a:endParaRPr lang="id-ID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Arrow 7">
            <a:extLst>
              <a:ext uri="{FF2B5EF4-FFF2-40B4-BE49-F238E27FC236}">
                <a16:creationId xmlns:a16="http://schemas.microsoft.com/office/drawing/2014/main" id="{13B57820-F8ED-AEF6-E301-EC29ABA3D3EB}"/>
              </a:ext>
            </a:extLst>
          </p:cNvPr>
          <p:cNvSpPr/>
          <p:nvPr/>
        </p:nvSpPr>
        <p:spPr>
          <a:xfrm>
            <a:off x="4036344" y="2359992"/>
            <a:ext cx="701749" cy="220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6B6CE-2E46-6990-749A-4112F8A614AD}"/>
              </a:ext>
            </a:extLst>
          </p:cNvPr>
          <p:cNvSpPr txBox="1"/>
          <p:nvPr/>
        </p:nvSpPr>
        <p:spPr>
          <a:xfrm>
            <a:off x="4970006" y="2234518"/>
            <a:ext cx="5134889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dalam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penelitian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ini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berfokus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pada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analisis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kualitas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produk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persepsi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harga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, dan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kepercayaan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konsumen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terhadap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keputusan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pembelian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ikan mas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koki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melalui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Instagram. </a:t>
            </a:r>
            <a:endParaRPr lang="en-ID" sz="1800" dirty="0">
              <a:effectLst/>
              <a:latin typeface="Aptos" panose="020B0004020202020204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A05B9-945D-946D-3AB6-A97A0F49FD88}"/>
              </a:ext>
            </a:extLst>
          </p:cNvPr>
          <p:cNvSpPr txBox="1"/>
          <p:nvPr/>
        </p:nvSpPr>
        <p:spPr>
          <a:xfrm>
            <a:off x="1417856" y="3793497"/>
            <a:ext cx="2116800" cy="7150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Pertanyaan Penelitian</a:t>
            </a:r>
            <a:endParaRPr lang="id-ID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7">
            <a:extLst>
              <a:ext uri="{FF2B5EF4-FFF2-40B4-BE49-F238E27FC236}">
                <a16:creationId xmlns:a16="http://schemas.microsoft.com/office/drawing/2014/main" id="{88A28984-26EB-DF55-0275-6D3A4A4BEFE6}"/>
              </a:ext>
            </a:extLst>
          </p:cNvPr>
          <p:cNvSpPr/>
          <p:nvPr/>
        </p:nvSpPr>
        <p:spPr>
          <a:xfrm>
            <a:off x="4080258" y="4031225"/>
            <a:ext cx="701749" cy="220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70EAD-0572-FBD8-CC2B-F10A218971EF}"/>
              </a:ext>
            </a:extLst>
          </p:cNvPr>
          <p:cNvSpPr txBox="1"/>
          <p:nvPr/>
        </p:nvSpPr>
        <p:spPr>
          <a:xfrm>
            <a:off x="5013920" y="3750771"/>
            <a:ext cx="5134889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Bagaimana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pengaruh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kualitas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produk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persepsi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harga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, dan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kepercayaan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konsumen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terhadap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keputusan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pembelian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ikan mas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koki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ptos" panose="020B0004020202020204"/>
                <a:ea typeface="Times New Roman" panose="02020603050405020304" pitchFamily="18" charset="0"/>
              </a:rPr>
              <a:t>melalui</a:t>
            </a:r>
            <a:r>
              <a:rPr lang="en-US" sz="1800" dirty="0">
                <a:effectLst/>
                <a:latin typeface="Aptos" panose="020B0004020202020204"/>
                <a:ea typeface="Times New Roman" panose="02020603050405020304" pitchFamily="18" charset="0"/>
              </a:rPr>
              <a:t> Instagram? </a:t>
            </a:r>
            <a:endParaRPr lang="en-ID" sz="1800" dirty="0">
              <a:effectLst/>
              <a:latin typeface="Aptos" panose="020B0004020202020204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422000-E440-5E0F-05B7-9898F7B3FA3B}"/>
              </a:ext>
            </a:extLst>
          </p:cNvPr>
          <p:cNvSpPr txBox="1"/>
          <p:nvPr/>
        </p:nvSpPr>
        <p:spPr>
          <a:xfrm>
            <a:off x="785005" y="1393843"/>
            <a:ext cx="2116800" cy="4086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Jenis Penelitian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01C03-616F-45C6-DFC7-73F814514ABD}"/>
              </a:ext>
            </a:extLst>
          </p:cNvPr>
          <p:cNvSpPr txBox="1"/>
          <p:nvPr/>
        </p:nvSpPr>
        <p:spPr>
          <a:xfrm>
            <a:off x="781040" y="1998100"/>
            <a:ext cx="2115879" cy="4086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Sumber Data </a:t>
            </a:r>
          </a:p>
        </p:txBody>
      </p:sp>
      <p:sp>
        <p:nvSpPr>
          <p:cNvPr id="4" name="Right Arrow 7">
            <a:extLst>
              <a:ext uri="{FF2B5EF4-FFF2-40B4-BE49-F238E27FC236}">
                <a16:creationId xmlns:a16="http://schemas.microsoft.com/office/drawing/2014/main" id="{A1A10E2D-8C06-41B2-07A6-3339FA4178C0}"/>
              </a:ext>
            </a:extLst>
          </p:cNvPr>
          <p:cNvSpPr/>
          <p:nvPr/>
        </p:nvSpPr>
        <p:spPr>
          <a:xfrm>
            <a:off x="3416411" y="1445595"/>
            <a:ext cx="701749" cy="220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Arrow 10">
            <a:extLst>
              <a:ext uri="{FF2B5EF4-FFF2-40B4-BE49-F238E27FC236}">
                <a16:creationId xmlns:a16="http://schemas.microsoft.com/office/drawing/2014/main" id="{DF2B2B03-94F2-5769-AA6F-759E376E50F0}"/>
              </a:ext>
            </a:extLst>
          </p:cNvPr>
          <p:cNvSpPr/>
          <p:nvPr/>
        </p:nvSpPr>
        <p:spPr>
          <a:xfrm>
            <a:off x="3423684" y="2072528"/>
            <a:ext cx="701749" cy="220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7042-B0A1-8CD0-E57C-DAEFF1E8A30C}"/>
              </a:ext>
            </a:extLst>
          </p:cNvPr>
          <p:cNvSpPr txBox="1"/>
          <p:nvPr/>
        </p:nvSpPr>
        <p:spPr>
          <a:xfrm>
            <a:off x="4350074" y="1351117"/>
            <a:ext cx="282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Kuantitatif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43D9B-C9A2-AD6B-1922-A301C8EB7014}"/>
              </a:ext>
            </a:extLst>
          </p:cNvPr>
          <p:cNvSpPr txBox="1"/>
          <p:nvPr/>
        </p:nvSpPr>
        <p:spPr>
          <a:xfrm>
            <a:off x="4350075" y="1957095"/>
            <a:ext cx="749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d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ata primer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skunder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d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85A8C-708A-9A48-F72B-6A1DD519FA2E}"/>
              </a:ext>
            </a:extLst>
          </p:cNvPr>
          <p:cNvSpPr txBox="1"/>
          <p:nvPr/>
        </p:nvSpPr>
        <p:spPr>
          <a:xfrm>
            <a:off x="775725" y="3679699"/>
            <a:ext cx="2115879" cy="4086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Sampel</a:t>
            </a:r>
            <a:endParaRPr lang="id-ID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14">
            <a:extLst>
              <a:ext uri="{FF2B5EF4-FFF2-40B4-BE49-F238E27FC236}">
                <a16:creationId xmlns:a16="http://schemas.microsoft.com/office/drawing/2014/main" id="{D515BBA1-7120-D5A7-803C-D4CE6DDE1949}"/>
              </a:ext>
            </a:extLst>
          </p:cNvPr>
          <p:cNvSpPr/>
          <p:nvPr/>
        </p:nvSpPr>
        <p:spPr>
          <a:xfrm>
            <a:off x="3416412" y="3800618"/>
            <a:ext cx="701749" cy="220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60A95F-B356-B820-DC09-B5E8D2AF5A18}"/>
              </a:ext>
            </a:extLst>
          </p:cNvPr>
          <p:cNvSpPr txBox="1"/>
          <p:nvPr/>
        </p:nvSpPr>
        <p:spPr>
          <a:xfrm>
            <a:off x="791674" y="2643523"/>
            <a:ext cx="2115879" cy="4086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Populasi</a:t>
            </a:r>
            <a:endParaRPr lang="id-ID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7">
            <a:extLst>
              <a:ext uri="{FF2B5EF4-FFF2-40B4-BE49-F238E27FC236}">
                <a16:creationId xmlns:a16="http://schemas.microsoft.com/office/drawing/2014/main" id="{EF37D144-840F-02FC-8E3D-866ACA661FB8}"/>
              </a:ext>
            </a:extLst>
          </p:cNvPr>
          <p:cNvSpPr/>
          <p:nvPr/>
        </p:nvSpPr>
        <p:spPr>
          <a:xfrm>
            <a:off x="3429058" y="2753634"/>
            <a:ext cx="701749" cy="220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AEA0DC-4BD4-AC42-BCC8-507294D4B829}"/>
              </a:ext>
            </a:extLst>
          </p:cNvPr>
          <p:cNvSpPr txBox="1"/>
          <p:nvPr/>
        </p:nvSpPr>
        <p:spPr>
          <a:xfrm>
            <a:off x="4359349" y="2528149"/>
            <a:ext cx="6316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 spesifik menetapkan populasi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S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urabaya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sesuai dengan kriteria yang dianggap mewakili keseluruhan populasi.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d-I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CD27D5-333F-7294-799F-98775E11180B}"/>
              </a:ext>
            </a:extLst>
          </p:cNvPr>
          <p:cNvSpPr txBox="1"/>
          <p:nvPr/>
        </p:nvSpPr>
        <p:spPr>
          <a:xfrm>
            <a:off x="4266652" y="3559428"/>
            <a:ext cx="70569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pengambilan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sampel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purposive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memilih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terkait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penelitian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ditentukan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rumus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Lemeshow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signifikansi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95% (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setara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1,96),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populasi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teridentifikasi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diasumsikan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sebesar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0,5, dan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tingkat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kepercayaan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sebesar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10%.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perhitungan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diperoleh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sampel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sebanyak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96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konsumen</a:t>
            </a:r>
            <a:r>
              <a:rPr lang="en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ikan mas </a:t>
            </a:r>
            <a:r>
              <a:rPr lang="en-ID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koki</a:t>
            </a:r>
            <a:endParaRPr 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2038FF-8D2E-04E5-75A5-0BD53BA57F6E}"/>
              </a:ext>
            </a:extLst>
          </p:cNvPr>
          <p:cNvSpPr txBox="1"/>
          <p:nvPr/>
        </p:nvSpPr>
        <p:spPr>
          <a:xfrm>
            <a:off x="800504" y="5012460"/>
            <a:ext cx="2115879" cy="7150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Teknik pengumpulan data</a:t>
            </a:r>
            <a:endParaRPr lang="id-ID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D7695C-0D7C-E55C-4307-452EADC92636}"/>
              </a:ext>
            </a:extLst>
          </p:cNvPr>
          <p:cNvSpPr txBox="1"/>
          <p:nvPr/>
        </p:nvSpPr>
        <p:spPr>
          <a:xfrm>
            <a:off x="4359350" y="4826567"/>
            <a:ext cx="616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mengumpulkan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data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menggunakan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kuesioner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dirancang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sejumlah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pertanyaan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memperoleh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informasi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relevan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Skala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kuesioner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diatur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berikut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angka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menunjukkan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(sangat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setuju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angka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menunjukkan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setuju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angka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menunjukkan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ragu-ragu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angka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menunjukkan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setuju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dan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angka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menunjukkan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(sangat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setuju</a:t>
            </a:r>
            <a:r>
              <a:rPr lang="en-ID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id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77534E3-323D-59B8-44E2-82AF344F7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684" y="5190610"/>
            <a:ext cx="737680" cy="280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5F5E2E-6A3F-7F73-A30A-86B8B081979F}"/>
              </a:ext>
            </a:extLst>
          </p:cNvPr>
          <p:cNvSpPr txBox="1"/>
          <p:nvPr/>
        </p:nvSpPr>
        <p:spPr>
          <a:xfrm>
            <a:off x="2082427" y="3723117"/>
            <a:ext cx="8554041" cy="253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85090" indent="227965" algn="just">
              <a:lnSpc>
                <a:spcPct val="115000"/>
              </a:lnSpc>
            </a:pPr>
            <a:r>
              <a:rPr lang="en-GB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Berdasarkan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hasil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uji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regresi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berganda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persamaan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menggambarkan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penelitian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berikut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marR="85090" indent="45720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Y=a+b1​X1​+b2​X2​+b3​X3​+e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marR="85090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Y=4,834+0,139X1+0,179X2+0,375X3+</a:t>
            </a:r>
            <a:r>
              <a:rPr lang="en-GB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85090" indent="228600" algn="just">
              <a:lnSpc>
                <a:spcPct val="115000"/>
              </a:lnSpc>
            </a:pP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Persamaan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menghasilkan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definisi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koefisien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regresi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berikut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800"/>
              </a:spcBef>
              <a:buSzPts val="1100"/>
              <a:buFont typeface="+mj-lt"/>
              <a:buAutoNum type="alphaLcPeriod"/>
            </a:pP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Konstanta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(a) 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800"/>
              </a:spcBef>
              <a:buSzPts val="1100"/>
              <a:buFont typeface="+mj-lt"/>
              <a:buAutoNum type="alphaLcPeriod"/>
            </a:pP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Kualitas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Produk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(X1) 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800"/>
              </a:spcBef>
              <a:buSzPts val="1100"/>
              <a:buFont typeface="+mj-lt"/>
              <a:buAutoNum type="alphaLcPeriod"/>
            </a:pP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Persepsi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Harga (X2)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800"/>
              </a:spcBef>
              <a:buSzPts val="1100"/>
              <a:buFont typeface="+mj-lt"/>
              <a:buAutoNum type="alphaLcPeriod"/>
            </a:pP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Kepercayaan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Konsumen</a:t>
            </a: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(X3)  </a:t>
            </a:r>
            <a:endParaRPr lang="en-ID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3" descr="a1.JPG">
            <a:extLst>
              <a:ext uri="{FF2B5EF4-FFF2-40B4-BE49-F238E27FC236}">
                <a16:creationId xmlns:a16="http://schemas.microsoft.com/office/drawing/2014/main" id="{7EC913AF-3A90-4ABA-BB2E-72D16EF3C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91" y="1506929"/>
            <a:ext cx="7715763" cy="22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7" y="1026133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just">
              <a:lnSpc>
                <a:spcPct val="115000"/>
              </a:lnSpc>
              <a:buNone/>
            </a:pPr>
            <a:r>
              <a:rPr lang="en-GB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berpengaruh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positif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Keputusan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Pembelian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ikan mas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koki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Instagram</a:t>
            </a:r>
            <a:endParaRPr lang="en-ID" sz="1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0" indent="0" algn="just">
              <a:lnSpc>
                <a:spcPct val="115000"/>
              </a:lnSpc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Hasil uji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hipotesis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hubungan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antara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keputusan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pembelian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efek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positif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berarti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didasarkan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pada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ciri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fisik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memenuhi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kebutuhan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pengguna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mempengaruhi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keputusan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pembelian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konsumen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Uji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parsial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(uji T)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mengonfirmasi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berpengaruh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positif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Penelitian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semakin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kualitas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ikan mas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ditawarkan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Instagram,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semakin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besar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kemungkinan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pelanggan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membuat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keputusan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pembelian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sejalan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penelitian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oleh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Rachman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Firmansyah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2022)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0" indent="0" algn="just">
              <a:buNone/>
            </a:pPr>
            <a:r>
              <a:rPr lang="en-GB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Persepsi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Harga 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berpengaruh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positif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keputusan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pembelian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ikan mas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koki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melalui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Instagram </a:t>
            </a:r>
            <a:endParaRPr lang="en-ID" sz="1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0" indent="0" algn="just"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Hasil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pengujian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hipotesis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kedua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persepsi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pengaruh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positif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keputusan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pembelian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berarti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persepsi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baik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merek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tertentu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dibandingkan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pesaing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menawarkan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tinggi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mendorong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pembelian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banyak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didukung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oleh uji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parsial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(uji T),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persepsi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berpengaruh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positif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Penelitian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mengindikasikan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peningkatan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jumlah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pembelian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dipengaruhi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oleh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kompetitif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dibandingkan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pesaing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menetapkan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lebih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tinggi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Hasil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konsisten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penelitian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sebelumnya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oleh  </a:t>
            </a:r>
            <a:r>
              <a:rPr lang="en-GB" sz="1800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Hananto</a:t>
            </a:r>
            <a:r>
              <a:rPr lang="en-GB" sz="1800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, 2021)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0" indent="0" algn="just">
              <a:buNone/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7" y="13644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indent="0" algn="just">
              <a:buNone/>
            </a:pPr>
            <a:r>
              <a:rPr lang="en-GB" sz="1800" b="1" dirty="0" err="1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Kepercayaan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konsumen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berpengaruh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terhadap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keputusan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pembelian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ikan mas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koki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melalui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 Instagram </a:t>
            </a:r>
            <a:endParaRPr lang="en-ID" sz="1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0800" indent="0" algn="just">
              <a:buNone/>
            </a:pP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Hasil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pengujian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hipotesis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ketiga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menunjukkan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kepercayaan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konsumen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memiliki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pengaruh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positif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dan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signifikan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terhadap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keputusan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pembelian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ikan mas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Uji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parsial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(uji T)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mengonfirmasi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variabel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kepercayaan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konsumen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mempengaruhi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keputusan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pembelian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secara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positif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Penelitian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mengungkapkan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bahwa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kepercayaan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konsumen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dapat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memengaruhi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keputusan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membeli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ikan mas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koki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di Instagram.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Temuan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ini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konsisten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penelitian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yang </a:t>
            </a:r>
            <a:r>
              <a:rPr lang="en-ID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oleh</a:t>
            </a:r>
            <a:r>
              <a:rPr lang="en-ID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(Santi, 2021)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1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Temuan Penting Penelitian</a:t>
            </a:r>
            <a:endParaRPr/>
          </a:p>
        </p:txBody>
      </p:sp>
      <p:sp>
        <p:nvSpPr>
          <p:cNvPr id="78" name="Google Shape;78;g104f7abbb21_0_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00" cy="50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buNone/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Berdasarkan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hasil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penelitian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dan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pembahasan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telah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dipaparkan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diperoleh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kesimpulan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dijelaskan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berikut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</a:p>
          <a:p>
            <a:pPr indent="-457200" algn="just">
              <a:buAutoNum type="arabicPeriod"/>
            </a:pP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Kualitas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(X1)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berpengaruh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keputusan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pembelian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menjadi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faktor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kunci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menarik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minat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membeli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ikan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koki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pun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dipasarkan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memenuhi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keinginan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kebutuhan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mereka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kualitas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cenderung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mendorong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konsumen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melakukan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pembelian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ulang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sedangkan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kualitas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tidak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sesuai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harapan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membuat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konsumen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beralih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serupa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-457200" algn="just">
              <a:buAutoNum type="arabicPeriod"/>
            </a:pP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Persepsi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harga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(X2)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berpengaruh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keputusan</a:t>
            </a:r>
            <a:r>
              <a:rPr lang="en-ID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pembelian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evaluasi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emosional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konsumen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keterjangkauan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dan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keesesuaian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harga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ditawarkan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penjual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serta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perbandingannya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tawaran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harga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pihak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lain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menarik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minat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konsumen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seberapa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sepadan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nilai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dikeluarkan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mendapatkan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ditawarkan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indent="-457200" algn="just">
              <a:buAutoNum type="arabicPeriod"/>
            </a:pP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Kepercayaan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konsumen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(X3)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berpengaruh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terhadap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keputusan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pemelian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ikan mas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koki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elemen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penting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proses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pengambilan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keputusan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pembelian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Ketika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konsumen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mempercayai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suatu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produk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mereka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cenderung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terus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membelinya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secara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ID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berulang</a:t>
            </a:r>
            <a:r>
              <a:rPr lang="en-ID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id-ID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Manfaat Penelitian</a:t>
            </a:r>
            <a:endParaRPr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pertimbangan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NALISIS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UALITAS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RODUK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ERSEPSI 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ARGA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EPERCAYAAN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ONSUMEN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ERHADAP KEPUTUSAN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EMBELIAN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OKI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ELALUI</a:t>
            </a:r>
            <a:r>
              <a:rPr lang="id-ID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NTAGRAM”</a:t>
            </a:r>
            <a:endParaRPr lang="en-ID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1192</Words>
  <Application>Microsoft Office PowerPoint</Application>
  <PresentationFormat>Widescreen</PresentationFormat>
  <Paragraphs>61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Century Gothic</vt:lpstr>
      <vt:lpstr>Exo</vt:lpstr>
      <vt:lpstr>Arial</vt:lpstr>
      <vt:lpstr>Times New Roman</vt:lpstr>
      <vt:lpstr>Aptos</vt:lpstr>
      <vt:lpstr>Calibri</vt:lpstr>
      <vt:lpstr>Office Theme</vt:lpstr>
      <vt:lpstr>ANALISIS KUALITAS PRODUK PERSEPSI HARGA DAN KEPERCAYAAN KONSUMEN TERHADAP KEPUTUSAN PEMBELIAN IKAN MAS KOKI MELALUI INTAGRAM </vt:lpstr>
      <vt:lpstr>Pendahuluan</vt:lpstr>
      <vt:lpstr>Pertanyaan Penelitian (Rumusan Masalah)</vt:lpstr>
      <vt:lpstr>Metode</vt:lpstr>
      <vt:lpstr>Hasil</vt:lpstr>
      <vt:lpstr>Pembahasan</vt:lpstr>
      <vt:lpstr>Pembahasan</vt:lpstr>
      <vt:lpstr>Temuan Penting Penelitian</vt:lpstr>
      <vt:lpstr>Manfaat Penelitian</vt:lpstr>
      <vt:lpstr>Referensi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Pengaruh E-Service Quality, E-Trust, dan E-WOM Terhadap E-Customer Loyalty Pada Marketplace Lazada di Sidoarjo</dc:title>
  <dc:creator>Umsida</dc:creator>
  <cp:lastModifiedBy>LENOVO</cp:lastModifiedBy>
  <cp:revision>16</cp:revision>
  <dcterms:created xsi:type="dcterms:W3CDTF">2020-02-15T07:43:00Z</dcterms:created>
  <dcterms:modified xsi:type="dcterms:W3CDTF">2024-08-20T14:40:19Z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