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7" r:id="rId4"/>
    <p:sldId id="268" r:id="rId5"/>
    <p:sldId id="269" r:id="rId6"/>
    <p:sldId id="270" r:id="rId7"/>
    <p:sldId id="273" r:id="rId8"/>
    <p:sldId id="275" r:id="rId9"/>
  </p:sldIdLst>
  <p:sldSz cx="12192000" cy="6858000"/>
  <p:notesSz cx="9144000" cy="6858000"/>
  <p:embeddedFontLst>
    <p:embeddedFont>
      <p:font typeface="Century Gothic" pitchFamily="34" charset="0"/>
      <p:regular r:id="rId11"/>
      <p:bold r:id="rId12"/>
      <p:italic r:id="rId13"/>
      <p:boldItalic r:id="rId14"/>
    </p:embeddedFont>
    <p:embeddedFont>
      <p:font typeface="Calibri" pitchFamily="34" charset="0"/>
      <p:regular r:id="rId15"/>
      <p:bold r:id="rId16"/>
      <p:italic r:id="rId17"/>
      <p:boldItalic r:id="rId18"/>
    </p:embeddedFont>
    <p:embeddedFont>
      <p:font typeface="Exo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Y2+DM/rwO2HkSTRKEfJ3qJmW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4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17535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/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>
            <a:alphaModFix/>
          </a:blip>
          <a:srcRect l="21878" t="94162" r="21683" b="1155"/>
          <a:stretch/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727522" y="1204686"/>
            <a:ext cx="10736956" cy="248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sz="3200" dirty="0" err="1"/>
              <a:t>Naskah</a:t>
            </a:r>
            <a:r>
              <a:rPr sz="3200" dirty="0"/>
              <a:t> </a:t>
            </a:r>
            <a:r>
              <a:rPr sz="3200" dirty="0" err="1"/>
              <a:t>Akademik</a:t>
            </a:r>
            <a:r>
              <a:rPr sz="3200" dirty="0"/>
              <a:t> </a:t>
            </a:r>
            <a:r>
              <a:rPr sz="3200" dirty="0" err="1"/>
              <a:t>Rancangan</a:t>
            </a:r>
            <a:r>
              <a:rPr sz="3200" dirty="0"/>
              <a:t> </a:t>
            </a:r>
            <a:r>
              <a:rPr sz="3200" dirty="0" err="1"/>
              <a:t>Peraturan</a:t>
            </a:r>
            <a:r>
              <a:rPr sz="3200" dirty="0"/>
              <a:t> </a:t>
            </a:r>
            <a:r>
              <a:rPr sz="3200" dirty="0" err="1"/>
              <a:t>Desa</a:t>
            </a:r>
            <a:r>
              <a:rPr sz="3200" dirty="0"/>
              <a:t> </a:t>
            </a:r>
            <a:r>
              <a:rPr sz="3200" dirty="0" err="1"/>
              <a:t>Ploso</a:t>
            </a:r>
            <a:endParaRPr sz="3200" dirty="0"/>
          </a:p>
          <a:p>
            <a:r>
              <a:rPr sz="3200" dirty="0" err="1"/>
              <a:t>Kecamatan</a:t>
            </a:r>
            <a:r>
              <a:rPr sz="3200" dirty="0"/>
              <a:t> </a:t>
            </a:r>
            <a:r>
              <a:rPr sz="3200" dirty="0" err="1"/>
              <a:t>Wonoayu</a:t>
            </a:r>
            <a:r>
              <a:rPr sz="3200" dirty="0"/>
              <a:t> </a:t>
            </a:r>
            <a:r>
              <a:rPr sz="3200" dirty="0" err="1"/>
              <a:t>Kabupaten</a:t>
            </a:r>
            <a:r>
              <a:rPr sz="3200" dirty="0"/>
              <a:t> </a:t>
            </a:r>
            <a:r>
              <a:rPr sz="3200" dirty="0" err="1"/>
              <a:t>Sidoarjo</a:t>
            </a:r>
            <a:endParaRPr sz="3200" dirty="0"/>
          </a:p>
          <a:p>
            <a:r>
              <a:rPr sz="3200" dirty="0" err="1"/>
              <a:t>Tentang</a:t>
            </a:r>
            <a:r>
              <a:rPr sz="3200" dirty="0"/>
              <a:t> </a:t>
            </a:r>
            <a:r>
              <a:rPr sz="3200" dirty="0" err="1"/>
              <a:t>Sumber</a:t>
            </a:r>
            <a:r>
              <a:rPr sz="3200" dirty="0"/>
              <a:t> </a:t>
            </a:r>
            <a:r>
              <a:rPr sz="3200" dirty="0" err="1"/>
              <a:t>Pendapatan</a:t>
            </a:r>
            <a:r>
              <a:rPr sz="3200" dirty="0"/>
              <a:t> </a:t>
            </a:r>
            <a:r>
              <a:rPr sz="3200" dirty="0" err="1"/>
              <a:t>Desa</a:t>
            </a:r>
            <a:r>
              <a:rPr sz="3200" dirty="0"/>
              <a:t> </a:t>
            </a:r>
            <a:r>
              <a:rPr sz="3200" dirty="0" err="1"/>
              <a:t>Ketertiban</a:t>
            </a:r>
            <a:r>
              <a:rPr sz="3200" dirty="0"/>
              <a:t> </a:t>
            </a:r>
            <a:r>
              <a:rPr sz="3200" dirty="0" err="1"/>
              <a:t>dan</a:t>
            </a:r>
            <a:r>
              <a:rPr sz="3200" dirty="0"/>
              <a:t> </a:t>
            </a:r>
            <a:r>
              <a:rPr sz="3200" dirty="0" err="1"/>
              <a:t>Keamanan</a:t>
            </a:r>
            <a:r>
              <a:rPr sz="3200" dirty="0"/>
              <a:t> </a:t>
            </a:r>
            <a:r>
              <a:rPr sz="3200" dirty="0" err="1"/>
              <a:t>Lingkungan</a:t>
            </a:r>
            <a:endParaRPr sz="3200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1714500" y="3693695"/>
            <a:ext cx="8763000" cy="1085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t>Oleh: Bagus Afianto</a:t>
            </a:r>
          </a:p>
          <a:p>
            <a:r>
              <a:t>Pembimbing: Dr. Rifqi Ridho Pahlevi, S.H., M.H.</a:t>
            </a:r>
          </a:p>
          <a:p>
            <a:r>
              <a:t>Program Studi Hukum</a:t>
            </a:r>
          </a:p>
          <a:p>
            <a:r>
              <a:t>Universitas Muhammadiyah Sidoarjo</a:t>
            </a:r>
          </a:p>
          <a:p>
            <a:r>
              <a:t>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DESKRIPSI KARYA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58" y="1066800"/>
            <a:ext cx="11830877" cy="5410200"/>
          </a:xfrm>
        </p:spPr>
        <p:txBody>
          <a:bodyPr>
            <a:normAutofit/>
          </a:bodyPr>
          <a:lstStyle/>
          <a:p>
            <a:pPr marL="50800" indent="0" algn="just">
              <a:buNone/>
            </a:pPr>
            <a:r>
              <a:rPr lang="en-US" sz="2400" dirty="0"/>
              <a:t>	</a:t>
            </a:r>
            <a:r>
              <a:rPr lang="en-ID" sz="2000" dirty="0" err="1" smtClean="0"/>
              <a:t>Tujuan</a:t>
            </a:r>
            <a:r>
              <a:rPr lang="en-ID" sz="2000" dirty="0" smtClean="0"/>
              <a:t> </a:t>
            </a:r>
            <a:r>
              <a:rPr lang="en-ID" sz="2000" dirty="0" err="1" smtClean="0"/>
              <a:t>utama</a:t>
            </a:r>
            <a:r>
              <a:rPr lang="en-ID" sz="2000" dirty="0" smtClean="0"/>
              <a:t> </a:t>
            </a:r>
            <a:r>
              <a:rPr lang="en-ID" sz="2000" dirty="0" err="1" smtClean="0"/>
              <a:t>naskah</a:t>
            </a:r>
            <a:r>
              <a:rPr lang="en-ID" sz="2000" dirty="0" smtClean="0"/>
              <a:t> </a:t>
            </a:r>
            <a:r>
              <a:rPr lang="en-ID" sz="2000" dirty="0" err="1" smtClean="0"/>
              <a:t>akademik</a:t>
            </a:r>
            <a:r>
              <a:rPr lang="en-ID" sz="2000" dirty="0" smtClean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yang </a:t>
            </a:r>
            <a:r>
              <a:rPr lang="en-ID" sz="2000" dirty="0" err="1"/>
              <a:t>kuat</a:t>
            </a:r>
            <a:r>
              <a:rPr lang="en-ID" sz="2000" dirty="0"/>
              <a:t> </a:t>
            </a:r>
            <a:r>
              <a:rPr lang="en-ID" sz="2000" dirty="0" err="1"/>
              <a:t>bagi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</a:t>
            </a:r>
            <a:r>
              <a:rPr lang="en-ID" sz="2000" dirty="0" err="1"/>
              <a:t>Ploso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mengelola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pendapatan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, </a:t>
            </a:r>
            <a:r>
              <a:rPr lang="en-ID" sz="2000" dirty="0" err="1"/>
              <a:t>meningkatkan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, dan </a:t>
            </a:r>
            <a:r>
              <a:rPr lang="en-ID" sz="2000" dirty="0" err="1"/>
              <a:t>menjaga</a:t>
            </a:r>
            <a:r>
              <a:rPr lang="en-ID" sz="2000" dirty="0"/>
              <a:t> </a:t>
            </a:r>
            <a:r>
              <a:rPr lang="en-ID" sz="2000" dirty="0" err="1"/>
              <a:t>keamanan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.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pendekatan</a:t>
            </a:r>
            <a:r>
              <a:rPr lang="en-ID" sz="2000" dirty="0"/>
              <a:t> </a:t>
            </a:r>
            <a:r>
              <a:rPr lang="en-ID" sz="2000" dirty="0" err="1"/>
              <a:t>yuridis</a:t>
            </a:r>
            <a:r>
              <a:rPr lang="en-ID" sz="2000" dirty="0"/>
              <a:t> </a:t>
            </a:r>
            <a:r>
              <a:rPr lang="en-ID" sz="2000" dirty="0" err="1"/>
              <a:t>normatif</a:t>
            </a:r>
            <a:r>
              <a:rPr lang="en-ID" sz="2000" dirty="0"/>
              <a:t>, </a:t>
            </a:r>
            <a:r>
              <a:rPr lang="en-ID" sz="2000" dirty="0" err="1"/>
              <a:t>penelitian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mengkaji</a:t>
            </a:r>
            <a:r>
              <a:rPr lang="en-ID" sz="2000" dirty="0"/>
              <a:t> </a:t>
            </a:r>
            <a:r>
              <a:rPr lang="en-ID" sz="2000" dirty="0" err="1"/>
              <a:t>regulasi</a:t>
            </a:r>
            <a:r>
              <a:rPr lang="en-ID" sz="2000" dirty="0"/>
              <a:t> yang </a:t>
            </a:r>
            <a:r>
              <a:rPr lang="en-ID" sz="2000" dirty="0" err="1"/>
              <a:t>ada</a:t>
            </a:r>
            <a:r>
              <a:rPr lang="en-ID" sz="2000" dirty="0"/>
              <a:t> dan </a:t>
            </a:r>
            <a:r>
              <a:rPr lang="en-ID" sz="2000" dirty="0" err="1"/>
              <a:t>mengidentifikasi</a:t>
            </a:r>
            <a:r>
              <a:rPr lang="en-ID" sz="2000" dirty="0"/>
              <a:t> </a:t>
            </a:r>
            <a:r>
              <a:rPr lang="en-ID" sz="2000" dirty="0" err="1"/>
              <a:t>kebutuhan</a:t>
            </a:r>
            <a:r>
              <a:rPr lang="en-ID" sz="2000" dirty="0"/>
              <a:t> </a:t>
            </a:r>
            <a:r>
              <a:rPr lang="en-ID" sz="2000" dirty="0" err="1"/>
              <a:t>pembaruan</a:t>
            </a:r>
            <a:r>
              <a:rPr lang="en-ID" sz="2000" dirty="0"/>
              <a:t> </a:t>
            </a:r>
            <a:r>
              <a:rPr lang="en-ID" sz="2000" dirty="0" err="1"/>
              <a:t>aturan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menyesuaikan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tantangan</a:t>
            </a:r>
            <a:r>
              <a:rPr lang="en-ID" sz="2000" dirty="0"/>
              <a:t> </a:t>
            </a:r>
            <a:r>
              <a:rPr lang="en-ID" sz="2000" dirty="0" err="1"/>
              <a:t>sosial</a:t>
            </a:r>
            <a:r>
              <a:rPr lang="en-ID" sz="2000" dirty="0"/>
              <a:t>, </a:t>
            </a:r>
            <a:r>
              <a:rPr lang="en-ID" sz="2000" dirty="0" err="1"/>
              <a:t>ekonomi</a:t>
            </a:r>
            <a:r>
              <a:rPr lang="en-ID" sz="2000" dirty="0"/>
              <a:t>, dan </a:t>
            </a:r>
            <a:r>
              <a:rPr lang="en-ID" sz="2000" dirty="0" err="1"/>
              <a:t>teknologi</a:t>
            </a:r>
            <a:r>
              <a:rPr lang="en-ID" sz="2000" dirty="0"/>
              <a:t> yang </a:t>
            </a:r>
            <a:r>
              <a:rPr lang="en-ID" sz="2000" dirty="0" err="1"/>
              <a:t>dihadapi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. Proses </a:t>
            </a:r>
            <a:r>
              <a:rPr lang="en-ID" sz="2000" dirty="0" err="1"/>
              <a:t>penyusunan</a:t>
            </a:r>
            <a:r>
              <a:rPr lang="en-ID" sz="2000" dirty="0"/>
              <a:t> </a:t>
            </a:r>
            <a:r>
              <a:rPr lang="en-ID" sz="2000" dirty="0" err="1"/>
              <a:t>naskah</a:t>
            </a:r>
            <a:r>
              <a:rPr lang="en-ID" sz="2000" dirty="0"/>
              <a:t> </a:t>
            </a:r>
            <a:r>
              <a:rPr lang="en-ID" sz="2000" dirty="0" err="1"/>
              <a:t>akademik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melibatkan</a:t>
            </a:r>
            <a:r>
              <a:rPr lang="en-ID" sz="2000" dirty="0"/>
              <a:t> </a:t>
            </a:r>
            <a:r>
              <a:rPr lang="en-ID" sz="2000" dirty="0" err="1"/>
              <a:t>wawancara</a:t>
            </a:r>
            <a:r>
              <a:rPr lang="en-ID" sz="2000" dirty="0"/>
              <a:t> dan Focus Group Discussion (FGD)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Kepala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, </a:t>
            </a:r>
            <a:r>
              <a:rPr lang="en-ID" sz="2000" dirty="0" err="1"/>
              <a:t>Sekretaris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perangkat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</a:t>
            </a:r>
            <a:r>
              <a:rPr lang="en-ID" sz="2000" dirty="0" err="1"/>
              <a:t>lainnya</a:t>
            </a:r>
            <a:r>
              <a:rPr lang="en-ID" sz="2000" dirty="0"/>
              <a:t>. </a:t>
            </a:r>
            <a:endParaRPr lang="en-ID" sz="2000" dirty="0" smtClean="0"/>
          </a:p>
          <a:p>
            <a:pPr marL="50800" indent="0" algn="just">
              <a:buNone/>
            </a:pPr>
            <a:r>
              <a:rPr lang="en-ID" sz="2000" dirty="0"/>
              <a:t>	</a:t>
            </a:r>
            <a:r>
              <a:rPr lang="en-ID" sz="2000" dirty="0" err="1" smtClean="0"/>
              <a:t>Temuan</a:t>
            </a:r>
            <a:r>
              <a:rPr lang="en-ID" sz="2000" dirty="0" smtClean="0"/>
              <a:t> </a:t>
            </a:r>
            <a:r>
              <a:rPr lang="en-ID" sz="2000" dirty="0" err="1"/>
              <a:t>utama</a:t>
            </a:r>
            <a:r>
              <a:rPr lang="en-ID" sz="2000" dirty="0"/>
              <a:t> </a:t>
            </a:r>
            <a:r>
              <a:rPr lang="en-ID" sz="2000" dirty="0" err="1"/>
              <a:t>menunjukkan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dan </a:t>
            </a:r>
            <a:r>
              <a:rPr lang="en-ID" sz="2000" dirty="0" err="1"/>
              <a:t>keamanan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prioritas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menciptakan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kondusif</a:t>
            </a:r>
            <a:r>
              <a:rPr lang="en-ID" sz="2000" dirty="0"/>
              <a:t>, dan </a:t>
            </a:r>
            <a:r>
              <a:rPr lang="en-ID" sz="2000" dirty="0" err="1"/>
              <a:t>diperlukan</a:t>
            </a:r>
            <a:r>
              <a:rPr lang="en-ID" sz="2000" dirty="0"/>
              <a:t> </a:t>
            </a:r>
            <a:r>
              <a:rPr lang="en-ID" sz="2000" dirty="0" err="1"/>
              <a:t>pembaruan</a:t>
            </a:r>
            <a:r>
              <a:rPr lang="en-ID" sz="2000" dirty="0"/>
              <a:t>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menangani</a:t>
            </a:r>
            <a:r>
              <a:rPr lang="en-ID" sz="2000" dirty="0"/>
              <a:t> </a:t>
            </a:r>
            <a:r>
              <a:rPr lang="en-ID" sz="2000" dirty="0" err="1"/>
              <a:t>masalah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aktivitas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</a:t>
            </a:r>
            <a:r>
              <a:rPr lang="en-ID" sz="2000" dirty="0" err="1"/>
              <a:t>ilegal</a:t>
            </a:r>
            <a:r>
              <a:rPr lang="en-ID" sz="2000" dirty="0"/>
              <a:t> dan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fasilitas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. </a:t>
            </a:r>
            <a:r>
              <a:rPr lang="en-ID" sz="2000" dirty="0" err="1"/>
              <a:t>Selain</a:t>
            </a:r>
            <a:r>
              <a:rPr lang="en-ID" sz="2000" dirty="0"/>
              <a:t> </a:t>
            </a:r>
            <a:r>
              <a:rPr lang="en-ID" sz="2000" dirty="0" err="1"/>
              <a:t>itu</a:t>
            </a:r>
            <a:r>
              <a:rPr lang="en-ID" sz="2000" dirty="0"/>
              <a:t>, </a:t>
            </a: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pendapatan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juga </a:t>
            </a:r>
            <a:r>
              <a:rPr lang="en-ID" sz="2000" dirty="0" err="1"/>
              <a:t>perlu</a:t>
            </a:r>
            <a:r>
              <a:rPr lang="en-ID" sz="2000" dirty="0"/>
              <a:t> </a:t>
            </a:r>
            <a:r>
              <a:rPr lang="en-ID" sz="2000" dirty="0" err="1"/>
              <a:t>transparansi</a:t>
            </a:r>
            <a:r>
              <a:rPr lang="en-ID" sz="2000" dirty="0"/>
              <a:t> dan </a:t>
            </a:r>
            <a:r>
              <a:rPr lang="en-ID" sz="2000" dirty="0" err="1"/>
              <a:t>partisipasi</a:t>
            </a:r>
            <a:r>
              <a:rPr lang="en-ID" sz="2000" dirty="0"/>
              <a:t> </a:t>
            </a:r>
            <a:r>
              <a:rPr lang="en-ID" sz="2000" dirty="0" err="1"/>
              <a:t>aktif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program gotong royong dan </a:t>
            </a:r>
            <a:r>
              <a:rPr lang="en-ID" sz="2000" dirty="0" err="1"/>
              <a:t>pengembangan</a:t>
            </a:r>
            <a:r>
              <a:rPr lang="en-ID" sz="2000" dirty="0"/>
              <a:t> </a:t>
            </a:r>
            <a:r>
              <a:rPr lang="en-ID" sz="2000" dirty="0" err="1"/>
              <a:t>usaha</a:t>
            </a:r>
            <a:r>
              <a:rPr lang="en-ID" sz="2000" dirty="0"/>
              <a:t> </a:t>
            </a:r>
            <a:r>
              <a:rPr lang="en-ID" sz="2000" dirty="0" err="1"/>
              <a:t>lokal</a:t>
            </a:r>
            <a:r>
              <a:rPr lang="en-ID" sz="2000" dirty="0"/>
              <a:t>. </a:t>
            </a:r>
            <a:r>
              <a:rPr lang="en-ID" sz="2000" dirty="0" err="1"/>
              <a:t>Partisipasi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kegiatan</a:t>
            </a:r>
            <a:r>
              <a:rPr lang="en-ID" sz="2000" dirty="0"/>
              <a:t> </a:t>
            </a:r>
            <a:r>
              <a:rPr lang="en-ID" sz="2000" dirty="0" err="1"/>
              <a:t>keamanan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ronda</a:t>
            </a:r>
            <a:r>
              <a:rPr lang="en-ID" sz="2000" dirty="0"/>
              <a:t> </a:t>
            </a:r>
            <a:r>
              <a:rPr lang="en-ID" sz="2000" dirty="0" err="1"/>
              <a:t>malam</a:t>
            </a:r>
            <a:r>
              <a:rPr lang="en-ID" sz="2000" dirty="0"/>
              <a:t> dan </a:t>
            </a:r>
            <a:r>
              <a:rPr lang="en-ID" sz="2000" dirty="0" err="1"/>
              <a:t>pelaporan</a:t>
            </a:r>
            <a:r>
              <a:rPr lang="en-ID" sz="2000" dirty="0"/>
              <a:t> </a:t>
            </a:r>
            <a:r>
              <a:rPr lang="en-ID" sz="2000" dirty="0" err="1"/>
              <a:t>kejadian</a:t>
            </a:r>
            <a:r>
              <a:rPr lang="en-ID" sz="2000" dirty="0"/>
              <a:t> juga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kunci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menjaga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yang </a:t>
            </a:r>
            <a:r>
              <a:rPr lang="en-ID" sz="2000" dirty="0" err="1"/>
              <a:t>aman</a:t>
            </a:r>
            <a:r>
              <a:rPr lang="en-ID" sz="2000" dirty="0"/>
              <a:t>. </a:t>
            </a:r>
            <a:r>
              <a:rPr lang="en-ID" sz="2000" dirty="0" err="1"/>
              <a:t>Kesimpulannya</a:t>
            </a:r>
            <a:r>
              <a:rPr lang="en-ID" sz="2000" dirty="0"/>
              <a:t>, </a:t>
            </a:r>
            <a:r>
              <a:rPr lang="en-ID" sz="2000" dirty="0" err="1"/>
              <a:t>pembaruan</a:t>
            </a:r>
            <a:r>
              <a:rPr lang="en-ID" sz="2000" dirty="0"/>
              <a:t> </a:t>
            </a:r>
            <a:r>
              <a:rPr lang="en-ID" sz="2000" dirty="0" err="1"/>
              <a:t>regulasi</a:t>
            </a:r>
            <a:r>
              <a:rPr lang="en-ID" sz="2000" dirty="0"/>
              <a:t> yang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responsif</a:t>
            </a:r>
            <a:r>
              <a:rPr lang="en-ID" sz="2000" dirty="0"/>
              <a:t> dan </a:t>
            </a:r>
            <a:r>
              <a:rPr lang="en-ID" sz="2000" dirty="0" err="1"/>
              <a:t>partisipatif</a:t>
            </a:r>
            <a:r>
              <a:rPr lang="en-ID" sz="2000" dirty="0"/>
              <a:t> </a:t>
            </a:r>
            <a:r>
              <a:rPr lang="en-ID" sz="2000" dirty="0" err="1"/>
              <a:t>diharapkan</a:t>
            </a:r>
            <a:r>
              <a:rPr lang="en-ID" sz="2000" dirty="0"/>
              <a:t>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meningkatkan</a:t>
            </a:r>
            <a:r>
              <a:rPr lang="en-ID" sz="2000" dirty="0"/>
              <a:t> </a:t>
            </a:r>
            <a:r>
              <a:rPr lang="en-ID" sz="2000" dirty="0" err="1"/>
              <a:t>kualitas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</a:t>
            </a:r>
            <a:r>
              <a:rPr lang="en-ID" sz="2000" dirty="0" err="1"/>
              <a:t>Ploso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berkelanjutan</a:t>
            </a:r>
            <a:r>
              <a:rPr lang="en-ID" sz="2000" dirty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PERTANYAN DAN HASIL WAWANCARA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Pertanyaan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Status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Kepemilikan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Tanah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Sekolah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Dasar Di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L="50800" indent="0" algn="just">
              <a:lnSpc>
                <a:spcPct val="120000"/>
              </a:lnSpc>
              <a:buNone/>
            </a:pP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Menurut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Kepala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Bapak Imam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Zarkasih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Jakfar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tanah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oleh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sekolah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dasar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milik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pribadi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lahan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Gogol,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meskipun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dialihfungsikan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pendidikan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Namun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status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kepemilikannya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belum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dialihkan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resmi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kepada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PP No. 43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Tahun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2014,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pengelolaan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aset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harus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transparan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akuntabel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koordinasi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kuat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tingkat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kesejahteraan</a:t>
            </a:r>
            <a:r>
              <a:rPr lang="en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indent="0">
              <a:lnSpc>
                <a:spcPct val="120000"/>
              </a:lnSpc>
              <a:buNone/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Pertanyaan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Apabila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Warung-Warung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Berjualan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Minuman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Keras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Miras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Tindakan Yang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Diambil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Oleh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Pelanggaran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L="50800" indent="0">
              <a:lnSpc>
                <a:spcPct val="120000"/>
              </a:lnSpc>
              <a:buNone/>
            </a:pP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Bapak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Khoirul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menjelaskan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mengambil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tindakan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tegas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warung-warung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menjual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miras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peringatan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keras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melarang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berjualan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tanah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peringatan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diabaikan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sanksi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lebih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lanjut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pencabutan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izin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usaha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penutupan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warung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diberlakukan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Penegakan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hukum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konsisten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dianggap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ketertiban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menciptakan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kondusif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indent="0">
              <a:buNone/>
            </a:pP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65150" indent="-514350">
              <a:buFont typeface="+mj-lt"/>
              <a:buAutoNum type="arabicPeriod"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Pertanyaan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Tantangan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Dihadapi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Ketertiban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Keamanan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L="50800" indent="0" algn="just">
              <a:buNone/>
            </a:pP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Bapak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Imam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Zarkasih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Jakfar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tantangan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ketertiban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keamanan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pertumbuhan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urbanisasi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meningkat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memicu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kejahatan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Urbanisasi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munculnya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permukiman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baru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sulit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diawasi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diperlukan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pembaruan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peraturan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menyesuaikan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kompleksitas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tantangan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agar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tetap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efektif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ketertiban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keamanan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50800" indent="0" algn="just">
              <a:buNone/>
            </a:pP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indent="0" algn="just">
              <a:buNone/>
            </a:pP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Pertanyaan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Mengelola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Sumber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Memastikan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Transparansi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Penggunaannya</a:t>
            </a:r>
            <a:r>
              <a:rPr 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L="50800" indent="0" algn="just">
              <a:buNone/>
            </a:pPr>
            <a:r>
              <a:rPr lang="en-ID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ID" sz="1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Bapak</a:t>
            </a:r>
            <a:r>
              <a:rPr lang="en-ID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Khoirul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Sekretaris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menjelaskan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sebagian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berasal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Alokasi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Dana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(ADD) yang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publik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menekankan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pentingnya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transparansi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partisipasi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perencanaan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pengawasan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penggunaan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kepatuhan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prinsip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akuntabilitas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memastikan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dana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sesuai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ID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0800" lvl="0" indent="0">
              <a:buClr>
                <a:srgbClr val="000000"/>
              </a:buClr>
              <a:buNone/>
            </a:pP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Pertanyaan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partisipasi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ketertiban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keamanan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Ploso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ID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indent="0" algn="just">
              <a:buNone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partisipasi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ketertiban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Ploso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Bapak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Khoirul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berpartisipasi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ronda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malam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kejadian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mencurigakan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menekan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kejahatan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memperkuat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kebersamaan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keterlibatan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program-program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berkelanjutan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Simpulan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58" y="1066800"/>
            <a:ext cx="12025242" cy="5486400"/>
          </a:xfrm>
        </p:spPr>
        <p:txBody>
          <a:bodyPr>
            <a:normAutofit/>
          </a:bodyPr>
          <a:lstStyle/>
          <a:p>
            <a:pPr marL="50800" indent="0" algn="just">
              <a:buNone/>
            </a:pPr>
            <a:r>
              <a:rPr lang="en-US" dirty="0" smtClean="0"/>
              <a:t>	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mengungkap</a:t>
            </a:r>
            <a:r>
              <a:rPr lang="en-US" sz="2400" dirty="0"/>
              <a:t> </a:t>
            </a:r>
            <a:r>
              <a:rPr lang="en-US" sz="2400" dirty="0" err="1"/>
              <a:t>tantangan</a:t>
            </a:r>
            <a:r>
              <a:rPr lang="en-US" sz="2400" dirty="0"/>
              <a:t> yang </a:t>
            </a:r>
            <a:r>
              <a:rPr lang="en-US" sz="2400" dirty="0" err="1"/>
              <a:t>dihadapi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Ploso</a:t>
            </a:r>
            <a:r>
              <a:rPr lang="en-US" sz="2400" dirty="0"/>
              <a:t>, </a:t>
            </a:r>
            <a:r>
              <a:rPr lang="en-US" sz="2400" dirty="0" err="1"/>
              <a:t>Kecamatan</a:t>
            </a:r>
            <a:r>
              <a:rPr lang="en-US" sz="2400" dirty="0"/>
              <a:t> </a:t>
            </a:r>
            <a:r>
              <a:rPr lang="en-US" sz="2400" dirty="0" err="1"/>
              <a:t>Wonoayu</a:t>
            </a:r>
            <a:r>
              <a:rPr lang="en-US" sz="2400" dirty="0"/>
              <a:t>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, </a:t>
            </a:r>
            <a:r>
              <a:rPr lang="en-US" sz="2400" dirty="0" err="1"/>
              <a:t>ketertiban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.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tantangan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status </a:t>
            </a:r>
            <a:r>
              <a:rPr lang="en-US" sz="2400" dirty="0" err="1"/>
              <a:t>kepemilikan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, yang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dirty="0" err="1"/>
              <a:t>regulasi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. </a:t>
            </a:r>
            <a:r>
              <a:rPr lang="en-US" sz="2400" dirty="0" err="1"/>
              <a:t>Urbanisasi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memicu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.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tegas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miras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didukung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ronda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.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Alokasi</a:t>
            </a:r>
            <a:r>
              <a:rPr lang="en-US" sz="2400" dirty="0"/>
              <a:t> Dana </a:t>
            </a:r>
            <a:r>
              <a:rPr lang="en-US" sz="2400" dirty="0" err="1"/>
              <a:t>Desa</a:t>
            </a:r>
            <a:r>
              <a:rPr lang="en-US" sz="2400" dirty="0"/>
              <a:t> (ADD)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  <a:r>
              <a:rPr lang="en-US" sz="2400" dirty="0" err="1"/>
              <a:t>Kolaborasi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pembaruan</a:t>
            </a:r>
            <a:r>
              <a:rPr lang="en-US" sz="2400" dirty="0"/>
              <a:t> </a:t>
            </a:r>
            <a:r>
              <a:rPr lang="en-US" sz="2400" dirty="0" err="1"/>
              <a:t>regulasi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mengatasi</a:t>
            </a:r>
            <a:r>
              <a:rPr lang="en-US" sz="2400" dirty="0"/>
              <a:t> </a:t>
            </a:r>
            <a:r>
              <a:rPr lang="en-US" sz="2400" dirty="0" err="1"/>
              <a:t>tantangan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berkelanjutan</a:t>
            </a:r>
            <a:r>
              <a:rPr lang="en-US" sz="2400" dirty="0"/>
              <a:t>.</a:t>
            </a:r>
            <a:endParaRPr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58" y="1238732"/>
            <a:ext cx="12025242" cy="5089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1]	A. Sutedi, “Dana Desa dan Pemberdayaan Masyarakat,” </a:t>
            </a:r>
            <a:r>
              <a:rPr lang="id-ID" sz="1400" i="1" dirty="0">
                <a:latin typeface="Times New Roman"/>
                <a:ea typeface="Times New Roman"/>
              </a:rPr>
              <a:t>J. Ekon. Desa</a:t>
            </a:r>
            <a:r>
              <a:rPr lang="id-ID" sz="1400" dirty="0">
                <a:latin typeface="Times New Roman"/>
                <a:ea typeface="Times New Roman"/>
              </a:rPr>
              <a:t>, vol. 8, no. 1, pp. 45–46, 2011.</a:t>
            </a:r>
            <a:endParaRPr lang="en-US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2]	B. Santoso, “Peran Pemerintah Desa dalam Menjaga Ketertiban Umum,” </a:t>
            </a:r>
            <a:r>
              <a:rPr lang="id-ID" sz="1400" i="1" dirty="0">
                <a:latin typeface="Times New Roman"/>
                <a:ea typeface="Times New Roman"/>
              </a:rPr>
              <a:t>J. Tata Kelola Desa</a:t>
            </a:r>
            <a:r>
              <a:rPr lang="id-ID" sz="1400" dirty="0">
                <a:latin typeface="Times New Roman"/>
                <a:ea typeface="Times New Roman"/>
              </a:rPr>
              <a:t>, vol. 10, no. 3, pp. 67–78, 2016.</a:t>
            </a:r>
            <a:endParaRPr lang="en-US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3]	S. Hadi, “Kebijakan Keamanan dan Ketertiban di Desa,” </a:t>
            </a:r>
            <a:r>
              <a:rPr lang="id-ID" sz="1400" i="1" dirty="0">
                <a:latin typeface="Times New Roman"/>
                <a:ea typeface="Times New Roman"/>
              </a:rPr>
              <a:t>J. Sos. Polit.</a:t>
            </a:r>
            <a:r>
              <a:rPr lang="id-ID" sz="1400" dirty="0">
                <a:latin typeface="Times New Roman"/>
                <a:ea typeface="Times New Roman"/>
              </a:rPr>
              <a:t>, vol. 15, no. 3, pp. 45–56, 2019.</a:t>
            </a:r>
            <a:endParaRPr lang="en-US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4]	M. Hidayat, “Tantangan Kontemporer dalam Ketertiban Lingkungan Desa,” </a:t>
            </a:r>
            <a:r>
              <a:rPr lang="id-ID" sz="1400" i="1" dirty="0">
                <a:latin typeface="Times New Roman"/>
                <a:ea typeface="Times New Roman"/>
              </a:rPr>
              <a:t>J. Stud. Perdesaan</a:t>
            </a:r>
            <a:r>
              <a:rPr lang="id-ID" sz="1400" dirty="0">
                <a:latin typeface="Times New Roman"/>
                <a:ea typeface="Times New Roman"/>
              </a:rPr>
              <a:t>, vol. 17, no. 3, pp. 101–118, 2021.</a:t>
            </a:r>
            <a:endParaRPr lang="en-US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5]	A. Wibowo, “Perlindungan Sumber Daya Alam dalam Konteks Keamanan Lingkungan Desa,” </a:t>
            </a:r>
            <a:r>
              <a:rPr lang="id-ID" sz="1400" i="1" dirty="0">
                <a:latin typeface="Times New Roman"/>
                <a:ea typeface="Times New Roman"/>
              </a:rPr>
              <a:t>J. Ekol.</a:t>
            </a:r>
            <a:r>
              <a:rPr lang="id-ID" sz="1400" dirty="0">
                <a:latin typeface="Times New Roman"/>
                <a:ea typeface="Times New Roman"/>
              </a:rPr>
              <a:t>, vol. 4, no. 2, pp. 12–25, 2019.</a:t>
            </a:r>
            <a:endParaRPr lang="en-US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/>
                <a:ea typeface="Times New Roman"/>
              </a:rPr>
              <a:t>	</a:t>
            </a:r>
            <a:r>
              <a:rPr lang="id-ID" sz="1400" dirty="0" smtClean="0">
                <a:latin typeface="Times New Roman"/>
                <a:ea typeface="Times New Roman"/>
              </a:rPr>
              <a:t>[</a:t>
            </a:r>
            <a:r>
              <a:rPr lang="id-ID" sz="1400" dirty="0">
                <a:latin typeface="Times New Roman"/>
                <a:ea typeface="Times New Roman"/>
              </a:rPr>
              <a:t>6]	B. Z. Tamanaha, </a:t>
            </a:r>
            <a:r>
              <a:rPr lang="id-ID" sz="1400" i="1" dirty="0">
                <a:latin typeface="Times New Roman"/>
                <a:ea typeface="Times New Roman"/>
              </a:rPr>
              <a:t>A Realistic Theory of Law</a:t>
            </a:r>
            <a:r>
              <a:rPr lang="id-ID" sz="1400" dirty="0">
                <a:latin typeface="Times New Roman"/>
                <a:ea typeface="Times New Roman"/>
              </a:rPr>
              <a:t>. Cambridge: Cambridge University Press, 2017.</a:t>
            </a:r>
            <a:endParaRPr lang="en-US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393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24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142</Words>
  <Application>Microsoft Office PowerPoint</Application>
  <PresentationFormat>Custom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Calibri</vt:lpstr>
      <vt:lpstr>Exo</vt:lpstr>
      <vt:lpstr>Office Theme</vt:lpstr>
      <vt:lpstr>Naskah Akademik Rancangan Peraturan Desa Ploso Kecamatan Wonoayu Kabupaten Sidoarjo Tentang Sumber Pendapatan Desa Ketertiban dan Keamanan Lingkungan</vt:lpstr>
      <vt:lpstr>DESKRIPSI KARYA </vt:lpstr>
      <vt:lpstr>PERTANYAN DAN HASIL WAWANCARA </vt:lpstr>
      <vt:lpstr>Lanjutan </vt:lpstr>
      <vt:lpstr>Lanjutan </vt:lpstr>
      <vt:lpstr>Simpulan</vt:lpstr>
      <vt:lpstr>Referensi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Naskah Akademik Rancangan Peraturan Desa Ploso Kecamatan Wonoayu Kabupaten Sidoarjo Tentang Sumber Pendapatan Desa Ketertiban dan Keamanan Lingkungan</dc:title>
  <dc:creator>Umsida</dc:creator>
  <cp:lastModifiedBy>khumairo</cp:lastModifiedBy>
  <cp:revision>18</cp:revision>
  <dcterms:created xsi:type="dcterms:W3CDTF">2020-02-15T07:43:00Z</dcterms:created>
  <dcterms:modified xsi:type="dcterms:W3CDTF">2024-08-16T14:34:55Z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