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6" r:id="rId3"/>
    <p:sldId id="267" r:id="rId4"/>
    <p:sldId id="268" r:id="rId5"/>
    <p:sldId id="269" r:id="rId6"/>
    <p:sldId id="270" r:id="rId7"/>
    <p:sldId id="273" r:id="rId8"/>
    <p:sldId id="275" r:id="rId9"/>
  </p:sldIdLst>
  <p:sldSz cx="12192000" cy="6858000"/>
  <p:notesSz cx="9144000" cy="6858000"/>
  <p:embeddedFontLst>
    <p:embeddedFont>
      <p:font typeface="Century Gothic" pitchFamily="34" charset="0"/>
      <p:regular r:id="rId11"/>
      <p:bold r:id="rId12"/>
      <p:italic r:id="rId13"/>
      <p:boldItalic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Exo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54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17535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sz="3200" dirty="0" err="1"/>
              <a:t>Naskah</a:t>
            </a:r>
            <a:r>
              <a:rPr sz="3200" dirty="0"/>
              <a:t> </a:t>
            </a:r>
            <a:r>
              <a:rPr sz="3200" dirty="0" err="1"/>
              <a:t>Akademik</a:t>
            </a:r>
            <a:r>
              <a:rPr sz="3200" dirty="0"/>
              <a:t> </a:t>
            </a:r>
            <a:r>
              <a:rPr sz="3200" dirty="0" err="1"/>
              <a:t>Rancangan</a:t>
            </a:r>
            <a:r>
              <a:rPr sz="3200" dirty="0"/>
              <a:t> </a:t>
            </a:r>
            <a:r>
              <a:rPr sz="3200" dirty="0" err="1"/>
              <a:t>Peraturan</a:t>
            </a:r>
            <a:r>
              <a:rPr sz="3200" dirty="0"/>
              <a:t> </a:t>
            </a:r>
            <a:r>
              <a:rPr sz="3200" dirty="0" err="1"/>
              <a:t>Desa</a:t>
            </a:r>
            <a:r>
              <a:rPr sz="3200" dirty="0"/>
              <a:t> </a:t>
            </a:r>
            <a:r>
              <a:rPr sz="3200" dirty="0" err="1"/>
              <a:t>Ploso</a:t>
            </a:r>
            <a:endParaRPr sz="3200" dirty="0"/>
          </a:p>
          <a:p>
            <a:r>
              <a:rPr sz="3200" dirty="0" err="1"/>
              <a:t>Kecamatan</a:t>
            </a:r>
            <a:r>
              <a:rPr sz="3200" dirty="0"/>
              <a:t> </a:t>
            </a:r>
            <a:r>
              <a:rPr sz="3200" dirty="0" err="1"/>
              <a:t>Wonoayu</a:t>
            </a:r>
            <a:r>
              <a:rPr sz="3200" dirty="0"/>
              <a:t> </a:t>
            </a:r>
            <a:r>
              <a:rPr sz="3200" dirty="0" err="1"/>
              <a:t>Kabupaten</a:t>
            </a:r>
            <a:r>
              <a:rPr sz="3200" dirty="0"/>
              <a:t> </a:t>
            </a:r>
            <a:r>
              <a:rPr sz="3200" dirty="0" err="1"/>
              <a:t>Sidoarjo</a:t>
            </a:r>
            <a:endParaRPr sz="3200" dirty="0"/>
          </a:p>
          <a:p>
            <a:r>
              <a:rPr sz="3200" dirty="0" err="1"/>
              <a:t>Tentang</a:t>
            </a:r>
            <a:r>
              <a:rPr sz="3200" dirty="0"/>
              <a:t> </a:t>
            </a:r>
            <a:r>
              <a:rPr sz="3200" dirty="0" err="1"/>
              <a:t>Sumber</a:t>
            </a:r>
            <a:r>
              <a:rPr sz="3200" dirty="0"/>
              <a:t> </a:t>
            </a:r>
            <a:r>
              <a:rPr sz="3200" dirty="0" err="1"/>
              <a:t>Pendapatan</a:t>
            </a:r>
            <a:r>
              <a:rPr sz="3200" dirty="0"/>
              <a:t> </a:t>
            </a:r>
            <a:r>
              <a:rPr sz="3200" dirty="0" err="1"/>
              <a:t>Desa</a:t>
            </a:r>
            <a:r>
              <a:rPr sz="3200" dirty="0"/>
              <a:t> </a:t>
            </a:r>
            <a:r>
              <a:rPr sz="3200" dirty="0" err="1"/>
              <a:t>Ketertiban</a:t>
            </a:r>
            <a:r>
              <a:rPr sz="3200" dirty="0"/>
              <a:t> </a:t>
            </a:r>
            <a:r>
              <a:rPr sz="3200" dirty="0" err="1"/>
              <a:t>dan</a:t>
            </a:r>
            <a:r>
              <a:rPr sz="3200" dirty="0"/>
              <a:t> </a:t>
            </a:r>
            <a:r>
              <a:rPr sz="3200" dirty="0" err="1"/>
              <a:t>Keamanan</a:t>
            </a:r>
            <a:r>
              <a:rPr sz="3200" dirty="0"/>
              <a:t> </a:t>
            </a:r>
            <a:r>
              <a:rPr sz="3200" dirty="0" err="1"/>
              <a:t>Lingkungan</a:t>
            </a:r>
            <a:endParaRPr sz="3200" dirty="0"/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t>Oleh: Bagus Afianto</a:t>
            </a:r>
          </a:p>
          <a:p>
            <a:r>
              <a:t>Pembimbing: Dr. Rifqi Ridho Pahlevi, S.H., M.H.</a:t>
            </a:r>
          </a:p>
          <a:p>
            <a:r>
              <a:t>Program Studi Hukum</a:t>
            </a:r>
          </a:p>
          <a:p>
            <a:r>
              <a:t>Universitas Muhammadiyah Sidoarjo</a:t>
            </a:r>
          </a:p>
          <a:p>
            <a:r>
              <a:t>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DESKRIPSI KARYA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758" y="1066800"/>
            <a:ext cx="11830877" cy="5410200"/>
          </a:xfrm>
        </p:spPr>
        <p:txBody>
          <a:bodyPr>
            <a:normAutofit/>
          </a:bodyPr>
          <a:lstStyle/>
          <a:p>
            <a:pPr marL="50800" indent="0" algn="just">
              <a:buNone/>
            </a:pPr>
            <a:r>
              <a:rPr lang="en-US" sz="2400" dirty="0"/>
              <a:t>	</a:t>
            </a:r>
            <a:r>
              <a:rPr lang="en-ID" sz="2000" dirty="0" err="1" smtClean="0"/>
              <a:t>Tujuan</a:t>
            </a:r>
            <a:r>
              <a:rPr lang="en-ID" sz="2000" dirty="0" smtClean="0"/>
              <a:t> </a:t>
            </a:r>
            <a:r>
              <a:rPr lang="en-ID" sz="2000" dirty="0" err="1" smtClean="0"/>
              <a:t>utama</a:t>
            </a:r>
            <a:r>
              <a:rPr lang="en-ID" sz="2000" dirty="0" smtClean="0"/>
              <a:t> </a:t>
            </a:r>
            <a:r>
              <a:rPr lang="en-ID" sz="2000" dirty="0" err="1" smtClean="0"/>
              <a:t>naskah</a:t>
            </a:r>
            <a:r>
              <a:rPr lang="en-ID" sz="2000" dirty="0" smtClean="0"/>
              <a:t> </a:t>
            </a:r>
            <a:r>
              <a:rPr lang="en-ID" sz="2000" dirty="0" err="1" smtClean="0"/>
              <a:t>akademik</a:t>
            </a:r>
            <a:r>
              <a:rPr lang="en-ID" sz="2000" dirty="0" smtClean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dasar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 yang </a:t>
            </a:r>
            <a:r>
              <a:rPr lang="en-ID" sz="2000" dirty="0" err="1"/>
              <a:t>kuat</a:t>
            </a:r>
            <a:r>
              <a:rPr lang="en-ID" sz="2000" dirty="0"/>
              <a:t> </a:t>
            </a:r>
            <a:r>
              <a:rPr lang="en-ID" sz="2000" dirty="0" err="1"/>
              <a:t>bagi</a:t>
            </a:r>
            <a:r>
              <a:rPr lang="en-ID" sz="2000" dirty="0"/>
              <a:t> </a:t>
            </a:r>
            <a:r>
              <a:rPr lang="en-ID" sz="2000" dirty="0" err="1"/>
              <a:t>Desa</a:t>
            </a:r>
            <a:r>
              <a:rPr lang="en-ID" sz="2000" dirty="0"/>
              <a:t> </a:t>
            </a:r>
            <a:r>
              <a:rPr lang="en-ID" sz="2000" dirty="0" err="1"/>
              <a:t>Ploso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mengelola</a:t>
            </a:r>
            <a:r>
              <a:rPr lang="en-ID" sz="2000" dirty="0"/>
              <a:t> </a:t>
            </a:r>
            <a:r>
              <a:rPr lang="en-ID" sz="2000" dirty="0" err="1"/>
              <a:t>sumber</a:t>
            </a:r>
            <a:r>
              <a:rPr lang="en-ID" sz="2000" dirty="0"/>
              <a:t> </a:t>
            </a:r>
            <a:r>
              <a:rPr lang="en-ID" sz="2000" dirty="0" err="1"/>
              <a:t>pendapatan</a:t>
            </a:r>
            <a:r>
              <a:rPr lang="en-ID" sz="2000" dirty="0"/>
              <a:t> </a:t>
            </a:r>
            <a:r>
              <a:rPr lang="en-ID" sz="2000" dirty="0" err="1"/>
              <a:t>desa</a:t>
            </a:r>
            <a:r>
              <a:rPr lang="en-ID" sz="2000" dirty="0"/>
              <a:t>, </a:t>
            </a:r>
            <a:r>
              <a:rPr lang="en-ID" sz="2000" dirty="0" err="1"/>
              <a:t>meningkatkan</a:t>
            </a:r>
            <a:r>
              <a:rPr lang="en-ID" sz="2000" dirty="0"/>
              <a:t> </a:t>
            </a:r>
            <a:r>
              <a:rPr lang="en-ID" sz="2000" dirty="0" err="1"/>
              <a:t>ketertiban</a:t>
            </a:r>
            <a:r>
              <a:rPr lang="en-ID" sz="2000" dirty="0"/>
              <a:t> </a:t>
            </a:r>
            <a:r>
              <a:rPr lang="en-ID" sz="2000" dirty="0" err="1"/>
              <a:t>umum</a:t>
            </a:r>
            <a:r>
              <a:rPr lang="en-ID" sz="2000" dirty="0"/>
              <a:t>, dan </a:t>
            </a:r>
            <a:r>
              <a:rPr lang="en-ID" sz="2000" dirty="0" err="1"/>
              <a:t>menjaga</a:t>
            </a:r>
            <a:r>
              <a:rPr lang="en-ID" sz="2000" dirty="0"/>
              <a:t> </a:t>
            </a:r>
            <a:r>
              <a:rPr lang="en-ID" sz="2000" dirty="0" err="1"/>
              <a:t>keamanan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.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pendekatan</a:t>
            </a:r>
            <a:r>
              <a:rPr lang="en-ID" sz="2000" dirty="0"/>
              <a:t> </a:t>
            </a:r>
            <a:r>
              <a:rPr lang="en-ID" sz="2000" dirty="0" err="1"/>
              <a:t>yuridis</a:t>
            </a:r>
            <a:r>
              <a:rPr lang="en-ID" sz="2000" dirty="0"/>
              <a:t> </a:t>
            </a:r>
            <a:r>
              <a:rPr lang="en-ID" sz="2000" dirty="0" err="1"/>
              <a:t>normatif</a:t>
            </a:r>
            <a:r>
              <a:rPr lang="en-ID" sz="2000" dirty="0"/>
              <a:t>, </a:t>
            </a:r>
            <a:r>
              <a:rPr lang="en-ID" sz="2000" dirty="0" err="1"/>
              <a:t>penelitian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mengkaji</a:t>
            </a:r>
            <a:r>
              <a:rPr lang="en-ID" sz="2000" dirty="0"/>
              <a:t> </a:t>
            </a:r>
            <a:r>
              <a:rPr lang="en-ID" sz="2000" dirty="0" err="1"/>
              <a:t>regulasi</a:t>
            </a:r>
            <a:r>
              <a:rPr lang="en-ID" sz="2000" dirty="0"/>
              <a:t> yang </a:t>
            </a:r>
            <a:r>
              <a:rPr lang="en-ID" sz="2000" dirty="0" err="1"/>
              <a:t>ada</a:t>
            </a:r>
            <a:r>
              <a:rPr lang="en-ID" sz="2000" dirty="0"/>
              <a:t> dan </a:t>
            </a:r>
            <a:r>
              <a:rPr lang="en-ID" sz="2000" dirty="0" err="1"/>
              <a:t>mengidentifikasi</a:t>
            </a:r>
            <a:r>
              <a:rPr lang="en-ID" sz="2000" dirty="0"/>
              <a:t> </a:t>
            </a:r>
            <a:r>
              <a:rPr lang="en-ID" sz="2000" dirty="0" err="1"/>
              <a:t>kebutuhan</a:t>
            </a:r>
            <a:r>
              <a:rPr lang="en-ID" sz="2000" dirty="0"/>
              <a:t> </a:t>
            </a:r>
            <a:r>
              <a:rPr lang="en-ID" sz="2000" dirty="0" err="1"/>
              <a:t>pembaruan</a:t>
            </a:r>
            <a:r>
              <a:rPr lang="en-ID" sz="2000" dirty="0"/>
              <a:t> </a:t>
            </a:r>
            <a:r>
              <a:rPr lang="en-ID" sz="2000" dirty="0" err="1"/>
              <a:t>aturan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menyesuaikan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tantangan</a:t>
            </a:r>
            <a:r>
              <a:rPr lang="en-ID" sz="2000" dirty="0"/>
              <a:t> </a:t>
            </a:r>
            <a:r>
              <a:rPr lang="en-ID" sz="2000" dirty="0" err="1"/>
              <a:t>sosial</a:t>
            </a:r>
            <a:r>
              <a:rPr lang="en-ID" sz="2000" dirty="0"/>
              <a:t>, </a:t>
            </a:r>
            <a:r>
              <a:rPr lang="en-ID" sz="2000" dirty="0" err="1"/>
              <a:t>ekonomi</a:t>
            </a:r>
            <a:r>
              <a:rPr lang="en-ID" sz="2000" dirty="0"/>
              <a:t>, dan </a:t>
            </a:r>
            <a:r>
              <a:rPr lang="en-ID" sz="2000" dirty="0" err="1"/>
              <a:t>teknologi</a:t>
            </a:r>
            <a:r>
              <a:rPr lang="en-ID" sz="2000" dirty="0"/>
              <a:t> yang </a:t>
            </a:r>
            <a:r>
              <a:rPr lang="en-ID" sz="2000" dirty="0" err="1"/>
              <a:t>dihadapi</a:t>
            </a:r>
            <a:r>
              <a:rPr lang="en-ID" sz="2000" dirty="0"/>
              <a:t> </a:t>
            </a:r>
            <a:r>
              <a:rPr lang="en-ID" sz="2000" dirty="0" err="1"/>
              <a:t>desa</a:t>
            </a:r>
            <a:r>
              <a:rPr lang="en-ID" sz="2000" dirty="0"/>
              <a:t>. Proses </a:t>
            </a:r>
            <a:r>
              <a:rPr lang="en-ID" sz="2000" dirty="0" err="1"/>
              <a:t>penyusunan</a:t>
            </a:r>
            <a:r>
              <a:rPr lang="en-ID" sz="2000" dirty="0"/>
              <a:t> </a:t>
            </a:r>
            <a:r>
              <a:rPr lang="en-ID" sz="2000" dirty="0" err="1"/>
              <a:t>naskah</a:t>
            </a:r>
            <a:r>
              <a:rPr lang="en-ID" sz="2000" dirty="0"/>
              <a:t> </a:t>
            </a:r>
            <a:r>
              <a:rPr lang="en-ID" sz="2000" dirty="0" err="1"/>
              <a:t>akademik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melibatkan</a:t>
            </a:r>
            <a:r>
              <a:rPr lang="en-ID" sz="2000" dirty="0"/>
              <a:t> </a:t>
            </a:r>
            <a:r>
              <a:rPr lang="en-ID" sz="2000" dirty="0" err="1"/>
              <a:t>wawancara</a:t>
            </a:r>
            <a:r>
              <a:rPr lang="en-ID" sz="2000" dirty="0"/>
              <a:t> dan Focus Group Discussion (FGD)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Kepala</a:t>
            </a:r>
            <a:r>
              <a:rPr lang="en-ID" sz="2000" dirty="0"/>
              <a:t> </a:t>
            </a:r>
            <a:r>
              <a:rPr lang="en-ID" sz="2000" dirty="0" err="1"/>
              <a:t>Desa</a:t>
            </a:r>
            <a:r>
              <a:rPr lang="en-ID" sz="2000" dirty="0"/>
              <a:t>, </a:t>
            </a:r>
            <a:r>
              <a:rPr lang="en-ID" sz="2000" dirty="0" err="1"/>
              <a:t>Sekretaris</a:t>
            </a:r>
            <a:r>
              <a:rPr lang="en-ID" sz="2000" dirty="0"/>
              <a:t> </a:t>
            </a:r>
            <a:r>
              <a:rPr lang="en-ID" sz="2000" dirty="0" err="1"/>
              <a:t>Desa</a:t>
            </a:r>
            <a:r>
              <a:rPr lang="en-ID" sz="2000" dirty="0"/>
              <a:t>,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perangkat</a:t>
            </a:r>
            <a:r>
              <a:rPr lang="en-ID" sz="2000" dirty="0"/>
              <a:t> </a:t>
            </a:r>
            <a:r>
              <a:rPr lang="en-ID" sz="2000" dirty="0" err="1"/>
              <a:t>desa</a:t>
            </a:r>
            <a:r>
              <a:rPr lang="en-ID" sz="2000" dirty="0"/>
              <a:t> </a:t>
            </a:r>
            <a:r>
              <a:rPr lang="en-ID" sz="2000" dirty="0" err="1"/>
              <a:t>lainnya</a:t>
            </a:r>
            <a:r>
              <a:rPr lang="en-ID" sz="2000" dirty="0"/>
              <a:t>. </a:t>
            </a:r>
            <a:endParaRPr lang="en-ID" sz="2000" dirty="0" smtClean="0"/>
          </a:p>
          <a:p>
            <a:pPr marL="50800" indent="0" algn="just">
              <a:buNone/>
            </a:pPr>
            <a:r>
              <a:rPr lang="en-ID" sz="2000" dirty="0"/>
              <a:t>	</a:t>
            </a:r>
            <a:r>
              <a:rPr lang="en-ID" sz="2000" dirty="0" err="1" smtClean="0"/>
              <a:t>Temuan</a:t>
            </a:r>
            <a:r>
              <a:rPr lang="en-ID" sz="2000" dirty="0" smtClean="0"/>
              <a:t> </a:t>
            </a:r>
            <a:r>
              <a:rPr lang="en-ID" sz="2000" dirty="0" err="1"/>
              <a:t>utama</a:t>
            </a:r>
            <a:r>
              <a:rPr lang="en-ID" sz="2000" dirty="0"/>
              <a:t> </a:t>
            </a:r>
            <a:r>
              <a:rPr lang="en-ID" sz="2000" dirty="0" err="1"/>
              <a:t>menunjukkan</a:t>
            </a:r>
            <a:r>
              <a:rPr lang="en-ID" sz="2000" dirty="0"/>
              <a:t> </a:t>
            </a:r>
            <a:r>
              <a:rPr lang="en-ID" sz="2000" dirty="0" err="1"/>
              <a:t>bahwa</a:t>
            </a:r>
            <a:r>
              <a:rPr lang="en-ID" sz="2000" dirty="0"/>
              <a:t> </a:t>
            </a:r>
            <a:r>
              <a:rPr lang="en-ID" sz="2000" dirty="0" err="1"/>
              <a:t>ketertiban</a:t>
            </a:r>
            <a:r>
              <a:rPr lang="en-ID" sz="2000" dirty="0"/>
              <a:t> dan </a:t>
            </a:r>
            <a:r>
              <a:rPr lang="en-ID" sz="2000" dirty="0" err="1"/>
              <a:t>keamanan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prioritas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menciptakan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kondusif</a:t>
            </a:r>
            <a:r>
              <a:rPr lang="en-ID" sz="2000" dirty="0"/>
              <a:t>, dan </a:t>
            </a:r>
            <a:r>
              <a:rPr lang="en-ID" sz="2000" dirty="0" err="1"/>
              <a:t>diperlukan</a:t>
            </a:r>
            <a:r>
              <a:rPr lang="en-ID" sz="2000" dirty="0"/>
              <a:t> </a:t>
            </a:r>
            <a:r>
              <a:rPr lang="en-ID" sz="2000" dirty="0" err="1"/>
              <a:t>pembaruan</a:t>
            </a:r>
            <a:r>
              <a:rPr lang="en-ID" sz="2000" dirty="0"/>
              <a:t> </a:t>
            </a:r>
            <a:r>
              <a:rPr lang="en-ID" sz="2000" dirty="0" err="1"/>
              <a:t>peraturan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menangani</a:t>
            </a:r>
            <a:r>
              <a:rPr lang="en-ID" sz="2000" dirty="0"/>
              <a:t> </a:t>
            </a:r>
            <a:r>
              <a:rPr lang="en-ID" sz="2000" dirty="0" err="1"/>
              <a:t>masalah</a:t>
            </a:r>
            <a:r>
              <a:rPr lang="en-ID" sz="2000" dirty="0"/>
              <a:t> </a:t>
            </a:r>
            <a:r>
              <a:rPr lang="en-ID" sz="2000" dirty="0" err="1"/>
              <a:t>seperti</a:t>
            </a:r>
            <a:r>
              <a:rPr lang="en-ID" sz="2000" dirty="0"/>
              <a:t> </a:t>
            </a:r>
            <a:r>
              <a:rPr lang="en-ID" sz="2000" dirty="0" err="1"/>
              <a:t>aktivitas</a:t>
            </a:r>
            <a:r>
              <a:rPr lang="en-ID" sz="2000" dirty="0"/>
              <a:t> </a:t>
            </a:r>
            <a:r>
              <a:rPr lang="en-ID" sz="2000" dirty="0" err="1"/>
              <a:t>ekonomi</a:t>
            </a:r>
            <a:r>
              <a:rPr lang="en-ID" sz="2000" dirty="0"/>
              <a:t> </a:t>
            </a:r>
            <a:r>
              <a:rPr lang="en-ID" sz="2000" dirty="0" err="1"/>
              <a:t>ilegal</a:t>
            </a:r>
            <a:r>
              <a:rPr lang="en-ID" sz="2000" dirty="0"/>
              <a:t> dan </a:t>
            </a:r>
            <a:r>
              <a:rPr lang="en-ID" sz="2000" dirty="0" err="1"/>
              <a:t>pengelolaan</a:t>
            </a:r>
            <a:r>
              <a:rPr lang="en-ID" sz="2000" dirty="0"/>
              <a:t> </a:t>
            </a:r>
            <a:r>
              <a:rPr lang="en-ID" sz="2000" dirty="0" err="1"/>
              <a:t>fasilitas</a:t>
            </a:r>
            <a:r>
              <a:rPr lang="en-ID" sz="2000" dirty="0"/>
              <a:t> </a:t>
            </a:r>
            <a:r>
              <a:rPr lang="en-ID" sz="2000" dirty="0" err="1"/>
              <a:t>umum</a:t>
            </a:r>
            <a:r>
              <a:rPr lang="en-ID" sz="2000" dirty="0"/>
              <a:t>. </a:t>
            </a:r>
            <a:r>
              <a:rPr lang="en-ID" sz="2000" dirty="0" err="1"/>
              <a:t>Selain</a:t>
            </a:r>
            <a:r>
              <a:rPr lang="en-ID" sz="2000" dirty="0"/>
              <a:t> </a:t>
            </a:r>
            <a:r>
              <a:rPr lang="en-ID" sz="2000" dirty="0" err="1"/>
              <a:t>itu</a:t>
            </a:r>
            <a:r>
              <a:rPr lang="en-ID" sz="2000" dirty="0"/>
              <a:t>, </a:t>
            </a:r>
            <a:r>
              <a:rPr lang="en-ID" sz="2000" dirty="0" err="1"/>
              <a:t>pengelolaan</a:t>
            </a:r>
            <a:r>
              <a:rPr lang="en-ID" sz="2000" dirty="0"/>
              <a:t> </a:t>
            </a:r>
            <a:r>
              <a:rPr lang="en-ID" sz="2000" dirty="0" err="1"/>
              <a:t>sumber</a:t>
            </a:r>
            <a:r>
              <a:rPr lang="en-ID" sz="2000" dirty="0"/>
              <a:t> </a:t>
            </a:r>
            <a:r>
              <a:rPr lang="en-ID" sz="2000" dirty="0" err="1"/>
              <a:t>pendapatan</a:t>
            </a:r>
            <a:r>
              <a:rPr lang="en-ID" sz="2000" dirty="0"/>
              <a:t> </a:t>
            </a:r>
            <a:r>
              <a:rPr lang="en-ID" sz="2000" dirty="0" err="1"/>
              <a:t>desa</a:t>
            </a:r>
            <a:r>
              <a:rPr lang="en-ID" sz="2000" dirty="0"/>
              <a:t> juga </a:t>
            </a:r>
            <a:r>
              <a:rPr lang="en-ID" sz="2000" dirty="0" err="1"/>
              <a:t>perlu</a:t>
            </a:r>
            <a:r>
              <a:rPr lang="en-ID" sz="2000" dirty="0"/>
              <a:t> </a:t>
            </a:r>
            <a:r>
              <a:rPr lang="en-ID" sz="2000" dirty="0" err="1"/>
              <a:t>transparansi</a:t>
            </a:r>
            <a:r>
              <a:rPr lang="en-ID" sz="2000" dirty="0"/>
              <a:t> dan </a:t>
            </a:r>
            <a:r>
              <a:rPr lang="en-ID" sz="2000" dirty="0" err="1"/>
              <a:t>partisipasi</a:t>
            </a:r>
            <a:r>
              <a:rPr lang="en-ID" sz="2000" dirty="0"/>
              <a:t> </a:t>
            </a:r>
            <a:r>
              <a:rPr lang="en-ID" sz="2000" dirty="0" err="1"/>
              <a:t>aktif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program gotong royong dan </a:t>
            </a:r>
            <a:r>
              <a:rPr lang="en-ID" sz="2000" dirty="0" err="1"/>
              <a:t>pengembangan</a:t>
            </a:r>
            <a:r>
              <a:rPr lang="en-ID" sz="2000" dirty="0"/>
              <a:t> </a:t>
            </a:r>
            <a:r>
              <a:rPr lang="en-ID" sz="2000" dirty="0" err="1"/>
              <a:t>usaha</a:t>
            </a:r>
            <a:r>
              <a:rPr lang="en-ID" sz="2000" dirty="0"/>
              <a:t> </a:t>
            </a:r>
            <a:r>
              <a:rPr lang="en-ID" sz="2000" dirty="0" err="1"/>
              <a:t>lokal</a:t>
            </a:r>
            <a:r>
              <a:rPr lang="en-ID" sz="2000" dirty="0"/>
              <a:t>. </a:t>
            </a:r>
            <a:r>
              <a:rPr lang="en-ID" sz="2000" dirty="0" err="1"/>
              <a:t>Partisipasi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kegiatan</a:t>
            </a:r>
            <a:r>
              <a:rPr lang="en-ID" sz="2000" dirty="0"/>
              <a:t> </a:t>
            </a:r>
            <a:r>
              <a:rPr lang="en-ID" sz="2000" dirty="0" err="1"/>
              <a:t>keamanan</a:t>
            </a:r>
            <a:r>
              <a:rPr lang="en-ID" sz="2000" dirty="0"/>
              <a:t> </a:t>
            </a:r>
            <a:r>
              <a:rPr lang="en-ID" sz="2000" dirty="0" err="1"/>
              <a:t>seperti</a:t>
            </a:r>
            <a:r>
              <a:rPr lang="en-ID" sz="2000" dirty="0"/>
              <a:t> </a:t>
            </a:r>
            <a:r>
              <a:rPr lang="en-ID" sz="2000" dirty="0" err="1"/>
              <a:t>ronda</a:t>
            </a:r>
            <a:r>
              <a:rPr lang="en-ID" sz="2000" dirty="0"/>
              <a:t> </a:t>
            </a:r>
            <a:r>
              <a:rPr lang="en-ID" sz="2000" dirty="0" err="1"/>
              <a:t>malam</a:t>
            </a:r>
            <a:r>
              <a:rPr lang="en-ID" sz="2000" dirty="0"/>
              <a:t> dan </a:t>
            </a:r>
            <a:r>
              <a:rPr lang="en-ID" sz="2000" dirty="0" err="1"/>
              <a:t>pelaporan</a:t>
            </a:r>
            <a:r>
              <a:rPr lang="en-ID" sz="2000" dirty="0"/>
              <a:t> </a:t>
            </a:r>
            <a:r>
              <a:rPr lang="en-ID" sz="2000" dirty="0" err="1"/>
              <a:t>kejadian</a:t>
            </a:r>
            <a:r>
              <a:rPr lang="en-ID" sz="2000" dirty="0"/>
              <a:t> juga </a:t>
            </a:r>
            <a:r>
              <a:rPr lang="en-ID" sz="2000" dirty="0" err="1"/>
              <a:t>dianggap</a:t>
            </a:r>
            <a:r>
              <a:rPr lang="en-ID" sz="2000" dirty="0"/>
              <a:t> </a:t>
            </a:r>
            <a:r>
              <a:rPr lang="en-ID" sz="2000" dirty="0" err="1"/>
              <a:t>kunci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menjaga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yang </a:t>
            </a:r>
            <a:r>
              <a:rPr lang="en-ID" sz="2000" dirty="0" err="1"/>
              <a:t>aman</a:t>
            </a:r>
            <a:r>
              <a:rPr lang="en-ID" sz="2000" dirty="0"/>
              <a:t>. </a:t>
            </a:r>
            <a:r>
              <a:rPr lang="en-ID" sz="2000" dirty="0" err="1"/>
              <a:t>Kesimpulannya</a:t>
            </a:r>
            <a:r>
              <a:rPr lang="en-ID" sz="2000" dirty="0"/>
              <a:t>, </a:t>
            </a:r>
            <a:r>
              <a:rPr lang="en-ID" sz="2000" dirty="0" err="1"/>
              <a:t>pembaruan</a:t>
            </a:r>
            <a:r>
              <a:rPr lang="en-ID" sz="2000" dirty="0"/>
              <a:t> </a:t>
            </a:r>
            <a:r>
              <a:rPr lang="en-ID" sz="2000" dirty="0" err="1"/>
              <a:t>regulasi</a:t>
            </a:r>
            <a:r>
              <a:rPr lang="en-ID" sz="2000" dirty="0"/>
              <a:t> yang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responsif</a:t>
            </a:r>
            <a:r>
              <a:rPr lang="en-ID" sz="2000" dirty="0"/>
              <a:t> dan </a:t>
            </a:r>
            <a:r>
              <a:rPr lang="en-ID" sz="2000" dirty="0" err="1"/>
              <a:t>partisipatif</a:t>
            </a:r>
            <a:r>
              <a:rPr lang="en-ID" sz="2000" dirty="0"/>
              <a:t> </a:t>
            </a:r>
            <a:r>
              <a:rPr lang="en-ID" sz="2000" dirty="0" err="1"/>
              <a:t>diharapkan</a:t>
            </a:r>
            <a:r>
              <a:rPr lang="en-ID" sz="2000" dirty="0"/>
              <a:t> </a:t>
            </a:r>
            <a:r>
              <a:rPr lang="en-ID" sz="2000" dirty="0" err="1"/>
              <a:t>mampu</a:t>
            </a:r>
            <a:r>
              <a:rPr lang="en-ID" sz="2000" dirty="0"/>
              <a:t> </a:t>
            </a:r>
            <a:r>
              <a:rPr lang="en-ID" sz="2000" dirty="0" err="1"/>
              <a:t>meningkatkan</a:t>
            </a:r>
            <a:r>
              <a:rPr lang="en-ID" sz="2000" dirty="0"/>
              <a:t> </a:t>
            </a:r>
            <a:r>
              <a:rPr lang="en-ID" sz="2000" dirty="0" err="1"/>
              <a:t>kualitas</a:t>
            </a:r>
            <a:r>
              <a:rPr lang="en-ID" sz="2000" dirty="0"/>
              <a:t> </a:t>
            </a:r>
            <a:r>
              <a:rPr lang="en-ID" sz="2000" dirty="0" err="1"/>
              <a:t>hidup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 </a:t>
            </a:r>
            <a:r>
              <a:rPr lang="en-ID" sz="2000" dirty="0" err="1"/>
              <a:t>Desa</a:t>
            </a:r>
            <a:r>
              <a:rPr lang="en-ID" sz="2000" dirty="0"/>
              <a:t> </a:t>
            </a:r>
            <a:r>
              <a:rPr lang="en-ID" sz="2000" dirty="0" err="1"/>
              <a:t>Ploso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berkelanjutan</a:t>
            </a:r>
            <a:r>
              <a:rPr lang="en-ID" sz="2000" dirty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PERTANYAN DAN HASIL WAWANCARA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0800" indent="0">
              <a:buNone/>
            </a:pP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Pertanyaan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Tentang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Bagaimana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Status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Kepemilikan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Tanah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Dasar Di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Ploso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50800" indent="0" algn="just">
              <a:lnSpc>
                <a:spcPct val="120000"/>
              </a:lnSpc>
              <a:buNone/>
            </a:pP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Menurut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Kepala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Ploso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Bapak Imam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Zarkasih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Jakfar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tanah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digunakan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oleh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dasar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milik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pribadi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lahan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Gogol,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meskipun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dialihfungsikan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fasilitas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pendidikan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Namun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status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kepemilikannya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belum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dialihkan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resmi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kepada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Berdasarkan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PP No. 43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Tahun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2014,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aset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transparan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akuntabel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koordinasi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kuat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tingkat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pemerintahan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lainnya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mendukung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kesejahteraan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ID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0800" indent="0">
              <a:lnSpc>
                <a:spcPct val="120000"/>
              </a:lnSpc>
              <a:buNone/>
            </a:pP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Pertanyaan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Tentang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Apabila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Terdapat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Warung-Warung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Ploso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Berjualan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Minuman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Keras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Miras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Bagaimana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Tindakan Yang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Diambil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Oleh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Pelanggaran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US" sz="1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50800" indent="0">
              <a:lnSpc>
                <a:spcPct val="120000"/>
              </a:lnSpc>
              <a:buNone/>
            </a:pPr>
            <a:r>
              <a:rPr lang="en-US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Bapak</a:t>
            </a:r>
            <a:r>
              <a:rPr lang="en-US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Khoirul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pemerintah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mengambil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tindakan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tegas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warung-warung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menjual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miras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peringatan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keras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melarang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mereka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berjualan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tanah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kas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Jika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peringatan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diabaikan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sanksi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lebih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lanjut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pencabutan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izin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usaha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penutupan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warung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diberlakukan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Penegakan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hukum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konsisten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adil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dianggap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penting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menjaga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ketertiban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menciptakan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lingkungan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kondusif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0800" indent="0">
              <a:buNone/>
            </a:pPr>
            <a:endParaRPr lang="en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65150" indent="-514350">
              <a:buFont typeface="+mj-lt"/>
              <a:buAutoNum type="arabicPeriod"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r>
              <a:rPr lang="en-US" dirty="0" smtClean="0"/>
              <a:t> 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0800" indent="0">
              <a:buNone/>
            </a:pP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Pertanyaan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Tentang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Apa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Tantangan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Utama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Dihadapi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Ploso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Menjaga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Ketertiban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Keamanan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Lingkungan</a:t>
            </a:r>
            <a:r>
              <a:rPr lang="en-US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50800" indent="0" algn="just">
              <a:buNone/>
            </a:pPr>
            <a:r>
              <a:rPr lang="en-US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Bapak</a:t>
            </a:r>
            <a:r>
              <a:rPr lang="en-US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Imam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Zarkasih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Jakfar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menyatakan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tantangan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utama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Ploso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menjaga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ketertiban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keamanan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lingkungan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pertumbuhan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populasi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urbanisasi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aktivitas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ekonomi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meningkat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yang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memicu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masalah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kejahatan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Urbanisasi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juga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menyebabkan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munculnya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permukiman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baru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sulit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diawasi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Oleh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karena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itu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diperlukan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pembaruan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peraturan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menyesuaikan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kompleksitas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tantangan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termasuk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perkembangan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agar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tetap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efektif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menjaga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ketertiban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keamanan</a:t>
            </a:r>
            <a:r>
              <a:rPr lang="en-US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50800" indent="0" algn="just">
              <a:buNone/>
            </a:pP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0800" indent="0" algn="just">
              <a:buNone/>
            </a:pP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Pertanyaan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Tentang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Bagaimana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Pemerintah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Mengelola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Sumber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Pendapatan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Memastikan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Transparansi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Penggunaannya</a:t>
            </a:r>
            <a:r>
              <a:rPr lang="en-US" sz="1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50800" indent="0" algn="just">
              <a:buNone/>
            </a:pPr>
            <a:r>
              <a:rPr lang="en-ID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ID" sz="1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Bapak</a:t>
            </a:r>
            <a:r>
              <a:rPr lang="en-ID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Khoirul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Sekretaris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sebagian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besar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pendapatan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berasal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Alokasi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Dana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(ADD) yang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digunakan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publik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Ia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menekankan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pentingnya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transparansi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partisipasi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perencanaan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pengawasan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penggunaan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dana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serta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kepatuhan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pada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prinsip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akuntabilitas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memastikan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dana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digunakan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sesuai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kebutuhan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1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en-ID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5080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r>
              <a:rPr lang="en-US" dirty="0" smtClean="0"/>
              <a:t> 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0800" lvl="0" indent="0">
              <a:buClr>
                <a:srgbClr val="000000"/>
              </a:buClr>
              <a:buNone/>
            </a:pP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Pertanyaan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Tentang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Bagaimana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partisipasi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menjaga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ketertiban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keamanan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Desa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Ploso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ID" sz="1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0800" indent="0" algn="just">
              <a:buNone/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Perangkat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desa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menekankan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partisipasi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ketertiban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Desa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Ploso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Bapak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Khoirul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berpartisipasi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ronda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malam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melaporkan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kejadian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mencurigakan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menekan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kejahatan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memperkuat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kebersamaan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desa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mendorong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keterlibatan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program-program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berkelanjutan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Simpulan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758" y="1066800"/>
            <a:ext cx="12025242" cy="5486400"/>
          </a:xfrm>
        </p:spPr>
        <p:txBody>
          <a:bodyPr>
            <a:normAutofit/>
          </a:bodyPr>
          <a:lstStyle/>
          <a:p>
            <a:pPr marL="50800" indent="0" algn="just">
              <a:buNone/>
            </a:pPr>
            <a:r>
              <a:rPr lang="en-US" dirty="0" smtClean="0"/>
              <a:t>	</a:t>
            </a:r>
            <a:r>
              <a:rPr lang="en-US" sz="2400" dirty="0" err="1" smtClean="0"/>
              <a:t>Penelitian</a:t>
            </a:r>
            <a:r>
              <a:rPr lang="en-US" sz="2400" dirty="0" smtClean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mengungkap</a:t>
            </a:r>
            <a:r>
              <a:rPr lang="en-US" sz="2400" dirty="0"/>
              <a:t> </a:t>
            </a:r>
            <a:r>
              <a:rPr lang="en-US" sz="2400" dirty="0" err="1"/>
              <a:t>tantangan</a:t>
            </a:r>
            <a:r>
              <a:rPr lang="en-US" sz="2400" dirty="0"/>
              <a:t> yang </a:t>
            </a:r>
            <a:r>
              <a:rPr lang="en-US" sz="2400" dirty="0" err="1"/>
              <a:t>dihadapi</a:t>
            </a:r>
            <a:r>
              <a:rPr lang="en-US" sz="2400" dirty="0"/>
              <a:t> </a:t>
            </a:r>
            <a:r>
              <a:rPr lang="en-US" sz="2400" dirty="0" err="1"/>
              <a:t>Desa</a:t>
            </a:r>
            <a:r>
              <a:rPr lang="en-US" sz="2400" dirty="0"/>
              <a:t> </a:t>
            </a:r>
            <a:r>
              <a:rPr lang="en-US" sz="2400" dirty="0" err="1"/>
              <a:t>Ploso</a:t>
            </a:r>
            <a:r>
              <a:rPr lang="en-US" sz="2400" dirty="0"/>
              <a:t>, </a:t>
            </a:r>
            <a:r>
              <a:rPr lang="en-US" sz="2400" dirty="0" err="1"/>
              <a:t>Kecamatan</a:t>
            </a:r>
            <a:r>
              <a:rPr lang="en-US" sz="2400" dirty="0"/>
              <a:t> </a:t>
            </a:r>
            <a:r>
              <a:rPr lang="en-US" sz="2400" dirty="0" err="1"/>
              <a:t>Wonoayu</a:t>
            </a:r>
            <a:r>
              <a:rPr lang="en-US" sz="2400" dirty="0"/>
              <a:t>,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pengelolaan</a:t>
            </a:r>
            <a:r>
              <a:rPr lang="en-US" sz="2400" dirty="0"/>
              <a:t> </a:t>
            </a:r>
            <a:r>
              <a:rPr lang="en-US" sz="2400" dirty="0" err="1"/>
              <a:t>pendapatan</a:t>
            </a:r>
            <a:r>
              <a:rPr lang="en-US" sz="2400" dirty="0"/>
              <a:t> </a:t>
            </a:r>
            <a:r>
              <a:rPr lang="en-US" sz="2400" dirty="0" err="1"/>
              <a:t>desa</a:t>
            </a:r>
            <a:r>
              <a:rPr lang="en-US" sz="2400" dirty="0"/>
              <a:t>, </a:t>
            </a:r>
            <a:r>
              <a:rPr lang="en-US" sz="2400" dirty="0" err="1"/>
              <a:t>ketertiban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keamanan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. Salah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tantangan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status </a:t>
            </a:r>
            <a:r>
              <a:rPr lang="en-US" sz="2400" dirty="0" err="1"/>
              <a:t>kepemilikan</a:t>
            </a:r>
            <a:r>
              <a:rPr lang="en-US" sz="2400" dirty="0"/>
              <a:t> </a:t>
            </a:r>
            <a:r>
              <a:rPr lang="en-US" sz="2400" dirty="0" err="1"/>
              <a:t>tanah</a:t>
            </a:r>
            <a:r>
              <a:rPr lang="en-US" sz="2400" dirty="0"/>
              <a:t> </a:t>
            </a:r>
            <a:r>
              <a:rPr lang="en-US" sz="2400" dirty="0" err="1"/>
              <a:t>fasilitas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yang </a:t>
            </a:r>
            <a:r>
              <a:rPr lang="en-US" sz="2400" dirty="0" err="1"/>
              <a:t>masih</a:t>
            </a:r>
            <a:r>
              <a:rPr lang="en-US" sz="2400" dirty="0"/>
              <a:t> </a:t>
            </a:r>
            <a:r>
              <a:rPr lang="en-US" sz="2400" dirty="0" err="1"/>
              <a:t>berupa</a:t>
            </a:r>
            <a:r>
              <a:rPr lang="en-US" sz="2400" dirty="0"/>
              <a:t> </a:t>
            </a:r>
            <a:r>
              <a:rPr lang="en-US" sz="2400" dirty="0" err="1"/>
              <a:t>tanah</a:t>
            </a:r>
            <a:r>
              <a:rPr lang="en-US" sz="2400" dirty="0"/>
              <a:t> </a:t>
            </a:r>
            <a:r>
              <a:rPr lang="en-US" sz="2400" dirty="0" err="1"/>
              <a:t>pribadi</a:t>
            </a:r>
            <a:r>
              <a:rPr lang="en-US" sz="2400" dirty="0"/>
              <a:t>, yang </a:t>
            </a:r>
            <a:r>
              <a:rPr lang="en-US" sz="2400" dirty="0" err="1"/>
              <a:t>membutuhkan</a:t>
            </a:r>
            <a:r>
              <a:rPr lang="en-US" sz="2400" dirty="0"/>
              <a:t> </a:t>
            </a:r>
            <a:r>
              <a:rPr lang="en-US" sz="2400" dirty="0" err="1"/>
              <a:t>regulasi</a:t>
            </a:r>
            <a:r>
              <a:rPr lang="en-US" sz="2400" dirty="0"/>
              <a:t> yang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jelas</a:t>
            </a:r>
            <a:r>
              <a:rPr lang="en-US" sz="2400" dirty="0"/>
              <a:t>. </a:t>
            </a:r>
            <a:r>
              <a:rPr lang="en-US" sz="2400" dirty="0" err="1"/>
              <a:t>Urbanisasi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populasi</a:t>
            </a:r>
            <a:r>
              <a:rPr lang="en-US" sz="2400" dirty="0"/>
              <a:t>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memicu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keamanan</a:t>
            </a:r>
            <a:r>
              <a:rPr lang="en-US" sz="2400" dirty="0"/>
              <a:t>. </a:t>
            </a:r>
            <a:r>
              <a:rPr lang="en-US" sz="2400" dirty="0" err="1"/>
              <a:t>Pemerintah</a:t>
            </a:r>
            <a:r>
              <a:rPr lang="en-US" sz="2400" dirty="0"/>
              <a:t> </a:t>
            </a:r>
            <a:r>
              <a:rPr lang="en-US" sz="2400" dirty="0" err="1"/>
              <a:t>desa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mengambil</a:t>
            </a:r>
            <a:r>
              <a:rPr lang="en-US" sz="2400" dirty="0"/>
              <a:t> </a:t>
            </a:r>
            <a:r>
              <a:rPr lang="en-US" sz="2400" dirty="0" err="1"/>
              <a:t>langkah</a:t>
            </a:r>
            <a:r>
              <a:rPr lang="en-US" sz="2400" dirty="0"/>
              <a:t> </a:t>
            </a:r>
            <a:r>
              <a:rPr lang="en-US" sz="2400" dirty="0" err="1"/>
              <a:t>tegas</a:t>
            </a:r>
            <a:r>
              <a:rPr lang="en-US" sz="2400" dirty="0"/>
              <a:t>,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sanksi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pelanggaran</a:t>
            </a:r>
            <a:r>
              <a:rPr lang="en-US" sz="2400" dirty="0"/>
              <a:t>, </a:t>
            </a:r>
            <a:r>
              <a:rPr lang="en-US" sz="2400" dirty="0" err="1"/>
              <a:t>termasuk</a:t>
            </a:r>
            <a:r>
              <a:rPr lang="en-US" sz="2400" dirty="0"/>
              <a:t> </a:t>
            </a:r>
            <a:r>
              <a:rPr lang="en-US" sz="2400" dirty="0" err="1"/>
              <a:t>penjualan</a:t>
            </a:r>
            <a:r>
              <a:rPr lang="en-US" sz="2400" dirty="0"/>
              <a:t> </a:t>
            </a:r>
            <a:r>
              <a:rPr lang="en-US" sz="2400" dirty="0" err="1"/>
              <a:t>miras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didukung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partisipasi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ronda</a:t>
            </a:r>
            <a:r>
              <a:rPr lang="en-US" sz="2400" dirty="0"/>
              <a:t> </a:t>
            </a:r>
            <a:r>
              <a:rPr lang="en-US" sz="2400" dirty="0" err="1"/>
              <a:t>malam</a:t>
            </a:r>
            <a:r>
              <a:rPr lang="en-US" sz="2400" dirty="0"/>
              <a:t>. </a:t>
            </a:r>
            <a:r>
              <a:rPr lang="en-US" sz="2400" dirty="0" err="1"/>
              <a:t>Pengelolaan</a:t>
            </a:r>
            <a:r>
              <a:rPr lang="en-US" sz="2400" dirty="0"/>
              <a:t> </a:t>
            </a:r>
            <a:r>
              <a:rPr lang="en-US" sz="2400" dirty="0" err="1"/>
              <a:t>Alokasi</a:t>
            </a:r>
            <a:r>
              <a:rPr lang="en-US" sz="2400" dirty="0"/>
              <a:t> Dana </a:t>
            </a:r>
            <a:r>
              <a:rPr lang="en-US" sz="2400" dirty="0" err="1"/>
              <a:t>Desa</a:t>
            </a:r>
            <a:r>
              <a:rPr lang="en-US" sz="2400" dirty="0"/>
              <a:t> (ADD)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transparan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melibatkan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. </a:t>
            </a:r>
            <a:r>
              <a:rPr lang="en-US" sz="2400" dirty="0" err="1"/>
              <a:t>Kolaborasi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pemerintah</a:t>
            </a:r>
            <a:r>
              <a:rPr lang="en-US" sz="2400" dirty="0"/>
              <a:t> </a:t>
            </a:r>
            <a:r>
              <a:rPr lang="en-US" sz="2400" dirty="0" err="1"/>
              <a:t>desa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pembaruan</a:t>
            </a:r>
            <a:r>
              <a:rPr lang="en-US" sz="2400" dirty="0"/>
              <a:t> </a:t>
            </a:r>
            <a:r>
              <a:rPr lang="en-US" sz="2400" dirty="0" err="1"/>
              <a:t>regulasi</a:t>
            </a:r>
            <a:r>
              <a:rPr lang="en-US" sz="2400" dirty="0"/>
              <a:t> </a:t>
            </a:r>
            <a:r>
              <a:rPr lang="en-US" sz="2400" dirty="0" err="1"/>
              <a:t>diharapkan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mengatasi</a:t>
            </a:r>
            <a:r>
              <a:rPr lang="en-US" sz="2400" dirty="0"/>
              <a:t> </a:t>
            </a:r>
            <a:r>
              <a:rPr lang="en-US" sz="2400" dirty="0" err="1"/>
              <a:t>tantangan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pembangunan</a:t>
            </a:r>
            <a:r>
              <a:rPr lang="en-US" sz="2400" dirty="0"/>
              <a:t> </a:t>
            </a:r>
            <a:r>
              <a:rPr lang="en-US" sz="2400" dirty="0" err="1"/>
              <a:t>berkelanjutan</a:t>
            </a:r>
            <a:r>
              <a:rPr lang="en-US" sz="2400" dirty="0"/>
              <a:t>.</a:t>
            </a:r>
            <a:endParaRPr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Referensi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758" y="1238732"/>
            <a:ext cx="12025242" cy="50897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>
                <a:latin typeface="Times New Roman"/>
                <a:ea typeface="Times New Roman"/>
              </a:rPr>
              <a:t>	</a:t>
            </a:r>
            <a:r>
              <a:rPr lang="id-ID" sz="1400" dirty="0" smtClean="0">
                <a:latin typeface="Times New Roman"/>
                <a:ea typeface="Times New Roman"/>
              </a:rPr>
              <a:t>[</a:t>
            </a:r>
            <a:r>
              <a:rPr lang="id-ID" sz="1400" dirty="0">
                <a:latin typeface="Times New Roman"/>
                <a:ea typeface="Times New Roman"/>
              </a:rPr>
              <a:t>1]	A. Sutedi, “Dana Desa dan Pemberdayaan Masyarakat,” </a:t>
            </a:r>
            <a:r>
              <a:rPr lang="id-ID" sz="1400" i="1" dirty="0">
                <a:latin typeface="Times New Roman"/>
                <a:ea typeface="Times New Roman"/>
              </a:rPr>
              <a:t>J. Ekon. Desa</a:t>
            </a:r>
            <a:r>
              <a:rPr lang="id-ID" sz="1400" dirty="0">
                <a:latin typeface="Times New Roman"/>
                <a:ea typeface="Times New Roman"/>
              </a:rPr>
              <a:t>, vol. 8, no. 1, pp. 45–46, 2011.</a:t>
            </a:r>
            <a:endParaRPr lang="en-US" sz="2000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en-US" sz="1400" dirty="0" smtClean="0">
                <a:latin typeface="Times New Roman"/>
                <a:ea typeface="Times New Roman"/>
              </a:rPr>
              <a:t>	</a:t>
            </a:r>
            <a:r>
              <a:rPr lang="id-ID" sz="1400" dirty="0" smtClean="0">
                <a:latin typeface="Times New Roman"/>
                <a:ea typeface="Times New Roman"/>
              </a:rPr>
              <a:t>[</a:t>
            </a:r>
            <a:r>
              <a:rPr lang="id-ID" sz="1400" dirty="0">
                <a:latin typeface="Times New Roman"/>
                <a:ea typeface="Times New Roman"/>
              </a:rPr>
              <a:t>2]	B. Santoso, “Peran Pemerintah Desa dalam Menjaga Ketertiban Umum,” </a:t>
            </a:r>
            <a:r>
              <a:rPr lang="id-ID" sz="1400" i="1" dirty="0">
                <a:latin typeface="Times New Roman"/>
                <a:ea typeface="Times New Roman"/>
              </a:rPr>
              <a:t>J. Tata Kelola Desa</a:t>
            </a:r>
            <a:r>
              <a:rPr lang="id-ID" sz="1400" dirty="0">
                <a:latin typeface="Times New Roman"/>
                <a:ea typeface="Times New Roman"/>
              </a:rPr>
              <a:t>, vol. 10, no. 3, pp. 67–78, 2016.</a:t>
            </a:r>
            <a:endParaRPr lang="en-US" sz="2000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en-US" sz="1400" dirty="0" smtClean="0">
                <a:latin typeface="Times New Roman"/>
                <a:ea typeface="Times New Roman"/>
              </a:rPr>
              <a:t>	</a:t>
            </a:r>
            <a:r>
              <a:rPr lang="id-ID" sz="1400" dirty="0" smtClean="0">
                <a:latin typeface="Times New Roman"/>
                <a:ea typeface="Times New Roman"/>
              </a:rPr>
              <a:t>[</a:t>
            </a:r>
            <a:r>
              <a:rPr lang="id-ID" sz="1400" dirty="0">
                <a:latin typeface="Times New Roman"/>
                <a:ea typeface="Times New Roman"/>
              </a:rPr>
              <a:t>3]	S. Hadi, “Kebijakan Keamanan dan Ketertiban di Desa,” </a:t>
            </a:r>
            <a:r>
              <a:rPr lang="id-ID" sz="1400" i="1" dirty="0">
                <a:latin typeface="Times New Roman"/>
                <a:ea typeface="Times New Roman"/>
              </a:rPr>
              <a:t>J. Sos. Polit.</a:t>
            </a:r>
            <a:r>
              <a:rPr lang="id-ID" sz="1400" dirty="0">
                <a:latin typeface="Times New Roman"/>
                <a:ea typeface="Times New Roman"/>
              </a:rPr>
              <a:t>, vol. 15, no. 3, pp. 45–56, 2019.</a:t>
            </a:r>
            <a:endParaRPr lang="en-US" sz="2000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en-US" sz="1400" dirty="0" smtClean="0">
                <a:latin typeface="Times New Roman"/>
                <a:ea typeface="Times New Roman"/>
              </a:rPr>
              <a:t>	</a:t>
            </a:r>
            <a:r>
              <a:rPr lang="id-ID" sz="1400" dirty="0" smtClean="0">
                <a:latin typeface="Times New Roman"/>
                <a:ea typeface="Times New Roman"/>
              </a:rPr>
              <a:t>[</a:t>
            </a:r>
            <a:r>
              <a:rPr lang="id-ID" sz="1400" dirty="0">
                <a:latin typeface="Times New Roman"/>
                <a:ea typeface="Times New Roman"/>
              </a:rPr>
              <a:t>4]	M. Hidayat, “Tantangan Kontemporer dalam Ketertiban Lingkungan Desa,” </a:t>
            </a:r>
            <a:r>
              <a:rPr lang="id-ID" sz="1400" i="1" dirty="0">
                <a:latin typeface="Times New Roman"/>
                <a:ea typeface="Times New Roman"/>
              </a:rPr>
              <a:t>J. Stud. Perdesaan</a:t>
            </a:r>
            <a:r>
              <a:rPr lang="id-ID" sz="1400" dirty="0">
                <a:latin typeface="Times New Roman"/>
                <a:ea typeface="Times New Roman"/>
              </a:rPr>
              <a:t>, vol. 17, no. 3, pp. 101–118, 2021.</a:t>
            </a:r>
            <a:endParaRPr lang="en-US" sz="2000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en-US" sz="1400" dirty="0" smtClean="0">
                <a:latin typeface="Times New Roman"/>
                <a:ea typeface="Times New Roman"/>
              </a:rPr>
              <a:t>	</a:t>
            </a:r>
            <a:r>
              <a:rPr lang="id-ID" sz="1400" dirty="0" smtClean="0">
                <a:latin typeface="Times New Roman"/>
                <a:ea typeface="Times New Roman"/>
              </a:rPr>
              <a:t>[</a:t>
            </a:r>
            <a:r>
              <a:rPr lang="id-ID" sz="1400" dirty="0">
                <a:latin typeface="Times New Roman"/>
                <a:ea typeface="Times New Roman"/>
              </a:rPr>
              <a:t>5]	A. Wibowo, “Perlindungan Sumber Daya Alam dalam Konteks Keamanan Lingkungan Desa,” </a:t>
            </a:r>
            <a:r>
              <a:rPr lang="id-ID" sz="1400" i="1" dirty="0">
                <a:latin typeface="Times New Roman"/>
                <a:ea typeface="Times New Roman"/>
              </a:rPr>
              <a:t>J. Ekol.</a:t>
            </a:r>
            <a:r>
              <a:rPr lang="id-ID" sz="1400" dirty="0">
                <a:latin typeface="Times New Roman"/>
                <a:ea typeface="Times New Roman"/>
              </a:rPr>
              <a:t>, vol. 4, no. 2, pp. 12–25, 2019.</a:t>
            </a:r>
            <a:endParaRPr lang="en-US" sz="2000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en-US" sz="1400" dirty="0" smtClean="0">
                <a:latin typeface="Times New Roman"/>
                <a:ea typeface="Times New Roman"/>
              </a:rPr>
              <a:t>	</a:t>
            </a:r>
            <a:r>
              <a:rPr lang="id-ID" sz="1400" dirty="0" smtClean="0">
                <a:latin typeface="Times New Roman"/>
                <a:ea typeface="Times New Roman"/>
              </a:rPr>
              <a:t>[</a:t>
            </a:r>
            <a:r>
              <a:rPr lang="id-ID" sz="1400" dirty="0">
                <a:latin typeface="Times New Roman"/>
                <a:ea typeface="Times New Roman"/>
              </a:rPr>
              <a:t>6]	B. Z. Tamanaha, </a:t>
            </a:r>
            <a:r>
              <a:rPr lang="id-ID" sz="1400" i="1" dirty="0">
                <a:latin typeface="Times New Roman"/>
                <a:ea typeface="Times New Roman"/>
              </a:rPr>
              <a:t>A Realistic Theory of Law</a:t>
            </a:r>
            <a:r>
              <a:rPr lang="id-ID" sz="1400" dirty="0">
                <a:latin typeface="Times New Roman"/>
                <a:ea typeface="Times New Roman"/>
              </a:rPr>
              <a:t>. Cambridge: Cambridge University Press, 2017.</a:t>
            </a:r>
            <a:endParaRPr lang="en-US" sz="20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3931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240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142</Words>
  <Application>Microsoft Office PowerPoint</Application>
  <PresentationFormat>Custom</PresentationFormat>
  <Paragraphs>34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Calibri</vt:lpstr>
      <vt:lpstr>Exo</vt:lpstr>
      <vt:lpstr>Office Theme</vt:lpstr>
      <vt:lpstr>Naskah Akademik Rancangan Peraturan Desa Ploso Kecamatan Wonoayu Kabupaten Sidoarjo Tentang Sumber Pendapatan Desa Ketertiban dan Keamanan Lingkungan</vt:lpstr>
      <vt:lpstr>DESKRIPSI KARYA </vt:lpstr>
      <vt:lpstr>PERTANYAN DAN HASIL WAWANCARA </vt:lpstr>
      <vt:lpstr>Lanjutan </vt:lpstr>
      <vt:lpstr>Lanjutan </vt:lpstr>
      <vt:lpstr>Simpulan</vt:lpstr>
      <vt:lpstr>Referensi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Naskah Akademik Rancangan Peraturan Desa Ploso Kecamatan Wonoayu Kabupaten Sidoarjo Tentang Sumber Pendapatan Desa Ketertiban dan Keamanan Lingkungan</dc:title>
  <dc:creator>Umsida</dc:creator>
  <cp:lastModifiedBy>khumairo</cp:lastModifiedBy>
  <cp:revision>18</cp:revision>
  <dcterms:created xsi:type="dcterms:W3CDTF">2020-02-15T07:43:00Z</dcterms:created>
  <dcterms:modified xsi:type="dcterms:W3CDTF">2024-08-16T14:34:55Z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