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72" r:id="rId3"/>
    <p:sldId id="285" r:id="rId4"/>
    <p:sldId id="286" r:id="rId5"/>
    <p:sldId id="271" r:id="rId6"/>
    <p:sldId id="277" r:id="rId7"/>
    <p:sldId id="279" r:id="rId8"/>
    <p:sldId id="288" r:id="rId9"/>
    <p:sldId id="287"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8" r:id="rId27"/>
    <p:sldId id="309" r:id="rId28"/>
    <p:sldId id="305" r:id="rId29"/>
    <p:sldId id="264" r:id="rId30"/>
    <p:sldId id="269" r:id="rId31"/>
    <p:sldId id="283" r:id="rId32"/>
    <p:sldId id="306" r:id="rId33"/>
    <p:sldId id="307" r:id="rId34"/>
    <p:sldId id="265" r:id="rId35"/>
  </p:sldIdLst>
  <p:sldSz cx="12192000" cy="6858000"/>
  <p:notesSz cx="9144000" cy="6858000"/>
  <p:embeddedFontLst>
    <p:embeddedFont>
      <p:font typeface="Cambria Math" panose="02040503050406030204" pitchFamily="18" charset="0"/>
      <p:regular r:id="rId37"/>
    </p:embeddedFont>
    <p:embeddedFont>
      <p:font typeface="Century Gothic" panose="020B0502020202020204" pitchFamily="34" charset="0"/>
      <p:regular r:id="rId38"/>
      <p:bold r:id="rId39"/>
      <p:italic r:id="rId40"/>
      <p:boldItalic r:id="rId41"/>
    </p:embeddedFont>
    <p:embeddedFont>
      <p:font typeface="Ex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Y2+DM/rwO2HkSTRKEfJ3qJmW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ISA" initials="N" lastIdx="1" clrIdx="0">
    <p:extLst>
      <p:ext uri="{19B8F6BF-5375-455C-9EA6-DF929625EA0E}">
        <p15:presenceInfo xmlns:p15="http://schemas.microsoft.com/office/powerpoint/2012/main" userId="NAV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F2E"/>
    <a:srgbClr val="EEEEEC"/>
    <a:srgbClr val="526494"/>
    <a:srgbClr val="E9EAF3"/>
    <a:srgbClr val="576997"/>
    <a:srgbClr val="6F67BC"/>
    <a:srgbClr val="BEC2DB"/>
    <a:srgbClr val="E0C3E2"/>
    <a:srgbClr val="A39FDC"/>
    <a:srgbClr val="E6B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3774" autoAdjust="0"/>
  </p:normalViewPr>
  <p:slideViewPr>
    <p:cSldViewPr snapToGrid="0">
      <p:cViewPr varScale="1">
        <p:scale>
          <a:sx n="59" d="100"/>
          <a:sy n="59" d="100"/>
        </p:scale>
        <p:origin x="10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81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79A20-00D5-2626-7BDA-FF0DA13F5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4A576-1AAE-0F99-B865-AE44A6D42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9978E-0D15-B574-EAED-AFC16CFF6B2E}"/>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233414A6-F029-757F-F9A7-4B2DC19D1F3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939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74B8-3A7C-D6EB-F5DC-69595F2FC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DAB58-C6E3-0291-EAAF-E3CCB388F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1BB65-179D-6312-FE0F-1232CACCB9FE}"/>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4E1B8226-0295-7787-A533-AAC7F542115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10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6E387-A1E0-63CD-EAD6-C08BD4172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F1330-956D-209D-E6B9-5B37BA2CF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6FA39-445B-EB87-EA92-E1521A3B0CBA}"/>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71EEDDFD-D962-9C14-E2F4-95600F79AD3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669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CA841-3024-D0E0-9839-0CA575BF3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002AA-0B27-615B-1515-5809E5230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44935-7006-686A-272E-898D5DA095AE}"/>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EF65618D-03DE-2F66-494A-5B49FF4A5FD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393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2231F-366E-80B4-1BD8-6CE96E940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BD98B-217F-1FD9-1EDF-13CB407B4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83E0F-1D8F-42ED-05BD-9F2A11FE8BCE}"/>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C8B439A6-CB75-CFF3-45FE-555C6155871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83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211015" y="1313906"/>
            <a:ext cx="11723078" cy="208461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Exo"/>
              <a:buNone/>
            </a:pPr>
            <a:r>
              <a:rPr lang="en-ID" sz="3800" b="1" dirty="0" err="1">
                <a:latin typeface="Exo"/>
                <a:ea typeface="Exo"/>
                <a:cs typeface="Exo"/>
                <a:sym typeface="Exo"/>
              </a:rPr>
              <a:t>Analisis</a:t>
            </a:r>
            <a:r>
              <a:rPr lang="en-ID" sz="3800" b="1" dirty="0">
                <a:latin typeface="Exo"/>
                <a:ea typeface="Exo"/>
                <a:cs typeface="Exo"/>
                <a:sym typeface="Exo"/>
              </a:rPr>
              <a:t> </a:t>
            </a:r>
            <a:r>
              <a:rPr lang="en-ID" sz="3800" b="1" dirty="0" err="1">
                <a:latin typeface="Exo"/>
                <a:ea typeface="Exo"/>
                <a:cs typeface="Exo"/>
                <a:sym typeface="Exo"/>
              </a:rPr>
              <a:t>Pengembangan</a:t>
            </a:r>
            <a:r>
              <a:rPr lang="en-ID" sz="3800" b="1" dirty="0">
                <a:latin typeface="Exo"/>
                <a:ea typeface="Exo"/>
                <a:cs typeface="Exo"/>
                <a:sym typeface="Exo"/>
              </a:rPr>
              <a:t> </a:t>
            </a:r>
            <a:r>
              <a:rPr lang="en-ID" sz="3800" b="1" dirty="0" err="1">
                <a:latin typeface="Exo"/>
                <a:ea typeface="Exo"/>
                <a:cs typeface="Exo"/>
                <a:sym typeface="Exo"/>
              </a:rPr>
              <a:t>Produk</a:t>
            </a:r>
            <a:r>
              <a:rPr lang="en-ID" sz="3800" b="1" dirty="0">
                <a:latin typeface="Exo"/>
                <a:ea typeface="Exo"/>
                <a:cs typeface="Exo"/>
                <a:sym typeface="Exo"/>
              </a:rPr>
              <a:t> </a:t>
            </a:r>
            <a:r>
              <a:rPr lang="en-ID" sz="3800" b="1" dirty="0" err="1">
                <a:latin typeface="Exo"/>
                <a:ea typeface="Exo"/>
                <a:cs typeface="Exo"/>
                <a:sym typeface="Exo"/>
              </a:rPr>
              <a:t>AA.co.Store</a:t>
            </a:r>
            <a:r>
              <a:rPr lang="en-ID" sz="3800" b="1" dirty="0">
                <a:latin typeface="Exo"/>
                <a:ea typeface="Exo"/>
                <a:cs typeface="Exo"/>
                <a:sym typeface="Exo"/>
              </a:rPr>
              <a:t> </a:t>
            </a:r>
            <a:r>
              <a:rPr lang="en-ID" sz="3800" b="1" dirty="0" err="1">
                <a:latin typeface="Exo"/>
                <a:ea typeface="Exo"/>
                <a:cs typeface="Exo"/>
                <a:sym typeface="Exo"/>
              </a:rPr>
              <a:t>berbasis</a:t>
            </a:r>
            <a:r>
              <a:rPr lang="en-ID" sz="3800" b="1" dirty="0">
                <a:latin typeface="Exo"/>
                <a:ea typeface="Exo"/>
                <a:cs typeface="Exo"/>
                <a:sym typeface="Exo"/>
              </a:rPr>
              <a:t> Marketing Mix </a:t>
            </a:r>
            <a:r>
              <a:rPr lang="en-ID" sz="3800" b="1" dirty="0" err="1">
                <a:latin typeface="Exo"/>
                <a:ea typeface="Exo"/>
                <a:cs typeface="Exo"/>
                <a:sym typeface="Exo"/>
              </a:rPr>
              <a:t>dengan</a:t>
            </a:r>
            <a:r>
              <a:rPr lang="en-ID" sz="3800" b="1" dirty="0">
                <a:latin typeface="Exo"/>
                <a:ea typeface="Exo"/>
                <a:cs typeface="Exo"/>
                <a:sym typeface="Exo"/>
              </a:rPr>
              <a:t> </a:t>
            </a:r>
            <a:r>
              <a:rPr lang="en-ID" sz="3800" b="1" dirty="0" err="1">
                <a:latin typeface="Exo"/>
                <a:ea typeface="Exo"/>
                <a:cs typeface="Exo"/>
                <a:sym typeface="Exo"/>
              </a:rPr>
              <a:t>Menggunakan</a:t>
            </a:r>
            <a:r>
              <a:rPr lang="en-ID" sz="3800" b="1" dirty="0">
                <a:latin typeface="Exo"/>
                <a:ea typeface="Exo"/>
                <a:cs typeface="Exo"/>
                <a:sym typeface="Exo"/>
              </a:rPr>
              <a:t> IPA-QFD</a:t>
            </a:r>
            <a:endParaRPr sz="3800" b="1" dirty="0">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Exo"/>
                <a:ea typeface="Exo"/>
                <a:cs typeface="Exo"/>
                <a:sym typeface="Exo"/>
              </a:rPr>
              <a:t>Oleh:</a:t>
            </a:r>
            <a:endParaRPr dirty="0"/>
          </a:p>
          <a:p>
            <a:pPr marL="0" lvl="0" indent="0" algn="ctr" rtl="0">
              <a:lnSpc>
                <a:spcPct val="90000"/>
              </a:lnSpc>
              <a:spcBef>
                <a:spcPts val="1000"/>
              </a:spcBef>
              <a:spcAft>
                <a:spcPts val="0"/>
              </a:spcAft>
              <a:buClr>
                <a:schemeClr val="lt1"/>
              </a:buClr>
              <a:buSzPts val="2400"/>
              <a:buNone/>
            </a:pPr>
            <a:r>
              <a:rPr lang="en-US" dirty="0" err="1"/>
              <a:t>Aldy</a:t>
            </a:r>
            <a:r>
              <a:rPr lang="en-US" dirty="0"/>
              <a:t> Hamid </a:t>
            </a:r>
            <a:r>
              <a:rPr lang="en-US" dirty="0" err="1"/>
              <a:t>Syaifuddin</a:t>
            </a:r>
            <a:r>
              <a:rPr lang="en-US" dirty="0"/>
              <a:t>, </a:t>
            </a:r>
            <a:endParaRPr dirty="0"/>
          </a:p>
          <a:p>
            <a:pPr marL="0" lvl="0" indent="0" algn="ctr" rtl="0">
              <a:lnSpc>
                <a:spcPct val="90000"/>
              </a:lnSpc>
              <a:spcBef>
                <a:spcPts val="1000"/>
              </a:spcBef>
              <a:spcAft>
                <a:spcPts val="0"/>
              </a:spcAft>
              <a:buClr>
                <a:schemeClr val="lt1"/>
              </a:buClr>
              <a:buSzPts val="2400"/>
              <a:buNone/>
            </a:pPr>
            <a:r>
              <a:rPr lang="it-IT" dirty="0"/>
              <a:t>Dr. Rita Ambarwati Sukmono, S.E., M.MT.</a:t>
            </a:r>
            <a:endParaRPr dirty="0"/>
          </a:p>
          <a:p>
            <a:pPr marL="0" lvl="0" indent="0" algn="ctr" rtl="0">
              <a:lnSpc>
                <a:spcPct val="90000"/>
              </a:lnSpc>
              <a:spcBef>
                <a:spcPts val="1000"/>
              </a:spcBef>
              <a:spcAft>
                <a:spcPts val="0"/>
              </a:spcAft>
              <a:buClr>
                <a:schemeClr val="lt1"/>
              </a:buClr>
              <a:buSzPts val="2400"/>
              <a:buNone/>
            </a:pPr>
            <a:r>
              <a:rPr lang="en-US" dirty="0" err="1"/>
              <a:t>Manajemen</a:t>
            </a:r>
            <a:endParaRPr dirty="0"/>
          </a:p>
          <a:p>
            <a:pPr marL="0" lvl="0" indent="0" algn="ctr" rtl="0">
              <a:lnSpc>
                <a:spcPct val="90000"/>
              </a:lnSpc>
              <a:spcBef>
                <a:spcPts val="1000"/>
              </a:spcBef>
              <a:spcAft>
                <a:spcPts val="0"/>
              </a:spcAft>
              <a:buClr>
                <a:srgbClr val="F2F2F2"/>
              </a:buClr>
              <a:buSzPts val="2400"/>
              <a:buNone/>
            </a:pPr>
            <a:r>
              <a:rPr lang="en-US" dirty="0">
                <a:solidFill>
                  <a:srgbClr val="F2F2F2"/>
                </a:solidFill>
                <a:latin typeface="Exo"/>
                <a:ea typeface="Exo"/>
                <a:cs typeface="Exo"/>
                <a:sym typeface="Exo"/>
              </a:rPr>
              <a:t>Universitas Muhammadiyah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rPr>
              <a:t>Agustus</a:t>
            </a:r>
            <a:r>
              <a:rPr lang="en-US" dirty="0">
                <a:solidFill>
                  <a:srgbClr val="F2F2F2"/>
                </a:solidFill>
              </a:rPr>
              <a:t>, 2024</a:t>
            </a:r>
            <a:endParaRPr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7E15-E614-07C9-391D-2E6DEBFE2838}"/>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70959B09-BD33-E0EC-3B97-1B88A8B3DBD4}"/>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3" name="TextBox 2">
            <a:extLst>
              <a:ext uri="{FF2B5EF4-FFF2-40B4-BE49-F238E27FC236}">
                <a16:creationId xmlns:a16="http://schemas.microsoft.com/office/drawing/2014/main" id="{F54444B2-BD2B-1ECA-9B69-5905ABB8ADCB}"/>
              </a:ext>
            </a:extLst>
          </p:cNvPr>
          <p:cNvSpPr txBox="1"/>
          <p:nvPr/>
        </p:nvSpPr>
        <p:spPr>
          <a:xfrm>
            <a:off x="924447" y="3971731"/>
            <a:ext cx="9645581" cy="1995867"/>
          </a:xfrm>
          <a:prstGeom prst="rect">
            <a:avLst/>
          </a:prstGeom>
          <a:solidFill>
            <a:srgbClr val="EEEEEC"/>
          </a:solidFill>
          <a:ln>
            <a:noFill/>
          </a:ln>
          <a:effectLst>
            <a:softEdge rad="63500"/>
          </a:effectLst>
        </p:spPr>
        <p:txBody>
          <a:bodyPr wrap="square" rtlCol="0">
            <a:spAutoFit/>
          </a:bodyPr>
          <a:lstStyle/>
          <a:p>
            <a:pPr marL="93663" algn="just">
              <a:lnSpc>
                <a:spcPct val="160000"/>
              </a:lnSpc>
            </a:pPr>
            <a:r>
              <a:rPr lang="id-ID" sz="2000" kern="100" dirty="0">
                <a:effectLst/>
                <a:latin typeface="Times New Roman" panose="02020603050405020304" pitchFamily="18" charset="0"/>
                <a:ea typeface="SimSun" panose="02010600030101010101" pitchFamily="2" charset="-122"/>
                <a:cs typeface="Arial" panose="020B0604020202020204" pitchFamily="34" charset="0"/>
              </a:rPr>
              <a:t>Berdasarkan tabel diatas, didapatkan bahwa untuk karakteristik berdasarkan jenis kelamin data yang diperoleh yakni mayoritas pada jenis kelamin laki – laku berjumlah 29 orang (58%) sedangkan untuk jenis kelamin perempuan yaitu berjumlah 21 orang (42%).</a:t>
            </a:r>
            <a:endParaRPr lang="en-ID" sz="2000" kern="100" dirty="0">
              <a:effectLst/>
              <a:latin typeface="Calibri" panose="020F0502020204030204" pitchFamily="34" charset="0"/>
              <a:ea typeface="SimSun" panose="02010600030101010101" pitchFamily="2" charset="-122"/>
              <a:cs typeface="Arial" panose="020B0604020202020204" pitchFamily="34" charset="0"/>
            </a:endParaRPr>
          </a:p>
          <a:p>
            <a:pPr marL="93663" algn="just">
              <a:lnSpc>
                <a:spcPct val="160000"/>
              </a:lnSpc>
              <a:buNone/>
            </a:pPr>
            <a:endParaRPr lang="sv-SE" sz="20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C723DF71-66AB-CBD6-71AE-5792D60AE542}"/>
              </a:ext>
            </a:extLst>
          </p:cNvPr>
          <p:cNvGraphicFramePr>
            <a:graphicFrameLocks noGrp="1"/>
          </p:cNvGraphicFramePr>
          <p:nvPr>
            <p:extLst>
              <p:ext uri="{D42A27DB-BD31-4B8C-83A1-F6EECF244321}">
                <p14:modId xmlns:p14="http://schemas.microsoft.com/office/powerpoint/2010/main" val="50482968"/>
              </p:ext>
            </p:extLst>
          </p:nvPr>
        </p:nvGraphicFramePr>
        <p:xfrm>
          <a:off x="2171700" y="1850242"/>
          <a:ext cx="8398328" cy="1916664"/>
        </p:xfrm>
        <a:graphic>
          <a:graphicData uri="http://schemas.openxmlformats.org/drawingml/2006/table">
            <a:tbl>
              <a:tblPr firstRow="1" firstCol="1" bandRow="1">
                <a:tableStyleId>{5C22544A-7EE6-4342-B048-85BDC9FD1C3A}</a:tableStyleId>
              </a:tblPr>
              <a:tblGrid>
                <a:gridCol w="2467838">
                  <a:extLst>
                    <a:ext uri="{9D8B030D-6E8A-4147-A177-3AD203B41FA5}">
                      <a16:colId xmlns:a16="http://schemas.microsoft.com/office/drawing/2014/main" val="1883970809"/>
                    </a:ext>
                  </a:extLst>
                </a:gridCol>
                <a:gridCol w="2474819">
                  <a:extLst>
                    <a:ext uri="{9D8B030D-6E8A-4147-A177-3AD203B41FA5}">
                      <a16:colId xmlns:a16="http://schemas.microsoft.com/office/drawing/2014/main" val="1181656259"/>
                    </a:ext>
                  </a:extLst>
                </a:gridCol>
                <a:gridCol w="3455671">
                  <a:extLst>
                    <a:ext uri="{9D8B030D-6E8A-4147-A177-3AD203B41FA5}">
                      <a16:colId xmlns:a16="http://schemas.microsoft.com/office/drawing/2014/main" val="1877899440"/>
                    </a:ext>
                  </a:extLst>
                </a:gridCol>
              </a:tblGrid>
              <a:tr h="970940">
                <a:tc>
                  <a:txBody>
                    <a:bodyPr/>
                    <a:lstStyle/>
                    <a:p>
                      <a:pPr marL="457200" algn="ctr">
                        <a:lnSpc>
                          <a:spcPct val="300000"/>
                        </a:lnSpc>
                      </a:pPr>
                      <a:r>
                        <a:rPr lang="id-ID" sz="1600" kern="100" dirty="0">
                          <a:solidFill>
                            <a:schemeClr val="tx1"/>
                          </a:solidFill>
                          <a:effectLst/>
                        </a:rPr>
                        <a:t>Jenis Kelamin</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300000"/>
                        </a:lnSpc>
                      </a:pPr>
                      <a:r>
                        <a:rPr lang="en-US" sz="1600" kern="100" dirty="0" err="1">
                          <a:solidFill>
                            <a:schemeClr val="tx1"/>
                          </a:solidFill>
                          <a:effectLst/>
                        </a:rPr>
                        <a:t>Jumlah</a:t>
                      </a:r>
                      <a:r>
                        <a:rPr lang="en-US" sz="1600" kern="100" dirty="0">
                          <a:solidFill>
                            <a:schemeClr val="tx1"/>
                          </a:solidFill>
                          <a:effectLst/>
                        </a:rPr>
                        <a:t> Orang</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300000"/>
                        </a:lnSpc>
                        <a:spcAft>
                          <a:spcPts val="800"/>
                        </a:spcAft>
                      </a:pPr>
                      <a:r>
                        <a:rPr lang="en-US" sz="1600" kern="100" dirty="0" err="1">
                          <a:solidFill>
                            <a:schemeClr val="tx1"/>
                          </a:solidFill>
                          <a:effectLst/>
                        </a:rPr>
                        <a:t>Persentase</a:t>
                      </a:r>
                      <a:r>
                        <a:rPr lang="en-US" sz="1600" kern="100" dirty="0">
                          <a:solidFill>
                            <a:schemeClr val="tx1"/>
                          </a:solidFill>
                          <a:effectLst/>
                        </a:rPr>
                        <a:t> (%)</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699919814"/>
                  </a:ext>
                </a:extLst>
              </a:tr>
              <a:tr h="472862">
                <a:tc>
                  <a:txBody>
                    <a:bodyPr/>
                    <a:lstStyle/>
                    <a:p>
                      <a:pPr marL="457200" algn="ctr">
                        <a:lnSpc>
                          <a:spcPct val="150000"/>
                        </a:lnSpc>
                      </a:pPr>
                      <a:r>
                        <a:rPr lang="id-ID" sz="1600" kern="100" dirty="0">
                          <a:solidFill>
                            <a:schemeClr val="tx1"/>
                          </a:solidFill>
                          <a:effectLst/>
                        </a:rPr>
                        <a:t>Laki – Laki</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bg2">
                        <a:lumMod val="20000"/>
                        <a:lumOff val="80000"/>
                      </a:schemeClr>
                    </a:solidFill>
                  </a:tcPr>
                </a:tc>
                <a:tc>
                  <a:txBody>
                    <a:bodyPr/>
                    <a:lstStyle/>
                    <a:p>
                      <a:pPr marL="457200" algn="ctr">
                        <a:lnSpc>
                          <a:spcPct val="150000"/>
                        </a:lnSpc>
                      </a:pPr>
                      <a:r>
                        <a:rPr lang="en-US" sz="1600" kern="100" dirty="0">
                          <a:effectLst/>
                        </a:rPr>
                        <a:t>29</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150000"/>
                        </a:lnSpc>
                        <a:spcAft>
                          <a:spcPts val="800"/>
                        </a:spcAft>
                      </a:pPr>
                      <a:r>
                        <a:rPr lang="en-US" sz="1600" kern="100" dirty="0">
                          <a:effectLst/>
                        </a:rPr>
                        <a:t>58</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945242986"/>
                  </a:ext>
                </a:extLst>
              </a:tr>
              <a:tr h="472862">
                <a:tc>
                  <a:txBody>
                    <a:bodyPr/>
                    <a:lstStyle/>
                    <a:p>
                      <a:pPr marL="457200" algn="ctr">
                        <a:lnSpc>
                          <a:spcPct val="150000"/>
                        </a:lnSpc>
                      </a:pPr>
                      <a:r>
                        <a:rPr lang="id-ID" sz="1600" kern="100" dirty="0">
                          <a:solidFill>
                            <a:schemeClr val="tx1"/>
                          </a:solidFill>
                          <a:effectLst/>
                        </a:rPr>
                        <a:t>Perempuan</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150000"/>
                        </a:lnSpc>
                      </a:pPr>
                      <a:r>
                        <a:rPr lang="en-US" sz="1600" kern="100" dirty="0">
                          <a:effectLst/>
                        </a:rPr>
                        <a:t>21</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1"/>
                    </a:solidFill>
                  </a:tcPr>
                </a:tc>
                <a:tc>
                  <a:txBody>
                    <a:bodyPr/>
                    <a:lstStyle/>
                    <a:p>
                      <a:pPr marL="457200" algn="ctr">
                        <a:lnSpc>
                          <a:spcPct val="150000"/>
                        </a:lnSpc>
                        <a:spcAft>
                          <a:spcPts val="800"/>
                        </a:spcAft>
                      </a:pPr>
                      <a:r>
                        <a:rPr lang="en-US" sz="1600" kern="100" dirty="0">
                          <a:effectLst/>
                        </a:rPr>
                        <a:t>42</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2673094540"/>
                  </a:ext>
                </a:extLst>
              </a:tr>
            </a:tbl>
          </a:graphicData>
        </a:graphic>
      </p:graphicFrame>
      <p:sp>
        <p:nvSpPr>
          <p:cNvPr id="8" name="TextBox 7">
            <a:extLst>
              <a:ext uri="{FF2B5EF4-FFF2-40B4-BE49-F238E27FC236}">
                <a16:creationId xmlns:a16="http://schemas.microsoft.com/office/drawing/2014/main" id="{56644ED1-DBC3-DC7E-2046-C42250DCAFE8}"/>
              </a:ext>
            </a:extLst>
          </p:cNvPr>
          <p:cNvSpPr txBox="1"/>
          <p:nvPr/>
        </p:nvSpPr>
        <p:spPr>
          <a:xfrm>
            <a:off x="424542" y="976489"/>
            <a:ext cx="6096000" cy="400110"/>
          </a:xfrm>
          <a:prstGeom prst="rect">
            <a:avLst/>
          </a:prstGeom>
          <a:noFill/>
        </p:spPr>
        <p:txBody>
          <a:bodyPr wrap="square">
            <a:spAutoFit/>
          </a:bodyPr>
          <a:lstStyle/>
          <a:p>
            <a:r>
              <a:rPr lang="id-ID" sz="2000" b="1" kern="100" dirty="0">
                <a:effectLst/>
                <a:latin typeface="Times New Roman" panose="02020603050405020304" pitchFamily="18" charset="0"/>
                <a:ea typeface="SimSun" panose="02010600030101010101" pitchFamily="2" charset="-122"/>
              </a:rPr>
              <a:t>Karakteristik Responden Berdasarkan Jenis Kelamin </a:t>
            </a:r>
            <a:endParaRPr lang="en-ID" sz="2000" b="1" dirty="0"/>
          </a:p>
        </p:txBody>
      </p:sp>
    </p:spTree>
    <p:extLst>
      <p:ext uri="{BB962C8B-B14F-4D97-AF65-F5344CB8AC3E}">
        <p14:creationId xmlns:p14="http://schemas.microsoft.com/office/powerpoint/2010/main" val="153246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552A6-DC60-B5AC-4829-433606982690}"/>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415B9B98-4F21-D558-1294-D9D8AEE5DA22}"/>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5" name="TextBox 4">
            <a:extLst>
              <a:ext uri="{FF2B5EF4-FFF2-40B4-BE49-F238E27FC236}">
                <a16:creationId xmlns:a16="http://schemas.microsoft.com/office/drawing/2014/main" id="{615FE3FB-A098-21AE-6330-2B20A577B53A}"/>
              </a:ext>
            </a:extLst>
          </p:cNvPr>
          <p:cNvSpPr txBox="1"/>
          <p:nvPr/>
        </p:nvSpPr>
        <p:spPr>
          <a:xfrm>
            <a:off x="762000" y="1177865"/>
            <a:ext cx="6096000" cy="405367"/>
          </a:xfrm>
          <a:prstGeom prst="rect">
            <a:avLst/>
          </a:prstGeom>
          <a:noFill/>
        </p:spPr>
        <p:txBody>
          <a:bodyPr wrap="square">
            <a:spAutoFit/>
          </a:bodyPr>
          <a:lstStyle/>
          <a:p>
            <a:pPr algn="just">
              <a:lnSpc>
                <a:spcPct val="107000"/>
              </a:lnSpc>
              <a:spcAft>
                <a:spcPts val="800"/>
              </a:spcAft>
            </a:pPr>
            <a:r>
              <a:rPr lang="id-ID" sz="2000" b="1" kern="100" dirty="0">
                <a:effectLst/>
                <a:latin typeface="Times New Roman" panose="02020603050405020304" pitchFamily="18" charset="0"/>
                <a:ea typeface="SimSun" panose="02010600030101010101" pitchFamily="2" charset="-122"/>
                <a:cs typeface="Arial" panose="020B0604020202020204" pitchFamily="34" charset="0"/>
              </a:rPr>
              <a:t>Karakteristik Responden Berdasarkan Usia</a:t>
            </a:r>
            <a:endParaRPr lang="en-ID" sz="2000" b="1" kern="100" dirty="0">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8" name="Table 7">
            <a:extLst>
              <a:ext uri="{FF2B5EF4-FFF2-40B4-BE49-F238E27FC236}">
                <a16:creationId xmlns:a16="http://schemas.microsoft.com/office/drawing/2014/main" id="{D39E6123-42C5-B294-8CA4-9B2EBA1391A4}"/>
              </a:ext>
            </a:extLst>
          </p:cNvPr>
          <p:cNvGraphicFramePr>
            <a:graphicFrameLocks noGrp="1"/>
          </p:cNvGraphicFramePr>
          <p:nvPr>
            <p:extLst>
              <p:ext uri="{D42A27DB-BD31-4B8C-83A1-F6EECF244321}">
                <p14:modId xmlns:p14="http://schemas.microsoft.com/office/powerpoint/2010/main" val="3936495266"/>
              </p:ext>
            </p:extLst>
          </p:nvPr>
        </p:nvGraphicFramePr>
        <p:xfrm>
          <a:off x="1915886" y="1915886"/>
          <a:ext cx="7130143" cy="2171366"/>
        </p:xfrm>
        <a:graphic>
          <a:graphicData uri="http://schemas.openxmlformats.org/drawingml/2006/table">
            <a:tbl>
              <a:tblPr firstRow="1" firstCol="1" bandRow="1">
                <a:tableStyleId>{5C22544A-7EE6-4342-B048-85BDC9FD1C3A}</a:tableStyleId>
              </a:tblPr>
              <a:tblGrid>
                <a:gridCol w="2095184">
                  <a:extLst>
                    <a:ext uri="{9D8B030D-6E8A-4147-A177-3AD203B41FA5}">
                      <a16:colId xmlns:a16="http://schemas.microsoft.com/office/drawing/2014/main" val="2032226393"/>
                    </a:ext>
                  </a:extLst>
                </a:gridCol>
                <a:gridCol w="2101110">
                  <a:extLst>
                    <a:ext uri="{9D8B030D-6E8A-4147-A177-3AD203B41FA5}">
                      <a16:colId xmlns:a16="http://schemas.microsoft.com/office/drawing/2014/main" val="4115318597"/>
                    </a:ext>
                  </a:extLst>
                </a:gridCol>
                <a:gridCol w="2933849">
                  <a:extLst>
                    <a:ext uri="{9D8B030D-6E8A-4147-A177-3AD203B41FA5}">
                      <a16:colId xmlns:a16="http://schemas.microsoft.com/office/drawing/2014/main" val="3913393017"/>
                    </a:ext>
                  </a:extLst>
                </a:gridCol>
              </a:tblGrid>
              <a:tr h="882293">
                <a:tc>
                  <a:txBody>
                    <a:bodyPr/>
                    <a:lstStyle/>
                    <a:p>
                      <a:pPr marL="324000" algn="ctr">
                        <a:lnSpc>
                          <a:spcPct val="300000"/>
                        </a:lnSpc>
                      </a:pPr>
                      <a:r>
                        <a:rPr lang="en-US" sz="1600" kern="100" dirty="0" err="1">
                          <a:solidFill>
                            <a:schemeClr val="tx1"/>
                          </a:solidFill>
                          <a:effectLst/>
                        </a:rPr>
                        <a:t>Usia</a:t>
                      </a:r>
                      <a:r>
                        <a:rPr lang="en-US" sz="1600" kern="100" dirty="0">
                          <a:solidFill>
                            <a:schemeClr val="tx1"/>
                          </a:solidFill>
                          <a:effectLst/>
                        </a:rPr>
                        <a:t> (</a:t>
                      </a:r>
                      <a:r>
                        <a:rPr lang="en-US" sz="1600" kern="100" dirty="0" err="1">
                          <a:solidFill>
                            <a:schemeClr val="tx1"/>
                          </a:solidFill>
                          <a:effectLst/>
                        </a:rPr>
                        <a:t>Tahun</a:t>
                      </a:r>
                      <a:r>
                        <a:rPr lang="en-US" sz="1600" kern="100" dirty="0">
                          <a:solidFill>
                            <a:schemeClr val="tx1"/>
                          </a:solidFill>
                          <a:effectLst/>
                        </a:rPr>
                        <a:t>)</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324000" algn="ctr">
                        <a:lnSpc>
                          <a:spcPct val="300000"/>
                        </a:lnSpc>
                      </a:pPr>
                      <a:r>
                        <a:rPr lang="en-US" sz="1600" kern="100" dirty="0" err="1">
                          <a:solidFill>
                            <a:schemeClr val="tx1"/>
                          </a:solidFill>
                          <a:effectLst/>
                        </a:rPr>
                        <a:t>Jumlah</a:t>
                      </a:r>
                      <a:r>
                        <a:rPr lang="en-US" sz="1600" kern="100" dirty="0">
                          <a:solidFill>
                            <a:schemeClr val="tx1"/>
                          </a:solidFill>
                          <a:effectLst/>
                        </a:rPr>
                        <a:t> Orang</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324000" algn="ctr">
                        <a:lnSpc>
                          <a:spcPct val="300000"/>
                        </a:lnSpc>
                        <a:spcAft>
                          <a:spcPts val="800"/>
                        </a:spcAft>
                      </a:pPr>
                      <a:r>
                        <a:rPr lang="en-US" sz="1600" kern="100" dirty="0" err="1">
                          <a:solidFill>
                            <a:schemeClr val="tx1"/>
                          </a:solidFill>
                          <a:effectLst/>
                        </a:rPr>
                        <a:t>Persentase</a:t>
                      </a:r>
                      <a:r>
                        <a:rPr lang="en-US" sz="1600" kern="100" dirty="0">
                          <a:solidFill>
                            <a:schemeClr val="tx1"/>
                          </a:solidFill>
                          <a:effectLst/>
                        </a:rPr>
                        <a:t> (%)</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67013652"/>
                  </a:ext>
                </a:extLst>
              </a:tr>
              <a:tr h="429691">
                <a:tc>
                  <a:txBody>
                    <a:bodyPr/>
                    <a:lstStyle/>
                    <a:p>
                      <a:pPr marL="457200" algn="ctr">
                        <a:lnSpc>
                          <a:spcPct val="200000"/>
                        </a:lnSpc>
                      </a:pPr>
                      <a:r>
                        <a:rPr lang="en-US" sz="1600" kern="100" dirty="0">
                          <a:solidFill>
                            <a:schemeClr val="tx1"/>
                          </a:solidFill>
                          <a:effectLst/>
                        </a:rPr>
                        <a:t>22</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200000"/>
                        </a:lnSpc>
                      </a:pPr>
                      <a:r>
                        <a:rPr lang="en-US" sz="1600" kern="100" dirty="0">
                          <a:effectLst/>
                        </a:rPr>
                        <a:t>23</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200000"/>
                        </a:lnSpc>
                        <a:spcAft>
                          <a:spcPts val="800"/>
                        </a:spcAft>
                      </a:pPr>
                      <a:r>
                        <a:rPr lang="en-US" sz="1600" kern="100" dirty="0">
                          <a:effectLst/>
                        </a:rPr>
                        <a:t>46</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71178869"/>
                  </a:ext>
                </a:extLst>
              </a:tr>
              <a:tr h="429691">
                <a:tc>
                  <a:txBody>
                    <a:bodyPr/>
                    <a:lstStyle/>
                    <a:p>
                      <a:pPr marL="457200" algn="ctr">
                        <a:lnSpc>
                          <a:spcPct val="200000"/>
                        </a:lnSpc>
                      </a:pPr>
                      <a:r>
                        <a:rPr lang="en-US" sz="1600" kern="100" dirty="0">
                          <a:solidFill>
                            <a:schemeClr val="tx1"/>
                          </a:solidFill>
                          <a:effectLst/>
                        </a:rPr>
                        <a:t>23</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200000"/>
                        </a:lnSpc>
                      </a:pPr>
                      <a:r>
                        <a:rPr lang="en-US" sz="1600" kern="100" dirty="0">
                          <a:effectLst/>
                        </a:rPr>
                        <a:t>26</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200000"/>
                        </a:lnSpc>
                        <a:spcAft>
                          <a:spcPts val="800"/>
                        </a:spcAft>
                      </a:pPr>
                      <a:r>
                        <a:rPr lang="en-US" sz="1600" kern="100" dirty="0">
                          <a:effectLst/>
                        </a:rPr>
                        <a:t>52</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13683589"/>
                  </a:ext>
                </a:extLst>
              </a:tr>
              <a:tr h="429691">
                <a:tc>
                  <a:txBody>
                    <a:bodyPr/>
                    <a:lstStyle/>
                    <a:p>
                      <a:pPr marL="457200" algn="ctr">
                        <a:lnSpc>
                          <a:spcPct val="200000"/>
                        </a:lnSpc>
                      </a:pPr>
                      <a:r>
                        <a:rPr lang="en-US" sz="1600" kern="100" dirty="0">
                          <a:solidFill>
                            <a:schemeClr val="tx1"/>
                          </a:solidFill>
                          <a:effectLst/>
                        </a:rPr>
                        <a:t>24</a:t>
                      </a:r>
                      <a:endParaRPr lang="en-ID" sz="16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200000"/>
                        </a:lnSpc>
                      </a:pPr>
                      <a:r>
                        <a:rPr lang="en-US" sz="1600" kern="100">
                          <a:effectLst/>
                        </a:rPr>
                        <a:t>1</a:t>
                      </a:r>
                      <a:endParaRPr lang="en-ID" sz="16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457200" algn="ctr">
                        <a:lnSpc>
                          <a:spcPct val="200000"/>
                        </a:lnSpc>
                        <a:spcAft>
                          <a:spcPts val="800"/>
                        </a:spcAft>
                      </a:pPr>
                      <a:r>
                        <a:rPr lang="en-US" sz="1600" kern="100" dirty="0">
                          <a:effectLst/>
                        </a:rPr>
                        <a:t>2</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02860628"/>
                  </a:ext>
                </a:extLst>
              </a:tr>
            </a:tbl>
          </a:graphicData>
        </a:graphic>
      </p:graphicFrame>
      <p:sp>
        <p:nvSpPr>
          <p:cNvPr id="11" name="TextBox 10">
            <a:extLst>
              <a:ext uri="{FF2B5EF4-FFF2-40B4-BE49-F238E27FC236}">
                <a16:creationId xmlns:a16="http://schemas.microsoft.com/office/drawing/2014/main" id="{B707A1B2-7FFA-08ED-7C38-604A3EA9E0E2}"/>
              </a:ext>
            </a:extLst>
          </p:cNvPr>
          <p:cNvSpPr txBox="1"/>
          <p:nvPr/>
        </p:nvSpPr>
        <p:spPr>
          <a:xfrm>
            <a:off x="1800681" y="4502249"/>
            <a:ext cx="7892142" cy="1263166"/>
          </a:xfrm>
          <a:prstGeom prst="rect">
            <a:avLst/>
          </a:prstGeom>
          <a:noFill/>
        </p:spPr>
        <p:txBody>
          <a:bodyPr wrap="square">
            <a:spAutoFit/>
          </a:bodyPr>
          <a:lstStyle/>
          <a:p>
            <a:pPr algn="just">
              <a:lnSpc>
                <a:spcPct val="107000"/>
              </a:lnSpc>
              <a:spcAft>
                <a:spcPts val="800"/>
              </a:spcAft>
            </a:pPr>
            <a:r>
              <a:rPr lang="id-ID" sz="1800" kern="100" dirty="0">
                <a:effectLst/>
                <a:latin typeface="Times New Roman" panose="02020603050405020304" pitchFamily="18" charset="0"/>
                <a:ea typeface="SimSun" panose="02010600030101010101" pitchFamily="2" charset="-122"/>
                <a:cs typeface="Arial" panose="020B0604020202020204" pitchFamily="34" charset="0"/>
              </a:rPr>
              <a:t>Berdasarkan tabel diatas, dapat diketahui bahwa pada pengisian kuesioner berdasarkan usia responden mayoritas pada usia 23 tahun dengan jumlah 26 orang (52%). Kemudian untuk responden yang berumur 22 tahun berjumlah 23 orang (46%), sedangkan pada usia 24 tahun berjumlah 1 orang (2%).</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1107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408A-7B31-811F-8478-4774884B69DE}"/>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18F7B81D-DE99-D85D-C4F6-FA56DED51CD7}"/>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5" name="TextBox 4">
            <a:extLst>
              <a:ext uri="{FF2B5EF4-FFF2-40B4-BE49-F238E27FC236}">
                <a16:creationId xmlns:a16="http://schemas.microsoft.com/office/drawing/2014/main" id="{0D1154CB-BE1C-1281-4258-745EC1B3A4C8}"/>
              </a:ext>
            </a:extLst>
          </p:cNvPr>
          <p:cNvSpPr txBox="1"/>
          <p:nvPr/>
        </p:nvSpPr>
        <p:spPr>
          <a:xfrm>
            <a:off x="522622" y="690318"/>
            <a:ext cx="10940036" cy="1924758"/>
          </a:xfrm>
          <a:prstGeom prst="rect">
            <a:avLst/>
          </a:prstGeom>
          <a:solidFill>
            <a:srgbClr val="EEEEEC"/>
          </a:solidFill>
        </p:spPr>
        <p:txBody>
          <a:bodyPr wrap="square" rtlCol="0">
            <a:spAutoFit/>
          </a:bodyPr>
          <a:lstStyle/>
          <a:p>
            <a:pPr marL="342900" lvl="0" indent="-342900" algn="just">
              <a:lnSpc>
                <a:spcPct val="107000"/>
              </a:lnSpc>
              <a:spcAft>
                <a:spcPts val="800"/>
              </a:spcAft>
              <a:buFont typeface="+mj-lt"/>
              <a:buAutoNum type="alphaUcPeriod"/>
            </a:pP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Uji Validitas</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Uji validitas dalam penelitian ini dibantu menggunakan software IBM SPSS Statistic. Jumlah data yang digunakan yaitu sebanyak 50 data dari hasil kuesioner.  Jika r hitung bernilai positif, serta r hitung &gt; r tabel, maka Ho diterima (valid). Jika r hitung bernilai positif, serta r hitung &lt; r tabel, maka Ho ditolak (tidak valid). Jika r hitung negatif, serta r hitung &gt; r tabel, maka Ho ditolak (tidak valid).</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algn="just"/>
            <a:r>
              <a:rPr lang="id-ID" sz="1800" b="1" kern="100" dirty="0">
                <a:effectLst/>
                <a:latin typeface="Times New Roman" panose="02020603050405020304" pitchFamily="18" charset="0"/>
                <a:ea typeface="SimSun" panose="02010600030101010101" pitchFamily="2" charset="-122"/>
              </a:rPr>
              <a:t>Parameter Harapan</a:t>
            </a:r>
            <a:endParaRPr lang="en-ID" sz="2300" dirty="0">
              <a:solidFill>
                <a:srgbClr val="02050A"/>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3B74C24-060D-A02A-7735-B0EADF50C321}"/>
              </a:ext>
            </a:extLst>
          </p:cNvPr>
          <p:cNvGraphicFramePr>
            <a:graphicFrameLocks noGrp="1"/>
          </p:cNvGraphicFramePr>
          <p:nvPr>
            <p:extLst>
              <p:ext uri="{D42A27DB-BD31-4B8C-83A1-F6EECF244321}">
                <p14:modId xmlns:p14="http://schemas.microsoft.com/office/powerpoint/2010/main" val="1243882744"/>
              </p:ext>
            </p:extLst>
          </p:nvPr>
        </p:nvGraphicFramePr>
        <p:xfrm>
          <a:off x="3962401" y="2427514"/>
          <a:ext cx="3814762" cy="2855369"/>
        </p:xfrm>
        <a:graphic>
          <a:graphicData uri="http://schemas.openxmlformats.org/drawingml/2006/table">
            <a:tbl>
              <a:tblPr firstRow="1" firstCol="1" bandRow="1">
                <a:tableStyleId>{5C22544A-7EE6-4342-B048-85BDC9FD1C3A}</a:tableStyleId>
              </a:tblPr>
              <a:tblGrid>
                <a:gridCol w="1010786">
                  <a:extLst>
                    <a:ext uri="{9D8B030D-6E8A-4147-A177-3AD203B41FA5}">
                      <a16:colId xmlns:a16="http://schemas.microsoft.com/office/drawing/2014/main" val="2190551028"/>
                    </a:ext>
                  </a:extLst>
                </a:gridCol>
                <a:gridCol w="886869">
                  <a:extLst>
                    <a:ext uri="{9D8B030D-6E8A-4147-A177-3AD203B41FA5}">
                      <a16:colId xmlns:a16="http://schemas.microsoft.com/office/drawing/2014/main" val="238917053"/>
                    </a:ext>
                  </a:extLst>
                </a:gridCol>
                <a:gridCol w="886869">
                  <a:extLst>
                    <a:ext uri="{9D8B030D-6E8A-4147-A177-3AD203B41FA5}">
                      <a16:colId xmlns:a16="http://schemas.microsoft.com/office/drawing/2014/main" val="3423380844"/>
                    </a:ext>
                  </a:extLst>
                </a:gridCol>
                <a:gridCol w="1030238">
                  <a:extLst>
                    <a:ext uri="{9D8B030D-6E8A-4147-A177-3AD203B41FA5}">
                      <a16:colId xmlns:a16="http://schemas.microsoft.com/office/drawing/2014/main" val="3718504676"/>
                    </a:ext>
                  </a:extLst>
                </a:gridCol>
              </a:tblGrid>
              <a:tr h="271334">
                <a:tc>
                  <a:txBody>
                    <a:bodyPr/>
                    <a:lstStyle/>
                    <a:p>
                      <a:pPr algn="ctr">
                        <a:lnSpc>
                          <a:spcPct val="107000"/>
                        </a:lnSpc>
                        <a:spcAft>
                          <a:spcPts val="800"/>
                        </a:spcAft>
                      </a:pPr>
                      <a:r>
                        <a:rPr lang="id-ID" sz="1000" kern="100">
                          <a:solidFill>
                            <a:schemeClr val="tx1"/>
                          </a:solidFill>
                          <a:effectLst/>
                        </a:rPr>
                        <a:t>Pernyataan</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R hitung</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R Tabel</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Keterangan</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84324000"/>
                  </a:ext>
                </a:extLst>
              </a:tr>
              <a:tr h="172269">
                <a:tc>
                  <a:txBody>
                    <a:bodyPr/>
                    <a:lstStyle/>
                    <a:p>
                      <a:pPr algn="just">
                        <a:lnSpc>
                          <a:spcPct val="107000"/>
                        </a:lnSpc>
                        <a:spcAft>
                          <a:spcPts val="800"/>
                        </a:spcAft>
                      </a:pPr>
                      <a:r>
                        <a:rPr lang="id-ID" sz="1000" kern="100">
                          <a:solidFill>
                            <a:schemeClr val="tx1"/>
                          </a:solidFill>
                          <a:effectLst/>
                        </a:rPr>
                        <a:t>Produk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.592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16773279"/>
                  </a:ext>
                </a:extLst>
              </a:tr>
              <a:tr h="172269">
                <a:tc>
                  <a:txBody>
                    <a:bodyPr/>
                    <a:lstStyle/>
                    <a:p>
                      <a:pPr algn="just">
                        <a:lnSpc>
                          <a:spcPct val="107000"/>
                        </a:lnSpc>
                        <a:spcAft>
                          <a:spcPts val="800"/>
                        </a:spcAft>
                      </a:pPr>
                      <a:r>
                        <a:rPr lang="id-ID" sz="1000" kern="100">
                          <a:solidFill>
                            <a:schemeClr val="tx1"/>
                          </a:solidFill>
                          <a:effectLst/>
                        </a:rPr>
                        <a:t>Produk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.588</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dirty="0">
                          <a:solidFill>
                            <a:schemeClr val="tx1"/>
                          </a:solidFill>
                          <a:effectLst/>
                        </a:rPr>
                        <a:t>0.</a:t>
                      </a:r>
                      <a:r>
                        <a:rPr lang="en-US" sz="1000" kern="100" dirty="0">
                          <a:solidFill>
                            <a:schemeClr val="tx1"/>
                          </a:solidFill>
                          <a:effectLst/>
                        </a:rPr>
                        <a:t>2787</a:t>
                      </a:r>
                      <a:endParaRPr lang="en-ID" sz="11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294920895"/>
                  </a:ext>
                </a:extLst>
              </a:tr>
              <a:tr h="172269">
                <a:tc>
                  <a:txBody>
                    <a:bodyPr/>
                    <a:lstStyle/>
                    <a:p>
                      <a:pPr algn="just">
                        <a:lnSpc>
                          <a:spcPct val="107000"/>
                        </a:lnSpc>
                        <a:spcAft>
                          <a:spcPts val="800"/>
                        </a:spcAft>
                      </a:pPr>
                      <a:r>
                        <a:rPr lang="id-ID" sz="1000" kern="100">
                          <a:solidFill>
                            <a:schemeClr val="tx1"/>
                          </a:solidFill>
                          <a:effectLst/>
                        </a:rPr>
                        <a:t>Produk 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.679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69529348"/>
                  </a:ext>
                </a:extLst>
              </a:tr>
              <a:tr h="172269">
                <a:tc>
                  <a:txBody>
                    <a:bodyPr/>
                    <a:lstStyle/>
                    <a:p>
                      <a:pPr algn="just">
                        <a:lnSpc>
                          <a:spcPct val="107000"/>
                        </a:lnSpc>
                        <a:spcAft>
                          <a:spcPts val="800"/>
                        </a:spcAft>
                      </a:pPr>
                      <a:r>
                        <a:rPr lang="id-ID" sz="1000" kern="100">
                          <a:solidFill>
                            <a:schemeClr val="tx1"/>
                          </a:solidFill>
                          <a:effectLst/>
                        </a:rPr>
                        <a:t>Produk 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.612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663055908"/>
                  </a:ext>
                </a:extLst>
              </a:tr>
              <a:tr h="172269">
                <a:tc>
                  <a:txBody>
                    <a:bodyPr/>
                    <a:lstStyle/>
                    <a:p>
                      <a:pPr algn="just">
                        <a:lnSpc>
                          <a:spcPct val="107000"/>
                        </a:lnSpc>
                        <a:spcAft>
                          <a:spcPts val="800"/>
                        </a:spcAft>
                      </a:pPr>
                      <a:r>
                        <a:rPr lang="id-ID" sz="1000" kern="100">
                          <a:solidFill>
                            <a:schemeClr val="tx1"/>
                          </a:solidFill>
                          <a:effectLst/>
                        </a:rPr>
                        <a:t>Produk 5 </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.738</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39670712"/>
                  </a:ext>
                </a:extLst>
              </a:tr>
              <a:tr h="172269">
                <a:tc>
                  <a:txBody>
                    <a:bodyPr/>
                    <a:lstStyle/>
                    <a:p>
                      <a:pPr algn="just">
                        <a:lnSpc>
                          <a:spcPct val="107000"/>
                        </a:lnSpc>
                        <a:spcAft>
                          <a:spcPts val="800"/>
                        </a:spcAft>
                      </a:pPr>
                      <a:r>
                        <a:rPr lang="id-ID" sz="1000" kern="100">
                          <a:solidFill>
                            <a:schemeClr val="tx1"/>
                          </a:solidFill>
                          <a:effectLst/>
                        </a:rPr>
                        <a:t>Produk 6</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.745</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55066900"/>
                  </a:ext>
                </a:extLst>
              </a:tr>
              <a:tr h="172269">
                <a:tc>
                  <a:txBody>
                    <a:bodyPr/>
                    <a:lstStyle/>
                    <a:p>
                      <a:pPr algn="just">
                        <a:lnSpc>
                          <a:spcPct val="107000"/>
                        </a:lnSpc>
                        <a:spcAft>
                          <a:spcPts val="800"/>
                        </a:spcAft>
                      </a:pPr>
                      <a:r>
                        <a:rPr lang="id-ID" sz="1000" kern="100">
                          <a:solidFill>
                            <a:schemeClr val="tx1"/>
                          </a:solidFill>
                          <a:effectLst/>
                        </a:rPr>
                        <a:t>Produk 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.745</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18397217"/>
                  </a:ext>
                </a:extLst>
              </a:tr>
              <a:tr h="172269">
                <a:tc>
                  <a:txBody>
                    <a:bodyPr/>
                    <a:lstStyle/>
                    <a:p>
                      <a:pPr algn="just">
                        <a:lnSpc>
                          <a:spcPct val="107000"/>
                        </a:lnSpc>
                        <a:spcAft>
                          <a:spcPts val="800"/>
                        </a:spcAft>
                      </a:pPr>
                      <a:r>
                        <a:rPr lang="id-ID" sz="1000" kern="100">
                          <a:solidFill>
                            <a:schemeClr val="tx1"/>
                          </a:solidFill>
                          <a:effectLst/>
                        </a:rPr>
                        <a:t>Produk 8</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.478</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73425798"/>
                  </a:ext>
                </a:extLst>
              </a:tr>
              <a:tr h="172269">
                <a:tc>
                  <a:txBody>
                    <a:bodyPr/>
                    <a:lstStyle/>
                    <a:p>
                      <a:pPr algn="just">
                        <a:lnSpc>
                          <a:spcPct val="107000"/>
                        </a:lnSpc>
                        <a:spcAft>
                          <a:spcPts val="800"/>
                        </a:spcAft>
                      </a:pPr>
                      <a:r>
                        <a:rPr lang="id-ID" sz="1000" kern="100">
                          <a:solidFill>
                            <a:schemeClr val="tx1"/>
                          </a:solidFill>
                          <a:effectLst/>
                        </a:rPr>
                        <a:t>Produk 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.524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180617776"/>
                  </a:ext>
                </a:extLst>
              </a:tr>
              <a:tr h="172269">
                <a:tc>
                  <a:txBody>
                    <a:bodyPr/>
                    <a:lstStyle/>
                    <a:p>
                      <a:pPr algn="just">
                        <a:lnSpc>
                          <a:spcPct val="107000"/>
                        </a:lnSpc>
                        <a:spcAft>
                          <a:spcPts val="800"/>
                        </a:spcAft>
                      </a:pPr>
                      <a:r>
                        <a:rPr lang="id-ID" sz="1000" kern="100">
                          <a:solidFill>
                            <a:schemeClr val="tx1"/>
                          </a:solidFill>
                          <a:effectLst/>
                        </a:rPr>
                        <a:t>Harga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.709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80604457"/>
                  </a:ext>
                </a:extLst>
              </a:tr>
              <a:tr h="172269">
                <a:tc>
                  <a:txBody>
                    <a:bodyPr/>
                    <a:lstStyle/>
                    <a:p>
                      <a:pPr algn="just">
                        <a:lnSpc>
                          <a:spcPct val="107000"/>
                        </a:lnSpc>
                        <a:spcAft>
                          <a:spcPts val="800"/>
                        </a:spcAft>
                      </a:pPr>
                      <a:r>
                        <a:rPr lang="id-ID" sz="1000" kern="100">
                          <a:solidFill>
                            <a:schemeClr val="tx1"/>
                          </a:solidFill>
                          <a:effectLst/>
                        </a:rPr>
                        <a:t>Tempat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.709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21458902"/>
                  </a:ext>
                </a:extLst>
              </a:tr>
              <a:tr h="172269">
                <a:tc>
                  <a:txBody>
                    <a:bodyPr/>
                    <a:lstStyle/>
                    <a:p>
                      <a:pPr algn="just">
                        <a:lnSpc>
                          <a:spcPct val="107000"/>
                        </a:lnSpc>
                        <a:spcAft>
                          <a:spcPts val="800"/>
                        </a:spcAft>
                      </a:pPr>
                      <a:r>
                        <a:rPr lang="id-ID" sz="1000" kern="100">
                          <a:solidFill>
                            <a:schemeClr val="tx1"/>
                          </a:solidFill>
                          <a:effectLst/>
                        </a:rPr>
                        <a:t>Tempat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.739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41968127"/>
                  </a:ext>
                </a:extLst>
              </a:tr>
              <a:tr h="172269">
                <a:tc>
                  <a:txBody>
                    <a:bodyPr/>
                    <a:lstStyle/>
                    <a:p>
                      <a:pPr algn="just">
                        <a:lnSpc>
                          <a:spcPct val="107000"/>
                        </a:lnSpc>
                        <a:spcAft>
                          <a:spcPts val="800"/>
                        </a:spcAft>
                      </a:pPr>
                      <a:r>
                        <a:rPr lang="id-ID" sz="1000" kern="100">
                          <a:solidFill>
                            <a:schemeClr val="tx1"/>
                          </a:solidFill>
                          <a:effectLst/>
                        </a:rPr>
                        <a:t>Promosi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.707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83510397"/>
                  </a:ext>
                </a:extLst>
              </a:tr>
              <a:tr h="172269">
                <a:tc>
                  <a:txBody>
                    <a:bodyPr/>
                    <a:lstStyle/>
                    <a:p>
                      <a:pPr algn="just">
                        <a:lnSpc>
                          <a:spcPct val="107000"/>
                        </a:lnSpc>
                        <a:spcAft>
                          <a:spcPts val="800"/>
                        </a:spcAft>
                      </a:pPr>
                      <a:r>
                        <a:rPr lang="id-ID" sz="1000" kern="100">
                          <a:solidFill>
                            <a:schemeClr val="tx1"/>
                          </a:solidFill>
                          <a:effectLst/>
                        </a:rPr>
                        <a:t>Promosi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.679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90108331"/>
                  </a:ext>
                </a:extLst>
              </a:tr>
              <a:tr h="172269">
                <a:tc>
                  <a:txBody>
                    <a:bodyPr/>
                    <a:lstStyle/>
                    <a:p>
                      <a:pPr algn="just">
                        <a:lnSpc>
                          <a:spcPct val="107000"/>
                        </a:lnSpc>
                        <a:spcAft>
                          <a:spcPts val="800"/>
                        </a:spcAft>
                      </a:pPr>
                      <a:r>
                        <a:rPr lang="id-ID" sz="1000" kern="100">
                          <a:solidFill>
                            <a:schemeClr val="tx1"/>
                          </a:solidFill>
                          <a:effectLst/>
                        </a:rPr>
                        <a:t>Promosi 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en-ID" sz="1000" kern="0">
                          <a:solidFill>
                            <a:schemeClr val="tx1"/>
                          </a:solidFill>
                          <a:effectLst/>
                        </a:rPr>
                        <a:t>.679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800"/>
                        </a:spcAft>
                      </a:pPr>
                      <a:r>
                        <a:rPr lang="id-ID" sz="1000" kern="100" dirty="0">
                          <a:solidFill>
                            <a:schemeClr val="tx1"/>
                          </a:solidFill>
                          <a:effectLst/>
                        </a:rPr>
                        <a:t>Valid</a:t>
                      </a:r>
                      <a:endParaRPr lang="en-ID" sz="11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625110875"/>
                  </a:ext>
                </a:extLst>
              </a:tr>
            </a:tbl>
          </a:graphicData>
        </a:graphic>
      </p:graphicFrame>
      <p:sp>
        <p:nvSpPr>
          <p:cNvPr id="9" name="TextBox 8">
            <a:extLst>
              <a:ext uri="{FF2B5EF4-FFF2-40B4-BE49-F238E27FC236}">
                <a16:creationId xmlns:a16="http://schemas.microsoft.com/office/drawing/2014/main" id="{71219F37-F3AF-110F-190D-18256B2BD927}"/>
              </a:ext>
            </a:extLst>
          </p:cNvPr>
          <p:cNvSpPr txBox="1"/>
          <p:nvPr/>
        </p:nvSpPr>
        <p:spPr>
          <a:xfrm>
            <a:off x="3200400" y="5395163"/>
            <a:ext cx="6096000" cy="772519"/>
          </a:xfrm>
          <a:prstGeom prst="rect">
            <a:avLst/>
          </a:prstGeom>
          <a:noFill/>
        </p:spPr>
        <p:txBody>
          <a:bodyPr wrap="square">
            <a:spAutoFit/>
          </a:bodyPr>
          <a:lstStyle/>
          <a:p>
            <a:pPr algn="just">
              <a:lnSpc>
                <a:spcPct val="107000"/>
              </a:lnSpc>
              <a:spcAft>
                <a:spcPts val="800"/>
              </a:spcAft>
            </a:pPr>
            <a:r>
              <a:rPr lang="id-ID" sz="1400" kern="100" dirty="0">
                <a:effectLst/>
                <a:latin typeface="Times New Roman" panose="02020603050405020304" pitchFamily="18" charset="0"/>
                <a:ea typeface="SimSun" panose="02010600030101010101" pitchFamily="2" charset="-122"/>
                <a:cs typeface="Arial" panose="020B0604020202020204" pitchFamily="34" charset="0"/>
              </a:rPr>
              <a:t>Data hasil uji validitas yang diperoleh menunjukkan bahwa 15 pertanyaan pada kuesioner parameter harapan untuk UMKM AA.co.Store adalah valid &gt; 0,195. Hal ini mengartikan data tersebut untuk UMKM AA.co.Store dapat digunakan</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973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D9B8-5C5D-4293-52D1-BB3667194922}"/>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2099AC13-1727-DB16-BEB6-19FF97684416}"/>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5" name="TextBox 4">
            <a:extLst>
              <a:ext uri="{FF2B5EF4-FFF2-40B4-BE49-F238E27FC236}">
                <a16:creationId xmlns:a16="http://schemas.microsoft.com/office/drawing/2014/main" id="{576A81EF-0833-66FF-1556-DAB876B047B7}"/>
              </a:ext>
            </a:extLst>
          </p:cNvPr>
          <p:cNvSpPr txBox="1"/>
          <p:nvPr/>
        </p:nvSpPr>
        <p:spPr>
          <a:xfrm>
            <a:off x="1352339" y="1133831"/>
            <a:ext cx="7680909" cy="369332"/>
          </a:xfrm>
          <a:prstGeom prst="rect">
            <a:avLst/>
          </a:prstGeom>
          <a:solidFill>
            <a:srgbClr val="EEEEEC"/>
          </a:solidFill>
        </p:spPr>
        <p:txBody>
          <a:bodyPr wrap="square" rtlCol="0">
            <a:spAutoFit/>
          </a:bodyPr>
          <a:lstStyle/>
          <a:p>
            <a:pPr algn="just"/>
            <a:r>
              <a:rPr lang="id-ID" sz="1800" b="1" kern="100">
                <a:effectLst/>
                <a:latin typeface="Times New Roman" panose="02020603050405020304" pitchFamily="18" charset="0"/>
                <a:ea typeface="SimSun" panose="02010600030101010101" pitchFamily="2" charset="-122"/>
              </a:rPr>
              <a:t>Parameter Kenyataan</a:t>
            </a:r>
            <a:endParaRPr lang="en-ID" sz="2300" dirty="0">
              <a:solidFill>
                <a:srgbClr val="02050A"/>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DEA241E7-CF36-3A1F-534F-DFA5617E96E8}"/>
              </a:ext>
            </a:extLst>
          </p:cNvPr>
          <p:cNvGraphicFramePr>
            <a:graphicFrameLocks noGrp="1"/>
          </p:cNvGraphicFramePr>
          <p:nvPr>
            <p:extLst>
              <p:ext uri="{D42A27DB-BD31-4B8C-83A1-F6EECF244321}">
                <p14:modId xmlns:p14="http://schemas.microsoft.com/office/powerpoint/2010/main" val="2991424753"/>
              </p:ext>
            </p:extLst>
          </p:nvPr>
        </p:nvGraphicFramePr>
        <p:xfrm>
          <a:off x="3886199" y="1611086"/>
          <a:ext cx="4571999" cy="3292925"/>
        </p:xfrm>
        <a:graphic>
          <a:graphicData uri="http://schemas.openxmlformats.org/drawingml/2006/table">
            <a:tbl>
              <a:tblPr firstRow="1" firstCol="1" bandRow="1">
                <a:tableStyleId>{5C22544A-7EE6-4342-B048-85BDC9FD1C3A}</a:tableStyleId>
              </a:tblPr>
              <a:tblGrid>
                <a:gridCol w="1211429">
                  <a:extLst>
                    <a:ext uri="{9D8B030D-6E8A-4147-A177-3AD203B41FA5}">
                      <a16:colId xmlns:a16="http://schemas.microsoft.com/office/drawing/2014/main" val="3438797809"/>
                    </a:ext>
                  </a:extLst>
                </a:gridCol>
                <a:gridCol w="1062914">
                  <a:extLst>
                    <a:ext uri="{9D8B030D-6E8A-4147-A177-3AD203B41FA5}">
                      <a16:colId xmlns:a16="http://schemas.microsoft.com/office/drawing/2014/main" val="506899367"/>
                    </a:ext>
                  </a:extLst>
                </a:gridCol>
                <a:gridCol w="1062914">
                  <a:extLst>
                    <a:ext uri="{9D8B030D-6E8A-4147-A177-3AD203B41FA5}">
                      <a16:colId xmlns:a16="http://schemas.microsoft.com/office/drawing/2014/main" val="3440792956"/>
                    </a:ext>
                  </a:extLst>
                </a:gridCol>
                <a:gridCol w="1234742">
                  <a:extLst>
                    <a:ext uri="{9D8B030D-6E8A-4147-A177-3AD203B41FA5}">
                      <a16:colId xmlns:a16="http://schemas.microsoft.com/office/drawing/2014/main" val="148925573"/>
                    </a:ext>
                  </a:extLst>
                </a:gridCol>
              </a:tblGrid>
              <a:tr h="342845">
                <a:tc>
                  <a:txBody>
                    <a:bodyPr/>
                    <a:lstStyle/>
                    <a:p>
                      <a:pPr algn="ctr">
                        <a:lnSpc>
                          <a:spcPct val="107000"/>
                        </a:lnSpc>
                        <a:spcAft>
                          <a:spcPts val="800"/>
                        </a:spcAft>
                      </a:pPr>
                      <a:r>
                        <a:rPr lang="id-ID" sz="1000" kern="100">
                          <a:solidFill>
                            <a:schemeClr val="tx1"/>
                          </a:solidFill>
                          <a:effectLst/>
                        </a:rPr>
                        <a:t>Pernyataan</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R hitung</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R Tabel</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Keterangan</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452164949"/>
                  </a:ext>
                </a:extLst>
              </a:tr>
              <a:tr h="196672">
                <a:tc>
                  <a:txBody>
                    <a:bodyPr/>
                    <a:lstStyle/>
                    <a:p>
                      <a:pPr algn="ctr">
                        <a:lnSpc>
                          <a:spcPct val="107000"/>
                        </a:lnSpc>
                        <a:spcAft>
                          <a:spcPts val="800"/>
                        </a:spcAft>
                      </a:pPr>
                      <a:r>
                        <a:rPr lang="id-ID" sz="1000" kern="100">
                          <a:solidFill>
                            <a:schemeClr val="tx1"/>
                          </a:solidFill>
                          <a:effectLst/>
                        </a:rPr>
                        <a:t>Produk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.653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46652606"/>
                  </a:ext>
                </a:extLst>
              </a:tr>
              <a:tr h="196672">
                <a:tc>
                  <a:txBody>
                    <a:bodyPr/>
                    <a:lstStyle/>
                    <a:p>
                      <a:pPr algn="ctr">
                        <a:lnSpc>
                          <a:spcPct val="107000"/>
                        </a:lnSpc>
                        <a:spcAft>
                          <a:spcPts val="800"/>
                        </a:spcAft>
                      </a:pPr>
                      <a:r>
                        <a:rPr lang="id-ID" sz="1000" kern="100">
                          <a:solidFill>
                            <a:schemeClr val="tx1"/>
                          </a:solidFill>
                          <a:effectLst/>
                        </a:rPr>
                        <a:t>Produk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.781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47347953"/>
                  </a:ext>
                </a:extLst>
              </a:tr>
              <a:tr h="196672">
                <a:tc>
                  <a:txBody>
                    <a:bodyPr/>
                    <a:lstStyle/>
                    <a:p>
                      <a:pPr algn="ctr">
                        <a:lnSpc>
                          <a:spcPct val="107000"/>
                        </a:lnSpc>
                        <a:spcAft>
                          <a:spcPts val="800"/>
                        </a:spcAft>
                      </a:pPr>
                      <a:r>
                        <a:rPr lang="id-ID" sz="1000" kern="100">
                          <a:solidFill>
                            <a:schemeClr val="tx1"/>
                          </a:solidFill>
                          <a:effectLst/>
                        </a:rPr>
                        <a:t>Produk 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.768</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007805672"/>
                  </a:ext>
                </a:extLst>
              </a:tr>
              <a:tr h="196672">
                <a:tc>
                  <a:txBody>
                    <a:bodyPr/>
                    <a:lstStyle/>
                    <a:p>
                      <a:pPr algn="ctr">
                        <a:lnSpc>
                          <a:spcPct val="107000"/>
                        </a:lnSpc>
                        <a:spcAft>
                          <a:spcPts val="800"/>
                        </a:spcAft>
                      </a:pPr>
                      <a:r>
                        <a:rPr lang="id-ID" sz="1000" kern="100">
                          <a:solidFill>
                            <a:schemeClr val="tx1"/>
                          </a:solidFill>
                          <a:effectLst/>
                        </a:rPr>
                        <a:t>Produk 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.399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70773857"/>
                  </a:ext>
                </a:extLst>
              </a:tr>
              <a:tr h="196672">
                <a:tc>
                  <a:txBody>
                    <a:bodyPr/>
                    <a:lstStyle/>
                    <a:p>
                      <a:pPr algn="ctr">
                        <a:lnSpc>
                          <a:spcPct val="107000"/>
                        </a:lnSpc>
                        <a:spcAft>
                          <a:spcPts val="800"/>
                        </a:spcAft>
                      </a:pPr>
                      <a:r>
                        <a:rPr lang="id-ID" sz="1000" kern="100">
                          <a:solidFill>
                            <a:schemeClr val="tx1"/>
                          </a:solidFill>
                          <a:effectLst/>
                        </a:rPr>
                        <a:t>Produk 5</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.506</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470721189"/>
                  </a:ext>
                </a:extLst>
              </a:tr>
              <a:tr h="196672">
                <a:tc>
                  <a:txBody>
                    <a:bodyPr/>
                    <a:lstStyle/>
                    <a:p>
                      <a:pPr algn="ctr">
                        <a:lnSpc>
                          <a:spcPct val="107000"/>
                        </a:lnSpc>
                        <a:spcAft>
                          <a:spcPts val="800"/>
                        </a:spcAft>
                      </a:pPr>
                      <a:r>
                        <a:rPr lang="id-ID" sz="1000" kern="100">
                          <a:solidFill>
                            <a:schemeClr val="tx1"/>
                          </a:solidFill>
                          <a:effectLst/>
                        </a:rPr>
                        <a:t>Produk 6</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.591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07790034"/>
                  </a:ext>
                </a:extLst>
              </a:tr>
              <a:tr h="196672">
                <a:tc>
                  <a:txBody>
                    <a:bodyPr/>
                    <a:lstStyle/>
                    <a:p>
                      <a:pPr algn="ctr">
                        <a:lnSpc>
                          <a:spcPct val="107000"/>
                        </a:lnSpc>
                        <a:spcAft>
                          <a:spcPts val="800"/>
                        </a:spcAft>
                      </a:pPr>
                      <a:r>
                        <a:rPr lang="id-ID" sz="1000" kern="100">
                          <a:solidFill>
                            <a:schemeClr val="tx1"/>
                          </a:solidFill>
                          <a:effectLst/>
                        </a:rPr>
                        <a:t>Produk 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.364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59620831"/>
                  </a:ext>
                </a:extLst>
              </a:tr>
              <a:tr h="196672">
                <a:tc>
                  <a:txBody>
                    <a:bodyPr/>
                    <a:lstStyle/>
                    <a:p>
                      <a:pPr algn="ctr">
                        <a:lnSpc>
                          <a:spcPct val="107000"/>
                        </a:lnSpc>
                        <a:spcAft>
                          <a:spcPts val="800"/>
                        </a:spcAft>
                      </a:pPr>
                      <a:r>
                        <a:rPr lang="id-ID" sz="1000" kern="100">
                          <a:solidFill>
                            <a:schemeClr val="tx1"/>
                          </a:solidFill>
                          <a:effectLst/>
                        </a:rPr>
                        <a:t>Produk 8</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.640</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61867971"/>
                  </a:ext>
                </a:extLst>
              </a:tr>
              <a:tr h="196672">
                <a:tc>
                  <a:txBody>
                    <a:bodyPr/>
                    <a:lstStyle/>
                    <a:p>
                      <a:pPr algn="ctr">
                        <a:lnSpc>
                          <a:spcPct val="107000"/>
                        </a:lnSpc>
                        <a:spcAft>
                          <a:spcPts val="800"/>
                        </a:spcAft>
                      </a:pPr>
                      <a:r>
                        <a:rPr lang="id-ID" sz="1000" kern="100">
                          <a:solidFill>
                            <a:schemeClr val="tx1"/>
                          </a:solidFill>
                          <a:effectLst/>
                        </a:rPr>
                        <a:t>Produk 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.525</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403453915"/>
                  </a:ext>
                </a:extLst>
              </a:tr>
              <a:tr h="196672">
                <a:tc>
                  <a:txBody>
                    <a:bodyPr/>
                    <a:lstStyle/>
                    <a:p>
                      <a:pPr algn="ctr">
                        <a:lnSpc>
                          <a:spcPct val="107000"/>
                        </a:lnSpc>
                        <a:spcAft>
                          <a:spcPts val="800"/>
                        </a:spcAft>
                      </a:pPr>
                      <a:r>
                        <a:rPr lang="id-ID" sz="1000" kern="100">
                          <a:solidFill>
                            <a:schemeClr val="tx1"/>
                          </a:solidFill>
                          <a:effectLst/>
                        </a:rPr>
                        <a:t>Harga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.729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99704453"/>
                  </a:ext>
                </a:extLst>
              </a:tr>
              <a:tr h="196672">
                <a:tc>
                  <a:txBody>
                    <a:bodyPr/>
                    <a:lstStyle/>
                    <a:p>
                      <a:pPr algn="ctr">
                        <a:lnSpc>
                          <a:spcPct val="107000"/>
                        </a:lnSpc>
                        <a:spcAft>
                          <a:spcPts val="800"/>
                        </a:spcAft>
                      </a:pPr>
                      <a:r>
                        <a:rPr lang="id-ID" sz="1000" kern="100">
                          <a:solidFill>
                            <a:schemeClr val="tx1"/>
                          </a:solidFill>
                          <a:effectLst/>
                        </a:rPr>
                        <a:t>Tempat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.540</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120276817"/>
                  </a:ext>
                </a:extLst>
              </a:tr>
              <a:tr h="196672">
                <a:tc>
                  <a:txBody>
                    <a:bodyPr/>
                    <a:lstStyle/>
                    <a:p>
                      <a:pPr algn="ctr">
                        <a:lnSpc>
                          <a:spcPct val="107000"/>
                        </a:lnSpc>
                        <a:spcAft>
                          <a:spcPts val="800"/>
                        </a:spcAft>
                      </a:pPr>
                      <a:r>
                        <a:rPr lang="id-ID" sz="1000" kern="100">
                          <a:solidFill>
                            <a:schemeClr val="tx1"/>
                          </a:solidFill>
                          <a:effectLst/>
                        </a:rPr>
                        <a:t>Tempat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.637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220676299"/>
                  </a:ext>
                </a:extLst>
              </a:tr>
              <a:tr h="196672">
                <a:tc>
                  <a:txBody>
                    <a:bodyPr/>
                    <a:lstStyle/>
                    <a:p>
                      <a:pPr algn="ctr">
                        <a:lnSpc>
                          <a:spcPct val="107000"/>
                        </a:lnSpc>
                        <a:spcAft>
                          <a:spcPts val="800"/>
                        </a:spcAft>
                      </a:pPr>
                      <a:r>
                        <a:rPr lang="id-ID" sz="1000" kern="100">
                          <a:solidFill>
                            <a:schemeClr val="tx1"/>
                          </a:solidFill>
                          <a:effectLst/>
                        </a:rPr>
                        <a:t>Promosi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.643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37223871"/>
                  </a:ext>
                </a:extLst>
              </a:tr>
              <a:tr h="196672">
                <a:tc>
                  <a:txBody>
                    <a:bodyPr/>
                    <a:lstStyle/>
                    <a:p>
                      <a:pPr algn="ctr">
                        <a:lnSpc>
                          <a:spcPct val="107000"/>
                        </a:lnSpc>
                        <a:spcAft>
                          <a:spcPts val="800"/>
                        </a:spcAft>
                      </a:pPr>
                      <a:r>
                        <a:rPr lang="id-ID" sz="1000" kern="100">
                          <a:solidFill>
                            <a:schemeClr val="tx1"/>
                          </a:solidFill>
                          <a:effectLst/>
                        </a:rPr>
                        <a:t>Promosi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.579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587023581"/>
                  </a:ext>
                </a:extLst>
              </a:tr>
              <a:tr h="196672">
                <a:tc>
                  <a:txBody>
                    <a:bodyPr/>
                    <a:lstStyle/>
                    <a:p>
                      <a:pPr algn="ctr">
                        <a:lnSpc>
                          <a:spcPct val="107000"/>
                        </a:lnSpc>
                        <a:spcAft>
                          <a:spcPts val="800"/>
                        </a:spcAft>
                      </a:pPr>
                      <a:r>
                        <a:rPr lang="id-ID" sz="1000" kern="100">
                          <a:solidFill>
                            <a:schemeClr val="tx1"/>
                          </a:solidFill>
                          <a:effectLst/>
                        </a:rPr>
                        <a:t>Promosi 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.529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dirty="0">
                          <a:solidFill>
                            <a:schemeClr val="tx1"/>
                          </a:solidFill>
                          <a:effectLst/>
                        </a:rPr>
                        <a:t>Valid</a:t>
                      </a:r>
                      <a:endParaRPr lang="en-ID" sz="11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230690088"/>
                  </a:ext>
                </a:extLst>
              </a:tr>
            </a:tbl>
          </a:graphicData>
        </a:graphic>
      </p:graphicFrame>
      <p:sp>
        <p:nvSpPr>
          <p:cNvPr id="7" name="TextBox 6">
            <a:extLst>
              <a:ext uri="{FF2B5EF4-FFF2-40B4-BE49-F238E27FC236}">
                <a16:creationId xmlns:a16="http://schemas.microsoft.com/office/drawing/2014/main" id="{9E43F972-EF51-FE9F-C05E-1380B9BE5E9D}"/>
              </a:ext>
            </a:extLst>
          </p:cNvPr>
          <p:cNvSpPr txBox="1"/>
          <p:nvPr/>
        </p:nvSpPr>
        <p:spPr>
          <a:xfrm>
            <a:off x="2937248" y="5176340"/>
            <a:ext cx="6096000" cy="1133195"/>
          </a:xfrm>
          <a:prstGeom prst="rect">
            <a:avLst/>
          </a:prstGeom>
          <a:noFill/>
        </p:spPr>
        <p:txBody>
          <a:bodyPr wrap="square">
            <a:spAutoFit/>
          </a:bodyPr>
          <a:lstStyle/>
          <a:p>
            <a:pPr algn="just">
              <a:lnSpc>
                <a:spcPct val="107000"/>
              </a:lnSpc>
              <a:spcAft>
                <a:spcPts val="800"/>
              </a:spcAft>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Data hasil uji validitas yang diperoleh menunjukkan bahwa 15 pertanyaan pada kuesioner parameter kenyataan untuk UMKM AA.co.Store adalah valid &gt; 0,195. Hal ini mengartikan data tersebut untuk UMKM AA.co.Store dapat digunakan</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4781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4775-28F3-7333-BCBE-7DEE760EACF6}"/>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354C2A54-05E7-B771-8A74-1606CDB3B813}"/>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5" name="TextBox 4">
            <a:extLst>
              <a:ext uri="{FF2B5EF4-FFF2-40B4-BE49-F238E27FC236}">
                <a16:creationId xmlns:a16="http://schemas.microsoft.com/office/drawing/2014/main" id="{958DC7AF-F6C9-9078-4E7A-5FAE6278181E}"/>
              </a:ext>
            </a:extLst>
          </p:cNvPr>
          <p:cNvSpPr txBox="1"/>
          <p:nvPr/>
        </p:nvSpPr>
        <p:spPr>
          <a:xfrm>
            <a:off x="4021018" y="1082203"/>
            <a:ext cx="7680909" cy="446276"/>
          </a:xfrm>
          <a:prstGeom prst="rect">
            <a:avLst/>
          </a:prstGeom>
          <a:solidFill>
            <a:srgbClr val="EEEEEC"/>
          </a:solidFill>
        </p:spPr>
        <p:txBody>
          <a:bodyPr wrap="square" rtlCol="0">
            <a:spAutoFit/>
          </a:bodyPr>
          <a:lstStyle/>
          <a:p>
            <a:pPr algn="just"/>
            <a:endParaRPr lang="en-ID" sz="2300" dirty="0">
              <a:solidFill>
                <a:srgbClr val="02050A"/>
              </a:solidFill>
              <a:latin typeface="Century Gothic" panose="020B0502020202020204" pitchFamily="34" charset="0"/>
            </a:endParaRPr>
          </a:p>
        </p:txBody>
      </p:sp>
      <p:sp>
        <p:nvSpPr>
          <p:cNvPr id="6" name="TextBox 5">
            <a:extLst>
              <a:ext uri="{FF2B5EF4-FFF2-40B4-BE49-F238E27FC236}">
                <a16:creationId xmlns:a16="http://schemas.microsoft.com/office/drawing/2014/main" id="{CD40A23C-7B6F-3141-0A9B-7195B5069CB1}"/>
              </a:ext>
            </a:extLst>
          </p:cNvPr>
          <p:cNvSpPr txBox="1"/>
          <p:nvPr/>
        </p:nvSpPr>
        <p:spPr>
          <a:xfrm>
            <a:off x="1153886" y="1220702"/>
            <a:ext cx="6096000" cy="369332"/>
          </a:xfrm>
          <a:prstGeom prst="rect">
            <a:avLst/>
          </a:prstGeom>
          <a:noFill/>
        </p:spPr>
        <p:txBody>
          <a:bodyPr wrap="square">
            <a:spAutoFit/>
          </a:bodyPr>
          <a:lstStyle/>
          <a:p>
            <a:r>
              <a:rPr lang="id-ID" sz="1800" b="1" kern="100" dirty="0">
                <a:effectLst/>
                <a:latin typeface="Times New Roman" panose="02020603050405020304" pitchFamily="18" charset="0"/>
                <a:ea typeface="SimSun" panose="02010600030101010101" pitchFamily="2" charset="-122"/>
              </a:rPr>
              <a:t>Parameter Kepentingan</a:t>
            </a:r>
            <a:endParaRPr lang="en-ID" sz="1800" dirty="0"/>
          </a:p>
        </p:txBody>
      </p:sp>
      <p:graphicFrame>
        <p:nvGraphicFramePr>
          <p:cNvPr id="7" name="Table 6">
            <a:extLst>
              <a:ext uri="{FF2B5EF4-FFF2-40B4-BE49-F238E27FC236}">
                <a16:creationId xmlns:a16="http://schemas.microsoft.com/office/drawing/2014/main" id="{14BB6446-6BE1-A422-55AB-6359698E3B68}"/>
              </a:ext>
            </a:extLst>
          </p:cNvPr>
          <p:cNvGraphicFramePr>
            <a:graphicFrameLocks noGrp="1"/>
          </p:cNvGraphicFramePr>
          <p:nvPr>
            <p:extLst>
              <p:ext uri="{D42A27DB-BD31-4B8C-83A1-F6EECF244321}">
                <p14:modId xmlns:p14="http://schemas.microsoft.com/office/powerpoint/2010/main" val="493102371"/>
              </p:ext>
            </p:extLst>
          </p:nvPr>
        </p:nvGraphicFramePr>
        <p:xfrm>
          <a:off x="3941989" y="1389993"/>
          <a:ext cx="4080781" cy="3404113"/>
        </p:xfrm>
        <a:graphic>
          <a:graphicData uri="http://schemas.openxmlformats.org/drawingml/2006/table">
            <a:tbl>
              <a:tblPr firstRow="1" firstCol="1" bandRow="1">
                <a:tableStyleId>{5C22544A-7EE6-4342-B048-85BDC9FD1C3A}</a:tableStyleId>
              </a:tblPr>
              <a:tblGrid>
                <a:gridCol w="1081273">
                  <a:extLst>
                    <a:ext uri="{9D8B030D-6E8A-4147-A177-3AD203B41FA5}">
                      <a16:colId xmlns:a16="http://schemas.microsoft.com/office/drawing/2014/main" val="305657608"/>
                    </a:ext>
                  </a:extLst>
                </a:gridCol>
                <a:gridCol w="948714">
                  <a:extLst>
                    <a:ext uri="{9D8B030D-6E8A-4147-A177-3AD203B41FA5}">
                      <a16:colId xmlns:a16="http://schemas.microsoft.com/office/drawing/2014/main" val="1776249312"/>
                    </a:ext>
                  </a:extLst>
                </a:gridCol>
                <a:gridCol w="948714">
                  <a:extLst>
                    <a:ext uri="{9D8B030D-6E8A-4147-A177-3AD203B41FA5}">
                      <a16:colId xmlns:a16="http://schemas.microsoft.com/office/drawing/2014/main" val="1158087277"/>
                    </a:ext>
                  </a:extLst>
                </a:gridCol>
                <a:gridCol w="1102080">
                  <a:extLst>
                    <a:ext uri="{9D8B030D-6E8A-4147-A177-3AD203B41FA5}">
                      <a16:colId xmlns:a16="http://schemas.microsoft.com/office/drawing/2014/main" val="1478268691"/>
                    </a:ext>
                  </a:extLst>
                </a:gridCol>
              </a:tblGrid>
              <a:tr h="318898">
                <a:tc>
                  <a:txBody>
                    <a:bodyPr/>
                    <a:lstStyle/>
                    <a:p>
                      <a:pPr algn="ctr">
                        <a:lnSpc>
                          <a:spcPct val="107000"/>
                        </a:lnSpc>
                        <a:spcAft>
                          <a:spcPts val="800"/>
                        </a:spcAft>
                      </a:pPr>
                      <a:r>
                        <a:rPr lang="id-ID" sz="1000" kern="100" dirty="0">
                          <a:solidFill>
                            <a:schemeClr val="tx1"/>
                          </a:solidFill>
                          <a:effectLst/>
                        </a:rPr>
                        <a:t>Pernyataan</a:t>
                      </a:r>
                      <a:endParaRPr lang="en-ID" sz="11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R hitung</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R Tabel</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Keterangan</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293702310"/>
                  </a:ext>
                </a:extLst>
              </a:tr>
              <a:tr h="205681">
                <a:tc>
                  <a:txBody>
                    <a:bodyPr/>
                    <a:lstStyle/>
                    <a:p>
                      <a:pPr algn="ctr">
                        <a:lnSpc>
                          <a:spcPct val="107000"/>
                        </a:lnSpc>
                        <a:spcAft>
                          <a:spcPts val="800"/>
                        </a:spcAft>
                      </a:pPr>
                      <a:r>
                        <a:rPr lang="id-ID" sz="1000" kern="100">
                          <a:solidFill>
                            <a:schemeClr val="tx1"/>
                          </a:solidFill>
                          <a:effectLst/>
                        </a:rPr>
                        <a:t>Produk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.757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31107208"/>
                  </a:ext>
                </a:extLst>
              </a:tr>
              <a:tr h="205681">
                <a:tc>
                  <a:txBody>
                    <a:bodyPr/>
                    <a:lstStyle/>
                    <a:p>
                      <a:pPr algn="ctr">
                        <a:lnSpc>
                          <a:spcPct val="107000"/>
                        </a:lnSpc>
                        <a:spcAft>
                          <a:spcPts val="800"/>
                        </a:spcAft>
                      </a:pPr>
                      <a:r>
                        <a:rPr lang="id-ID" sz="1000" kern="100">
                          <a:solidFill>
                            <a:schemeClr val="tx1"/>
                          </a:solidFill>
                          <a:effectLst/>
                        </a:rPr>
                        <a:t>Produk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.779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203028325"/>
                  </a:ext>
                </a:extLst>
              </a:tr>
              <a:tr h="205681">
                <a:tc>
                  <a:txBody>
                    <a:bodyPr/>
                    <a:lstStyle/>
                    <a:p>
                      <a:pPr algn="ctr">
                        <a:lnSpc>
                          <a:spcPct val="107000"/>
                        </a:lnSpc>
                        <a:spcAft>
                          <a:spcPts val="800"/>
                        </a:spcAft>
                      </a:pPr>
                      <a:r>
                        <a:rPr lang="id-ID" sz="1000" kern="100">
                          <a:solidFill>
                            <a:schemeClr val="tx1"/>
                          </a:solidFill>
                          <a:effectLst/>
                        </a:rPr>
                        <a:t>Produk 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.765</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03872620"/>
                  </a:ext>
                </a:extLst>
              </a:tr>
              <a:tr h="205681">
                <a:tc>
                  <a:txBody>
                    <a:bodyPr/>
                    <a:lstStyle/>
                    <a:p>
                      <a:pPr algn="ctr">
                        <a:lnSpc>
                          <a:spcPct val="107000"/>
                        </a:lnSpc>
                        <a:spcAft>
                          <a:spcPts val="800"/>
                        </a:spcAft>
                      </a:pPr>
                      <a:r>
                        <a:rPr lang="id-ID" sz="1000" kern="100">
                          <a:solidFill>
                            <a:schemeClr val="tx1"/>
                          </a:solidFill>
                          <a:effectLst/>
                        </a:rPr>
                        <a:t>Produk 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.461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839658623"/>
                  </a:ext>
                </a:extLst>
              </a:tr>
              <a:tr h="205681">
                <a:tc>
                  <a:txBody>
                    <a:bodyPr/>
                    <a:lstStyle/>
                    <a:p>
                      <a:pPr algn="ctr">
                        <a:lnSpc>
                          <a:spcPct val="107000"/>
                        </a:lnSpc>
                        <a:spcAft>
                          <a:spcPts val="800"/>
                        </a:spcAft>
                      </a:pPr>
                      <a:r>
                        <a:rPr lang="id-ID" sz="1000" kern="100">
                          <a:solidFill>
                            <a:schemeClr val="tx1"/>
                          </a:solidFill>
                          <a:effectLst/>
                        </a:rPr>
                        <a:t>Produk 5</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.532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22098765"/>
                  </a:ext>
                </a:extLst>
              </a:tr>
              <a:tr h="205681">
                <a:tc>
                  <a:txBody>
                    <a:bodyPr/>
                    <a:lstStyle/>
                    <a:p>
                      <a:pPr algn="ctr">
                        <a:lnSpc>
                          <a:spcPct val="107000"/>
                        </a:lnSpc>
                        <a:spcAft>
                          <a:spcPts val="800"/>
                        </a:spcAft>
                      </a:pPr>
                      <a:r>
                        <a:rPr lang="id-ID" sz="1000" kern="100">
                          <a:solidFill>
                            <a:schemeClr val="tx1"/>
                          </a:solidFill>
                          <a:effectLst/>
                        </a:rPr>
                        <a:t>Produk 6</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.553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975155255"/>
                  </a:ext>
                </a:extLst>
              </a:tr>
              <a:tr h="205681">
                <a:tc>
                  <a:txBody>
                    <a:bodyPr/>
                    <a:lstStyle/>
                    <a:p>
                      <a:pPr algn="ctr">
                        <a:lnSpc>
                          <a:spcPct val="107000"/>
                        </a:lnSpc>
                        <a:spcAft>
                          <a:spcPts val="800"/>
                        </a:spcAft>
                      </a:pPr>
                      <a:r>
                        <a:rPr lang="id-ID" sz="1000" kern="100">
                          <a:solidFill>
                            <a:schemeClr val="tx1"/>
                          </a:solidFill>
                          <a:effectLst/>
                        </a:rPr>
                        <a:t>Produk 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.585</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55133733"/>
                  </a:ext>
                </a:extLst>
              </a:tr>
              <a:tr h="205681">
                <a:tc>
                  <a:txBody>
                    <a:bodyPr/>
                    <a:lstStyle/>
                    <a:p>
                      <a:pPr algn="ctr">
                        <a:lnSpc>
                          <a:spcPct val="107000"/>
                        </a:lnSpc>
                        <a:spcAft>
                          <a:spcPts val="800"/>
                        </a:spcAft>
                      </a:pPr>
                      <a:r>
                        <a:rPr lang="id-ID" sz="1000" kern="100">
                          <a:solidFill>
                            <a:schemeClr val="tx1"/>
                          </a:solidFill>
                          <a:effectLst/>
                        </a:rPr>
                        <a:t>Produk 8</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.506</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280939014"/>
                  </a:ext>
                </a:extLst>
              </a:tr>
              <a:tr h="205681">
                <a:tc>
                  <a:txBody>
                    <a:bodyPr/>
                    <a:lstStyle/>
                    <a:p>
                      <a:pPr algn="ctr">
                        <a:lnSpc>
                          <a:spcPct val="107000"/>
                        </a:lnSpc>
                        <a:spcAft>
                          <a:spcPts val="800"/>
                        </a:spcAft>
                      </a:pPr>
                      <a:r>
                        <a:rPr lang="id-ID" sz="1000" kern="100">
                          <a:solidFill>
                            <a:schemeClr val="tx1"/>
                          </a:solidFill>
                          <a:effectLst/>
                        </a:rPr>
                        <a:t>Produk 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.754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243391832"/>
                  </a:ext>
                </a:extLst>
              </a:tr>
              <a:tr h="205681">
                <a:tc>
                  <a:txBody>
                    <a:bodyPr/>
                    <a:lstStyle/>
                    <a:p>
                      <a:pPr algn="ctr">
                        <a:lnSpc>
                          <a:spcPct val="107000"/>
                        </a:lnSpc>
                        <a:spcAft>
                          <a:spcPts val="800"/>
                        </a:spcAft>
                      </a:pPr>
                      <a:r>
                        <a:rPr lang="id-ID" sz="1000" kern="100">
                          <a:solidFill>
                            <a:schemeClr val="tx1"/>
                          </a:solidFill>
                          <a:effectLst/>
                        </a:rPr>
                        <a:t>Harga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.664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6788429"/>
                  </a:ext>
                </a:extLst>
              </a:tr>
              <a:tr h="205681">
                <a:tc>
                  <a:txBody>
                    <a:bodyPr/>
                    <a:lstStyle/>
                    <a:p>
                      <a:pPr algn="ctr">
                        <a:lnSpc>
                          <a:spcPct val="107000"/>
                        </a:lnSpc>
                        <a:spcAft>
                          <a:spcPts val="800"/>
                        </a:spcAft>
                      </a:pPr>
                      <a:r>
                        <a:rPr lang="id-ID" sz="1000" kern="100">
                          <a:solidFill>
                            <a:schemeClr val="tx1"/>
                          </a:solidFill>
                          <a:effectLst/>
                        </a:rPr>
                        <a:t>Tempat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.706</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92235242"/>
                  </a:ext>
                </a:extLst>
              </a:tr>
              <a:tr h="205681">
                <a:tc>
                  <a:txBody>
                    <a:bodyPr/>
                    <a:lstStyle/>
                    <a:p>
                      <a:pPr algn="ctr">
                        <a:lnSpc>
                          <a:spcPct val="107000"/>
                        </a:lnSpc>
                        <a:spcAft>
                          <a:spcPts val="800"/>
                        </a:spcAft>
                      </a:pPr>
                      <a:r>
                        <a:rPr lang="id-ID" sz="1000" kern="100">
                          <a:solidFill>
                            <a:schemeClr val="tx1"/>
                          </a:solidFill>
                          <a:effectLst/>
                        </a:rPr>
                        <a:t>Tempat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.699</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52441862"/>
                  </a:ext>
                </a:extLst>
              </a:tr>
              <a:tr h="205681">
                <a:tc>
                  <a:txBody>
                    <a:bodyPr/>
                    <a:lstStyle/>
                    <a:p>
                      <a:pPr algn="ctr">
                        <a:lnSpc>
                          <a:spcPct val="107000"/>
                        </a:lnSpc>
                        <a:spcAft>
                          <a:spcPts val="800"/>
                        </a:spcAft>
                      </a:pPr>
                      <a:r>
                        <a:rPr lang="id-ID" sz="1000" kern="100">
                          <a:solidFill>
                            <a:schemeClr val="tx1"/>
                          </a:solidFill>
                          <a:effectLst/>
                        </a:rPr>
                        <a:t>Promosi 1</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.602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601185992"/>
                  </a:ext>
                </a:extLst>
              </a:tr>
              <a:tr h="205681">
                <a:tc>
                  <a:txBody>
                    <a:bodyPr/>
                    <a:lstStyle/>
                    <a:p>
                      <a:pPr algn="ctr">
                        <a:lnSpc>
                          <a:spcPct val="107000"/>
                        </a:lnSpc>
                        <a:spcAft>
                          <a:spcPts val="800"/>
                        </a:spcAft>
                      </a:pPr>
                      <a:r>
                        <a:rPr lang="id-ID" sz="1000" kern="100">
                          <a:solidFill>
                            <a:schemeClr val="tx1"/>
                          </a:solidFill>
                          <a:effectLst/>
                        </a:rPr>
                        <a:t>Promosi 2</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.644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Valid</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3095637"/>
                  </a:ext>
                </a:extLst>
              </a:tr>
              <a:tr h="205681">
                <a:tc>
                  <a:txBody>
                    <a:bodyPr/>
                    <a:lstStyle/>
                    <a:p>
                      <a:pPr algn="ctr">
                        <a:lnSpc>
                          <a:spcPct val="107000"/>
                        </a:lnSpc>
                        <a:spcAft>
                          <a:spcPts val="800"/>
                        </a:spcAft>
                      </a:pPr>
                      <a:r>
                        <a:rPr lang="id-ID" sz="1000" kern="100">
                          <a:solidFill>
                            <a:schemeClr val="tx1"/>
                          </a:solidFill>
                          <a:effectLst/>
                        </a:rPr>
                        <a:t>Promosi 3</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0">
                          <a:solidFill>
                            <a:schemeClr val="tx1"/>
                          </a:solidFill>
                          <a:effectLst/>
                        </a:rPr>
                        <a:t>.644</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solidFill>
                            <a:schemeClr val="tx1"/>
                          </a:solidFill>
                          <a:effectLst/>
                        </a:rPr>
                        <a:t>0.</a:t>
                      </a:r>
                      <a:r>
                        <a:rPr lang="en-US" sz="1000" kern="100">
                          <a:solidFill>
                            <a:schemeClr val="tx1"/>
                          </a:solidFill>
                          <a:effectLst/>
                        </a:rPr>
                        <a:t>2787</a:t>
                      </a:r>
                      <a:endParaRPr lang="en-ID" sz="1100" kern="1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dirty="0">
                          <a:solidFill>
                            <a:schemeClr val="tx1"/>
                          </a:solidFill>
                          <a:effectLst/>
                        </a:rPr>
                        <a:t>Valid</a:t>
                      </a:r>
                      <a:endParaRPr lang="en-ID" sz="1100" kern="1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87766986"/>
                  </a:ext>
                </a:extLst>
              </a:tr>
            </a:tbl>
          </a:graphicData>
        </a:graphic>
      </p:graphicFrame>
      <p:sp>
        <p:nvSpPr>
          <p:cNvPr id="8" name="Rectangle 1">
            <a:extLst>
              <a:ext uri="{FF2B5EF4-FFF2-40B4-BE49-F238E27FC236}">
                <a16:creationId xmlns:a16="http://schemas.microsoft.com/office/drawing/2014/main" id="{B0D98F9F-AEA0-058D-FEED-8F3FFE459CC9}"/>
              </a:ext>
            </a:extLst>
          </p:cNvPr>
          <p:cNvSpPr>
            <a:spLocks noChangeArrowheads="1"/>
          </p:cNvSpPr>
          <p:nvPr/>
        </p:nvSpPr>
        <p:spPr bwMode="auto">
          <a:xfrm>
            <a:off x="2030866" y="5101896"/>
            <a:ext cx="85874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en-US" sz="1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Data hasil uji validitas yang diperoleh menunjukkan bahwa 15 pertanyaan pada kuesioner parameter kepentingan untuk UMKM AA.co.Store adalah valid &gt; 0,195. Hal ini mengartikan data tersebut untuk UMKM AA.co.Store dapat digunakan</a:t>
            </a:r>
            <a:endParaRPr kumimoji="0" lang="id-ID" altLang="en-US"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d-ID"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073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B456D-8C90-B2FC-EBEC-199101206D29}"/>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6E51FF88-EE6A-D9BC-524F-4414B28EEF6B}"/>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5" name="TextBox 4">
            <a:extLst>
              <a:ext uri="{FF2B5EF4-FFF2-40B4-BE49-F238E27FC236}">
                <a16:creationId xmlns:a16="http://schemas.microsoft.com/office/drawing/2014/main" id="{0B252501-1AC4-07E7-334A-FFCA81402A9A}"/>
              </a:ext>
            </a:extLst>
          </p:cNvPr>
          <p:cNvSpPr txBox="1"/>
          <p:nvPr/>
        </p:nvSpPr>
        <p:spPr>
          <a:xfrm>
            <a:off x="957104" y="931476"/>
            <a:ext cx="7680909" cy="923330"/>
          </a:xfrm>
          <a:prstGeom prst="rect">
            <a:avLst/>
          </a:prstGeom>
          <a:solidFill>
            <a:srgbClr val="EEEEEC"/>
          </a:solidFill>
        </p:spPr>
        <p:txBody>
          <a:bodyPr wrap="square" rtlCol="0">
            <a:spAutoFit/>
          </a:bodyPr>
          <a:lstStyle/>
          <a:p>
            <a:pPr algn="just"/>
            <a:r>
              <a:rPr lang="en-US" sz="1800" b="1" kern="100" dirty="0">
                <a:effectLst/>
                <a:latin typeface="Times New Roman" panose="02020603050405020304" pitchFamily="18" charset="0"/>
                <a:ea typeface="SimSun" panose="02010600030101010101" pitchFamily="2" charset="-122"/>
              </a:rPr>
              <a:t>B. </a:t>
            </a:r>
            <a:r>
              <a:rPr lang="id-ID" sz="1800" b="1" kern="100" dirty="0">
                <a:effectLst/>
                <a:latin typeface="Times New Roman" panose="02020603050405020304" pitchFamily="18" charset="0"/>
                <a:ea typeface="SimSun" panose="02010600030101010101" pitchFamily="2" charset="-122"/>
              </a:rPr>
              <a:t>Uji Reliabilitas</a:t>
            </a:r>
            <a:r>
              <a:rPr lang="en-US" sz="1800" b="1" kern="100" dirty="0">
                <a:effectLst/>
                <a:latin typeface="Times New Roman" panose="02020603050405020304" pitchFamily="18" charset="0"/>
                <a:ea typeface="SimSun" panose="02010600030101010101" pitchFamily="2" charset="-122"/>
              </a:rPr>
              <a:t>\</a:t>
            </a:r>
          </a:p>
          <a:p>
            <a:pPr algn="just"/>
            <a:endParaRPr lang="en-US" sz="1800" b="1" kern="100" dirty="0">
              <a:solidFill>
                <a:srgbClr val="02050A"/>
              </a:solidFill>
              <a:latin typeface="Times New Roman" panose="02020603050405020304" pitchFamily="18" charset="0"/>
              <a:ea typeface="SimSun" panose="02010600030101010101" pitchFamily="2" charset="-122"/>
            </a:endParaRPr>
          </a:p>
          <a:p>
            <a:pPr algn="just"/>
            <a:r>
              <a:rPr lang="en-US" sz="1800" b="1" kern="100" dirty="0">
                <a:solidFill>
                  <a:srgbClr val="02050A"/>
                </a:solidFill>
                <a:latin typeface="Times New Roman" panose="02020603050405020304" pitchFamily="18" charset="0"/>
                <a:ea typeface="SimSun" panose="02010600030101010101" pitchFamily="2" charset="-122"/>
              </a:rPr>
              <a:t>Parameter Harapan</a:t>
            </a:r>
            <a:endParaRPr lang="en-ID" sz="2300" dirty="0">
              <a:solidFill>
                <a:srgbClr val="02050A"/>
              </a:solidFill>
              <a:latin typeface="Century Gothic" panose="020B0502020202020204" pitchFamily="34" charset="0"/>
            </a:endParaRPr>
          </a:p>
        </p:txBody>
      </p:sp>
      <p:sp>
        <p:nvSpPr>
          <p:cNvPr id="10" name="Rectangle 3">
            <a:extLst>
              <a:ext uri="{FF2B5EF4-FFF2-40B4-BE49-F238E27FC236}">
                <a16:creationId xmlns:a16="http://schemas.microsoft.com/office/drawing/2014/main" id="{E122DBF6-A0D2-443D-C859-C395DF4AFA8C}"/>
              </a:ext>
            </a:extLst>
          </p:cNvPr>
          <p:cNvSpPr>
            <a:spLocks noChangeArrowheads="1"/>
          </p:cNvSpPr>
          <p:nvPr/>
        </p:nvSpPr>
        <p:spPr bwMode="auto">
          <a:xfrm>
            <a:off x="3325619" y="4757714"/>
            <a:ext cx="65097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698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698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698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698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id-ID"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Berdasarkan hasil uji reliabilitas di atas, nilai cronbach</a:t>
            </a:r>
            <a:r>
              <a:rPr kumimoji="0" lang="id-ID" altLang="en-US" sz="16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t>
            </a:r>
            <a:r>
              <a:rPr kumimoji="0" lang="id-ID"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 alpha &gt; 0,6 maka dapat disimpulkan bahwa variabel pada kuesioner tersebut telah reliabe. Disimpulkan jika uji reliabilitas semua parameter harapan dapat dikatakan memiliki tingkat reliabilitas tinggi karena dalam rentang 0.88 </a:t>
            </a:r>
            <a:r>
              <a:rPr kumimoji="0" lang="id-ID" altLang="en-US" sz="16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t>
            </a:r>
            <a:r>
              <a:rPr kumimoji="0" lang="id-ID"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1.00. Hal ini mengartikan data yang didapat pada penelitian ini dapat dihandalkan.</a:t>
            </a:r>
            <a:endParaRPr kumimoji="0" lang="id-ID"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id-ID" altLang="en-US" sz="1600" b="0" i="0" u="none" strike="noStrike" cap="none" normalizeH="0" baseline="0" dirty="0">
              <a:ln>
                <a:noFill/>
              </a:ln>
              <a:solidFill>
                <a:schemeClr val="tx1"/>
              </a:solidFill>
              <a:effectLst/>
            </a:endParaRPr>
          </a:p>
        </p:txBody>
      </p:sp>
      <p:graphicFrame>
        <p:nvGraphicFramePr>
          <p:cNvPr id="11" name="Table 10">
            <a:extLst>
              <a:ext uri="{FF2B5EF4-FFF2-40B4-BE49-F238E27FC236}">
                <a16:creationId xmlns:a16="http://schemas.microsoft.com/office/drawing/2014/main" id="{5DA7210D-EC74-A030-5838-13935FC82D98}"/>
              </a:ext>
            </a:extLst>
          </p:cNvPr>
          <p:cNvGraphicFramePr>
            <a:graphicFrameLocks noGrp="1"/>
          </p:cNvGraphicFramePr>
          <p:nvPr>
            <p:extLst>
              <p:ext uri="{D42A27DB-BD31-4B8C-83A1-F6EECF244321}">
                <p14:modId xmlns:p14="http://schemas.microsoft.com/office/powerpoint/2010/main" val="1392130090"/>
              </p:ext>
            </p:extLst>
          </p:nvPr>
        </p:nvGraphicFramePr>
        <p:xfrm>
          <a:off x="4459062" y="2204233"/>
          <a:ext cx="2932341" cy="2071190"/>
        </p:xfrm>
        <a:graphic>
          <a:graphicData uri="http://schemas.openxmlformats.org/drawingml/2006/table">
            <a:tbl>
              <a:tblPr/>
              <a:tblGrid>
                <a:gridCol w="1054380">
                  <a:extLst>
                    <a:ext uri="{9D8B030D-6E8A-4147-A177-3AD203B41FA5}">
                      <a16:colId xmlns:a16="http://schemas.microsoft.com/office/drawing/2014/main" val="3467767370"/>
                    </a:ext>
                  </a:extLst>
                </a:gridCol>
                <a:gridCol w="1054380">
                  <a:extLst>
                    <a:ext uri="{9D8B030D-6E8A-4147-A177-3AD203B41FA5}">
                      <a16:colId xmlns:a16="http://schemas.microsoft.com/office/drawing/2014/main" val="817865328"/>
                    </a:ext>
                  </a:extLst>
                </a:gridCol>
                <a:gridCol w="823581">
                  <a:extLst>
                    <a:ext uri="{9D8B030D-6E8A-4147-A177-3AD203B41FA5}">
                      <a16:colId xmlns:a16="http://schemas.microsoft.com/office/drawing/2014/main" val="2312900245"/>
                    </a:ext>
                  </a:extLst>
                </a:gridCol>
              </a:tblGrid>
              <a:tr h="280229">
                <a:tc gridSpan="3">
                  <a:txBody>
                    <a:bodyPr/>
                    <a:lstStyle/>
                    <a:p>
                      <a:pPr marL="38100" marR="38100" algn="ctr">
                        <a:lnSpc>
                          <a:spcPts val="1600"/>
                        </a:lnSpc>
                        <a:spcAft>
                          <a:spcPts val="800"/>
                        </a:spcAft>
                      </a:pPr>
                      <a:r>
                        <a:rPr lang="en-ID" sz="1000" b="1" kern="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Reliability Statistics</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999626980"/>
                  </a:ext>
                </a:extLst>
              </a:tr>
              <a:tr h="1510732">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Cronbach's Alpha</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n-ID" sz="1000" kern="0" dirty="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Cronbach's Alpha Based on Standardized Items</a:t>
                      </a:r>
                      <a:endParaRPr lang="en-ID" sz="1100" kern="100" dirty="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N of Items</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794002363"/>
                  </a:ext>
                </a:extLst>
              </a:tr>
              <a:tr h="280229">
                <a:tc>
                  <a:txBody>
                    <a:bodyPr/>
                    <a:lstStyle/>
                    <a:p>
                      <a:pPr marL="38100" marR="38100" algn="r">
                        <a:lnSpc>
                          <a:spcPts val="1600"/>
                        </a:lnSpc>
                        <a:spcAft>
                          <a:spcPts val="800"/>
                        </a:spcAft>
                      </a:pPr>
                      <a:r>
                        <a:rPr lang="en-ID" sz="1000" kern="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.919</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800"/>
                        </a:spcAft>
                      </a:pPr>
                      <a:r>
                        <a:rPr lang="en-ID" sz="1000" kern="0" dirty="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.935</a:t>
                      </a:r>
                      <a:endParaRPr lang="en-ID" sz="1100" kern="100" dirty="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800"/>
                        </a:spcAft>
                      </a:pPr>
                      <a:r>
                        <a:rPr lang="en-ID" sz="1000" kern="0" dirty="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15</a:t>
                      </a:r>
                      <a:endParaRPr lang="en-ID" sz="1100" kern="100" dirty="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469974550"/>
                  </a:ext>
                </a:extLst>
              </a:tr>
            </a:tbl>
          </a:graphicData>
        </a:graphic>
      </p:graphicFrame>
    </p:spTree>
    <p:extLst>
      <p:ext uri="{BB962C8B-B14F-4D97-AF65-F5344CB8AC3E}">
        <p14:creationId xmlns:p14="http://schemas.microsoft.com/office/powerpoint/2010/main" val="247079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BF7C4-62D4-DC9E-28E4-26DFEFF08004}"/>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4E170CEF-2A26-BDF4-7BAB-B61D1F6D9CE1}"/>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5" name="TextBox 4">
            <a:extLst>
              <a:ext uri="{FF2B5EF4-FFF2-40B4-BE49-F238E27FC236}">
                <a16:creationId xmlns:a16="http://schemas.microsoft.com/office/drawing/2014/main" id="{5D785641-5055-5B74-4F3E-CCBD3DB1F6B3}"/>
              </a:ext>
            </a:extLst>
          </p:cNvPr>
          <p:cNvSpPr txBox="1"/>
          <p:nvPr/>
        </p:nvSpPr>
        <p:spPr>
          <a:xfrm>
            <a:off x="3985844" y="1613117"/>
            <a:ext cx="7680909" cy="446276"/>
          </a:xfrm>
          <a:prstGeom prst="rect">
            <a:avLst/>
          </a:prstGeom>
          <a:solidFill>
            <a:srgbClr val="EEEEEC"/>
          </a:solidFill>
        </p:spPr>
        <p:txBody>
          <a:bodyPr wrap="square" rtlCol="0">
            <a:spAutoFit/>
          </a:bodyPr>
          <a:lstStyle/>
          <a:p>
            <a:pPr algn="just"/>
            <a:endParaRPr lang="en-ID" sz="2300" dirty="0">
              <a:solidFill>
                <a:srgbClr val="02050A"/>
              </a:solidFill>
              <a:latin typeface="Century Gothic" panose="020B0502020202020204" pitchFamily="34" charset="0"/>
            </a:endParaRPr>
          </a:p>
        </p:txBody>
      </p:sp>
      <p:sp>
        <p:nvSpPr>
          <p:cNvPr id="7" name="Rectangle 1">
            <a:extLst>
              <a:ext uri="{FF2B5EF4-FFF2-40B4-BE49-F238E27FC236}">
                <a16:creationId xmlns:a16="http://schemas.microsoft.com/office/drawing/2014/main" id="{56F84AC8-D54B-4CE4-6A23-70E087BCA718}"/>
              </a:ext>
            </a:extLst>
          </p:cNvPr>
          <p:cNvSpPr>
            <a:spLocks noChangeArrowheads="1"/>
          </p:cNvSpPr>
          <p:nvPr/>
        </p:nvSpPr>
        <p:spPr bwMode="auto">
          <a:xfrm>
            <a:off x="-180562" y="1372739"/>
            <a:ext cx="3877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698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698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698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698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1371600" marR="0" lvl="3" indent="0" algn="l" defTabSz="914400" rtl="0" eaLnBrk="0" fontAlgn="base" latinLnBrk="0" hangingPunct="0">
              <a:lnSpc>
                <a:spcPct val="100000"/>
              </a:lnSpc>
              <a:spcBef>
                <a:spcPct val="0"/>
              </a:spcBef>
              <a:spcAft>
                <a:spcPct val="0"/>
              </a:spcAft>
              <a:buClrTx/>
              <a:buSzTx/>
              <a:buFontTx/>
              <a:buAutoNum type="romanLcPeriod"/>
              <a:tabLst>
                <a:tab pos="269875" algn="l"/>
              </a:tabLst>
            </a:pPr>
            <a:r>
              <a:rPr kumimoji="0" lang="id-ID" altLang="en-US" sz="1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Parameter Kenyataan</a:t>
            </a:r>
            <a:endParaRPr kumimoji="0" lang="id-ID"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id-ID" altLang="en-US" sz="1800" b="0" i="0" u="none" strike="noStrike" cap="none" normalizeH="0" baseline="0" dirty="0">
              <a:ln>
                <a:noFill/>
              </a:ln>
              <a:solidFill>
                <a:schemeClr val="tx1"/>
              </a:solidFill>
              <a:effectLst/>
            </a:endParaRPr>
          </a:p>
        </p:txBody>
      </p:sp>
      <p:graphicFrame>
        <p:nvGraphicFramePr>
          <p:cNvPr id="8" name="Table 7">
            <a:extLst>
              <a:ext uri="{FF2B5EF4-FFF2-40B4-BE49-F238E27FC236}">
                <a16:creationId xmlns:a16="http://schemas.microsoft.com/office/drawing/2014/main" id="{5B3E9B5F-852E-6C2C-2A2F-35E4F0663229}"/>
              </a:ext>
            </a:extLst>
          </p:cNvPr>
          <p:cNvGraphicFramePr>
            <a:graphicFrameLocks noGrp="1"/>
          </p:cNvGraphicFramePr>
          <p:nvPr>
            <p:extLst>
              <p:ext uri="{D42A27DB-BD31-4B8C-83A1-F6EECF244321}">
                <p14:modId xmlns:p14="http://schemas.microsoft.com/office/powerpoint/2010/main" val="4267053141"/>
              </p:ext>
            </p:extLst>
          </p:nvPr>
        </p:nvGraphicFramePr>
        <p:xfrm>
          <a:off x="4103914" y="2318240"/>
          <a:ext cx="2823483" cy="1875589"/>
        </p:xfrm>
        <a:graphic>
          <a:graphicData uri="http://schemas.openxmlformats.org/drawingml/2006/table">
            <a:tbl>
              <a:tblPr/>
              <a:tblGrid>
                <a:gridCol w="1015238">
                  <a:extLst>
                    <a:ext uri="{9D8B030D-6E8A-4147-A177-3AD203B41FA5}">
                      <a16:colId xmlns:a16="http://schemas.microsoft.com/office/drawing/2014/main" val="2116515583"/>
                    </a:ext>
                  </a:extLst>
                </a:gridCol>
                <a:gridCol w="1015238">
                  <a:extLst>
                    <a:ext uri="{9D8B030D-6E8A-4147-A177-3AD203B41FA5}">
                      <a16:colId xmlns:a16="http://schemas.microsoft.com/office/drawing/2014/main" val="2871327655"/>
                    </a:ext>
                  </a:extLst>
                </a:gridCol>
                <a:gridCol w="793007">
                  <a:extLst>
                    <a:ext uri="{9D8B030D-6E8A-4147-A177-3AD203B41FA5}">
                      <a16:colId xmlns:a16="http://schemas.microsoft.com/office/drawing/2014/main" val="3170053731"/>
                    </a:ext>
                  </a:extLst>
                </a:gridCol>
              </a:tblGrid>
              <a:tr h="253764">
                <a:tc gridSpan="3">
                  <a:txBody>
                    <a:bodyPr/>
                    <a:lstStyle/>
                    <a:p>
                      <a:pPr marL="38100" marR="38100" algn="ctr">
                        <a:lnSpc>
                          <a:spcPts val="1600"/>
                        </a:lnSpc>
                        <a:spcAft>
                          <a:spcPts val="800"/>
                        </a:spcAft>
                      </a:pPr>
                      <a:r>
                        <a:rPr lang="en-ID" sz="1000" b="1" kern="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Reliability Statistics</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573024241"/>
                  </a:ext>
                </a:extLst>
              </a:tr>
              <a:tr h="1368061">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Cronbach's Alpha</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Cronbach's Alpha Based on Standardized Items</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N of Items</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4103024218"/>
                  </a:ext>
                </a:extLst>
              </a:tr>
              <a:tr h="253764">
                <a:tc>
                  <a:txBody>
                    <a:bodyPr/>
                    <a:lstStyle/>
                    <a:p>
                      <a:pPr marL="38100" marR="38100" algn="r">
                        <a:lnSpc>
                          <a:spcPts val="1600"/>
                        </a:lnSpc>
                        <a:spcAft>
                          <a:spcPts val="800"/>
                        </a:spcAft>
                      </a:pPr>
                      <a:r>
                        <a:rPr lang="en-ID" sz="1000" kern="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.774</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800"/>
                        </a:spcAft>
                      </a:pPr>
                      <a:r>
                        <a:rPr lang="en-ID" sz="1000" kern="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.797</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800"/>
                        </a:spcAft>
                      </a:pPr>
                      <a:r>
                        <a:rPr lang="en-ID" sz="1000" kern="0" dirty="0">
                          <a:solidFill>
                            <a:srgbClr val="010205"/>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15</a:t>
                      </a:r>
                      <a:endParaRPr lang="en-ID" sz="1100" kern="100" dirty="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27269036"/>
                  </a:ext>
                </a:extLst>
              </a:tr>
            </a:tbl>
          </a:graphicData>
        </a:graphic>
      </p:graphicFrame>
      <p:sp>
        <p:nvSpPr>
          <p:cNvPr id="10" name="TextBox 9">
            <a:extLst>
              <a:ext uri="{FF2B5EF4-FFF2-40B4-BE49-F238E27FC236}">
                <a16:creationId xmlns:a16="http://schemas.microsoft.com/office/drawing/2014/main" id="{434B6D0F-842B-CE3E-782D-33E57D080C02}"/>
              </a:ext>
            </a:extLst>
          </p:cNvPr>
          <p:cNvSpPr txBox="1"/>
          <p:nvPr/>
        </p:nvSpPr>
        <p:spPr>
          <a:xfrm>
            <a:off x="2821174" y="4452676"/>
            <a:ext cx="6188528" cy="1660134"/>
          </a:xfrm>
          <a:prstGeom prst="rect">
            <a:avLst/>
          </a:prstGeom>
          <a:noFill/>
        </p:spPr>
        <p:txBody>
          <a:bodyPr wrap="square">
            <a:spAutoFit/>
          </a:bodyPr>
          <a:lstStyle/>
          <a:p>
            <a:pPr algn="just">
              <a:lnSpc>
                <a:spcPct val="107000"/>
              </a:lnSpc>
              <a:spcAft>
                <a:spcPts val="800"/>
              </a:spcAft>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Berdasarkan hasil uji reliabilitas di atas, nilai cronbach’s alpha &gt; 0,6 maka dapat disimpulkan bahwa variabel pada kuesioner tersebut telah reliabe</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Disimpulkan</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jika</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uji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reliabilitas</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semua</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parameter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harapan</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dapat</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dikatakan</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memiliki</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tingkat</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reliabilitas</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baik</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karena</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dalam</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rentang</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0.66 – 0.87. </a:t>
            </a:r>
            <a:r>
              <a:rPr lang="id-ID" sz="1600" kern="100" dirty="0">
                <a:effectLst/>
                <a:latin typeface="Times New Roman" panose="02020603050405020304" pitchFamily="18" charset="0"/>
                <a:ea typeface="SimSun" panose="02010600030101010101" pitchFamily="2" charset="-122"/>
                <a:cs typeface="Arial" panose="020B0604020202020204" pitchFamily="34" charset="0"/>
              </a:rPr>
              <a:t>Hal ini mengartikan data yang didapat pada penelitian ini dapat dihandalkan.</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81620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99E84-2C07-6E44-0E2C-40261A45D8C0}"/>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438A9485-B352-9EED-FC28-66DA9CD525BF}"/>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6" name="TextBox 5">
            <a:extLst>
              <a:ext uri="{FF2B5EF4-FFF2-40B4-BE49-F238E27FC236}">
                <a16:creationId xmlns:a16="http://schemas.microsoft.com/office/drawing/2014/main" id="{AD1A7EAF-9AE9-ACEB-453F-D6B53FEEA8A6}"/>
              </a:ext>
            </a:extLst>
          </p:cNvPr>
          <p:cNvSpPr txBox="1"/>
          <p:nvPr/>
        </p:nvSpPr>
        <p:spPr>
          <a:xfrm>
            <a:off x="180562" y="3606041"/>
            <a:ext cx="11830876" cy="430887"/>
          </a:xfrm>
          <a:prstGeom prst="rect">
            <a:avLst/>
          </a:prstGeom>
          <a:solidFill>
            <a:srgbClr val="EEEEEC"/>
          </a:solidFill>
        </p:spPr>
        <p:txBody>
          <a:bodyPr wrap="square" rtlCol="0">
            <a:spAutoFit/>
          </a:bodyPr>
          <a:lstStyle/>
          <a:p>
            <a:pPr algn="just"/>
            <a:endParaRPr lang="en-ID" sz="2200" dirty="0">
              <a:solidFill>
                <a:srgbClr val="02050A"/>
              </a:solidFill>
              <a:latin typeface="Century Gothic" panose="020B0502020202020204" pitchFamily="34" charset="0"/>
            </a:endParaRPr>
          </a:p>
        </p:txBody>
      </p:sp>
      <p:sp>
        <p:nvSpPr>
          <p:cNvPr id="3" name="TextBox 2">
            <a:extLst>
              <a:ext uri="{FF2B5EF4-FFF2-40B4-BE49-F238E27FC236}">
                <a16:creationId xmlns:a16="http://schemas.microsoft.com/office/drawing/2014/main" id="{5EA9A69A-E068-0AF7-D835-3E4D4F1CED01}"/>
              </a:ext>
            </a:extLst>
          </p:cNvPr>
          <p:cNvSpPr txBox="1"/>
          <p:nvPr/>
        </p:nvSpPr>
        <p:spPr>
          <a:xfrm>
            <a:off x="-108857" y="1341037"/>
            <a:ext cx="6096000" cy="342786"/>
          </a:xfrm>
          <a:prstGeom prst="rect">
            <a:avLst/>
          </a:prstGeom>
          <a:noFill/>
        </p:spPr>
        <p:txBody>
          <a:bodyPr wrap="square">
            <a:spAutoFit/>
          </a:bodyPr>
          <a:lstStyle/>
          <a:p>
            <a:pPr marL="1371600" lvl="3">
              <a:lnSpc>
                <a:spcPct val="107000"/>
              </a:lnSpc>
              <a:spcAft>
                <a:spcPts val="800"/>
              </a:spcAft>
              <a:tabLst>
                <a:tab pos="270510" algn="l"/>
              </a:tabLst>
            </a:pPr>
            <a:r>
              <a:rPr lang="en-ID" sz="1600" b="1" kern="100" dirty="0">
                <a:effectLst/>
                <a:latin typeface="Times New Roman" panose="02020603050405020304" pitchFamily="18" charset="0"/>
                <a:ea typeface="SimSun" panose="02010600030101010101" pitchFamily="2" charset="-122"/>
                <a:cs typeface="Arial" panose="020B0604020202020204" pitchFamily="34" charset="0"/>
              </a:rPr>
              <a:t>Parameter </a:t>
            </a:r>
            <a:r>
              <a:rPr lang="en-ID" sz="1600" b="1" kern="100" dirty="0" err="1">
                <a:effectLst/>
                <a:latin typeface="Times New Roman" panose="02020603050405020304" pitchFamily="18" charset="0"/>
                <a:ea typeface="SimSun" panose="02010600030101010101" pitchFamily="2" charset="-122"/>
                <a:cs typeface="Arial" panose="020B0604020202020204" pitchFamily="34" charset="0"/>
              </a:rPr>
              <a:t>Kepentingan</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7" name="Table 6">
            <a:extLst>
              <a:ext uri="{FF2B5EF4-FFF2-40B4-BE49-F238E27FC236}">
                <a16:creationId xmlns:a16="http://schemas.microsoft.com/office/drawing/2014/main" id="{3FC0B1A1-16A5-2F06-C59D-528ECA08FA9B}"/>
              </a:ext>
            </a:extLst>
          </p:cNvPr>
          <p:cNvGraphicFramePr>
            <a:graphicFrameLocks noGrp="1"/>
          </p:cNvGraphicFramePr>
          <p:nvPr>
            <p:extLst>
              <p:ext uri="{D42A27DB-BD31-4B8C-83A1-F6EECF244321}">
                <p14:modId xmlns:p14="http://schemas.microsoft.com/office/powerpoint/2010/main" val="738577307"/>
              </p:ext>
            </p:extLst>
          </p:nvPr>
        </p:nvGraphicFramePr>
        <p:xfrm>
          <a:off x="4450215" y="1899893"/>
          <a:ext cx="3073855" cy="2273668"/>
        </p:xfrm>
        <a:graphic>
          <a:graphicData uri="http://schemas.openxmlformats.org/drawingml/2006/table">
            <a:tbl>
              <a:tblPr/>
              <a:tblGrid>
                <a:gridCol w="1105264">
                  <a:extLst>
                    <a:ext uri="{9D8B030D-6E8A-4147-A177-3AD203B41FA5}">
                      <a16:colId xmlns:a16="http://schemas.microsoft.com/office/drawing/2014/main" val="2130538987"/>
                    </a:ext>
                  </a:extLst>
                </a:gridCol>
                <a:gridCol w="1105264">
                  <a:extLst>
                    <a:ext uri="{9D8B030D-6E8A-4147-A177-3AD203B41FA5}">
                      <a16:colId xmlns:a16="http://schemas.microsoft.com/office/drawing/2014/main" val="2100784142"/>
                    </a:ext>
                  </a:extLst>
                </a:gridCol>
                <a:gridCol w="863327">
                  <a:extLst>
                    <a:ext uri="{9D8B030D-6E8A-4147-A177-3AD203B41FA5}">
                      <a16:colId xmlns:a16="http://schemas.microsoft.com/office/drawing/2014/main" val="2553840158"/>
                    </a:ext>
                  </a:extLst>
                </a:gridCol>
              </a:tblGrid>
              <a:tr h="312867">
                <a:tc gridSpan="3">
                  <a:txBody>
                    <a:bodyPr/>
                    <a:lstStyle/>
                    <a:p>
                      <a:pPr marL="38100" marR="38100" algn="ctr">
                        <a:lnSpc>
                          <a:spcPts val="1600"/>
                        </a:lnSpc>
                        <a:spcAft>
                          <a:spcPts val="800"/>
                        </a:spcAft>
                      </a:pPr>
                      <a:r>
                        <a:rPr lang="en-ID" sz="1100" b="1" kern="0" dirty="0">
                          <a:solidFill>
                            <a:srgbClr val="010205"/>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Reliability Statistics</a:t>
                      </a:r>
                      <a:endParaRPr lang="en-ID" sz="1100" kern="100" dirty="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734605592"/>
                  </a:ext>
                </a:extLst>
              </a:tr>
              <a:tr h="1658806">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Cronbach's Alpha</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Cronbach's Alpha Based on Standardized Items</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800"/>
                        </a:spcAft>
                      </a:pPr>
                      <a:r>
                        <a:rPr lang="en-ID" sz="1000" kern="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N of Items</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nchor="b">
                    <a:lnL w="12700" cap="flat" cmpd="sng" algn="ctr">
                      <a:solidFill>
                        <a:srgbClr val="E0E0E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574449729"/>
                  </a:ext>
                </a:extLst>
              </a:tr>
              <a:tr h="301995">
                <a:tc>
                  <a:txBody>
                    <a:bodyPr/>
                    <a:lstStyle/>
                    <a:p>
                      <a:pPr marL="38100" marR="38100" algn="r">
                        <a:lnSpc>
                          <a:spcPts val="1600"/>
                        </a:lnSpc>
                        <a:spcAft>
                          <a:spcPts val="800"/>
                        </a:spcAft>
                      </a:pPr>
                      <a:r>
                        <a:rPr lang="en-ID" sz="900" kern="0">
                          <a:solidFill>
                            <a:srgbClr val="010205"/>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.924</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800"/>
                        </a:spcAft>
                      </a:pPr>
                      <a:r>
                        <a:rPr lang="en-ID" sz="900" kern="0">
                          <a:solidFill>
                            <a:srgbClr val="010205"/>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.925</a:t>
                      </a:r>
                      <a:endParaRPr lang="en-ID" sz="1100" kern="10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800"/>
                        </a:spcAft>
                      </a:pPr>
                      <a:r>
                        <a:rPr lang="en-ID" sz="900" kern="0" dirty="0">
                          <a:solidFill>
                            <a:srgbClr val="010205"/>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15</a:t>
                      </a:r>
                      <a:endParaRPr lang="en-ID" sz="1100" kern="100" dirty="0">
                        <a:effectLst/>
                        <a:highlight>
                          <a:srgbClr val="FFFFFF"/>
                        </a:highlight>
                        <a:latin typeface="Calibri" panose="020F0502020204030204" pitchFamily="34" charset="0"/>
                        <a:ea typeface="SimSun" panose="02010600030101010101" pitchFamily="2" charset="-122"/>
                        <a:cs typeface="Arial" panose="020B0604020202020204" pitchFamily="34"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102957467"/>
                  </a:ext>
                </a:extLst>
              </a:tr>
            </a:tbl>
          </a:graphicData>
        </a:graphic>
      </p:graphicFrame>
      <p:sp>
        <p:nvSpPr>
          <p:cNvPr id="9" name="TextBox 8">
            <a:extLst>
              <a:ext uri="{FF2B5EF4-FFF2-40B4-BE49-F238E27FC236}">
                <a16:creationId xmlns:a16="http://schemas.microsoft.com/office/drawing/2014/main" id="{4BE97B60-7992-7FC3-F3DB-B6B8C792B67E}"/>
              </a:ext>
            </a:extLst>
          </p:cNvPr>
          <p:cNvSpPr txBox="1"/>
          <p:nvPr/>
        </p:nvSpPr>
        <p:spPr>
          <a:xfrm>
            <a:off x="2939143" y="4546947"/>
            <a:ext cx="6150428" cy="2392258"/>
          </a:xfrm>
          <a:prstGeom prst="rect">
            <a:avLst/>
          </a:prstGeom>
          <a:noFill/>
        </p:spPr>
        <p:txBody>
          <a:bodyPr wrap="square">
            <a:spAutoFit/>
          </a:bodyPr>
          <a:lstStyle/>
          <a:p>
            <a:pPr algn="just">
              <a:lnSpc>
                <a:spcPct val="107000"/>
              </a:lnSpc>
              <a:spcAft>
                <a:spcPts val="800"/>
              </a:spcAft>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Berdasarkan hasil uji reliabilitas di atas, nilai cronbach’s alpha &gt; 0,6 maka dapat disimpulkan bahwa variabel pada parameter kepentingan telah reliabe</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Disimpulkan</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jika</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uji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reliabilitas</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semua</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parameter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harapan</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dapat</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dikatakan</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memiliki</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tingkat</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reliabilitas</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baik</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karena</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dalam</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a:t>
            </a:r>
            <a:r>
              <a:rPr lang="en-ID" sz="1600" kern="100" dirty="0" err="1">
                <a:effectLst/>
                <a:latin typeface="Times New Roman" panose="02020603050405020304" pitchFamily="18" charset="0"/>
                <a:ea typeface="SimSun" panose="02010600030101010101" pitchFamily="2" charset="-122"/>
                <a:cs typeface="Arial" panose="020B0604020202020204" pitchFamily="34" charset="0"/>
              </a:rPr>
              <a:t>rentang</a:t>
            </a:r>
            <a:r>
              <a:rPr lang="en-ID" sz="1600" kern="100" dirty="0">
                <a:effectLst/>
                <a:latin typeface="Times New Roman" panose="02020603050405020304" pitchFamily="18" charset="0"/>
                <a:ea typeface="SimSun" panose="02010600030101010101" pitchFamily="2" charset="-122"/>
                <a:cs typeface="Arial" panose="020B0604020202020204" pitchFamily="34" charset="0"/>
              </a:rPr>
              <a:t> 0.88 – 1.00. </a:t>
            </a:r>
            <a:r>
              <a:rPr lang="id-ID" sz="1600" kern="100" dirty="0">
                <a:effectLst/>
                <a:latin typeface="Times New Roman" panose="02020603050405020304" pitchFamily="18" charset="0"/>
                <a:ea typeface="SimSun" panose="02010600030101010101" pitchFamily="2" charset="-122"/>
                <a:cs typeface="Arial" panose="020B0604020202020204" pitchFamily="34" charset="0"/>
              </a:rPr>
              <a:t>Hal ini mengartikan data yang didapat pada penelitian ini dapat dihandalkan.</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075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A383-8574-E630-722A-D49637B5B5FB}"/>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3267D55B-21A5-3003-A690-00B08561A41A}"/>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3" name="TextBox 2">
            <a:extLst>
              <a:ext uri="{FF2B5EF4-FFF2-40B4-BE49-F238E27FC236}">
                <a16:creationId xmlns:a16="http://schemas.microsoft.com/office/drawing/2014/main" id="{4DB8DD4D-C976-89ED-301D-14FD411B315B}"/>
              </a:ext>
            </a:extLst>
          </p:cNvPr>
          <p:cNvSpPr txBox="1"/>
          <p:nvPr/>
        </p:nvSpPr>
        <p:spPr>
          <a:xfrm>
            <a:off x="849086" y="1068894"/>
            <a:ext cx="6096000" cy="342786"/>
          </a:xfrm>
          <a:prstGeom prst="rect">
            <a:avLst/>
          </a:prstGeom>
          <a:noFill/>
        </p:spPr>
        <p:txBody>
          <a:bodyPr wrap="square">
            <a:spAutoFit/>
          </a:bodyPr>
          <a:lstStyle/>
          <a:p>
            <a:pPr lvl="0" algn="just">
              <a:lnSpc>
                <a:spcPct val="107000"/>
              </a:lnSpc>
              <a:spcAft>
                <a:spcPts val="800"/>
              </a:spcAft>
            </a:pPr>
            <a:r>
              <a:rPr lang="en-ID" sz="1600" b="1" kern="100" dirty="0" err="1">
                <a:effectLst/>
                <a:latin typeface="Times New Roman" panose="02020603050405020304" pitchFamily="18" charset="0"/>
                <a:ea typeface="SimSun" panose="02010600030101010101" pitchFamily="2" charset="-122"/>
                <a:cs typeface="Arial" panose="020B0604020202020204" pitchFamily="34" charset="0"/>
              </a:rPr>
              <a:t>Perhitungan</a:t>
            </a:r>
            <a:r>
              <a:rPr lang="en-ID" sz="1600" b="1" kern="100" dirty="0">
                <a:effectLst/>
                <a:latin typeface="Times New Roman" panose="02020603050405020304" pitchFamily="18" charset="0"/>
                <a:ea typeface="SimSun" panose="02010600030101010101" pitchFamily="2" charset="-122"/>
                <a:cs typeface="Arial" panose="020B0604020202020204" pitchFamily="34" charset="0"/>
              </a:rPr>
              <a:t> Service Quality</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7" name="Table 6">
            <a:extLst>
              <a:ext uri="{FF2B5EF4-FFF2-40B4-BE49-F238E27FC236}">
                <a16:creationId xmlns:a16="http://schemas.microsoft.com/office/drawing/2014/main" id="{FF44804C-5416-AE98-CC33-6F65E2BB5D4E}"/>
              </a:ext>
            </a:extLst>
          </p:cNvPr>
          <p:cNvGraphicFramePr>
            <a:graphicFrameLocks noGrp="1"/>
          </p:cNvGraphicFramePr>
          <p:nvPr>
            <p:extLst>
              <p:ext uri="{D42A27DB-BD31-4B8C-83A1-F6EECF244321}">
                <p14:modId xmlns:p14="http://schemas.microsoft.com/office/powerpoint/2010/main" val="3129762045"/>
              </p:ext>
            </p:extLst>
          </p:nvPr>
        </p:nvGraphicFramePr>
        <p:xfrm>
          <a:off x="3635830" y="1539746"/>
          <a:ext cx="5202871" cy="3448348"/>
        </p:xfrm>
        <a:graphic>
          <a:graphicData uri="http://schemas.openxmlformats.org/drawingml/2006/table">
            <a:tbl>
              <a:tblPr firstRow="1" firstCol="1" bandRow="1">
                <a:tableStyleId>{5C22544A-7EE6-4342-B048-85BDC9FD1C3A}</a:tableStyleId>
              </a:tblPr>
              <a:tblGrid>
                <a:gridCol w="1204027">
                  <a:extLst>
                    <a:ext uri="{9D8B030D-6E8A-4147-A177-3AD203B41FA5}">
                      <a16:colId xmlns:a16="http://schemas.microsoft.com/office/drawing/2014/main" val="2374204539"/>
                    </a:ext>
                  </a:extLst>
                </a:gridCol>
                <a:gridCol w="1156003">
                  <a:extLst>
                    <a:ext uri="{9D8B030D-6E8A-4147-A177-3AD203B41FA5}">
                      <a16:colId xmlns:a16="http://schemas.microsoft.com/office/drawing/2014/main" val="297340017"/>
                    </a:ext>
                  </a:extLst>
                </a:gridCol>
                <a:gridCol w="1287211">
                  <a:extLst>
                    <a:ext uri="{9D8B030D-6E8A-4147-A177-3AD203B41FA5}">
                      <a16:colId xmlns:a16="http://schemas.microsoft.com/office/drawing/2014/main" val="3518066078"/>
                    </a:ext>
                  </a:extLst>
                </a:gridCol>
                <a:gridCol w="1555630">
                  <a:extLst>
                    <a:ext uri="{9D8B030D-6E8A-4147-A177-3AD203B41FA5}">
                      <a16:colId xmlns:a16="http://schemas.microsoft.com/office/drawing/2014/main" val="2139066515"/>
                    </a:ext>
                  </a:extLst>
                </a:gridCol>
              </a:tblGrid>
              <a:tr h="202844">
                <a:tc>
                  <a:txBody>
                    <a:bodyPr/>
                    <a:lstStyle/>
                    <a:p>
                      <a:pPr algn="ctr">
                        <a:lnSpc>
                          <a:spcPct val="107000"/>
                        </a:lnSpc>
                        <a:spcAft>
                          <a:spcPts val="800"/>
                        </a:spcAft>
                      </a:pPr>
                      <a:r>
                        <a:rPr lang="en-ID" sz="1000" kern="100">
                          <a:effectLst/>
                        </a:rPr>
                        <a:t>Pernyataan</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100">
                          <a:effectLst/>
                        </a:rPr>
                        <a:t>Kenyataan</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100">
                          <a:effectLst/>
                        </a:rPr>
                        <a:t>Harapan</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100">
                          <a:effectLst/>
                        </a:rPr>
                        <a:t>Gap</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57436772"/>
                  </a:ext>
                </a:extLst>
              </a:tr>
              <a:tr h="202844">
                <a:tc>
                  <a:txBody>
                    <a:bodyPr/>
                    <a:lstStyle/>
                    <a:p>
                      <a:pPr algn="ctr">
                        <a:lnSpc>
                          <a:spcPct val="107000"/>
                        </a:lnSpc>
                        <a:spcAft>
                          <a:spcPts val="800"/>
                        </a:spcAft>
                      </a:pPr>
                      <a:r>
                        <a:rPr lang="id-ID" sz="1000" kern="100">
                          <a:effectLst/>
                        </a:rPr>
                        <a:t>Produk 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0.42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69566425"/>
                  </a:ext>
                </a:extLst>
              </a:tr>
              <a:tr h="202844">
                <a:tc>
                  <a:txBody>
                    <a:bodyPr/>
                    <a:lstStyle/>
                    <a:p>
                      <a:pPr algn="ctr">
                        <a:lnSpc>
                          <a:spcPct val="107000"/>
                        </a:lnSpc>
                        <a:spcAft>
                          <a:spcPts val="800"/>
                        </a:spcAft>
                      </a:pPr>
                      <a:r>
                        <a:rPr lang="id-ID" sz="1000" kern="100">
                          <a:effectLst/>
                        </a:rPr>
                        <a:t>Produk 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0.36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28774270"/>
                  </a:ext>
                </a:extLst>
              </a:tr>
              <a:tr h="202844">
                <a:tc>
                  <a:txBody>
                    <a:bodyPr/>
                    <a:lstStyle/>
                    <a:p>
                      <a:pPr algn="ctr">
                        <a:lnSpc>
                          <a:spcPct val="107000"/>
                        </a:lnSpc>
                        <a:spcAft>
                          <a:spcPts val="800"/>
                        </a:spcAft>
                      </a:pPr>
                      <a:r>
                        <a:rPr lang="id-ID" sz="1000" kern="100">
                          <a:effectLst/>
                        </a:rPr>
                        <a:t>Produk 3</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0.44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8411526"/>
                  </a:ext>
                </a:extLst>
              </a:tr>
              <a:tr h="202844">
                <a:tc>
                  <a:txBody>
                    <a:bodyPr/>
                    <a:lstStyle/>
                    <a:p>
                      <a:pPr algn="ctr">
                        <a:lnSpc>
                          <a:spcPct val="107000"/>
                        </a:lnSpc>
                        <a:spcAft>
                          <a:spcPts val="800"/>
                        </a:spcAft>
                      </a:pPr>
                      <a:r>
                        <a:rPr lang="id-ID" sz="1000" kern="100">
                          <a:effectLst/>
                        </a:rPr>
                        <a:t>Produk 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274041163"/>
                  </a:ext>
                </a:extLst>
              </a:tr>
              <a:tr h="202844">
                <a:tc>
                  <a:txBody>
                    <a:bodyPr/>
                    <a:lstStyle/>
                    <a:p>
                      <a:pPr algn="ctr">
                        <a:lnSpc>
                          <a:spcPct val="107000"/>
                        </a:lnSpc>
                        <a:spcAft>
                          <a:spcPts val="800"/>
                        </a:spcAft>
                      </a:pPr>
                      <a:r>
                        <a:rPr lang="id-ID" sz="1000" kern="100">
                          <a:effectLst/>
                        </a:rPr>
                        <a:t>Produk 5</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3.86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3.48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71633302"/>
                  </a:ext>
                </a:extLst>
              </a:tr>
              <a:tr h="202844">
                <a:tc>
                  <a:txBody>
                    <a:bodyPr/>
                    <a:lstStyle/>
                    <a:p>
                      <a:pPr algn="ctr">
                        <a:lnSpc>
                          <a:spcPct val="107000"/>
                        </a:lnSpc>
                        <a:spcAft>
                          <a:spcPts val="800"/>
                        </a:spcAft>
                      </a:pPr>
                      <a:r>
                        <a:rPr lang="id-ID" sz="1000" kern="100">
                          <a:effectLst/>
                        </a:rPr>
                        <a:t>Produk 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0.24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79765025"/>
                  </a:ext>
                </a:extLst>
              </a:tr>
              <a:tr h="202844">
                <a:tc>
                  <a:txBody>
                    <a:bodyPr/>
                    <a:lstStyle/>
                    <a:p>
                      <a:pPr algn="ctr">
                        <a:lnSpc>
                          <a:spcPct val="107000"/>
                        </a:lnSpc>
                        <a:spcAft>
                          <a:spcPts val="800"/>
                        </a:spcAft>
                      </a:pPr>
                      <a:r>
                        <a:rPr lang="id-ID" sz="1000" kern="100">
                          <a:effectLst/>
                        </a:rPr>
                        <a:t>Produk 7</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3.9</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03722060"/>
                  </a:ext>
                </a:extLst>
              </a:tr>
              <a:tr h="202844">
                <a:tc>
                  <a:txBody>
                    <a:bodyPr/>
                    <a:lstStyle/>
                    <a:p>
                      <a:pPr algn="ctr">
                        <a:lnSpc>
                          <a:spcPct val="107000"/>
                        </a:lnSpc>
                        <a:spcAft>
                          <a:spcPts val="800"/>
                        </a:spcAft>
                      </a:pPr>
                      <a:r>
                        <a:rPr lang="id-ID" sz="1000" kern="100">
                          <a:effectLst/>
                        </a:rPr>
                        <a:t>Produk 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0.56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864995674"/>
                  </a:ext>
                </a:extLst>
              </a:tr>
              <a:tr h="202844">
                <a:tc>
                  <a:txBody>
                    <a:bodyPr/>
                    <a:lstStyle/>
                    <a:p>
                      <a:pPr algn="ctr">
                        <a:lnSpc>
                          <a:spcPct val="107000"/>
                        </a:lnSpc>
                        <a:spcAft>
                          <a:spcPts val="800"/>
                        </a:spcAft>
                      </a:pPr>
                      <a:r>
                        <a:rPr lang="id-ID" sz="1000" kern="100">
                          <a:effectLst/>
                        </a:rPr>
                        <a:t>Produk 9</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0.42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546476645"/>
                  </a:ext>
                </a:extLst>
              </a:tr>
              <a:tr h="202844">
                <a:tc>
                  <a:txBody>
                    <a:bodyPr/>
                    <a:lstStyle/>
                    <a:p>
                      <a:pPr algn="ctr">
                        <a:lnSpc>
                          <a:spcPct val="107000"/>
                        </a:lnSpc>
                        <a:spcAft>
                          <a:spcPts val="800"/>
                        </a:spcAft>
                      </a:pPr>
                      <a:r>
                        <a:rPr lang="id-ID" sz="1000" kern="100">
                          <a:effectLst/>
                        </a:rPr>
                        <a:t>Harga 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0.14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30905730"/>
                  </a:ext>
                </a:extLst>
              </a:tr>
              <a:tr h="202844">
                <a:tc>
                  <a:txBody>
                    <a:bodyPr/>
                    <a:lstStyle/>
                    <a:p>
                      <a:pPr algn="ctr">
                        <a:lnSpc>
                          <a:spcPct val="107000"/>
                        </a:lnSpc>
                        <a:spcAft>
                          <a:spcPts val="800"/>
                        </a:spcAft>
                      </a:pPr>
                      <a:r>
                        <a:rPr lang="id-ID" sz="1000" kern="100">
                          <a:effectLst/>
                        </a:rPr>
                        <a:t>Tempat 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0.16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08470580"/>
                  </a:ext>
                </a:extLst>
              </a:tr>
              <a:tr h="202844">
                <a:tc>
                  <a:txBody>
                    <a:bodyPr/>
                    <a:lstStyle/>
                    <a:p>
                      <a:pPr algn="ctr">
                        <a:lnSpc>
                          <a:spcPct val="107000"/>
                        </a:lnSpc>
                        <a:spcAft>
                          <a:spcPts val="800"/>
                        </a:spcAft>
                      </a:pPr>
                      <a:r>
                        <a:rPr lang="id-ID" sz="1000" kern="100">
                          <a:effectLst/>
                        </a:rPr>
                        <a:t>Tempat 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0.14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29293448"/>
                  </a:ext>
                </a:extLst>
              </a:tr>
              <a:tr h="202844">
                <a:tc>
                  <a:txBody>
                    <a:bodyPr/>
                    <a:lstStyle/>
                    <a:p>
                      <a:pPr algn="ctr">
                        <a:lnSpc>
                          <a:spcPct val="107000"/>
                        </a:lnSpc>
                        <a:spcAft>
                          <a:spcPts val="800"/>
                        </a:spcAft>
                      </a:pPr>
                      <a:r>
                        <a:rPr lang="id-ID" sz="1000" kern="100">
                          <a:effectLst/>
                        </a:rPr>
                        <a:t>Promosi 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891503581"/>
                  </a:ext>
                </a:extLst>
              </a:tr>
              <a:tr h="202844">
                <a:tc>
                  <a:txBody>
                    <a:bodyPr/>
                    <a:lstStyle/>
                    <a:p>
                      <a:pPr algn="ctr">
                        <a:lnSpc>
                          <a:spcPct val="107000"/>
                        </a:lnSpc>
                        <a:spcAft>
                          <a:spcPts val="800"/>
                        </a:spcAft>
                      </a:pPr>
                      <a:r>
                        <a:rPr lang="id-ID" sz="1000" kern="100">
                          <a:effectLst/>
                        </a:rPr>
                        <a:t>Promosi 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3.48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0.32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11979835"/>
                  </a:ext>
                </a:extLst>
              </a:tr>
              <a:tr h="202844">
                <a:tc>
                  <a:txBody>
                    <a:bodyPr/>
                    <a:lstStyle/>
                    <a:p>
                      <a:pPr algn="ctr">
                        <a:lnSpc>
                          <a:spcPct val="107000"/>
                        </a:lnSpc>
                        <a:spcAft>
                          <a:spcPts val="800"/>
                        </a:spcAft>
                      </a:pPr>
                      <a:r>
                        <a:rPr lang="id-ID" sz="1000" kern="100">
                          <a:effectLst/>
                        </a:rPr>
                        <a:t>Promosi 3</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0.5</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59015014"/>
                  </a:ext>
                </a:extLst>
              </a:tr>
              <a:tr h="202844">
                <a:tc>
                  <a:txBody>
                    <a:bodyPr/>
                    <a:lstStyle/>
                    <a:p>
                      <a:pPr algn="ctr">
                        <a:lnSpc>
                          <a:spcPct val="107000"/>
                        </a:lnSpc>
                        <a:spcAft>
                          <a:spcPts val="800"/>
                        </a:spcAft>
                      </a:pPr>
                      <a:r>
                        <a:rPr lang="id-ID" sz="1000" kern="100">
                          <a:effectLst/>
                        </a:rPr>
                        <a:t>Total</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54.68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49.42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dirty="0">
                          <a:effectLst/>
                        </a:rPr>
                        <a:t>5.26</a:t>
                      </a:r>
                      <a:endParaRPr lang="en-ID" sz="11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276754643"/>
                  </a:ext>
                </a:extLst>
              </a:tr>
            </a:tbl>
          </a:graphicData>
        </a:graphic>
      </p:graphicFrame>
      <p:sp>
        <p:nvSpPr>
          <p:cNvPr id="9" name="TextBox 8">
            <a:extLst>
              <a:ext uri="{FF2B5EF4-FFF2-40B4-BE49-F238E27FC236}">
                <a16:creationId xmlns:a16="http://schemas.microsoft.com/office/drawing/2014/main" id="{BA5C9B6D-3EA7-C9D8-B271-D97A2AAE1D2C}"/>
              </a:ext>
            </a:extLst>
          </p:cNvPr>
          <p:cNvSpPr txBox="1"/>
          <p:nvPr/>
        </p:nvSpPr>
        <p:spPr>
          <a:xfrm>
            <a:off x="3189264" y="4734778"/>
            <a:ext cx="7315449" cy="1566647"/>
          </a:xfrm>
          <a:prstGeom prst="rect">
            <a:avLst/>
          </a:prstGeom>
          <a:noFill/>
        </p:spPr>
        <p:txBody>
          <a:bodyPr wrap="square">
            <a:spAutoFit/>
          </a:bodyPr>
          <a:lstStyle/>
          <a:p>
            <a:pPr algn="just">
              <a:lnSpc>
                <a:spcPct val="107000"/>
              </a:lnSpc>
              <a:spcAft>
                <a:spcPts val="800"/>
              </a:spcAft>
            </a:pPr>
            <a:r>
              <a:rPr lang="en-ID" sz="14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400" kern="100" dirty="0">
                <a:effectLst/>
                <a:latin typeface="Times New Roman" panose="02020603050405020304" pitchFamily="18" charset="0"/>
                <a:ea typeface="SimSun" panose="02010600030101010101" pitchFamily="2" charset="-122"/>
                <a:cs typeface="Arial" panose="020B0604020202020204" pitchFamily="34" charset="0"/>
              </a:rPr>
              <a:t>Nilai gap didapatkan dengan menghitung selisih antara nilai persepsi dengan nilai harapan, jika nilai gap yang memiliki nilai negatif maka dimensi pelayanan tersebut masih kurang baik. Hasil tersebut menandakan bahwa UMKM AA.co.Store masih perlu dilakukan peningkatan pada kualitas pelayanannya. Apabila hasil selisih positif, menandakan pelayanan sudah bagus namun masih bisa ditingkatkan lagi untuk menjaga kualitas pelayanan.</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749407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4445D-8C06-CD60-0D0E-C83110322ABC}"/>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0AF66130-EFB4-34E8-505E-8B6B83B1D835}"/>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6" name="TextBox 5">
            <a:extLst>
              <a:ext uri="{FF2B5EF4-FFF2-40B4-BE49-F238E27FC236}">
                <a16:creationId xmlns:a16="http://schemas.microsoft.com/office/drawing/2014/main" id="{12D92CC8-E774-1F01-CD15-54818CCB5678}"/>
              </a:ext>
            </a:extLst>
          </p:cNvPr>
          <p:cNvSpPr txBox="1"/>
          <p:nvPr/>
        </p:nvSpPr>
        <p:spPr>
          <a:xfrm>
            <a:off x="180560" y="3863949"/>
            <a:ext cx="11830876" cy="430887"/>
          </a:xfrm>
          <a:prstGeom prst="rect">
            <a:avLst/>
          </a:prstGeom>
          <a:solidFill>
            <a:srgbClr val="EEEEEC"/>
          </a:solidFill>
        </p:spPr>
        <p:txBody>
          <a:bodyPr wrap="square" rtlCol="0">
            <a:spAutoFit/>
          </a:bodyPr>
          <a:lstStyle/>
          <a:p>
            <a:pPr algn="just"/>
            <a:endParaRPr lang="en-ID" sz="2200" dirty="0">
              <a:solidFill>
                <a:srgbClr val="02050A"/>
              </a:solidFill>
              <a:latin typeface="Century Gothic" panose="020B0502020202020204" pitchFamily="34" charset="0"/>
            </a:endParaRPr>
          </a:p>
        </p:txBody>
      </p:sp>
      <p:sp>
        <p:nvSpPr>
          <p:cNvPr id="3" name="TextBox 2">
            <a:extLst>
              <a:ext uri="{FF2B5EF4-FFF2-40B4-BE49-F238E27FC236}">
                <a16:creationId xmlns:a16="http://schemas.microsoft.com/office/drawing/2014/main" id="{2694B370-F1E6-E3C7-6ED9-65A7E4EB91DC}"/>
              </a:ext>
            </a:extLst>
          </p:cNvPr>
          <p:cNvSpPr txBox="1"/>
          <p:nvPr/>
        </p:nvSpPr>
        <p:spPr>
          <a:xfrm>
            <a:off x="492805" y="1036073"/>
            <a:ext cx="6096000" cy="311496"/>
          </a:xfrm>
          <a:prstGeom prst="rect">
            <a:avLst/>
          </a:prstGeom>
          <a:noFill/>
        </p:spPr>
        <p:txBody>
          <a:bodyPr wrap="square">
            <a:spAutoFit/>
          </a:bodyPr>
          <a:lstStyle/>
          <a:p>
            <a:pPr lvl="0" algn="just">
              <a:lnSpc>
                <a:spcPct val="107000"/>
              </a:lnSpc>
              <a:spcAft>
                <a:spcPts val="800"/>
              </a:spcAft>
            </a:pPr>
            <a:r>
              <a:rPr lang="id-ID" sz="1400" b="1" kern="100" dirty="0">
                <a:effectLst/>
                <a:latin typeface="Times New Roman" panose="02020603050405020304" pitchFamily="18" charset="0"/>
                <a:ea typeface="SimSun" panose="02010600030101010101" pitchFamily="2" charset="-122"/>
                <a:cs typeface="Arial" panose="020B0604020202020204" pitchFamily="34" charset="0"/>
              </a:rPr>
              <a:t>Customes Satisfaction Index (CSI)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7" name="Table 6">
            <a:extLst>
              <a:ext uri="{FF2B5EF4-FFF2-40B4-BE49-F238E27FC236}">
                <a16:creationId xmlns:a16="http://schemas.microsoft.com/office/drawing/2014/main" id="{61454E44-B117-0EA7-BB26-0BCA0F7E7F5E}"/>
              </a:ext>
            </a:extLst>
          </p:cNvPr>
          <p:cNvGraphicFramePr>
            <a:graphicFrameLocks noGrp="1"/>
          </p:cNvGraphicFramePr>
          <p:nvPr>
            <p:extLst>
              <p:ext uri="{D42A27DB-BD31-4B8C-83A1-F6EECF244321}">
                <p14:modId xmlns:p14="http://schemas.microsoft.com/office/powerpoint/2010/main" val="2821791479"/>
              </p:ext>
            </p:extLst>
          </p:nvPr>
        </p:nvGraphicFramePr>
        <p:xfrm>
          <a:off x="492805" y="2113089"/>
          <a:ext cx="5349875" cy="2631821"/>
        </p:xfrm>
        <a:graphic>
          <a:graphicData uri="http://schemas.openxmlformats.org/drawingml/2006/table">
            <a:tbl>
              <a:tblPr firstRow="1" firstCol="1" bandRow="1">
                <a:tableStyleId>{5C22544A-7EE6-4342-B048-85BDC9FD1C3A}</a:tableStyleId>
              </a:tblPr>
              <a:tblGrid>
                <a:gridCol w="857250">
                  <a:extLst>
                    <a:ext uri="{9D8B030D-6E8A-4147-A177-3AD203B41FA5}">
                      <a16:colId xmlns:a16="http://schemas.microsoft.com/office/drawing/2014/main" val="244922393"/>
                    </a:ext>
                  </a:extLst>
                </a:gridCol>
                <a:gridCol w="857250">
                  <a:extLst>
                    <a:ext uri="{9D8B030D-6E8A-4147-A177-3AD203B41FA5}">
                      <a16:colId xmlns:a16="http://schemas.microsoft.com/office/drawing/2014/main" val="65080295"/>
                    </a:ext>
                  </a:extLst>
                </a:gridCol>
                <a:gridCol w="993140">
                  <a:extLst>
                    <a:ext uri="{9D8B030D-6E8A-4147-A177-3AD203B41FA5}">
                      <a16:colId xmlns:a16="http://schemas.microsoft.com/office/drawing/2014/main" val="4290982386"/>
                    </a:ext>
                  </a:extLst>
                </a:gridCol>
                <a:gridCol w="1395095">
                  <a:extLst>
                    <a:ext uri="{9D8B030D-6E8A-4147-A177-3AD203B41FA5}">
                      <a16:colId xmlns:a16="http://schemas.microsoft.com/office/drawing/2014/main" val="10295349"/>
                    </a:ext>
                  </a:extLst>
                </a:gridCol>
                <a:gridCol w="1247140">
                  <a:extLst>
                    <a:ext uri="{9D8B030D-6E8A-4147-A177-3AD203B41FA5}">
                      <a16:colId xmlns:a16="http://schemas.microsoft.com/office/drawing/2014/main" val="1683852137"/>
                    </a:ext>
                  </a:extLst>
                </a:gridCol>
              </a:tblGrid>
              <a:tr h="0">
                <a:tc>
                  <a:txBody>
                    <a:bodyPr/>
                    <a:lstStyle/>
                    <a:p>
                      <a:pPr algn="ctr">
                        <a:lnSpc>
                          <a:spcPct val="107000"/>
                        </a:lnSpc>
                        <a:spcAft>
                          <a:spcPts val="800"/>
                        </a:spcAft>
                      </a:pPr>
                      <a:r>
                        <a:rPr lang="en-ID" sz="1000" kern="100">
                          <a:effectLst/>
                        </a:rPr>
                        <a:t>Item</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100">
                          <a:effectLst/>
                        </a:rPr>
                        <a:t>Kenyataan</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100">
                          <a:effectLst/>
                        </a:rPr>
                        <a:t>Harapan</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100">
                          <a:effectLst/>
                        </a:rPr>
                        <a:t>Kepentingan</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en-ID" sz="1000" kern="100">
                          <a:effectLst/>
                        </a:rPr>
                        <a:t>CSI</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631095728"/>
                  </a:ext>
                </a:extLst>
              </a:tr>
              <a:tr h="0">
                <a:tc>
                  <a:txBody>
                    <a:bodyPr/>
                    <a:lstStyle/>
                    <a:p>
                      <a:pPr algn="ctr">
                        <a:lnSpc>
                          <a:spcPct val="107000"/>
                        </a:lnSpc>
                        <a:spcAft>
                          <a:spcPts val="800"/>
                        </a:spcAft>
                      </a:pPr>
                      <a:r>
                        <a:rPr lang="id-ID" sz="1000" kern="100">
                          <a:effectLst/>
                        </a:rPr>
                        <a:t>produk1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11.448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60456075"/>
                  </a:ext>
                </a:extLst>
              </a:tr>
              <a:tr h="0">
                <a:tc>
                  <a:txBody>
                    <a:bodyPr/>
                    <a:lstStyle/>
                    <a:p>
                      <a:pPr algn="ctr">
                        <a:lnSpc>
                          <a:spcPct val="107000"/>
                        </a:lnSpc>
                        <a:spcAft>
                          <a:spcPts val="800"/>
                        </a:spcAft>
                      </a:pPr>
                      <a:r>
                        <a:rPr lang="id-ID" sz="1000" kern="100">
                          <a:effectLst/>
                        </a:rPr>
                        <a:t>produk2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11.2572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915004002"/>
                  </a:ext>
                </a:extLst>
              </a:tr>
              <a:tr h="0">
                <a:tc>
                  <a:txBody>
                    <a:bodyPr/>
                    <a:lstStyle/>
                    <a:p>
                      <a:pPr algn="ctr">
                        <a:lnSpc>
                          <a:spcPct val="107000"/>
                        </a:lnSpc>
                        <a:spcAft>
                          <a:spcPts val="800"/>
                        </a:spcAft>
                      </a:pPr>
                      <a:r>
                        <a:rPr lang="id-ID" sz="1000" kern="100">
                          <a:effectLst/>
                        </a:rPr>
                        <a:t>produk3</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11.648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180390925"/>
                  </a:ext>
                </a:extLst>
              </a:tr>
              <a:tr h="0">
                <a:tc>
                  <a:txBody>
                    <a:bodyPr/>
                    <a:lstStyle/>
                    <a:p>
                      <a:pPr algn="ctr">
                        <a:lnSpc>
                          <a:spcPct val="107000"/>
                        </a:lnSpc>
                        <a:spcAft>
                          <a:spcPts val="800"/>
                        </a:spcAft>
                      </a:pPr>
                      <a:r>
                        <a:rPr lang="id-ID" sz="1000" kern="100">
                          <a:effectLst/>
                        </a:rPr>
                        <a:t>produk4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3.86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12.7764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06308670"/>
                  </a:ext>
                </a:extLst>
              </a:tr>
              <a:tr h="0">
                <a:tc>
                  <a:txBody>
                    <a:bodyPr/>
                    <a:lstStyle/>
                    <a:p>
                      <a:pPr algn="ctr">
                        <a:lnSpc>
                          <a:spcPct val="107000"/>
                        </a:lnSpc>
                        <a:spcAft>
                          <a:spcPts val="800"/>
                        </a:spcAft>
                      </a:pPr>
                      <a:r>
                        <a:rPr lang="id-ID" sz="1000" kern="100">
                          <a:effectLst/>
                        </a:rPr>
                        <a:t>produk5</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3.86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3.48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4.06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13.4328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902181660"/>
                  </a:ext>
                </a:extLst>
              </a:tr>
              <a:tr h="0">
                <a:tc>
                  <a:txBody>
                    <a:bodyPr/>
                    <a:lstStyle/>
                    <a:p>
                      <a:pPr algn="ctr">
                        <a:lnSpc>
                          <a:spcPct val="107000"/>
                        </a:lnSpc>
                        <a:spcAft>
                          <a:spcPts val="800"/>
                        </a:spcAft>
                      </a:pPr>
                      <a:r>
                        <a:rPr lang="id-ID" sz="1000" kern="100">
                          <a:effectLst/>
                        </a:rPr>
                        <a:t>produk6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13.2352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76046890"/>
                  </a:ext>
                </a:extLst>
              </a:tr>
              <a:tr h="0">
                <a:tc>
                  <a:txBody>
                    <a:bodyPr/>
                    <a:lstStyle/>
                    <a:p>
                      <a:pPr algn="ctr">
                        <a:lnSpc>
                          <a:spcPct val="107000"/>
                        </a:lnSpc>
                        <a:spcAft>
                          <a:spcPts val="800"/>
                        </a:spcAft>
                      </a:pPr>
                      <a:r>
                        <a:rPr lang="id-ID" sz="1000" kern="100">
                          <a:effectLst/>
                        </a:rPr>
                        <a:t>produk7</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3.9</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3.88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13.728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212106650"/>
                  </a:ext>
                </a:extLst>
              </a:tr>
              <a:tr h="0">
                <a:tc>
                  <a:txBody>
                    <a:bodyPr/>
                    <a:lstStyle/>
                    <a:p>
                      <a:pPr algn="ctr">
                        <a:lnSpc>
                          <a:spcPct val="107000"/>
                        </a:lnSpc>
                        <a:spcAft>
                          <a:spcPts val="800"/>
                        </a:spcAft>
                      </a:pPr>
                      <a:r>
                        <a:rPr lang="id-ID" sz="1000" kern="100">
                          <a:effectLst/>
                        </a:rPr>
                        <a:t>produk8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3.84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11.8932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65669648"/>
                  </a:ext>
                </a:extLst>
              </a:tr>
              <a:tr h="0">
                <a:tc>
                  <a:txBody>
                    <a:bodyPr/>
                    <a:lstStyle/>
                    <a:p>
                      <a:pPr algn="ctr">
                        <a:lnSpc>
                          <a:spcPct val="107000"/>
                        </a:lnSpc>
                        <a:spcAft>
                          <a:spcPts val="800"/>
                        </a:spcAft>
                      </a:pPr>
                      <a:r>
                        <a:rPr lang="id-ID" sz="1000" kern="100">
                          <a:effectLst/>
                        </a:rPr>
                        <a:t>produk9</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11.3128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59231097"/>
                  </a:ext>
                </a:extLst>
              </a:tr>
              <a:tr h="0">
                <a:tc>
                  <a:txBody>
                    <a:bodyPr/>
                    <a:lstStyle/>
                    <a:p>
                      <a:pPr algn="ctr">
                        <a:lnSpc>
                          <a:spcPct val="107000"/>
                        </a:lnSpc>
                        <a:spcAft>
                          <a:spcPts val="800"/>
                        </a:spcAft>
                      </a:pPr>
                      <a:r>
                        <a:rPr lang="id-ID" sz="1000" kern="100">
                          <a:effectLst/>
                        </a:rPr>
                        <a:t>harga1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11.8976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7491589"/>
                  </a:ext>
                </a:extLst>
              </a:tr>
              <a:tr h="0">
                <a:tc>
                  <a:txBody>
                    <a:bodyPr/>
                    <a:lstStyle/>
                    <a:p>
                      <a:pPr algn="ctr">
                        <a:lnSpc>
                          <a:spcPct val="107000"/>
                        </a:lnSpc>
                        <a:spcAft>
                          <a:spcPts val="800"/>
                        </a:spcAft>
                      </a:pPr>
                      <a:r>
                        <a:rPr lang="id-ID" sz="1000" kern="100">
                          <a:effectLst/>
                        </a:rPr>
                        <a:t>tempat1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11.9652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28087401"/>
                  </a:ext>
                </a:extLst>
              </a:tr>
              <a:tr h="0">
                <a:tc>
                  <a:txBody>
                    <a:bodyPr/>
                    <a:lstStyle/>
                    <a:p>
                      <a:pPr algn="ctr">
                        <a:lnSpc>
                          <a:spcPct val="107000"/>
                        </a:lnSpc>
                        <a:spcAft>
                          <a:spcPts val="800"/>
                        </a:spcAft>
                      </a:pPr>
                      <a:r>
                        <a:rPr lang="id-ID" sz="1000" kern="100">
                          <a:effectLst/>
                        </a:rPr>
                        <a:t>tempat2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3.36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3.7</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11.76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74287122"/>
                  </a:ext>
                </a:extLst>
              </a:tr>
              <a:tr h="0">
                <a:tc>
                  <a:txBody>
                    <a:bodyPr/>
                    <a:lstStyle/>
                    <a:p>
                      <a:pPr algn="ctr">
                        <a:lnSpc>
                          <a:spcPct val="107000"/>
                        </a:lnSpc>
                        <a:spcAft>
                          <a:spcPts val="800"/>
                        </a:spcAft>
                      </a:pPr>
                      <a:r>
                        <a:rPr lang="id-ID" sz="1000" kern="100">
                          <a:effectLst/>
                        </a:rPr>
                        <a:t>promosi1</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11.3844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913480426"/>
                  </a:ext>
                </a:extLst>
              </a:tr>
              <a:tr h="0">
                <a:tc>
                  <a:txBody>
                    <a:bodyPr/>
                    <a:lstStyle/>
                    <a:p>
                      <a:pPr algn="ctr">
                        <a:lnSpc>
                          <a:spcPct val="107000"/>
                        </a:lnSpc>
                        <a:spcAft>
                          <a:spcPts val="800"/>
                        </a:spcAft>
                      </a:pPr>
                      <a:r>
                        <a:rPr lang="id-ID" sz="1000" kern="100">
                          <a:effectLst/>
                        </a:rPr>
                        <a:t>promosi2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3.48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3.56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10.9968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933673268"/>
                  </a:ext>
                </a:extLst>
              </a:tr>
              <a:tr h="0">
                <a:tc>
                  <a:txBody>
                    <a:bodyPr/>
                    <a:lstStyle/>
                    <a:p>
                      <a:pPr algn="ctr">
                        <a:lnSpc>
                          <a:spcPct val="107000"/>
                        </a:lnSpc>
                        <a:spcAft>
                          <a:spcPts val="800"/>
                        </a:spcAft>
                      </a:pPr>
                      <a:r>
                        <a:rPr lang="id-ID" sz="1000" kern="100">
                          <a:effectLst/>
                        </a:rPr>
                        <a:t>promosi3</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3.16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3.64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11.5656</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31036389"/>
                  </a:ext>
                </a:extLst>
              </a:tr>
              <a:tr h="0">
                <a:tc>
                  <a:txBody>
                    <a:bodyPr/>
                    <a:lstStyle/>
                    <a:p>
                      <a:pPr algn="ctr">
                        <a:lnSpc>
                          <a:spcPct val="107000"/>
                        </a:lnSpc>
                        <a:spcAft>
                          <a:spcPts val="800"/>
                        </a:spcAft>
                      </a:pPr>
                      <a:r>
                        <a:rPr lang="id-ID" sz="1000" kern="100">
                          <a:effectLst/>
                        </a:rPr>
                        <a:t>Total</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54.68</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49.42</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a:effectLst/>
                        </a:rPr>
                        <a:t>55.24</a:t>
                      </a:r>
                      <a:endParaRPr lang="en-ID" sz="1100" kern="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800"/>
                        </a:spcAft>
                      </a:pPr>
                      <a:r>
                        <a:rPr lang="id-ID" sz="1000" kern="100" dirty="0">
                          <a:effectLst/>
                        </a:rPr>
                        <a:t>180.3012</a:t>
                      </a:r>
                      <a:endParaRPr lang="en-ID" sz="1100" kern="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58543418"/>
                  </a:ext>
                </a:extLst>
              </a:tr>
            </a:tbl>
          </a:graphicData>
        </a:graphic>
      </p:graphicFrame>
      <p:sp>
        <p:nvSpPr>
          <p:cNvPr id="9" name="TextBox 8">
            <a:extLst>
              <a:ext uri="{FF2B5EF4-FFF2-40B4-BE49-F238E27FC236}">
                <a16:creationId xmlns:a16="http://schemas.microsoft.com/office/drawing/2014/main" id="{6281D4D5-C07E-0416-5D11-D3DD5CA863A6}"/>
              </a:ext>
            </a:extLst>
          </p:cNvPr>
          <p:cNvSpPr txBox="1"/>
          <p:nvPr/>
        </p:nvSpPr>
        <p:spPr>
          <a:xfrm>
            <a:off x="6349322" y="2217537"/>
            <a:ext cx="5349875" cy="2104935"/>
          </a:xfrm>
          <a:prstGeom prst="rect">
            <a:avLst/>
          </a:prstGeom>
          <a:noFill/>
        </p:spPr>
        <p:txBody>
          <a:bodyPr wrap="square">
            <a:spAutoFit/>
          </a:bodyPr>
          <a:lstStyle/>
          <a:p>
            <a:pPr algn="just">
              <a:lnSpc>
                <a:spcPct val="107000"/>
              </a:lnSpc>
              <a:spcAft>
                <a:spcPts val="800"/>
              </a:spcAft>
            </a:pPr>
            <a:r>
              <a:rPr lang="id-ID" sz="1400" kern="100" dirty="0">
                <a:effectLst/>
                <a:latin typeface="Times New Roman" panose="02020603050405020304" pitchFamily="18" charset="0"/>
                <a:ea typeface="SimSun" panose="02010600030101010101" pitchFamily="2" charset="-122"/>
                <a:cs typeface="Arial" panose="020B0604020202020204" pitchFamily="34" charset="0"/>
              </a:rPr>
              <a:t>Hasil perhitungannya dinyatakan sebagai kesenjangan kualitas layanan.</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400" kern="100" dirty="0">
                <a:effectLst/>
                <a:latin typeface="Times New Roman" panose="02020603050405020304" pitchFamily="18" charset="0"/>
                <a:ea typeface="SimSun" panose="02010600030101010101" pitchFamily="2" charset="-122"/>
                <a:cs typeface="Arial" panose="020B0604020202020204" pitchFamily="34" charset="0"/>
              </a:rPr>
              <a:t>Nilai 5 (pada 5Y) adalah nilai maksimum yang digunakan pada skala pengukuran. CSI dihitung dengan rumus: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400" kern="100" dirty="0">
                <a:effectLst/>
                <a:latin typeface="Cambria Math" panose="02040503050406030204" pitchFamily="18" charset="0"/>
                <a:ea typeface="SimSun" panose="02010600030101010101" pitchFamily="2" charset="-122"/>
                <a:cs typeface="Cambria Math" panose="02040503050406030204" pitchFamily="18" charset="0"/>
              </a:rPr>
              <a:t>𝐶𝑆𝐼</a:t>
            </a:r>
            <a:r>
              <a:rPr lang="id-ID" sz="1400" kern="100" dirty="0">
                <a:effectLst/>
                <a:latin typeface="Times New Roman" panose="02020603050405020304" pitchFamily="18" charset="0"/>
                <a:ea typeface="SimSun" panose="02010600030101010101" pitchFamily="2" charset="-122"/>
                <a:cs typeface="Arial" panose="020B0604020202020204" pitchFamily="34" charset="0"/>
              </a:rPr>
              <a:t> = (</a:t>
            </a:r>
            <a:r>
              <a:rPr lang="id-ID" sz="1400" kern="100" dirty="0">
                <a:effectLst/>
                <a:latin typeface="Cambria Math" panose="02040503050406030204" pitchFamily="18" charset="0"/>
                <a:ea typeface="SimSun" panose="02010600030101010101" pitchFamily="2" charset="-122"/>
                <a:cs typeface="Cambria Math" panose="02040503050406030204" pitchFamily="18" charset="0"/>
              </a:rPr>
              <a:t>𝑇</a:t>
            </a:r>
            <a:r>
              <a:rPr lang="id-ID" sz="1400" kern="100" dirty="0">
                <a:effectLst/>
                <a:latin typeface="Times New Roman" panose="02020603050405020304" pitchFamily="18" charset="0"/>
                <a:ea typeface="SimSun" panose="02010600030101010101" pitchFamily="2" charset="-122"/>
                <a:cs typeface="Arial" panose="020B0604020202020204" pitchFamily="34" charset="0"/>
              </a:rPr>
              <a:t> / 5</a:t>
            </a:r>
            <a:r>
              <a:rPr lang="id-ID" sz="1400" kern="100" dirty="0">
                <a:effectLst/>
                <a:latin typeface="Cambria Math" panose="02040503050406030204" pitchFamily="18" charset="0"/>
                <a:ea typeface="SimSun" panose="02010600030101010101" pitchFamily="2" charset="-122"/>
                <a:cs typeface="Cambria Math" panose="02040503050406030204" pitchFamily="18" charset="0"/>
              </a:rPr>
              <a:t>𝑌</a:t>
            </a:r>
            <a:r>
              <a:rPr lang="id-ID" sz="1400" kern="100" dirty="0">
                <a:effectLst/>
                <a:latin typeface="Times New Roman" panose="02020603050405020304" pitchFamily="18" charset="0"/>
                <a:ea typeface="SimSun" panose="02010600030101010101" pitchFamily="2" charset="-122"/>
                <a:cs typeface="Arial" panose="020B0604020202020204" pitchFamily="34" charset="0"/>
              </a:rPr>
              <a:t>) </a:t>
            </a:r>
            <a:r>
              <a:rPr lang="id-ID" sz="1400" kern="100" dirty="0">
                <a:effectLst/>
                <a:latin typeface="Cambria Math" panose="02040503050406030204" pitchFamily="18" charset="0"/>
                <a:ea typeface="SimSun" panose="02010600030101010101" pitchFamily="2" charset="-122"/>
                <a:cs typeface="Cambria Math" panose="02040503050406030204" pitchFamily="18" charset="0"/>
              </a:rPr>
              <a:t>𝑥</a:t>
            </a:r>
            <a:r>
              <a:rPr lang="id-ID" sz="1400" kern="100" dirty="0">
                <a:effectLst/>
                <a:latin typeface="Times New Roman" panose="02020603050405020304" pitchFamily="18" charset="0"/>
                <a:ea typeface="SimSun" panose="02010600030101010101" pitchFamily="2" charset="-122"/>
                <a:cs typeface="Arial" panose="020B0604020202020204" pitchFamily="34" charset="0"/>
              </a:rPr>
              <a:t> 100%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400" kern="100" dirty="0">
                <a:effectLst/>
                <a:latin typeface="Times New Roman" panose="02020603050405020304" pitchFamily="18" charset="0"/>
                <a:ea typeface="SimSun" panose="02010600030101010101" pitchFamily="2" charset="-122"/>
                <a:cs typeface="Arial" panose="020B0604020202020204" pitchFamily="34" charset="0"/>
              </a:rPr>
              <a:t>CSI = 65,95%</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400" kern="100" dirty="0">
                <a:effectLst/>
                <a:latin typeface="Times New Roman" panose="02020603050405020304" pitchFamily="18" charset="0"/>
                <a:ea typeface="SimSun" panose="02010600030101010101" pitchFamily="2" charset="-122"/>
                <a:cs typeface="Arial" panose="020B0604020202020204" pitchFamily="34" charset="0"/>
              </a:rPr>
              <a:t>Hasil disimpulkan jika nilai CSI &gt;50% sampai 80% menandakan konsumen merasa cukup puas pada kinerja pelayanan.</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0688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F5B97462-7B7D-A1C6-D1FC-8B55CFB8EA67}"/>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Pendahuluan</a:t>
            </a:r>
            <a:endParaRPr lang="en-US" sz="3000" dirty="0"/>
          </a:p>
        </p:txBody>
      </p:sp>
      <p:sp>
        <p:nvSpPr>
          <p:cNvPr id="3" name="Rectangle: Rounded Corners 2">
            <a:extLst>
              <a:ext uri="{FF2B5EF4-FFF2-40B4-BE49-F238E27FC236}">
                <a16:creationId xmlns:a16="http://schemas.microsoft.com/office/drawing/2014/main" id="{2060CCCA-47B7-99F1-6BB7-2C4A7194856D}"/>
              </a:ext>
            </a:extLst>
          </p:cNvPr>
          <p:cNvSpPr/>
          <p:nvPr/>
        </p:nvSpPr>
        <p:spPr>
          <a:xfrm>
            <a:off x="560123" y="936295"/>
            <a:ext cx="7255819" cy="213845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7000"/>
              </a:lnSpc>
              <a:spcBef>
                <a:spcPts val="0"/>
              </a:spcBef>
              <a:spcAft>
                <a:spcPts val="600"/>
              </a:spcAft>
              <a:buClr>
                <a:srgbClr val="000000"/>
              </a:buClr>
              <a:buSzTx/>
              <a:buFont typeface="Arial"/>
              <a:buNone/>
              <a:tabLst/>
              <a:defRPr/>
            </a:pPr>
            <a:r>
              <a:rPr kumimoji="0" lang="id-ID"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AA.co.Store merupakan salah satu bisnis fashion yang </a:t>
            </a: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berdiri tahun 2021 yang terletak di Sidoarjo</a:t>
            </a:r>
            <a:r>
              <a:rPr kumimoji="0" lang="id-ID"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a:t>
            </a:r>
            <a:r>
              <a:rPr kumimoji="0" lang="en-ID" sz="1800" b="0" i="0" u="none" strike="noStrike" kern="1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Aa.co.Store memiliki jumlah sample produk yaitu : kaos, jaket dan hoodie . Aa.co.Store merupakan bisnis fasion yang memiliki bahan yang berkualitas. Bisnis fasion ini mampu bersaing dengan brand lokal yang berada di Sidoarjo meskipun Aa.co.Store brand yang masih berkembang.</a:t>
            </a:r>
            <a:endParaRPr kumimoji="0" lang="en-ID" sz="1800" b="0" i="0" u="none" strike="noStrike" kern="1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sym typeface="Arial"/>
            </a:endParaRPr>
          </a:p>
        </p:txBody>
      </p:sp>
      <p:sp>
        <p:nvSpPr>
          <p:cNvPr id="6" name="Rectangle: Rounded Corners 5">
            <a:extLst>
              <a:ext uri="{FF2B5EF4-FFF2-40B4-BE49-F238E27FC236}">
                <a16:creationId xmlns:a16="http://schemas.microsoft.com/office/drawing/2014/main" id="{850F5ED8-DB5D-9244-39D2-007C771A0AA7}"/>
              </a:ext>
            </a:extLst>
          </p:cNvPr>
          <p:cNvSpPr/>
          <p:nvPr/>
        </p:nvSpPr>
        <p:spPr>
          <a:xfrm>
            <a:off x="2928258" y="3505198"/>
            <a:ext cx="8127052" cy="188322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Untuk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menjadikan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produk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unggul</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di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pasaran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maka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perlu</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dilakukannya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pengembangan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agar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produk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tersebut</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dapat</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diterima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konsumen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di masa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depan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Pengembangan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produk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adalah</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cara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paling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umum</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untuk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membuat</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produk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baru</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atau</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membuat</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produk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yang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sudah</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ada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menjadi</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lebih</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baik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Pengembangan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produk</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juga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bertujuan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agar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bisa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menciptakan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peluang</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usaha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dan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memaksimalkan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keuntungan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 </a:t>
            </a:r>
            <a:endParaRPr kumimoji="0" lang="en-ID" sz="1800" b="0" i="0" u="none" strike="noStrike" kern="1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255115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86990-742E-672E-58DA-4403369E1ADD}"/>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B2F8840B-1D3B-701A-98E1-AA0BA0F042AD}"/>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3" name="TextBox 2">
            <a:extLst>
              <a:ext uri="{FF2B5EF4-FFF2-40B4-BE49-F238E27FC236}">
                <a16:creationId xmlns:a16="http://schemas.microsoft.com/office/drawing/2014/main" id="{D2990545-5AFA-28E7-6DE7-8AA64AF06D5B}"/>
              </a:ext>
            </a:extLst>
          </p:cNvPr>
          <p:cNvSpPr txBox="1"/>
          <p:nvPr/>
        </p:nvSpPr>
        <p:spPr>
          <a:xfrm>
            <a:off x="631371" y="1035041"/>
            <a:ext cx="6096000" cy="342786"/>
          </a:xfrm>
          <a:prstGeom prst="rect">
            <a:avLst/>
          </a:prstGeom>
          <a:noFill/>
        </p:spPr>
        <p:txBody>
          <a:bodyPr wrap="square">
            <a:spAutoFit/>
          </a:bodyPr>
          <a:lstStyle/>
          <a:p>
            <a:pPr lvl="0" algn="just">
              <a:lnSpc>
                <a:spcPct val="107000"/>
              </a:lnSpc>
              <a:spcAft>
                <a:spcPts val="800"/>
              </a:spcAft>
            </a:pPr>
            <a:r>
              <a:rPr lang="id-ID" sz="1600" b="1" kern="100" dirty="0">
                <a:effectLst/>
                <a:latin typeface="Times New Roman" panose="02020603050405020304" pitchFamily="18" charset="0"/>
                <a:ea typeface="SimSun" panose="02010600030101010101" pitchFamily="2" charset="-122"/>
                <a:cs typeface="Arial" panose="020B0604020202020204" pitchFamily="34" charset="0"/>
              </a:rPr>
              <a:t>Importance Performance Analysis (IPA)</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7" name="Picture 6">
            <a:extLst>
              <a:ext uri="{FF2B5EF4-FFF2-40B4-BE49-F238E27FC236}">
                <a16:creationId xmlns:a16="http://schemas.microsoft.com/office/drawing/2014/main" id="{C6E20489-A8E6-41FF-8488-21E88F3478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6362" y="2053862"/>
            <a:ext cx="5680438" cy="3345316"/>
          </a:xfrm>
          <a:prstGeom prst="rect">
            <a:avLst/>
          </a:prstGeom>
          <a:noFill/>
          <a:ln>
            <a:noFill/>
          </a:ln>
        </p:spPr>
      </p:pic>
    </p:spTree>
    <p:extLst>
      <p:ext uri="{BB962C8B-B14F-4D97-AF65-F5344CB8AC3E}">
        <p14:creationId xmlns:p14="http://schemas.microsoft.com/office/powerpoint/2010/main" val="308012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452B-B2FC-DA3C-4363-DBFC0824040B}"/>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6FB58FFA-59C7-1D98-070B-85893E7B473C}"/>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8" name="TextBox 7">
            <a:extLst>
              <a:ext uri="{FF2B5EF4-FFF2-40B4-BE49-F238E27FC236}">
                <a16:creationId xmlns:a16="http://schemas.microsoft.com/office/drawing/2014/main" id="{728936E9-0F70-A90E-10EB-5D2E95FE63DE}"/>
              </a:ext>
            </a:extLst>
          </p:cNvPr>
          <p:cNvSpPr txBox="1"/>
          <p:nvPr/>
        </p:nvSpPr>
        <p:spPr>
          <a:xfrm>
            <a:off x="180560" y="936172"/>
            <a:ext cx="11423611" cy="4608121"/>
          </a:xfrm>
          <a:prstGeom prst="rect">
            <a:avLst/>
          </a:prstGeom>
          <a:noFill/>
        </p:spPr>
        <p:txBody>
          <a:bodyPr wrap="square">
            <a:spAutoFit/>
          </a:bodyPr>
          <a:lstStyle/>
          <a:p>
            <a:pPr algn="just">
              <a:lnSpc>
                <a:spcPct val="107000"/>
              </a:lnSpc>
              <a:spcAft>
                <a:spcPts val="800"/>
              </a:spcAft>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Berdasarkan pemetaan diagram kartesius, maka atribut – atribut pelayanan dapat dikelompokkan kedalam masing – masing kuadran sebagai berikut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4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sz="1800" kern="100" dirty="0">
              <a:latin typeface="Calibri" panose="020F0502020204030204" pitchFamily="34" charset="0"/>
              <a:ea typeface="SimSun" panose="02010600030101010101" pitchFamily="2" charset="-122"/>
              <a:cs typeface="Arial" panose="020B0604020202020204" pitchFamily="34" charset="0"/>
            </a:endParaRPr>
          </a:p>
          <a:p>
            <a:pPr marL="342900" algn="just">
              <a:lnSpc>
                <a:spcPct val="107000"/>
              </a:lnSpc>
              <a:spcAft>
                <a:spcPts val="800"/>
              </a:spcAft>
              <a:buFont typeface="+mj-lt"/>
              <a:buAutoNum type="alphaLcPeriod"/>
            </a:pP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Kuadran I (Prioritas Utama) </a:t>
            </a:r>
            <a:r>
              <a:rPr lang="en-ID" sz="1800" b="1" kern="100" dirty="0">
                <a:latin typeface="Calibri" panose="020F0502020204030204" pitchFamily="34" charset="0"/>
                <a:ea typeface="SimSun" panose="02010600030101010101" pitchFamily="2" charset="-122"/>
                <a:cs typeface="Arial" panose="020B0604020202020204" pitchFamily="34" charset="0"/>
              </a:rPr>
              <a:t> </a:t>
            </a:r>
            <a:r>
              <a:rPr lang="id-ID" sz="1800" kern="100" dirty="0">
                <a:effectLst/>
                <a:latin typeface="Times New Roman" panose="02020603050405020304" pitchFamily="18" charset="0"/>
                <a:ea typeface="SimSun" panose="02010600030101010101" pitchFamily="2" charset="-122"/>
                <a:cs typeface="Arial" panose="020B0604020202020204" pitchFamily="34" charset="0"/>
              </a:rPr>
              <a:t>Kuadran I merupakan daerah prioritas utama yang perlu dilakukan perbaikan, karena atribut – atribut yang masuk dalam kuadran I dinilai sangat penting oleh pengguna AA.co.Store (Konsumen) sedangkan tingkat pelaksanaannya belum memuaskan bagi konsumen.</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p>
            <a:pPr marL="342900" algn="just">
              <a:lnSpc>
                <a:spcPct val="107000"/>
              </a:lnSpc>
              <a:spcAft>
                <a:spcPts val="800"/>
              </a:spcAft>
              <a:buFont typeface="+mj-lt"/>
              <a:buAutoNum type="alphaLcPeriod"/>
            </a:pP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Kuadran II (Prioritas Yang Harus Dipertahankan) </a:t>
            </a:r>
            <a:r>
              <a:rPr lang="id-ID" sz="1800" kern="100" dirty="0">
                <a:effectLst/>
                <a:latin typeface="Times New Roman" panose="02020603050405020304" pitchFamily="18" charset="0"/>
                <a:ea typeface="SimSun" panose="02010600030101010101" pitchFamily="2" charset="-122"/>
                <a:cs typeface="Arial" panose="020B0604020202020204" pitchFamily="34" charset="0"/>
              </a:rPr>
              <a:t>Kuadran II dapat disebut prioritas yang harus dipertahankan, karena tingkat pelaksanaannya telah memenuhi tingkat persepsi dan tingkat harapan konsumen, sehinga dapat memuaskan konsumen</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a:t>
            </a:r>
          </a:p>
          <a:p>
            <a:pPr marL="342900" algn="just">
              <a:lnSpc>
                <a:spcPct val="107000"/>
              </a:lnSpc>
              <a:spcAft>
                <a:spcPts val="800"/>
              </a:spcAft>
              <a:buFont typeface="+mj-lt"/>
              <a:buAutoNum type="alphaLcPeriod"/>
            </a:pP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Kuadran III (Prioritas Rendah) </a:t>
            </a:r>
            <a:r>
              <a:rPr lang="id-ID" sz="1800" kern="100" dirty="0">
                <a:effectLst/>
                <a:latin typeface="Times New Roman" panose="02020603050405020304" pitchFamily="18" charset="0"/>
                <a:ea typeface="SimSun" panose="02010600030101010101" pitchFamily="2" charset="-122"/>
                <a:cs typeface="Arial" panose="020B0604020202020204" pitchFamily="34" charset="0"/>
              </a:rPr>
              <a:t>Kuadran III dapat disebut prioritas rendah, karena pada daerah ini masih kurang penting bagi konsumen untuk dilakukan adanya perbaikan, sedangkan kualitas layanan tergolong biasa – biasa saja. </a:t>
            </a:r>
            <a:endParaRPr lang="en-US" sz="1800" kern="100" dirty="0">
              <a:latin typeface="Times New Roman" panose="02020603050405020304" pitchFamily="18" charset="0"/>
              <a:ea typeface="SimSun" panose="02010600030101010101" pitchFamily="2" charset="-122"/>
              <a:cs typeface="Arial" panose="020B0604020202020204" pitchFamily="34" charset="0"/>
            </a:endParaRPr>
          </a:p>
          <a:p>
            <a:pPr marL="342900" algn="just">
              <a:lnSpc>
                <a:spcPct val="107000"/>
              </a:lnSpc>
              <a:spcAft>
                <a:spcPts val="800"/>
              </a:spcAft>
              <a:buFont typeface="+mj-lt"/>
              <a:buAutoNum type="alphaLcPeriod"/>
            </a:pP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Kuadran IV (Berlebihan) </a:t>
            </a:r>
            <a:r>
              <a:rPr lang="id-ID" sz="1800" kern="100" dirty="0">
                <a:effectLst/>
                <a:latin typeface="Times New Roman" panose="02020603050405020304" pitchFamily="18" charset="0"/>
                <a:ea typeface="SimSun" panose="02010600030101010101" pitchFamily="2" charset="-122"/>
                <a:cs typeface="Arial" panose="020B0604020202020204" pitchFamily="34" charset="0"/>
              </a:rPr>
              <a:t>Kuadran IV dapat disebut daerah berlebihan. Dapat disebabkan karena konsumen menganggap atribut yang ada dalam kuadran ini tidak terlalu penting akan tetapi pelaksanaannya dilakukan dengan cukup baik</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a:t>
            </a:r>
            <a:r>
              <a:rPr lang="id-ID" sz="18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58181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EC10A-960D-FA48-3449-C298F8C2C0A1}"/>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A272469F-5878-6A73-DEDD-F0A954704803}"/>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3" name="TextBox 2">
            <a:extLst>
              <a:ext uri="{FF2B5EF4-FFF2-40B4-BE49-F238E27FC236}">
                <a16:creationId xmlns:a16="http://schemas.microsoft.com/office/drawing/2014/main" id="{EB6F04A9-94BC-0179-D810-B45C063780C6}"/>
              </a:ext>
            </a:extLst>
          </p:cNvPr>
          <p:cNvSpPr txBox="1"/>
          <p:nvPr/>
        </p:nvSpPr>
        <p:spPr>
          <a:xfrm>
            <a:off x="180561" y="1200582"/>
            <a:ext cx="11478039" cy="4147033"/>
          </a:xfrm>
          <a:prstGeom prst="rect">
            <a:avLst/>
          </a:prstGeom>
          <a:noFill/>
        </p:spPr>
        <p:txBody>
          <a:bodyPr wrap="square">
            <a:spAutoFit/>
          </a:bodyPr>
          <a:lstStyle/>
          <a:p>
            <a:pPr algn="just">
              <a:lnSpc>
                <a:spcPct val="107000"/>
              </a:lnSpc>
              <a:spcAft>
                <a:spcPts val="800"/>
              </a:spcAft>
            </a:pP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Quality Function Deployment</a:t>
            </a:r>
            <a:endParaRPr lang="en-US" sz="1800" b="1" kern="100" dirty="0">
              <a:effectLst/>
              <a:latin typeface="Times New Roman" panose="02020603050405020304" pitchFamily="18" charset="0"/>
              <a:ea typeface="SimSun" panose="02010600030101010101" pitchFamily="2" charset="-122"/>
              <a:cs typeface="Arial" panose="020B0604020202020204" pitchFamily="34" charset="0"/>
            </a:endParaRPr>
          </a:p>
          <a:p>
            <a:pPr algn="just">
              <a:lnSpc>
                <a:spcPct val="107000"/>
              </a:lnSpc>
              <a:spcAft>
                <a:spcPts val="800"/>
              </a:spcAft>
            </a:pP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800" kern="100" dirty="0">
                <a:effectLst/>
                <a:latin typeface="Times New Roman" panose="02020603050405020304" pitchFamily="18" charset="0"/>
                <a:ea typeface="SimSun" panose="02010600030101010101" pitchFamily="2" charset="-122"/>
                <a:cs typeface="Arial" panose="020B0604020202020204" pitchFamily="34" charset="0"/>
              </a:rPr>
              <a:t>Setelah menentukan gap menggunakan servqual dan analisis IPA, maka langkah selanjutnya adalah melakukan analisis QFD. Salah satu teknik dalam menganalisis QFD menggunakan House of Quality (HOQ). Tahap – tahap dalam penyusunan HOQ adalah sebagai berikut :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spcAft>
                <a:spcPts val="800"/>
              </a:spcAft>
              <a:buFont typeface="+mj-lt"/>
              <a:buAutoNum type="alphaLcPeriod"/>
            </a:pPr>
            <a:r>
              <a:rPr lang="id-ID" sz="1800" kern="100" dirty="0">
                <a:effectLst/>
                <a:latin typeface="Times New Roman" panose="02020603050405020304" pitchFamily="18" charset="0"/>
                <a:ea typeface="SimSun" panose="02010600030101010101" pitchFamily="2" charset="-122"/>
                <a:cs typeface="Arial" panose="020B0604020202020204" pitchFamily="34" charset="0"/>
              </a:rPr>
              <a:t>Penyusunan Customers Needs (WHATs)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id-ID" sz="1800" kern="100" dirty="0">
                <a:effectLst/>
                <a:latin typeface="Times New Roman" panose="02020603050405020304" pitchFamily="18" charset="0"/>
                <a:ea typeface="SimSun" panose="02010600030101010101" pitchFamily="2" charset="-122"/>
                <a:cs typeface="Arial" panose="020B0604020202020204" pitchFamily="34" charset="0"/>
              </a:rPr>
              <a:t>Berdasarkan analisis IPA terdapat tiga atribut yang akan digunakan sebagai Customers Needs pada House of Quality, yaitu atribut kualitas pelayanan yang berada pada kuadran pertama antara lain :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rabicPeriod"/>
            </a:pPr>
            <a:r>
              <a:rPr lang="id-ID" sz="1800" kern="100" dirty="0">
                <a:effectLst/>
                <a:latin typeface="Times New Roman" panose="02020603050405020304" pitchFamily="18" charset="0"/>
                <a:ea typeface="SimSun" panose="02010600030101010101" pitchFamily="2" charset="-122"/>
                <a:cs typeface="Times New Roman" panose="02020603050405020304" pitchFamily="18" charset="0"/>
              </a:rPr>
              <a:t>Pengirimian produk tepat waktu </a:t>
            </a:r>
            <a:endParaRPr lang="en-ID" sz="18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7000"/>
              </a:lnSpc>
              <a:buFont typeface="+mj-lt"/>
              <a:buAutoNum type="arabicPeriod"/>
            </a:pPr>
            <a:r>
              <a:rPr lang="id-ID" sz="1800" kern="100" dirty="0">
                <a:effectLst/>
                <a:latin typeface="Times New Roman" panose="02020603050405020304" pitchFamily="18" charset="0"/>
                <a:ea typeface="SimSun" panose="02010600030101010101" pitchFamily="2" charset="-122"/>
                <a:cs typeface="Times New Roman" panose="02020603050405020304" pitchFamily="18" charset="0"/>
              </a:rPr>
              <a:t>Karyawan memberikan beberapa solusi apabila diminta desain </a:t>
            </a:r>
            <a:endParaRPr lang="en-ID" sz="18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7000"/>
              </a:lnSpc>
              <a:buFont typeface="+mj-lt"/>
              <a:buAutoNum type="arabicPeriod"/>
            </a:pPr>
            <a:r>
              <a:rPr lang="id-ID" sz="1800" kern="100" dirty="0">
                <a:effectLst/>
                <a:latin typeface="Times New Roman" panose="02020603050405020304" pitchFamily="18" charset="0"/>
                <a:ea typeface="SimSun" panose="02010600030101010101" pitchFamily="2" charset="-122"/>
                <a:cs typeface="Times New Roman" panose="02020603050405020304" pitchFamily="18" charset="0"/>
              </a:rPr>
              <a:t>Sarana dan prasarana yang ada</a:t>
            </a:r>
            <a:endParaRPr lang="en-ID" sz="18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07000"/>
              </a:lnSpc>
              <a:spcAft>
                <a:spcPts val="800"/>
              </a:spcAft>
              <a:buFont typeface="+mj-lt"/>
              <a:buAutoNum type="alphaLcPeriod"/>
            </a:pPr>
            <a:r>
              <a:rPr lang="id-ID" sz="1800" kern="100" dirty="0">
                <a:effectLst/>
                <a:latin typeface="Times New Roman" panose="02020603050405020304" pitchFamily="18" charset="0"/>
                <a:ea typeface="SimSun" panose="02010600030101010101" pitchFamily="2" charset="-122"/>
                <a:cs typeface="Arial" panose="020B0604020202020204" pitchFamily="34" charset="0"/>
              </a:rPr>
              <a:t>Penetapan Technical Requirement (HOWs)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3635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17FD-1255-9CD1-EA40-A323D1516833}"/>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13A2E960-E6C7-32BF-7727-468FE9C7BF1C}"/>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3" name="TextBox 2">
            <a:extLst>
              <a:ext uri="{FF2B5EF4-FFF2-40B4-BE49-F238E27FC236}">
                <a16:creationId xmlns:a16="http://schemas.microsoft.com/office/drawing/2014/main" id="{6676400D-A8B6-33F7-FF54-2C12715A883A}"/>
              </a:ext>
            </a:extLst>
          </p:cNvPr>
          <p:cNvSpPr txBox="1"/>
          <p:nvPr/>
        </p:nvSpPr>
        <p:spPr>
          <a:xfrm>
            <a:off x="435429" y="891072"/>
            <a:ext cx="11168742" cy="4294830"/>
          </a:xfrm>
          <a:prstGeom prst="rect">
            <a:avLst/>
          </a:prstGeom>
          <a:noFill/>
        </p:spPr>
        <p:txBody>
          <a:bodyPr wrap="square">
            <a:spAutoFit/>
          </a:bodyPr>
          <a:lstStyle/>
          <a:p>
            <a:pPr algn="just">
              <a:lnSpc>
                <a:spcPct val="107000"/>
              </a:lnSpc>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Hubungan antara Customers Needs dan Technical Requirement yang digunakan dalam penelitian ini dapat dinyatakan dalam tiga tingkatan yakni :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rabicPeriod"/>
            </a:pPr>
            <a:r>
              <a:rPr lang="id-ID" sz="1600" i="1" kern="100" dirty="0">
                <a:effectLst/>
                <a:latin typeface="Times New Roman" panose="02020603050405020304" pitchFamily="18" charset="0"/>
                <a:ea typeface="SimSun" panose="02010600030101010101" pitchFamily="2" charset="-122"/>
                <a:cs typeface="Times New Roman" panose="02020603050405020304" pitchFamily="18" charset="0"/>
              </a:rPr>
              <a:t>Technical Requirement</a:t>
            </a:r>
            <a:r>
              <a:rPr lang="id-ID" sz="1600" kern="100" dirty="0">
                <a:effectLst/>
                <a:latin typeface="Times New Roman" panose="02020603050405020304" pitchFamily="18" charset="0"/>
                <a:ea typeface="SimSun" panose="02010600030101010101" pitchFamily="2" charset="-122"/>
                <a:cs typeface="Times New Roman" panose="02020603050405020304" pitchFamily="18" charset="0"/>
              </a:rPr>
              <a:t> memiliki hubungan kuat dalam memenuhi Customers Needs. Hubungan ini memiliki nilai sebesar 9 dan disimbolkan dengan ●. </a:t>
            </a:r>
            <a:endParaRPr lang="en-ID" sz="16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180340" indent="-180340" algn="just">
              <a:lnSpc>
                <a:spcPct val="107000"/>
              </a:lnSpc>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2</a:t>
            </a:r>
            <a:r>
              <a:rPr lang="id-ID" sz="1600" i="1" kern="100" dirty="0">
                <a:effectLst/>
                <a:latin typeface="Times New Roman" panose="02020603050405020304" pitchFamily="18" charset="0"/>
                <a:ea typeface="SimSun" panose="02010600030101010101" pitchFamily="2" charset="-122"/>
                <a:cs typeface="Arial" panose="020B0604020202020204" pitchFamily="34" charset="0"/>
              </a:rPr>
              <a:t>.  Technical Requirement</a:t>
            </a:r>
            <a:r>
              <a:rPr lang="id-ID" sz="1600" kern="100" dirty="0">
                <a:effectLst/>
                <a:latin typeface="Times New Roman" panose="02020603050405020304" pitchFamily="18" charset="0"/>
                <a:ea typeface="SimSun" panose="02010600030101010101" pitchFamily="2" charset="-122"/>
                <a:cs typeface="Arial" panose="020B0604020202020204" pitchFamily="34" charset="0"/>
              </a:rPr>
              <a:t> memiliki hubungan sedang dalam memenuhi Customers Needs. Hubungan ini memiliki nilai sebesar 3 dan disimbolkan dengan ○.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180340" indent="-180340" algn="just">
              <a:lnSpc>
                <a:spcPct val="107000"/>
              </a:lnSpc>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3.  </a:t>
            </a:r>
            <a:r>
              <a:rPr lang="id-ID" sz="1600" i="1" kern="100" dirty="0">
                <a:effectLst/>
                <a:latin typeface="Times New Roman" panose="02020603050405020304" pitchFamily="18" charset="0"/>
                <a:ea typeface="SimSun" panose="02010600030101010101" pitchFamily="2" charset="-122"/>
                <a:cs typeface="Arial" panose="020B0604020202020204" pitchFamily="34" charset="0"/>
              </a:rPr>
              <a:t>Technical Requirement</a:t>
            </a:r>
            <a:r>
              <a:rPr lang="id-ID" sz="1600" kern="100" dirty="0">
                <a:effectLst/>
                <a:latin typeface="Times New Roman" panose="02020603050405020304" pitchFamily="18" charset="0"/>
                <a:ea typeface="SimSun" panose="02010600030101010101" pitchFamily="2" charset="-122"/>
                <a:cs typeface="Arial" panose="020B0604020202020204" pitchFamily="34" charset="0"/>
              </a:rPr>
              <a:t> memiliki hubungan lemah dalam memenuhi Customers Needs. Hubungan ini memiliki nilai sebesar 1 dan disimbolkan dengan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lphaLcPeriod"/>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Target dan Bobot Kolom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lphaLcPeriod"/>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Matriks Korelasi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lphaLcPeriod"/>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Data Nilai Target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lphaLcPeriod"/>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Menentukan Nilai Sales Point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lphaLcPeriod"/>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Menentukan Improvement Rasio </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lphaLcPeriod"/>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Menentukan Nilai Bobot Baris (Raw Weight)</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buFont typeface="+mj-lt"/>
              <a:buAutoNum type="alphaLcPeriod"/>
            </a:pPr>
            <a:r>
              <a:rPr lang="id-ID" sz="1600" kern="100" dirty="0">
                <a:effectLst/>
                <a:latin typeface="Times New Roman" panose="02020603050405020304" pitchFamily="18" charset="0"/>
                <a:ea typeface="SimSun" panose="02010600030101010101" pitchFamily="2" charset="-122"/>
                <a:cs typeface="Arial" panose="020B0604020202020204" pitchFamily="34" charset="0"/>
              </a:rPr>
              <a:t>Hasil Analisis QFD</a:t>
            </a:r>
            <a:endParaRPr lang="en-ID" sz="16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97825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7ED01-06FB-4609-6B5F-3403E009DD39}"/>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139EF563-4BCE-53E2-39B1-43E59318FDD0}"/>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6" name="TextBox 5">
            <a:extLst>
              <a:ext uri="{FF2B5EF4-FFF2-40B4-BE49-F238E27FC236}">
                <a16:creationId xmlns:a16="http://schemas.microsoft.com/office/drawing/2014/main" id="{F26293FB-AC07-0F00-A632-6B4AE0F1DF15}"/>
              </a:ext>
            </a:extLst>
          </p:cNvPr>
          <p:cNvSpPr txBox="1"/>
          <p:nvPr/>
        </p:nvSpPr>
        <p:spPr>
          <a:xfrm>
            <a:off x="688157" y="956627"/>
            <a:ext cx="10815684" cy="430887"/>
          </a:xfrm>
          <a:prstGeom prst="rect">
            <a:avLst/>
          </a:prstGeom>
          <a:solidFill>
            <a:srgbClr val="EEEEEC"/>
          </a:solidFill>
        </p:spPr>
        <p:txBody>
          <a:bodyPr wrap="square" rtlCol="0">
            <a:spAutoFit/>
          </a:bodyPr>
          <a:lstStyle/>
          <a:p>
            <a:pPr algn="ctr"/>
            <a:endParaRPr lang="en-ID" sz="2200" dirty="0">
              <a:solidFill>
                <a:srgbClr val="02050A"/>
              </a:solidFill>
              <a:latin typeface="Century Gothic" panose="020B0502020202020204" pitchFamily="34" charset="0"/>
            </a:endParaRPr>
          </a:p>
        </p:txBody>
      </p:sp>
      <p:graphicFrame>
        <p:nvGraphicFramePr>
          <p:cNvPr id="2" name="Object 1">
            <a:extLst>
              <a:ext uri="{FF2B5EF4-FFF2-40B4-BE49-F238E27FC236}">
                <a16:creationId xmlns:a16="http://schemas.microsoft.com/office/drawing/2014/main" id="{8B6FF4FD-25D9-D5C8-6D09-275F5D027C69}"/>
              </a:ext>
            </a:extLst>
          </p:cNvPr>
          <p:cNvGraphicFramePr>
            <a:graphicFrameLocks noChangeAspect="1"/>
          </p:cNvGraphicFramePr>
          <p:nvPr>
            <p:extLst>
              <p:ext uri="{D42A27DB-BD31-4B8C-83A1-F6EECF244321}">
                <p14:modId xmlns:p14="http://schemas.microsoft.com/office/powerpoint/2010/main" val="3018299175"/>
              </p:ext>
            </p:extLst>
          </p:nvPr>
        </p:nvGraphicFramePr>
        <p:xfrm>
          <a:off x="2260828" y="620824"/>
          <a:ext cx="8276544" cy="5381615"/>
        </p:xfrm>
        <a:graphic>
          <a:graphicData uri="http://schemas.openxmlformats.org/presentationml/2006/ole">
            <mc:AlternateContent xmlns:mc="http://schemas.openxmlformats.org/markup-compatibility/2006">
              <mc:Choice xmlns:v="urn:schemas-microsoft-com:vml" Requires="v">
                <p:oleObj name="Document" r:id="rId2" imgW="9172828" imgH="5963806" progId="Word.Document.12">
                  <p:embed/>
                </p:oleObj>
              </mc:Choice>
              <mc:Fallback>
                <p:oleObj name="Document" r:id="rId2" imgW="9172828" imgH="5963806" progId="Word.Document.12">
                  <p:embed/>
                  <p:pic>
                    <p:nvPicPr>
                      <p:cNvPr id="0" name=""/>
                      <p:cNvPicPr/>
                      <p:nvPr/>
                    </p:nvPicPr>
                    <p:blipFill>
                      <a:blip r:embed="rId3"/>
                      <a:stretch>
                        <a:fillRect/>
                      </a:stretch>
                    </p:blipFill>
                    <p:spPr>
                      <a:xfrm>
                        <a:off x="2260828" y="620824"/>
                        <a:ext cx="8276544" cy="5381615"/>
                      </a:xfrm>
                      <a:prstGeom prst="rect">
                        <a:avLst/>
                      </a:prstGeom>
                    </p:spPr>
                  </p:pic>
                </p:oleObj>
              </mc:Fallback>
            </mc:AlternateContent>
          </a:graphicData>
        </a:graphic>
      </p:graphicFrame>
    </p:spTree>
    <p:extLst>
      <p:ext uri="{BB962C8B-B14F-4D97-AF65-F5344CB8AC3E}">
        <p14:creationId xmlns:p14="http://schemas.microsoft.com/office/powerpoint/2010/main" val="274537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C4CA-0366-FCFB-C285-7888FBD8FFBB}"/>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55027171-E496-BF0C-6CB0-4BDA1423E99A}"/>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6" name="TextBox 5">
            <a:extLst>
              <a:ext uri="{FF2B5EF4-FFF2-40B4-BE49-F238E27FC236}">
                <a16:creationId xmlns:a16="http://schemas.microsoft.com/office/drawing/2014/main" id="{9690FC23-7D65-13A0-9A01-1E64EC2F1003}"/>
              </a:ext>
            </a:extLst>
          </p:cNvPr>
          <p:cNvSpPr txBox="1"/>
          <p:nvPr/>
        </p:nvSpPr>
        <p:spPr>
          <a:xfrm>
            <a:off x="180561" y="1657873"/>
            <a:ext cx="11830876" cy="3039935"/>
          </a:xfrm>
          <a:prstGeom prst="rect">
            <a:avLst/>
          </a:prstGeom>
          <a:solidFill>
            <a:srgbClr val="EEEEEC"/>
          </a:solidFill>
        </p:spPr>
        <p:txBody>
          <a:bodyPr wrap="square" rtlCol="0">
            <a:spAutoFit/>
          </a:bodyPr>
          <a:lstStyle/>
          <a:p>
            <a:pPr indent="270510" algn="just">
              <a:lnSpc>
                <a:spcPct val="107000"/>
              </a:lnSpc>
              <a:spcAft>
                <a:spcPts val="800"/>
              </a:spcAft>
            </a:pPr>
            <a:r>
              <a:rPr lang="id-ID" sz="2000" kern="100" dirty="0">
                <a:effectLst/>
                <a:latin typeface="Times New Roman" panose="02020603050405020304" pitchFamily="18" charset="0"/>
                <a:ea typeface="SimSun" panose="02010600030101010101" pitchFamily="2" charset="-122"/>
                <a:cs typeface="Arial" panose="020B0604020202020204" pitchFamily="34" charset="0"/>
              </a:rPr>
              <a:t>Peneliti menyajiakan data yang perlu ditingkatkan merupakan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item</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yang harus di prioritaskan terlebih dahulu yakni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item </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dengan persentase terendah. Dapat dilihat bahwa nilai tertinggi pada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importance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 pada row dimulai dari tempat yang bernilai dari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tehnical importance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119 dengan persentase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importance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24% (dua puluh empat persentase) memangku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priorities rank</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1, bahan baku bernilai dari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tehnical importance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114 dengan persentase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importance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23% (dua puluh tiga persentase) memangku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priorities rank</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2, produk bernilai yang dari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tehnical importance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104 dengan persentase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importance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21% (dua puluh satu persentase) memangku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priorities rank</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3, harga yang bernilai  dari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tehnical importance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84 dengan persentase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importance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17% (tujuh belas persentase) memangku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priorities rank</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4, dan promosi yang bernilai dari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tehnical importance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79 dengan persentase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importance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15% (lima belas persentase) memangku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priorities rank</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5. </a:t>
            </a:r>
            <a:endParaRPr lang="en-ID" sz="20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37315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C4CA-0366-FCFB-C285-7888FBD8FFBB}"/>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55027171-E496-BF0C-6CB0-4BDA1423E99A}"/>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6" name="TextBox 5">
            <a:extLst>
              <a:ext uri="{FF2B5EF4-FFF2-40B4-BE49-F238E27FC236}">
                <a16:creationId xmlns:a16="http://schemas.microsoft.com/office/drawing/2014/main" id="{9690FC23-7D65-13A0-9A01-1E64EC2F1003}"/>
              </a:ext>
            </a:extLst>
          </p:cNvPr>
          <p:cNvSpPr txBox="1"/>
          <p:nvPr/>
        </p:nvSpPr>
        <p:spPr>
          <a:xfrm>
            <a:off x="180561" y="1657873"/>
            <a:ext cx="11830876" cy="3039935"/>
          </a:xfrm>
          <a:prstGeom prst="rect">
            <a:avLst/>
          </a:prstGeom>
          <a:solidFill>
            <a:srgbClr val="EEEEEC"/>
          </a:solidFill>
        </p:spPr>
        <p:txBody>
          <a:bodyPr wrap="square" rtlCol="0">
            <a:spAutoFit/>
          </a:bodyPr>
          <a:lstStyle/>
          <a:p>
            <a:pPr indent="270510" algn="just">
              <a:lnSpc>
                <a:spcPct val="107000"/>
              </a:lnSpc>
              <a:spcAft>
                <a:spcPts val="800"/>
              </a:spcAft>
            </a:pPr>
            <a:r>
              <a:rPr lang="id-ID" sz="2000" kern="100" dirty="0">
                <a:effectLst/>
                <a:latin typeface="Times New Roman" panose="02020603050405020304" pitchFamily="18" charset="0"/>
                <a:ea typeface="SimSun" panose="02010600030101010101" pitchFamily="2" charset="-122"/>
              </a:rPr>
              <a:t>Harga dengan persentase </a:t>
            </a:r>
            <a:r>
              <a:rPr lang="id-ID" sz="2000" i="1" kern="100" dirty="0">
                <a:effectLst/>
                <a:latin typeface="Times New Roman" panose="02020603050405020304" pitchFamily="18" charset="0"/>
                <a:ea typeface="SimSun" panose="02010600030101010101" pitchFamily="2" charset="-122"/>
              </a:rPr>
              <a:t>importance </a:t>
            </a:r>
            <a:r>
              <a:rPr lang="id-ID" sz="2000" kern="100" dirty="0">
                <a:effectLst/>
                <a:latin typeface="Times New Roman" panose="02020603050405020304" pitchFamily="18" charset="0"/>
                <a:ea typeface="SimSun" panose="02010600030101010101" pitchFamily="2" charset="-122"/>
              </a:rPr>
              <a:t>(pentingnya) 17% sebagai </a:t>
            </a:r>
            <a:r>
              <a:rPr lang="id-ID" sz="2000" i="1" kern="100" dirty="0">
                <a:effectLst/>
                <a:latin typeface="Times New Roman" panose="02020603050405020304" pitchFamily="18" charset="0"/>
                <a:ea typeface="SimSun" panose="02010600030101010101" pitchFamily="2" charset="-122"/>
              </a:rPr>
              <a:t>priorities rank</a:t>
            </a:r>
            <a:r>
              <a:rPr lang="id-ID" sz="2000" kern="100" dirty="0">
                <a:effectLst/>
                <a:latin typeface="Times New Roman" panose="02020603050405020304" pitchFamily="18" charset="0"/>
                <a:ea typeface="SimSun" panose="02010600030101010101" pitchFamily="2" charset="-122"/>
              </a:rPr>
              <a:t> 4 yakni harga pada kaos, jaket dan distro sendiri merupakan harga menengah keatas yang dapat dijangkau atau harga yang berkelas sepadan dengan harga 100 K atau Rp.100.000, selanjutnya persentase yang harus lebih ditingkatkan dengan perhatian tinggi adalah promosi dengan persentase </a:t>
            </a:r>
            <a:r>
              <a:rPr lang="id-ID" sz="2000" i="1" kern="100" dirty="0">
                <a:effectLst/>
                <a:latin typeface="Times New Roman" panose="02020603050405020304" pitchFamily="18" charset="0"/>
                <a:ea typeface="SimSun" panose="02010600030101010101" pitchFamily="2" charset="-122"/>
              </a:rPr>
              <a:t>importace</a:t>
            </a:r>
            <a:r>
              <a:rPr lang="id-ID" sz="2000" kern="100" dirty="0">
                <a:effectLst/>
                <a:latin typeface="Times New Roman" panose="02020603050405020304" pitchFamily="18" charset="0"/>
                <a:ea typeface="SimSun" panose="02010600030101010101" pitchFamily="2" charset="-122"/>
              </a:rPr>
              <a:t> terendah yaitu 15% sebagai pemanku </a:t>
            </a:r>
            <a:r>
              <a:rPr lang="id-ID" sz="2000" i="1" kern="100" dirty="0">
                <a:effectLst/>
                <a:latin typeface="Times New Roman" panose="02020603050405020304" pitchFamily="18" charset="0"/>
                <a:ea typeface="SimSun" panose="02010600030101010101" pitchFamily="2" charset="-122"/>
              </a:rPr>
              <a:t>priorities rank</a:t>
            </a:r>
            <a:r>
              <a:rPr lang="id-ID" sz="2000" kern="100" dirty="0">
                <a:effectLst/>
                <a:latin typeface="Times New Roman" panose="02020603050405020304" pitchFamily="18" charset="0"/>
                <a:ea typeface="SimSun" panose="02010600030101010101" pitchFamily="2" charset="-122"/>
              </a:rPr>
              <a:t> 5, meskipun toko ini juga memiliki promosi yang menarik seperti pemberian Gift dan diskon. Gift dengan pemberian 1 pcs produk disto akan mendapatkan 4 stiker dan gantungan, sedangkan diskon diberikan setiap event, dan pembelian grosir, namun promosi ini belum menarik banyak konsumen karena konsumen lebih memikirkan pakaian saat lebaran. Keputusan pembelian pada distro AA.Co Store yang di pengaruhi oleh kualitas produk, harga, tempat dan promosi ini didukung oleh penelitian terdahulu</a:t>
            </a:r>
            <a:endParaRPr lang="en-ID" sz="20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76378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C4CA-0366-FCFB-C285-7888FBD8FFBB}"/>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55027171-E496-BF0C-6CB0-4BDA1423E99A}"/>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Hasil dan </a:t>
            </a:r>
            <a:r>
              <a:rPr lang="en-US" sz="3000" dirty="0" err="1"/>
              <a:t>Pembahasan</a:t>
            </a:r>
            <a:endParaRPr lang="en-US" sz="3000" dirty="0"/>
          </a:p>
        </p:txBody>
      </p:sp>
      <p:sp>
        <p:nvSpPr>
          <p:cNvPr id="6" name="TextBox 5">
            <a:extLst>
              <a:ext uri="{FF2B5EF4-FFF2-40B4-BE49-F238E27FC236}">
                <a16:creationId xmlns:a16="http://schemas.microsoft.com/office/drawing/2014/main" id="{9690FC23-7D65-13A0-9A01-1E64EC2F1003}"/>
              </a:ext>
            </a:extLst>
          </p:cNvPr>
          <p:cNvSpPr txBox="1"/>
          <p:nvPr/>
        </p:nvSpPr>
        <p:spPr>
          <a:xfrm>
            <a:off x="180561" y="1085730"/>
            <a:ext cx="11830876" cy="4686539"/>
          </a:xfrm>
          <a:prstGeom prst="rect">
            <a:avLst/>
          </a:prstGeom>
          <a:solidFill>
            <a:srgbClr val="EEEEEC"/>
          </a:solidFill>
        </p:spPr>
        <p:txBody>
          <a:bodyPr wrap="square" rtlCol="0">
            <a:spAutoFit/>
          </a:bodyPr>
          <a:lstStyle/>
          <a:p>
            <a:pPr indent="186690" algn="just">
              <a:lnSpc>
                <a:spcPct val="107000"/>
              </a:lnSpc>
              <a:spcAft>
                <a:spcPts val="800"/>
              </a:spcAft>
            </a:pPr>
            <a:r>
              <a:rPr lang="id-ID" sz="2000" kern="100" dirty="0">
                <a:effectLst/>
                <a:latin typeface="Times New Roman" panose="02020603050405020304" pitchFamily="18" charset="0"/>
                <a:ea typeface="SimSun" panose="02010600030101010101" pitchFamily="2" charset="-122"/>
                <a:cs typeface="Arial" panose="020B0604020202020204" pitchFamily="34" charset="0"/>
              </a:rPr>
              <a:t>Penilaian pada tabel QFD-</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Desired direction of improvment</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/arah perbaikan yang diinginkan (What’s/</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Customer requirement</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/apa kebutuhan pelanggan) dengan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weight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100 (seratus) adalah produk menggunakan DTF premium dengan sablon lebih tajam sehingga sablon tidak mudah pudar, luntur dan tahan lama, sedangkan pada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weight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75 (tujuh puluh lima) adalah produk yang memiliki bahan yang nyaman untuk digunakan seperti kaos, hoodie dan jaket  yang tebal dan bertekstur lembut dan setiap pembelian grosir/pc dapat diskon (saat membeli grosir diskon harga yang diberikan adalah per satuan kaos, hoodie ataupun jaket), kemudian untuk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weight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70  (tujuh puluh) adalah jahitan menggunakan stick overdeck (mesin jahit yang berteknologi tinggi), harga kaos A.A. Co. Store memiliki daya saing lebih baik dari merek lain selanjutnya untuk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weight score</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 65 (enam puluh lima) yaitu setiap pembelian 1 pcs mendapat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free gift, </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serta untuk</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 weight score </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terendah 15 (lima belas) yaitu tempat parkir tidak terlalu menjadi prioritas kebutuhan bagi konsumen karena sudah cukup luas, diskon di setiap </a:t>
            </a:r>
            <a:r>
              <a:rPr lang="id-ID" sz="2000" i="1" kern="100" dirty="0">
                <a:effectLst/>
                <a:latin typeface="Times New Roman" panose="02020603050405020304" pitchFamily="18" charset="0"/>
                <a:ea typeface="SimSun" panose="02010600030101010101" pitchFamily="2" charset="-122"/>
                <a:cs typeface="Arial" panose="020B0604020202020204" pitchFamily="34" charset="0"/>
              </a:rPr>
              <a:t>event </a:t>
            </a:r>
            <a:r>
              <a:rPr lang="id-ID" sz="2000" kern="100" dirty="0">
                <a:effectLst/>
                <a:latin typeface="Times New Roman" panose="02020603050405020304" pitchFamily="18" charset="0"/>
                <a:ea typeface="SimSun" panose="02010600030101010101" pitchFamily="2" charset="-122"/>
                <a:cs typeface="Arial" panose="020B0604020202020204" pitchFamily="34" charset="0"/>
              </a:rPr>
              <a:t>karena konsumen lebih menyukai diskon disetiap pembelian produk langsung sehingga tidak menunggu event untuk membeli produk distro serta harga lebih murah dan kualitas sangat bagus juga bukan prioritas bagi konsumen karena kualitas produk yang baik rata-rata harga menengah keatas merupakan suatu kewajaran.</a:t>
            </a:r>
            <a:endParaRPr lang="en-ID" sz="20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99183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66625-6083-25F9-439D-CFF6A1C0445C}"/>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04BBEE50-FC47-40D4-7C43-916F9A0AA561}"/>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a:t>Kesimpulan</a:t>
            </a:r>
          </a:p>
        </p:txBody>
      </p:sp>
      <p:sp>
        <p:nvSpPr>
          <p:cNvPr id="6" name="TextBox 5">
            <a:extLst>
              <a:ext uri="{FF2B5EF4-FFF2-40B4-BE49-F238E27FC236}">
                <a16:creationId xmlns:a16="http://schemas.microsoft.com/office/drawing/2014/main" id="{75CB2F88-F1D9-F7D6-F881-CC6411C65354}"/>
              </a:ext>
            </a:extLst>
          </p:cNvPr>
          <p:cNvSpPr txBox="1"/>
          <p:nvPr/>
        </p:nvSpPr>
        <p:spPr>
          <a:xfrm>
            <a:off x="180562" y="933180"/>
            <a:ext cx="11830876" cy="4933530"/>
          </a:xfrm>
          <a:prstGeom prst="rect">
            <a:avLst/>
          </a:prstGeom>
          <a:solidFill>
            <a:srgbClr val="EEEEEC"/>
          </a:solidFill>
        </p:spPr>
        <p:txBody>
          <a:bodyPr wrap="square" rtlCol="0">
            <a:spAutoFit/>
          </a:bodyPr>
          <a:lstStyle/>
          <a:p>
            <a:pPr algn="just">
              <a:lnSpc>
                <a:spcPct val="107000"/>
              </a:lnSpc>
              <a:spcAft>
                <a:spcPts val="800"/>
              </a:spcAft>
            </a:pPr>
            <a:r>
              <a:rPr lang="id-ID" sz="1800" kern="100">
                <a:effectLst/>
                <a:latin typeface="Times New Roman" panose="02020603050405020304" pitchFamily="18" charset="0"/>
                <a:ea typeface="SimSun" panose="02010600030101010101" pitchFamily="2" charset="-122"/>
                <a:cs typeface="Arial" panose="020B0604020202020204" pitchFamily="34" charset="0"/>
              </a:rPr>
              <a:t>Berdasarkan perhitungan dan analisis data yang dilakukan terhadap kualitas pelayanan AA.co.Store dapat ditarik kesimpulan seperti : </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spcAft>
                <a:spcPts val="800"/>
              </a:spcAft>
              <a:buFont typeface="+mj-lt"/>
              <a:buAutoNum type="arabicPeriod"/>
            </a:pPr>
            <a:r>
              <a:rPr lang="id-ID" sz="1800" kern="100">
                <a:effectLst/>
                <a:latin typeface="Times New Roman" panose="02020603050405020304" pitchFamily="18" charset="0"/>
                <a:ea typeface="SimSun" panose="02010600030101010101" pitchFamily="2" charset="-122"/>
                <a:cs typeface="Arial" panose="020B0604020202020204" pitchFamily="34" charset="0"/>
              </a:rPr>
              <a:t>Tingkat kepuasan pelanggan pada kualitas layanan AA.co.Store dapat terpenuhi, hal ini dibuktikan dengan mengetahui isi jawaban pada kuesioner yang dibagikan kepada responden menggunakan metode </a:t>
            </a:r>
            <a:r>
              <a:rPr lang="id-ID" sz="1800" i="1" kern="100">
                <a:effectLst/>
                <a:latin typeface="Times New Roman" panose="02020603050405020304" pitchFamily="18" charset="0"/>
                <a:ea typeface="SimSun" panose="02010600030101010101" pitchFamily="2" charset="-122"/>
                <a:cs typeface="Arial" panose="020B0604020202020204" pitchFamily="34" charset="0"/>
              </a:rPr>
              <a:t>SERVQUAL</a:t>
            </a:r>
            <a:r>
              <a:rPr lang="id-ID" sz="1800" kern="100">
                <a:effectLst/>
                <a:latin typeface="Times New Roman" panose="02020603050405020304" pitchFamily="18" charset="0"/>
                <a:ea typeface="SimSun" panose="02010600030101010101" pitchFamily="2" charset="-122"/>
                <a:cs typeface="Arial" panose="020B0604020202020204" pitchFamily="34" charset="0"/>
              </a:rPr>
              <a:t> tidak menunjukkan nilai negatif pada brand AA.co.Store dibandingkan brand lainnya.</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spcAft>
                <a:spcPts val="800"/>
              </a:spcAft>
              <a:buFont typeface="+mj-lt"/>
              <a:buAutoNum type="arabicPeriod"/>
            </a:pPr>
            <a:r>
              <a:rPr lang="id-ID" sz="1800" kern="100">
                <a:effectLst/>
                <a:latin typeface="Times New Roman" panose="02020603050405020304" pitchFamily="18" charset="0"/>
                <a:ea typeface="SimSun" panose="02010600030101010101" pitchFamily="2" charset="-122"/>
                <a:cs typeface="Arial" panose="020B0604020202020204" pitchFamily="34" charset="0"/>
              </a:rPr>
              <a:t>Didapatkan 3 atribut kualitas pelayanan yang perlu diprioritaskan untuk dilakukan perbaikan (Kuadran I) kualitas pelayanan di UMKM AA.co.Store berdasarkan hasil klasifikasi adalah sebagai berikut : Harga kaos AA. Co.Store memiliki daya saing lebih baik dari merek lain, keadaan lahan parkir dan kebersihan </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07000"/>
              </a:lnSpc>
              <a:spcAft>
                <a:spcPts val="800"/>
              </a:spcAft>
              <a:buFont typeface="+mj-lt"/>
              <a:buAutoNum type="arabicPeriod"/>
            </a:pPr>
            <a:r>
              <a:rPr lang="id-ID" sz="1800" kern="100">
                <a:effectLst/>
                <a:latin typeface="Times New Roman" panose="02020603050405020304" pitchFamily="18" charset="0"/>
                <a:ea typeface="SimSun" panose="02010600030101010101" pitchFamily="2" charset="-122"/>
                <a:cs typeface="Arial" panose="020B0604020202020204" pitchFamily="34" charset="0"/>
              </a:rPr>
              <a:t>Tindakan yang sesuai untuk memperbaiki kualitas pelayanan guna meningkatkan kualitas pelayanan berdasarkan kebutuhan teknik, seperti untuk menimalisir keterlambatan pada pengiriman produk, meningkatkan kualitas pelayananan pada bagian desain, serta perbaikan pada sarana dan prasarana dapat melakukan usaha - usaha: </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07000"/>
              </a:lnSpc>
              <a:buFont typeface="+mj-lt"/>
              <a:buAutoNum type="alphaLcPeriod"/>
            </a:pPr>
            <a:r>
              <a:rPr lang="id-ID" sz="1800" kern="100">
                <a:effectLst/>
                <a:latin typeface="Times New Roman" panose="02020603050405020304" pitchFamily="18" charset="0"/>
                <a:ea typeface="SimSun" panose="02010600030101010101" pitchFamily="2" charset="-122"/>
                <a:cs typeface="Arial" panose="020B0604020202020204" pitchFamily="34" charset="0"/>
              </a:rPr>
              <a:t>Merubah pemetaan strategi organisasi pada kinerja perusahaan terutama pada bagian </a:t>
            </a:r>
            <a:r>
              <a:rPr lang="en-US" sz="1800" kern="100">
                <a:effectLst/>
                <a:latin typeface="Times New Roman" panose="02020603050405020304" pitchFamily="18" charset="0"/>
                <a:ea typeface="SimSun" panose="02010600030101010101" pitchFamily="2" charset="-122"/>
                <a:cs typeface="Arial" panose="020B0604020202020204" pitchFamily="34" charset="0"/>
              </a:rPr>
              <a:t>operasional</a:t>
            </a:r>
            <a:r>
              <a:rPr lang="id-ID" sz="1800" kern="100">
                <a:effectLst/>
                <a:latin typeface="Times New Roman" panose="02020603050405020304" pitchFamily="18" charset="0"/>
                <a:ea typeface="SimSun" panose="02010600030101010101" pitchFamily="2" charset="-122"/>
                <a:cs typeface="Arial" panose="020B0604020202020204" pitchFamily="34" charset="0"/>
              </a:rPr>
              <a:t>. </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07000"/>
              </a:lnSpc>
              <a:buFont typeface="+mj-lt"/>
              <a:buAutoNum type="alphaLcPeriod"/>
            </a:pPr>
            <a:r>
              <a:rPr lang="id-ID" sz="1800" kern="100">
                <a:effectLst/>
                <a:latin typeface="Times New Roman" panose="02020603050405020304" pitchFamily="18" charset="0"/>
                <a:ea typeface="SimSun" panose="02010600030101010101" pitchFamily="2" charset="-122"/>
                <a:cs typeface="Arial" panose="020B0604020202020204" pitchFamily="34" charset="0"/>
              </a:rPr>
              <a:t>Menambahkan jumlah stock bahan untuk memenuhi jumlah order. </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07000"/>
              </a:lnSpc>
              <a:buFont typeface="+mj-lt"/>
              <a:buAutoNum type="alphaLcPeriod"/>
            </a:pPr>
            <a:r>
              <a:rPr lang="id-ID" sz="1800" kern="100">
                <a:effectLst/>
                <a:latin typeface="Times New Roman" panose="02020603050405020304" pitchFamily="18" charset="0"/>
                <a:ea typeface="SimSun" panose="02010600030101010101" pitchFamily="2" charset="-122"/>
                <a:cs typeface="Arial" panose="020B0604020202020204" pitchFamily="34" charset="0"/>
              </a:rPr>
              <a:t>Memberikan pelatihan dan pengembangan terhadap SOP yang ada. </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07000"/>
              </a:lnSpc>
              <a:spcAft>
                <a:spcPts val="800"/>
              </a:spcAft>
              <a:buFont typeface="+mj-lt"/>
              <a:buAutoNum type="alphaLcPeriod"/>
            </a:pPr>
            <a:r>
              <a:rPr lang="id-ID" sz="1800" kern="100">
                <a:effectLst/>
                <a:latin typeface="Times New Roman" panose="02020603050405020304" pitchFamily="18" charset="0"/>
                <a:ea typeface="SimSun" panose="02010600030101010101" pitchFamily="2" charset="-122"/>
                <a:cs typeface="Arial" panose="020B0604020202020204" pitchFamily="34" charset="0"/>
              </a:rPr>
              <a:t>Memperbaiki dan merawat alat – alat yang ada di perusahaan.</a:t>
            </a:r>
            <a:endParaRPr lang="en-ID" sz="1800" kern="10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711794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5" name="Google Shape;46;g104f7abbb21_0_309">
            <a:extLst>
              <a:ext uri="{FF2B5EF4-FFF2-40B4-BE49-F238E27FC236}">
                <a16:creationId xmlns:a16="http://schemas.microsoft.com/office/drawing/2014/main" id="{A4606374-9E01-8BE0-7B61-A42D7AE667A6}"/>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Referensi</a:t>
            </a:r>
            <a:endParaRPr lang="en-US" sz="3000" dirty="0"/>
          </a:p>
        </p:txBody>
      </p:sp>
      <p:sp>
        <p:nvSpPr>
          <p:cNvPr id="4" name="TextBox 3">
            <a:extLst>
              <a:ext uri="{FF2B5EF4-FFF2-40B4-BE49-F238E27FC236}">
                <a16:creationId xmlns:a16="http://schemas.microsoft.com/office/drawing/2014/main" id="{BEC00A6F-C27F-E757-ABD5-6F5C31F5FBDF}"/>
              </a:ext>
            </a:extLst>
          </p:cNvPr>
          <p:cNvSpPr txBox="1"/>
          <p:nvPr/>
        </p:nvSpPr>
        <p:spPr>
          <a:xfrm>
            <a:off x="180560" y="686398"/>
            <a:ext cx="11830877" cy="5614229"/>
          </a:xfrm>
          <a:prstGeom prst="rect">
            <a:avLst/>
          </a:prstGeom>
          <a:noFill/>
        </p:spPr>
        <p:txBody>
          <a:bodyPr wrap="square">
            <a:spAutoFit/>
          </a:bodyPr>
          <a:lstStyle/>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	Y. Sumarni, “Pandemi Covid-19: Tentang Ekonomi dan Bisnis,” </a:t>
            </a:r>
            <a:r>
              <a:rPr lang="id-ID" i="1" kern="0" dirty="0">
                <a:effectLst/>
                <a:latin typeface="Times New Roman" panose="02020603050405020304" pitchFamily="18" charset="0"/>
                <a:ea typeface="SimSun" panose="02010600030101010101" pitchFamily="2" charset="-122"/>
                <a:cs typeface="Arial" panose="020B0604020202020204" pitchFamily="34" charset="0"/>
              </a:rPr>
              <a:t>J. Ekon. dan Perbank. Syariah</a:t>
            </a:r>
            <a:r>
              <a:rPr lang="id-ID" kern="0" dirty="0">
                <a:effectLst/>
                <a:latin typeface="Times New Roman" panose="02020603050405020304" pitchFamily="18" charset="0"/>
                <a:ea typeface="SimSun" panose="02010600030101010101" pitchFamily="2" charset="-122"/>
                <a:cs typeface="Arial" panose="020B0604020202020204" pitchFamily="34" charset="0"/>
              </a:rPr>
              <a:t>, vol. 6, no. 2, pp. 45–58, 2020.</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	L. Anatan, “Strategi Memenangkan Persaingan Bisnis Era Industri 4.0,” </a:t>
            </a:r>
            <a:r>
              <a:rPr lang="id-ID" i="1" kern="0" dirty="0">
                <a:effectLst/>
                <a:latin typeface="Times New Roman" panose="02020603050405020304" pitchFamily="18" charset="0"/>
                <a:ea typeface="SimSun" panose="02010600030101010101" pitchFamily="2" charset="-122"/>
                <a:cs typeface="Arial" panose="020B0604020202020204" pitchFamily="34" charset="0"/>
              </a:rPr>
              <a:t>J. ABDINUS  J. Pengabdi. Nusant.</a:t>
            </a:r>
            <a:r>
              <a:rPr lang="id-ID" kern="0" dirty="0">
                <a:effectLst/>
                <a:latin typeface="Times New Roman" panose="02020603050405020304" pitchFamily="18" charset="0"/>
                <a:ea typeface="SimSun" panose="02010600030101010101" pitchFamily="2" charset="-122"/>
                <a:cs typeface="Arial" panose="020B0604020202020204" pitchFamily="34" charset="0"/>
              </a:rPr>
              <a:t>, vol. 6, no. 1, pp. 195–202, 2022, doi: 10.29407/ja.v6i1.14971.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[3]	S. Nailuvary, H. M. Ani, and S. Sukidin, “Strategi Pengembangan Produk pada Handicraft Citra Mandiri di Desa tutul Kecamatan Balung Kabupaten Jember,” </a:t>
            </a:r>
            <a:r>
              <a:rPr lang="id-ID" i="1" kern="0" dirty="0">
                <a:effectLst/>
                <a:latin typeface="Times New Roman" panose="02020603050405020304" pitchFamily="18" charset="0"/>
                <a:ea typeface="SimSun" panose="02010600030101010101" pitchFamily="2" charset="-122"/>
                <a:cs typeface="Arial" panose="020B0604020202020204" pitchFamily="34" charset="0"/>
              </a:rPr>
              <a:t>J. Pendidik. Ekon. J. Ilm. Ilmu Pendidikan, Ilmu Ekon. dan Ilmu Sos.</a:t>
            </a:r>
            <a:r>
              <a:rPr lang="id-ID" kern="0" dirty="0">
                <a:effectLst/>
                <a:latin typeface="Times New Roman" panose="02020603050405020304" pitchFamily="18" charset="0"/>
                <a:ea typeface="SimSun" panose="02010600030101010101" pitchFamily="2" charset="-122"/>
                <a:cs typeface="Arial" panose="020B0604020202020204" pitchFamily="34" charset="0"/>
              </a:rPr>
              <a:t>, vol. 14, no. 1, p. 185, 2020, doi: 10.19184/jpe.v14i1.11872.</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[4]	R. Ariyani, T. Yusnitasari, T. Oswari, R. Diah Kusumawati, and S. Mittal, “Consumer Behaviour Analysis in Online Music Purchases in Indonesia by Implementing 7P’s Marketing Strategy Using Quality Function Deployment (QFD),” </a:t>
            </a:r>
            <a:r>
              <a:rPr lang="id-ID" i="1" kern="0" dirty="0">
                <a:effectLst/>
                <a:latin typeface="Times New Roman" panose="02020603050405020304" pitchFamily="18" charset="0"/>
                <a:ea typeface="SimSun" panose="02010600030101010101" pitchFamily="2" charset="-122"/>
                <a:cs typeface="Arial" panose="020B0604020202020204" pitchFamily="34" charset="0"/>
              </a:rPr>
              <a:t>Am. J. Eng. Technol. Manag.</a:t>
            </a:r>
            <a:r>
              <a:rPr lang="id-ID" kern="0" dirty="0">
                <a:effectLst/>
                <a:latin typeface="Times New Roman" panose="02020603050405020304" pitchFamily="18" charset="0"/>
                <a:ea typeface="SimSun" panose="02010600030101010101" pitchFamily="2" charset="-122"/>
                <a:cs typeface="Arial" panose="020B0604020202020204" pitchFamily="34" charset="0"/>
              </a:rPr>
              <a:t>, vol. 4, no. 3, p. 57, 2019, doi: 10.11648/j.ajetm.20190403.11.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[5]	A. Dzikrulloh, A. Muhtarom, M. M. Sulaeman, and M. H. B. Santoso, “Pengaruh Marketing Mix (4P) Terhadap Keputusan Pembelian Dimediasi Kepuasan Konsumen Pada Usaha UMKM,” </a:t>
            </a:r>
            <a:r>
              <a:rPr lang="id-ID" i="1" kern="0" dirty="0">
                <a:effectLst/>
                <a:latin typeface="Times New Roman" panose="02020603050405020304" pitchFamily="18" charset="0"/>
                <a:ea typeface="SimSun" panose="02010600030101010101" pitchFamily="2" charset="-122"/>
                <a:cs typeface="Arial" panose="020B0604020202020204" pitchFamily="34" charset="0"/>
              </a:rPr>
              <a:t>EKOMBIS Rev. J. Ilm. Ekon. dan Bisnis</a:t>
            </a:r>
            <a:r>
              <a:rPr lang="id-ID" kern="0" dirty="0">
                <a:effectLst/>
                <a:latin typeface="Times New Roman" panose="02020603050405020304" pitchFamily="18" charset="0"/>
                <a:ea typeface="SimSun" panose="02010600030101010101" pitchFamily="2" charset="-122"/>
                <a:cs typeface="Arial" panose="020B0604020202020204" pitchFamily="34" charset="0"/>
              </a:rPr>
              <a:t>, vol. 10, no. 2, pp. 833–840, 2022, doi: 10.37676/ekombis.v10i2.2648.</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[6]	Y. Gunawan Wibowo, “Impact of Price, Product Quality, and Promotion on Consumer Satisfaction in Cosmetics and Skincare,” </a:t>
            </a:r>
            <a:r>
              <a:rPr lang="id-ID" i="1" kern="0" dirty="0">
                <a:effectLst/>
                <a:latin typeface="Times New Roman" panose="02020603050405020304" pitchFamily="18" charset="0"/>
                <a:ea typeface="SimSun" panose="02010600030101010101" pitchFamily="2" charset="-122"/>
                <a:cs typeface="Arial" panose="020B0604020202020204" pitchFamily="34" charset="0"/>
              </a:rPr>
              <a:t>J. Econ. Financ. Manag. Stud.</a:t>
            </a:r>
            <a:r>
              <a:rPr lang="id-ID" kern="0" dirty="0">
                <a:effectLst/>
                <a:latin typeface="Times New Roman" panose="02020603050405020304" pitchFamily="18" charset="0"/>
                <a:ea typeface="SimSun" panose="02010600030101010101" pitchFamily="2" charset="-122"/>
                <a:cs typeface="Arial" panose="020B0604020202020204" pitchFamily="34" charset="0"/>
              </a:rPr>
              <a:t>, vol. 04, no. 07, pp. 978–986, 2021, doi: 10.47191/jefms/v4-i7-11.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[7]	J. R. Hanaysha, M. E. Al Shaikh, and H. M. Alzoubi, “Importance of marketing mix elements in determining consumer purchase decision in the retail market,” </a:t>
            </a:r>
            <a:r>
              <a:rPr lang="id-ID" i="1" kern="0" dirty="0">
                <a:effectLst/>
                <a:latin typeface="Times New Roman" panose="02020603050405020304" pitchFamily="18" charset="0"/>
                <a:ea typeface="SimSun" panose="02010600030101010101" pitchFamily="2" charset="-122"/>
                <a:cs typeface="Arial" panose="020B0604020202020204" pitchFamily="34" charset="0"/>
              </a:rPr>
              <a:t>Int. J. Serv. Sci. Manag. Eng. Technol.</a:t>
            </a:r>
            <a:r>
              <a:rPr lang="id-ID" kern="0" dirty="0">
                <a:effectLst/>
                <a:latin typeface="Times New Roman" panose="02020603050405020304" pitchFamily="18" charset="0"/>
                <a:ea typeface="SimSun" panose="02010600030101010101" pitchFamily="2" charset="-122"/>
                <a:cs typeface="Arial" panose="020B0604020202020204" pitchFamily="34" charset="0"/>
              </a:rPr>
              <a:t>, vol. 12, no. 6, pp. 56–72, 2021, doi: 10.4018/IJSSMET.2021110104.</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[8]	H. Indrawidjajanto and B. Syairudin, “Analysis on Quality of Service at Design and Engineering Department by Using Servqual, IPA, and QFD Methods,” </a:t>
            </a:r>
            <a:r>
              <a:rPr lang="id-ID" i="1" kern="0" dirty="0">
                <a:effectLst/>
                <a:latin typeface="Times New Roman" panose="02020603050405020304" pitchFamily="18" charset="0"/>
                <a:ea typeface="SimSun" panose="02010600030101010101" pitchFamily="2" charset="-122"/>
                <a:cs typeface="Arial" panose="020B0604020202020204" pitchFamily="34" charset="0"/>
              </a:rPr>
              <a:t>IPTEK J. Proc. Ser.</a:t>
            </a:r>
            <a:r>
              <a:rPr lang="id-ID" kern="0" dirty="0">
                <a:effectLst/>
                <a:latin typeface="Times New Roman" panose="02020603050405020304" pitchFamily="18" charset="0"/>
                <a:ea typeface="SimSun" panose="02010600030101010101" pitchFamily="2" charset="-122"/>
                <a:cs typeface="Arial" panose="020B0604020202020204" pitchFamily="34" charset="0"/>
              </a:rPr>
              <a:t>, vol. 0, no. 1, p. 328, 2021, doi: 10.12962/j23546026.y2020i1.11337.</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[9]	D. Caesaron, J. Makapedua, and R. P. Lukodono, “Evaluation of Online-Based Ride-Hailing Services Using Service Quality (Servqual) Method, Refined Kano Model, Importance Performance Analysis (IPA), and Quality Function Deployment (QFD): A Case Study of Grab Bike Indonesia,” </a:t>
            </a:r>
            <a:r>
              <a:rPr lang="id-ID" i="1" kern="0" dirty="0">
                <a:effectLst/>
                <a:latin typeface="Times New Roman" panose="02020603050405020304" pitchFamily="18" charset="0"/>
                <a:ea typeface="SimSun" panose="02010600030101010101" pitchFamily="2" charset="-122"/>
                <a:cs typeface="Arial" panose="020B0604020202020204" pitchFamily="34" charset="0"/>
              </a:rPr>
              <a:t>ComTech Comput. Math. Eng. Appl.</a:t>
            </a:r>
            <a:r>
              <a:rPr lang="id-ID" kern="0" dirty="0">
                <a:effectLst/>
                <a:latin typeface="Times New Roman" panose="02020603050405020304" pitchFamily="18" charset="0"/>
                <a:ea typeface="SimSun" panose="02010600030101010101" pitchFamily="2" charset="-122"/>
                <a:cs typeface="Arial" panose="020B0604020202020204" pitchFamily="34" charset="0"/>
              </a:rPr>
              <a:t>, vol. 12, no. 2, pp. 75–88, 2021, doi: 10.21512/comtech.v12i2.6790.</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[10]	A. P. Hidayat and R. A. Sukmono, “Enhancing Tofu Product Development: Integrating KANO and QFD Models for Consumer-Driven Satisfaction,” </a:t>
            </a:r>
            <a:r>
              <a:rPr lang="id-ID" i="1" kern="0" dirty="0">
                <a:effectLst/>
                <a:latin typeface="Times New Roman" panose="02020603050405020304" pitchFamily="18" charset="0"/>
                <a:ea typeface="SimSun" panose="02010600030101010101" pitchFamily="2" charset="-122"/>
                <a:cs typeface="Arial" panose="020B0604020202020204" pitchFamily="34" charset="0"/>
              </a:rPr>
              <a:t>Indones. J. Innov. Stud.</a:t>
            </a:r>
            <a:r>
              <a:rPr lang="id-ID" kern="0" dirty="0">
                <a:effectLst/>
                <a:latin typeface="Times New Roman" panose="02020603050405020304" pitchFamily="18" charset="0"/>
                <a:ea typeface="SimSun" panose="02010600030101010101" pitchFamily="2" charset="-122"/>
                <a:cs typeface="Arial" panose="020B0604020202020204" pitchFamily="34" charset="0"/>
              </a:rPr>
              <a:t>, vol. 25, no. 1, pp. 1–17, 2023, doi: 10.1016/s1000-9361(23)00260-1.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F5B97462-7B7D-A1C6-D1FC-8B55CFB8EA67}"/>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Pendahuluan</a:t>
            </a:r>
            <a:endParaRPr lang="en-US" sz="3000" dirty="0"/>
          </a:p>
        </p:txBody>
      </p:sp>
      <p:sp>
        <p:nvSpPr>
          <p:cNvPr id="3" name="Rectangle: Rounded Corners 2">
            <a:extLst>
              <a:ext uri="{FF2B5EF4-FFF2-40B4-BE49-F238E27FC236}">
                <a16:creationId xmlns:a16="http://schemas.microsoft.com/office/drawing/2014/main" id="{3CDADCFE-F1C4-3861-35D4-533556D500E8}"/>
              </a:ext>
            </a:extLst>
          </p:cNvPr>
          <p:cNvSpPr/>
          <p:nvPr/>
        </p:nvSpPr>
        <p:spPr>
          <a:xfrm>
            <a:off x="805543" y="1066800"/>
            <a:ext cx="8675914" cy="19376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Dalam</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meningkatkan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pangsa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pasar dan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memperluas</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peluang</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usaha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sebuah</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usaha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juga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perlu</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menerapkan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strategi </a:t>
            </a:r>
            <a:r>
              <a:rPr kumimoji="0" lang="id-ID" sz="18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marketing mix</a:t>
            </a:r>
            <a:r>
              <a:rPr kumimoji="0" lang="id-ID"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[4]. </a:t>
            </a:r>
            <a:r>
              <a:rPr kumimoji="0" lang="id-ID" sz="18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Marketing mix</a:t>
            </a:r>
            <a:r>
              <a:rPr kumimoji="0" lang="id-ID"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sangat penting bagi keberlangsungan sebuah usaha, termasuk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usaha</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a:t>
            </a:r>
            <a:r>
              <a:rPr kumimoji="0" lang="id-ID"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AA.co.Store [5].  </a:t>
            </a:r>
            <a:r>
              <a:rPr kumimoji="0" lang="id-ID" sz="18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Marketing mix </a:t>
            </a:r>
            <a:r>
              <a:rPr kumimoji="0" lang="id-ID"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terdiri dari 4 elemen, yaitu produk (</a:t>
            </a:r>
            <a:r>
              <a:rPr kumimoji="0" lang="id-ID" sz="18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product</a:t>
            </a:r>
            <a:r>
              <a:rPr kumimoji="0" lang="id-ID"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harga (</a:t>
            </a:r>
            <a:r>
              <a:rPr kumimoji="0" lang="id-ID" sz="18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price</a:t>
            </a:r>
            <a:r>
              <a:rPr kumimoji="0" lang="id-ID"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tempat (place), dan promosi (</a:t>
            </a:r>
            <a:r>
              <a:rPr kumimoji="0" lang="id-ID" sz="1800" b="0"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promotion</a:t>
            </a:r>
            <a:r>
              <a:rPr kumimoji="0" lang="id-ID" sz="1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yang biasanya disebut dengan 4P. </a:t>
            </a:r>
            <a:endParaRPr kumimoji="0" lang="en-ID" sz="2400" b="0" i="0" u="none" strike="noStrike" kern="0" cap="none" spc="0" normalizeH="0" baseline="0" noProof="0" dirty="0">
              <a:ln>
                <a:noFill/>
              </a:ln>
              <a:solidFill>
                <a:srgbClr val="02050A"/>
              </a:solidFill>
              <a:effectLst/>
              <a:uLnTx/>
              <a:uFillTx/>
              <a:latin typeface="Century Gothic" panose="020B0502020202020204" pitchFamily="34" charset="0"/>
              <a:cs typeface="Arial"/>
              <a:sym typeface="Arial"/>
            </a:endParaRPr>
          </a:p>
        </p:txBody>
      </p:sp>
      <p:sp>
        <p:nvSpPr>
          <p:cNvPr id="5" name="Rectangle: Rounded Corners 4">
            <a:extLst>
              <a:ext uri="{FF2B5EF4-FFF2-40B4-BE49-F238E27FC236}">
                <a16:creationId xmlns:a16="http://schemas.microsoft.com/office/drawing/2014/main" id="{DAA07B7D-772A-BF7F-9E53-922D9A1B729B}"/>
              </a:ext>
            </a:extLst>
          </p:cNvPr>
          <p:cNvSpPr/>
          <p:nvPr/>
        </p:nvSpPr>
        <p:spPr>
          <a:xfrm>
            <a:off x="2917372" y="3608951"/>
            <a:ext cx="8022771" cy="178529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Kualitas produk dan promosi dapat mempengaruhi kepuasan konsumen[6]. Suatu produk dikatakan bermutu apabila memenuhi kebutuhan dan keinginan pembeli. Dengan dilakukannya promosi akan membuat konsumen mengetahui produk, manfaat, dan informasi sehingga konsumen akan berminat membeli atau menggunakan produk. Selain itu, harga dan tempat juga sangat mempengaruhi konsumen dalam memutuskan untuk melakukan pembelian</a:t>
            </a:r>
            <a:endParaRPr kumimoji="0" lang="en-ID" sz="2400" b="0" i="0" u="none" strike="noStrike" kern="0" cap="none" spc="0" normalizeH="0" baseline="0" noProof="0" dirty="0">
              <a:ln>
                <a:noFill/>
              </a:ln>
              <a:solidFill>
                <a:srgbClr val="02050A"/>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893135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6;g104f7abbb21_0_309">
            <a:extLst>
              <a:ext uri="{FF2B5EF4-FFF2-40B4-BE49-F238E27FC236}">
                <a16:creationId xmlns:a16="http://schemas.microsoft.com/office/drawing/2014/main" id="{69130C80-E80C-8E9E-E79F-7C78E6AF463B}"/>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Referensi</a:t>
            </a:r>
            <a:endParaRPr lang="en-US" sz="3000" dirty="0"/>
          </a:p>
        </p:txBody>
      </p:sp>
      <p:sp>
        <p:nvSpPr>
          <p:cNvPr id="3" name="TextBox 2">
            <a:extLst>
              <a:ext uri="{FF2B5EF4-FFF2-40B4-BE49-F238E27FC236}">
                <a16:creationId xmlns:a16="http://schemas.microsoft.com/office/drawing/2014/main" id="{7D80E892-E80B-69C0-6995-3956732D681D}"/>
              </a:ext>
            </a:extLst>
          </p:cNvPr>
          <p:cNvSpPr txBox="1"/>
          <p:nvPr/>
        </p:nvSpPr>
        <p:spPr>
          <a:xfrm>
            <a:off x="180560" y="967653"/>
            <a:ext cx="11830878" cy="4922694"/>
          </a:xfrm>
          <a:prstGeom prst="rect">
            <a:avLst/>
          </a:prstGeom>
          <a:noFill/>
        </p:spPr>
        <p:txBody>
          <a:bodyPr wrap="square">
            <a:spAutoFit/>
          </a:bodyPr>
          <a:lstStyle/>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[11]	M. F. Kurnianto, M. J. Wibowo, B. Hariono, R. Wijaya, and A. Brilliantina, “The Analysis of Consumer Perception on Quality of Soybean Milk Used Importance Performance Analysis Method,” </a:t>
            </a:r>
            <a:r>
              <a:rPr lang="id-ID" i="1" kern="0" dirty="0">
                <a:effectLst/>
                <a:latin typeface="Times New Roman" panose="02020603050405020304" pitchFamily="18" charset="0"/>
                <a:ea typeface="SimSun" panose="02010600030101010101" pitchFamily="2" charset="-122"/>
                <a:cs typeface="Arial" panose="020B0604020202020204" pitchFamily="34" charset="0"/>
              </a:rPr>
              <a:t>IOP Conf. Ser. Earth Environ. Sci.</a:t>
            </a:r>
            <a:r>
              <a:rPr lang="id-ID" kern="0" dirty="0">
                <a:effectLst/>
                <a:latin typeface="Times New Roman" panose="02020603050405020304" pitchFamily="18" charset="0"/>
                <a:ea typeface="SimSun" panose="02010600030101010101" pitchFamily="2" charset="-122"/>
                <a:cs typeface="Arial" panose="020B0604020202020204" pitchFamily="34" charset="0"/>
              </a:rPr>
              <a:t>, vol. 411, no. 1, 2020, doi: 10.1088/1755-1315/411/1/012051.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[12]	E. P. Yudha, A. A. Rifai, and A. S. Adela, “ANALISIS TINGKAT KEPUASAN KONSUMEN TERHADAP KUALITAS PRODUK DAN KUALITAS PELAYANAN RESTORAN CEPAT SAJI McDONALD’S,” </a:t>
            </a:r>
            <a:r>
              <a:rPr lang="id-ID" i="1" kern="0" dirty="0">
                <a:effectLst/>
                <a:latin typeface="Times New Roman" panose="02020603050405020304" pitchFamily="18" charset="0"/>
                <a:ea typeface="SimSun" panose="02010600030101010101" pitchFamily="2" charset="-122"/>
                <a:cs typeface="Arial" panose="020B0604020202020204" pitchFamily="34" charset="0"/>
              </a:rPr>
              <a:t>Mimb. Agribisnis J. Pemikir. Masy. Ilm. Berwawasan Agribisnis</a:t>
            </a:r>
            <a:r>
              <a:rPr lang="id-ID" kern="0" dirty="0">
                <a:effectLst/>
                <a:latin typeface="Times New Roman" panose="02020603050405020304" pitchFamily="18" charset="0"/>
                <a:ea typeface="SimSun" panose="02010600030101010101" pitchFamily="2" charset="-122"/>
                <a:cs typeface="Arial" panose="020B0604020202020204" pitchFamily="34" charset="0"/>
              </a:rPr>
              <a:t>, vol. 8, no. 2, p. 1003, 2022, doi: 10.25157/ma.v8i2.7558.</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[13]	A. Indriati </a:t>
            </a:r>
            <a:r>
              <a:rPr lang="id-ID" i="1" kern="0" dirty="0">
                <a:effectLst/>
                <a:latin typeface="Times New Roman" panose="02020603050405020304" pitchFamily="18" charset="0"/>
                <a:ea typeface="SimSun" panose="02010600030101010101" pitchFamily="2" charset="-122"/>
                <a:cs typeface="Arial" panose="020B0604020202020204" pitchFamily="34" charset="0"/>
              </a:rPr>
              <a:t>et al.</a:t>
            </a:r>
            <a:r>
              <a:rPr lang="id-ID" kern="0" dirty="0">
                <a:effectLst/>
                <a:latin typeface="Times New Roman" panose="02020603050405020304" pitchFamily="18" charset="0"/>
                <a:ea typeface="SimSun" panose="02010600030101010101" pitchFamily="2" charset="-122"/>
                <a:cs typeface="Arial" panose="020B0604020202020204" pitchFamily="34" charset="0"/>
              </a:rPr>
              <a:t>, “Pengembangan Produk Rowe Luwa Menggunakan Metode Quality Function Deployment (Qfd),” </a:t>
            </a:r>
            <a:r>
              <a:rPr lang="id-ID" i="1" kern="0" dirty="0">
                <a:effectLst/>
                <a:latin typeface="Times New Roman" panose="02020603050405020304" pitchFamily="18" charset="0"/>
                <a:ea typeface="SimSun" panose="02010600030101010101" pitchFamily="2" charset="-122"/>
                <a:cs typeface="Arial" panose="020B0604020202020204" pitchFamily="34" charset="0"/>
              </a:rPr>
              <a:t>Agrointek</a:t>
            </a:r>
            <a:r>
              <a:rPr lang="id-ID" kern="0" dirty="0">
                <a:effectLst/>
                <a:latin typeface="Times New Roman" panose="02020603050405020304" pitchFamily="18" charset="0"/>
                <a:ea typeface="SimSun" panose="02010600030101010101" pitchFamily="2" charset="-122"/>
                <a:cs typeface="Arial" panose="020B0604020202020204" pitchFamily="34" charset="0"/>
              </a:rPr>
              <a:t>, vol. 15, no. 2, pp. 639–648, 2021, doi: 10.21107/agrointek.v15i2.9309.</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[14]	L. Hutahaean and B. Basuki, “Strategi Bisnis dalam Pengembangan Produk Kemasan Karton Bergelombang Mikro Flute di PT. Temprina Media Grafika,” </a:t>
            </a:r>
            <a:r>
              <a:rPr lang="id-ID" i="1" kern="0" dirty="0">
                <a:effectLst/>
                <a:latin typeface="Times New Roman" panose="02020603050405020304" pitchFamily="18" charset="0"/>
                <a:ea typeface="SimSun" panose="02010600030101010101" pitchFamily="2" charset="-122"/>
                <a:cs typeface="Arial" panose="020B0604020202020204" pitchFamily="34" charset="0"/>
              </a:rPr>
              <a:t>J. Manaj. dan Inov.</a:t>
            </a:r>
            <a:r>
              <a:rPr lang="id-ID" kern="0" dirty="0">
                <a:effectLst/>
                <a:latin typeface="Times New Roman" panose="02020603050405020304" pitchFamily="18" charset="0"/>
                <a:ea typeface="SimSun" panose="02010600030101010101" pitchFamily="2" charset="-122"/>
                <a:cs typeface="Arial" panose="020B0604020202020204" pitchFamily="34" charset="0"/>
              </a:rPr>
              <a:t>, vol. 5, no. 1, pp. 15–31, 2022, doi: 10.15642/manova.v5i1.724.</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[15]	E. Nur Hayati, F. A. Ekoanindiyo, M. Riza Radyanto, and E. Prihastono, “Peningkatan Kualitas Produk Ikm Rumah Sabun Dengan Pendekatan Quality Function Deployment,” </a:t>
            </a:r>
            <a:r>
              <a:rPr lang="id-ID" i="1" kern="0" dirty="0">
                <a:effectLst/>
                <a:latin typeface="Times New Roman" panose="02020603050405020304" pitchFamily="18" charset="0"/>
                <a:ea typeface="SimSun" panose="02010600030101010101" pitchFamily="2" charset="-122"/>
                <a:cs typeface="Arial" panose="020B0604020202020204" pitchFamily="34" charset="0"/>
              </a:rPr>
              <a:t>J. Rekayasa Sist. Ind.</a:t>
            </a:r>
            <a:r>
              <a:rPr lang="id-ID" kern="0" dirty="0">
                <a:effectLst/>
                <a:latin typeface="Times New Roman" panose="02020603050405020304" pitchFamily="18" charset="0"/>
                <a:ea typeface="SimSun" panose="02010600030101010101" pitchFamily="2" charset="-122"/>
                <a:cs typeface="Arial" panose="020B0604020202020204" pitchFamily="34" charset="0"/>
              </a:rPr>
              <a:t>, vol. 8, no. 1, pp. 13–21, 2022, doi: 10.33884/jrsi.v8i1.5619.</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[16]	Pinton and Prayogi, “Strategi pengembangan produk dalam penelitian dan pengembangan pada pendidikan jasmani,” no. August, 2022, doi: 10.28926/riset.</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[17]	R. Prabowo and M. I. Zoelangga, “Pengembangan Produk Power Charger Portable dengan Menggunakan Metode Quality Function Deployment (QFD),” </a:t>
            </a:r>
            <a:r>
              <a:rPr lang="id-ID" i="1" kern="0" dirty="0">
                <a:effectLst/>
                <a:latin typeface="Times New Roman" panose="02020603050405020304" pitchFamily="18" charset="0"/>
                <a:ea typeface="SimSun" panose="02010600030101010101" pitchFamily="2" charset="-122"/>
                <a:cs typeface="Arial" panose="020B0604020202020204" pitchFamily="34" charset="0"/>
              </a:rPr>
              <a:t>J. Rekayasa Sist. Ind.</a:t>
            </a:r>
            <a:r>
              <a:rPr lang="id-ID" kern="0" dirty="0">
                <a:effectLst/>
                <a:latin typeface="Times New Roman" panose="02020603050405020304" pitchFamily="18" charset="0"/>
                <a:ea typeface="SimSun" panose="02010600030101010101" pitchFamily="2" charset="-122"/>
                <a:cs typeface="Arial" panose="020B0604020202020204" pitchFamily="34" charset="0"/>
              </a:rPr>
              <a:t>, vol. 8, no. 1, pp. 55–62, 2019, doi: 10.26593/jrsi.v8i1.3187.55-62.</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[18]	Y. S. Magita and S. M. Khoiroh, “Analisa Kepuasan Konsumen Sebagai Upaya Penigkatan …,” </a:t>
            </a:r>
            <a:r>
              <a:rPr lang="id-ID" i="1" kern="0" dirty="0">
                <a:effectLst/>
                <a:latin typeface="Times New Roman" panose="02020603050405020304" pitchFamily="18" charset="0"/>
                <a:ea typeface="SimSun" panose="02010600030101010101" pitchFamily="2" charset="-122"/>
                <a:cs typeface="Arial" panose="020B0604020202020204" pitchFamily="34" charset="0"/>
              </a:rPr>
              <a:t>Pros. Senakama</a:t>
            </a:r>
            <a:r>
              <a:rPr lang="id-ID" kern="0" dirty="0">
                <a:effectLst/>
                <a:latin typeface="Times New Roman" panose="02020603050405020304" pitchFamily="18" charset="0"/>
                <a:ea typeface="SimSun" panose="02010600030101010101" pitchFamily="2" charset="-122"/>
                <a:cs typeface="Arial" panose="020B0604020202020204" pitchFamily="34" charset="0"/>
              </a:rPr>
              <a:t>, vol. 2, no. 1, pp. 1–11, 2023.</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[19]	F. Kürüm Varolgüneş, F. Canan, M. de la C. Del Río-Rama, and C. Oliveira, “Design of a thermal hotel based on ahp-qfd methodology,” </a:t>
            </a:r>
            <a:r>
              <a:rPr lang="id-ID" i="1" kern="0" dirty="0">
                <a:effectLst/>
                <a:latin typeface="Times New Roman" panose="02020603050405020304" pitchFamily="18" charset="0"/>
                <a:ea typeface="SimSun" panose="02010600030101010101" pitchFamily="2" charset="-122"/>
                <a:cs typeface="Arial" panose="020B0604020202020204" pitchFamily="34" charset="0"/>
              </a:rPr>
              <a:t>Water (Switzerland)</a:t>
            </a:r>
            <a:r>
              <a:rPr lang="id-ID" kern="0" dirty="0">
                <a:effectLst/>
                <a:latin typeface="Times New Roman" panose="02020603050405020304" pitchFamily="18" charset="0"/>
                <a:ea typeface="SimSun" panose="02010600030101010101" pitchFamily="2" charset="-122"/>
                <a:cs typeface="Arial" panose="020B0604020202020204" pitchFamily="34" charset="0"/>
              </a:rPr>
              <a:t>, vol. 13, no. 15, pp. 1–19, 2021, doi: 10.3390/w13152109.</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[20]	Sugiyono, </a:t>
            </a:r>
            <a:r>
              <a:rPr lang="id-ID" i="1" kern="0" dirty="0">
                <a:effectLst/>
                <a:latin typeface="Times New Roman" panose="02020603050405020304" pitchFamily="18" charset="0"/>
                <a:ea typeface="SimSun" panose="02010600030101010101" pitchFamily="2" charset="-122"/>
                <a:cs typeface="Arial" panose="020B0604020202020204" pitchFamily="34" charset="0"/>
              </a:rPr>
              <a:t>Metode Penelitian Kuantitatif Kualitatif dan R&amp;D</a:t>
            </a:r>
            <a:r>
              <a:rPr lang="id-ID" kern="0" dirty="0">
                <a:effectLst/>
                <a:latin typeface="Times New Roman" panose="02020603050405020304" pitchFamily="18" charset="0"/>
                <a:ea typeface="SimSun" panose="02010600030101010101" pitchFamily="2" charset="-122"/>
                <a:cs typeface="Arial" panose="020B0604020202020204" pitchFamily="34" charset="0"/>
              </a:rPr>
              <a:t>, Kedua. Bandung: Penerbit Alfabeta, 2019.</a:t>
            </a:r>
            <a:endParaRPr lang="en-ID"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73974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6;g104f7abbb21_0_309">
            <a:extLst>
              <a:ext uri="{FF2B5EF4-FFF2-40B4-BE49-F238E27FC236}">
                <a16:creationId xmlns:a16="http://schemas.microsoft.com/office/drawing/2014/main" id="{69130C80-E80C-8E9E-E79F-7C78E6AF463B}"/>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Referensi</a:t>
            </a:r>
            <a:endParaRPr lang="en-US" sz="3000" dirty="0"/>
          </a:p>
        </p:txBody>
      </p:sp>
      <p:sp>
        <p:nvSpPr>
          <p:cNvPr id="3" name="TextBox 2">
            <a:extLst>
              <a:ext uri="{FF2B5EF4-FFF2-40B4-BE49-F238E27FC236}">
                <a16:creationId xmlns:a16="http://schemas.microsoft.com/office/drawing/2014/main" id="{A2DDE55B-83C8-7347-19BB-675A82981FC5}"/>
              </a:ext>
            </a:extLst>
          </p:cNvPr>
          <p:cNvSpPr txBox="1"/>
          <p:nvPr/>
        </p:nvSpPr>
        <p:spPr>
          <a:xfrm>
            <a:off x="180561" y="792507"/>
            <a:ext cx="11830877" cy="5230150"/>
          </a:xfrm>
          <a:prstGeom prst="rect">
            <a:avLst/>
          </a:prstGeom>
          <a:noFill/>
        </p:spPr>
        <p:txBody>
          <a:bodyPr wrap="square">
            <a:spAutoFit/>
          </a:bodyPr>
          <a:lstStyle/>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[21]	F. Hikmawati, </a:t>
            </a:r>
            <a:r>
              <a:rPr lang="id-ID" i="1" kern="0" dirty="0">
                <a:effectLst/>
                <a:latin typeface="Times New Roman" panose="02020603050405020304" pitchFamily="18" charset="0"/>
                <a:ea typeface="SimSun" panose="02010600030101010101" pitchFamily="2" charset="-122"/>
                <a:cs typeface="Arial" panose="020B0604020202020204" pitchFamily="34" charset="0"/>
              </a:rPr>
              <a:t>Metodologi Penelitian</a:t>
            </a:r>
            <a:r>
              <a:rPr lang="id-ID" kern="0" dirty="0">
                <a:effectLst/>
                <a:latin typeface="Times New Roman" panose="02020603050405020304" pitchFamily="18" charset="0"/>
                <a:ea typeface="SimSun" panose="02010600030101010101" pitchFamily="2" charset="-122"/>
                <a:cs typeface="Arial" panose="020B0604020202020204" pitchFamily="34" charset="0"/>
              </a:rPr>
              <a:t>, 4th ed. Depok: PT Rajagrafindo Persada, 2020.</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[22]	J. Martilla and J. James, “Importance-Performance Analysis: An easily applied technique for measuring attribute importance and performance can further the development of effective marketing programs.,” </a:t>
            </a:r>
            <a:r>
              <a:rPr lang="id-ID" i="1" kern="0" dirty="0">
                <a:effectLst/>
                <a:latin typeface="Times New Roman" panose="02020603050405020304" pitchFamily="18" charset="0"/>
                <a:ea typeface="SimSun" panose="02010600030101010101" pitchFamily="2" charset="-122"/>
                <a:cs typeface="Arial" panose="020B0604020202020204" pitchFamily="34" charset="0"/>
              </a:rPr>
              <a:t>Journal of Marketing</a:t>
            </a:r>
            <a:r>
              <a:rPr lang="id-ID" kern="0" dirty="0">
                <a:effectLst/>
                <a:latin typeface="Times New Roman" panose="02020603050405020304" pitchFamily="18" charset="0"/>
                <a:ea typeface="SimSun" panose="02010600030101010101" pitchFamily="2" charset="-122"/>
                <a:cs typeface="Arial" panose="020B0604020202020204" pitchFamily="34" charset="0"/>
              </a:rPr>
              <a:t>, vol. 41, no. 1. pp. 77–79, 1977.</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[23]	B. Phadermrod, R. M. Crowder, and G. B. Wills, “Importance-Performance Analysis based SWOT analysis,” </a:t>
            </a:r>
            <a:r>
              <a:rPr lang="id-ID" i="1" kern="0" dirty="0">
                <a:effectLst/>
                <a:latin typeface="Times New Roman" panose="02020603050405020304" pitchFamily="18" charset="0"/>
                <a:ea typeface="SimSun" panose="02010600030101010101" pitchFamily="2" charset="-122"/>
                <a:cs typeface="Arial" panose="020B0604020202020204" pitchFamily="34" charset="0"/>
              </a:rPr>
              <a:t>Int. J. Inf. Manage.</a:t>
            </a:r>
            <a:r>
              <a:rPr lang="id-ID" kern="0" dirty="0">
                <a:effectLst/>
                <a:latin typeface="Times New Roman" panose="02020603050405020304" pitchFamily="18" charset="0"/>
                <a:ea typeface="SimSun" panose="02010600030101010101" pitchFamily="2" charset="-122"/>
                <a:cs typeface="Arial" panose="020B0604020202020204" pitchFamily="34" charset="0"/>
              </a:rPr>
              <a:t>, vol. 44, pp. 194–203, 2019, doi: 10.1016/j.ijinfomgt.2016.03.009.</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[24]	R. Umami, A. Rizal, and S. Sumartik, “Pengaruh Kualitas Produk, Harga Dan Kualitas Pelayanan Terhadap Kepuasan Konsumen Kedai Warsu Coffe Cafe,” </a:t>
            </a:r>
            <a:r>
              <a:rPr lang="id-ID" i="1" kern="0" dirty="0">
                <a:effectLst/>
                <a:latin typeface="Times New Roman" panose="02020603050405020304" pitchFamily="18" charset="0"/>
                <a:ea typeface="SimSun" panose="02010600030101010101" pitchFamily="2" charset="-122"/>
                <a:cs typeface="Arial" panose="020B0604020202020204" pitchFamily="34" charset="0"/>
              </a:rPr>
              <a:t>Equilib. J. Ekon.</a:t>
            </a:r>
            <a:r>
              <a:rPr lang="id-ID" kern="0" dirty="0">
                <a:effectLst/>
                <a:latin typeface="Times New Roman" panose="02020603050405020304" pitchFamily="18" charset="0"/>
                <a:ea typeface="SimSun" panose="02010600030101010101" pitchFamily="2" charset="-122"/>
                <a:cs typeface="Arial" panose="020B0604020202020204" pitchFamily="34" charset="0"/>
              </a:rPr>
              <a:t>, vol. 15, no. 2, p. 250, 2019, doi: 10.30742/equilibrium.v15i2.630.</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[25]	H. Rimiyati and C. Widodo, “Pengaruh Citra Merek, Kualitas Produk, Kepuasan Konsumen Terhadap Loyalitas Konsumen Merek Samsung Galaxy Series (Studi Pada Mahasiswa Universitas Muhammadiyah Yogyakarta),” </a:t>
            </a:r>
            <a:r>
              <a:rPr lang="id-ID" i="1" kern="0" dirty="0">
                <a:effectLst/>
                <a:latin typeface="Times New Roman" panose="02020603050405020304" pitchFamily="18" charset="0"/>
                <a:ea typeface="SimSun" panose="02010600030101010101" pitchFamily="2" charset="-122"/>
                <a:cs typeface="Arial" panose="020B0604020202020204" pitchFamily="34" charset="0"/>
              </a:rPr>
              <a:t>J. Manaj. Bisnis</a:t>
            </a:r>
            <a:r>
              <a:rPr lang="id-ID" kern="0" dirty="0">
                <a:effectLst/>
                <a:latin typeface="Times New Roman" panose="02020603050405020304" pitchFamily="18" charset="0"/>
                <a:ea typeface="SimSun" panose="02010600030101010101" pitchFamily="2" charset="-122"/>
                <a:cs typeface="Arial" panose="020B0604020202020204" pitchFamily="34" charset="0"/>
              </a:rPr>
              <a:t>, vol. 5, no. 2, pp. 223–234, 2014, [Online]. Available: www.samsung.com</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[26]	S. Sukimin and N. Indriastuty, “Pengaruh Kualitas Produk, Harga Dan Promosi Terhadap Keputusan Pembelian Mobil Merek Toyota Di Kota Balikpapan,” </a:t>
            </a:r>
            <a:r>
              <a:rPr lang="id-ID" i="1" kern="0" dirty="0">
                <a:effectLst/>
                <a:latin typeface="Times New Roman" panose="02020603050405020304" pitchFamily="18" charset="0"/>
                <a:ea typeface="SimSun" panose="02010600030101010101" pitchFamily="2" charset="-122"/>
                <a:cs typeface="Arial" panose="020B0604020202020204" pitchFamily="34" charset="0"/>
              </a:rPr>
              <a:t>J. GeoEkonomi</a:t>
            </a:r>
            <a:r>
              <a:rPr lang="id-ID" kern="0" dirty="0">
                <a:effectLst/>
                <a:latin typeface="Times New Roman" panose="02020603050405020304" pitchFamily="18" charset="0"/>
                <a:ea typeface="SimSun" panose="02010600030101010101" pitchFamily="2" charset="-122"/>
                <a:cs typeface="Arial" panose="020B0604020202020204" pitchFamily="34" charset="0"/>
              </a:rPr>
              <a:t>, vol. 12, no. 2, pp. 194–204, 2021, doi: 10.36277/geoekonomi.v12i2.162.</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[27]	A. Andis, M. Risal, and M. Kasran, “Pengaruh Kualitas Produk, Harga Dan Promosi Terhadap Keputusan Pembelian Produk Handphone Samsung Pada Toko Centro Palopo,” </a:t>
            </a:r>
            <a:r>
              <a:rPr lang="id-ID" i="1" kern="0" dirty="0">
                <a:effectLst/>
                <a:latin typeface="Times New Roman" panose="02020603050405020304" pitchFamily="18" charset="0"/>
                <a:ea typeface="SimSun" panose="02010600030101010101" pitchFamily="2" charset="-122"/>
                <a:cs typeface="Arial" panose="020B0604020202020204" pitchFamily="34" charset="0"/>
              </a:rPr>
              <a:t>J. Manaj. STIE Muhammadiyah Palopo</a:t>
            </a:r>
            <a:r>
              <a:rPr lang="id-ID" kern="0" dirty="0">
                <a:effectLst/>
                <a:latin typeface="Times New Roman" panose="02020603050405020304" pitchFamily="18" charset="0"/>
                <a:ea typeface="SimSun" panose="02010600030101010101" pitchFamily="2" charset="-122"/>
                <a:cs typeface="Arial" panose="020B0604020202020204" pitchFamily="34" charset="0"/>
              </a:rPr>
              <a:t>, vol. 5, no. 1, pp. 25–31, 2019, doi: 10.35906/jm001.v5i1.345.</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6400" indent="-406400">
              <a:lnSpc>
                <a:spcPct val="107000"/>
              </a:lnSpc>
              <a:spcAft>
                <a:spcPts val="600"/>
              </a:spcAft>
            </a:pPr>
            <a:r>
              <a:rPr lang="id-ID" kern="0" dirty="0">
                <a:effectLst/>
                <a:latin typeface="Times New Roman" panose="02020603050405020304" pitchFamily="18" charset="0"/>
                <a:ea typeface="SimSun" panose="02010600030101010101" pitchFamily="2" charset="-122"/>
                <a:cs typeface="Arial" panose="020B0604020202020204" pitchFamily="34" charset="0"/>
              </a:rPr>
              <a:t>[28]	C. J. Gerung, J. Sepang, and S. Loindong, “Pengaruh Kualitas Produk, Harga, dan Promosi Terhadap Keputusan Pembelian Mobil Nissa X-Trail pada PT. Wahana Wirawan Manado,” </a:t>
            </a:r>
            <a:r>
              <a:rPr lang="id-ID" i="1" kern="0" dirty="0">
                <a:effectLst/>
                <a:latin typeface="Times New Roman" panose="02020603050405020304" pitchFamily="18" charset="0"/>
                <a:ea typeface="SimSun" panose="02010600030101010101" pitchFamily="2" charset="-122"/>
                <a:cs typeface="Arial" panose="020B0604020202020204" pitchFamily="34" charset="0"/>
              </a:rPr>
              <a:t>J. Fokus Manaj. Bisnis</a:t>
            </a:r>
            <a:r>
              <a:rPr lang="id-ID" kern="0" dirty="0">
                <a:effectLst/>
                <a:latin typeface="Times New Roman" panose="02020603050405020304" pitchFamily="18" charset="0"/>
                <a:ea typeface="SimSun" panose="02010600030101010101" pitchFamily="2" charset="-122"/>
                <a:cs typeface="Arial" panose="020B0604020202020204" pitchFamily="34" charset="0"/>
              </a:rPr>
              <a:t>, vol. 5, no. 2, pp. 2221–2229, 2017.</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6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[30]</a:t>
            </a:r>
            <a:r>
              <a:rPr lang="en-US" kern="100" dirty="0">
                <a:effectLst/>
                <a:latin typeface="Calibri" panose="020F0502020204030204" pitchFamily="34" charset="0"/>
                <a:ea typeface="SimSun" panose="02010600030101010101" pitchFamily="2" charset="-122"/>
                <a:cs typeface="Arial" panose="020B0604020202020204" pitchFamily="34" charset="0"/>
              </a:rPr>
              <a:t>      </a:t>
            </a:r>
            <a:r>
              <a:rPr lang="en-US" kern="100" dirty="0">
                <a:effectLst/>
                <a:latin typeface="Times New Roman" panose="02020603050405020304" pitchFamily="18" charset="0"/>
                <a:ea typeface="SimSun" panose="02010600030101010101" pitchFamily="2" charset="-122"/>
                <a:cs typeface="Arial" panose="020B0604020202020204" pitchFamily="34" charset="0"/>
              </a:rPr>
              <a:t>McCarthy, J.E. (1968). Basic Marketing: A Managerial Approach. Homewood: Irwin.</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6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[31]      Badan Pusat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Statistik</a:t>
            </a:r>
            <a:r>
              <a:rPr lang="en-US" kern="100" dirty="0">
                <a:effectLst/>
                <a:latin typeface="Times New Roman" panose="02020603050405020304" pitchFamily="18" charset="0"/>
                <a:ea typeface="SimSun" panose="02010600030101010101" pitchFamily="2" charset="-122"/>
                <a:cs typeface="Arial" panose="020B0604020202020204" pitchFamily="34" charset="0"/>
              </a:rPr>
              <a:t>, 20{16: 3;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Panuluh</a:t>
            </a:r>
            <a:r>
              <a:rPr lang="en-US" kern="100" dirty="0">
                <a:effectLst/>
                <a:latin typeface="Times New Roman" panose="02020603050405020304" pitchFamily="18" charset="0"/>
                <a:ea typeface="SimSun" panose="02010600030101010101" pitchFamily="2" charset="-122"/>
                <a:cs typeface="Arial" panose="020B0604020202020204" pitchFamily="34" charset="0"/>
              </a:rPr>
              <a:t> &amp;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Fitri</a:t>
            </a:r>
            <a:r>
              <a:rPr lang="en-US" kern="100" dirty="0">
                <a:effectLst/>
                <a:latin typeface="Times New Roman" panose="02020603050405020304" pitchFamily="18" charset="0"/>
                <a:ea typeface="SimSun" panose="02010600030101010101" pitchFamily="2" charset="-122"/>
                <a:cs typeface="Arial" panose="020B0604020202020204" pitchFamily="34" charset="0"/>
              </a:rPr>
              <a:t>, 2016: 11).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a:lnSpc>
                <a:spcPct val="107000"/>
              </a:lnSpc>
              <a:spcAft>
                <a:spcPts val="800"/>
              </a:spcAft>
            </a:pPr>
            <a:r>
              <a:rPr lang="en-US" kern="100" dirty="0">
                <a:effectLst/>
                <a:latin typeface="Calibri" panose="020F0502020204030204" pitchFamily="34" charset="0"/>
                <a:ea typeface="SimSun" panose="02010600030101010101" pitchFamily="2" charset="-122"/>
                <a:cs typeface="Arial" panose="020B0604020202020204" pitchFamily="34" charset="0"/>
              </a:rPr>
              <a:t>[32]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Tjiptono</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Fandy</a:t>
            </a:r>
            <a:r>
              <a:rPr lang="en-US" kern="100" dirty="0">
                <a:effectLst/>
                <a:latin typeface="Times New Roman" panose="02020603050405020304" pitchFamily="18" charset="0"/>
                <a:ea typeface="SimSun" panose="02010600030101010101" pitchFamily="2" charset="-122"/>
                <a:cs typeface="Arial" panose="020B0604020202020204" pitchFamily="34" charset="0"/>
              </a:rPr>
              <a:t>. Strategi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Pemasaran</a:t>
            </a:r>
            <a:r>
              <a:rPr lang="en-US" kern="100" dirty="0">
                <a:effectLst/>
                <a:latin typeface="Times New Roman" panose="02020603050405020304" pitchFamily="18" charset="0"/>
                <a:ea typeface="SimSun" panose="02010600030101010101" pitchFamily="2" charset="-122"/>
                <a:cs typeface="Arial" panose="020B0604020202020204" pitchFamily="34" charset="0"/>
              </a:rPr>
              <a:t>, Andi Offset, Yokyakarta,2001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594418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89E57-BD16-E90D-B0B5-8A7DB79EF83F}"/>
            </a:ext>
          </a:extLst>
        </p:cNvPr>
        <p:cNvGrpSpPr/>
        <p:nvPr/>
      </p:nvGrpSpPr>
      <p:grpSpPr>
        <a:xfrm>
          <a:off x="0" y="0"/>
          <a:ext cx="0" cy="0"/>
          <a:chOff x="0" y="0"/>
          <a:chExt cx="0" cy="0"/>
        </a:xfrm>
      </p:grpSpPr>
      <p:sp>
        <p:nvSpPr>
          <p:cNvPr id="6" name="Google Shape;46;g104f7abbb21_0_309">
            <a:extLst>
              <a:ext uri="{FF2B5EF4-FFF2-40B4-BE49-F238E27FC236}">
                <a16:creationId xmlns:a16="http://schemas.microsoft.com/office/drawing/2014/main" id="{31FF41E5-ECCF-E12F-B8D6-A98BD306C77D}"/>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Referensi</a:t>
            </a:r>
            <a:endParaRPr lang="en-US" sz="3000" dirty="0"/>
          </a:p>
        </p:txBody>
      </p:sp>
      <p:sp>
        <p:nvSpPr>
          <p:cNvPr id="7" name="TextBox 6">
            <a:extLst>
              <a:ext uri="{FF2B5EF4-FFF2-40B4-BE49-F238E27FC236}">
                <a16:creationId xmlns:a16="http://schemas.microsoft.com/office/drawing/2014/main" id="{6E008E4B-B446-1C45-FA82-89497BA5248F}"/>
              </a:ext>
            </a:extLst>
          </p:cNvPr>
          <p:cNvSpPr txBox="1"/>
          <p:nvPr/>
        </p:nvSpPr>
        <p:spPr>
          <a:xfrm>
            <a:off x="286223" y="845118"/>
            <a:ext cx="12011438" cy="5256119"/>
          </a:xfrm>
          <a:prstGeom prst="rect">
            <a:avLst/>
          </a:prstGeom>
          <a:noFill/>
        </p:spPr>
        <p:txBody>
          <a:bodyPr wrap="square">
            <a:spAutoFit/>
          </a:bodyPr>
          <a:lstStyle/>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[33]     Kotler, Philip.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Manajemen</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Pemasaran</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Analisis</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Perencanaan,Implementasi</a:t>
            </a:r>
            <a:r>
              <a:rPr lang="en-US" kern="100" dirty="0">
                <a:effectLst/>
                <a:latin typeface="Times New Roman" panose="02020603050405020304" pitchFamily="18" charset="0"/>
                <a:ea typeface="SimSun" panose="02010600030101010101" pitchFamily="2" charset="-122"/>
                <a:cs typeface="Arial" panose="020B0604020202020204" pitchFamily="34" charset="0"/>
              </a:rPr>
              <a:t>, dan.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Kontrol</a:t>
            </a:r>
            <a:r>
              <a:rPr lang="en-US" kern="100" dirty="0">
                <a:effectLst/>
                <a:latin typeface="Times New Roman" panose="02020603050405020304" pitchFamily="18" charset="0"/>
                <a:ea typeface="SimSun" panose="02010600030101010101" pitchFamily="2" charset="-122"/>
                <a:cs typeface="Arial" panose="020B0604020202020204" pitchFamily="34" charset="0"/>
              </a:rPr>
              <a:t>, PT.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PrehallindoHuda</a:t>
            </a:r>
            <a:r>
              <a:rPr lang="en-US" kern="100" dirty="0">
                <a:effectLst/>
                <a:latin typeface="Times New Roman" panose="02020603050405020304" pitchFamily="18" charset="0"/>
                <a:ea typeface="SimSun" panose="02010600030101010101" pitchFamily="2" charset="-122"/>
                <a:cs typeface="Arial" panose="020B0604020202020204" pitchFamily="34" charset="0"/>
              </a:rPr>
              <a:t>, Jakarta, 2001.</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[34]	</a:t>
            </a:r>
            <a:r>
              <a:rPr lang="id-ID" kern="100" dirty="0">
                <a:effectLst/>
                <a:latin typeface="Times New Roman" panose="02020603050405020304" pitchFamily="18" charset="0"/>
                <a:ea typeface="SimSun" panose="02010600030101010101" pitchFamily="2" charset="-122"/>
                <a:cs typeface="Arial" panose="020B0604020202020204" pitchFamily="34" charset="0"/>
              </a:rPr>
              <a:t>Prinsip-prinsip pemasaran. Jilid 1. Edisi ke-12 / Philip Kotler; Gary Armstrong; alih bahasa Bob Sabaran</a:t>
            </a:r>
            <a:r>
              <a:rPr lang="en-US" kern="100" dirty="0">
                <a:effectLst/>
                <a:latin typeface="Times New Roman" panose="02020603050405020304" pitchFamily="18" charset="0"/>
                <a:ea typeface="SimSun" panose="02010600030101010101" pitchFamily="2" charset="-122"/>
                <a:cs typeface="Arial" panose="020B0604020202020204" pitchFamily="34" charset="0"/>
              </a:rPr>
              <a:t> o</a:t>
            </a:r>
            <a:r>
              <a:rPr lang="id-ID" kern="100" dirty="0">
                <a:effectLst/>
                <a:latin typeface="Times New Roman" panose="02020603050405020304" pitchFamily="18" charset="0"/>
                <a:ea typeface="SimSun" panose="02010600030101010101" pitchFamily="2" charset="-122"/>
                <a:cs typeface="Arial" panose="020B0604020202020204" pitchFamily="34" charset="0"/>
              </a:rPr>
              <a:t>leh: Sabran, Bob Terbitan: (2008)</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[35]	</a:t>
            </a:r>
            <a:r>
              <a:rPr lang="id-ID" kern="100" dirty="0">
                <a:effectLst/>
                <a:latin typeface="Times New Roman" panose="02020603050405020304" pitchFamily="18" charset="0"/>
                <a:ea typeface="SimSun" panose="02010600030101010101" pitchFamily="2" charset="-122"/>
                <a:cs typeface="Arial" panose="020B0604020202020204" pitchFamily="34" charset="0"/>
              </a:rPr>
              <a:t>Sugiyono (2019). Metode Penelitian Kuantitatif, Kualitatif, dan R&amp;D. Bandung : Alphabet</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[36]	</a:t>
            </a:r>
            <a:r>
              <a:rPr lang="id-ID" kern="100" dirty="0">
                <a:effectLst/>
                <a:latin typeface="Times New Roman" panose="02020603050405020304" pitchFamily="18" charset="0"/>
                <a:ea typeface="SimSun" panose="02010600030101010101" pitchFamily="2" charset="-122"/>
                <a:cs typeface="Arial" panose="020B0604020202020204" pitchFamily="34" charset="0"/>
              </a:rPr>
              <a:t>Kriyantono, R. (2020). Teknik praktis riset komunikasi kuantitatif dan kualitatif</a:t>
            </a:r>
            <a:br>
              <a:rPr lang="id-ID" kern="100" dirty="0">
                <a:effectLst/>
                <a:latin typeface="Times New Roman" panose="02020603050405020304" pitchFamily="18" charset="0"/>
                <a:ea typeface="SimSun" panose="02010600030101010101" pitchFamily="2" charset="-122"/>
                <a:cs typeface="Arial" panose="020B0604020202020204" pitchFamily="34" charset="0"/>
              </a:rPr>
            </a:br>
            <a:r>
              <a:rPr lang="id-ID" kern="100" dirty="0">
                <a:effectLst/>
                <a:latin typeface="Times New Roman" panose="02020603050405020304" pitchFamily="18" charset="0"/>
                <a:ea typeface="SimSun" panose="02010600030101010101" pitchFamily="2" charset="-122"/>
                <a:cs typeface="Arial" panose="020B0604020202020204" pitchFamily="34" charset="0"/>
              </a:rPr>
              <a:t>disertai contoh praktis Skripsi, Tesis, dan Disertai Riset Media, Public</a:t>
            </a:r>
            <a:br>
              <a:rPr lang="id-ID" kern="100" dirty="0">
                <a:effectLst/>
                <a:latin typeface="Times New Roman" panose="02020603050405020304" pitchFamily="18" charset="0"/>
                <a:ea typeface="SimSun" panose="02010600030101010101" pitchFamily="2" charset="-122"/>
                <a:cs typeface="Arial" panose="020B0604020202020204" pitchFamily="34" charset="0"/>
              </a:rPr>
            </a:br>
            <a:r>
              <a:rPr lang="id-ID" kern="100" dirty="0">
                <a:effectLst/>
                <a:latin typeface="Times New Roman" panose="02020603050405020304" pitchFamily="18" charset="0"/>
                <a:ea typeface="SimSun" panose="02010600030101010101" pitchFamily="2" charset="-122"/>
                <a:cs typeface="Arial" panose="020B0604020202020204" pitchFamily="34" charset="0"/>
              </a:rPr>
              <a:t>Relations, Advertising, Komunikasi Organisasi, Komunikasi Pemasaran.</a:t>
            </a:r>
            <a:br>
              <a:rPr lang="id-ID" kern="100" dirty="0">
                <a:effectLst/>
                <a:latin typeface="Times New Roman" panose="02020603050405020304" pitchFamily="18" charset="0"/>
                <a:ea typeface="SimSun" panose="02010600030101010101" pitchFamily="2" charset="-122"/>
                <a:cs typeface="Arial" panose="020B0604020202020204" pitchFamily="34" charset="0"/>
              </a:rPr>
            </a:br>
            <a:r>
              <a:rPr lang="id-ID" kern="100" dirty="0">
                <a:effectLst/>
                <a:latin typeface="Times New Roman" panose="02020603050405020304" pitchFamily="18" charset="0"/>
                <a:ea typeface="SimSun" panose="02010600030101010101" pitchFamily="2" charset="-122"/>
                <a:cs typeface="Arial" panose="020B0604020202020204" pitchFamily="34" charset="0"/>
              </a:rPr>
              <a:t>Rawamangun: Prenadamedia Group.</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[38] 	</a:t>
            </a:r>
            <a:r>
              <a:rPr lang="id-ID" kern="100" dirty="0">
                <a:effectLst/>
                <a:latin typeface="Times New Roman" panose="02020603050405020304" pitchFamily="18" charset="0"/>
                <a:ea typeface="SimSun" panose="02010600030101010101" pitchFamily="2" charset="-122"/>
                <a:cs typeface="Arial" panose="020B0604020202020204" pitchFamily="34" charset="0"/>
              </a:rPr>
              <a:t>Ahmad Mas’ari</a:t>
            </a:r>
            <a:r>
              <a:rPr lang="en-US" kern="100" dirty="0">
                <a:effectLst/>
                <a:latin typeface="Times New Roman" panose="02020603050405020304" pitchFamily="18" charset="0"/>
                <a:ea typeface="SimSun" panose="02010600030101010101" pitchFamily="2" charset="-122"/>
                <a:cs typeface="Arial" panose="020B0604020202020204" pitchFamily="34" charset="0"/>
              </a:rPr>
              <a:t>. 2019. </a:t>
            </a:r>
            <a:r>
              <a:rPr lang="id-ID" i="1" kern="100" dirty="0">
                <a:effectLst/>
                <a:latin typeface="Times New Roman" panose="02020603050405020304" pitchFamily="18" charset="0"/>
                <a:ea typeface="SimSun" panose="02010600030101010101" pitchFamily="2" charset="-122"/>
                <a:cs typeface="Arial" panose="020B0604020202020204" pitchFamily="34" charset="0"/>
              </a:rPr>
              <a:t>Analisa Strategi Marketing Mix Menggunakan Konsep 4p (Price, Product, Place, Promotion) Pada Pt. Haluan Riau</a:t>
            </a:r>
            <a:r>
              <a:rPr lang="en-US" i="1" kern="100" dirty="0">
                <a:effectLst/>
                <a:latin typeface="Times New Roman" panose="02020603050405020304" pitchFamily="18" charset="0"/>
                <a:ea typeface="SimSun" panose="02010600030101010101" pitchFamily="2" charset="-122"/>
                <a:cs typeface="Arial" panose="020B0604020202020204" pitchFamily="34" charset="0"/>
              </a:rPr>
              <a:t>. </a:t>
            </a:r>
            <a:r>
              <a:rPr lang="id-ID" kern="100" dirty="0">
                <a:effectLst/>
                <a:latin typeface="Times New Roman" panose="02020603050405020304" pitchFamily="18" charset="0"/>
                <a:ea typeface="SimSun" panose="02010600030101010101" pitchFamily="2" charset="-122"/>
                <a:cs typeface="Arial" panose="020B0604020202020204" pitchFamily="34" charset="0"/>
              </a:rPr>
              <a:t>Jurnal Hasil Penelitian dan Karya Ilmiah dalam Bidang Teknik Industri</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id-ID" kern="100" dirty="0">
                <a:effectLst/>
                <a:latin typeface="Times New Roman" panose="02020603050405020304" pitchFamily="18" charset="0"/>
                <a:ea typeface="SimSun" panose="02010600030101010101" pitchFamily="2" charset="-122"/>
                <a:cs typeface="Arial" panose="020B0604020202020204" pitchFamily="34" charset="0"/>
              </a:rPr>
              <a:t>Vol. 5, No. 2</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[39]	</a:t>
            </a:r>
            <a:r>
              <a:rPr lang="id-ID" kern="100" dirty="0">
                <a:effectLst/>
                <a:latin typeface="Times New Roman" panose="02020603050405020304" pitchFamily="18" charset="0"/>
                <a:ea typeface="SimSun" panose="02010600030101010101" pitchFamily="2" charset="-122"/>
                <a:cs typeface="Arial" panose="020B0604020202020204" pitchFamily="34" charset="0"/>
              </a:rPr>
              <a:t>Arum Wahyuni Purbohastuti</a:t>
            </a:r>
            <a:r>
              <a:rPr lang="en-US" kern="100" dirty="0">
                <a:effectLst/>
                <a:latin typeface="Times New Roman" panose="02020603050405020304" pitchFamily="18" charset="0"/>
                <a:ea typeface="SimSun" panose="02010600030101010101" pitchFamily="2" charset="-122"/>
                <a:cs typeface="Arial" panose="020B0604020202020204" pitchFamily="34" charset="0"/>
              </a:rPr>
              <a:t>, 2021. </a:t>
            </a:r>
            <a:r>
              <a:rPr lang="id-ID" kern="100" dirty="0">
                <a:effectLst/>
                <a:latin typeface="Times New Roman" panose="02020603050405020304" pitchFamily="18" charset="0"/>
                <a:ea typeface="SimSun" panose="02010600030101010101" pitchFamily="2" charset="-122"/>
                <a:cs typeface="Arial" panose="020B0604020202020204" pitchFamily="34" charset="0"/>
              </a:rPr>
              <a:t>EFEKTIVITAS BAURAN PEMASARAN PADA KEPUTUSAN PEMBELIAN KONSUMEN INDOMARET</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id-ID" kern="100" dirty="0">
                <a:effectLst/>
                <a:latin typeface="Times New Roman" panose="02020603050405020304" pitchFamily="18" charset="0"/>
                <a:ea typeface="SimSun" panose="02010600030101010101" pitchFamily="2" charset="-122"/>
                <a:cs typeface="Arial" panose="020B0604020202020204" pitchFamily="34" charset="0"/>
              </a:rPr>
              <a:t>Jurnal Sains Manajemen Volume 7 No 1, Juni 2021, E-ISSN 2443-0064 dan P-ISSN 2622-0377</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[40]	</a:t>
            </a:r>
            <a:r>
              <a:rPr lang="id-ID" kern="100" dirty="0">
                <a:effectLst/>
                <a:latin typeface="Times New Roman" panose="02020603050405020304" pitchFamily="18" charset="0"/>
                <a:ea typeface="SimSun" panose="02010600030101010101" pitchFamily="2" charset="-122"/>
                <a:cs typeface="Arial" panose="020B0604020202020204" pitchFamily="34" charset="0"/>
              </a:rPr>
              <a:t>Kotler, Philip dan Gary Amstrong. (201</a:t>
            </a:r>
            <a:r>
              <a:rPr lang="en-US" kern="100" dirty="0">
                <a:effectLst/>
                <a:latin typeface="Times New Roman" panose="02020603050405020304" pitchFamily="18" charset="0"/>
                <a:ea typeface="SimSun" panose="02010600030101010101" pitchFamily="2" charset="-122"/>
                <a:cs typeface="Arial" panose="020B0604020202020204" pitchFamily="34" charset="0"/>
              </a:rPr>
              <a:t>6</a:t>
            </a:r>
            <a:r>
              <a:rPr lang="id-ID" kern="100" dirty="0">
                <a:effectLst/>
                <a:latin typeface="Times New Roman" panose="02020603050405020304" pitchFamily="18" charset="0"/>
                <a:ea typeface="SimSun" panose="02010600030101010101" pitchFamily="2" charset="-122"/>
                <a:cs typeface="Arial" panose="020B0604020202020204" pitchFamily="34" charset="0"/>
              </a:rPr>
              <a:t>). Prinsip-prinsip pemasaran (12th ed.; B. Sabran, Ed.). Jakarta: Erlangga.</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[41]	</a:t>
            </a:r>
            <a:r>
              <a:rPr lang="id-ID" kern="100" dirty="0">
                <a:effectLst/>
                <a:latin typeface="Times New Roman" panose="02020603050405020304" pitchFamily="18" charset="0"/>
                <a:ea typeface="SimSun" panose="02010600030101010101" pitchFamily="2" charset="-122"/>
                <a:cs typeface="Arial" panose="020B0604020202020204" pitchFamily="34" charset="0"/>
              </a:rPr>
              <a:t> Philip Kotler, Kevin Lane Keller. (201</a:t>
            </a:r>
            <a:r>
              <a:rPr lang="en-US" kern="100" dirty="0">
                <a:effectLst/>
                <a:latin typeface="Times New Roman" panose="02020603050405020304" pitchFamily="18" charset="0"/>
                <a:ea typeface="SimSun" panose="02010600030101010101" pitchFamily="2" charset="-122"/>
                <a:cs typeface="Arial" panose="020B0604020202020204" pitchFamily="34" charset="0"/>
              </a:rPr>
              <a:t>6</a:t>
            </a:r>
            <a:r>
              <a:rPr lang="id-ID" kern="100" dirty="0">
                <a:effectLst/>
                <a:latin typeface="Times New Roman" panose="02020603050405020304" pitchFamily="18" charset="0"/>
                <a:ea typeface="SimSun" panose="02010600030101010101" pitchFamily="2" charset="-122"/>
                <a:cs typeface="Arial" panose="020B0604020202020204" pitchFamily="34" charset="0"/>
              </a:rPr>
              <a:t>). Manajemen Pemasaran (Kedua bela). Jakarta.</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effectLst/>
                <a:latin typeface="Times New Roman" panose="02020603050405020304" pitchFamily="18" charset="0"/>
                <a:ea typeface="SimSun" panose="02010600030101010101" pitchFamily="2" charset="-122"/>
                <a:cs typeface="Arial" panose="020B0604020202020204" pitchFamily="34" charset="0"/>
              </a:rPr>
              <a:t>[42]	</a:t>
            </a:r>
            <a:r>
              <a:rPr lang="id-ID" kern="100" dirty="0">
                <a:effectLst/>
                <a:latin typeface="Times New Roman" panose="02020603050405020304" pitchFamily="18" charset="0"/>
                <a:ea typeface="SimSun" panose="02010600030101010101" pitchFamily="2" charset="-122"/>
                <a:cs typeface="Arial" panose="020B0604020202020204" pitchFamily="34" charset="0"/>
              </a:rPr>
              <a:t>Lupiyoadi,</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en-US" kern="100" dirty="0" err="1">
                <a:effectLst/>
                <a:latin typeface="Times New Roman" panose="02020603050405020304" pitchFamily="18" charset="0"/>
                <a:ea typeface="SimSun" panose="02010600030101010101" pitchFamily="2" charset="-122"/>
                <a:cs typeface="Arial" panose="020B0604020202020204" pitchFamily="34" charset="0"/>
              </a:rPr>
              <a:t>Rambat</a:t>
            </a:r>
            <a:r>
              <a:rPr lang="en-US" kern="100" dirty="0">
                <a:effectLst/>
                <a:latin typeface="Times New Roman" panose="02020603050405020304" pitchFamily="18" charset="0"/>
                <a:ea typeface="SimSun" panose="02010600030101010101" pitchFamily="2" charset="-122"/>
                <a:cs typeface="Arial" panose="020B0604020202020204" pitchFamily="34" charset="0"/>
              </a:rPr>
              <a:t>. </a:t>
            </a:r>
            <a:r>
              <a:rPr lang="id-ID" kern="100" dirty="0">
                <a:effectLst/>
                <a:latin typeface="Times New Roman" panose="02020603050405020304" pitchFamily="18" charset="0"/>
                <a:ea typeface="SimSun" panose="02010600030101010101" pitchFamily="2" charset="-122"/>
                <a:cs typeface="Arial" panose="020B0604020202020204" pitchFamily="34" charset="0"/>
              </a:rPr>
              <a:t> (2013). Manajemen Pemasaran Jasa. Jakarta : Salemba Empat</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marL="400050" indent="-400050">
              <a:lnSpc>
                <a:spcPct val="107000"/>
              </a:lnSpc>
              <a:spcAft>
                <a:spcPts val="800"/>
              </a:spcAft>
            </a:pPr>
            <a:r>
              <a:rPr lang="en-US"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[43]	</a:t>
            </a:r>
            <a:r>
              <a:rPr lang="id-ID"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Ali, F. (2015). Service quality as a determinant of customer satisfaction and resulting behavioural intentions: A SEM approach towards Malaysian resort hotels. </a:t>
            </a:r>
            <a:r>
              <a:rPr lang="id-ID" i="1"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Tourism: An International Interdisciplinary Journal</a:t>
            </a:r>
            <a:r>
              <a:rPr lang="id-ID"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id-ID" i="1"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63</a:t>
            </a:r>
            <a:r>
              <a:rPr lang="id-ID"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 37-51.</a:t>
            </a:r>
            <a:r>
              <a:rPr lang="id-ID" kern="100" dirty="0">
                <a:effectLst/>
                <a:latin typeface="Times New Roman" panose="02020603050405020304" pitchFamily="18" charset="0"/>
                <a:ea typeface="SimSun" panose="02010600030101010101" pitchFamily="2" charset="-122"/>
                <a:cs typeface="Arial" panose="020B0604020202020204" pitchFamily="34" charset="0"/>
              </a:rPr>
              <a:t> </a:t>
            </a:r>
            <a:endParaRPr lang="en-ID" kern="100" dirty="0">
              <a:effectLst/>
              <a:latin typeface="Calibri" panose="020F0502020204030204" pitchFamily="34" charset="0"/>
              <a:ea typeface="SimSun" panose="02010600030101010101" pitchFamily="2" charset="-122"/>
              <a:cs typeface="Arial" panose="020B0604020202020204" pitchFamily="34" charset="0"/>
            </a:endParaRPr>
          </a:p>
          <a:p>
            <a:pPr>
              <a:lnSpc>
                <a:spcPct val="107000"/>
              </a:lnSpc>
              <a:spcAft>
                <a:spcPts val="800"/>
              </a:spcAft>
            </a:pPr>
            <a:r>
              <a:rPr lang="en-US"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[44]	</a:t>
            </a:r>
            <a:r>
              <a:rPr lang="id-ID"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Ibrahim, M., &amp; Thawil, S. M. (2019). Pengaruh kualitas produk dan kualitas pelayanan terhadap kepuasan konsumen. </a:t>
            </a:r>
            <a:r>
              <a:rPr lang="id-ID" i="1"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Jurnal Riset Manajemen Dan Bisnis (JRMB) Fakultas Ekonomi UNIAT</a:t>
            </a:r>
            <a:r>
              <a:rPr lang="id-ID"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id-ID" i="1"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4</a:t>
            </a:r>
            <a:r>
              <a:rPr lang="id-ID" kern="100" dirty="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 175-182.</a:t>
            </a:r>
            <a:endParaRPr lang="en-ID"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81573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90B2E-395E-FBC1-CBE5-5A2801E29D68}"/>
            </a:ext>
          </a:extLst>
        </p:cNvPr>
        <p:cNvGrpSpPr/>
        <p:nvPr/>
      </p:nvGrpSpPr>
      <p:grpSpPr>
        <a:xfrm>
          <a:off x="0" y="0"/>
          <a:ext cx="0" cy="0"/>
          <a:chOff x="0" y="0"/>
          <a:chExt cx="0" cy="0"/>
        </a:xfrm>
      </p:grpSpPr>
      <p:sp>
        <p:nvSpPr>
          <p:cNvPr id="6" name="Google Shape;46;g104f7abbb21_0_309">
            <a:extLst>
              <a:ext uri="{FF2B5EF4-FFF2-40B4-BE49-F238E27FC236}">
                <a16:creationId xmlns:a16="http://schemas.microsoft.com/office/drawing/2014/main" id="{D8C3F39B-279D-9F8F-8F35-B01FB18FBA26}"/>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Referensi</a:t>
            </a:r>
            <a:endParaRPr lang="en-US" sz="3000" dirty="0"/>
          </a:p>
        </p:txBody>
      </p:sp>
      <p:sp>
        <p:nvSpPr>
          <p:cNvPr id="3" name="TextBox 2">
            <a:extLst>
              <a:ext uri="{FF2B5EF4-FFF2-40B4-BE49-F238E27FC236}">
                <a16:creationId xmlns:a16="http://schemas.microsoft.com/office/drawing/2014/main" id="{C2485836-8EF8-D125-5548-469D8577C7C4}"/>
              </a:ext>
            </a:extLst>
          </p:cNvPr>
          <p:cNvSpPr txBox="1"/>
          <p:nvPr/>
        </p:nvSpPr>
        <p:spPr>
          <a:xfrm>
            <a:off x="180561" y="759899"/>
            <a:ext cx="11830877" cy="4842351"/>
          </a:xfrm>
          <a:prstGeom prst="rect">
            <a:avLst/>
          </a:prstGeom>
          <a:noFill/>
        </p:spPr>
        <p:txBody>
          <a:bodyPr wrap="square">
            <a:spAutoFit/>
          </a:bodyPr>
          <a:lstStyle/>
          <a:p>
            <a:pPr algn="just">
              <a:lnSpc>
                <a:spcPct val="107000"/>
              </a:lnSpc>
              <a:spcAft>
                <a:spcPts val="800"/>
              </a:spcAft>
            </a:pPr>
            <a:r>
              <a:rPr lang="en-US"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[45]	</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Khaliq, R. (2019). Importance Performance Analysis Dalam Kasus Kepuasan Konsumen Usaha Laundry.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Alhadharah: Jurnal Ilmu Dakwah</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17</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(34), 47-64.</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en-US"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[46]	</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Lusianti, D. (2017). Pengukuran kepuasan peserta jkn melalui pendekatan Importance-Performance Analysis.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Jurnal Sains Pemasaran Indonesia (Indonesian Journal of Marketing Science)</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16</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 17-25.</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en-US" sz="1800" kern="100">
                <a:effectLst/>
                <a:latin typeface="Times New Roman" panose="02020603050405020304" pitchFamily="18" charset="0"/>
                <a:ea typeface="SimSun" panose="02010600030101010101" pitchFamily="2" charset="-122"/>
                <a:cs typeface="Arial" panose="020B0604020202020204" pitchFamily="34" charset="0"/>
              </a:rPr>
              <a:t>[47]	</a:t>
            </a:r>
            <a:r>
              <a:rPr lang="id-ID" sz="1800" kern="100">
                <a:effectLst/>
                <a:latin typeface="Times New Roman" panose="02020603050405020304" pitchFamily="18" charset="0"/>
                <a:ea typeface="SimSun" panose="02010600030101010101" pitchFamily="2" charset="-122"/>
                <a:cs typeface="Arial" panose="020B0604020202020204" pitchFamily="34" charset="0"/>
              </a:rPr>
              <a:t>Parasuraman, Valerie A. Zeithaml, and Leonard L. Berry. (1998). SERVQUAL: a multiple item scale for measuring consumer perceptions of service quality. Journal of Retailing, 64 (1), 12 – 37</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en-US"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[48]	</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Rohmah, K. (2020). Analisis Strategi Pemasaran Dalam Menghadapi Persaingan Pasar Pada Toko Roti Merah Delima Kediri.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Jurnal At-Tamwil: Kajian Ekonomi Syariah</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2</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(2), 218-236.</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en-US"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[49]	</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Sukwadi, R., Josua, P. P., &amp; Tannady, H. (2021). Penerapan model integrasi fuzzy SERVQUAL-IPA-QFD dalam analisis kualitas layanan Stasiun Gambir.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Jurnal Muara Sains, Teknologi, Kedokteran dan Ilmu Kesehatan</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5</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 181-190.</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algn="just">
              <a:lnSpc>
                <a:spcPct val="107000"/>
              </a:lnSpc>
              <a:spcAft>
                <a:spcPts val="800"/>
              </a:spcAft>
            </a:pPr>
            <a:r>
              <a:rPr lang="en-US"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[50]	</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Tannady, H. (2018). Mengkaji kepuasan pelanggan terhadap kualitas layanan e-commerce dengan menggunakan metode Importance Performance Analysis 3 Dimensi.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Journal of Business &amp; Applied Management</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11</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(2).</a:t>
            </a:r>
            <a:endParaRPr lang="en-ID" sz="1800" kern="100">
              <a:effectLst/>
              <a:latin typeface="Calibri" panose="020F0502020204030204" pitchFamily="34" charset="0"/>
              <a:ea typeface="SimSun" panose="02010600030101010101" pitchFamily="2" charset="-122"/>
              <a:cs typeface="Arial" panose="020B0604020202020204" pitchFamily="34" charset="0"/>
            </a:endParaRPr>
          </a:p>
          <a:p>
            <a:pPr marL="270510" indent="-270510" algn="just">
              <a:lnSpc>
                <a:spcPct val="107000"/>
              </a:lnSpc>
              <a:spcAft>
                <a:spcPts val="800"/>
              </a:spcAft>
            </a:pP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[51]   Ramadhan, Rizky dan Defrizal. (2023). Pengaruh Kualitas Produk, Harga, dan Promosi Terhadap Keputusan Pembelian Baju Distro Otsky. </a:t>
            </a:r>
            <a:r>
              <a:rPr lang="id-ID" sz="1800" i="1"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Jurnal Ekonomi dan Manajemen Teknologi. </a:t>
            </a:r>
            <a:r>
              <a:rPr lang="id-ID" sz="1800" kern="100">
                <a:solidFill>
                  <a:srgbClr val="222222"/>
                </a:solidFill>
                <a:effectLst/>
                <a:highlight>
                  <a:srgbClr val="FFFFFF"/>
                </a:highlight>
                <a:latin typeface="Times New Roman" panose="02020603050405020304" pitchFamily="18" charset="0"/>
                <a:ea typeface="SimSun" panose="02010600030101010101" pitchFamily="2" charset="-122"/>
                <a:cs typeface="Arial" panose="020B0604020202020204" pitchFamily="34" charset="0"/>
              </a:rPr>
              <a:t>7 (2). Hal. 444-450</a:t>
            </a:r>
            <a:endParaRPr lang="en-ID" sz="1800" kern="10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686219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59B96-6477-3634-4ECD-51D578DABCFB}"/>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FD2E2535-5F99-FAB7-846E-71AD1F2B5441}"/>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Pendahuluan</a:t>
            </a:r>
            <a:endParaRPr lang="en-US" sz="3000" dirty="0"/>
          </a:p>
        </p:txBody>
      </p:sp>
      <p:sp>
        <p:nvSpPr>
          <p:cNvPr id="3" name="TextBox 2">
            <a:extLst>
              <a:ext uri="{FF2B5EF4-FFF2-40B4-BE49-F238E27FC236}">
                <a16:creationId xmlns:a16="http://schemas.microsoft.com/office/drawing/2014/main" id="{9A60707A-8427-11B0-C4A4-F966F285E628}"/>
              </a:ext>
            </a:extLst>
          </p:cNvPr>
          <p:cNvSpPr txBox="1"/>
          <p:nvPr/>
        </p:nvSpPr>
        <p:spPr>
          <a:xfrm>
            <a:off x="3429001" y="3912590"/>
            <a:ext cx="7402285" cy="375552"/>
          </a:xfrm>
          <a:prstGeom prst="rect">
            <a:avLst/>
          </a:prstGeom>
          <a:solidFill>
            <a:srgbClr val="EEEEEC"/>
          </a:solidFill>
        </p:spPr>
        <p:txBody>
          <a:bodyPr wrap="square" rtlCol="0">
            <a:spAutoFit/>
          </a:bodyPr>
          <a:lstStyle/>
          <a:p>
            <a:pPr algn="just">
              <a:lnSpc>
                <a:spcPct val="107000"/>
              </a:lnSpc>
              <a:spcAft>
                <a:spcPts val="800"/>
              </a:spcAft>
            </a:pP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2" name="Rectangle: Rounded Corners 1">
            <a:extLst>
              <a:ext uri="{FF2B5EF4-FFF2-40B4-BE49-F238E27FC236}">
                <a16:creationId xmlns:a16="http://schemas.microsoft.com/office/drawing/2014/main" id="{BED9F497-11D2-D4C3-D618-A40F51609C2B}"/>
              </a:ext>
            </a:extLst>
          </p:cNvPr>
          <p:cNvSpPr/>
          <p:nvPr/>
        </p:nvSpPr>
        <p:spPr>
          <a:xfrm>
            <a:off x="859971" y="1652244"/>
            <a:ext cx="8273143" cy="143351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Pengembangan produk dilakukan untuk memenuhi keinginan dan kebutuhan konsumen. </a:t>
            </a:r>
            <a:r>
              <a:rPr kumimoji="0" lang="id-ID"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Penggunaan </a:t>
            </a:r>
            <a:r>
              <a:rPr kumimoji="0" lang="id-ID" sz="18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Importance Performance Analysis </a:t>
            </a: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(IPA)</a:t>
            </a:r>
            <a:r>
              <a:rPr kumimoji="0" lang="id-ID"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 </a:t>
            </a:r>
            <a:r>
              <a:rPr kumimoji="0" lang="id-ID" sz="18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Quality Function Deployment </a:t>
            </a: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(QFD) </a:t>
            </a:r>
            <a:r>
              <a:rPr kumimoji="0" lang="id-ID"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dapat </a:t>
            </a: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mengukur kebutuhan pelanggan dan </a:t>
            </a:r>
            <a:r>
              <a:rPr kumimoji="0" lang="id-ID"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menerjemahkan keinginan konsumen ke dalam </a:t>
            </a:r>
            <a:r>
              <a:rPr kumimoji="0" lang="id-ID" sz="18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strategi</a:t>
            </a:r>
            <a:r>
              <a:rPr kumimoji="0" lang="id-ID"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 yang dapat dibuat oleh suatu perusahaa</a:t>
            </a: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n</a:t>
            </a:r>
            <a:endParaRPr kumimoji="0" lang="en-ID" sz="2400" b="0" i="0" u="none" strike="noStrike" kern="0" cap="none" spc="0" normalizeH="0" baseline="0" noProof="0" dirty="0">
              <a:ln>
                <a:noFill/>
              </a:ln>
              <a:solidFill>
                <a:srgbClr val="02050A"/>
              </a:solidFill>
              <a:effectLst/>
              <a:uLnTx/>
              <a:uFillTx/>
              <a:latin typeface="Century Gothic" panose="020B0502020202020204" pitchFamily="34" charset="0"/>
              <a:cs typeface="Arial"/>
              <a:sym typeface="Arial"/>
            </a:endParaRPr>
          </a:p>
        </p:txBody>
      </p:sp>
      <p:sp>
        <p:nvSpPr>
          <p:cNvPr id="5" name="Rectangle: Rounded Corners 4">
            <a:extLst>
              <a:ext uri="{FF2B5EF4-FFF2-40B4-BE49-F238E27FC236}">
                <a16:creationId xmlns:a16="http://schemas.microsoft.com/office/drawing/2014/main" id="{CF424377-4F9C-CC8B-F8ED-9AA5C35AC6F7}"/>
              </a:ext>
            </a:extLst>
          </p:cNvPr>
          <p:cNvSpPr/>
          <p:nvPr/>
        </p:nvSpPr>
        <p:spPr>
          <a:xfrm>
            <a:off x="2536372" y="3767911"/>
            <a:ext cx="7652657" cy="155952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panose="020B0604020202020204" pitchFamily="34" charset="0"/>
                <a:sym typeface="Arial"/>
              </a:rPr>
              <a:t>Penelitian ini bertujuan untuk meneliti atribut yang dianggap penting dengan menggunakan IPA kemudian dilakukan perbaikan dan memberikan solusi untuk mengatasi atribut yang dirasa kurang dengan menggunakan QFD. Penelitian ini digunakan sebagai acuan untuk mengembangkan produk AA.co.Store agar menjadi lebih baik dan dapat lebih dikenal masyarakat.</a:t>
            </a:r>
            <a:endParaRPr kumimoji="0" lang="en-ID" sz="1800" b="0" i="0" u="none" strike="noStrike" kern="1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Arial" panose="020B0604020202020204" pitchFamily="34" charset="0"/>
              <a:sym typeface="Arial"/>
            </a:endParaRPr>
          </a:p>
        </p:txBody>
      </p:sp>
    </p:spTree>
    <p:extLst>
      <p:ext uri="{BB962C8B-B14F-4D97-AF65-F5344CB8AC3E}">
        <p14:creationId xmlns:p14="http://schemas.microsoft.com/office/powerpoint/2010/main" val="113120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6;g104f7abbb21_0_309">
            <a:extLst>
              <a:ext uri="{FF2B5EF4-FFF2-40B4-BE49-F238E27FC236}">
                <a16:creationId xmlns:a16="http://schemas.microsoft.com/office/drawing/2014/main" id="{2E93D481-9EDE-5059-BE75-C7916FDA3CFB}"/>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Pertanyaan</a:t>
            </a:r>
            <a:r>
              <a:rPr lang="en-US" sz="3000" dirty="0"/>
              <a:t> </a:t>
            </a:r>
            <a:r>
              <a:rPr lang="en-US" sz="3000" dirty="0" err="1"/>
              <a:t>Penelitian</a:t>
            </a:r>
            <a:r>
              <a:rPr lang="en-US" sz="3000" dirty="0"/>
              <a:t> (</a:t>
            </a:r>
            <a:r>
              <a:rPr lang="en-US" sz="3000" dirty="0" err="1"/>
              <a:t>Rumusan</a:t>
            </a:r>
            <a:r>
              <a:rPr lang="en-US" sz="3000" dirty="0"/>
              <a:t> </a:t>
            </a:r>
            <a:r>
              <a:rPr lang="en-US" sz="3000" dirty="0" err="1"/>
              <a:t>Masalah</a:t>
            </a:r>
            <a:r>
              <a:rPr lang="en-US" sz="3000" dirty="0"/>
              <a:t>)</a:t>
            </a:r>
          </a:p>
        </p:txBody>
      </p:sp>
      <p:sp>
        <p:nvSpPr>
          <p:cNvPr id="10" name="TextBox 9">
            <a:extLst>
              <a:ext uri="{FF2B5EF4-FFF2-40B4-BE49-F238E27FC236}">
                <a16:creationId xmlns:a16="http://schemas.microsoft.com/office/drawing/2014/main" id="{31EB68CD-6CE0-CAF1-E7C9-BFC5042F3EA4}"/>
              </a:ext>
            </a:extLst>
          </p:cNvPr>
          <p:cNvSpPr txBox="1"/>
          <p:nvPr/>
        </p:nvSpPr>
        <p:spPr>
          <a:xfrm>
            <a:off x="180560" y="921713"/>
            <a:ext cx="11830877" cy="1863011"/>
          </a:xfrm>
          <a:prstGeom prst="rect">
            <a:avLst/>
          </a:prstGeom>
          <a:solidFill>
            <a:srgbClr val="EEEEEC"/>
          </a:solidFill>
          <a:ln>
            <a:noFill/>
          </a:ln>
          <a:effectLst>
            <a:softEdge rad="63500"/>
          </a:effectLst>
        </p:spPr>
        <p:txBody>
          <a:bodyPr wrap="square" rtlCol="0">
            <a:spAutoFit/>
          </a:bodyPr>
          <a:lstStyle/>
          <a:p>
            <a:pPr algn="just">
              <a:lnSpc>
                <a:spcPct val="160000"/>
              </a:lnSpc>
              <a:buFont typeface="Wingdings" panose="05000000000000000000" pitchFamily="2" charset="2"/>
              <a:buChar char="q"/>
            </a:pPr>
            <a:r>
              <a:rPr lang="sv-SE" sz="2000" dirty="0">
                <a:latin typeface="Century Gothic" panose="020B0502020202020204" pitchFamily="34" charset="0"/>
              </a:rPr>
              <a:t> </a:t>
            </a:r>
            <a:r>
              <a:rPr lang="sv-SE" sz="2000" b="1" dirty="0">
                <a:latin typeface="Century Gothic" panose="020B0502020202020204" pitchFamily="34" charset="0"/>
              </a:rPr>
              <a:t>Rumusan Malasah </a:t>
            </a:r>
            <a:r>
              <a:rPr lang="sv-SE" sz="2000" dirty="0">
                <a:latin typeface="Century Gothic" panose="020B0502020202020204" pitchFamily="34" charset="0"/>
              </a:rPr>
              <a:t>:</a:t>
            </a:r>
          </a:p>
          <a:p>
            <a:pPr marL="728663" indent="-285750" algn="just">
              <a:lnSpc>
                <a:spcPct val="160000"/>
              </a:lnSpc>
              <a:buFont typeface="Arial" panose="020B0604020202020204" pitchFamily="34" charset="0"/>
              <a:buChar char="•"/>
            </a:pPr>
            <a:r>
              <a:rPr lang="id-ID" sz="1800" kern="100" dirty="0">
                <a:effectLst/>
                <a:latin typeface="Times New Roman" panose="02020603050405020304" pitchFamily="18" charset="0"/>
                <a:ea typeface="SimSun" panose="02010600030101010101" pitchFamily="2" charset="-122"/>
                <a:cs typeface="Arial" panose="020B0604020202020204" pitchFamily="34" charset="0"/>
              </a:rPr>
              <a:t>Apa saja atribut pada produk AA.co.Store yang perlu diprioritaskan untuk diperbaiki guna mengembangkan produk AA.co.Store?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marL="728663" indent="-285750" algn="just">
              <a:lnSpc>
                <a:spcPct val="160000"/>
              </a:lnSpc>
              <a:buFont typeface="Arial" panose="020B0604020202020204" pitchFamily="34" charset="0"/>
              <a:buChar char="•"/>
            </a:pP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Apa</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saja</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atribut</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yang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dianggap</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penting</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dan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menjadi</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kepuasan</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pelanggan</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AA.co.Store</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11" name="TextBox 10">
            <a:extLst>
              <a:ext uri="{FF2B5EF4-FFF2-40B4-BE49-F238E27FC236}">
                <a16:creationId xmlns:a16="http://schemas.microsoft.com/office/drawing/2014/main" id="{8B0C31E9-C88F-3AB2-0692-06197E541A48}"/>
              </a:ext>
            </a:extLst>
          </p:cNvPr>
          <p:cNvSpPr txBox="1"/>
          <p:nvPr/>
        </p:nvSpPr>
        <p:spPr>
          <a:xfrm>
            <a:off x="180560" y="3001863"/>
            <a:ext cx="11830877" cy="1442896"/>
          </a:xfrm>
          <a:prstGeom prst="rect">
            <a:avLst/>
          </a:prstGeom>
          <a:solidFill>
            <a:srgbClr val="EEEEEC"/>
          </a:solidFill>
          <a:ln>
            <a:noFill/>
          </a:ln>
          <a:effectLst>
            <a:softEdge rad="63500"/>
          </a:effectLst>
        </p:spPr>
        <p:txBody>
          <a:bodyPr wrap="square" rtlCol="0">
            <a:spAutoFit/>
          </a:bodyPr>
          <a:lstStyle/>
          <a:p>
            <a:pPr algn="just">
              <a:lnSpc>
                <a:spcPct val="160000"/>
              </a:lnSpc>
              <a:buFont typeface="Wingdings" panose="05000000000000000000" pitchFamily="2" charset="2"/>
              <a:buChar char="q"/>
            </a:pPr>
            <a:r>
              <a:rPr lang="sv-SE" sz="2000" dirty="0">
                <a:latin typeface="Century Gothic" panose="020B0502020202020204" pitchFamily="34" charset="0"/>
              </a:rPr>
              <a:t> </a:t>
            </a:r>
            <a:r>
              <a:rPr lang="sv-SE" sz="2000" b="1" dirty="0">
                <a:latin typeface="Century Gothic" panose="020B0502020202020204" pitchFamily="34" charset="0"/>
              </a:rPr>
              <a:t>Pertanyaan penelitian </a:t>
            </a:r>
            <a:r>
              <a:rPr lang="sv-SE" sz="2000" dirty="0">
                <a:latin typeface="Century Gothic" panose="020B0502020202020204" pitchFamily="34" charset="0"/>
              </a:rPr>
              <a:t>:</a:t>
            </a:r>
          </a:p>
          <a:p>
            <a:pPr marL="285750" indent="-285750" algn="just">
              <a:lnSpc>
                <a:spcPct val="107000"/>
              </a:lnSpc>
              <a:spcAft>
                <a:spcPts val="800"/>
              </a:spcAft>
              <a:buFont typeface="Arial" panose="020B0604020202020204" pitchFamily="34" charset="0"/>
              <a:buChar char="•"/>
            </a:pP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Apa</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bisa</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pengembangan</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produk</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Aa.co.store</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1800" kern="100" dirty="0" err="1">
                <a:effectLst/>
                <a:latin typeface="Times New Roman" panose="02020603050405020304" pitchFamily="18" charset="0"/>
                <a:ea typeface="SimSun" panose="02010600030101010101" pitchFamily="2" charset="-122"/>
                <a:cs typeface="Arial" panose="020B0604020202020204" pitchFamily="34" charset="0"/>
              </a:rPr>
              <a:t>menggunakan</a:t>
            </a:r>
            <a:r>
              <a:rPr lang="id-ID" sz="1800" kern="100" dirty="0">
                <a:effectLst/>
                <a:latin typeface="Times New Roman" panose="02020603050405020304" pitchFamily="18" charset="0"/>
                <a:ea typeface="SimSun" panose="02010600030101010101" pitchFamily="2" charset="-122"/>
                <a:cs typeface="Arial" panose="020B0604020202020204" pitchFamily="34" charset="0"/>
              </a:rPr>
              <a:t> marketing mix dengan metode IPA-QFD ?</a:t>
            </a:r>
            <a:endParaRPr lang="en-ID" sz="1800" kern="100" dirty="0">
              <a:effectLst/>
              <a:latin typeface="Calibri" panose="020F0502020204030204" pitchFamily="34" charset="0"/>
              <a:ea typeface="SimSun" panose="02010600030101010101" pitchFamily="2" charset="-122"/>
              <a:cs typeface="Arial" panose="020B0604020202020204" pitchFamily="34" charset="0"/>
            </a:endParaRPr>
          </a:p>
          <a:p>
            <a:pPr marL="442913" indent="0" algn="just">
              <a:lnSpc>
                <a:spcPct val="160000"/>
              </a:lnSpc>
              <a:buNone/>
            </a:pPr>
            <a:endParaRPr lang="sv-SE" sz="2000" dirty="0">
              <a:latin typeface="Century Gothic" panose="020B0502020202020204" pitchFamily="34" charset="0"/>
            </a:endParaRPr>
          </a:p>
        </p:txBody>
      </p:sp>
      <p:sp>
        <p:nvSpPr>
          <p:cNvPr id="13" name="TextBox 12">
            <a:extLst>
              <a:ext uri="{FF2B5EF4-FFF2-40B4-BE49-F238E27FC236}">
                <a16:creationId xmlns:a16="http://schemas.microsoft.com/office/drawing/2014/main" id="{82A7908E-3062-D0C9-50F9-0D115E4AB9E3}"/>
              </a:ext>
            </a:extLst>
          </p:cNvPr>
          <p:cNvSpPr txBox="1"/>
          <p:nvPr/>
        </p:nvSpPr>
        <p:spPr>
          <a:xfrm>
            <a:off x="2220686" y="4003772"/>
            <a:ext cx="8196941" cy="433324"/>
          </a:xfrm>
          <a:prstGeom prst="rect">
            <a:avLst/>
          </a:prstGeom>
          <a:solidFill>
            <a:srgbClr val="EEEEEC"/>
          </a:solidFill>
          <a:ln>
            <a:noFill/>
          </a:ln>
          <a:effectLst>
            <a:softEdge rad="63500"/>
          </a:effectLst>
        </p:spPr>
        <p:txBody>
          <a:bodyPr wrap="square" rtlCol="0">
            <a:spAutoFit/>
          </a:bodyPr>
          <a:lstStyle/>
          <a:p>
            <a:pPr marL="88900" algn="just">
              <a:lnSpc>
                <a:spcPct val="160000"/>
              </a:lnSpc>
            </a:pPr>
            <a:endParaRPr lang="sv-SE" sz="1600" u="sng" dirty="0">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F7B0D0B3-6ED2-F865-11B4-763F4B228A52}"/>
              </a:ext>
            </a:extLst>
          </p:cNvPr>
          <p:cNvSpPr/>
          <p:nvPr/>
        </p:nvSpPr>
        <p:spPr>
          <a:xfrm>
            <a:off x="2220686" y="4015875"/>
            <a:ext cx="8436428" cy="20377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8890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sv-SE" sz="16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Kategori SDGs </a:t>
            </a:r>
            <a:r>
              <a:rPr kumimoji="0" lang="sv-SE" sz="16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Penelitian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ini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masuk</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dalam</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kategori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dua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belas</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(12)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dari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tujuh</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belas</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(17)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kategori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SDGs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yaitu</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(responsible consumption and production) yang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Mencapai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pertumbuhan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ekonomi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dan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pembangunan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berkelanjutan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berarti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harus</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menyadari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pentingnya</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pengurangan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jejak</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ekologi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dengan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mengubah</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cara</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produksi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konsumsi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makanan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dan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sumber</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daya</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lainnya.karena</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penelitian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ini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mengkaji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tentang</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pertumbuhan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ekonomi</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yang </a:t>
            </a:r>
            <a:r>
              <a:rPr kumimoji="0" lang="en-US" sz="1600" b="0" i="0" u="none" strike="noStrike" kern="100" cap="none" spc="0" normalizeH="0" baseline="0" noProof="0" dirty="0" err="1">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berkelanjutan</a:t>
            </a:r>
            <a:r>
              <a:rPr kumimoji="0" lang="en-US" sz="1600" b="0" i="0" u="none" strike="noStrike" kern="100" cap="none" spc="0" normalizeH="0" baseline="0" noProof="0" dirty="0">
                <a:ln>
                  <a:noFill/>
                </a:ln>
                <a:solidFill>
                  <a:srgbClr val="000000"/>
                </a:solidFill>
                <a:effectLst/>
                <a:highlight>
                  <a:srgbClr val="FFFFFF"/>
                </a:highlight>
                <a:uLnTx/>
                <a:uFillTx/>
                <a:latin typeface="Calibri" panose="020F0502020204030204" pitchFamily="34" charset="0"/>
                <a:ea typeface="SimSun" panose="02010600030101010101" pitchFamily="2" charset="-122"/>
                <a:cs typeface="Arial" panose="020B0604020202020204" pitchFamily="34" charset="0"/>
                <a:sym typeface="Arial"/>
              </a:rPr>
              <a:t> </a:t>
            </a:r>
            <a:endParaRPr kumimoji="0" lang="sv-SE" sz="1600" b="0" i="0" u="sng"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12218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F5B97462-7B7D-A1C6-D1FC-8B55CFB8EA67}"/>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Metode</a:t>
            </a:r>
            <a:endParaRPr lang="en-US" sz="3000" dirty="0"/>
          </a:p>
        </p:txBody>
      </p:sp>
      <p:grpSp>
        <p:nvGrpSpPr>
          <p:cNvPr id="42" name="Group 41">
            <a:extLst>
              <a:ext uri="{FF2B5EF4-FFF2-40B4-BE49-F238E27FC236}">
                <a16:creationId xmlns:a16="http://schemas.microsoft.com/office/drawing/2014/main" id="{3CD8A6C2-5954-AB53-E683-D7F73C541082}"/>
              </a:ext>
            </a:extLst>
          </p:cNvPr>
          <p:cNvGrpSpPr/>
          <p:nvPr/>
        </p:nvGrpSpPr>
        <p:grpSpPr>
          <a:xfrm>
            <a:off x="4528710" y="1026185"/>
            <a:ext cx="3878736" cy="1063872"/>
            <a:chOff x="9089117" y="1256979"/>
            <a:chExt cx="2667774" cy="1734410"/>
          </a:xfrm>
          <a:solidFill>
            <a:srgbClr val="6274A2"/>
          </a:solidFill>
        </p:grpSpPr>
        <p:sp>
          <p:nvSpPr>
            <p:cNvPr id="18" name="Arrow: Pentagon 17">
              <a:extLst>
                <a:ext uri="{FF2B5EF4-FFF2-40B4-BE49-F238E27FC236}">
                  <a16:creationId xmlns:a16="http://schemas.microsoft.com/office/drawing/2014/main" id="{6D41095E-6DA2-82AE-22CE-7C926CE0D776}"/>
                </a:ext>
              </a:extLst>
            </p:cNvPr>
            <p:cNvSpPr/>
            <p:nvPr/>
          </p:nvSpPr>
          <p:spPr>
            <a:xfrm rot="5400000">
              <a:off x="9766979" y="579117"/>
              <a:ext cx="1312050" cy="2667774"/>
            </a:xfrm>
            <a:prstGeom prst="homePlate">
              <a:avLst/>
            </a:prstGeom>
            <a:gr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b="1">
                <a:solidFill>
                  <a:schemeClr val="bg1"/>
                </a:solidFill>
              </a:endParaRPr>
            </a:p>
          </p:txBody>
        </p:sp>
        <p:sp>
          <p:nvSpPr>
            <p:cNvPr id="19" name="TextBox 18">
              <a:extLst>
                <a:ext uri="{FF2B5EF4-FFF2-40B4-BE49-F238E27FC236}">
                  <a16:creationId xmlns:a16="http://schemas.microsoft.com/office/drawing/2014/main" id="{1C5EBC4E-3A8C-6E59-8761-63B694992C86}"/>
                </a:ext>
              </a:extLst>
            </p:cNvPr>
            <p:cNvSpPr txBox="1"/>
            <p:nvPr/>
          </p:nvSpPr>
          <p:spPr>
            <a:xfrm>
              <a:off x="9089117" y="1304426"/>
              <a:ext cx="2667774" cy="1686963"/>
            </a:xfrm>
            <a:prstGeom prst="rect">
              <a:avLst/>
            </a:prstGeom>
            <a:grpFill/>
            <a:effectLst>
              <a:softEdge rad="63500"/>
            </a:effectLst>
          </p:spPr>
          <p:txBody>
            <a:bodyPr wrap="square" rtlCol="0">
              <a:spAutoFit/>
            </a:bodyPr>
            <a:lstStyle/>
            <a:p>
              <a:pPr algn="ctr"/>
              <a:r>
                <a:rPr lang="en-US" sz="2000" b="1" dirty="0" err="1">
                  <a:solidFill>
                    <a:schemeClr val="bg1"/>
                  </a:solidFill>
                  <a:latin typeface="Century Gothic" panose="020B0502020202020204" pitchFamily="34" charset="0"/>
                </a:rPr>
                <a:t>Penelitian</a:t>
              </a:r>
              <a:r>
                <a:rPr lang="en-US" sz="2000" b="1" dirty="0">
                  <a:solidFill>
                    <a:schemeClr val="bg1"/>
                  </a:solidFill>
                  <a:latin typeface="Century Gothic" panose="020B0502020202020204" pitchFamily="34" charset="0"/>
                </a:rPr>
                <a:t> </a:t>
              </a:r>
              <a:r>
                <a:rPr lang="en-US" sz="2000" b="1" dirty="0" err="1">
                  <a:solidFill>
                    <a:schemeClr val="bg1"/>
                  </a:solidFill>
                  <a:latin typeface="Century Gothic" panose="020B0502020202020204" pitchFamily="34" charset="0"/>
                </a:rPr>
                <a:t>Kuantitatif</a:t>
              </a:r>
              <a:endParaRPr lang="en-US" sz="2000" b="1" dirty="0">
                <a:solidFill>
                  <a:schemeClr val="bg1"/>
                </a:solidFill>
                <a:latin typeface="Century Gothic" panose="020B0502020202020204" pitchFamily="34" charset="0"/>
              </a:endParaRPr>
            </a:p>
            <a:p>
              <a:pPr algn="ctr"/>
              <a:r>
                <a:rPr lang="en-US" sz="2000" b="1" dirty="0" err="1">
                  <a:solidFill>
                    <a:schemeClr val="bg1"/>
                  </a:solidFill>
                  <a:latin typeface="Century Gothic" panose="020B0502020202020204" pitchFamily="34" charset="0"/>
                </a:rPr>
                <a:t>Berbasis</a:t>
              </a:r>
              <a:r>
                <a:rPr lang="en-US" sz="2000" b="1" dirty="0">
                  <a:solidFill>
                    <a:schemeClr val="bg1"/>
                  </a:solidFill>
                  <a:latin typeface="Century Gothic" panose="020B0502020202020204" pitchFamily="34" charset="0"/>
                </a:rPr>
                <a:t> Marketing Mix</a:t>
              </a:r>
            </a:p>
            <a:p>
              <a:pPr algn="ctr"/>
              <a:r>
                <a:rPr lang="en-US" sz="2000" b="1" dirty="0">
                  <a:solidFill>
                    <a:schemeClr val="bg1"/>
                  </a:solidFill>
                  <a:latin typeface="Century Gothic" panose="020B0502020202020204" pitchFamily="34" charset="0"/>
                </a:rPr>
                <a:t>IPA-QFD </a:t>
              </a:r>
            </a:p>
            <a:p>
              <a:pPr algn="ctr"/>
              <a:endParaRPr lang="en-ID" sz="2000" b="1" dirty="0">
                <a:solidFill>
                  <a:schemeClr val="bg1"/>
                </a:solidFill>
                <a:latin typeface="Century Gothic" panose="020B0502020202020204" pitchFamily="34" charset="0"/>
              </a:endParaRPr>
            </a:p>
          </p:txBody>
        </p:sp>
      </p:grpSp>
      <p:sp>
        <p:nvSpPr>
          <p:cNvPr id="65" name="Rectangle: Rounded Corners 64">
            <a:extLst>
              <a:ext uri="{FF2B5EF4-FFF2-40B4-BE49-F238E27FC236}">
                <a16:creationId xmlns:a16="http://schemas.microsoft.com/office/drawing/2014/main" id="{D9BBEB26-2A04-28E1-DA7F-DFFBA3A884E1}"/>
              </a:ext>
            </a:extLst>
          </p:cNvPr>
          <p:cNvSpPr/>
          <p:nvPr/>
        </p:nvSpPr>
        <p:spPr>
          <a:xfrm>
            <a:off x="6348196" y="2785848"/>
            <a:ext cx="2630193" cy="496560"/>
          </a:xfrm>
          <a:prstGeom prst="roundRect">
            <a:avLst/>
          </a:prstGeom>
          <a:ln>
            <a:noFill/>
          </a:ln>
          <a:effectLst>
            <a:softEdge rad="1270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err="1">
                <a:solidFill>
                  <a:schemeClr val="tx1"/>
                </a:solidFill>
                <a:latin typeface="Century Gothic" panose="020B0502020202020204" pitchFamily="34" charset="0"/>
              </a:rPr>
              <a:t>Pengumpulan</a:t>
            </a:r>
            <a:r>
              <a:rPr lang="en-US" sz="1800" b="1" dirty="0">
                <a:solidFill>
                  <a:schemeClr val="tx1"/>
                </a:solidFill>
                <a:latin typeface="Century Gothic" panose="020B0502020202020204" pitchFamily="34" charset="0"/>
              </a:rPr>
              <a:t> data</a:t>
            </a:r>
          </a:p>
        </p:txBody>
      </p:sp>
      <p:sp>
        <p:nvSpPr>
          <p:cNvPr id="68" name="Rectangle: Rounded Corners 67">
            <a:extLst>
              <a:ext uri="{FF2B5EF4-FFF2-40B4-BE49-F238E27FC236}">
                <a16:creationId xmlns:a16="http://schemas.microsoft.com/office/drawing/2014/main" id="{1C84220E-1696-B83C-0D2E-5A903311BC90}"/>
              </a:ext>
            </a:extLst>
          </p:cNvPr>
          <p:cNvSpPr/>
          <p:nvPr/>
        </p:nvSpPr>
        <p:spPr>
          <a:xfrm>
            <a:off x="3523293" y="2767300"/>
            <a:ext cx="2630193" cy="496560"/>
          </a:xfrm>
          <a:prstGeom prst="roundRect">
            <a:avLst/>
          </a:prstGeom>
          <a:ln>
            <a:noFill/>
          </a:ln>
          <a:effectLst>
            <a:softEdge rad="1270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err="1">
                <a:solidFill>
                  <a:schemeClr val="tx1"/>
                </a:solidFill>
                <a:latin typeface="Century Gothic" panose="020B0502020202020204" pitchFamily="34" charset="0"/>
              </a:rPr>
              <a:t>Variabel</a:t>
            </a:r>
            <a:endParaRPr lang="en-US" sz="1800" b="1" dirty="0">
              <a:solidFill>
                <a:schemeClr val="tx1"/>
              </a:solidFill>
              <a:latin typeface="Century Gothic" panose="020B0502020202020204" pitchFamily="34" charset="0"/>
            </a:endParaRPr>
          </a:p>
        </p:txBody>
      </p:sp>
      <p:sp>
        <p:nvSpPr>
          <p:cNvPr id="75" name="Rectangle: Rounded Corners 74">
            <a:extLst>
              <a:ext uri="{FF2B5EF4-FFF2-40B4-BE49-F238E27FC236}">
                <a16:creationId xmlns:a16="http://schemas.microsoft.com/office/drawing/2014/main" id="{C02D049C-F34D-41A5-A2E0-81C8023CFA05}"/>
              </a:ext>
            </a:extLst>
          </p:cNvPr>
          <p:cNvSpPr/>
          <p:nvPr/>
        </p:nvSpPr>
        <p:spPr>
          <a:xfrm>
            <a:off x="304275" y="2785848"/>
            <a:ext cx="2630193" cy="496560"/>
          </a:xfrm>
          <a:prstGeom prst="roundRect">
            <a:avLst/>
          </a:prstGeom>
          <a:ln>
            <a:noFill/>
          </a:ln>
          <a:effectLst>
            <a:softEdge rad="1270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err="1">
                <a:latin typeface="Century Gothic" panose="020B0502020202020204" pitchFamily="34" charset="0"/>
              </a:rPr>
              <a:t>Subjek</a:t>
            </a:r>
            <a:r>
              <a:rPr lang="en-US" sz="1800" b="1" dirty="0">
                <a:latin typeface="Century Gothic" panose="020B0502020202020204" pitchFamily="34" charset="0"/>
              </a:rPr>
              <a:t> </a:t>
            </a:r>
            <a:r>
              <a:rPr lang="en-US" sz="1800" b="1" dirty="0" err="1">
                <a:latin typeface="Century Gothic" panose="020B0502020202020204" pitchFamily="34" charset="0"/>
              </a:rPr>
              <a:t>Penelitian</a:t>
            </a:r>
            <a:endParaRPr lang="en-US" sz="18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AF97D810-F414-7BD1-3AB9-ADD7A7AE5D86}"/>
              </a:ext>
            </a:extLst>
          </p:cNvPr>
          <p:cNvSpPr/>
          <p:nvPr/>
        </p:nvSpPr>
        <p:spPr>
          <a:xfrm>
            <a:off x="9099351" y="2767300"/>
            <a:ext cx="2630193" cy="496560"/>
          </a:xfrm>
          <a:prstGeom prst="roundRect">
            <a:avLst/>
          </a:prstGeom>
          <a:ln>
            <a:noFill/>
          </a:ln>
          <a:effectLst>
            <a:softEdge rad="12700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a:solidFill>
                  <a:schemeClr val="tx1"/>
                </a:solidFill>
                <a:latin typeface="Century Gothic" panose="020B0502020202020204" pitchFamily="34" charset="0"/>
              </a:rPr>
              <a:t>Alat </a:t>
            </a:r>
            <a:r>
              <a:rPr lang="en-US" sz="1800" b="1" dirty="0" err="1">
                <a:solidFill>
                  <a:schemeClr val="tx1"/>
                </a:solidFill>
                <a:latin typeface="Century Gothic" panose="020B0502020202020204" pitchFamily="34" charset="0"/>
              </a:rPr>
              <a:t>analisis</a:t>
            </a:r>
            <a:r>
              <a:rPr lang="en-US" sz="1800" b="1" dirty="0">
                <a:solidFill>
                  <a:schemeClr val="tx1"/>
                </a:solidFill>
                <a:latin typeface="Century Gothic" panose="020B0502020202020204" pitchFamily="34" charset="0"/>
              </a:rPr>
              <a:t> data</a:t>
            </a:r>
          </a:p>
        </p:txBody>
      </p:sp>
      <p:sp>
        <p:nvSpPr>
          <p:cNvPr id="3" name="Rectangle: Rounded Corners 2">
            <a:extLst>
              <a:ext uri="{FF2B5EF4-FFF2-40B4-BE49-F238E27FC236}">
                <a16:creationId xmlns:a16="http://schemas.microsoft.com/office/drawing/2014/main" id="{EE3088EB-9AF8-5460-170E-5030DAF899A1}"/>
              </a:ext>
            </a:extLst>
          </p:cNvPr>
          <p:cNvSpPr/>
          <p:nvPr/>
        </p:nvSpPr>
        <p:spPr>
          <a:xfrm>
            <a:off x="345145" y="3799003"/>
            <a:ext cx="2606621" cy="5022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entury Gothic" panose="020B0502020202020204" pitchFamily="34" charset="0"/>
                <a:cs typeface="Arial"/>
                <a:sym typeface="Arial"/>
              </a:rPr>
              <a:t>Pelanggan AA.co.Store</a:t>
            </a:r>
            <a:endParaRPr kumimoji="0" lang="en-ID" sz="1600" b="0" i="1"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6" name="Rectangle: Rounded Corners 5">
            <a:extLst>
              <a:ext uri="{FF2B5EF4-FFF2-40B4-BE49-F238E27FC236}">
                <a16:creationId xmlns:a16="http://schemas.microsoft.com/office/drawing/2014/main" id="{61418D9C-A77F-3667-BD00-2C90DB2FCE24}"/>
              </a:ext>
            </a:extLst>
          </p:cNvPr>
          <p:cNvSpPr/>
          <p:nvPr/>
        </p:nvSpPr>
        <p:spPr>
          <a:xfrm>
            <a:off x="3523293" y="3697096"/>
            <a:ext cx="2788375" cy="7060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err="1">
                <a:solidFill>
                  <a:schemeClr val="tx1"/>
                </a:solidFill>
              </a:rPr>
              <a:t>Bebas</a:t>
            </a:r>
            <a:r>
              <a:rPr lang="en-US" dirty="0">
                <a:solidFill>
                  <a:schemeClr val="tx1"/>
                </a:solidFill>
              </a:rPr>
              <a:t> (X): Marketing Mix 4P</a:t>
            </a:r>
          </a:p>
          <a:p>
            <a:pPr algn="just"/>
            <a:r>
              <a:rPr lang="en-US" dirty="0" err="1">
                <a:solidFill>
                  <a:schemeClr val="tx1"/>
                </a:solidFill>
              </a:rPr>
              <a:t>Terikat</a:t>
            </a:r>
            <a:r>
              <a:rPr lang="en-US" dirty="0">
                <a:solidFill>
                  <a:schemeClr val="tx1"/>
                </a:solidFill>
              </a:rPr>
              <a:t> (Y): </a:t>
            </a:r>
            <a:r>
              <a:rPr lang="en-US" dirty="0" err="1">
                <a:solidFill>
                  <a:schemeClr val="tx1"/>
                </a:solidFill>
              </a:rPr>
              <a:t>Kepuasan</a:t>
            </a:r>
            <a:r>
              <a:rPr lang="en-US" dirty="0">
                <a:solidFill>
                  <a:schemeClr val="tx1"/>
                </a:solidFill>
              </a:rPr>
              <a:t> </a:t>
            </a:r>
            <a:r>
              <a:rPr lang="en-US" dirty="0" err="1">
                <a:solidFill>
                  <a:schemeClr val="tx1"/>
                </a:solidFill>
              </a:rPr>
              <a:t>Pembeli</a:t>
            </a:r>
            <a:endParaRPr lang="en-ID" dirty="0">
              <a:solidFill>
                <a:schemeClr val="tx1"/>
              </a:solidFill>
            </a:endParaRPr>
          </a:p>
        </p:txBody>
      </p:sp>
      <p:sp>
        <p:nvSpPr>
          <p:cNvPr id="8" name="Rectangle: Rounded Corners 7">
            <a:extLst>
              <a:ext uri="{FF2B5EF4-FFF2-40B4-BE49-F238E27FC236}">
                <a16:creationId xmlns:a16="http://schemas.microsoft.com/office/drawing/2014/main" id="{88CBEDD4-9BDF-B729-3194-8E2734E9E8CD}"/>
              </a:ext>
            </a:extLst>
          </p:cNvPr>
          <p:cNvSpPr/>
          <p:nvPr/>
        </p:nvSpPr>
        <p:spPr>
          <a:xfrm>
            <a:off x="6883195" y="3808922"/>
            <a:ext cx="1679823" cy="4283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err="1">
                <a:solidFill>
                  <a:schemeClr val="tx1"/>
                </a:solidFill>
                <a:latin typeface="Century Gothic" panose="020B0502020202020204" pitchFamily="34" charset="0"/>
              </a:rPr>
              <a:t>Kuesioner</a:t>
            </a:r>
            <a:endParaRPr lang="en-US" sz="1800"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F434E230-B839-FEFF-6562-84CF1CCA1EAD}"/>
              </a:ext>
            </a:extLst>
          </p:cNvPr>
          <p:cNvSpPr/>
          <p:nvPr/>
        </p:nvSpPr>
        <p:spPr>
          <a:xfrm>
            <a:off x="9908261" y="3845597"/>
            <a:ext cx="1012371" cy="3549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tx1"/>
                </a:solidFill>
                <a:latin typeface="Century Gothic" panose="020B0502020202020204" pitchFamily="34" charset="0"/>
              </a:rPr>
              <a:t>SPSS</a:t>
            </a:r>
            <a:endParaRPr lang="en-US" sz="1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1317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F5B97462-7B7D-A1C6-D1FC-8B55CFB8EA67}"/>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Metode</a:t>
            </a:r>
            <a:endParaRPr lang="en-US" sz="3000" dirty="0"/>
          </a:p>
        </p:txBody>
      </p:sp>
      <p:grpSp>
        <p:nvGrpSpPr>
          <p:cNvPr id="45" name="Group 44">
            <a:extLst>
              <a:ext uri="{FF2B5EF4-FFF2-40B4-BE49-F238E27FC236}">
                <a16:creationId xmlns:a16="http://schemas.microsoft.com/office/drawing/2014/main" id="{DFAD7FF5-49F0-9E0F-9FFF-79454F157CAE}"/>
              </a:ext>
            </a:extLst>
          </p:cNvPr>
          <p:cNvGrpSpPr/>
          <p:nvPr/>
        </p:nvGrpSpPr>
        <p:grpSpPr>
          <a:xfrm>
            <a:off x="861512" y="770810"/>
            <a:ext cx="2035392" cy="1134189"/>
            <a:chOff x="1948540" y="604566"/>
            <a:chExt cx="2035392" cy="992431"/>
          </a:xfrm>
        </p:grpSpPr>
        <p:pic>
          <p:nvPicPr>
            <p:cNvPr id="46" name="Picture 45">
              <a:extLst>
                <a:ext uri="{FF2B5EF4-FFF2-40B4-BE49-F238E27FC236}">
                  <a16:creationId xmlns:a16="http://schemas.microsoft.com/office/drawing/2014/main" id="{CD8A1E82-50D5-391E-3F68-4A58FA7A6DE7}"/>
                </a:ext>
              </a:extLst>
            </p:cNvPr>
            <p:cNvPicPr>
              <a:picLocks noChangeAspect="1"/>
            </p:cNvPicPr>
            <p:nvPr/>
          </p:nvPicPr>
          <p:blipFill rotWithShape="1">
            <a:blip r:embed="rId2"/>
            <a:srcRect b="93960"/>
            <a:stretch/>
          </p:blipFill>
          <p:spPr>
            <a:xfrm rot="10800000" flipV="1">
              <a:off x="1948541" y="604566"/>
              <a:ext cx="2035391" cy="740230"/>
            </a:xfrm>
            <a:prstGeom prst="roundRect">
              <a:avLst>
                <a:gd name="adj" fmla="val 36045"/>
              </a:avLst>
            </a:prstGeom>
            <a:solidFill>
              <a:srgbClr val="FFFFFF">
                <a:shade val="85000"/>
              </a:srgbClr>
            </a:solidFill>
            <a:ln>
              <a:noFill/>
            </a:ln>
            <a:effectLst>
              <a:reflection blurRad="12700" stA="38000" endPos="28000" dist="5000" dir="5400000" sy="-100000" algn="bl" rotWithShape="0"/>
            </a:effectLst>
          </p:spPr>
        </p:pic>
        <p:sp>
          <p:nvSpPr>
            <p:cNvPr id="48" name="TextBox 47">
              <a:extLst>
                <a:ext uri="{FF2B5EF4-FFF2-40B4-BE49-F238E27FC236}">
                  <a16:creationId xmlns:a16="http://schemas.microsoft.com/office/drawing/2014/main" id="{187278EE-664C-1D68-A148-1B2F0DCAC32F}"/>
                </a:ext>
              </a:extLst>
            </p:cNvPr>
            <p:cNvSpPr txBox="1"/>
            <p:nvPr/>
          </p:nvSpPr>
          <p:spPr>
            <a:xfrm>
              <a:off x="1948540" y="618647"/>
              <a:ext cx="2035391" cy="978350"/>
            </a:xfrm>
            <a:prstGeom prst="rect">
              <a:avLst/>
            </a:prstGeom>
            <a:noFill/>
          </p:spPr>
          <p:txBody>
            <a:bodyPr wrap="square" rtlCol="0">
              <a:spAutoFit/>
            </a:bodyPr>
            <a:lstStyle/>
            <a:p>
              <a:pPr algn="ctr"/>
              <a:r>
                <a:rPr lang="en-US" sz="2000" b="1" dirty="0" err="1">
                  <a:solidFill>
                    <a:schemeClr val="bg1"/>
                  </a:solidFill>
                  <a:latin typeface="Century Gothic" panose="020B0502020202020204" pitchFamily="34" charset="0"/>
                </a:rPr>
                <a:t>Tahapan</a:t>
              </a:r>
              <a:r>
                <a:rPr lang="en-US" sz="2000" b="1" dirty="0">
                  <a:solidFill>
                    <a:schemeClr val="bg1"/>
                  </a:solidFill>
                  <a:latin typeface="Century Gothic" panose="020B0502020202020204" pitchFamily="34" charset="0"/>
                </a:rPr>
                <a:t> </a:t>
              </a:r>
              <a:r>
                <a:rPr lang="en-US" sz="2000" b="1" dirty="0" err="1">
                  <a:solidFill>
                    <a:schemeClr val="bg1"/>
                  </a:solidFill>
                  <a:latin typeface="Century Gothic" panose="020B0502020202020204" pitchFamily="34" charset="0"/>
                </a:rPr>
                <a:t>Penelitian</a:t>
              </a:r>
              <a:endParaRPr lang="en-ID" sz="2000" b="1" dirty="0">
                <a:solidFill>
                  <a:schemeClr val="bg1"/>
                </a:solidFill>
                <a:latin typeface="Century Gothic" panose="020B0502020202020204" pitchFamily="34" charset="0"/>
              </a:endParaRPr>
            </a:p>
          </p:txBody>
        </p:sp>
      </p:grpSp>
      <p:pic>
        <p:nvPicPr>
          <p:cNvPr id="3" name="Picture 2">
            <a:extLst>
              <a:ext uri="{FF2B5EF4-FFF2-40B4-BE49-F238E27FC236}">
                <a16:creationId xmlns:a16="http://schemas.microsoft.com/office/drawing/2014/main" id="{0A57565B-E58E-6422-EAB3-D6E008A5C0F2}"/>
              </a:ext>
            </a:extLst>
          </p:cNvPr>
          <p:cNvPicPr>
            <a:picLocks noChangeAspect="1"/>
          </p:cNvPicPr>
          <p:nvPr/>
        </p:nvPicPr>
        <p:blipFill>
          <a:blip r:embed="rId3"/>
          <a:stretch>
            <a:fillRect/>
          </a:stretch>
        </p:blipFill>
        <p:spPr>
          <a:xfrm>
            <a:off x="3258066" y="813589"/>
            <a:ext cx="5675868" cy="5130011"/>
          </a:xfrm>
          <a:prstGeom prst="rect">
            <a:avLst/>
          </a:prstGeom>
        </p:spPr>
      </p:pic>
    </p:spTree>
    <p:extLst>
      <p:ext uri="{BB962C8B-B14F-4D97-AF65-F5344CB8AC3E}">
        <p14:creationId xmlns:p14="http://schemas.microsoft.com/office/powerpoint/2010/main" val="282434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592F7-C4F2-A2D0-A719-0034267C5BF0}"/>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0AFC8511-E182-BEE7-7E25-9858137DE31E}"/>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Metode</a:t>
            </a:r>
            <a:endParaRPr lang="en-US" sz="3000" dirty="0"/>
          </a:p>
        </p:txBody>
      </p:sp>
      <p:sp>
        <p:nvSpPr>
          <p:cNvPr id="11" name="TextBox 10">
            <a:extLst>
              <a:ext uri="{FF2B5EF4-FFF2-40B4-BE49-F238E27FC236}">
                <a16:creationId xmlns:a16="http://schemas.microsoft.com/office/drawing/2014/main" id="{60E55581-0FB1-13B4-12E3-D4AFF9F230B8}"/>
              </a:ext>
            </a:extLst>
          </p:cNvPr>
          <p:cNvSpPr txBox="1"/>
          <p:nvPr/>
        </p:nvSpPr>
        <p:spPr>
          <a:xfrm>
            <a:off x="180560" y="826837"/>
            <a:ext cx="11830877" cy="5508046"/>
          </a:xfrm>
          <a:prstGeom prst="rect">
            <a:avLst/>
          </a:prstGeom>
          <a:solidFill>
            <a:srgbClr val="EEEEEC"/>
          </a:solidFill>
          <a:effectLst>
            <a:softEdge rad="63500"/>
          </a:effectLst>
        </p:spPr>
        <p:txBody>
          <a:bodyPr wrap="square" rtlCol="0">
            <a:spAutoFit/>
          </a:bodyPr>
          <a:lstStyle/>
          <a:p>
            <a:pPr marL="269875" algn="just">
              <a:lnSpc>
                <a:spcPct val="107000"/>
              </a:lnSpc>
              <a:spcAft>
                <a:spcPts val="800"/>
              </a:spcAft>
            </a:pP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Teknik untuk menganalisis QFD menggunakan </a:t>
            </a:r>
            <a:r>
              <a:rPr lang="id-ID" sz="1800" b="1" i="1" kern="100" dirty="0">
                <a:effectLst/>
                <a:latin typeface="Times New Roman" panose="02020603050405020304" pitchFamily="18" charset="0"/>
                <a:ea typeface="SimSun" panose="02010600030101010101" pitchFamily="2" charset="-122"/>
                <a:cs typeface="Arial" panose="020B0604020202020204" pitchFamily="34" charset="0"/>
              </a:rPr>
              <a:t>House of Quality</a:t>
            </a:r>
            <a:r>
              <a:rPr lang="id-ID" sz="1800" b="1" kern="100" dirty="0">
                <a:effectLst/>
                <a:latin typeface="Times New Roman" panose="02020603050405020304" pitchFamily="18" charset="0"/>
                <a:ea typeface="SimSun" panose="02010600030101010101" pitchFamily="2" charset="-122"/>
                <a:cs typeface="Arial" panose="020B0604020202020204" pitchFamily="34" charset="0"/>
              </a:rPr>
              <a:t> (HOQ) yang tahapannya antara lain </a:t>
            </a:r>
            <a:r>
              <a:rPr lang="en-US" sz="1800" b="1" kern="100" dirty="0">
                <a:effectLst/>
                <a:latin typeface="Times New Roman" panose="02020603050405020304" pitchFamily="18" charset="0"/>
                <a:ea typeface="SimSun" panose="02010600030101010101" pitchFamily="2" charset="-122"/>
                <a:cs typeface="Arial" panose="020B0604020202020204" pitchFamily="34" charset="0"/>
              </a:rPr>
              <a:t>[19]:</a:t>
            </a:r>
            <a:endParaRPr lang="en-ID" sz="1800" b="1" kern="1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buFont typeface="+mj-lt"/>
              <a:buAutoNum type="arabicPeriod"/>
            </a:pPr>
            <a:r>
              <a:rPr lang="id-ID"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Voice of customer</a:t>
            </a: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(VOC), dalam metode ini tim proyek bertemu dengan kelompok yang mewakili kelompok pelanggan, dan bertukar pikiran dengan pertanyaan terbuka atau mempelajari permintaan mereka melalui survei.</a:t>
            </a:r>
            <a:endParaRPr lang="en-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Penetapan urutan prioritas, harapan yang terungkap melalui survei terdiri dari data yang tersebar dari banyak item dan ekspresi dalam cakupan yang berbeda. Untuk pengorganisasian daftar kebutuhan dan harapan ini, diagram afinitas dan diagram hierarki biasanya digunakan</a:t>
            </a:r>
            <a:endParaRPr lang="en-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Penetapan </a:t>
            </a:r>
            <a:r>
              <a:rPr lang="id-ID"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technical requirement,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terdapat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 bagian atas rumah kualitas, di bagian kolom. Setidaknya satu persyaratan teknis harus diidentifikasi untuk memenuhi setiap permintaan pelanggan. Menghitung</a:t>
            </a:r>
            <a:r>
              <a:rPr lang="id-ID"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id-ID"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mportance rating </a:t>
            </a: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dengan metode AHP</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AHP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adalah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teknik</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pengambilan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keputusan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multi-</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kriteria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memungkinkan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pemilihan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alternatif</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dalam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serangkaian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kriteria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dipilih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id-ID"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Relationship</a:t>
            </a: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setelah menentukan persyaratan teknis untuk memenuhi kebutuhan pelanggan, hubungan antara persyaratan ini dan kebutuhan pelanggan ditentukan. Tujuannya adalah untuk menunjukkan efektivitas setiap persyaratan teknis dalam memenuhi permintaan pelanggan tertentu.</a:t>
            </a:r>
            <a:endParaRPr lang="en-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Matriks korelasi, tujuan dari matriks korelasi adalah untuk menentukan apakah persyaratan teknis</a:t>
            </a:r>
            <a:endParaRPr lang="en-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positif atau negatif dalam hubungannya satu sama lain. Persyaratan negatif diperiksa dengan cermat. Dengan demikian, dampak negatif suatu persyaratan teknis terhadap persyaratan lain dikomunikasikan untuk mengambil tindakan yang diperlukan.</a:t>
            </a:r>
            <a:endParaRPr lang="en-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Analisis kompetitif dan penentuan tujuan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semua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data yang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diperlukan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dimasukkan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dalam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HOQ</a:t>
            </a:r>
            <a:endParaRPr lang="en-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tabLst>
                <a:tab pos="2595563" algn="l"/>
                <a:tab pos="6548438" algn="l"/>
              </a:tabLst>
            </a:pPr>
            <a:endParaRPr lang="en-US" sz="2000" dirty="0">
              <a:solidFill>
                <a:srgbClr val="02050A"/>
              </a:solidFill>
              <a:latin typeface="Century Gothic" panose="020B0502020202020204" pitchFamily="34" charset="0"/>
            </a:endParaRPr>
          </a:p>
        </p:txBody>
      </p:sp>
    </p:spTree>
    <p:extLst>
      <p:ext uri="{BB962C8B-B14F-4D97-AF65-F5344CB8AC3E}">
        <p14:creationId xmlns:p14="http://schemas.microsoft.com/office/powerpoint/2010/main" val="383148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B2704-8628-BEB0-F8B3-FA15FF49BA53}"/>
            </a:ext>
          </a:extLst>
        </p:cNvPr>
        <p:cNvGrpSpPr/>
        <p:nvPr/>
      </p:nvGrpSpPr>
      <p:grpSpPr>
        <a:xfrm>
          <a:off x="0" y="0"/>
          <a:ext cx="0" cy="0"/>
          <a:chOff x="0" y="0"/>
          <a:chExt cx="0" cy="0"/>
        </a:xfrm>
      </p:grpSpPr>
      <p:sp>
        <p:nvSpPr>
          <p:cNvPr id="4" name="Google Shape;46;g104f7abbb21_0_309">
            <a:extLst>
              <a:ext uri="{FF2B5EF4-FFF2-40B4-BE49-F238E27FC236}">
                <a16:creationId xmlns:a16="http://schemas.microsoft.com/office/drawing/2014/main" id="{9F7BB4F1-7691-4C6F-BE90-C608B9F4BB76}"/>
              </a:ext>
            </a:extLst>
          </p:cNvPr>
          <p:cNvSpPr txBox="1">
            <a:spLocks/>
          </p:cNvSpPr>
          <p:nvPr/>
        </p:nvSpPr>
        <p:spPr>
          <a:xfrm>
            <a:off x="180561" y="46455"/>
            <a:ext cx="11830877" cy="535594"/>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dirty="0" err="1"/>
              <a:t>Metode</a:t>
            </a:r>
            <a:endParaRPr lang="en-US" sz="3000" dirty="0"/>
          </a:p>
        </p:txBody>
      </p:sp>
      <p:sp>
        <p:nvSpPr>
          <p:cNvPr id="11" name="TextBox 10">
            <a:extLst>
              <a:ext uri="{FF2B5EF4-FFF2-40B4-BE49-F238E27FC236}">
                <a16:creationId xmlns:a16="http://schemas.microsoft.com/office/drawing/2014/main" id="{670B9021-7DFF-CD98-B5E4-5D066AD12F57}"/>
              </a:ext>
            </a:extLst>
          </p:cNvPr>
          <p:cNvSpPr txBox="1"/>
          <p:nvPr/>
        </p:nvSpPr>
        <p:spPr>
          <a:xfrm>
            <a:off x="361123" y="1338466"/>
            <a:ext cx="11830877" cy="3209725"/>
          </a:xfrm>
          <a:prstGeom prst="rect">
            <a:avLst/>
          </a:prstGeom>
          <a:solidFill>
            <a:srgbClr val="EEEEEC"/>
          </a:solidFill>
          <a:effectLst>
            <a:softEdge rad="63500"/>
          </a:effectLst>
        </p:spPr>
        <p:txBody>
          <a:bodyPr wrap="square" rtlCol="0">
            <a:spAutoFit/>
          </a:bodyPr>
          <a:lstStyle/>
          <a:p>
            <a:pPr>
              <a:tabLst>
                <a:tab pos="2595563" algn="l"/>
                <a:tab pos="6548438" algn="l"/>
              </a:tabLst>
            </a:pPr>
            <a:r>
              <a:rPr lang="id-ID" sz="2400" b="1" kern="100" dirty="0">
                <a:effectLst/>
                <a:latin typeface="Calibri" panose="020F0502020204030204" pitchFamily="34" charset="0"/>
                <a:ea typeface="SimSun" panose="02010600030101010101" pitchFamily="2" charset="-122"/>
                <a:cs typeface="Arial" panose="020B0604020202020204" pitchFamily="34" charset="0"/>
              </a:rPr>
              <a:t>Interpretasi IPA diklasifikasikan ke dalam empat kuadran yaitu</a:t>
            </a:r>
            <a:r>
              <a:rPr lang="en-US" sz="2400" b="1" kern="100" dirty="0">
                <a:effectLst/>
                <a:latin typeface="Calibri" panose="020F0502020204030204" pitchFamily="34" charset="0"/>
                <a:ea typeface="SimSun" panose="02010600030101010101" pitchFamily="2" charset="-122"/>
                <a:cs typeface="Arial" panose="020B0604020202020204" pitchFamily="34" charset="0"/>
              </a:rPr>
              <a:t>:</a:t>
            </a:r>
          </a:p>
          <a:p>
            <a:pPr>
              <a:tabLst>
                <a:tab pos="2595563" algn="l"/>
                <a:tab pos="6548438" algn="l"/>
              </a:tabLst>
            </a:pPr>
            <a:r>
              <a:rPr lang="id-ID" sz="2400" b="1" kern="100" dirty="0">
                <a:effectLst/>
                <a:latin typeface="Calibri" panose="020F0502020204030204" pitchFamily="34" charset="0"/>
                <a:ea typeface="SimSun" panose="02010600030101010101" pitchFamily="2" charset="-122"/>
                <a:cs typeface="Arial" panose="020B0604020202020204" pitchFamily="34" charset="0"/>
              </a:rPr>
              <a:t> </a:t>
            </a:r>
            <a:endParaRPr lang="en-US" sz="2400" b="1" dirty="0">
              <a:solidFill>
                <a:srgbClr val="02050A"/>
              </a:solidFill>
              <a:latin typeface="Century Gothic" panose="020B0502020202020204" pitchFamily="34" charset="0"/>
            </a:endParaRPr>
          </a:p>
          <a:p>
            <a:pPr>
              <a:tabLst>
                <a:tab pos="2595563" algn="l"/>
                <a:tab pos="6548438" algn="l"/>
              </a:tabLst>
            </a:pPr>
            <a:endParaRPr lang="en-US" sz="2000" b="1" dirty="0">
              <a:solidFill>
                <a:srgbClr val="02050A"/>
              </a:solidFill>
              <a:latin typeface="Century Gothic" panose="020B0502020202020204" pitchFamily="34" charset="0"/>
            </a:endParaRPr>
          </a:p>
          <a:p>
            <a:pPr marL="555625" indent="-285750" algn="just">
              <a:lnSpc>
                <a:spcPct val="107000"/>
              </a:lnSpc>
              <a:buFont typeface="Arial" panose="020B0604020202020204" pitchFamily="34" charset="0"/>
              <a:buChar char="•"/>
            </a:pPr>
            <a:r>
              <a:rPr lang="id-ID" sz="3200" kern="100" dirty="0">
                <a:effectLst/>
                <a:latin typeface="Times New Roman" panose="02020603050405020304" pitchFamily="18" charset="0"/>
                <a:ea typeface="SimSun" panose="02010600030101010101" pitchFamily="2" charset="-122"/>
                <a:cs typeface="Arial" panose="020B0604020202020204" pitchFamily="34" charset="0"/>
              </a:rPr>
              <a:t>Kuadran I (</a:t>
            </a:r>
            <a:r>
              <a:rPr lang="id-ID" sz="3200" i="1" kern="100" dirty="0">
                <a:effectLst/>
                <a:latin typeface="Times New Roman" panose="02020603050405020304" pitchFamily="18" charset="0"/>
                <a:ea typeface="SimSun" panose="02010600030101010101" pitchFamily="2" charset="-122"/>
                <a:cs typeface="Arial" panose="020B0604020202020204" pitchFamily="34" charset="0"/>
              </a:rPr>
              <a:t>concentrate here</a:t>
            </a:r>
            <a:endParaRPr lang="en-US" sz="3200" kern="100" dirty="0">
              <a:effectLst/>
              <a:latin typeface="Times New Roman" panose="02020603050405020304" pitchFamily="18" charset="0"/>
              <a:ea typeface="SimSun" panose="02010600030101010101" pitchFamily="2" charset="-122"/>
              <a:cs typeface="Arial" panose="020B0604020202020204" pitchFamily="34" charset="0"/>
            </a:endParaRPr>
          </a:p>
          <a:p>
            <a:pPr marL="555625" indent="-285750" algn="just">
              <a:lnSpc>
                <a:spcPct val="107000"/>
              </a:lnSpc>
              <a:buFont typeface="Arial" panose="020B0604020202020204" pitchFamily="34" charset="0"/>
              <a:buChar char="•"/>
            </a:pPr>
            <a:r>
              <a:rPr lang="id-ID" sz="3200" kern="100" dirty="0">
                <a:effectLst/>
                <a:latin typeface="Times New Roman" panose="02020603050405020304" pitchFamily="18" charset="0"/>
                <a:ea typeface="SimSun" panose="02010600030101010101" pitchFamily="2" charset="-122"/>
                <a:cs typeface="Arial" panose="020B0604020202020204" pitchFamily="34" charset="0"/>
              </a:rPr>
              <a:t>Kuadran II (</a:t>
            </a:r>
            <a:r>
              <a:rPr lang="id-ID" sz="3200" i="1" kern="100" dirty="0">
                <a:effectLst/>
                <a:latin typeface="Times New Roman" panose="02020603050405020304" pitchFamily="18" charset="0"/>
                <a:ea typeface="SimSun" panose="02010600030101010101" pitchFamily="2" charset="-122"/>
                <a:cs typeface="Arial" panose="020B0604020202020204" pitchFamily="34" charset="0"/>
              </a:rPr>
              <a:t>keep up the good work</a:t>
            </a:r>
            <a:endParaRPr lang="en-US" sz="3200" i="1" kern="100" dirty="0">
              <a:effectLst/>
              <a:latin typeface="Times New Roman" panose="02020603050405020304" pitchFamily="18" charset="0"/>
              <a:ea typeface="SimSun" panose="02010600030101010101" pitchFamily="2" charset="-122"/>
              <a:cs typeface="Arial" panose="020B0604020202020204" pitchFamily="34" charset="0"/>
            </a:endParaRPr>
          </a:p>
          <a:p>
            <a:pPr marL="555625" indent="-285750" algn="just">
              <a:lnSpc>
                <a:spcPct val="107000"/>
              </a:lnSpc>
              <a:buFont typeface="Arial" panose="020B0604020202020204" pitchFamily="34" charset="0"/>
              <a:buChar char="•"/>
            </a:pPr>
            <a:r>
              <a:rPr lang="id-ID" sz="3200" kern="100" dirty="0">
                <a:effectLst/>
                <a:latin typeface="Times New Roman" panose="02020603050405020304" pitchFamily="18" charset="0"/>
                <a:ea typeface="SimSun" panose="02010600030101010101" pitchFamily="2" charset="-122"/>
                <a:cs typeface="Arial" panose="020B0604020202020204" pitchFamily="34" charset="0"/>
              </a:rPr>
              <a:t>Kuadran III (</a:t>
            </a:r>
            <a:r>
              <a:rPr lang="id-ID" sz="3200" i="1" kern="100" dirty="0">
                <a:effectLst/>
                <a:latin typeface="Times New Roman" panose="02020603050405020304" pitchFamily="18" charset="0"/>
                <a:ea typeface="SimSun" panose="02010600030101010101" pitchFamily="2" charset="-122"/>
                <a:cs typeface="Arial" panose="020B0604020202020204" pitchFamily="34" charset="0"/>
              </a:rPr>
              <a:t>low priority</a:t>
            </a:r>
            <a:r>
              <a:rPr lang="id-ID" sz="3200" kern="100" dirty="0">
                <a:effectLst/>
                <a:latin typeface="Times New Roman" panose="02020603050405020304" pitchFamily="18" charset="0"/>
                <a:ea typeface="SimSun" panose="02010600030101010101" pitchFamily="2" charset="-122"/>
                <a:cs typeface="Arial" panose="020B0604020202020204" pitchFamily="34" charset="0"/>
              </a:rPr>
              <a:t>)</a:t>
            </a:r>
            <a:endParaRPr lang="en-US" sz="3200" kern="100" dirty="0">
              <a:effectLst/>
              <a:latin typeface="Times New Roman" panose="02020603050405020304" pitchFamily="18" charset="0"/>
              <a:ea typeface="SimSun" panose="02010600030101010101" pitchFamily="2" charset="-122"/>
              <a:cs typeface="Arial" panose="020B0604020202020204" pitchFamily="34" charset="0"/>
            </a:endParaRPr>
          </a:p>
          <a:p>
            <a:pPr marL="555625" indent="-285750" algn="just">
              <a:lnSpc>
                <a:spcPct val="107000"/>
              </a:lnSpc>
              <a:buFont typeface="Arial" panose="020B0604020202020204" pitchFamily="34" charset="0"/>
              <a:buChar char="•"/>
            </a:pPr>
            <a:r>
              <a:rPr lang="id-ID" sz="3200" kern="100" dirty="0">
                <a:effectLst/>
                <a:latin typeface="Times New Roman" panose="02020603050405020304" pitchFamily="18" charset="0"/>
                <a:ea typeface="SimSun" panose="02010600030101010101" pitchFamily="2" charset="-122"/>
              </a:rPr>
              <a:t>Kuadran IV (</a:t>
            </a:r>
            <a:r>
              <a:rPr lang="id-ID" sz="3200" i="1" kern="100" dirty="0">
                <a:effectLst/>
                <a:latin typeface="Times New Roman" panose="02020603050405020304" pitchFamily="18" charset="0"/>
                <a:ea typeface="SimSun" panose="02010600030101010101" pitchFamily="2" charset="-122"/>
              </a:rPr>
              <a:t>possible overkill</a:t>
            </a:r>
            <a:r>
              <a:rPr lang="id-ID" sz="3200" kern="100" dirty="0">
                <a:effectLst/>
                <a:latin typeface="Times New Roman" panose="02020603050405020304" pitchFamily="18" charset="0"/>
                <a:ea typeface="SimSun" panose="02010600030101010101" pitchFamily="2" charset="-122"/>
              </a:rPr>
              <a:t>)</a:t>
            </a:r>
            <a:endParaRPr lang="en-US" sz="3200" b="1" dirty="0">
              <a:solidFill>
                <a:srgbClr val="02050A"/>
              </a:solidFill>
              <a:latin typeface="Century Gothic" panose="020B0502020202020204" pitchFamily="34" charset="0"/>
            </a:endParaRPr>
          </a:p>
        </p:txBody>
      </p:sp>
    </p:spTree>
    <p:extLst>
      <p:ext uri="{BB962C8B-B14F-4D97-AF65-F5344CB8AC3E}">
        <p14:creationId xmlns:p14="http://schemas.microsoft.com/office/powerpoint/2010/main" val="33907485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5590</Words>
  <Application>Microsoft Office PowerPoint</Application>
  <PresentationFormat>Widescreen</PresentationFormat>
  <Paragraphs>591</Paragraphs>
  <Slides>34</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Exo</vt:lpstr>
      <vt:lpstr>Calibri</vt:lpstr>
      <vt:lpstr>Arial</vt:lpstr>
      <vt:lpstr>Century Gothic</vt:lpstr>
      <vt:lpstr>Wingdings</vt:lpstr>
      <vt:lpstr>Times New Roman</vt:lpstr>
      <vt:lpstr>Cambria Math</vt:lpstr>
      <vt:lpstr>Office Theme</vt:lpstr>
      <vt:lpstr>Document</vt:lpstr>
      <vt:lpstr>Analisis Pengembangan Produk AA.co.Store berbasis Marketing Mix dengan Menggunakan IPA-QFD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Jaringan Sosial Pada Customer Engagement Untuk Meningkatkan Persaingan Performance E-Health</dc:title>
  <dc:creator>Umsida</dc:creator>
  <cp:lastModifiedBy>Anggi Nadhira Joti</cp:lastModifiedBy>
  <cp:revision>29</cp:revision>
  <dcterms:created xsi:type="dcterms:W3CDTF">2020-02-15T07:43:00Z</dcterms:created>
  <dcterms:modified xsi:type="dcterms:W3CDTF">2024-07-25T03:19:20Z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