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7" r:id="rId2"/>
    <p:sldId id="286" r:id="rId3"/>
    <p:sldId id="270" r:id="rId4"/>
    <p:sldId id="287" r:id="rId5"/>
    <p:sldId id="259" r:id="rId6"/>
    <p:sldId id="288" r:id="rId7"/>
    <p:sldId id="289" r:id="rId8"/>
    <p:sldId id="261" r:id="rId9"/>
    <p:sldId id="302" r:id="rId10"/>
    <p:sldId id="260" r:id="rId11"/>
    <p:sldId id="290" r:id="rId12"/>
    <p:sldId id="291" r:id="rId13"/>
    <p:sldId id="262" r:id="rId14"/>
    <p:sldId id="263" r:id="rId15"/>
    <p:sldId id="292" r:id="rId16"/>
    <p:sldId id="293" r:id="rId17"/>
    <p:sldId id="294" r:id="rId18"/>
    <p:sldId id="295" r:id="rId19"/>
    <p:sldId id="296" r:id="rId20"/>
    <p:sldId id="297" r:id="rId21"/>
    <p:sldId id="298" r:id="rId22"/>
    <p:sldId id="299" r:id="rId23"/>
    <p:sldId id="300" r:id="rId24"/>
    <p:sldId id="264" r:id="rId25"/>
    <p:sldId id="301" r:id="rId26"/>
    <p:sldId id="266" r:id="rId27"/>
    <p:sldId id="268" r:id="rId28"/>
  </p:sldIdLst>
  <p:sldSz cx="12192000" cy="6858000"/>
  <p:notesSz cx="9144000" cy="6858000"/>
  <p:embeddedFontLst>
    <p:embeddedFont>
      <p:font typeface="Alexon RR"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Ex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44F"/>
    <a:srgbClr val="215381"/>
    <a:srgbClr val="000066"/>
    <a:srgbClr val="0033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06" autoAdjust="0"/>
  </p:normalViewPr>
  <p:slideViewPr>
    <p:cSldViewPr>
      <p:cViewPr varScale="1">
        <p:scale>
          <a:sx n="71" d="100"/>
          <a:sy n="71" d="100"/>
        </p:scale>
        <p:origin x="696" y="78"/>
      </p:cViewPr>
      <p:guideLst>
        <p:guide orient="horz" pos="2160"/>
        <p:guide pos="384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048654"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8655"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8656"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57"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48658"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8659"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1048590"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591"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104865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65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1048621"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22"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623"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lang="en-US"/>
          </a:p>
        </p:txBody>
      </p:sp>
    </p:spTree>
    <p:extLst>
      <p:ext uri="{BB962C8B-B14F-4D97-AF65-F5344CB8AC3E}">
        <p14:creationId xmlns:p14="http://schemas.microsoft.com/office/powerpoint/2010/main" val="383404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1048621"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22"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623"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1048621"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22"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623"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lang="en-US"/>
          </a:p>
        </p:txBody>
      </p:sp>
    </p:spTree>
    <p:extLst>
      <p:ext uri="{BB962C8B-B14F-4D97-AF65-F5344CB8AC3E}">
        <p14:creationId xmlns:p14="http://schemas.microsoft.com/office/powerpoint/2010/main" val="373062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1048621"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22"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623"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lang="en-US"/>
          </a:p>
        </p:txBody>
      </p:sp>
    </p:spTree>
    <p:extLst>
      <p:ext uri="{BB962C8B-B14F-4D97-AF65-F5344CB8AC3E}">
        <p14:creationId xmlns:p14="http://schemas.microsoft.com/office/powerpoint/2010/main" val="313002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104863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1048641"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8642"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1048641"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8642"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50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1048645"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6"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2097152" name="Google Shape;16;p25"/>
          <p:cNvPicPr preferRelativeResize="0">
            <a:picLocks/>
          </p:cNvPicPr>
          <p:nvPr/>
        </p:nvPicPr>
        <p:blipFill rotWithShape="1">
          <a:blip r:embed="rId2">
            <a:alphaModFix amt="60000"/>
          </a:blip>
          <a:srcRect l="46601" t="2654" r="7599"/>
          <a:stretch>
            <a:fillRect/>
          </a:stretch>
        </p:blipFill>
        <p:spPr>
          <a:xfrm>
            <a:off x="-1" y="3509963"/>
            <a:ext cx="3146679" cy="3358083"/>
          </a:xfrm>
          <a:prstGeom prst="rect">
            <a:avLst/>
          </a:prstGeom>
          <a:noFill/>
          <a:ln>
            <a:noFill/>
          </a:ln>
        </p:spPr>
      </p:pic>
      <p:pic>
        <p:nvPicPr>
          <p:cNvPr id="2097153" name="Google Shape;17;p25"/>
          <p:cNvPicPr preferRelativeResize="0">
            <a:picLocks/>
          </p:cNvPicPr>
          <p:nvPr/>
        </p:nvPicPr>
        <p:blipFill rotWithShape="1">
          <a:blip r:embed="rId3">
            <a:alphaModFix/>
          </a:blip>
          <a:srcRect l="21878" t="94162" r="21683" b="1155"/>
          <a:stretch>
            <a:fillRect/>
          </a:stretch>
        </p:blipFill>
        <p:spPr>
          <a:xfrm>
            <a:off x="3510723" y="6456981"/>
            <a:ext cx="5170554" cy="321506"/>
          </a:xfrm>
          <a:prstGeom prst="rect">
            <a:avLst/>
          </a:prstGeom>
          <a:noFill/>
          <a:ln>
            <a:noFill/>
          </a:ln>
        </p:spPr>
      </p:pic>
      <p:sp>
        <p:nvSpPr>
          <p:cNvPr id="1048581"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048582"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8583"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048584"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048585"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
        <p:nvSpPr>
          <p:cNvPr id="1048586"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097154" name="Google Shape;24;p25"/>
          <p:cNvPicPr preferRelativeResize="0">
            <a:picLocks/>
          </p:cNvPicPr>
          <p:nvPr/>
        </p:nvPicPr>
        <p:blipFill rotWithShape="1">
          <a:blip r:embed="rId4">
            <a:alphaModFix/>
          </a:blip>
          <a:srcRect/>
          <a:stretch>
            <a:fillRect/>
          </a:stretch>
        </p:blipFill>
        <p:spPr>
          <a:xfrm>
            <a:off x="9575247" y="226794"/>
            <a:ext cx="2187844" cy="1005222"/>
          </a:xfrm>
          <a:prstGeom prst="rect">
            <a:avLst/>
          </a:prstGeom>
          <a:noFill/>
          <a:ln>
            <a:noFill/>
          </a:ln>
        </p:spPr>
      </p:pic>
      <p:cxnSp>
        <p:nvCxnSpPr>
          <p:cNvPr id="3145728" name="Google Shape;25;p25"/>
          <p:cNvCxnSpPr>
            <a:cxnSpLocks/>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097158" name="Google Shape;27;p26"/>
          <p:cNvPicPr preferRelativeResize="0">
            <a:picLocks/>
          </p:cNvPicPr>
          <p:nvPr/>
        </p:nvPicPr>
        <p:blipFill rotWithShape="1">
          <a:blip r:embed="rId2">
            <a:alphaModFix/>
          </a:blip>
          <a:srcRect t="23661"/>
          <a:stretch>
            <a:fillRect/>
          </a:stretch>
        </p:blipFill>
        <p:spPr>
          <a:xfrm>
            <a:off x="144674" y="314231"/>
            <a:ext cx="11830877" cy="6466395"/>
          </a:xfrm>
          <a:prstGeom prst="rect">
            <a:avLst/>
          </a:prstGeom>
          <a:noFill/>
          <a:ln>
            <a:noFill/>
          </a:ln>
        </p:spPr>
      </p:pic>
      <p:sp>
        <p:nvSpPr>
          <p:cNvPr id="1048612"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048613"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048614"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048615"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616"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rgbClr val="888888"/>
              </a:solidFill>
              <a:latin typeface="Calibri"/>
              <a:ea typeface="Calibri"/>
              <a:cs typeface="Calibri"/>
              <a:sym typeface="Calibri"/>
            </a:endParaRPr>
          </a:p>
        </p:txBody>
      </p:sp>
      <p:pic>
        <p:nvPicPr>
          <p:cNvPr id="2097159" name="Google Shape;33;p26"/>
          <p:cNvPicPr preferRelativeResize="0">
            <a:picLocks/>
          </p:cNvPicPr>
          <p:nvPr/>
        </p:nvPicPr>
        <p:blipFill rotWithShape="1">
          <a:blip r:embed="rId3">
            <a:alphaModFix/>
          </a:blip>
          <a:srcRect l="47997" t="2654" r="7599"/>
          <a:stretch>
            <a:fillRect/>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2097160" name="Google Shape;35;p27"/>
          <p:cNvPicPr preferRelativeResize="0">
            <a:picLocks/>
          </p:cNvPicPr>
          <p:nvPr/>
        </p:nvPicPr>
        <p:blipFill rotWithShape="1">
          <a:blip r:embed="rId2">
            <a:alphaModFix/>
          </a:blip>
          <a:srcRect/>
          <a:stretch>
            <a:fillRect/>
          </a:stretch>
        </p:blipFill>
        <p:spPr>
          <a:xfrm>
            <a:off x="4106779" y="2515037"/>
            <a:ext cx="3978442" cy="18279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097155" name="Picture 2"/>
          <p:cNvPicPr>
            <a:picLocks noChangeAspect="1"/>
          </p:cNvPicPr>
          <p:nvPr userDrawn="1"/>
        </p:nvPicPr>
        <p:blipFill rotWithShape="1">
          <a:blip r:embed="rId2" cstate="print"/>
          <a:srcRect t="23661"/>
          <a:stretch>
            <a:fillRect/>
          </a:stretch>
        </p:blipFill>
        <p:spPr>
          <a:xfrm>
            <a:off x="144674" y="314231"/>
            <a:ext cx="11830877" cy="6466395"/>
          </a:xfrm>
          <a:prstGeom prst="rect">
            <a:avLst/>
          </a:prstGeom>
        </p:spPr>
      </p:pic>
      <p:sp>
        <p:nvSpPr>
          <p:cNvPr id="1048592" name="Title 1"/>
          <p:cNvSpPr>
            <a:spLocks noGrp="1"/>
          </p:cNvSpPr>
          <p:nvPr>
            <p:ph type="title"/>
          </p:nvPr>
        </p:nvSpPr>
        <p:spPr>
          <a:xfrm>
            <a:off x="166758" y="113336"/>
            <a:ext cx="11830877" cy="1042123"/>
          </a:xfrm>
          <a:solidFill>
            <a:srgbClr val="1B4685"/>
          </a:solidFill>
        </p:spPr>
        <p:txBody>
          <a:bodyPr/>
          <a:lstStyle>
            <a:lvl1pPr algn="ctr">
              <a:defRPr>
                <a:solidFill>
                  <a:schemeClr val="bg1"/>
                </a:solidFill>
                <a:latin typeface="Alexon RR" panose="02000300000000000000" pitchFamily="50" charset="0"/>
              </a:defRPr>
            </a:lvl1pPr>
          </a:lstStyle>
          <a:p>
            <a:r>
              <a:rPr lang="en-US" dirty="0"/>
              <a:t>Click to edit Master title style</a:t>
            </a:r>
          </a:p>
        </p:txBody>
      </p:sp>
      <p:sp>
        <p:nvSpPr>
          <p:cNvPr id="1048593" name="Date Placeholder 3"/>
          <p:cNvSpPr>
            <a:spLocks noGrp="1"/>
          </p:cNvSpPr>
          <p:nvPr>
            <p:ph type="dt" sz="half" idx="10"/>
          </p:nvPr>
        </p:nvSpPr>
        <p:spPr>
          <a:xfrm>
            <a:off x="10323511" y="6341719"/>
            <a:ext cx="1179375" cy="365125"/>
          </a:xfrm>
        </p:spPr>
        <p:txBody>
          <a:bodyPr/>
          <a:lstStyle/>
          <a:p>
            <a:fld id="{7287147D-8531-4EF9-A41A-7503F0AF64C4}" type="datetimeFigureOut">
              <a:rPr lang="en-US" smtClean="0"/>
              <a:t>8/2/2024</a:t>
            </a:fld>
            <a:endParaRPr lang="en-US" dirty="0"/>
          </a:p>
        </p:txBody>
      </p:sp>
      <p:sp>
        <p:nvSpPr>
          <p:cNvPr id="1048594" name="Footer Placeholder 4"/>
          <p:cNvSpPr>
            <a:spLocks noGrp="1"/>
          </p:cNvSpPr>
          <p:nvPr>
            <p:ph type="ftr" sz="quarter" idx="11"/>
          </p:nvPr>
        </p:nvSpPr>
        <p:spPr>
          <a:xfrm>
            <a:off x="4024796" y="5963342"/>
            <a:ext cx="4114800" cy="365125"/>
          </a:xfrm>
        </p:spPr>
        <p:txBody>
          <a:bodyPr/>
          <a:lstStyle/>
          <a:p>
            <a:endParaRPr lang="en-US" dirty="0"/>
          </a:p>
        </p:txBody>
      </p:sp>
      <p:sp>
        <p:nvSpPr>
          <p:cNvPr id="1048595" name="Text Placeholder 2"/>
          <p:cNvSpPr>
            <a:spLocks noGrp="1"/>
          </p:cNvSpPr>
          <p:nvPr>
            <p:ph idx="1"/>
          </p:nvPr>
        </p:nvSpPr>
        <p:spPr>
          <a:xfrm>
            <a:off x="166758" y="1238732"/>
            <a:ext cx="11830877" cy="5089734"/>
          </a:xfrm>
          <a:prstGeom prst="rect">
            <a:avLst/>
          </a:prstGeom>
        </p:spPr>
        <p:txBody>
          <a:bodyPr vert="horz" lIns="91440" tIns="45720" rIns="91440" bIns="45720" rtlCol="0">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96" name="Slide Number Placeholder 8"/>
          <p:cNvSpPr txBox="1"/>
          <p:nvPr userDrawn="1"/>
        </p:nvSpPr>
        <p:spPr>
          <a:xfrm>
            <a:off x="11427239" y="6332228"/>
            <a:ext cx="522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A636C-79B5-490E-A768-D9BE77AF68C9}" type="slidenum">
              <a:rPr lang="en-US" sz="1200" smtClean="0"/>
              <a:t>‹#›</a:t>
            </a:fld>
            <a:endParaRPr lang="en-US" sz="1200" dirty="0"/>
          </a:p>
        </p:txBody>
      </p:sp>
      <p:pic>
        <p:nvPicPr>
          <p:cNvPr id="2097156" name="Picture 9"/>
          <p:cNvPicPr>
            <a:picLocks noChangeAspect="1"/>
          </p:cNvPicPr>
          <p:nvPr userDrawn="1"/>
        </p:nvPicPr>
        <p:blipFill rotWithShape="1">
          <a:blip r:embed="rId3">
            <a:duotone>
              <a:prstClr val="black"/>
              <a:schemeClr val="tx2">
                <a:tint val="45000"/>
                <a:satMod val="400000"/>
              </a:schemeClr>
            </a:duotone>
          </a:blip>
          <a:srcRect l="47997" t="2654" r="7600"/>
          <a:stretch>
            <a:fillRect/>
          </a:stretch>
        </p:blipFill>
        <p:spPr>
          <a:xfrm flipH="1">
            <a:off x="10198953" y="4248292"/>
            <a:ext cx="1993047" cy="253896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48576"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8577"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578"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8579"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8580"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1048587" name="Google Shape;40;p1"/>
          <p:cNvSpPr txBox="1">
            <a:spLocks noGrp="1"/>
          </p:cNvSpPr>
          <p:nvPr>
            <p:ph type="ctrTitle"/>
          </p:nvPr>
        </p:nvSpPr>
        <p:spPr>
          <a:xfrm>
            <a:off x="666712" y="1142984"/>
            <a:ext cx="10736956" cy="1764893"/>
          </a:xfrm>
          <a:prstGeom prst="rect">
            <a:avLst/>
          </a:prstGeom>
          <a:noFill/>
          <a:ln>
            <a:noFill/>
          </a:ln>
        </p:spPr>
        <p:txBody>
          <a:bodyPr spcFirstLastPara="1" wrap="square" lIns="91425" tIns="45700" rIns="91425" bIns="45700" anchor="b" anchorCtr="0">
            <a:normAutofit/>
          </a:bodyPr>
          <a:lstStyle/>
          <a:p>
            <a:r>
              <a:rPr lang="id-ID" sz="3200" b="1" dirty="0">
                <a:effectLst/>
                <a:latin typeface="Times New Roman" panose="02020603050405020304" pitchFamily="18" charset="0"/>
                <a:ea typeface="Times New Roman" panose="02020603050405020304" pitchFamily="18" charset="0"/>
              </a:rPr>
              <a:t>Analisis Kinerja Aparatur Desa Sumberejo Dalam Pelayanan Administrasi Kependudukan</a:t>
            </a:r>
            <a:br>
              <a:rPr lang="en-US" sz="1800" dirty="0">
                <a:effectLst/>
                <a:latin typeface="Times New Roman" panose="02020603050405020304" pitchFamily="18" charset="0"/>
                <a:ea typeface="Times New Roman" panose="02020603050405020304" pitchFamily="18" charset="0"/>
              </a:rPr>
            </a:br>
            <a:endParaRPr sz="3600" b="1" dirty="0">
              <a:latin typeface="Times New Roman" pitchFamily="18" charset="0"/>
              <a:cs typeface="Times New Roman" pitchFamily="18" charset="0"/>
              <a:sym typeface="Exo"/>
            </a:endParaRPr>
          </a:p>
        </p:txBody>
      </p:sp>
      <p:sp>
        <p:nvSpPr>
          <p:cNvPr id="1048588" name="Google Shape;41;p1"/>
          <p:cNvSpPr txBox="1">
            <a:spLocks noGrp="1"/>
          </p:cNvSpPr>
          <p:nvPr>
            <p:ph type="subTitle" idx="1"/>
          </p:nvPr>
        </p:nvSpPr>
        <p:spPr>
          <a:xfrm>
            <a:off x="1653690" y="3012088"/>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400"/>
              <a:buNone/>
            </a:pPr>
            <a:r>
              <a:rPr lang="en-US" altLang="zh-CN" dirty="0" err="1"/>
              <a:t>Zitni</a:t>
            </a:r>
            <a:r>
              <a:rPr lang="en-US" altLang="zh-CN" dirty="0"/>
              <a:t> </a:t>
            </a:r>
            <a:r>
              <a:rPr lang="en-US" altLang="zh-CN" dirty="0" err="1"/>
              <a:t>Syifa’al</a:t>
            </a:r>
            <a:r>
              <a:rPr lang="en-US" altLang="zh-CN" dirty="0"/>
              <a:t> Khirom</a:t>
            </a:r>
            <a:endParaRPr lang="zh-CN" altLang="en-US" dirty="0"/>
          </a:p>
          <a:p>
            <a:pPr marL="0" lvl="0" indent="0" algn="ctr" rtl="0">
              <a:lnSpc>
                <a:spcPct val="90000"/>
              </a:lnSpc>
              <a:spcBef>
                <a:spcPts val="1000"/>
              </a:spcBef>
              <a:spcAft>
                <a:spcPts val="0"/>
              </a:spcAft>
              <a:buClr>
                <a:schemeClr val="lt1"/>
              </a:buClr>
              <a:buSzPts val="2400"/>
              <a:buNone/>
            </a:pPr>
            <a:r>
              <a:rPr lang="id-ID" sz="2000" b="1" dirty="0">
                <a:solidFill>
                  <a:srgbClr val="FFC000"/>
                </a:solidFill>
                <a:latin typeface="Times New Roman" pitchFamily="18" charset="0"/>
                <a:cs typeface="Times New Roman" pitchFamily="18" charset="0"/>
              </a:rPr>
              <a:t>1920201000</a:t>
            </a:r>
            <a:r>
              <a:rPr lang="en-US" sz="2000" b="1" dirty="0">
                <a:solidFill>
                  <a:srgbClr val="FFC000"/>
                </a:solidFill>
                <a:latin typeface="Times New Roman" pitchFamily="18" charset="0"/>
                <a:cs typeface="Times New Roman" pitchFamily="18" charset="0"/>
              </a:rPr>
              <a:t>89</a:t>
            </a:r>
            <a:endParaRPr sz="2000" b="1" dirty="0">
              <a:solidFill>
                <a:srgbClr val="FFC000"/>
              </a:solidFill>
              <a:latin typeface="Times New Roman" pitchFamily="18" charset="0"/>
              <a:cs typeface="Times New Roman" pitchFamily="18" charset="0"/>
            </a:endParaRPr>
          </a:p>
          <a:p>
            <a:pPr marL="0" lvl="0" indent="0" algn="ctr" rtl="0">
              <a:lnSpc>
                <a:spcPct val="90000"/>
              </a:lnSpc>
              <a:spcBef>
                <a:spcPts val="1000"/>
              </a:spcBef>
              <a:spcAft>
                <a:spcPts val="0"/>
              </a:spcAft>
              <a:buClr>
                <a:schemeClr val="lt1"/>
              </a:buClr>
              <a:buSzPts val="2400"/>
              <a:buNone/>
            </a:pPr>
            <a:r>
              <a:rPr lang="en-US" dirty="0" err="1">
                <a:latin typeface="Times New Roman" pitchFamily="18" charset="0"/>
                <a:cs typeface="Times New Roman" pitchFamily="18" charset="0"/>
              </a:rPr>
              <a:t>Dosen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Pembimbing</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lvl="0" indent="0" algn="ctr" rtl="0">
              <a:lnSpc>
                <a:spcPct val="90000"/>
              </a:lnSpc>
              <a:spcBef>
                <a:spcPts val="1000"/>
              </a:spcBef>
              <a:spcAft>
                <a:spcPts val="0"/>
              </a:spcAft>
              <a:buClr>
                <a:schemeClr val="lt1"/>
              </a:buClr>
              <a:buSzPts val="2400"/>
              <a:buNone/>
            </a:pPr>
            <a:r>
              <a:rPr lang="en-US" b="1" dirty="0" err="1">
                <a:latin typeface="Times New Roman" pitchFamily="18" charset="0"/>
                <a:cs typeface="Times New Roman" pitchFamily="18" charset="0"/>
              </a:rPr>
              <a:t>Lailul</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Mursyidah</a:t>
            </a:r>
            <a:r>
              <a:rPr lang="en-US" b="1" dirty="0">
                <a:latin typeface="Times New Roman" pitchFamily="18" charset="0"/>
                <a:cs typeface="Times New Roman" pitchFamily="18" charset="0"/>
              </a:rPr>
              <a:t>, S.AP., M.AP</a:t>
            </a:r>
            <a:endParaRPr lang="id-ID" b="1" dirty="0">
              <a:latin typeface="Times New Roman" pitchFamily="18" charset="0"/>
              <a:cs typeface="Times New Roman" pitchFamily="18" charset="0"/>
            </a:endParaRPr>
          </a:p>
        </p:txBody>
      </p:sp>
      <p:sp>
        <p:nvSpPr>
          <p:cNvPr id="1048589" name="Rectangle 3"/>
          <p:cNvSpPr/>
          <p:nvPr/>
        </p:nvSpPr>
        <p:spPr>
          <a:xfrm>
            <a:off x="3095604" y="5286388"/>
            <a:ext cx="6096000" cy="1096710"/>
          </a:xfrm>
          <a:prstGeom prst="rect">
            <a:avLst/>
          </a:prstGeom>
        </p:spPr>
        <p:txBody>
          <a:bodyPr>
            <a:spAutoFit/>
          </a:bodyPr>
          <a:lstStyle/>
          <a:p>
            <a:pPr lvl="0" algn="ctr">
              <a:lnSpc>
                <a:spcPct val="90000"/>
              </a:lnSpc>
              <a:spcBef>
                <a:spcPts val="1000"/>
              </a:spcBef>
              <a:buClr>
                <a:schemeClr val="lt1"/>
              </a:buClr>
              <a:buSzPts val="2400"/>
            </a:pPr>
            <a:r>
              <a:rPr lang="en-US" sz="1800" dirty="0" err="1">
                <a:solidFill>
                  <a:schemeClr val="bg1"/>
                </a:solidFill>
              </a:rPr>
              <a:t>Progam</a:t>
            </a:r>
            <a:r>
              <a:rPr lang="en-US" sz="1800" dirty="0">
                <a:solidFill>
                  <a:schemeClr val="bg1"/>
                </a:solidFill>
              </a:rPr>
              <a:t> </a:t>
            </a:r>
            <a:r>
              <a:rPr lang="en-US" sz="1800" dirty="0" err="1">
                <a:solidFill>
                  <a:schemeClr val="bg1"/>
                </a:solidFill>
              </a:rPr>
              <a:t>Studi</a:t>
            </a:r>
            <a:r>
              <a:rPr lang="en-US" sz="1800" dirty="0">
                <a:solidFill>
                  <a:schemeClr val="bg1"/>
                </a:solidFill>
              </a:rPr>
              <a:t> </a:t>
            </a:r>
            <a:r>
              <a:rPr lang="en-US" sz="1800" dirty="0" err="1">
                <a:solidFill>
                  <a:schemeClr val="bg1"/>
                </a:solidFill>
              </a:rPr>
              <a:t>Administrasi</a:t>
            </a:r>
            <a:r>
              <a:rPr lang="en-US" sz="1800" dirty="0">
                <a:solidFill>
                  <a:schemeClr val="bg1"/>
                </a:solidFill>
              </a:rPr>
              <a:t> </a:t>
            </a:r>
            <a:r>
              <a:rPr lang="en-US" sz="1800" dirty="0" err="1">
                <a:solidFill>
                  <a:schemeClr val="bg1"/>
                </a:solidFill>
              </a:rPr>
              <a:t>Publik</a:t>
            </a:r>
            <a:endParaRPr lang="en-US" sz="1800" dirty="0">
              <a:solidFill>
                <a:schemeClr val="bg1"/>
              </a:solidFill>
            </a:endParaRPr>
          </a:p>
          <a:p>
            <a:pPr lvl="0" algn="ctr">
              <a:lnSpc>
                <a:spcPct val="90000"/>
              </a:lnSpc>
              <a:spcBef>
                <a:spcPts val="1000"/>
              </a:spcBef>
              <a:buClr>
                <a:srgbClr val="F2F2F2"/>
              </a:buClr>
              <a:buSzPts val="2400"/>
            </a:pPr>
            <a:r>
              <a:rPr lang="en-US" sz="1800" dirty="0" err="1">
                <a:solidFill>
                  <a:schemeClr val="bg1"/>
                </a:solidFill>
                <a:latin typeface="Exo"/>
                <a:ea typeface="Exo"/>
                <a:cs typeface="Exo"/>
                <a:sym typeface="Exo"/>
              </a:rPr>
              <a:t>Universitas</a:t>
            </a:r>
            <a:r>
              <a:rPr lang="en-US" sz="1800" dirty="0">
                <a:solidFill>
                  <a:schemeClr val="bg1"/>
                </a:solidFill>
                <a:latin typeface="Exo"/>
                <a:ea typeface="Exo"/>
                <a:cs typeface="Exo"/>
                <a:sym typeface="Exo"/>
              </a:rPr>
              <a:t> </a:t>
            </a:r>
            <a:r>
              <a:rPr lang="en-US" sz="1800" dirty="0" err="1">
                <a:solidFill>
                  <a:schemeClr val="bg1"/>
                </a:solidFill>
                <a:latin typeface="Exo"/>
                <a:ea typeface="Exo"/>
                <a:cs typeface="Exo"/>
                <a:sym typeface="Exo"/>
              </a:rPr>
              <a:t>Muhammadiyah</a:t>
            </a:r>
            <a:r>
              <a:rPr lang="en-US" sz="1800" dirty="0">
                <a:solidFill>
                  <a:schemeClr val="bg1"/>
                </a:solidFill>
                <a:latin typeface="Exo"/>
                <a:ea typeface="Exo"/>
                <a:cs typeface="Exo"/>
                <a:sym typeface="Exo"/>
              </a:rPr>
              <a:t> </a:t>
            </a:r>
            <a:r>
              <a:rPr lang="en-US" sz="1800" dirty="0" err="1">
                <a:solidFill>
                  <a:schemeClr val="bg1"/>
                </a:solidFill>
                <a:latin typeface="Exo"/>
                <a:ea typeface="Exo"/>
                <a:cs typeface="Exo"/>
                <a:sym typeface="Exo"/>
              </a:rPr>
              <a:t>Sidoarjo</a:t>
            </a:r>
            <a:r>
              <a:rPr lang="en-US" sz="1800" dirty="0">
                <a:solidFill>
                  <a:schemeClr val="bg1"/>
                </a:solidFill>
                <a:latin typeface="Exo"/>
                <a:ea typeface="Exo"/>
                <a:cs typeface="Exo"/>
                <a:sym typeface="Exo"/>
              </a:rPr>
              <a:t> </a:t>
            </a:r>
          </a:p>
          <a:p>
            <a:pPr lvl="0" algn="ctr">
              <a:lnSpc>
                <a:spcPct val="90000"/>
              </a:lnSpc>
              <a:spcBef>
                <a:spcPts val="1000"/>
              </a:spcBef>
              <a:buClr>
                <a:srgbClr val="F2F2F2"/>
              </a:buClr>
              <a:buSzPts val="2400"/>
            </a:pPr>
            <a:r>
              <a:rPr lang="id-ID" sz="1800" dirty="0">
                <a:solidFill>
                  <a:schemeClr val="bg1"/>
                </a:solidFill>
              </a:rPr>
              <a:t>Maret</a:t>
            </a:r>
            <a:r>
              <a:rPr lang="en-US" sz="1800" dirty="0">
                <a:solidFill>
                  <a:schemeClr val="bg1"/>
                </a:solidFill>
              </a:rPr>
              <a:t>,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1048617" name="Title 2"/>
          <p:cNvSpPr>
            <a:spLocks noGrp="1"/>
          </p:cNvSpPr>
          <p:nvPr>
            <p:ph type="title"/>
          </p:nvPr>
        </p:nvSpPr>
        <p:spPr>
          <a:xfrm>
            <a:off x="218578" y="152129"/>
            <a:ext cx="11782078" cy="811759"/>
          </a:xfrm>
        </p:spPr>
        <p:txBody>
          <a:bodyPr>
            <a:normAutofit/>
          </a:bodyPr>
          <a:lstStyle/>
          <a:p>
            <a:r>
              <a:rPr lang="id-ID" sz="3200" dirty="0"/>
              <a:t>Permasalahan yang </a:t>
            </a:r>
            <a:r>
              <a:rPr lang="en-US" sz="3200" dirty="0"/>
              <a:t>D</a:t>
            </a:r>
            <a:r>
              <a:rPr lang="id-ID" sz="3200" dirty="0"/>
              <a:t>itemui :</a:t>
            </a:r>
          </a:p>
        </p:txBody>
      </p:sp>
      <p:sp>
        <p:nvSpPr>
          <p:cNvPr id="1048620" name="TextBox 10"/>
          <p:cNvSpPr txBox="1"/>
          <p:nvPr/>
        </p:nvSpPr>
        <p:spPr>
          <a:xfrm>
            <a:off x="218578" y="1087628"/>
            <a:ext cx="11206014" cy="3970318"/>
          </a:xfrm>
          <a:prstGeom prst="rect">
            <a:avLst/>
          </a:prstGeom>
          <a:noFill/>
        </p:spPr>
        <p:txBody>
          <a:bodyPr wrap="square" rtlCol="0">
            <a:spAutoFit/>
          </a:bodyPr>
          <a:lstStyle/>
          <a:p>
            <a:pPr algn="just"/>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8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Cambria" panose="02040503050406030204" pitchFamily="18" charset="0"/>
              </a:rPr>
              <a:t>kurangnya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SDM di Kantor </a:t>
            </a:r>
            <a:r>
              <a:rPr lang="en-US" sz="1800" dirty="0" err="1">
                <a:effectLst/>
                <a:latin typeface="Times New Roman" panose="02020603050405020304" pitchFamily="18" charset="0"/>
                <a:ea typeface="Cambria" panose="02040503050406030204" pitchFamily="18" charset="0"/>
              </a:rPr>
              <a:t>Desa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Sumberejo</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kurangnya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pemahaman</a:t>
            </a:r>
            <a:r>
              <a:rPr lang="en-US" sz="1800" dirty="0">
                <a:effectLst/>
                <a:latin typeface="Times New Roman" panose="02020603050405020304" pitchFamily="18" charset="0"/>
                <a:ea typeface="Cambria" panose="02040503050406030204" pitchFamily="18" charset="0"/>
              </a:rPr>
              <a:t> dan </a:t>
            </a:r>
            <a:r>
              <a:rPr lang="en-US" sz="1800" dirty="0" err="1">
                <a:effectLst/>
                <a:latin typeface="Times New Roman" panose="02020603050405020304" pitchFamily="18" charset="0"/>
                <a:ea typeface="Cambria" panose="02040503050406030204" pitchFamily="18" charset="0"/>
              </a:rPr>
              <a:t>kesadaran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aparat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desa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dalam</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bidang</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pelayanan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sehingga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mempengaruhi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sistem</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pelayanannya</a:t>
            </a:r>
            <a:r>
              <a:rPr lang="en-US" sz="1800" dirty="0">
                <a:effectLst/>
                <a:latin typeface="Times New Roman" panose="02020603050405020304" pitchFamily="18" charset="0"/>
                <a:ea typeface="Cambria" panose="02040503050406030204" pitchFamily="18" charset="0"/>
              </a:rPr>
              <a:t>. Karena </a:t>
            </a:r>
            <a:r>
              <a:rPr lang="en-US" sz="1800" dirty="0" err="1">
                <a:effectLst/>
                <a:latin typeface="Times New Roman" panose="02020603050405020304" pitchFamily="18" charset="0"/>
                <a:ea typeface="Cambria" panose="02040503050406030204" pitchFamily="18" charset="0"/>
              </a:rPr>
              <a:t>pelayanan</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terbilang</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maksimal</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dapat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diukur</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dengan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aparat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desa</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mampu</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mehamami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tugas-tugasnya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Sebagai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contoh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adalah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ada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pegawai</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tidak</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mengerti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mengaplikasikan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sistem</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sipraja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sebagai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pelayanan</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berbasis</a:t>
            </a:r>
            <a:r>
              <a:rPr lang="en-US" sz="1800" dirty="0">
                <a:effectLst/>
                <a:latin typeface="Times New Roman" panose="02020603050405020304" pitchFamily="18" charset="0"/>
                <a:ea typeface="Cambria" panose="02040503050406030204" pitchFamily="18" charset="0"/>
              </a:rPr>
              <a:t> online. Karena </a:t>
            </a:r>
            <a:r>
              <a:rPr lang="en-US" sz="1800" dirty="0" err="1">
                <a:effectLst/>
                <a:latin typeface="Times New Roman" panose="02020603050405020304" pitchFamily="18" charset="0"/>
                <a:ea typeface="Cambria" panose="02040503050406030204" pitchFamily="18" charset="0"/>
              </a:rPr>
              <a:t>dengan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adanya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sipraja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administrasi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kependudukan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bisa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lebih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menjadi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cepat</a:t>
            </a:r>
            <a:r>
              <a:rPr lang="en-US" sz="1800" dirty="0">
                <a:effectLst/>
                <a:latin typeface="Times New Roman" panose="02020603050405020304" pitchFamily="18" charset="0"/>
                <a:ea typeface="Cambria" panose="02040503050406030204" pitchFamily="18" charset="0"/>
              </a:rPr>
              <a:t> dan </a:t>
            </a:r>
            <a:r>
              <a:rPr lang="en-US" sz="1800" dirty="0" err="1">
                <a:effectLst/>
                <a:latin typeface="Times New Roman" panose="02020603050405020304" pitchFamily="18" charset="0"/>
                <a:ea typeface="Cambria" panose="02040503050406030204" pitchFamily="18" charset="0"/>
              </a:rPr>
              <a:t>tepat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waktu</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Namun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kendala</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berada</a:t>
            </a:r>
            <a:r>
              <a:rPr lang="en-US" sz="1800" dirty="0">
                <a:effectLst/>
                <a:latin typeface="Times New Roman" panose="02020603050405020304" pitchFamily="18" charset="0"/>
                <a:ea typeface="Cambria" panose="02040503050406030204" pitchFamily="18" charset="0"/>
              </a:rPr>
              <a:t> di </a:t>
            </a:r>
            <a:r>
              <a:rPr lang="en-US" sz="1800" dirty="0" err="1">
                <a:effectLst/>
                <a:latin typeface="Times New Roman" panose="02020603050405020304" pitchFamily="18" charset="0"/>
                <a:ea typeface="Cambria" panose="02040503050406030204" pitchFamily="18" charset="0"/>
              </a:rPr>
              <a:t>pegawai</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tidak</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mengerti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dengan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sistem</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tersebut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membuat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pengadministrasian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menjadi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lambat</a:t>
            </a:r>
            <a:r>
              <a:rPr lang="en-US" sz="1800" dirty="0">
                <a:effectLst/>
                <a:latin typeface="Times New Roman" panose="02020603050405020304" pitchFamily="18" charset="0"/>
                <a:ea typeface="Cambria" panose="02040503050406030204" pitchFamily="18" charset="0"/>
              </a:rPr>
              <a:t> dan </a:t>
            </a:r>
            <a:r>
              <a:rPr lang="en-US" sz="1800" dirty="0" err="1">
                <a:effectLst/>
                <a:latin typeface="Times New Roman" panose="02020603050405020304" pitchFamily="18" charset="0"/>
                <a:ea typeface="Cambria" panose="02040503050406030204" pitchFamily="18" charset="0"/>
              </a:rPr>
              <a:t>kurang</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efektif</a:t>
            </a:r>
            <a:r>
              <a:rPr lang="en-US" sz="1800" dirty="0">
                <a:effectLst/>
                <a:latin typeface="Times New Roman" panose="02020603050405020304" pitchFamily="18" charset="0"/>
                <a:ea typeface="Cambria" panose="02040503050406030204" pitchFamily="18" charset="0"/>
              </a:rPr>
              <a:t>. Hal </a:t>
            </a:r>
            <a:r>
              <a:rPr lang="en-US" sz="1800" dirty="0" err="1">
                <a:effectLst/>
                <a:latin typeface="Times New Roman" panose="02020603050405020304" pitchFamily="18" charset="0"/>
                <a:ea typeface="Cambria" panose="02040503050406030204" pitchFamily="18" charset="0"/>
              </a:rPr>
              <a:t>tersebut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terjadi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karena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masih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rendahnya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pendidikan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pegawai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kantor</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desa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karena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pendidikan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dapat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mempengaruhi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kemampuan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seseorang</a:t>
            </a:r>
            <a:r>
              <a:rPr lang="en-US" sz="1800" dirty="0">
                <a:effectLst/>
                <a:latin typeface="Times New Roman" panose="02020603050405020304" pitchFamily="18" charset="0"/>
                <a:ea typeface="Cambria" panose="02040503050406030204" pitchFamily="18" charset="0"/>
              </a:rPr>
              <a:t>. Oleh </a:t>
            </a:r>
            <a:r>
              <a:rPr lang="en-US" sz="1800" dirty="0" err="1">
                <a:effectLst/>
                <a:latin typeface="Times New Roman" panose="02020603050405020304" pitchFamily="18" charset="0"/>
                <a:ea typeface="Cambria" panose="02040503050406030204" pitchFamily="18" charset="0"/>
              </a:rPr>
              <a:t>karena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itu</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semakin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tinggi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pendidikan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maka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kinerja</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diberikan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untuk</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organisasi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menjadi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lebih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baik</a:t>
            </a:r>
            <a:r>
              <a:rPr lang="en-US" sz="1800" dirty="0">
                <a:effectLst/>
                <a:latin typeface="Times New Roman" panose="02020603050405020304" pitchFamily="18" charset="0"/>
                <a:ea typeface="Cambria" panose="02040503050406030204" pitchFamily="18" charset="0"/>
              </a:rPr>
              <a:t> dan </a:t>
            </a:r>
            <a:r>
              <a:rPr lang="en-US" sz="1800" dirty="0" err="1">
                <a:effectLst/>
                <a:latin typeface="Times New Roman" panose="02020603050405020304" pitchFamily="18" charset="0"/>
                <a:ea typeface="Cambria" panose="02040503050406030204" pitchFamily="18" charset="0"/>
              </a:rPr>
              <a:t>meningkatkan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saing</a:t>
            </a:r>
            <a:r>
              <a:rPr lang="en-US" sz="1800" dirty="0">
                <a:effectLst/>
                <a:latin typeface="Times New Roman" panose="02020603050405020304" pitchFamily="18" charset="0"/>
                <a:ea typeface="Cambria" panose="02040503050406030204" pitchFamily="18" charset="0"/>
              </a:rPr>
              <a:t>.</a:t>
            </a:r>
            <a:endParaRPr lang="id-ID" sz="1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F44CDB5-AEBC-67E4-3EF1-A0E945494B4B}"/>
              </a:ext>
            </a:extLst>
          </p:cNvPr>
          <p:cNvSpPr>
            <a:spLocks noChangeArrowheads="1"/>
          </p:cNvSpPr>
          <p:nvPr/>
        </p:nvSpPr>
        <p:spPr bwMode="auto">
          <a:xfrm>
            <a:off x="3822859" y="6355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1048617" name="Title 2"/>
          <p:cNvSpPr>
            <a:spLocks noGrp="1"/>
          </p:cNvSpPr>
          <p:nvPr>
            <p:ph type="title"/>
          </p:nvPr>
        </p:nvSpPr>
        <p:spPr>
          <a:xfrm>
            <a:off x="218578" y="152129"/>
            <a:ext cx="11782078" cy="811759"/>
          </a:xfrm>
        </p:spPr>
        <p:txBody>
          <a:bodyPr>
            <a:normAutofit/>
          </a:bodyPr>
          <a:lstStyle/>
          <a:p>
            <a:r>
              <a:rPr lang="id-ID" sz="3200" dirty="0"/>
              <a:t>Permasalahan yang </a:t>
            </a:r>
            <a:r>
              <a:rPr lang="en-US" sz="3200" dirty="0"/>
              <a:t>D</a:t>
            </a:r>
            <a:r>
              <a:rPr lang="id-ID" sz="3200" dirty="0"/>
              <a:t>itemui :</a:t>
            </a:r>
          </a:p>
        </p:txBody>
      </p:sp>
      <p:sp>
        <p:nvSpPr>
          <p:cNvPr id="1048620" name="TextBox 10"/>
          <p:cNvSpPr txBox="1"/>
          <p:nvPr/>
        </p:nvSpPr>
        <p:spPr>
          <a:xfrm>
            <a:off x="985986" y="1434893"/>
            <a:ext cx="11206014" cy="369332"/>
          </a:xfrm>
          <a:prstGeom prst="rect">
            <a:avLst/>
          </a:prstGeom>
          <a:noFill/>
        </p:spPr>
        <p:txBody>
          <a:bodyPr wrap="square" rtlCol="0">
            <a:spAutoFit/>
          </a:bodyPr>
          <a:lstStyle/>
          <a:p>
            <a:pPr algn="just"/>
            <a:r>
              <a:rPr lang="id-ID" sz="1800" dirty="0">
                <a:effectLst/>
                <a:latin typeface="Times New Roman" panose="02020603050405020304" pitchFamily="18" charset="0"/>
                <a:ea typeface="Cambria" panose="02040503050406030204" pitchFamily="18" charset="0"/>
              </a:rPr>
              <a:t>Berdasarkan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struktur</a:t>
            </a:r>
            <a:r>
              <a:rPr lang="en-US" sz="1800" dirty="0">
                <a:effectLst/>
                <a:latin typeface="Times New Roman" panose="02020603050405020304" pitchFamily="18" charset="0"/>
                <a:ea typeface="Cambria" panose="02040503050406030204" pitchFamily="18" charset="0"/>
              </a:rPr>
              <a:t> data</a:t>
            </a:r>
            <a:r>
              <a:rPr lang="id-ID" sz="1800" dirty="0">
                <a:effectLst/>
                <a:latin typeface="Times New Roman" panose="02020603050405020304" pitchFamily="18" charset="0"/>
                <a:ea typeface="Cambria" panose="02040503050406030204" pitchFamily="18" charset="0"/>
              </a:rPr>
              <a:t> di </a:t>
            </a:r>
            <a:r>
              <a:rPr lang="en-US" sz="1800" dirty="0" err="1">
                <a:effectLst/>
                <a:latin typeface="Times New Roman" panose="02020603050405020304" pitchFamily="18" charset="0"/>
                <a:ea typeface="Cambria" panose="02040503050406030204" pitchFamily="18" charset="0"/>
              </a:rPr>
              <a:t>bawah</a:t>
            </a:r>
            <a:r>
              <a:rPr lang="id-ID" sz="1800" dirty="0">
                <a:effectLst/>
                <a:latin typeface="Times New Roman" panose="02020603050405020304" pitchFamily="18" charset="0"/>
                <a:ea typeface="Cambria" panose="02040503050406030204" pitchFamily="18" charset="0"/>
              </a:rPr>
              <a:t> diketahui bahwa </a:t>
            </a:r>
            <a:r>
              <a:rPr lang="en-US" sz="1800" dirty="0" err="1">
                <a:effectLst/>
                <a:latin typeface="Times New Roman" panose="02020603050405020304" pitchFamily="18" charset="0"/>
                <a:ea typeface="Cambria" panose="02040503050406030204" pitchFamily="18" charset="0"/>
              </a:rPr>
              <a:t>masih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kurangnya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SDM di Kantor </a:t>
            </a:r>
            <a:r>
              <a:rPr lang="en-US" sz="1800" dirty="0" err="1">
                <a:effectLst/>
                <a:latin typeface="Times New Roman" panose="02020603050405020304" pitchFamily="18" charset="0"/>
                <a:ea typeface="Cambria" panose="02040503050406030204" pitchFamily="18" charset="0"/>
              </a:rPr>
              <a:t>Desa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Sumberejo</a:t>
            </a:r>
            <a:r>
              <a:rPr lang="en-US" sz="1800" dirty="0">
                <a:effectLst/>
                <a:latin typeface="Times New Roman" panose="02020603050405020304" pitchFamily="18" charset="0"/>
                <a:ea typeface="Cambria" panose="02040503050406030204" pitchFamily="18" charset="0"/>
              </a:rPr>
              <a: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F44CDB5-AEBC-67E4-3EF1-A0E945494B4B}"/>
              </a:ext>
            </a:extLst>
          </p:cNvPr>
          <p:cNvSpPr>
            <a:spLocks noChangeArrowheads="1"/>
          </p:cNvSpPr>
          <p:nvPr/>
        </p:nvSpPr>
        <p:spPr bwMode="auto">
          <a:xfrm>
            <a:off x="3822859" y="6355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pic>
        <p:nvPicPr>
          <p:cNvPr id="5" name="Picture 4">
            <a:extLst>
              <a:ext uri="{FF2B5EF4-FFF2-40B4-BE49-F238E27FC236}">
                <a16:creationId xmlns:a16="http://schemas.microsoft.com/office/drawing/2014/main" id="{8727E48A-D5A5-413E-B316-03A13B9E1E97}"/>
              </a:ext>
            </a:extLst>
          </p:cNvPr>
          <p:cNvPicPr>
            <a:picLocks noChangeAspect="1"/>
          </p:cNvPicPr>
          <p:nvPr/>
        </p:nvPicPr>
        <p:blipFill rotWithShape="1">
          <a:blip r:embed="rId3">
            <a:extLst>
              <a:ext uri="{28A0092B-C50C-407E-A947-70E740481C1C}">
                <a14:useLocalDpi xmlns:a14="http://schemas.microsoft.com/office/drawing/2010/main" val="0"/>
              </a:ext>
            </a:extLst>
          </a:blip>
          <a:srcRect l="27084" t="24625" r="27564" b="6364"/>
          <a:stretch/>
        </p:blipFill>
        <p:spPr bwMode="auto">
          <a:xfrm>
            <a:off x="983432" y="2060850"/>
            <a:ext cx="9937104" cy="37444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248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1048617" name="Title 2"/>
          <p:cNvSpPr>
            <a:spLocks noGrp="1"/>
          </p:cNvSpPr>
          <p:nvPr>
            <p:ph type="title"/>
          </p:nvPr>
        </p:nvSpPr>
        <p:spPr>
          <a:xfrm>
            <a:off x="218578" y="152129"/>
            <a:ext cx="11782078" cy="811759"/>
          </a:xfrm>
        </p:spPr>
        <p:txBody>
          <a:bodyPr>
            <a:normAutofit/>
          </a:bodyPr>
          <a:lstStyle/>
          <a:p>
            <a:r>
              <a:rPr lang="id-ID" sz="3200" dirty="0"/>
              <a:t>Permasalahan yang </a:t>
            </a:r>
            <a:r>
              <a:rPr lang="en-US" sz="3200" dirty="0"/>
              <a:t>D</a:t>
            </a:r>
            <a:r>
              <a:rPr lang="id-ID" sz="3200" dirty="0"/>
              <a:t>itemui :</a:t>
            </a:r>
          </a:p>
        </p:txBody>
      </p:sp>
      <p:sp>
        <p:nvSpPr>
          <p:cNvPr id="1048620" name="TextBox 10"/>
          <p:cNvSpPr txBox="1"/>
          <p:nvPr/>
        </p:nvSpPr>
        <p:spPr>
          <a:xfrm>
            <a:off x="480653" y="1124744"/>
            <a:ext cx="11230694" cy="1200329"/>
          </a:xfrm>
          <a:prstGeom prst="rect">
            <a:avLst/>
          </a:prstGeom>
          <a:noFill/>
        </p:spPr>
        <p:txBody>
          <a:bodyPr wrap="square" rtlCol="0">
            <a:spAutoFit/>
          </a:bodyPr>
          <a:lstStyle/>
          <a:p>
            <a:pPr algn="just"/>
            <a:r>
              <a:rPr lang="en-US" sz="18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err="1">
                <a:effectLst/>
                <a:latin typeface="Times New Roman" panose="02020603050405020304" pitchFamily="18" charset="0"/>
                <a:ea typeface="Cambria" panose="02040503050406030204" pitchFamily="18" charset="0"/>
              </a:rPr>
              <a:t>rendahnya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pendidikan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pegawai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kantor</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desa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karena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pendidikan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dapat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mempengaruhi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kemampuan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seseorang</a:t>
            </a:r>
            <a:r>
              <a:rPr lang="en-US" sz="1800" dirty="0">
                <a:effectLst/>
                <a:latin typeface="Times New Roman" panose="02020603050405020304" pitchFamily="18" charset="0"/>
                <a:ea typeface="Cambria" panose="02040503050406030204" pitchFamily="18" charset="0"/>
              </a:rPr>
              <a:t>. Oleh </a:t>
            </a:r>
            <a:r>
              <a:rPr lang="en-US" sz="1800" dirty="0" err="1">
                <a:effectLst/>
                <a:latin typeface="Times New Roman" panose="02020603050405020304" pitchFamily="18" charset="0"/>
                <a:ea typeface="Cambria" panose="02040503050406030204" pitchFamily="18" charset="0"/>
              </a:rPr>
              <a:t>karena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itu</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semakin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tinggi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tingkat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pendidikan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maka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kinerja</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diberikan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untuk</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organisasi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menjadi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lebih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baik</a:t>
            </a:r>
            <a:r>
              <a:rPr lang="en-US" sz="1800" dirty="0">
                <a:effectLst/>
                <a:latin typeface="Times New Roman" panose="02020603050405020304" pitchFamily="18" charset="0"/>
                <a:ea typeface="Cambria" panose="02040503050406030204" pitchFamily="18" charset="0"/>
              </a:rPr>
              <a:t> dan </a:t>
            </a:r>
            <a:r>
              <a:rPr lang="en-US" sz="1800" dirty="0" err="1">
                <a:effectLst/>
                <a:latin typeface="Times New Roman" panose="02020603050405020304" pitchFamily="18" charset="0"/>
                <a:ea typeface="Cambria" panose="02040503050406030204" pitchFamily="18" charset="0"/>
              </a:rPr>
              <a:t>meningkatkan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saing</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Sebagai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contoh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pelayanan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administrasi</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kependudukan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adalah</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dalam</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pengurusan</a:t>
            </a:r>
            <a:r>
              <a:rPr lang="en-US" sz="1800" dirty="0">
                <a:effectLst/>
                <a:latin typeface="Times New Roman" panose="02020603050405020304" pitchFamily="18" charset="0"/>
                <a:ea typeface="Cambria" panose="02040503050406030204" pitchFamily="18" charset="0"/>
              </a:rPr>
              <a:t> KTP, KK, </a:t>
            </a:r>
            <a:r>
              <a:rPr lang="en-US" sz="1800" dirty="0" err="1">
                <a:effectLst/>
                <a:latin typeface="Times New Roman" panose="02020603050405020304" pitchFamily="18" charset="0"/>
                <a:ea typeface="Cambria" panose="02040503050406030204" pitchFamily="18" charset="0"/>
              </a:rPr>
              <a:t>Akta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Kelahiran</a:t>
            </a:r>
            <a:r>
              <a:rPr lang="en-US" sz="1800" dirty="0">
                <a:effectLst/>
                <a:latin typeface="Times New Roman" panose="02020603050405020304" pitchFamily="18" charset="0"/>
                <a:ea typeface="Cambria" panose="02040503050406030204" pitchFamily="18" charset="0"/>
              </a:rPr>
              <a:t>, dan lain </a:t>
            </a:r>
            <a:r>
              <a:rPr lang="en-US" sz="1800" dirty="0" err="1">
                <a:effectLst/>
                <a:latin typeface="Times New Roman" panose="02020603050405020304" pitchFamily="18" charset="0"/>
                <a:ea typeface="Cambria" panose="02040503050406030204" pitchFamily="18" charset="0"/>
              </a:rPr>
              <a:t>sebagainya</a:t>
            </a:r>
            <a:r>
              <a:rPr lang="en-US" sz="1800" dirty="0">
                <a:effectLst/>
                <a:latin typeface="Times New Roman" panose="02020603050405020304" pitchFamily="18" charset="0"/>
                <a:ea typeface="Cambria" panose="02040503050406030204" pitchFamily="18" charset="0"/>
              </a:rPr>
              <a:t> yang </a:t>
            </a:r>
            <a:r>
              <a:rPr lang="en-US" sz="1800" dirty="0" err="1">
                <a:effectLst/>
                <a:latin typeface="Times New Roman" panose="02020603050405020304" pitchFamily="18" charset="0"/>
                <a:ea typeface="Cambria" panose="02040503050406030204" pitchFamily="18" charset="0"/>
              </a:rPr>
              <a:t>seharusnya</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diurus</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dengan</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cepat</a:t>
            </a:r>
            <a:r>
              <a:rPr lang="en-US" sz="1800" dirty="0">
                <a:effectLst/>
                <a:latin typeface="Times New Roman" panose="02020603050405020304" pitchFamily="18" charset="0"/>
                <a:ea typeface="Cambria" panose="02040503050406030204" pitchFamily="18" charset="0"/>
              </a:rPr>
              <a:t> dan </a:t>
            </a:r>
            <a:r>
              <a:rPr lang="en-US" sz="1800" dirty="0" err="1">
                <a:effectLst/>
                <a:latin typeface="Times New Roman" panose="02020603050405020304" pitchFamily="18" charset="0"/>
                <a:ea typeface="Cambria" panose="02040503050406030204" pitchFamily="18" charset="0"/>
              </a:rPr>
              <a:t>tepat</a:t>
            </a:r>
            <a:r>
              <a:rPr lang="en-US" sz="1800" dirty="0">
                <a:effectLst/>
                <a:latin typeface="Times New Roman" panose="02020603050405020304" pitchFamily="18" charset="0"/>
                <a:ea typeface="Cambria" panose="02040503050406030204" pitchFamily="18" charset="0"/>
              </a:rPr>
              <a: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F44CDB5-AEBC-67E4-3EF1-A0E945494B4B}"/>
              </a:ext>
            </a:extLst>
          </p:cNvPr>
          <p:cNvSpPr>
            <a:spLocks noChangeArrowheads="1"/>
          </p:cNvSpPr>
          <p:nvPr/>
        </p:nvSpPr>
        <p:spPr bwMode="auto">
          <a:xfrm>
            <a:off x="5751671" y="6355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2" name="Table 1">
            <a:extLst>
              <a:ext uri="{FF2B5EF4-FFF2-40B4-BE49-F238E27FC236}">
                <a16:creationId xmlns:a16="http://schemas.microsoft.com/office/drawing/2014/main" id="{BD9839FB-A7CD-8D2A-FBA4-C40292AD5D20}"/>
              </a:ext>
            </a:extLst>
          </p:cNvPr>
          <p:cNvGraphicFramePr>
            <a:graphicFrameLocks noGrp="1"/>
          </p:cNvGraphicFramePr>
          <p:nvPr>
            <p:extLst>
              <p:ext uri="{D42A27DB-BD31-4B8C-83A1-F6EECF244321}">
                <p14:modId xmlns:p14="http://schemas.microsoft.com/office/powerpoint/2010/main" val="370003897"/>
              </p:ext>
            </p:extLst>
          </p:nvPr>
        </p:nvGraphicFramePr>
        <p:xfrm>
          <a:off x="480654" y="2485930"/>
          <a:ext cx="11015946" cy="3031306"/>
        </p:xfrm>
        <a:graphic>
          <a:graphicData uri="http://schemas.openxmlformats.org/drawingml/2006/table">
            <a:tbl>
              <a:tblPr firstRow="1" firstCol="1" bandRow="1">
                <a:tableStyleId>{5C22544A-7EE6-4342-B048-85BDC9FD1C3A}</a:tableStyleId>
              </a:tblPr>
              <a:tblGrid>
                <a:gridCol w="670283">
                  <a:extLst>
                    <a:ext uri="{9D8B030D-6E8A-4147-A177-3AD203B41FA5}">
                      <a16:colId xmlns:a16="http://schemas.microsoft.com/office/drawing/2014/main" val="1478035744"/>
                    </a:ext>
                  </a:extLst>
                </a:gridCol>
                <a:gridCol w="3289484">
                  <a:extLst>
                    <a:ext uri="{9D8B030D-6E8A-4147-A177-3AD203B41FA5}">
                      <a16:colId xmlns:a16="http://schemas.microsoft.com/office/drawing/2014/main" val="1544658024"/>
                    </a:ext>
                  </a:extLst>
                </a:gridCol>
                <a:gridCol w="3097627">
                  <a:extLst>
                    <a:ext uri="{9D8B030D-6E8A-4147-A177-3AD203B41FA5}">
                      <a16:colId xmlns:a16="http://schemas.microsoft.com/office/drawing/2014/main" val="2117713026"/>
                    </a:ext>
                  </a:extLst>
                </a:gridCol>
                <a:gridCol w="3958552">
                  <a:extLst>
                    <a:ext uri="{9D8B030D-6E8A-4147-A177-3AD203B41FA5}">
                      <a16:colId xmlns:a16="http://schemas.microsoft.com/office/drawing/2014/main" val="4119591603"/>
                    </a:ext>
                  </a:extLst>
                </a:gridCol>
              </a:tblGrid>
              <a:tr h="348928">
                <a:tc>
                  <a:txBody>
                    <a:bodyPr/>
                    <a:lstStyle/>
                    <a:p>
                      <a:pPr algn="ctr"/>
                      <a:r>
                        <a:rPr lang="id-ID" sz="1800" dirty="0">
                          <a:effectLst/>
                          <a:latin typeface="Times New Roman" panose="02020603050405020304" pitchFamily="18" charset="0"/>
                          <a:cs typeface="Times New Roman" panose="02020603050405020304" pitchFamily="18" charset="0"/>
                        </a:rPr>
                        <a:t>No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a:effectLst/>
                          <a:latin typeface="Times New Roman" panose="02020603050405020304" pitchFamily="18" charset="0"/>
                          <a:cs typeface="Times New Roman" panose="02020603050405020304" pitchFamily="18" charset="0"/>
                        </a:rPr>
                        <a:t>Nama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Pendidikan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a:effectLst/>
                          <a:latin typeface="Times New Roman" panose="02020603050405020304" pitchFamily="18" charset="0"/>
                          <a:cs typeface="Times New Roman" panose="02020603050405020304" pitchFamily="18" charset="0"/>
                        </a:rPr>
                        <a:t>Jabatan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5271360"/>
                  </a:ext>
                </a:extLst>
              </a:tr>
              <a:tr h="431798">
                <a:tc>
                  <a:txBody>
                    <a:bodyPr/>
                    <a:lstStyle/>
                    <a:p>
                      <a:pPr algn="ct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H. Sahar Maulan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SMA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a:effectLst/>
                          <a:latin typeface="Times New Roman" panose="02020603050405020304" pitchFamily="18" charset="0"/>
                          <a:cs typeface="Times New Roman" panose="02020603050405020304" pitchFamily="18" charset="0"/>
                        </a:rPr>
                        <a:t>Kepala Desa Sumberejo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010948"/>
                  </a:ext>
                </a:extLst>
              </a:tr>
              <a:tr h="348928">
                <a:tc>
                  <a:txBody>
                    <a:bodyPr/>
                    <a:lstStyle/>
                    <a:p>
                      <a:pPr algn="ct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M. Imron Hamzah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SMA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a:effectLst/>
                          <a:latin typeface="Times New Roman" panose="02020603050405020304" pitchFamily="18" charset="0"/>
                          <a:cs typeface="Times New Roman" panose="02020603050405020304" pitchFamily="18" charset="0"/>
                        </a:rPr>
                        <a:t>Sekretaris Desa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7826611"/>
                  </a:ext>
                </a:extLst>
              </a:tr>
              <a:tr h="375096">
                <a:tc>
                  <a:txBody>
                    <a:bodyPr/>
                    <a:lstStyle/>
                    <a:p>
                      <a:pPr algn="ct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Sudarmaji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SMA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Kaur TU</a:t>
                      </a:r>
                      <a:r>
                        <a:rPr lang="id-ID" sz="1800">
                          <a:effectLst/>
                          <a:latin typeface="Times New Roman" panose="02020603050405020304" pitchFamily="18" charset="0"/>
                          <a:cs typeface="Times New Roman" panose="02020603050405020304" pitchFamily="18" charset="0"/>
                        </a:rPr>
                        <a:t> &amp; UMUM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6622553"/>
                  </a:ext>
                </a:extLst>
              </a:tr>
              <a:tr h="375096">
                <a:tc>
                  <a:txBody>
                    <a:bodyPr/>
                    <a:lstStyle/>
                    <a:p>
                      <a:pPr algn="ct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H. Yamuid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dirty="0">
                          <a:effectLst/>
                          <a:latin typeface="Times New Roman" panose="02020603050405020304" pitchFamily="18" charset="0"/>
                          <a:cs typeface="Times New Roman" panose="02020603050405020304" pitchFamily="18" charset="0"/>
                        </a:rPr>
                        <a:t>SMA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KAUR Perencanaan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5692805"/>
                  </a:ext>
                </a:extLst>
              </a:tr>
              <a:tr h="575730">
                <a:tc>
                  <a:txBody>
                    <a:bodyPr/>
                    <a:lstStyle/>
                    <a:p>
                      <a:pPr algn="ct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a:effectLst/>
                          <a:latin typeface="Times New Roman" panose="02020603050405020304" pitchFamily="18" charset="0"/>
                          <a:cs typeface="Times New Roman" panose="02020603050405020304" pitchFamily="18" charset="0"/>
                        </a:rPr>
                        <a:t>Ach. Nur Wahyudi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SI- Teknik Informatika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KAUR Keuan</a:t>
                      </a:r>
                      <a:r>
                        <a:rPr lang="en-US" sz="1800" dirty="0" err="1">
                          <a:effectLst/>
                          <a:latin typeface="Times New Roman" panose="02020603050405020304" pitchFamily="18" charset="0"/>
                          <a:cs typeface="Times New Roman" panose="02020603050405020304" pitchFamily="18" charset="0"/>
                        </a:rPr>
                        <a:t>gan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4690552"/>
                  </a:ext>
                </a:extLst>
              </a:tr>
              <a:tr h="575730">
                <a:tc>
                  <a:txBody>
                    <a:bodyPr/>
                    <a:lstStyle/>
                    <a:p>
                      <a:pPr algn="ct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a:effectLst/>
                          <a:latin typeface="Times New Roman" panose="02020603050405020304" pitchFamily="18" charset="0"/>
                          <a:cs typeface="Times New Roman" panose="02020603050405020304" pitchFamily="18" charset="0"/>
                        </a:rPr>
                        <a:t>Tohari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800">
                          <a:effectLst/>
                          <a:latin typeface="Times New Roman" panose="02020603050405020304" pitchFamily="18" charset="0"/>
                          <a:cs typeface="Times New Roman" panose="02020603050405020304" pitchFamily="18" charset="0"/>
                        </a:rPr>
                        <a:t>SMA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800" dirty="0">
                          <a:effectLst/>
                          <a:latin typeface="Times New Roman" panose="02020603050405020304" pitchFamily="18" charset="0"/>
                          <a:cs typeface="Times New Roman" panose="02020603050405020304" pitchFamily="18" charset="0"/>
                        </a:rPr>
                        <a:t>Kepala Dusun Urangagung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7988460"/>
                  </a:ext>
                </a:extLst>
              </a:tr>
            </a:tbl>
          </a:graphicData>
        </a:graphic>
      </p:graphicFrame>
    </p:spTree>
    <p:extLst>
      <p:ext uri="{BB962C8B-B14F-4D97-AF65-F5344CB8AC3E}">
        <p14:creationId xmlns:p14="http://schemas.microsoft.com/office/powerpoint/2010/main" val="103898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1048631"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METODE</a:t>
            </a:r>
          </a:p>
        </p:txBody>
      </p:sp>
      <p:grpSp>
        <p:nvGrpSpPr>
          <p:cNvPr id="3" name="Google Shape;397;p36">
            <a:extLst>
              <a:ext uri="{FF2B5EF4-FFF2-40B4-BE49-F238E27FC236}">
                <a16:creationId xmlns:a16="http://schemas.microsoft.com/office/drawing/2014/main" id="{6140693B-DAFB-CE55-DE31-5A369B6B1389}"/>
              </a:ext>
            </a:extLst>
          </p:cNvPr>
          <p:cNvGrpSpPr/>
          <p:nvPr/>
        </p:nvGrpSpPr>
        <p:grpSpPr>
          <a:xfrm>
            <a:off x="5483013" y="2046303"/>
            <a:ext cx="1198365" cy="1040404"/>
            <a:chOff x="4550325" y="4106850"/>
            <a:chExt cx="249475" cy="219700"/>
          </a:xfrm>
          <a:solidFill>
            <a:schemeClr val="accent1"/>
          </a:solidFill>
        </p:grpSpPr>
        <p:sp>
          <p:nvSpPr>
            <p:cNvPr id="4" name="Google Shape;398;p36">
              <a:extLst>
                <a:ext uri="{FF2B5EF4-FFF2-40B4-BE49-F238E27FC236}">
                  <a16:creationId xmlns:a16="http://schemas.microsoft.com/office/drawing/2014/main" id="{D9E63CD3-574D-6EB3-6C81-5DA12525FEF4}"/>
                </a:ext>
              </a:extLst>
            </p:cNvPr>
            <p:cNvSpPr/>
            <p:nvPr/>
          </p:nvSpPr>
          <p:spPr>
            <a:xfrm>
              <a:off x="4616400" y="4106850"/>
              <a:ext cx="183400" cy="188150"/>
            </a:xfrm>
            <a:custGeom>
              <a:avLst/>
              <a:gdLst/>
              <a:ahLst/>
              <a:cxnLst/>
              <a:rect l="l" t="t" r="r" b="b"/>
              <a:pathLst>
                <a:path w="7336" h="7526" extrusionOk="0">
                  <a:moveTo>
                    <a:pt x="5669" y="0"/>
                  </a:moveTo>
                  <a:cubicBezTo>
                    <a:pt x="5573" y="0"/>
                    <a:pt x="5526" y="48"/>
                    <a:pt x="5502" y="120"/>
                  </a:cubicBezTo>
                  <a:cubicBezTo>
                    <a:pt x="5502" y="215"/>
                    <a:pt x="5573" y="286"/>
                    <a:pt x="5645" y="286"/>
                  </a:cubicBezTo>
                  <a:lnTo>
                    <a:pt x="6621" y="286"/>
                  </a:lnTo>
                  <a:cubicBezTo>
                    <a:pt x="6859" y="286"/>
                    <a:pt x="7050" y="477"/>
                    <a:pt x="7050" y="715"/>
                  </a:cubicBezTo>
                  <a:lnTo>
                    <a:pt x="7050" y="5930"/>
                  </a:lnTo>
                  <a:lnTo>
                    <a:pt x="167" y="5930"/>
                  </a:lnTo>
                  <a:cubicBezTo>
                    <a:pt x="96" y="5930"/>
                    <a:pt x="25" y="5978"/>
                    <a:pt x="1" y="6049"/>
                  </a:cubicBezTo>
                  <a:cubicBezTo>
                    <a:pt x="1" y="6145"/>
                    <a:pt x="72" y="6216"/>
                    <a:pt x="144" y="6216"/>
                  </a:cubicBezTo>
                  <a:lnTo>
                    <a:pt x="7050" y="6216"/>
                  </a:lnTo>
                  <a:lnTo>
                    <a:pt x="7050" y="7145"/>
                  </a:lnTo>
                  <a:cubicBezTo>
                    <a:pt x="7050" y="7192"/>
                    <a:pt x="7002" y="7240"/>
                    <a:pt x="6955" y="7240"/>
                  </a:cubicBezTo>
                  <a:lnTo>
                    <a:pt x="5597" y="7240"/>
                  </a:lnTo>
                  <a:cubicBezTo>
                    <a:pt x="5597" y="7240"/>
                    <a:pt x="5573" y="7240"/>
                    <a:pt x="5573" y="7264"/>
                  </a:cubicBezTo>
                  <a:cubicBezTo>
                    <a:pt x="5430" y="7383"/>
                    <a:pt x="5526" y="7526"/>
                    <a:pt x="5645" y="7526"/>
                  </a:cubicBezTo>
                  <a:lnTo>
                    <a:pt x="7193" y="7526"/>
                  </a:lnTo>
                  <a:cubicBezTo>
                    <a:pt x="7264" y="7526"/>
                    <a:pt x="7336" y="7478"/>
                    <a:pt x="7336" y="7383"/>
                  </a:cubicBezTo>
                  <a:lnTo>
                    <a:pt x="7336" y="715"/>
                  </a:lnTo>
                  <a:cubicBezTo>
                    <a:pt x="7336" y="310"/>
                    <a:pt x="7026" y="0"/>
                    <a:pt x="6621"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5" name="Google Shape;399;p36">
              <a:extLst>
                <a:ext uri="{FF2B5EF4-FFF2-40B4-BE49-F238E27FC236}">
                  <a16:creationId xmlns:a16="http://schemas.microsoft.com/office/drawing/2014/main" id="{9052AD61-CB98-733C-A38D-102E92D2DC11}"/>
                </a:ext>
              </a:extLst>
            </p:cNvPr>
            <p:cNvSpPr/>
            <p:nvPr/>
          </p:nvSpPr>
          <p:spPr>
            <a:xfrm>
              <a:off x="4550325" y="4106850"/>
              <a:ext cx="197675" cy="219700"/>
            </a:xfrm>
            <a:custGeom>
              <a:avLst/>
              <a:gdLst/>
              <a:ahLst/>
              <a:cxnLst/>
              <a:rect l="l" t="t" r="r" b="b"/>
              <a:pathLst>
                <a:path w="7907" h="8788" extrusionOk="0">
                  <a:moveTo>
                    <a:pt x="6049" y="7550"/>
                  </a:moveTo>
                  <a:lnTo>
                    <a:pt x="6287" y="8502"/>
                  </a:lnTo>
                  <a:lnTo>
                    <a:pt x="3692" y="8502"/>
                  </a:lnTo>
                  <a:lnTo>
                    <a:pt x="3954" y="7550"/>
                  </a:lnTo>
                  <a:close/>
                  <a:moveTo>
                    <a:pt x="739" y="0"/>
                  </a:moveTo>
                  <a:cubicBezTo>
                    <a:pt x="334" y="0"/>
                    <a:pt x="0" y="310"/>
                    <a:pt x="0" y="715"/>
                  </a:cubicBezTo>
                  <a:lnTo>
                    <a:pt x="0" y="6811"/>
                  </a:lnTo>
                  <a:cubicBezTo>
                    <a:pt x="0" y="7216"/>
                    <a:pt x="334" y="7526"/>
                    <a:pt x="739" y="7526"/>
                  </a:cubicBezTo>
                  <a:lnTo>
                    <a:pt x="3644" y="7526"/>
                  </a:lnTo>
                  <a:lnTo>
                    <a:pt x="3406" y="8502"/>
                  </a:lnTo>
                  <a:lnTo>
                    <a:pt x="2906" y="8502"/>
                  </a:lnTo>
                  <a:cubicBezTo>
                    <a:pt x="2834" y="8502"/>
                    <a:pt x="2763" y="8550"/>
                    <a:pt x="2763" y="8645"/>
                  </a:cubicBezTo>
                  <a:cubicBezTo>
                    <a:pt x="2739" y="8716"/>
                    <a:pt x="2810" y="8788"/>
                    <a:pt x="2906" y="8788"/>
                  </a:cubicBezTo>
                  <a:lnTo>
                    <a:pt x="7073" y="8788"/>
                  </a:lnTo>
                  <a:cubicBezTo>
                    <a:pt x="7145" y="8788"/>
                    <a:pt x="7216" y="8740"/>
                    <a:pt x="7240" y="8669"/>
                  </a:cubicBezTo>
                  <a:cubicBezTo>
                    <a:pt x="7240" y="8574"/>
                    <a:pt x="7168" y="8502"/>
                    <a:pt x="7097" y="8502"/>
                  </a:cubicBezTo>
                  <a:lnTo>
                    <a:pt x="6597" y="8502"/>
                  </a:lnTo>
                  <a:lnTo>
                    <a:pt x="6335" y="7526"/>
                  </a:lnTo>
                  <a:lnTo>
                    <a:pt x="7692" y="7526"/>
                  </a:lnTo>
                  <a:cubicBezTo>
                    <a:pt x="7764" y="7526"/>
                    <a:pt x="7835" y="7478"/>
                    <a:pt x="7835" y="7407"/>
                  </a:cubicBezTo>
                  <a:cubicBezTo>
                    <a:pt x="7835" y="7311"/>
                    <a:pt x="7764" y="7240"/>
                    <a:pt x="7692" y="7240"/>
                  </a:cubicBezTo>
                  <a:lnTo>
                    <a:pt x="739" y="7240"/>
                  </a:lnTo>
                  <a:cubicBezTo>
                    <a:pt x="500" y="7240"/>
                    <a:pt x="286" y="7049"/>
                    <a:pt x="286" y="6811"/>
                  </a:cubicBezTo>
                  <a:lnTo>
                    <a:pt x="286" y="6216"/>
                  </a:lnTo>
                  <a:lnTo>
                    <a:pt x="2191" y="6216"/>
                  </a:lnTo>
                  <a:cubicBezTo>
                    <a:pt x="2263" y="6216"/>
                    <a:pt x="2334" y="6168"/>
                    <a:pt x="2334" y="6073"/>
                  </a:cubicBezTo>
                  <a:cubicBezTo>
                    <a:pt x="2334" y="6002"/>
                    <a:pt x="2263" y="5930"/>
                    <a:pt x="2191" y="5930"/>
                  </a:cubicBezTo>
                  <a:lnTo>
                    <a:pt x="286" y="5930"/>
                  </a:lnTo>
                  <a:lnTo>
                    <a:pt x="286" y="429"/>
                  </a:lnTo>
                  <a:cubicBezTo>
                    <a:pt x="286" y="358"/>
                    <a:pt x="358" y="286"/>
                    <a:pt x="453" y="286"/>
                  </a:cubicBezTo>
                  <a:lnTo>
                    <a:pt x="7740" y="286"/>
                  </a:lnTo>
                  <a:cubicBezTo>
                    <a:pt x="7740" y="286"/>
                    <a:pt x="7764" y="286"/>
                    <a:pt x="7764" y="262"/>
                  </a:cubicBezTo>
                  <a:cubicBezTo>
                    <a:pt x="7907" y="143"/>
                    <a:pt x="7811" y="0"/>
                    <a:pt x="7692"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dirty="0"/>
            </a:p>
          </p:txBody>
        </p:sp>
        <p:sp>
          <p:nvSpPr>
            <p:cNvPr id="6" name="Google Shape;400;p36">
              <a:extLst>
                <a:ext uri="{FF2B5EF4-FFF2-40B4-BE49-F238E27FC236}">
                  <a16:creationId xmlns:a16="http://schemas.microsoft.com/office/drawing/2014/main" id="{F5571E5F-00A0-C7A9-2090-E352B4CD245D}"/>
                </a:ext>
              </a:extLst>
            </p:cNvPr>
            <p:cNvSpPr/>
            <p:nvPr/>
          </p:nvSpPr>
          <p:spPr>
            <a:xfrm>
              <a:off x="4667000" y="4207475"/>
              <a:ext cx="7175" cy="28600"/>
            </a:xfrm>
            <a:custGeom>
              <a:avLst/>
              <a:gdLst/>
              <a:ahLst/>
              <a:cxnLst/>
              <a:rect l="l" t="t" r="r" b="b"/>
              <a:pathLst>
                <a:path w="287" h="1144" extrusionOk="0">
                  <a:moveTo>
                    <a:pt x="168" y="0"/>
                  </a:moveTo>
                  <a:cubicBezTo>
                    <a:pt x="72" y="0"/>
                    <a:pt x="1" y="72"/>
                    <a:pt x="1" y="143"/>
                  </a:cubicBezTo>
                  <a:lnTo>
                    <a:pt x="1" y="976"/>
                  </a:lnTo>
                  <a:cubicBezTo>
                    <a:pt x="1" y="1048"/>
                    <a:pt x="49" y="1119"/>
                    <a:pt x="120" y="1143"/>
                  </a:cubicBezTo>
                  <a:cubicBezTo>
                    <a:pt x="215" y="1143"/>
                    <a:pt x="287" y="1072"/>
                    <a:pt x="287" y="976"/>
                  </a:cubicBezTo>
                  <a:lnTo>
                    <a:pt x="287" y="167"/>
                  </a:lnTo>
                  <a:cubicBezTo>
                    <a:pt x="287" y="95"/>
                    <a:pt x="239" y="24"/>
                    <a:pt x="168"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7" name="Google Shape;401;p36">
              <a:extLst>
                <a:ext uri="{FF2B5EF4-FFF2-40B4-BE49-F238E27FC236}">
                  <a16:creationId xmlns:a16="http://schemas.microsoft.com/office/drawing/2014/main" id="{E9583277-7DCF-5712-89EE-3B2B7BAF4F97}"/>
                </a:ext>
              </a:extLst>
            </p:cNvPr>
            <p:cNvSpPr/>
            <p:nvPr/>
          </p:nvSpPr>
          <p:spPr>
            <a:xfrm>
              <a:off x="4683075" y="4197350"/>
              <a:ext cx="7175" cy="38225"/>
            </a:xfrm>
            <a:custGeom>
              <a:avLst/>
              <a:gdLst/>
              <a:ahLst/>
              <a:cxnLst/>
              <a:rect l="l" t="t" r="r" b="b"/>
              <a:pathLst>
                <a:path w="287" h="1529" extrusionOk="0">
                  <a:moveTo>
                    <a:pt x="168" y="0"/>
                  </a:moveTo>
                  <a:cubicBezTo>
                    <a:pt x="72" y="0"/>
                    <a:pt x="1" y="72"/>
                    <a:pt x="1" y="143"/>
                  </a:cubicBezTo>
                  <a:lnTo>
                    <a:pt x="1" y="1381"/>
                  </a:lnTo>
                  <a:cubicBezTo>
                    <a:pt x="1" y="1453"/>
                    <a:pt x="49" y="1524"/>
                    <a:pt x="120" y="1524"/>
                  </a:cubicBezTo>
                  <a:cubicBezTo>
                    <a:pt x="133" y="1527"/>
                    <a:pt x="145" y="1529"/>
                    <a:pt x="156" y="1529"/>
                  </a:cubicBezTo>
                  <a:cubicBezTo>
                    <a:pt x="233" y="1529"/>
                    <a:pt x="287" y="1464"/>
                    <a:pt x="287" y="1381"/>
                  </a:cubicBezTo>
                  <a:lnTo>
                    <a:pt x="287" y="167"/>
                  </a:lnTo>
                  <a:cubicBezTo>
                    <a:pt x="287" y="95"/>
                    <a:pt x="239" y="24"/>
                    <a:pt x="168"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8" name="Google Shape;402;p36">
              <a:extLst>
                <a:ext uri="{FF2B5EF4-FFF2-40B4-BE49-F238E27FC236}">
                  <a16:creationId xmlns:a16="http://schemas.microsoft.com/office/drawing/2014/main" id="{3BB77FA5-179F-1091-F1A8-9467CAF0A94D}"/>
                </a:ext>
              </a:extLst>
            </p:cNvPr>
            <p:cNvSpPr/>
            <p:nvPr/>
          </p:nvSpPr>
          <p:spPr>
            <a:xfrm>
              <a:off x="4699150" y="4184250"/>
              <a:ext cx="7175" cy="51825"/>
            </a:xfrm>
            <a:custGeom>
              <a:avLst/>
              <a:gdLst/>
              <a:ahLst/>
              <a:cxnLst/>
              <a:rect l="l" t="t" r="r" b="b"/>
              <a:pathLst>
                <a:path w="287" h="2073" extrusionOk="0">
                  <a:moveTo>
                    <a:pt x="168" y="0"/>
                  </a:moveTo>
                  <a:cubicBezTo>
                    <a:pt x="72" y="0"/>
                    <a:pt x="1" y="72"/>
                    <a:pt x="1" y="143"/>
                  </a:cubicBezTo>
                  <a:lnTo>
                    <a:pt x="1" y="1905"/>
                  </a:lnTo>
                  <a:cubicBezTo>
                    <a:pt x="1" y="1977"/>
                    <a:pt x="49" y="2048"/>
                    <a:pt x="120" y="2072"/>
                  </a:cubicBezTo>
                  <a:cubicBezTo>
                    <a:pt x="215" y="2072"/>
                    <a:pt x="287" y="2001"/>
                    <a:pt x="287" y="1905"/>
                  </a:cubicBezTo>
                  <a:lnTo>
                    <a:pt x="287" y="167"/>
                  </a:lnTo>
                  <a:cubicBezTo>
                    <a:pt x="287" y="72"/>
                    <a:pt x="239" y="24"/>
                    <a:pt x="168"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9" name="Google Shape;403;p36">
              <a:extLst>
                <a:ext uri="{FF2B5EF4-FFF2-40B4-BE49-F238E27FC236}">
                  <a16:creationId xmlns:a16="http://schemas.microsoft.com/office/drawing/2014/main" id="{1F2A171C-F8DA-2BAB-BB1A-67B07A8F9CBC}"/>
                </a:ext>
              </a:extLst>
            </p:cNvPr>
            <p:cNvSpPr/>
            <p:nvPr/>
          </p:nvSpPr>
          <p:spPr>
            <a:xfrm>
              <a:off x="4714650" y="4191275"/>
              <a:ext cx="7150" cy="44300"/>
            </a:xfrm>
            <a:custGeom>
              <a:avLst/>
              <a:gdLst/>
              <a:ahLst/>
              <a:cxnLst/>
              <a:rect l="l" t="t" r="r" b="b"/>
              <a:pathLst>
                <a:path w="286" h="1772" extrusionOk="0">
                  <a:moveTo>
                    <a:pt x="155" y="0"/>
                  </a:moveTo>
                  <a:cubicBezTo>
                    <a:pt x="144" y="0"/>
                    <a:pt x="132" y="2"/>
                    <a:pt x="119" y="5"/>
                  </a:cubicBezTo>
                  <a:cubicBezTo>
                    <a:pt x="48" y="5"/>
                    <a:pt x="0" y="77"/>
                    <a:pt x="0" y="148"/>
                  </a:cubicBezTo>
                  <a:lnTo>
                    <a:pt x="0" y="1624"/>
                  </a:lnTo>
                  <a:cubicBezTo>
                    <a:pt x="0" y="1696"/>
                    <a:pt x="48" y="1767"/>
                    <a:pt x="119" y="1767"/>
                  </a:cubicBezTo>
                  <a:cubicBezTo>
                    <a:pt x="132" y="1770"/>
                    <a:pt x="144" y="1772"/>
                    <a:pt x="155" y="1772"/>
                  </a:cubicBezTo>
                  <a:cubicBezTo>
                    <a:pt x="232" y="1772"/>
                    <a:pt x="286" y="1707"/>
                    <a:pt x="286" y="1624"/>
                  </a:cubicBezTo>
                  <a:lnTo>
                    <a:pt x="286" y="148"/>
                  </a:lnTo>
                  <a:cubicBezTo>
                    <a:pt x="286" y="65"/>
                    <a:pt x="232" y="0"/>
                    <a:pt x="155"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0" name="Google Shape;404;p36">
              <a:extLst>
                <a:ext uri="{FF2B5EF4-FFF2-40B4-BE49-F238E27FC236}">
                  <a16:creationId xmlns:a16="http://schemas.microsoft.com/office/drawing/2014/main" id="{C1681F18-85D4-3510-555B-7C57BDE69C5C}"/>
                </a:ext>
              </a:extLst>
            </p:cNvPr>
            <p:cNvSpPr/>
            <p:nvPr/>
          </p:nvSpPr>
          <p:spPr>
            <a:xfrm>
              <a:off x="4730725" y="4178175"/>
              <a:ext cx="7150" cy="57400"/>
            </a:xfrm>
            <a:custGeom>
              <a:avLst/>
              <a:gdLst/>
              <a:ahLst/>
              <a:cxnLst/>
              <a:rect l="l" t="t" r="r" b="b"/>
              <a:pathLst>
                <a:path w="286" h="2296" extrusionOk="0">
                  <a:moveTo>
                    <a:pt x="131" y="1"/>
                  </a:moveTo>
                  <a:cubicBezTo>
                    <a:pt x="54" y="1"/>
                    <a:pt x="0" y="65"/>
                    <a:pt x="0" y="148"/>
                  </a:cubicBezTo>
                  <a:lnTo>
                    <a:pt x="0" y="2148"/>
                  </a:lnTo>
                  <a:cubicBezTo>
                    <a:pt x="0" y="2220"/>
                    <a:pt x="48" y="2291"/>
                    <a:pt x="143" y="2291"/>
                  </a:cubicBezTo>
                  <a:cubicBezTo>
                    <a:pt x="152" y="2294"/>
                    <a:pt x="162" y="2296"/>
                    <a:pt x="171" y="2296"/>
                  </a:cubicBezTo>
                  <a:cubicBezTo>
                    <a:pt x="232" y="2296"/>
                    <a:pt x="286" y="2231"/>
                    <a:pt x="286" y="2148"/>
                  </a:cubicBezTo>
                  <a:lnTo>
                    <a:pt x="286" y="148"/>
                  </a:lnTo>
                  <a:cubicBezTo>
                    <a:pt x="286" y="77"/>
                    <a:pt x="238" y="5"/>
                    <a:pt x="167" y="5"/>
                  </a:cubicBezTo>
                  <a:cubicBezTo>
                    <a:pt x="154" y="2"/>
                    <a:pt x="142" y="1"/>
                    <a:pt x="131" y="1"/>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1" name="Google Shape;405;p36">
              <a:extLst>
                <a:ext uri="{FF2B5EF4-FFF2-40B4-BE49-F238E27FC236}">
                  <a16:creationId xmlns:a16="http://schemas.microsoft.com/office/drawing/2014/main" id="{99B56C81-DB7E-ED5C-5780-47E121917515}"/>
                </a:ext>
              </a:extLst>
            </p:cNvPr>
            <p:cNvSpPr/>
            <p:nvPr/>
          </p:nvSpPr>
          <p:spPr>
            <a:xfrm>
              <a:off x="4746800" y="4186625"/>
              <a:ext cx="7150" cy="48950"/>
            </a:xfrm>
            <a:custGeom>
              <a:avLst/>
              <a:gdLst/>
              <a:ahLst/>
              <a:cxnLst/>
              <a:rect l="l" t="t" r="r" b="b"/>
              <a:pathLst>
                <a:path w="286" h="1958" extrusionOk="0">
                  <a:moveTo>
                    <a:pt x="143" y="1"/>
                  </a:moveTo>
                  <a:cubicBezTo>
                    <a:pt x="48" y="24"/>
                    <a:pt x="0" y="96"/>
                    <a:pt x="0" y="167"/>
                  </a:cubicBezTo>
                  <a:lnTo>
                    <a:pt x="0" y="1810"/>
                  </a:lnTo>
                  <a:cubicBezTo>
                    <a:pt x="0" y="1882"/>
                    <a:pt x="48" y="1953"/>
                    <a:pt x="143" y="1953"/>
                  </a:cubicBezTo>
                  <a:cubicBezTo>
                    <a:pt x="152" y="1956"/>
                    <a:pt x="162" y="1958"/>
                    <a:pt x="171" y="1958"/>
                  </a:cubicBezTo>
                  <a:cubicBezTo>
                    <a:pt x="232" y="1958"/>
                    <a:pt x="286" y="1893"/>
                    <a:pt x="286" y="1810"/>
                  </a:cubicBezTo>
                  <a:lnTo>
                    <a:pt x="286" y="143"/>
                  </a:lnTo>
                  <a:cubicBezTo>
                    <a:pt x="286" y="72"/>
                    <a:pt x="214" y="1"/>
                    <a:pt x="143" y="1"/>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2" name="Google Shape;406;p36">
              <a:extLst>
                <a:ext uri="{FF2B5EF4-FFF2-40B4-BE49-F238E27FC236}">
                  <a16:creationId xmlns:a16="http://schemas.microsoft.com/office/drawing/2014/main" id="{EE2E94A3-1A6D-6D28-1BAE-C4967B46EA69}"/>
                </a:ext>
              </a:extLst>
            </p:cNvPr>
            <p:cNvSpPr/>
            <p:nvPr/>
          </p:nvSpPr>
          <p:spPr>
            <a:xfrm>
              <a:off x="4762275" y="4168775"/>
              <a:ext cx="7175" cy="66800"/>
            </a:xfrm>
            <a:custGeom>
              <a:avLst/>
              <a:gdLst/>
              <a:ahLst/>
              <a:cxnLst/>
              <a:rect l="l" t="t" r="r" b="b"/>
              <a:pathLst>
                <a:path w="287" h="2672" extrusionOk="0">
                  <a:moveTo>
                    <a:pt x="143" y="0"/>
                  </a:moveTo>
                  <a:cubicBezTo>
                    <a:pt x="72" y="0"/>
                    <a:pt x="0" y="72"/>
                    <a:pt x="0" y="167"/>
                  </a:cubicBezTo>
                  <a:lnTo>
                    <a:pt x="0" y="2524"/>
                  </a:lnTo>
                  <a:cubicBezTo>
                    <a:pt x="0" y="2596"/>
                    <a:pt x="72" y="2667"/>
                    <a:pt x="143" y="2667"/>
                  </a:cubicBezTo>
                  <a:cubicBezTo>
                    <a:pt x="153" y="2670"/>
                    <a:pt x="162" y="2672"/>
                    <a:pt x="171" y="2672"/>
                  </a:cubicBezTo>
                  <a:cubicBezTo>
                    <a:pt x="232" y="2672"/>
                    <a:pt x="286" y="2607"/>
                    <a:pt x="286" y="2524"/>
                  </a:cubicBezTo>
                  <a:lnTo>
                    <a:pt x="286" y="143"/>
                  </a:lnTo>
                  <a:cubicBezTo>
                    <a:pt x="286" y="72"/>
                    <a:pt x="215" y="0"/>
                    <a:pt x="143"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dirty="0"/>
            </a:p>
          </p:txBody>
        </p:sp>
        <p:sp>
          <p:nvSpPr>
            <p:cNvPr id="13" name="Google Shape;407;p36">
              <a:extLst>
                <a:ext uri="{FF2B5EF4-FFF2-40B4-BE49-F238E27FC236}">
                  <a16:creationId xmlns:a16="http://schemas.microsoft.com/office/drawing/2014/main" id="{E272EB3B-25E6-8FC7-2F5F-E83DB55103CA}"/>
                </a:ext>
              </a:extLst>
            </p:cNvPr>
            <p:cNvSpPr/>
            <p:nvPr/>
          </p:nvSpPr>
          <p:spPr>
            <a:xfrm>
              <a:off x="4666425" y="4144125"/>
              <a:ext cx="104200" cy="49675"/>
            </a:xfrm>
            <a:custGeom>
              <a:avLst/>
              <a:gdLst/>
              <a:ahLst/>
              <a:cxnLst/>
              <a:rect l="l" t="t" r="r" b="b"/>
              <a:pathLst>
                <a:path w="4168" h="1987" extrusionOk="0">
                  <a:moveTo>
                    <a:pt x="3988" y="0"/>
                  </a:moveTo>
                  <a:cubicBezTo>
                    <a:pt x="3949" y="0"/>
                    <a:pt x="3908" y="18"/>
                    <a:pt x="3882" y="57"/>
                  </a:cubicBezTo>
                  <a:lnTo>
                    <a:pt x="3334" y="796"/>
                  </a:lnTo>
                  <a:lnTo>
                    <a:pt x="2810" y="415"/>
                  </a:lnTo>
                  <a:cubicBezTo>
                    <a:pt x="2781" y="405"/>
                    <a:pt x="2751" y="399"/>
                    <a:pt x="2723" y="399"/>
                  </a:cubicBezTo>
                  <a:cubicBezTo>
                    <a:pt x="2684" y="399"/>
                    <a:pt x="2648" y="411"/>
                    <a:pt x="2620" y="438"/>
                  </a:cubicBezTo>
                  <a:lnTo>
                    <a:pt x="2072" y="1010"/>
                  </a:lnTo>
                  <a:lnTo>
                    <a:pt x="1524" y="605"/>
                  </a:lnTo>
                  <a:cubicBezTo>
                    <a:pt x="1505" y="595"/>
                    <a:pt x="1481" y="589"/>
                    <a:pt x="1455" y="589"/>
                  </a:cubicBezTo>
                  <a:cubicBezTo>
                    <a:pt x="1417" y="589"/>
                    <a:pt x="1376" y="601"/>
                    <a:pt x="1334" y="629"/>
                  </a:cubicBezTo>
                  <a:lnTo>
                    <a:pt x="72" y="1748"/>
                  </a:lnTo>
                  <a:cubicBezTo>
                    <a:pt x="0" y="1796"/>
                    <a:pt x="0" y="1891"/>
                    <a:pt x="72" y="1939"/>
                  </a:cubicBezTo>
                  <a:cubicBezTo>
                    <a:pt x="95" y="1986"/>
                    <a:pt x="119" y="1986"/>
                    <a:pt x="167" y="1986"/>
                  </a:cubicBezTo>
                  <a:cubicBezTo>
                    <a:pt x="214" y="1986"/>
                    <a:pt x="238" y="1986"/>
                    <a:pt x="262" y="1963"/>
                  </a:cubicBezTo>
                  <a:lnTo>
                    <a:pt x="1453" y="915"/>
                  </a:lnTo>
                  <a:lnTo>
                    <a:pt x="2001" y="1320"/>
                  </a:lnTo>
                  <a:cubicBezTo>
                    <a:pt x="2024" y="1343"/>
                    <a:pt x="2060" y="1355"/>
                    <a:pt x="2096" y="1355"/>
                  </a:cubicBezTo>
                  <a:cubicBezTo>
                    <a:pt x="2132" y="1355"/>
                    <a:pt x="2167" y="1343"/>
                    <a:pt x="2191" y="1320"/>
                  </a:cubicBezTo>
                  <a:lnTo>
                    <a:pt x="2739" y="724"/>
                  </a:lnTo>
                  <a:lnTo>
                    <a:pt x="3263" y="1129"/>
                  </a:lnTo>
                  <a:cubicBezTo>
                    <a:pt x="3288" y="1146"/>
                    <a:pt x="3316" y="1154"/>
                    <a:pt x="3344" y="1154"/>
                  </a:cubicBezTo>
                  <a:cubicBezTo>
                    <a:pt x="3396" y="1154"/>
                    <a:pt x="3446" y="1128"/>
                    <a:pt x="3477" y="1081"/>
                  </a:cubicBezTo>
                  <a:lnTo>
                    <a:pt x="4120" y="224"/>
                  </a:lnTo>
                  <a:cubicBezTo>
                    <a:pt x="4168" y="153"/>
                    <a:pt x="4144" y="57"/>
                    <a:pt x="4072" y="10"/>
                  </a:cubicBezTo>
                  <a:lnTo>
                    <a:pt x="4072" y="34"/>
                  </a:lnTo>
                  <a:cubicBezTo>
                    <a:pt x="4051" y="12"/>
                    <a:pt x="4020" y="0"/>
                    <a:pt x="3988"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4" name="Google Shape;408;p36">
              <a:extLst>
                <a:ext uri="{FF2B5EF4-FFF2-40B4-BE49-F238E27FC236}">
                  <a16:creationId xmlns:a16="http://schemas.microsoft.com/office/drawing/2014/main" id="{54811157-8274-F407-7DA8-64656F38C285}"/>
                </a:ext>
              </a:extLst>
            </p:cNvPr>
            <p:cNvSpPr/>
            <p:nvPr/>
          </p:nvSpPr>
          <p:spPr>
            <a:xfrm>
              <a:off x="4623550" y="4126500"/>
              <a:ext cx="35750" cy="35750"/>
            </a:xfrm>
            <a:custGeom>
              <a:avLst/>
              <a:gdLst/>
              <a:ahLst/>
              <a:cxnLst/>
              <a:rect l="l" t="t" r="r" b="b"/>
              <a:pathLst>
                <a:path w="1430" h="1430" extrusionOk="0">
                  <a:moveTo>
                    <a:pt x="286" y="310"/>
                  </a:moveTo>
                  <a:cubicBezTo>
                    <a:pt x="715" y="381"/>
                    <a:pt x="1072" y="715"/>
                    <a:pt x="1120" y="1143"/>
                  </a:cubicBezTo>
                  <a:lnTo>
                    <a:pt x="286" y="1143"/>
                  </a:lnTo>
                  <a:lnTo>
                    <a:pt x="286" y="310"/>
                  </a:lnTo>
                  <a:close/>
                  <a:moveTo>
                    <a:pt x="143" y="0"/>
                  </a:moveTo>
                  <a:cubicBezTo>
                    <a:pt x="72" y="0"/>
                    <a:pt x="1" y="72"/>
                    <a:pt x="1" y="143"/>
                  </a:cubicBezTo>
                  <a:lnTo>
                    <a:pt x="1" y="1286"/>
                  </a:lnTo>
                  <a:cubicBezTo>
                    <a:pt x="1" y="1358"/>
                    <a:pt x="72" y="1429"/>
                    <a:pt x="143" y="1429"/>
                  </a:cubicBezTo>
                  <a:lnTo>
                    <a:pt x="1286" y="1429"/>
                  </a:lnTo>
                  <a:cubicBezTo>
                    <a:pt x="1358" y="1429"/>
                    <a:pt x="1429" y="1358"/>
                    <a:pt x="1429" y="1286"/>
                  </a:cubicBezTo>
                  <a:cubicBezTo>
                    <a:pt x="1429" y="572"/>
                    <a:pt x="858" y="0"/>
                    <a:pt x="143"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5" name="Google Shape;409;p36">
              <a:extLst>
                <a:ext uri="{FF2B5EF4-FFF2-40B4-BE49-F238E27FC236}">
                  <a16:creationId xmlns:a16="http://schemas.microsoft.com/office/drawing/2014/main" id="{079858A0-1E5D-83A5-4592-C016DE902B87}"/>
                </a:ext>
              </a:extLst>
            </p:cNvPr>
            <p:cNvSpPr/>
            <p:nvPr/>
          </p:nvSpPr>
          <p:spPr>
            <a:xfrm>
              <a:off x="4579500" y="4140775"/>
              <a:ext cx="64900" cy="63800"/>
            </a:xfrm>
            <a:custGeom>
              <a:avLst/>
              <a:gdLst/>
              <a:ahLst/>
              <a:cxnLst/>
              <a:rect l="l" t="t" r="r" b="b"/>
              <a:pathLst>
                <a:path w="2596" h="2552" extrusionOk="0">
                  <a:moveTo>
                    <a:pt x="1191" y="310"/>
                  </a:moveTo>
                  <a:lnTo>
                    <a:pt x="1191" y="1287"/>
                  </a:lnTo>
                  <a:cubicBezTo>
                    <a:pt x="1191" y="1358"/>
                    <a:pt x="1239" y="1430"/>
                    <a:pt x="1334" y="1430"/>
                  </a:cubicBezTo>
                  <a:lnTo>
                    <a:pt x="2310" y="1430"/>
                  </a:lnTo>
                  <a:cubicBezTo>
                    <a:pt x="2239" y="1906"/>
                    <a:pt x="1810" y="2263"/>
                    <a:pt x="1334" y="2263"/>
                  </a:cubicBezTo>
                  <a:cubicBezTo>
                    <a:pt x="786" y="2263"/>
                    <a:pt x="334" y="1811"/>
                    <a:pt x="334" y="1287"/>
                  </a:cubicBezTo>
                  <a:cubicBezTo>
                    <a:pt x="334" y="787"/>
                    <a:pt x="715" y="382"/>
                    <a:pt x="1191" y="310"/>
                  </a:cubicBezTo>
                  <a:close/>
                  <a:moveTo>
                    <a:pt x="1334" y="1"/>
                  </a:moveTo>
                  <a:cubicBezTo>
                    <a:pt x="596" y="1"/>
                    <a:pt x="0" y="620"/>
                    <a:pt x="48" y="1358"/>
                  </a:cubicBezTo>
                  <a:cubicBezTo>
                    <a:pt x="95" y="2001"/>
                    <a:pt x="619" y="2525"/>
                    <a:pt x="1262" y="2549"/>
                  </a:cubicBezTo>
                  <a:cubicBezTo>
                    <a:pt x="1290" y="2551"/>
                    <a:pt x="1318" y="2552"/>
                    <a:pt x="1345" y="2552"/>
                  </a:cubicBezTo>
                  <a:cubicBezTo>
                    <a:pt x="2045" y="2552"/>
                    <a:pt x="2596" y="1974"/>
                    <a:pt x="2596" y="1287"/>
                  </a:cubicBezTo>
                  <a:cubicBezTo>
                    <a:pt x="2596" y="1192"/>
                    <a:pt x="2548" y="1120"/>
                    <a:pt x="2453" y="1120"/>
                  </a:cubicBezTo>
                  <a:lnTo>
                    <a:pt x="1477" y="1120"/>
                  </a:lnTo>
                  <a:lnTo>
                    <a:pt x="1477" y="144"/>
                  </a:lnTo>
                  <a:cubicBezTo>
                    <a:pt x="1477" y="72"/>
                    <a:pt x="1405" y="1"/>
                    <a:pt x="1334" y="1"/>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6" name="Google Shape;410;p36">
              <a:extLst>
                <a:ext uri="{FF2B5EF4-FFF2-40B4-BE49-F238E27FC236}">
                  <a16:creationId xmlns:a16="http://schemas.microsoft.com/office/drawing/2014/main" id="{08DBD6C7-B2C1-7D00-0FE9-1923A99791A9}"/>
                </a:ext>
              </a:extLst>
            </p:cNvPr>
            <p:cNvSpPr/>
            <p:nvPr/>
          </p:nvSpPr>
          <p:spPr>
            <a:xfrm>
              <a:off x="4590200" y="4213425"/>
              <a:ext cx="47675" cy="7150"/>
            </a:xfrm>
            <a:custGeom>
              <a:avLst/>
              <a:gdLst/>
              <a:ahLst/>
              <a:cxnLst/>
              <a:rect l="l" t="t" r="r" b="b"/>
              <a:pathLst>
                <a:path w="1907" h="286" extrusionOk="0">
                  <a:moveTo>
                    <a:pt x="168" y="0"/>
                  </a:moveTo>
                  <a:cubicBezTo>
                    <a:pt x="96" y="0"/>
                    <a:pt x="25" y="48"/>
                    <a:pt x="25" y="119"/>
                  </a:cubicBezTo>
                  <a:cubicBezTo>
                    <a:pt x="1" y="215"/>
                    <a:pt x="72" y="286"/>
                    <a:pt x="168" y="286"/>
                  </a:cubicBezTo>
                  <a:lnTo>
                    <a:pt x="1739" y="286"/>
                  </a:lnTo>
                  <a:cubicBezTo>
                    <a:pt x="1811" y="286"/>
                    <a:pt x="1882" y="238"/>
                    <a:pt x="1906" y="167"/>
                  </a:cubicBezTo>
                  <a:cubicBezTo>
                    <a:pt x="1906" y="72"/>
                    <a:pt x="1835" y="0"/>
                    <a:pt x="1739" y="0"/>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7" name="Google Shape;411;p36">
              <a:extLst>
                <a:ext uri="{FF2B5EF4-FFF2-40B4-BE49-F238E27FC236}">
                  <a16:creationId xmlns:a16="http://schemas.microsoft.com/office/drawing/2014/main" id="{9213B6FA-D395-D40D-6722-EC50B1BEC675}"/>
                </a:ext>
              </a:extLst>
            </p:cNvPr>
            <p:cNvSpPr/>
            <p:nvPr/>
          </p:nvSpPr>
          <p:spPr>
            <a:xfrm>
              <a:off x="4590200" y="4228300"/>
              <a:ext cx="47675" cy="7775"/>
            </a:xfrm>
            <a:custGeom>
              <a:avLst/>
              <a:gdLst/>
              <a:ahLst/>
              <a:cxnLst/>
              <a:rect l="l" t="t" r="r" b="b"/>
              <a:pathLst>
                <a:path w="1907" h="311" extrusionOk="0">
                  <a:moveTo>
                    <a:pt x="168" y="1"/>
                  </a:moveTo>
                  <a:cubicBezTo>
                    <a:pt x="96" y="1"/>
                    <a:pt x="25" y="72"/>
                    <a:pt x="25" y="143"/>
                  </a:cubicBezTo>
                  <a:cubicBezTo>
                    <a:pt x="1" y="215"/>
                    <a:pt x="72" y="310"/>
                    <a:pt x="168" y="310"/>
                  </a:cubicBezTo>
                  <a:lnTo>
                    <a:pt x="1739" y="310"/>
                  </a:lnTo>
                  <a:cubicBezTo>
                    <a:pt x="1811" y="310"/>
                    <a:pt x="1882" y="239"/>
                    <a:pt x="1906" y="167"/>
                  </a:cubicBezTo>
                  <a:cubicBezTo>
                    <a:pt x="1906" y="72"/>
                    <a:pt x="1835" y="1"/>
                    <a:pt x="1739" y="1"/>
                  </a:cubicBez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grpSp>
      <p:grpSp>
        <p:nvGrpSpPr>
          <p:cNvPr id="18" name="Google Shape;560;p36">
            <a:extLst>
              <a:ext uri="{FF2B5EF4-FFF2-40B4-BE49-F238E27FC236}">
                <a16:creationId xmlns:a16="http://schemas.microsoft.com/office/drawing/2014/main" id="{7709E189-5186-A0B1-8A75-7CC4178E5FE7}"/>
              </a:ext>
            </a:extLst>
          </p:cNvPr>
          <p:cNvGrpSpPr/>
          <p:nvPr/>
        </p:nvGrpSpPr>
        <p:grpSpPr>
          <a:xfrm>
            <a:off x="9048328" y="2044584"/>
            <a:ext cx="1382315" cy="1042123"/>
            <a:chOff x="6266750" y="2372575"/>
            <a:chExt cx="249475" cy="249475"/>
          </a:xfrm>
          <a:solidFill>
            <a:schemeClr val="accent4"/>
          </a:solidFill>
        </p:grpSpPr>
        <p:sp>
          <p:nvSpPr>
            <p:cNvPr id="19" name="Google Shape;561;p36">
              <a:extLst>
                <a:ext uri="{FF2B5EF4-FFF2-40B4-BE49-F238E27FC236}">
                  <a16:creationId xmlns:a16="http://schemas.microsoft.com/office/drawing/2014/main" id="{314A4CE5-A601-EB47-0D3F-CAC77DD1EA26}"/>
                </a:ext>
              </a:extLst>
            </p:cNvPr>
            <p:cNvSpPr/>
            <p:nvPr/>
          </p:nvSpPr>
          <p:spPr>
            <a:xfrm>
              <a:off x="6266750" y="2372575"/>
              <a:ext cx="181025" cy="249475"/>
            </a:xfrm>
            <a:custGeom>
              <a:avLst/>
              <a:gdLst/>
              <a:ahLst/>
              <a:cxnLst/>
              <a:rect l="l" t="t" r="r" b="b"/>
              <a:pathLst>
                <a:path w="7241" h="9979" extrusionOk="0">
                  <a:moveTo>
                    <a:pt x="4406" y="286"/>
                  </a:moveTo>
                  <a:cubicBezTo>
                    <a:pt x="4549" y="286"/>
                    <a:pt x="4644" y="405"/>
                    <a:pt x="4644" y="548"/>
                  </a:cubicBezTo>
                  <a:lnTo>
                    <a:pt x="4644" y="762"/>
                  </a:lnTo>
                  <a:cubicBezTo>
                    <a:pt x="4644" y="858"/>
                    <a:pt x="4716" y="905"/>
                    <a:pt x="4811" y="905"/>
                  </a:cubicBezTo>
                  <a:lnTo>
                    <a:pt x="5121" y="905"/>
                  </a:lnTo>
                  <a:cubicBezTo>
                    <a:pt x="5168" y="905"/>
                    <a:pt x="5168" y="929"/>
                    <a:pt x="5168" y="953"/>
                  </a:cubicBezTo>
                  <a:lnTo>
                    <a:pt x="5168" y="1953"/>
                  </a:lnTo>
                  <a:lnTo>
                    <a:pt x="5192" y="1953"/>
                  </a:lnTo>
                  <a:cubicBezTo>
                    <a:pt x="5192" y="1977"/>
                    <a:pt x="5168" y="2001"/>
                    <a:pt x="5144" y="2001"/>
                  </a:cubicBezTo>
                  <a:lnTo>
                    <a:pt x="2120" y="2001"/>
                  </a:lnTo>
                  <a:cubicBezTo>
                    <a:pt x="2096" y="2001"/>
                    <a:pt x="2072" y="1977"/>
                    <a:pt x="2072" y="1953"/>
                  </a:cubicBezTo>
                  <a:lnTo>
                    <a:pt x="2072" y="953"/>
                  </a:lnTo>
                  <a:cubicBezTo>
                    <a:pt x="2072" y="929"/>
                    <a:pt x="2096" y="905"/>
                    <a:pt x="2120" y="905"/>
                  </a:cubicBezTo>
                  <a:lnTo>
                    <a:pt x="2453" y="905"/>
                  </a:lnTo>
                  <a:cubicBezTo>
                    <a:pt x="2525" y="905"/>
                    <a:pt x="2596" y="858"/>
                    <a:pt x="2596" y="762"/>
                  </a:cubicBezTo>
                  <a:lnTo>
                    <a:pt x="2596" y="548"/>
                  </a:lnTo>
                  <a:cubicBezTo>
                    <a:pt x="2596" y="405"/>
                    <a:pt x="2692" y="286"/>
                    <a:pt x="2834" y="286"/>
                  </a:cubicBezTo>
                  <a:close/>
                  <a:moveTo>
                    <a:pt x="2834" y="0"/>
                  </a:moveTo>
                  <a:cubicBezTo>
                    <a:pt x="2549" y="0"/>
                    <a:pt x="2310" y="238"/>
                    <a:pt x="2310" y="548"/>
                  </a:cubicBezTo>
                  <a:lnTo>
                    <a:pt x="2310" y="619"/>
                  </a:lnTo>
                  <a:lnTo>
                    <a:pt x="2120" y="619"/>
                  </a:lnTo>
                  <a:cubicBezTo>
                    <a:pt x="1953" y="619"/>
                    <a:pt x="1834" y="715"/>
                    <a:pt x="1787" y="858"/>
                  </a:cubicBezTo>
                  <a:lnTo>
                    <a:pt x="143" y="858"/>
                  </a:lnTo>
                  <a:cubicBezTo>
                    <a:pt x="72" y="858"/>
                    <a:pt x="0" y="929"/>
                    <a:pt x="0" y="1000"/>
                  </a:cubicBezTo>
                  <a:lnTo>
                    <a:pt x="0" y="7287"/>
                  </a:lnTo>
                  <a:cubicBezTo>
                    <a:pt x="0" y="7287"/>
                    <a:pt x="0" y="7311"/>
                    <a:pt x="0" y="7311"/>
                  </a:cubicBezTo>
                  <a:cubicBezTo>
                    <a:pt x="51" y="7353"/>
                    <a:pt x="101" y="7371"/>
                    <a:pt x="145" y="7371"/>
                  </a:cubicBezTo>
                  <a:cubicBezTo>
                    <a:pt x="226" y="7371"/>
                    <a:pt x="286" y="7309"/>
                    <a:pt x="286" y="7216"/>
                  </a:cubicBezTo>
                  <a:lnTo>
                    <a:pt x="286" y="1572"/>
                  </a:lnTo>
                  <a:cubicBezTo>
                    <a:pt x="286" y="1334"/>
                    <a:pt x="501" y="1143"/>
                    <a:pt x="739" y="1143"/>
                  </a:cubicBezTo>
                  <a:lnTo>
                    <a:pt x="1763" y="1143"/>
                  </a:lnTo>
                  <a:lnTo>
                    <a:pt x="1763" y="1524"/>
                  </a:lnTo>
                  <a:lnTo>
                    <a:pt x="1048" y="1524"/>
                  </a:lnTo>
                  <a:cubicBezTo>
                    <a:pt x="858" y="1524"/>
                    <a:pt x="691" y="1691"/>
                    <a:pt x="691" y="1882"/>
                  </a:cubicBezTo>
                  <a:lnTo>
                    <a:pt x="691" y="8978"/>
                  </a:lnTo>
                  <a:cubicBezTo>
                    <a:pt x="691" y="9169"/>
                    <a:pt x="858" y="9312"/>
                    <a:pt x="1048" y="9312"/>
                  </a:cubicBezTo>
                  <a:lnTo>
                    <a:pt x="6383" y="9312"/>
                  </a:lnTo>
                  <a:cubicBezTo>
                    <a:pt x="6454" y="9312"/>
                    <a:pt x="6526" y="9240"/>
                    <a:pt x="6526" y="9169"/>
                  </a:cubicBezTo>
                  <a:lnTo>
                    <a:pt x="6526" y="3334"/>
                  </a:lnTo>
                  <a:cubicBezTo>
                    <a:pt x="6526" y="3310"/>
                    <a:pt x="6526" y="3310"/>
                    <a:pt x="6502" y="3287"/>
                  </a:cubicBezTo>
                  <a:cubicBezTo>
                    <a:pt x="6471" y="3248"/>
                    <a:pt x="6435" y="3232"/>
                    <a:pt x="6401" y="3232"/>
                  </a:cubicBezTo>
                  <a:cubicBezTo>
                    <a:pt x="6329" y="3232"/>
                    <a:pt x="6264" y="3301"/>
                    <a:pt x="6264" y="3382"/>
                  </a:cubicBezTo>
                  <a:lnTo>
                    <a:pt x="6264" y="8978"/>
                  </a:lnTo>
                  <a:cubicBezTo>
                    <a:pt x="6264" y="9002"/>
                    <a:pt x="6240" y="9026"/>
                    <a:pt x="6216" y="9026"/>
                  </a:cubicBezTo>
                  <a:lnTo>
                    <a:pt x="1072" y="9026"/>
                  </a:lnTo>
                  <a:cubicBezTo>
                    <a:pt x="1048" y="9026"/>
                    <a:pt x="1025" y="9002"/>
                    <a:pt x="1025" y="8978"/>
                  </a:cubicBezTo>
                  <a:lnTo>
                    <a:pt x="1025" y="1882"/>
                  </a:lnTo>
                  <a:cubicBezTo>
                    <a:pt x="1025" y="1858"/>
                    <a:pt x="1048" y="1834"/>
                    <a:pt x="1072" y="1834"/>
                  </a:cubicBezTo>
                  <a:lnTo>
                    <a:pt x="1787" y="1834"/>
                  </a:lnTo>
                  <a:lnTo>
                    <a:pt x="1787" y="1953"/>
                  </a:lnTo>
                  <a:cubicBezTo>
                    <a:pt x="1787" y="2144"/>
                    <a:pt x="1929" y="2310"/>
                    <a:pt x="2120" y="2310"/>
                  </a:cubicBezTo>
                  <a:lnTo>
                    <a:pt x="5144" y="2310"/>
                  </a:lnTo>
                  <a:cubicBezTo>
                    <a:pt x="5335" y="2310"/>
                    <a:pt x="5478" y="2144"/>
                    <a:pt x="5478" y="1953"/>
                  </a:cubicBezTo>
                  <a:lnTo>
                    <a:pt x="5478" y="1834"/>
                  </a:lnTo>
                  <a:lnTo>
                    <a:pt x="6192" y="1834"/>
                  </a:lnTo>
                  <a:cubicBezTo>
                    <a:pt x="6216" y="1834"/>
                    <a:pt x="6240" y="1858"/>
                    <a:pt x="6240" y="1882"/>
                  </a:cubicBezTo>
                  <a:lnTo>
                    <a:pt x="6240" y="2786"/>
                  </a:lnTo>
                  <a:cubicBezTo>
                    <a:pt x="6240" y="2858"/>
                    <a:pt x="6288" y="2929"/>
                    <a:pt x="6335" y="2953"/>
                  </a:cubicBezTo>
                  <a:cubicBezTo>
                    <a:pt x="6351" y="2956"/>
                    <a:pt x="6366" y="2958"/>
                    <a:pt x="6381" y="2958"/>
                  </a:cubicBezTo>
                  <a:cubicBezTo>
                    <a:pt x="6478" y="2958"/>
                    <a:pt x="6549" y="2893"/>
                    <a:pt x="6549" y="2810"/>
                  </a:cubicBezTo>
                  <a:lnTo>
                    <a:pt x="6549" y="1882"/>
                  </a:lnTo>
                  <a:cubicBezTo>
                    <a:pt x="6549" y="1691"/>
                    <a:pt x="6407" y="1548"/>
                    <a:pt x="6216" y="1548"/>
                  </a:cubicBezTo>
                  <a:lnTo>
                    <a:pt x="5478" y="1548"/>
                  </a:lnTo>
                  <a:lnTo>
                    <a:pt x="5478" y="1143"/>
                  </a:lnTo>
                  <a:lnTo>
                    <a:pt x="6526" y="1143"/>
                  </a:lnTo>
                  <a:cubicBezTo>
                    <a:pt x="6764" y="1143"/>
                    <a:pt x="6954" y="1334"/>
                    <a:pt x="6954" y="1596"/>
                  </a:cubicBezTo>
                  <a:lnTo>
                    <a:pt x="6954" y="9240"/>
                  </a:lnTo>
                  <a:cubicBezTo>
                    <a:pt x="6954" y="9502"/>
                    <a:pt x="6764" y="9693"/>
                    <a:pt x="6526" y="9693"/>
                  </a:cubicBezTo>
                  <a:lnTo>
                    <a:pt x="429" y="9693"/>
                  </a:lnTo>
                  <a:cubicBezTo>
                    <a:pt x="358" y="9693"/>
                    <a:pt x="286" y="9621"/>
                    <a:pt x="286" y="9550"/>
                  </a:cubicBezTo>
                  <a:lnTo>
                    <a:pt x="286" y="7788"/>
                  </a:lnTo>
                  <a:cubicBezTo>
                    <a:pt x="286" y="7788"/>
                    <a:pt x="286" y="7764"/>
                    <a:pt x="286" y="7764"/>
                  </a:cubicBezTo>
                  <a:cubicBezTo>
                    <a:pt x="244" y="7722"/>
                    <a:pt x="200" y="7704"/>
                    <a:pt x="159" y="7704"/>
                  </a:cubicBezTo>
                  <a:cubicBezTo>
                    <a:pt x="84" y="7704"/>
                    <a:pt x="24" y="7766"/>
                    <a:pt x="24" y="7859"/>
                  </a:cubicBezTo>
                  <a:lnTo>
                    <a:pt x="24" y="9240"/>
                  </a:lnTo>
                  <a:cubicBezTo>
                    <a:pt x="24" y="9645"/>
                    <a:pt x="334" y="9978"/>
                    <a:pt x="739" y="9978"/>
                  </a:cubicBezTo>
                  <a:lnTo>
                    <a:pt x="6526" y="9978"/>
                  </a:lnTo>
                  <a:cubicBezTo>
                    <a:pt x="6930" y="9978"/>
                    <a:pt x="7240" y="9645"/>
                    <a:pt x="7240" y="9240"/>
                  </a:cubicBezTo>
                  <a:lnTo>
                    <a:pt x="7240" y="1572"/>
                  </a:lnTo>
                  <a:cubicBezTo>
                    <a:pt x="7240" y="1167"/>
                    <a:pt x="6930" y="858"/>
                    <a:pt x="6526" y="858"/>
                  </a:cubicBezTo>
                  <a:lnTo>
                    <a:pt x="5454" y="858"/>
                  </a:lnTo>
                  <a:cubicBezTo>
                    <a:pt x="5406" y="715"/>
                    <a:pt x="5287" y="619"/>
                    <a:pt x="5121" y="619"/>
                  </a:cubicBezTo>
                  <a:lnTo>
                    <a:pt x="4954" y="619"/>
                  </a:lnTo>
                  <a:lnTo>
                    <a:pt x="4954" y="548"/>
                  </a:lnTo>
                  <a:cubicBezTo>
                    <a:pt x="4954" y="238"/>
                    <a:pt x="4716" y="0"/>
                    <a:pt x="4406"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0" name="Google Shape;562;p36">
              <a:extLst>
                <a:ext uri="{FF2B5EF4-FFF2-40B4-BE49-F238E27FC236}">
                  <a16:creationId xmlns:a16="http://schemas.microsoft.com/office/drawing/2014/main" id="{C79F2A49-4D50-3C21-5050-CFEC760278B9}"/>
                </a:ext>
              </a:extLst>
            </p:cNvPr>
            <p:cNvSpPr/>
            <p:nvPr/>
          </p:nvSpPr>
          <p:spPr>
            <a:xfrm>
              <a:off x="6342950" y="2387450"/>
              <a:ext cx="28600" cy="7775"/>
            </a:xfrm>
            <a:custGeom>
              <a:avLst/>
              <a:gdLst/>
              <a:ahLst/>
              <a:cxnLst/>
              <a:rect l="l" t="t" r="r" b="b"/>
              <a:pathLst>
                <a:path w="1144" h="311" extrusionOk="0">
                  <a:moveTo>
                    <a:pt x="167" y="1"/>
                  </a:moveTo>
                  <a:cubicBezTo>
                    <a:pt x="96" y="1"/>
                    <a:pt x="25" y="72"/>
                    <a:pt x="25" y="143"/>
                  </a:cubicBezTo>
                  <a:cubicBezTo>
                    <a:pt x="1" y="239"/>
                    <a:pt x="72" y="310"/>
                    <a:pt x="167" y="310"/>
                  </a:cubicBezTo>
                  <a:lnTo>
                    <a:pt x="977" y="310"/>
                  </a:lnTo>
                  <a:cubicBezTo>
                    <a:pt x="1049" y="310"/>
                    <a:pt x="1120" y="239"/>
                    <a:pt x="1120" y="167"/>
                  </a:cubicBezTo>
                  <a:cubicBezTo>
                    <a:pt x="1144" y="96"/>
                    <a:pt x="1072" y="1"/>
                    <a:pt x="977" y="1"/>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1" name="Google Shape;563;p36">
              <a:extLst>
                <a:ext uri="{FF2B5EF4-FFF2-40B4-BE49-F238E27FC236}">
                  <a16:creationId xmlns:a16="http://schemas.microsoft.com/office/drawing/2014/main" id="{58C2F220-C5D1-D250-4C91-1E3E053AEA71}"/>
                </a:ext>
              </a:extLst>
            </p:cNvPr>
            <p:cNvSpPr/>
            <p:nvPr/>
          </p:nvSpPr>
          <p:spPr>
            <a:xfrm>
              <a:off x="6466200" y="2394000"/>
              <a:ext cx="50025" cy="228050"/>
            </a:xfrm>
            <a:custGeom>
              <a:avLst/>
              <a:gdLst/>
              <a:ahLst/>
              <a:cxnLst/>
              <a:rect l="l" t="t" r="r" b="b"/>
              <a:pathLst>
                <a:path w="2001" h="9122" extrusionOk="0">
                  <a:moveTo>
                    <a:pt x="739" y="286"/>
                  </a:moveTo>
                  <a:cubicBezTo>
                    <a:pt x="977" y="310"/>
                    <a:pt x="1167" y="501"/>
                    <a:pt x="1167" y="739"/>
                  </a:cubicBezTo>
                  <a:lnTo>
                    <a:pt x="1167" y="4168"/>
                  </a:lnTo>
                  <a:lnTo>
                    <a:pt x="310" y="4168"/>
                  </a:lnTo>
                  <a:lnTo>
                    <a:pt x="310" y="739"/>
                  </a:lnTo>
                  <a:cubicBezTo>
                    <a:pt x="310" y="477"/>
                    <a:pt x="500" y="286"/>
                    <a:pt x="739" y="286"/>
                  </a:cubicBezTo>
                  <a:close/>
                  <a:moveTo>
                    <a:pt x="977" y="7955"/>
                  </a:moveTo>
                  <a:lnTo>
                    <a:pt x="739" y="8598"/>
                  </a:lnTo>
                  <a:lnTo>
                    <a:pt x="477" y="7955"/>
                  </a:lnTo>
                  <a:close/>
                  <a:moveTo>
                    <a:pt x="739" y="1"/>
                  </a:moveTo>
                  <a:cubicBezTo>
                    <a:pt x="358" y="1"/>
                    <a:pt x="0" y="310"/>
                    <a:pt x="0" y="715"/>
                  </a:cubicBezTo>
                  <a:lnTo>
                    <a:pt x="0" y="4335"/>
                  </a:lnTo>
                  <a:cubicBezTo>
                    <a:pt x="0" y="4406"/>
                    <a:pt x="72" y="4454"/>
                    <a:pt x="119" y="4478"/>
                  </a:cubicBezTo>
                  <a:lnTo>
                    <a:pt x="119" y="7812"/>
                  </a:lnTo>
                  <a:cubicBezTo>
                    <a:pt x="119" y="7835"/>
                    <a:pt x="119" y="7835"/>
                    <a:pt x="143" y="7859"/>
                  </a:cubicBezTo>
                  <a:lnTo>
                    <a:pt x="596" y="9050"/>
                  </a:lnTo>
                  <a:cubicBezTo>
                    <a:pt x="620" y="9098"/>
                    <a:pt x="667" y="9121"/>
                    <a:pt x="739" y="9121"/>
                  </a:cubicBezTo>
                  <a:cubicBezTo>
                    <a:pt x="786" y="9121"/>
                    <a:pt x="834" y="9098"/>
                    <a:pt x="858" y="9050"/>
                  </a:cubicBezTo>
                  <a:lnTo>
                    <a:pt x="1334" y="7859"/>
                  </a:lnTo>
                  <a:cubicBezTo>
                    <a:pt x="1334" y="7835"/>
                    <a:pt x="1334" y="7835"/>
                    <a:pt x="1334" y="7812"/>
                  </a:cubicBezTo>
                  <a:lnTo>
                    <a:pt x="1334" y="6430"/>
                  </a:lnTo>
                  <a:cubicBezTo>
                    <a:pt x="1334" y="6359"/>
                    <a:pt x="1286" y="6288"/>
                    <a:pt x="1215" y="6264"/>
                  </a:cubicBezTo>
                  <a:cubicBezTo>
                    <a:pt x="1120" y="6264"/>
                    <a:pt x="1048" y="6335"/>
                    <a:pt x="1048" y="6407"/>
                  </a:cubicBezTo>
                  <a:lnTo>
                    <a:pt x="1048" y="7669"/>
                  </a:lnTo>
                  <a:lnTo>
                    <a:pt x="429" y="7669"/>
                  </a:lnTo>
                  <a:lnTo>
                    <a:pt x="429" y="4478"/>
                  </a:lnTo>
                  <a:lnTo>
                    <a:pt x="1048" y="4478"/>
                  </a:lnTo>
                  <a:lnTo>
                    <a:pt x="1048" y="5811"/>
                  </a:lnTo>
                  <a:cubicBezTo>
                    <a:pt x="1048" y="5906"/>
                    <a:pt x="1096" y="5954"/>
                    <a:pt x="1167" y="5978"/>
                  </a:cubicBezTo>
                  <a:cubicBezTo>
                    <a:pt x="1262" y="5978"/>
                    <a:pt x="1334" y="5906"/>
                    <a:pt x="1334" y="5835"/>
                  </a:cubicBezTo>
                  <a:lnTo>
                    <a:pt x="1334" y="4454"/>
                  </a:lnTo>
                  <a:cubicBezTo>
                    <a:pt x="1405" y="4454"/>
                    <a:pt x="1453" y="4382"/>
                    <a:pt x="1453" y="4311"/>
                  </a:cubicBezTo>
                  <a:lnTo>
                    <a:pt x="1453" y="1096"/>
                  </a:lnTo>
                  <a:lnTo>
                    <a:pt x="1548" y="1096"/>
                  </a:lnTo>
                  <a:cubicBezTo>
                    <a:pt x="1644" y="1096"/>
                    <a:pt x="1691" y="1167"/>
                    <a:pt x="1691" y="1239"/>
                  </a:cubicBezTo>
                  <a:lnTo>
                    <a:pt x="1691" y="3787"/>
                  </a:lnTo>
                  <a:cubicBezTo>
                    <a:pt x="1691" y="3835"/>
                    <a:pt x="1715" y="3858"/>
                    <a:pt x="1739" y="3858"/>
                  </a:cubicBezTo>
                  <a:cubicBezTo>
                    <a:pt x="1777" y="3897"/>
                    <a:pt x="1819" y="3913"/>
                    <a:pt x="1857" y="3913"/>
                  </a:cubicBezTo>
                  <a:cubicBezTo>
                    <a:pt x="1936" y="3913"/>
                    <a:pt x="2001" y="3844"/>
                    <a:pt x="2001" y="3763"/>
                  </a:cubicBezTo>
                  <a:lnTo>
                    <a:pt x="2001" y="1334"/>
                  </a:lnTo>
                  <a:cubicBezTo>
                    <a:pt x="2001" y="1048"/>
                    <a:pt x="1739" y="810"/>
                    <a:pt x="1453" y="810"/>
                  </a:cubicBezTo>
                  <a:lnTo>
                    <a:pt x="1453" y="739"/>
                  </a:lnTo>
                  <a:cubicBezTo>
                    <a:pt x="1453" y="334"/>
                    <a:pt x="1143" y="1"/>
                    <a:pt x="739" y="1"/>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2" name="Google Shape;564;p36">
              <a:extLst>
                <a:ext uri="{FF2B5EF4-FFF2-40B4-BE49-F238E27FC236}">
                  <a16:creationId xmlns:a16="http://schemas.microsoft.com/office/drawing/2014/main" id="{21626A4B-7F84-CA61-5C2A-5935AD427564}"/>
                </a:ext>
              </a:extLst>
            </p:cNvPr>
            <p:cNvSpPr/>
            <p:nvPr/>
          </p:nvSpPr>
          <p:spPr>
            <a:xfrm>
              <a:off x="6363800" y="2558325"/>
              <a:ext cx="45275" cy="7175"/>
            </a:xfrm>
            <a:custGeom>
              <a:avLst/>
              <a:gdLst/>
              <a:ahLst/>
              <a:cxnLst/>
              <a:rect l="l" t="t" r="r" b="b"/>
              <a:pathLst>
                <a:path w="1811" h="287" extrusionOk="0">
                  <a:moveTo>
                    <a:pt x="167" y="0"/>
                  </a:moveTo>
                  <a:cubicBezTo>
                    <a:pt x="72" y="0"/>
                    <a:pt x="24" y="48"/>
                    <a:pt x="0" y="119"/>
                  </a:cubicBezTo>
                  <a:cubicBezTo>
                    <a:pt x="0" y="215"/>
                    <a:pt x="72" y="286"/>
                    <a:pt x="143" y="286"/>
                  </a:cubicBezTo>
                  <a:lnTo>
                    <a:pt x="1643" y="286"/>
                  </a:lnTo>
                  <a:cubicBezTo>
                    <a:pt x="1715" y="286"/>
                    <a:pt x="1786" y="238"/>
                    <a:pt x="1786" y="167"/>
                  </a:cubicBezTo>
                  <a:cubicBezTo>
                    <a:pt x="1810" y="72"/>
                    <a:pt x="1739" y="0"/>
                    <a:pt x="1643"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3" name="Google Shape;565;p36">
              <a:extLst>
                <a:ext uri="{FF2B5EF4-FFF2-40B4-BE49-F238E27FC236}">
                  <a16:creationId xmlns:a16="http://schemas.microsoft.com/office/drawing/2014/main" id="{CA2C6918-A8F7-3F6E-8D7C-7BE3E92BD772}"/>
                </a:ext>
              </a:extLst>
            </p:cNvPr>
            <p:cNvSpPr/>
            <p:nvPr/>
          </p:nvSpPr>
          <p:spPr>
            <a:xfrm>
              <a:off x="6363800" y="2574400"/>
              <a:ext cx="45275" cy="7175"/>
            </a:xfrm>
            <a:custGeom>
              <a:avLst/>
              <a:gdLst/>
              <a:ahLst/>
              <a:cxnLst/>
              <a:rect l="l" t="t" r="r" b="b"/>
              <a:pathLst>
                <a:path w="1811" h="287" extrusionOk="0">
                  <a:moveTo>
                    <a:pt x="167" y="0"/>
                  </a:moveTo>
                  <a:cubicBezTo>
                    <a:pt x="72" y="0"/>
                    <a:pt x="24" y="48"/>
                    <a:pt x="0" y="119"/>
                  </a:cubicBezTo>
                  <a:cubicBezTo>
                    <a:pt x="0" y="215"/>
                    <a:pt x="72" y="286"/>
                    <a:pt x="143" y="286"/>
                  </a:cubicBezTo>
                  <a:lnTo>
                    <a:pt x="1643" y="286"/>
                  </a:lnTo>
                  <a:cubicBezTo>
                    <a:pt x="1715" y="286"/>
                    <a:pt x="1786" y="238"/>
                    <a:pt x="1786" y="167"/>
                  </a:cubicBezTo>
                  <a:cubicBezTo>
                    <a:pt x="1810" y="72"/>
                    <a:pt x="1739" y="0"/>
                    <a:pt x="1643"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4" name="Google Shape;566;p36">
              <a:extLst>
                <a:ext uri="{FF2B5EF4-FFF2-40B4-BE49-F238E27FC236}">
                  <a16:creationId xmlns:a16="http://schemas.microsoft.com/office/drawing/2014/main" id="{2B5321F2-EA30-BFF4-7F1C-A26F13F30C4D}"/>
                </a:ext>
              </a:extLst>
            </p:cNvPr>
            <p:cNvSpPr/>
            <p:nvPr/>
          </p:nvSpPr>
          <p:spPr>
            <a:xfrm>
              <a:off x="6305450" y="2442225"/>
              <a:ext cx="29800" cy="29800"/>
            </a:xfrm>
            <a:custGeom>
              <a:avLst/>
              <a:gdLst/>
              <a:ahLst/>
              <a:cxnLst/>
              <a:rect l="l" t="t" r="r" b="b"/>
              <a:pathLst>
                <a:path w="1192" h="1192" extrusionOk="0">
                  <a:moveTo>
                    <a:pt x="596" y="310"/>
                  </a:moveTo>
                  <a:cubicBezTo>
                    <a:pt x="762" y="310"/>
                    <a:pt x="905" y="429"/>
                    <a:pt x="905" y="596"/>
                  </a:cubicBezTo>
                  <a:cubicBezTo>
                    <a:pt x="905" y="763"/>
                    <a:pt x="762" y="905"/>
                    <a:pt x="596" y="905"/>
                  </a:cubicBezTo>
                  <a:cubicBezTo>
                    <a:pt x="429" y="905"/>
                    <a:pt x="310" y="763"/>
                    <a:pt x="310" y="596"/>
                  </a:cubicBezTo>
                  <a:cubicBezTo>
                    <a:pt x="310" y="429"/>
                    <a:pt x="429" y="310"/>
                    <a:pt x="596" y="310"/>
                  </a:cubicBezTo>
                  <a:close/>
                  <a:moveTo>
                    <a:pt x="596" y="0"/>
                  </a:moveTo>
                  <a:cubicBezTo>
                    <a:pt x="286" y="0"/>
                    <a:pt x="0" y="286"/>
                    <a:pt x="0" y="596"/>
                  </a:cubicBezTo>
                  <a:cubicBezTo>
                    <a:pt x="0" y="929"/>
                    <a:pt x="286" y="1191"/>
                    <a:pt x="596" y="1191"/>
                  </a:cubicBezTo>
                  <a:cubicBezTo>
                    <a:pt x="929" y="1191"/>
                    <a:pt x="1191" y="929"/>
                    <a:pt x="1191" y="596"/>
                  </a:cubicBezTo>
                  <a:cubicBezTo>
                    <a:pt x="1191" y="286"/>
                    <a:pt x="929" y="0"/>
                    <a:pt x="596"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5" name="Google Shape;567;p36">
              <a:extLst>
                <a:ext uri="{FF2B5EF4-FFF2-40B4-BE49-F238E27FC236}">
                  <a16:creationId xmlns:a16="http://schemas.microsoft.com/office/drawing/2014/main" id="{1FB761B6-C0CF-B335-70B2-2BA4153829F8}"/>
                </a:ext>
              </a:extLst>
            </p:cNvPr>
            <p:cNvSpPr/>
            <p:nvPr/>
          </p:nvSpPr>
          <p:spPr>
            <a:xfrm>
              <a:off x="6381050" y="2447000"/>
              <a:ext cx="28025" cy="7150"/>
            </a:xfrm>
            <a:custGeom>
              <a:avLst/>
              <a:gdLst/>
              <a:ahLst/>
              <a:cxnLst/>
              <a:rect l="l" t="t" r="r" b="b"/>
              <a:pathLst>
                <a:path w="1121" h="286" extrusionOk="0">
                  <a:moveTo>
                    <a:pt x="168" y="0"/>
                  </a:moveTo>
                  <a:cubicBezTo>
                    <a:pt x="96" y="0"/>
                    <a:pt x="25" y="48"/>
                    <a:pt x="25" y="119"/>
                  </a:cubicBezTo>
                  <a:cubicBezTo>
                    <a:pt x="1" y="214"/>
                    <a:pt x="72" y="286"/>
                    <a:pt x="168" y="286"/>
                  </a:cubicBezTo>
                  <a:lnTo>
                    <a:pt x="953" y="286"/>
                  </a:lnTo>
                  <a:cubicBezTo>
                    <a:pt x="1025" y="286"/>
                    <a:pt x="1096" y="238"/>
                    <a:pt x="1096" y="143"/>
                  </a:cubicBezTo>
                  <a:cubicBezTo>
                    <a:pt x="1120" y="71"/>
                    <a:pt x="1049" y="0"/>
                    <a:pt x="953"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6" name="Google Shape;568;p36">
              <a:extLst>
                <a:ext uri="{FF2B5EF4-FFF2-40B4-BE49-F238E27FC236}">
                  <a16:creationId xmlns:a16="http://schemas.microsoft.com/office/drawing/2014/main" id="{380EBE6C-7093-3F82-1DC1-5D58E36708FE}"/>
                </a:ext>
              </a:extLst>
            </p:cNvPr>
            <p:cNvSpPr/>
            <p:nvPr/>
          </p:nvSpPr>
          <p:spPr>
            <a:xfrm>
              <a:off x="6363800" y="2463050"/>
              <a:ext cx="45275" cy="7775"/>
            </a:xfrm>
            <a:custGeom>
              <a:avLst/>
              <a:gdLst/>
              <a:ahLst/>
              <a:cxnLst/>
              <a:rect l="l" t="t" r="r" b="b"/>
              <a:pathLst>
                <a:path w="1811" h="311" extrusionOk="0">
                  <a:moveTo>
                    <a:pt x="167" y="1"/>
                  </a:moveTo>
                  <a:cubicBezTo>
                    <a:pt x="72" y="1"/>
                    <a:pt x="24" y="72"/>
                    <a:pt x="0" y="144"/>
                  </a:cubicBezTo>
                  <a:cubicBezTo>
                    <a:pt x="0" y="215"/>
                    <a:pt x="72" y="311"/>
                    <a:pt x="143" y="311"/>
                  </a:cubicBezTo>
                  <a:lnTo>
                    <a:pt x="1643" y="311"/>
                  </a:lnTo>
                  <a:cubicBezTo>
                    <a:pt x="1715" y="311"/>
                    <a:pt x="1786" y="239"/>
                    <a:pt x="1786" y="168"/>
                  </a:cubicBezTo>
                  <a:cubicBezTo>
                    <a:pt x="1810" y="72"/>
                    <a:pt x="1739" y="1"/>
                    <a:pt x="1643" y="1"/>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7" name="Google Shape;569;p36">
              <a:extLst>
                <a:ext uri="{FF2B5EF4-FFF2-40B4-BE49-F238E27FC236}">
                  <a16:creationId xmlns:a16="http://schemas.microsoft.com/office/drawing/2014/main" id="{C9C38D82-99CB-C0AA-A9B4-FC43E6909B44}"/>
                </a:ext>
              </a:extLst>
            </p:cNvPr>
            <p:cNvSpPr/>
            <p:nvPr/>
          </p:nvSpPr>
          <p:spPr>
            <a:xfrm>
              <a:off x="6305450" y="2494025"/>
              <a:ext cx="103625" cy="7175"/>
            </a:xfrm>
            <a:custGeom>
              <a:avLst/>
              <a:gdLst/>
              <a:ahLst/>
              <a:cxnLst/>
              <a:rect l="l" t="t" r="r" b="b"/>
              <a:pathLst>
                <a:path w="4145" h="287" extrusionOk="0">
                  <a:moveTo>
                    <a:pt x="167" y="0"/>
                  </a:moveTo>
                  <a:cubicBezTo>
                    <a:pt x="96" y="0"/>
                    <a:pt x="24" y="48"/>
                    <a:pt x="24" y="119"/>
                  </a:cubicBezTo>
                  <a:cubicBezTo>
                    <a:pt x="0" y="215"/>
                    <a:pt x="72" y="286"/>
                    <a:pt x="167" y="286"/>
                  </a:cubicBezTo>
                  <a:lnTo>
                    <a:pt x="3977" y="286"/>
                  </a:lnTo>
                  <a:cubicBezTo>
                    <a:pt x="4049" y="286"/>
                    <a:pt x="4120" y="238"/>
                    <a:pt x="4120" y="167"/>
                  </a:cubicBezTo>
                  <a:cubicBezTo>
                    <a:pt x="4144" y="72"/>
                    <a:pt x="4073" y="0"/>
                    <a:pt x="3977"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8" name="Google Shape;570;p36">
              <a:extLst>
                <a:ext uri="{FF2B5EF4-FFF2-40B4-BE49-F238E27FC236}">
                  <a16:creationId xmlns:a16="http://schemas.microsoft.com/office/drawing/2014/main" id="{70580427-D53E-046D-1209-1345F57FE29D}"/>
                </a:ext>
              </a:extLst>
            </p:cNvPr>
            <p:cNvSpPr/>
            <p:nvPr/>
          </p:nvSpPr>
          <p:spPr>
            <a:xfrm>
              <a:off x="6305450" y="2511275"/>
              <a:ext cx="103625" cy="7775"/>
            </a:xfrm>
            <a:custGeom>
              <a:avLst/>
              <a:gdLst/>
              <a:ahLst/>
              <a:cxnLst/>
              <a:rect l="l" t="t" r="r" b="b"/>
              <a:pathLst>
                <a:path w="4145" h="311" extrusionOk="0">
                  <a:moveTo>
                    <a:pt x="167" y="1"/>
                  </a:moveTo>
                  <a:cubicBezTo>
                    <a:pt x="96" y="1"/>
                    <a:pt x="24" y="72"/>
                    <a:pt x="24" y="144"/>
                  </a:cubicBezTo>
                  <a:cubicBezTo>
                    <a:pt x="0" y="239"/>
                    <a:pt x="72" y="311"/>
                    <a:pt x="167" y="311"/>
                  </a:cubicBezTo>
                  <a:lnTo>
                    <a:pt x="3977" y="311"/>
                  </a:lnTo>
                  <a:cubicBezTo>
                    <a:pt x="4049" y="311"/>
                    <a:pt x="4120" y="239"/>
                    <a:pt x="4120" y="168"/>
                  </a:cubicBezTo>
                  <a:cubicBezTo>
                    <a:pt x="4144" y="96"/>
                    <a:pt x="4073" y="1"/>
                    <a:pt x="3977" y="1"/>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9" name="Google Shape;571;p36">
              <a:extLst>
                <a:ext uri="{FF2B5EF4-FFF2-40B4-BE49-F238E27FC236}">
                  <a16:creationId xmlns:a16="http://schemas.microsoft.com/office/drawing/2014/main" id="{17B41A10-AB3A-5562-BDD7-D2E3D2579349}"/>
                </a:ext>
              </a:extLst>
            </p:cNvPr>
            <p:cNvSpPr/>
            <p:nvPr/>
          </p:nvSpPr>
          <p:spPr>
            <a:xfrm>
              <a:off x="6305450" y="2529150"/>
              <a:ext cx="67900" cy="7175"/>
            </a:xfrm>
            <a:custGeom>
              <a:avLst/>
              <a:gdLst/>
              <a:ahLst/>
              <a:cxnLst/>
              <a:rect l="l" t="t" r="r" b="b"/>
              <a:pathLst>
                <a:path w="2716" h="287" extrusionOk="0">
                  <a:moveTo>
                    <a:pt x="167" y="0"/>
                  </a:moveTo>
                  <a:cubicBezTo>
                    <a:pt x="96" y="0"/>
                    <a:pt x="24" y="48"/>
                    <a:pt x="0" y="119"/>
                  </a:cubicBezTo>
                  <a:cubicBezTo>
                    <a:pt x="0" y="215"/>
                    <a:pt x="72" y="286"/>
                    <a:pt x="167" y="286"/>
                  </a:cubicBezTo>
                  <a:lnTo>
                    <a:pt x="2572" y="286"/>
                  </a:lnTo>
                  <a:cubicBezTo>
                    <a:pt x="2644" y="286"/>
                    <a:pt x="2715" y="215"/>
                    <a:pt x="2715" y="143"/>
                  </a:cubicBezTo>
                  <a:cubicBezTo>
                    <a:pt x="2715" y="72"/>
                    <a:pt x="2644" y="0"/>
                    <a:pt x="2572" y="0"/>
                  </a:cubicBezTo>
                  <a:close/>
                </a:path>
              </a:pathLst>
            </a:custGeom>
            <a:grpFill/>
            <a:ln>
              <a:solidFill>
                <a:schemeClr val="accent4"/>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359FC94C-95DC-9B2A-35E4-B915288665D2}"/>
              </a:ext>
            </a:extLst>
          </p:cNvPr>
          <p:cNvSpPr txBox="1"/>
          <p:nvPr/>
        </p:nvSpPr>
        <p:spPr>
          <a:xfrm>
            <a:off x="673706" y="3108979"/>
            <a:ext cx="3488995" cy="2308324"/>
          </a:xfrm>
          <a:prstGeom prst="rect">
            <a:avLst/>
          </a:prstGeom>
          <a:noFill/>
        </p:spPr>
        <p:txBody>
          <a:bodyPr wrap="square">
            <a:spAutoFit/>
          </a:bodyPr>
          <a:lstStyle/>
          <a:p>
            <a:pPr algn="just"/>
            <a:r>
              <a:rPr lang="en-US" altLang="id" sz="1600" b="1" dirty="0">
                <a:solidFill>
                  <a:schemeClr val="tx1"/>
                </a:solidFill>
              </a:rPr>
              <a:t>Lokasi </a:t>
            </a:r>
            <a:r>
              <a:rPr lang="en-US" altLang="id" sz="1600" b="1" dirty="0" err="1">
                <a:solidFill>
                  <a:schemeClr val="tx1"/>
                </a:solidFill>
              </a:rPr>
              <a:t>Penelitian</a:t>
            </a:r>
            <a:r>
              <a:rPr lang="id-ID" sz="1600" b="1" dirty="0">
                <a:solidFill>
                  <a:schemeClr val="tx1"/>
                </a:solidFill>
              </a:rPr>
              <a:t> :</a:t>
            </a:r>
            <a:r>
              <a:rPr lang="en-US" sz="1600" b="1" dirty="0">
                <a:solidFill>
                  <a:schemeClr val="tx1"/>
                </a:solidFill>
              </a:rPr>
              <a:t> </a:t>
            </a:r>
            <a:r>
              <a:rPr lang="en-US" sz="1800" dirty="0" err="1">
                <a:effectLst/>
                <a:latin typeface="Times New Roman" panose="02020603050405020304" pitchFamily="18" charset="0"/>
                <a:ea typeface="Times New Roman" panose="02020603050405020304" pitchFamily="18" charset="0"/>
              </a:rPr>
              <a:t>berlokasi</a:t>
            </a:r>
            <a:r>
              <a:rPr lang="en-US" sz="1800" dirty="0">
                <a:effectLst/>
                <a:latin typeface="Times New Roman" panose="02020603050405020304" pitchFamily="18" charset="0"/>
                <a:ea typeface="Times New Roman" panose="02020603050405020304" pitchFamily="18" charset="0"/>
              </a:rPr>
              <a:t> di </a:t>
            </a:r>
            <a:r>
              <a:rPr lang="id-ID" sz="1800" dirty="0">
                <a:effectLst/>
                <a:latin typeface="Times New Roman" panose="02020603050405020304" pitchFamily="18" charset="0"/>
                <a:ea typeface="Times New Roman" panose="02020603050405020304" pitchFamily="18" charset="0"/>
              </a:rPr>
              <a:t>Kantor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Calibri" panose="020F0502020204030204" pitchFamily="34" charset="0"/>
              </a:rPr>
              <a:t>Sumberejo, </a:t>
            </a:r>
            <a:r>
              <a:rPr lang="en-US" sz="1800" dirty="0">
                <a:effectLst/>
                <a:latin typeface="Times New Roman" panose="02020603050405020304" pitchFamily="18" charset="0"/>
                <a:ea typeface="Times New Roman" panose="02020603050405020304" pitchFamily="18" charset="0"/>
              </a:rPr>
              <a:t>Lokasi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dipilih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berdasarkan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pertimbangan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Kabupaten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Sidoarjo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salah </a:t>
            </a:r>
            <a:r>
              <a:rPr lang="en-US" sz="1800" dirty="0" err="1">
                <a:effectLst/>
                <a:latin typeface="Times New Roman" panose="02020603050405020304" pitchFamily="18" charset="0"/>
                <a:ea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Kabupaten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bisa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dijadikan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sebagai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literasi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seberapa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anggota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tepatnya</a:t>
            </a:r>
            <a:r>
              <a:rPr lang="en-US" sz="1800" dirty="0">
                <a:effectLst/>
                <a:latin typeface="Times New Roman" panose="02020603050405020304" pitchFamily="18" charset="0"/>
                <a:ea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Sumberejo</a:t>
            </a:r>
            <a:r>
              <a:rPr lang="en-US" sz="1800" dirty="0">
                <a:effectLst/>
                <a:latin typeface="Times New Roman" panose="02020603050405020304" pitchFamily="18" charset="0"/>
                <a:ea typeface="Times New Roman" panose="02020603050405020304" pitchFamily="18" charset="0"/>
              </a:rPr>
              <a:t>.</a:t>
            </a:r>
            <a:endParaRPr lang="en-US" sz="1600" b="1" dirty="0">
              <a:solidFill>
                <a:schemeClr val="tx1"/>
              </a:solidFill>
            </a:endParaRPr>
          </a:p>
        </p:txBody>
      </p:sp>
      <p:sp>
        <p:nvSpPr>
          <p:cNvPr id="33" name="TextBox 32">
            <a:extLst>
              <a:ext uri="{FF2B5EF4-FFF2-40B4-BE49-F238E27FC236}">
                <a16:creationId xmlns:a16="http://schemas.microsoft.com/office/drawing/2014/main" id="{A1C39C45-E5DE-527A-ADF4-93C5BA6611CF}"/>
              </a:ext>
            </a:extLst>
          </p:cNvPr>
          <p:cNvSpPr txBox="1"/>
          <p:nvPr/>
        </p:nvSpPr>
        <p:spPr>
          <a:xfrm>
            <a:off x="8580360" y="3416994"/>
            <a:ext cx="2262287" cy="1323439"/>
          </a:xfrm>
          <a:prstGeom prst="rect">
            <a:avLst/>
          </a:prstGeom>
          <a:noFill/>
        </p:spPr>
        <p:txBody>
          <a:bodyPr wrap="square">
            <a:spAutoFit/>
          </a:bodyPr>
          <a:lstStyle/>
          <a:p>
            <a:pPr algn="ctr"/>
            <a:r>
              <a:rPr lang="id-ID" sz="1600" b="1" dirty="0">
                <a:solidFill>
                  <a:schemeClr val="tx1"/>
                </a:solidFill>
              </a:rPr>
              <a:t>Teknik Pengumpulan Data :</a:t>
            </a:r>
          </a:p>
          <a:p>
            <a:pPr algn="ctr"/>
            <a:r>
              <a:rPr lang="id-ID" sz="1600" dirty="0">
                <a:solidFill>
                  <a:schemeClr val="tx1"/>
                </a:solidFill>
              </a:rPr>
              <a:t>Wawancara, Observasi, dan Dokumentasi. </a:t>
            </a:r>
          </a:p>
        </p:txBody>
      </p:sp>
      <p:pic>
        <p:nvPicPr>
          <p:cNvPr id="57" name="Picture 56" descr="pngwing.com">
            <a:extLst>
              <a:ext uri="{FF2B5EF4-FFF2-40B4-BE49-F238E27FC236}">
                <a16:creationId xmlns:a16="http://schemas.microsoft.com/office/drawing/2014/main" id="{2851D85A-81D8-2C28-874A-AB663F9EFB9A}"/>
              </a:ext>
            </a:extLst>
          </p:cNvPr>
          <p:cNvPicPr>
            <a:picLocks noGrp="1" noChangeAspect="1"/>
          </p:cNvPicPr>
          <p:nvPr isPhoto="1"/>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50400" y="1930976"/>
            <a:ext cx="1178003" cy="1178003"/>
          </a:xfrm>
          <a:prstGeom prst="rect">
            <a:avLst/>
          </a:prstGeom>
        </p:spPr>
      </p:pic>
      <p:sp>
        <p:nvSpPr>
          <p:cNvPr id="2" name="TextBox 1">
            <a:extLst>
              <a:ext uri="{FF2B5EF4-FFF2-40B4-BE49-F238E27FC236}">
                <a16:creationId xmlns:a16="http://schemas.microsoft.com/office/drawing/2014/main" id="{94AF4108-7113-6881-3A85-DB055AE5A2D9}"/>
              </a:ext>
            </a:extLst>
          </p:cNvPr>
          <p:cNvSpPr txBox="1"/>
          <p:nvPr/>
        </p:nvSpPr>
        <p:spPr>
          <a:xfrm>
            <a:off x="4824353" y="3416994"/>
            <a:ext cx="2432704" cy="1077218"/>
          </a:xfrm>
          <a:prstGeom prst="rect">
            <a:avLst/>
          </a:prstGeom>
          <a:noFill/>
        </p:spPr>
        <p:txBody>
          <a:bodyPr wrap="square">
            <a:spAutoFit/>
          </a:bodyPr>
          <a:lstStyle/>
          <a:p>
            <a:pPr algn="ctr"/>
            <a:r>
              <a:rPr lang="id-ID" sz="1600" b="1" dirty="0">
                <a:solidFill>
                  <a:schemeClr val="tx1"/>
                </a:solidFill>
              </a:rPr>
              <a:t>J</a:t>
            </a:r>
            <a:r>
              <a:rPr lang="en-US" altLang="id" sz="1600" b="1" dirty="0" err="1">
                <a:solidFill>
                  <a:schemeClr val="tx1"/>
                </a:solidFill>
              </a:rPr>
              <a:t>enis</a:t>
            </a:r>
            <a:r>
              <a:rPr lang="en-US" altLang="id" sz="1600" b="1" dirty="0">
                <a:solidFill>
                  <a:schemeClr val="tx1"/>
                </a:solidFill>
              </a:rPr>
              <a:t> </a:t>
            </a:r>
            <a:r>
              <a:rPr lang="en-US" altLang="id" sz="1600" b="1" dirty="0" err="1">
                <a:solidFill>
                  <a:schemeClr val="tx1"/>
                </a:solidFill>
              </a:rPr>
              <a:t>Penelitian</a:t>
            </a:r>
            <a:r>
              <a:rPr lang="id-ID" sz="1600" b="1" dirty="0">
                <a:solidFill>
                  <a:schemeClr val="tx1"/>
                </a:solidFill>
              </a:rPr>
              <a:t> :</a:t>
            </a:r>
            <a:endParaRPr lang="zh-CN" altLang="en-US" sz="1600" dirty="0"/>
          </a:p>
          <a:p>
            <a:pPr algn="ctr"/>
            <a:r>
              <a:rPr lang="id-ID" sz="1600" dirty="0">
                <a:solidFill>
                  <a:schemeClr val="tx1"/>
                </a:solidFill>
              </a:rPr>
              <a:t>Penelitian Kualititatif dengan Pendekatan Deskriptif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1048637"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METODE</a:t>
            </a:r>
          </a:p>
        </p:txBody>
      </p:sp>
      <p:grpSp>
        <p:nvGrpSpPr>
          <p:cNvPr id="2" name="Google Shape;473;p36">
            <a:extLst>
              <a:ext uri="{FF2B5EF4-FFF2-40B4-BE49-F238E27FC236}">
                <a16:creationId xmlns:a16="http://schemas.microsoft.com/office/drawing/2014/main" id="{777360E4-2646-5F56-051A-B696818BE88B}"/>
              </a:ext>
            </a:extLst>
          </p:cNvPr>
          <p:cNvGrpSpPr/>
          <p:nvPr/>
        </p:nvGrpSpPr>
        <p:grpSpPr>
          <a:xfrm>
            <a:off x="9588880" y="1226723"/>
            <a:ext cx="1659330" cy="1049830"/>
            <a:chOff x="962151" y="3659726"/>
            <a:chExt cx="316674" cy="249500"/>
          </a:xfrm>
          <a:solidFill>
            <a:srgbClr val="F0344F"/>
          </a:solidFill>
        </p:grpSpPr>
        <p:sp>
          <p:nvSpPr>
            <p:cNvPr id="3" name="Google Shape;474;p36">
              <a:extLst>
                <a:ext uri="{FF2B5EF4-FFF2-40B4-BE49-F238E27FC236}">
                  <a16:creationId xmlns:a16="http://schemas.microsoft.com/office/drawing/2014/main" id="{A51FAAAC-98D3-6AB8-002D-AA9D5C3D2B52}"/>
                </a:ext>
              </a:extLst>
            </p:cNvPr>
            <p:cNvSpPr/>
            <p:nvPr/>
          </p:nvSpPr>
          <p:spPr>
            <a:xfrm>
              <a:off x="1204375" y="3770925"/>
              <a:ext cx="54225" cy="42425"/>
            </a:xfrm>
            <a:custGeom>
              <a:avLst/>
              <a:gdLst/>
              <a:ahLst/>
              <a:cxnLst/>
              <a:rect l="l" t="t" r="r" b="b"/>
              <a:pathLst>
                <a:path w="2169" h="1697" extrusionOk="0">
                  <a:moveTo>
                    <a:pt x="1680" y="294"/>
                  </a:moveTo>
                  <a:cubicBezTo>
                    <a:pt x="1718" y="294"/>
                    <a:pt x="1755" y="307"/>
                    <a:pt x="1787" y="340"/>
                  </a:cubicBezTo>
                  <a:cubicBezTo>
                    <a:pt x="1858" y="411"/>
                    <a:pt x="1858" y="506"/>
                    <a:pt x="1787" y="578"/>
                  </a:cubicBezTo>
                  <a:lnTo>
                    <a:pt x="1025" y="1364"/>
                  </a:lnTo>
                  <a:cubicBezTo>
                    <a:pt x="986" y="1390"/>
                    <a:pt x="939" y="1409"/>
                    <a:pt x="894" y="1409"/>
                  </a:cubicBezTo>
                  <a:cubicBezTo>
                    <a:pt x="856" y="1409"/>
                    <a:pt x="819" y="1396"/>
                    <a:pt x="787" y="1364"/>
                  </a:cubicBezTo>
                  <a:lnTo>
                    <a:pt x="382" y="959"/>
                  </a:lnTo>
                  <a:cubicBezTo>
                    <a:pt x="334" y="911"/>
                    <a:pt x="310" y="816"/>
                    <a:pt x="382" y="744"/>
                  </a:cubicBezTo>
                  <a:cubicBezTo>
                    <a:pt x="421" y="705"/>
                    <a:pt x="468" y="687"/>
                    <a:pt x="514" y="687"/>
                  </a:cubicBezTo>
                  <a:cubicBezTo>
                    <a:pt x="551" y="687"/>
                    <a:pt x="588" y="699"/>
                    <a:pt x="620" y="721"/>
                  </a:cubicBezTo>
                  <a:lnTo>
                    <a:pt x="811" y="911"/>
                  </a:lnTo>
                  <a:cubicBezTo>
                    <a:pt x="834" y="935"/>
                    <a:pt x="870" y="947"/>
                    <a:pt x="906" y="947"/>
                  </a:cubicBezTo>
                  <a:cubicBezTo>
                    <a:pt x="942" y="947"/>
                    <a:pt x="977" y="935"/>
                    <a:pt x="1001" y="911"/>
                  </a:cubicBezTo>
                  <a:lnTo>
                    <a:pt x="1549" y="340"/>
                  </a:lnTo>
                  <a:cubicBezTo>
                    <a:pt x="1588" y="313"/>
                    <a:pt x="1634" y="294"/>
                    <a:pt x="1680" y="294"/>
                  </a:cubicBezTo>
                  <a:close/>
                  <a:moveTo>
                    <a:pt x="1665" y="0"/>
                  </a:moveTo>
                  <a:cubicBezTo>
                    <a:pt x="1549" y="0"/>
                    <a:pt x="1430" y="42"/>
                    <a:pt x="1335" y="125"/>
                  </a:cubicBezTo>
                  <a:lnTo>
                    <a:pt x="906" y="602"/>
                  </a:lnTo>
                  <a:lnTo>
                    <a:pt x="811" y="530"/>
                  </a:lnTo>
                  <a:cubicBezTo>
                    <a:pt x="727" y="435"/>
                    <a:pt x="614" y="387"/>
                    <a:pt x="498" y="387"/>
                  </a:cubicBezTo>
                  <a:cubicBezTo>
                    <a:pt x="382" y="387"/>
                    <a:pt x="263" y="435"/>
                    <a:pt x="168" y="530"/>
                  </a:cubicBezTo>
                  <a:cubicBezTo>
                    <a:pt x="1" y="697"/>
                    <a:pt x="1" y="1006"/>
                    <a:pt x="191" y="1173"/>
                  </a:cubicBezTo>
                  <a:lnTo>
                    <a:pt x="596" y="1554"/>
                  </a:lnTo>
                  <a:cubicBezTo>
                    <a:pt x="668" y="1649"/>
                    <a:pt x="787" y="1697"/>
                    <a:pt x="906" y="1697"/>
                  </a:cubicBezTo>
                  <a:cubicBezTo>
                    <a:pt x="1025" y="1697"/>
                    <a:pt x="1144" y="1649"/>
                    <a:pt x="1239" y="1554"/>
                  </a:cubicBezTo>
                  <a:lnTo>
                    <a:pt x="2001" y="768"/>
                  </a:lnTo>
                  <a:cubicBezTo>
                    <a:pt x="2168" y="602"/>
                    <a:pt x="2168" y="292"/>
                    <a:pt x="1978" y="125"/>
                  </a:cubicBezTo>
                  <a:cubicBezTo>
                    <a:pt x="1894" y="42"/>
                    <a:pt x="1781" y="0"/>
                    <a:pt x="1665" y="0"/>
                  </a:cubicBezTo>
                  <a:close/>
                </a:path>
              </a:pathLst>
            </a:custGeom>
            <a:grpFill/>
            <a:ln>
              <a:solidFill>
                <a:srgbClr val="F0344F"/>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4" name="Google Shape;475;p36">
              <a:extLst>
                <a:ext uri="{FF2B5EF4-FFF2-40B4-BE49-F238E27FC236}">
                  <a16:creationId xmlns:a16="http://schemas.microsoft.com/office/drawing/2014/main" id="{E22A0432-BD5A-70C1-C852-66C1C0B00D6A}"/>
                </a:ext>
              </a:extLst>
            </p:cNvPr>
            <p:cNvSpPr/>
            <p:nvPr/>
          </p:nvSpPr>
          <p:spPr>
            <a:xfrm>
              <a:off x="1179975" y="3743675"/>
              <a:ext cx="98850" cy="95275"/>
            </a:xfrm>
            <a:custGeom>
              <a:avLst/>
              <a:gdLst/>
              <a:ahLst/>
              <a:cxnLst/>
              <a:rect l="l" t="t" r="r" b="b"/>
              <a:pathLst>
                <a:path w="3954" h="3811" extrusionOk="0">
                  <a:moveTo>
                    <a:pt x="2037" y="1"/>
                  </a:moveTo>
                  <a:cubicBezTo>
                    <a:pt x="1548" y="1"/>
                    <a:pt x="1060" y="191"/>
                    <a:pt x="691" y="572"/>
                  </a:cubicBezTo>
                  <a:cubicBezTo>
                    <a:pt x="191" y="1072"/>
                    <a:pt x="1" y="1811"/>
                    <a:pt x="215" y="2501"/>
                  </a:cubicBezTo>
                  <a:cubicBezTo>
                    <a:pt x="234" y="2560"/>
                    <a:pt x="302" y="2603"/>
                    <a:pt x="366" y="2603"/>
                  </a:cubicBezTo>
                  <a:cubicBezTo>
                    <a:pt x="379" y="2603"/>
                    <a:pt x="393" y="2601"/>
                    <a:pt x="405" y="2596"/>
                  </a:cubicBezTo>
                  <a:cubicBezTo>
                    <a:pt x="477" y="2573"/>
                    <a:pt x="524" y="2477"/>
                    <a:pt x="501" y="2406"/>
                  </a:cubicBezTo>
                  <a:cubicBezTo>
                    <a:pt x="310" y="1834"/>
                    <a:pt x="477" y="1191"/>
                    <a:pt x="905" y="763"/>
                  </a:cubicBezTo>
                  <a:cubicBezTo>
                    <a:pt x="1215" y="453"/>
                    <a:pt x="1626" y="298"/>
                    <a:pt x="2040" y="298"/>
                  </a:cubicBezTo>
                  <a:cubicBezTo>
                    <a:pt x="2453" y="298"/>
                    <a:pt x="2870" y="453"/>
                    <a:pt x="3192" y="763"/>
                  </a:cubicBezTo>
                  <a:cubicBezTo>
                    <a:pt x="3477" y="1072"/>
                    <a:pt x="3644" y="1477"/>
                    <a:pt x="3644" y="1906"/>
                  </a:cubicBezTo>
                  <a:cubicBezTo>
                    <a:pt x="3644" y="2334"/>
                    <a:pt x="3477" y="2739"/>
                    <a:pt x="3192" y="3049"/>
                  </a:cubicBezTo>
                  <a:cubicBezTo>
                    <a:pt x="2882" y="3359"/>
                    <a:pt x="2477" y="3525"/>
                    <a:pt x="2049" y="3525"/>
                  </a:cubicBezTo>
                  <a:cubicBezTo>
                    <a:pt x="1620" y="3525"/>
                    <a:pt x="1215" y="3359"/>
                    <a:pt x="905" y="3049"/>
                  </a:cubicBezTo>
                  <a:cubicBezTo>
                    <a:pt x="834" y="3001"/>
                    <a:pt x="786" y="2930"/>
                    <a:pt x="739" y="2882"/>
                  </a:cubicBezTo>
                  <a:cubicBezTo>
                    <a:pt x="713" y="2843"/>
                    <a:pt x="679" y="2825"/>
                    <a:pt x="642" y="2825"/>
                  </a:cubicBezTo>
                  <a:cubicBezTo>
                    <a:pt x="612" y="2825"/>
                    <a:pt x="580" y="2837"/>
                    <a:pt x="548" y="2858"/>
                  </a:cubicBezTo>
                  <a:cubicBezTo>
                    <a:pt x="477" y="2906"/>
                    <a:pt x="477" y="3001"/>
                    <a:pt x="524" y="3049"/>
                  </a:cubicBezTo>
                  <a:cubicBezTo>
                    <a:pt x="572" y="3120"/>
                    <a:pt x="620" y="3192"/>
                    <a:pt x="691" y="3263"/>
                  </a:cubicBezTo>
                  <a:cubicBezTo>
                    <a:pt x="1048" y="3620"/>
                    <a:pt x="1525" y="3811"/>
                    <a:pt x="2049" y="3811"/>
                  </a:cubicBezTo>
                  <a:cubicBezTo>
                    <a:pt x="2549" y="3811"/>
                    <a:pt x="3025" y="3620"/>
                    <a:pt x="3382" y="3263"/>
                  </a:cubicBezTo>
                  <a:cubicBezTo>
                    <a:pt x="3739" y="2906"/>
                    <a:pt x="3954" y="2430"/>
                    <a:pt x="3954" y="1906"/>
                  </a:cubicBezTo>
                  <a:cubicBezTo>
                    <a:pt x="3954" y="1406"/>
                    <a:pt x="3739" y="929"/>
                    <a:pt x="3382" y="572"/>
                  </a:cubicBezTo>
                  <a:cubicBezTo>
                    <a:pt x="3013" y="191"/>
                    <a:pt x="2525" y="1"/>
                    <a:pt x="2037" y="1"/>
                  </a:cubicBezTo>
                  <a:close/>
                </a:path>
              </a:pathLst>
            </a:custGeom>
            <a:grpFill/>
            <a:ln>
              <a:solidFill>
                <a:srgbClr val="F0344F"/>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5" name="Google Shape;476;p36">
              <a:extLst>
                <a:ext uri="{FF2B5EF4-FFF2-40B4-BE49-F238E27FC236}">
                  <a16:creationId xmlns:a16="http://schemas.microsoft.com/office/drawing/2014/main" id="{11A1CD69-8FEB-2E02-5A6D-B2A5D80E0729}"/>
                </a:ext>
              </a:extLst>
            </p:cNvPr>
            <p:cNvSpPr/>
            <p:nvPr/>
          </p:nvSpPr>
          <p:spPr>
            <a:xfrm>
              <a:off x="962151" y="3659726"/>
              <a:ext cx="251275" cy="249500"/>
            </a:xfrm>
            <a:custGeom>
              <a:avLst/>
              <a:gdLst/>
              <a:ahLst/>
              <a:cxnLst/>
              <a:rect l="l" t="t" r="r" b="b"/>
              <a:pathLst>
                <a:path w="10051" h="9980" extrusionOk="0">
                  <a:moveTo>
                    <a:pt x="5525" y="501"/>
                  </a:moveTo>
                  <a:lnTo>
                    <a:pt x="6835" y="1811"/>
                  </a:lnTo>
                  <a:lnTo>
                    <a:pt x="5668" y="1811"/>
                  </a:lnTo>
                  <a:cubicBezTo>
                    <a:pt x="5597" y="1811"/>
                    <a:pt x="5525" y="1739"/>
                    <a:pt x="5525" y="1668"/>
                  </a:cubicBezTo>
                  <a:lnTo>
                    <a:pt x="5525" y="501"/>
                  </a:lnTo>
                  <a:close/>
                  <a:moveTo>
                    <a:pt x="8121" y="7050"/>
                  </a:moveTo>
                  <a:lnTo>
                    <a:pt x="8455" y="7383"/>
                  </a:lnTo>
                  <a:lnTo>
                    <a:pt x="8097" y="7717"/>
                  </a:lnTo>
                  <a:lnTo>
                    <a:pt x="7764" y="7407"/>
                  </a:lnTo>
                  <a:cubicBezTo>
                    <a:pt x="7835" y="7360"/>
                    <a:pt x="7907" y="7288"/>
                    <a:pt x="7954" y="7241"/>
                  </a:cubicBezTo>
                  <a:cubicBezTo>
                    <a:pt x="8026" y="7169"/>
                    <a:pt x="8074" y="7121"/>
                    <a:pt x="8121" y="7050"/>
                  </a:cubicBezTo>
                  <a:close/>
                  <a:moveTo>
                    <a:pt x="8764" y="7479"/>
                  </a:moveTo>
                  <a:lnTo>
                    <a:pt x="9574" y="8288"/>
                  </a:lnTo>
                  <a:cubicBezTo>
                    <a:pt x="9741" y="8455"/>
                    <a:pt x="9741" y="8717"/>
                    <a:pt x="9574" y="8860"/>
                  </a:cubicBezTo>
                  <a:cubicBezTo>
                    <a:pt x="9502" y="8943"/>
                    <a:pt x="9401" y="8985"/>
                    <a:pt x="9300" y="8985"/>
                  </a:cubicBezTo>
                  <a:cubicBezTo>
                    <a:pt x="9199" y="8985"/>
                    <a:pt x="9098" y="8943"/>
                    <a:pt x="9026" y="8860"/>
                  </a:cubicBezTo>
                  <a:lnTo>
                    <a:pt x="8193" y="8050"/>
                  </a:lnTo>
                  <a:lnTo>
                    <a:pt x="8764" y="7479"/>
                  </a:lnTo>
                  <a:close/>
                  <a:moveTo>
                    <a:pt x="167" y="1"/>
                  </a:moveTo>
                  <a:cubicBezTo>
                    <a:pt x="72" y="1"/>
                    <a:pt x="24" y="72"/>
                    <a:pt x="24" y="144"/>
                  </a:cubicBezTo>
                  <a:lnTo>
                    <a:pt x="24" y="1716"/>
                  </a:lnTo>
                  <a:cubicBezTo>
                    <a:pt x="24" y="1716"/>
                    <a:pt x="24" y="1739"/>
                    <a:pt x="24" y="1739"/>
                  </a:cubicBezTo>
                  <a:cubicBezTo>
                    <a:pt x="76" y="1782"/>
                    <a:pt x="128" y="1801"/>
                    <a:pt x="172" y="1801"/>
                  </a:cubicBezTo>
                  <a:cubicBezTo>
                    <a:pt x="252" y="1801"/>
                    <a:pt x="310" y="1744"/>
                    <a:pt x="310" y="1668"/>
                  </a:cubicBezTo>
                  <a:lnTo>
                    <a:pt x="310" y="334"/>
                  </a:lnTo>
                  <a:cubicBezTo>
                    <a:pt x="310" y="311"/>
                    <a:pt x="334" y="287"/>
                    <a:pt x="358" y="287"/>
                  </a:cubicBezTo>
                  <a:lnTo>
                    <a:pt x="5240" y="287"/>
                  </a:lnTo>
                  <a:lnTo>
                    <a:pt x="5240" y="1668"/>
                  </a:lnTo>
                  <a:cubicBezTo>
                    <a:pt x="5240" y="1906"/>
                    <a:pt x="5430" y="2097"/>
                    <a:pt x="5668" y="2097"/>
                  </a:cubicBezTo>
                  <a:lnTo>
                    <a:pt x="7050" y="2097"/>
                  </a:lnTo>
                  <a:lnTo>
                    <a:pt x="7050" y="3002"/>
                  </a:lnTo>
                  <a:cubicBezTo>
                    <a:pt x="6764" y="2883"/>
                    <a:pt x="6454" y="2835"/>
                    <a:pt x="6168" y="2835"/>
                  </a:cubicBezTo>
                  <a:lnTo>
                    <a:pt x="2882" y="2835"/>
                  </a:lnTo>
                  <a:cubicBezTo>
                    <a:pt x="2811" y="2835"/>
                    <a:pt x="2763" y="2883"/>
                    <a:pt x="2739" y="2954"/>
                  </a:cubicBezTo>
                  <a:cubicBezTo>
                    <a:pt x="2715" y="3049"/>
                    <a:pt x="2787" y="3121"/>
                    <a:pt x="2882" y="3121"/>
                  </a:cubicBezTo>
                  <a:lnTo>
                    <a:pt x="4954" y="3121"/>
                  </a:lnTo>
                  <a:cubicBezTo>
                    <a:pt x="4740" y="3216"/>
                    <a:pt x="4549" y="3383"/>
                    <a:pt x="4358" y="3549"/>
                  </a:cubicBezTo>
                  <a:lnTo>
                    <a:pt x="2906" y="3549"/>
                  </a:lnTo>
                  <a:cubicBezTo>
                    <a:pt x="2834" y="3549"/>
                    <a:pt x="2763" y="3597"/>
                    <a:pt x="2739" y="3668"/>
                  </a:cubicBezTo>
                  <a:cubicBezTo>
                    <a:pt x="2739" y="3764"/>
                    <a:pt x="2811" y="3835"/>
                    <a:pt x="2882" y="3835"/>
                  </a:cubicBezTo>
                  <a:lnTo>
                    <a:pt x="4097" y="3835"/>
                  </a:lnTo>
                  <a:cubicBezTo>
                    <a:pt x="3858" y="4145"/>
                    <a:pt x="3692" y="4502"/>
                    <a:pt x="3620" y="4883"/>
                  </a:cubicBezTo>
                  <a:lnTo>
                    <a:pt x="2906" y="4883"/>
                  </a:lnTo>
                  <a:cubicBezTo>
                    <a:pt x="2834" y="4883"/>
                    <a:pt x="2763" y="4954"/>
                    <a:pt x="2739" y="5026"/>
                  </a:cubicBezTo>
                  <a:cubicBezTo>
                    <a:pt x="2739" y="5097"/>
                    <a:pt x="2811" y="5193"/>
                    <a:pt x="2906" y="5193"/>
                  </a:cubicBezTo>
                  <a:lnTo>
                    <a:pt x="3573" y="5193"/>
                  </a:lnTo>
                  <a:cubicBezTo>
                    <a:pt x="3573" y="5264"/>
                    <a:pt x="3573" y="5335"/>
                    <a:pt x="3573" y="5407"/>
                  </a:cubicBezTo>
                  <a:cubicBezTo>
                    <a:pt x="3573" y="5478"/>
                    <a:pt x="3573" y="5550"/>
                    <a:pt x="3573" y="5621"/>
                  </a:cubicBezTo>
                  <a:lnTo>
                    <a:pt x="2906" y="5621"/>
                  </a:lnTo>
                  <a:cubicBezTo>
                    <a:pt x="2834" y="5621"/>
                    <a:pt x="2763" y="5669"/>
                    <a:pt x="2739" y="5740"/>
                  </a:cubicBezTo>
                  <a:cubicBezTo>
                    <a:pt x="2739" y="5835"/>
                    <a:pt x="2811" y="5907"/>
                    <a:pt x="2882" y="5907"/>
                  </a:cubicBezTo>
                  <a:lnTo>
                    <a:pt x="3596" y="5907"/>
                  </a:lnTo>
                  <a:cubicBezTo>
                    <a:pt x="3692" y="6312"/>
                    <a:pt x="3858" y="6669"/>
                    <a:pt x="4097" y="7002"/>
                  </a:cubicBezTo>
                  <a:lnTo>
                    <a:pt x="2906" y="7002"/>
                  </a:lnTo>
                  <a:cubicBezTo>
                    <a:pt x="2834" y="7002"/>
                    <a:pt x="2763" y="7050"/>
                    <a:pt x="2739" y="7121"/>
                  </a:cubicBezTo>
                  <a:cubicBezTo>
                    <a:pt x="2739" y="7217"/>
                    <a:pt x="2811" y="7288"/>
                    <a:pt x="2882" y="7288"/>
                  </a:cubicBezTo>
                  <a:lnTo>
                    <a:pt x="4358" y="7288"/>
                  </a:lnTo>
                  <a:cubicBezTo>
                    <a:pt x="4549" y="7455"/>
                    <a:pt x="4740" y="7598"/>
                    <a:pt x="4930" y="7693"/>
                  </a:cubicBezTo>
                  <a:lnTo>
                    <a:pt x="2906" y="7693"/>
                  </a:lnTo>
                  <a:cubicBezTo>
                    <a:pt x="2834" y="7693"/>
                    <a:pt x="2763" y="7741"/>
                    <a:pt x="2739" y="7836"/>
                  </a:cubicBezTo>
                  <a:cubicBezTo>
                    <a:pt x="2739" y="7907"/>
                    <a:pt x="2811" y="7979"/>
                    <a:pt x="2882" y="7979"/>
                  </a:cubicBezTo>
                  <a:lnTo>
                    <a:pt x="6145" y="7979"/>
                  </a:lnTo>
                  <a:cubicBezTo>
                    <a:pt x="6454" y="7979"/>
                    <a:pt x="6764" y="7931"/>
                    <a:pt x="7073" y="7812"/>
                  </a:cubicBezTo>
                  <a:lnTo>
                    <a:pt x="7073" y="9551"/>
                  </a:lnTo>
                  <a:cubicBezTo>
                    <a:pt x="7073" y="9622"/>
                    <a:pt x="7002" y="9693"/>
                    <a:pt x="6930" y="9693"/>
                  </a:cubicBezTo>
                  <a:lnTo>
                    <a:pt x="453" y="9693"/>
                  </a:lnTo>
                  <a:cubicBezTo>
                    <a:pt x="358" y="9693"/>
                    <a:pt x="310" y="9622"/>
                    <a:pt x="310" y="9551"/>
                  </a:cubicBezTo>
                  <a:lnTo>
                    <a:pt x="310" y="2263"/>
                  </a:lnTo>
                  <a:cubicBezTo>
                    <a:pt x="310" y="2192"/>
                    <a:pt x="239" y="2120"/>
                    <a:pt x="167" y="2120"/>
                  </a:cubicBezTo>
                  <a:cubicBezTo>
                    <a:pt x="158" y="2117"/>
                    <a:pt x="148" y="2116"/>
                    <a:pt x="138" y="2116"/>
                  </a:cubicBezTo>
                  <a:cubicBezTo>
                    <a:pt x="72" y="2116"/>
                    <a:pt x="0" y="2181"/>
                    <a:pt x="0" y="2263"/>
                  </a:cubicBezTo>
                  <a:lnTo>
                    <a:pt x="0" y="9551"/>
                  </a:lnTo>
                  <a:cubicBezTo>
                    <a:pt x="0" y="9789"/>
                    <a:pt x="215" y="9979"/>
                    <a:pt x="453" y="9979"/>
                  </a:cubicBezTo>
                  <a:lnTo>
                    <a:pt x="6907" y="9979"/>
                  </a:lnTo>
                  <a:cubicBezTo>
                    <a:pt x="7145" y="9979"/>
                    <a:pt x="7335" y="9789"/>
                    <a:pt x="7335" y="9551"/>
                  </a:cubicBezTo>
                  <a:lnTo>
                    <a:pt x="7335" y="7693"/>
                  </a:lnTo>
                  <a:cubicBezTo>
                    <a:pt x="7407" y="7645"/>
                    <a:pt x="7478" y="7622"/>
                    <a:pt x="7526" y="7574"/>
                  </a:cubicBezTo>
                  <a:lnTo>
                    <a:pt x="7883" y="7931"/>
                  </a:lnTo>
                  <a:cubicBezTo>
                    <a:pt x="7835" y="7979"/>
                    <a:pt x="7835" y="8098"/>
                    <a:pt x="7883" y="8145"/>
                  </a:cubicBezTo>
                  <a:lnTo>
                    <a:pt x="8812" y="9074"/>
                  </a:lnTo>
                  <a:cubicBezTo>
                    <a:pt x="8943" y="9205"/>
                    <a:pt x="9121" y="9271"/>
                    <a:pt x="9300" y="9271"/>
                  </a:cubicBezTo>
                  <a:cubicBezTo>
                    <a:pt x="9479" y="9271"/>
                    <a:pt x="9657" y="9205"/>
                    <a:pt x="9788" y="9074"/>
                  </a:cubicBezTo>
                  <a:cubicBezTo>
                    <a:pt x="10050" y="8812"/>
                    <a:pt x="10050" y="8360"/>
                    <a:pt x="9788" y="8098"/>
                  </a:cubicBezTo>
                  <a:lnTo>
                    <a:pt x="8859" y="7169"/>
                  </a:lnTo>
                  <a:cubicBezTo>
                    <a:pt x="8836" y="7133"/>
                    <a:pt x="8800" y="7116"/>
                    <a:pt x="8761" y="7116"/>
                  </a:cubicBezTo>
                  <a:cubicBezTo>
                    <a:pt x="8722" y="7116"/>
                    <a:pt x="8681" y="7133"/>
                    <a:pt x="8645" y="7169"/>
                  </a:cubicBezTo>
                  <a:lnTo>
                    <a:pt x="8288" y="6812"/>
                  </a:lnTo>
                  <a:cubicBezTo>
                    <a:pt x="8526" y="6455"/>
                    <a:pt x="8669" y="6026"/>
                    <a:pt x="8693" y="5574"/>
                  </a:cubicBezTo>
                  <a:cubicBezTo>
                    <a:pt x="8717" y="5502"/>
                    <a:pt x="8645" y="5431"/>
                    <a:pt x="8574" y="5407"/>
                  </a:cubicBezTo>
                  <a:cubicBezTo>
                    <a:pt x="8478" y="5407"/>
                    <a:pt x="8407" y="5478"/>
                    <a:pt x="8407" y="5550"/>
                  </a:cubicBezTo>
                  <a:cubicBezTo>
                    <a:pt x="8359" y="6121"/>
                    <a:pt x="8145" y="6621"/>
                    <a:pt x="7740" y="7026"/>
                  </a:cubicBezTo>
                  <a:cubicBezTo>
                    <a:pt x="7314" y="7476"/>
                    <a:pt x="6724" y="7690"/>
                    <a:pt x="6133" y="7693"/>
                  </a:cubicBezTo>
                  <a:lnTo>
                    <a:pt x="6133" y="7693"/>
                  </a:lnTo>
                  <a:cubicBezTo>
                    <a:pt x="5542" y="7690"/>
                    <a:pt x="4975" y="7476"/>
                    <a:pt x="4525" y="7026"/>
                  </a:cubicBezTo>
                  <a:cubicBezTo>
                    <a:pt x="4097" y="6598"/>
                    <a:pt x="3858" y="6026"/>
                    <a:pt x="3858" y="5407"/>
                  </a:cubicBezTo>
                  <a:cubicBezTo>
                    <a:pt x="3858" y="4811"/>
                    <a:pt x="4097" y="4216"/>
                    <a:pt x="4525" y="3787"/>
                  </a:cubicBezTo>
                  <a:cubicBezTo>
                    <a:pt x="4978" y="3347"/>
                    <a:pt x="5567" y="3127"/>
                    <a:pt x="6153" y="3127"/>
                  </a:cubicBezTo>
                  <a:cubicBezTo>
                    <a:pt x="6740" y="3127"/>
                    <a:pt x="7323" y="3347"/>
                    <a:pt x="7764" y="3787"/>
                  </a:cubicBezTo>
                  <a:cubicBezTo>
                    <a:pt x="8097" y="4121"/>
                    <a:pt x="8312" y="4550"/>
                    <a:pt x="8407" y="5002"/>
                  </a:cubicBezTo>
                  <a:cubicBezTo>
                    <a:pt x="8407" y="5064"/>
                    <a:pt x="8461" y="5126"/>
                    <a:pt x="8537" y="5126"/>
                  </a:cubicBezTo>
                  <a:cubicBezTo>
                    <a:pt x="8549" y="5126"/>
                    <a:pt x="8561" y="5124"/>
                    <a:pt x="8574" y="5121"/>
                  </a:cubicBezTo>
                  <a:cubicBezTo>
                    <a:pt x="8645" y="5097"/>
                    <a:pt x="8693" y="5026"/>
                    <a:pt x="8693" y="4954"/>
                  </a:cubicBezTo>
                  <a:cubicBezTo>
                    <a:pt x="8597" y="4430"/>
                    <a:pt x="8359" y="3954"/>
                    <a:pt x="7978" y="3597"/>
                  </a:cubicBezTo>
                  <a:cubicBezTo>
                    <a:pt x="7788" y="3406"/>
                    <a:pt x="7573" y="3240"/>
                    <a:pt x="7359" y="3144"/>
                  </a:cubicBezTo>
                  <a:lnTo>
                    <a:pt x="7359" y="1954"/>
                  </a:lnTo>
                  <a:cubicBezTo>
                    <a:pt x="7359" y="1930"/>
                    <a:pt x="7335" y="1882"/>
                    <a:pt x="7311" y="1858"/>
                  </a:cubicBezTo>
                  <a:lnTo>
                    <a:pt x="5502" y="25"/>
                  </a:lnTo>
                  <a:cubicBezTo>
                    <a:pt x="5478" y="1"/>
                    <a:pt x="5430" y="1"/>
                    <a:pt x="5406" y="1"/>
                  </a:cubicBezTo>
                  <a:close/>
                </a:path>
              </a:pathLst>
            </a:custGeom>
            <a:grpFill/>
            <a:ln>
              <a:solidFill>
                <a:srgbClr val="F0344F"/>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dirty="0"/>
            </a:p>
          </p:txBody>
        </p:sp>
        <p:sp>
          <p:nvSpPr>
            <p:cNvPr id="6" name="Google Shape;477;p36">
              <a:extLst>
                <a:ext uri="{FF2B5EF4-FFF2-40B4-BE49-F238E27FC236}">
                  <a16:creationId xmlns:a16="http://schemas.microsoft.com/office/drawing/2014/main" id="{5B7B71C2-70D9-DD04-4D1B-EA28EAD8CB34}"/>
                </a:ext>
              </a:extLst>
            </p:cNvPr>
            <p:cNvSpPr/>
            <p:nvPr/>
          </p:nvSpPr>
          <p:spPr>
            <a:xfrm>
              <a:off x="1103175" y="3723425"/>
              <a:ext cx="32775" cy="32175"/>
            </a:xfrm>
            <a:custGeom>
              <a:avLst/>
              <a:gdLst/>
              <a:ahLst/>
              <a:cxnLst/>
              <a:rect l="l" t="t" r="r" b="b"/>
              <a:pathLst>
                <a:path w="1311" h="1287" extrusionOk="0">
                  <a:moveTo>
                    <a:pt x="953" y="287"/>
                  </a:moveTo>
                  <a:cubicBezTo>
                    <a:pt x="977" y="287"/>
                    <a:pt x="1001" y="311"/>
                    <a:pt x="1001" y="334"/>
                  </a:cubicBezTo>
                  <a:lnTo>
                    <a:pt x="1001" y="954"/>
                  </a:lnTo>
                  <a:cubicBezTo>
                    <a:pt x="1001" y="977"/>
                    <a:pt x="977" y="1001"/>
                    <a:pt x="953" y="1001"/>
                  </a:cubicBezTo>
                  <a:lnTo>
                    <a:pt x="334" y="1001"/>
                  </a:lnTo>
                  <a:cubicBezTo>
                    <a:pt x="310" y="1001"/>
                    <a:pt x="286" y="977"/>
                    <a:pt x="286" y="954"/>
                  </a:cubicBezTo>
                  <a:lnTo>
                    <a:pt x="286" y="334"/>
                  </a:lnTo>
                  <a:cubicBezTo>
                    <a:pt x="286" y="311"/>
                    <a:pt x="310" y="287"/>
                    <a:pt x="334" y="287"/>
                  </a:cubicBezTo>
                  <a:close/>
                  <a:moveTo>
                    <a:pt x="334" y="1"/>
                  </a:moveTo>
                  <a:cubicBezTo>
                    <a:pt x="143" y="1"/>
                    <a:pt x="0" y="144"/>
                    <a:pt x="0" y="334"/>
                  </a:cubicBezTo>
                  <a:lnTo>
                    <a:pt x="0" y="954"/>
                  </a:lnTo>
                  <a:cubicBezTo>
                    <a:pt x="0" y="1144"/>
                    <a:pt x="143" y="1287"/>
                    <a:pt x="334" y="1287"/>
                  </a:cubicBezTo>
                  <a:lnTo>
                    <a:pt x="977" y="1287"/>
                  </a:lnTo>
                  <a:cubicBezTo>
                    <a:pt x="1144" y="1287"/>
                    <a:pt x="1310" y="1144"/>
                    <a:pt x="1310" y="954"/>
                  </a:cubicBezTo>
                  <a:lnTo>
                    <a:pt x="1310" y="334"/>
                  </a:lnTo>
                  <a:cubicBezTo>
                    <a:pt x="1310" y="144"/>
                    <a:pt x="1144" y="1"/>
                    <a:pt x="977" y="1"/>
                  </a:cubicBezTo>
                  <a:close/>
                </a:path>
              </a:pathLst>
            </a:custGeom>
            <a:grpFill/>
            <a:ln>
              <a:solidFill>
                <a:srgbClr val="F0344F"/>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7" name="Google Shape;478;p36">
              <a:extLst>
                <a:ext uri="{FF2B5EF4-FFF2-40B4-BE49-F238E27FC236}">
                  <a16:creationId xmlns:a16="http://schemas.microsoft.com/office/drawing/2014/main" id="{A3A5873F-1844-1B11-BC8C-DA12BD3C2A85}"/>
                </a:ext>
              </a:extLst>
            </p:cNvPr>
            <p:cNvSpPr/>
            <p:nvPr/>
          </p:nvSpPr>
          <p:spPr>
            <a:xfrm>
              <a:off x="1103175" y="3775225"/>
              <a:ext cx="32775" cy="32175"/>
            </a:xfrm>
            <a:custGeom>
              <a:avLst/>
              <a:gdLst/>
              <a:ahLst/>
              <a:cxnLst/>
              <a:rect l="l" t="t" r="r" b="b"/>
              <a:pathLst>
                <a:path w="1311" h="1287" extrusionOk="0">
                  <a:moveTo>
                    <a:pt x="953" y="287"/>
                  </a:moveTo>
                  <a:cubicBezTo>
                    <a:pt x="977" y="287"/>
                    <a:pt x="1001" y="310"/>
                    <a:pt x="1001" y="310"/>
                  </a:cubicBezTo>
                  <a:lnTo>
                    <a:pt x="1001" y="953"/>
                  </a:lnTo>
                  <a:cubicBezTo>
                    <a:pt x="1001" y="977"/>
                    <a:pt x="977" y="977"/>
                    <a:pt x="953" y="977"/>
                  </a:cubicBezTo>
                  <a:lnTo>
                    <a:pt x="334" y="977"/>
                  </a:lnTo>
                  <a:cubicBezTo>
                    <a:pt x="310" y="977"/>
                    <a:pt x="286" y="977"/>
                    <a:pt x="286" y="953"/>
                  </a:cubicBezTo>
                  <a:lnTo>
                    <a:pt x="286" y="310"/>
                  </a:lnTo>
                  <a:cubicBezTo>
                    <a:pt x="286" y="310"/>
                    <a:pt x="310" y="287"/>
                    <a:pt x="334" y="287"/>
                  </a:cubicBezTo>
                  <a:close/>
                  <a:moveTo>
                    <a:pt x="334" y="1"/>
                  </a:moveTo>
                  <a:cubicBezTo>
                    <a:pt x="143" y="1"/>
                    <a:pt x="0" y="144"/>
                    <a:pt x="0" y="310"/>
                  </a:cubicBezTo>
                  <a:lnTo>
                    <a:pt x="0" y="953"/>
                  </a:lnTo>
                  <a:cubicBezTo>
                    <a:pt x="0" y="1144"/>
                    <a:pt x="143" y="1287"/>
                    <a:pt x="334" y="1287"/>
                  </a:cubicBezTo>
                  <a:lnTo>
                    <a:pt x="977" y="1287"/>
                  </a:lnTo>
                  <a:cubicBezTo>
                    <a:pt x="1144" y="1287"/>
                    <a:pt x="1310" y="1144"/>
                    <a:pt x="1310" y="953"/>
                  </a:cubicBezTo>
                  <a:lnTo>
                    <a:pt x="1310" y="310"/>
                  </a:lnTo>
                  <a:cubicBezTo>
                    <a:pt x="1310" y="144"/>
                    <a:pt x="1144" y="1"/>
                    <a:pt x="977" y="1"/>
                  </a:cubicBezTo>
                  <a:close/>
                </a:path>
              </a:pathLst>
            </a:custGeom>
            <a:grpFill/>
            <a:ln>
              <a:solidFill>
                <a:srgbClr val="F0344F"/>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8" name="Google Shape;479;p36">
              <a:extLst>
                <a:ext uri="{FF2B5EF4-FFF2-40B4-BE49-F238E27FC236}">
                  <a16:creationId xmlns:a16="http://schemas.microsoft.com/office/drawing/2014/main" id="{A63FAF63-F53A-03E2-1A80-52D8C38135E3}"/>
                </a:ext>
              </a:extLst>
            </p:cNvPr>
            <p:cNvSpPr/>
            <p:nvPr/>
          </p:nvSpPr>
          <p:spPr>
            <a:xfrm>
              <a:off x="1103175" y="3827025"/>
              <a:ext cx="32775" cy="32175"/>
            </a:xfrm>
            <a:custGeom>
              <a:avLst/>
              <a:gdLst/>
              <a:ahLst/>
              <a:cxnLst/>
              <a:rect l="l" t="t" r="r" b="b"/>
              <a:pathLst>
                <a:path w="1311" h="1287" extrusionOk="0">
                  <a:moveTo>
                    <a:pt x="953" y="286"/>
                  </a:moveTo>
                  <a:cubicBezTo>
                    <a:pt x="977" y="286"/>
                    <a:pt x="1001" y="310"/>
                    <a:pt x="1001" y="334"/>
                  </a:cubicBezTo>
                  <a:lnTo>
                    <a:pt x="1001" y="953"/>
                  </a:lnTo>
                  <a:cubicBezTo>
                    <a:pt x="1001" y="977"/>
                    <a:pt x="977" y="1001"/>
                    <a:pt x="953" y="1001"/>
                  </a:cubicBezTo>
                  <a:lnTo>
                    <a:pt x="334" y="1001"/>
                  </a:lnTo>
                  <a:cubicBezTo>
                    <a:pt x="310" y="1001"/>
                    <a:pt x="286" y="977"/>
                    <a:pt x="286" y="953"/>
                  </a:cubicBezTo>
                  <a:lnTo>
                    <a:pt x="286" y="334"/>
                  </a:lnTo>
                  <a:cubicBezTo>
                    <a:pt x="286" y="310"/>
                    <a:pt x="310" y="286"/>
                    <a:pt x="334" y="286"/>
                  </a:cubicBezTo>
                  <a:close/>
                  <a:moveTo>
                    <a:pt x="334" y="1"/>
                  </a:moveTo>
                  <a:cubicBezTo>
                    <a:pt x="143" y="1"/>
                    <a:pt x="0" y="144"/>
                    <a:pt x="0" y="334"/>
                  </a:cubicBezTo>
                  <a:lnTo>
                    <a:pt x="0" y="953"/>
                  </a:lnTo>
                  <a:cubicBezTo>
                    <a:pt x="0" y="1144"/>
                    <a:pt x="143" y="1287"/>
                    <a:pt x="334" y="1287"/>
                  </a:cubicBezTo>
                  <a:lnTo>
                    <a:pt x="977" y="1287"/>
                  </a:lnTo>
                  <a:cubicBezTo>
                    <a:pt x="1144" y="1287"/>
                    <a:pt x="1310" y="1144"/>
                    <a:pt x="1310" y="953"/>
                  </a:cubicBezTo>
                  <a:lnTo>
                    <a:pt x="1310" y="334"/>
                  </a:lnTo>
                  <a:cubicBezTo>
                    <a:pt x="1310" y="144"/>
                    <a:pt x="1144" y="1"/>
                    <a:pt x="977" y="1"/>
                  </a:cubicBezTo>
                  <a:close/>
                </a:path>
              </a:pathLst>
            </a:custGeom>
            <a:grpFill/>
            <a:ln>
              <a:solidFill>
                <a:srgbClr val="F0344F"/>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grpSp>
      <p:sp>
        <p:nvSpPr>
          <p:cNvPr id="12" name="Google Shape;419;p36">
            <a:extLst>
              <a:ext uri="{FF2B5EF4-FFF2-40B4-BE49-F238E27FC236}">
                <a16:creationId xmlns:a16="http://schemas.microsoft.com/office/drawing/2014/main" id="{F5D19269-0179-36BC-F1E9-BE8F4C3F1FB9}"/>
              </a:ext>
            </a:extLst>
          </p:cNvPr>
          <p:cNvSpPr/>
          <p:nvPr/>
        </p:nvSpPr>
        <p:spPr>
          <a:xfrm>
            <a:off x="6672064" y="1155459"/>
            <a:ext cx="1066977" cy="1162262"/>
          </a:xfrm>
          <a:custGeom>
            <a:avLst/>
            <a:gdLst/>
            <a:ahLst/>
            <a:cxnLst/>
            <a:rect l="l" t="t" r="r" b="b"/>
            <a:pathLst>
              <a:path w="7955" h="9979" extrusionOk="0">
                <a:moveTo>
                  <a:pt x="4121" y="286"/>
                </a:moveTo>
                <a:cubicBezTo>
                  <a:pt x="4859" y="286"/>
                  <a:pt x="5478" y="905"/>
                  <a:pt x="5478" y="1667"/>
                </a:cubicBezTo>
                <a:cubicBezTo>
                  <a:pt x="5478" y="2048"/>
                  <a:pt x="5311" y="2405"/>
                  <a:pt x="5026" y="2667"/>
                </a:cubicBezTo>
                <a:lnTo>
                  <a:pt x="4621" y="2667"/>
                </a:lnTo>
                <a:cubicBezTo>
                  <a:pt x="4549" y="2667"/>
                  <a:pt x="4478" y="2715"/>
                  <a:pt x="4478" y="2786"/>
                </a:cubicBezTo>
                <a:cubicBezTo>
                  <a:pt x="4454" y="2882"/>
                  <a:pt x="4526" y="2953"/>
                  <a:pt x="4621" y="2953"/>
                </a:cubicBezTo>
                <a:lnTo>
                  <a:pt x="5216" y="2953"/>
                </a:lnTo>
                <a:cubicBezTo>
                  <a:pt x="5311" y="2953"/>
                  <a:pt x="5383" y="3025"/>
                  <a:pt x="5407" y="3096"/>
                </a:cubicBezTo>
                <a:cubicBezTo>
                  <a:pt x="5431" y="3239"/>
                  <a:pt x="5335" y="3358"/>
                  <a:pt x="5216" y="3358"/>
                </a:cubicBezTo>
                <a:lnTo>
                  <a:pt x="3001" y="3358"/>
                </a:lnTo>
                <a:cubicBezTo>
                  <a:pt x="2882" y="3358"/>
                  <a:pt x="2811" y="3263"/>
                  <a:pt x="2811" y="3167"/>
                </a:cubicBezTo>
                <a:lnTo>
                  <a:pt x="2811" y="3144"/>
                </a:lnTo>
                <a:cubicBezTo>
                  <a:pt x="2811" y="3048"/>
                  <a:pt x="2882" y="2953"/>
                  <a:pt x="3001" y="2953"/>
                </a:cubicBezTo>
                <a:lnTo>
                  <a:pt x="4025" y="2953"/>
                </a:lnTo>
                <a:cubicBezTo>
                  <a:pt x="4097" y="2953"/>
                  <a:pt x="4168" y="2905"/>
                  <a:pt x="4168" y="2834"/>
                </a:cubicBezTo>
                <a:cubicBezTo>
                  <a:pt x="4192" y="2739"/>
                  <a:pt x="4121" y="2667"/>
                  <a:pt x="4025" y="2667"/>
                </a:cubicBezTo>
                <a:lnTo>
                  <a:pt x="3192" y="2667"/>
                </a:lnTo>
                <a:cubicBezTo>
                  <a:pt x="2906" y="2405"/>
                  <a:pt x="2740" y="2048"/>
                  <a:pt x="2740" y="1667"/>
                </a:cubicBezTo>
                <a:cubicBezTo>
                  <a:pt x="2740" y="905"/>
                  <a:pt x="3359" y="286"/>
                  <a:pt x="4121" y="286"/>
                </a:cubicBezTo>
                <a:close/>
                <a:moveTo>
                  <a:pt x="4930" y="3644"/>
                </a:moveTo>
                <a:lnTo>
                  <a:pt x="4930" y="3977"/>
                </a:lnTo>
                <a:lnTo>
                  <a:pt x="3287" y="3977"/>
                </a:lnTo>
                <a:lnTo>
                  <a:pt x="3287" y="3644"/>
                </a:lnTo>
                <a:close/>
                <a:moveTo>
                  <a:pt x="4930" y="4263"/>
                </a:moveTo>
                <a:lnTo>
                  <a:pt x="4930" y="5454"/>
                </a:lnTo>
                <a:lnTo>
                  <a:pt x="4930" y="5525"/>
                </a:lnTo>
                <a:lnTo>
                  <a:pt x="4526" y="5930"/>
                </a:lnTo>
                <a:lnTo>
                  <a:pt x="3287" y="4668"/>
                </a:lnTo>
                <a:lnTo>
                  <a:pt x="3287" y="4263"/>
                </a:lnTo>
                <a:close/>
                <a:moveTo>
                  <a:pt x="3192" y="6311"/>
                </a:moveTo>
                <a:lnTo>
                  <a:pt x="4430" y="7549"/>
                </a:lnTo>
                <a:cubicBezTo>
                  <a:pt x="4454" y="7585"/>
                  <a:pt x="4490" y="7603"/>
                  <a:pt x="4526" y="7603"/>
                </a:cubicBezTo>
                <a:cubicBezTo>
                  <a:pt x="4561" y="7603"/>
                  <a:pt x="4597" y="7585"/>
                  <a:pt x="4621" y="7549"/>
                </a:cubicBezTo>
                <a:lnTo>
                  <a:pt x="5240" y="6954"/>
                </a:lnTo>
                <a:cubicBezTo>
                  <a:pt x="5335" y="7192"/>
                  <a:pt x="5478" y="7406"/>
                  <a:pt x="5621" y="7621"/>
                </a:cubicBezTo>
                <a:cubicBezTo>
                  <a:pt x="5669" y="7692"/>
                  <a:pt x="5716" y="7787"/>
                  <a:pt x="5716" y="7883"/>
                </a:cubicBezTo>
                <a:lnTo>
                  <a:pt x="5693" y="7906"/>
                </a:lnTo>
                <a:lnTo>
                  <a:pt x="5693" y="8216"/>
                </a:lnTo>
                <a:lnTo>
                  <a:pt x="2501" y="8216"/>
                </a:lnTo>
                <a:lnTo>
                  <a:pt x="2501" y="7906"/>
                </a:lnTo>
                <a:cubicBezTo>
                  <a:pt x="2501" y="7787"/>
                  <a:pt x="2525" y="7692"/>
                  <a:pt x="2597" y="7621"/>
                </a:cubicBezTo>
                <a:cubicBezTo>
                  <a:pt x="2882" y="7240"/>
                  <a:pt x="3073" y="6787"/>
                  <a:pt x="3192" y="6311"/>
                </a:cubicBezTo>
                <a:close/>
                <a:moveTo>
                  <a:pt x="5931" y="8478"/>
                </a:moveTo>
                <a:cubicBezTo>
                  <a:pt x="6026" y="8478"/>
                  <a:pt x="6121" y="8573"/>
                  <a:pt x="6121" y="8669"/>
                </a:cubicBezTo>
                <a:lnTo>
                  <a:pt x="6121" y="8692"/>
                </a:lnTo>
                <a:cubicBezTo>
                  <a:pt x="6121" y="8788"/>
                  <a:pt x="6026" y="8883"/>
                  <a:pt x="5931" y="8883"/>
                </a:cubicBezTo>
                <a:lnTo>
                  <a:pt x="3883" y="8883"/>
                </a:lnTo>
                <a:cubicBezTo>
                  <a:pt x="3811" y="8883"/>
                  <a:pt x="3740" y="8930"/>
                  <a:pt x="3716" y="9002"/>
                </a:cubicBezTo>
                <a:cubicBezTo>
                  <a:pt x="3716" y="9097"/>
                  <a:pt x="3787" y="9169"/>
                  <a:pt x="3883" y="9169"/>
                </a:cubicBezTo>
                <a:lnTo>
                  <a:pt x="6264" y="9169"/>
                </a:lnTo>
                <a:cubicBezTo>
                  <a:pt x="6407" y="9169"/>
                  <a:pt x="6502" y="9288"/>
                  <a:pt x="6502" y="9431"/>
                </a:cubicBezTo>
                <a:lnTo>
                  <a:pt x="6502" y="9693"/>
                </a:lnTo>
                <a:lnTo>
                  <a:pt x="1739" y="9693"/>
                </a:lnTo>
                <a:lnTo>
                  <a:pt x="1739" y="9335"/>
                </a:lnTo>
                <a:cubicBezTo>
                  <a:pt x="1739" y="9240"/>
                  <a:pt x="1811" y="9169"/>
                  <a:pt x="1882" y="9169"/>
                </a:cubicBezTo>
                <a:lnTo>
                  <a:pt x="3335" y="9169"/>
                </a:lnTo>
                <a:cubicBezTo>
                  <a:pt x="3359" y="9169"/>
                  <a:pt x="3382" y="9169"/>
                  <a:pt x="3406" y="9145"/>
                </a:cubicBezTo>
                <a:cubicBezTo>
                  <a:pt x="3502" y="9002"/>
                  <a:pt x="3406" y="8883"/>
                  <a:pt x="3287" y="8883"/>
                </a:cubicBezTo>
                <a:lnTo>
                  <a:pt x="2311" y="8883"/>
                </a:lnTo>
                <a:cubicBezTo>
                  <a:pt x="2216" y="8883"/>
                  <a:pt x="2144" y="8811"/>
                  <a:pt x="2120" y="8740"/>
                </a:cubicBezTo>
                <a:cubicBezTo>
                  <a:pt x="2097" y="8597"/>
                  <a:pt x="2192" y="8478"/>
                  <a:pt x="2311" y="8478"/>
                </a:cubicBezTo>
                <a:close/>
                <a:moveTo>
                  <a:pt x="4097" y="0"/>
                </a:moveTo>
                <a:cubicBezTo>
                  <a:pt x="3192" y="0"/>
                  <a:pt x="2430" y="762"/>
                  <a:pt x="2430" y="1667"/>
                </a:cubicBezTo>
                <a:cubicBezTo>
                  <a:pt x="2430" y="2048"/>
                  <a:pt x="2573" y="2429"/>
                  <a:pt x="2811" y="2715"/>
                </a:cubicBezTo>
                <a:cubicBezTo>
                  <a:pt x="2644" y="2786"/>
                  <a:pt x="2525" y="2953"/>
                  <a:pt x="2525" y="3167"/>
                </a:cubicBezTo>
                <a:cubicBezTo>
                  <a:pt x="2525" y="3429"/>
                  <a:pt x="2740" y="3620"/>
                  <a:pt x="2978" y="3644"/>
                </a:cubicBezTo>
                <a:lnTo>
                  <a:pt x="2978" y="3977"/>
                </a:lnTo>
                <a:lnTo>
                  <a:pt x="2835" y="3977"/>
                </a:lnTo>
                <a:cubicBezTo>
                  <a:pt x="2763" y="3977"/>
                  <a:pt x="2692" y="4025"/>
                  <a:pt x="2692" y="4096"/>
                </a:cubicBezTo>
                <a:cubicBezTo>
                  <a:pt x="2692" y="4191"/>
                  <a:pt x="2763" y="4263"/>
                  <a:pt x="2835" y="4263"/>
                </a:cubicBezTo>
                <a:lnTo>
                  <a:pt x="2978" y="4263"/>
                </a:lnTo>
                <a:lnTo>
                  <a:pt x="2978" y="4668"/>
                </a:lnTo>
                <a:lnTo>
                  <a:pt x="1573" y="6097"/>
                </a:lnTo>
                <a:cubicBezTo>
                  <a:pt x="1525" y="6144"/>
                  <a:pt x="1501" y="6216"/>
                  <a:pt x="1549" y="6287"/>
                </a:cubicBezTo>
                <a:cubicBezTo>
                  <a:pt x="1576" y="6329"/>
                  <a:pt x="1628" y="6354"/>
                  <a:pt x="1676" y="6354"/>
                </a:cubicBezTo>
                <a:cubicBezTo>
                  <a:pt x="1711" y="6354"/>
                  <a:pt x="1743" y="6341"/>
                  <a:pt x="1763" y="6311"/>
                </a:cubicBezTo>
                <a:lnTo>
                  <a:pt x="3121" y="4953"/>
                </a:lnTo>
                <a:lnTo>
                  <a:pt x="4407" y="6216"/>
                </a:lnTo>
                <a:cubicBezTo>
                  <a:pt x="4442" y="6251"/>
                  <a:pt x="4484" y="6269"/>
                  <a:pt x="4523" y="6269"/>
                </a:cubicBezTo>
                <a:cubicBezTo>
                  <a:pt x="4561" y="6269"/>
                  <a:pt x="4597" y="6251"/>
                  <a:pt x="4621" y="6216"/>
                </a:cubicBezTo>
                <a:lnTo>
                  <a:pt x="6955" y="3882"/>
                </a:lnTo>
                <a:cubicBezTo>
                  <a:pt x="7026" y="3834"/>
                  <a:pt x="7026" y="3739"/>
                  <a:pt x="6978" y="3691"/>
                </a:cubicBezTo>
                <a:lnTo>
                  <a:pt x="7645" y="3644"/>
                </a:lnTo>
                <a:lnTo>
                  <a:pt x="7645" y="3644"/>
                </a:lnTo>
                <a:lnTo>
                  <a:pt x="7598" y="4310"/>
                </a:lnTo>
                <a:cubicBezTo>
                  <a:pt x="7579" y="4292"/>
                  <a:pt x="7554" y="4285"/>
                  <a:pt x="7528" y="4285"/>
                </a:cubicBezTo>
                <a:cubicBezTo>
                  <a:pt x="7484" y="4285"/>
                  <a:pt x="7437" y="4305"/>
                  <a:pt x="7407" y="4334"/>
                </a:cubicBezTo>
                <a:lnTo>
                  <a:pt x="4526" y="7216"/>
                </a:lnTo>
                <a:lnTo>
                  <a:pt x="3240" y="5954"/>
                </a:lnTo>
                <a:cubicBezTo>
                  <a:pt x="3216" y="5918"/>
                  <a:pt x="3174" y="5900"/>
                  <a:pt x="3132" y="5900"/>
                </a:cubicBezTo>
                <a:cubicBezTo>
                  <a:pt x="3091" y="5900"/>
                  <a:pt x="3049" y="5918"/>
                  <a:pt x="3025" y="5954"/>
                </a:cubicBezTo>
                <a:lnTo>
                  <a:pt x="811" y="8145"/>
                </a:lnTo>
                <a:lnTo>
                  <a:pt x="358" y="7716"/>
                </a:lnTo>
                <a:lnTo>
                  <a:pt x="1358" y="6716"/>
                </a:lnTo>
                <a:cubicBezTo>
                  <a:pt x="1430" y="6644"/>
                  <a:pt x="1406" y="6549"/>
                  <a:pt x="1334" y="6501"/>
                </a:cubicBezTo>
                <a:cubicBezTo>
                  <a:pt x="1307" y="6483"/>
                  <a:pt x="1280" y="6475"/>
                  <a:pt x="1254" y="6475"/>
                </a:cubicBezTo>
                <a:cubicBezTo>
                  <a:pt x="1212" y="6475"/>
                  <a:pt x="1173" y="6496"/>
                  <a:pt x="1144" y="6525"/>
                </a:cubicBezTo>
                <a:lnTo>
                  <a:pt x="48" y="7597"/>
                </a:lnTo>
                <a:cubicBezTo>
                  <a:pt x="1" y="7668"/>
                  <a:pt x="1" y="7764"/>
                  <a:pt x="48" y="7811"/>
                </a:cubicBezTo>
                <a:lnTo>
                  <a:pt x="715" y="8454"/>
                </a:lnTo>
                <a:cubicBezTo>
                  <a:pt x="739" y="8490"/>
                  <a:pt x="775" y="8508"/>
                  <a:pt x="811" y="8508"/>
                </a:cubicBezTo>
                <a:cubicBezTo>
                  <a:pt x="846" y="8508"/>
                  <a:pt x="882" y="8490"/>
                  <a:pt x="906" y="8454"/>
                </a:cubicBezTo>
                <a:lnTo>
                  <a:pt x="2787" y="6597"/>
                </a:lnTo>
                <a:lnTo>
                  <a:pt x="2787" y="6597"/>
                </a:lnTo>
                <a:cubicBezTo>
                  <a:pt x="2668" y="6882"/>
                  <a:pt x="2525" y="7168"/>
                  <a:pt x="2358" y="7430"/>
                </a:cubicBezTo>
                <a:cubicBezTo>
                  <a:pt x="2263" y="7573"/>
                  <a:pt x="2216" y="7716"/>
                  <a:pt x="2216" y="7883"/>
                </a:cubicBezTo>
                <a:lnTo>
                  <a:pt x="2216" y="8216"/>
                </a:lnTo>
                <a:cubicBezTo>
                  <a:pt x="1977" y="8264"/>
                  <a:pt x="1811" y="8454"/>
                  <a:pt x="1811" y="8692"/>
                </a:cubicBezTo>
                <a:cubicBezTo>
                  <a:pt x="1811" y="8764"/>
                  <a:pt x="1811" y="8835"/>
                  <a:pt x="1835" y="8907"/>
                </a:cubicBezTo>
                <a:cubicBezTo>
                  <a:pt x="1596" y="8954"/>
                  <a:pt x="1406" y="9169"/>
                  <a:pt x="1406" y="9431"/>
                </a:cubicBezTo>
                <a:lnTo>
                  <a:pt x="1406" y="9835"/>
                </a:lnTo>
                <a:cubicBezTo>
                  <a:pt x="1406" y="9907"/>
                  <a:pt x="1477" y="9978"/>
                  <a:pt x="1549" y="9978"/>
                </a:cubicBezTo>
                <a:lnTo>
                  <a:pt x="6645" y="9978"/>
                </a:lnTo>
                <a:cubicBezTo>
                  <a:pt x="6717" y="9978"/>
                  <a:pt x="6788" y="9907"/>
                  <a:pt x="6788" y="9835"/>
                </a:cubicBezTo>
                <a:lnTo>
                  <a:pt x="6788" y="9431"/>
                </a:lnTo>
                <a:cubicBezTo>
                  <a:pt x="6788" y="9169"/>
                  <a:pt x="6597" y="8954"/>
                  <a:pt x="6359" y="8907"/>
                </a:cubicBezTo>
                <a:cubicBezTo>
                  <a:pt x="6383" y="8835"/>
                  <a:pt x="6407" y="8764"/>
                  <a:pt x="6407" y="8692"/>
                </a:cubicBezTo>
                <a:cubicBezTo>
                  <a:pt x="6407" y="8454"/>
                  <a:pt x="6216" y="8264"/>
                  <a:pt x="6002" y="8216"/>
                </a:cubicBezTo>
                <a:lnTo>
                  <a:pt x="6002" y="7883"/>
                </a:lnTo>
                <a:cubicBezTo>
                  <a:pt x="6002" y="7716"/>
                  <a:pt x="5931" y="7573"/>
                  <a:pt x="5859" y="7430"/>
                </a:cubicBezTo>
                <a:cubicBezTo>
                  <a:pt x="5693" y="7216"/>
                  <a:pt x="5550" y="6978"/>
                  <a:pt x="5454" y="6716"/>
                </a:cubicBezTo>
                <a:lnTo>
                  <a:pt x="7526" y="4644"/>
                </a:lnTo>
                <a:lnTo>
                  <a:pt x="7621" y="4763"/>
                </a:lnTo>
                <a:cubicBezTo>
                  <a:pt x="7652" y="4786"/>
                  <a:pt x="7687" y="4797"/>
                  <a:pt x="7722" y="4797"/>
                </a:cubicBezTo>
                <a:cubicBezTo>
                  <a:pt x="7796" y="4797"/>
                  <a:pt x="7867" y="4749"/>
                  <a:pt x="7883" y="4668"/>
                </a:cubicBezTo>
                <a:lnTo>
                  <a:pt x="7955" y="3501"/>
                </a:lnTo>
                <a:cubicBezTo>
                  <a:pt x="7955" y="3453"/>
                  <a:pt x="7955" y="3429"/>
                  <a:pt x="7907" y="3382"/>
                </a:cubicBezTo>
                <a:lnTo>
                  <a:pt x="7931" y="3382"/>
                </a:lnTo>
                <a:cubicBezTo>
                  <a:pt x="7897" y="3365"/>
                  <a:pt x="7876" y="3348"/>
                  <a:pt x="7849" y="3348"/>
                </a:cubicBezTo>
                <a:cubicBezTo>
                  <a:pt x="7838" y="3348"/>
                  <a:pt x="7826" y="3351"/>
                  <a:pt x="7812" y="3358"/>
                </a:cubicBezTo>
                <a:lnTo>
                  <a:pt x="6645" y="3429"/>
                </a:lnTo>
                <a:cubicBezTo>
                  <a:pt x="6526" y="3429"/>
                  <a:pt x="6478" y="3596"/>
                  <a:pt x="6574" y="3667"/>
                </a:cubicBezTo>
                <a:lnTo>
                  <a:pt x="6669" y="3787"/>
                </a:lnTo>
                <a:lnTo>
                  <a:pt x="5216" y="5239"/>
                </a:lnTo>
                <a:lnTo>
                  <a:pt x="5216" y="4263"/>
                </a:lnTo>
                <a:lnTo>
                  <a:pt x="5359" y="4263"/>
                </a:lnTo>
                <a:cubicBezTo>
                  <a:pt x="5431" y="4263"/>
                  <a:pt x="5502" y="4215"/>
                  <a:pt x="5502" y="4144"/>
                </a:cubicBezTo>
                <a:cubicBezTo>
                  <a:pt x="5526" y="4049"/>
                  <a:pt x="5454" y="3977"/>
                  <a:pt x="5359" y="3977"/>
                </a:cubicBezTo>
                <a:lnTo>
                  <a:pt x="5216" y="3977"/>
                </a:lnTo>
                <a:lnTo>
                  <a:pt x="5216" y="3644"/>
                </a:lnTo>
                <a:cubicBezTo>
                  <a:pt x="5478" y="3620"/>
                  <a:pt x="5669" y="3429"/>
                  <a:pt x="5669" y="3167"/>
                </a:cubicBezTo>
                <a:cubicBezTo>
                  <a:pt x="5669" y="2953"/>
                  <a:pt x="5573" y="2786"/>
                  <a:pt x="5383" y="2715"/>
                </a:cubicBezTo>
                <a:cubicBezTo>
                  <a:pt x="5621" y="2429"/>
                  <a:pt x="5764" y="2048"/>
                  <a:pt x="5764" y="1667"/>
                </a:cubicBezTo>
                <a:cubicBezTo>
                  <a:pt x="5764" y="762"/>
                  <a:pt x="5026" y="0"/>
                  <a:pt x="4097" y="0"/>
                </a:cubicBezTo>
                <a:close/>
              </a:path>
            </a:pathLst>
          </a:custGeom>
          <a:solidFill>
            <a:schemeClr val="accent3">
              <a:lumMod val="75000"/>
            </a:schemeClr>
          </a:solidFill>
          <a:ln>
            <a:solidFill>
              <a:schemeClr val="tx2">
                <a:lumMod val="50000"/>
              </a:schemeClr>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38526005-7559-38B8-524E-FBA0DD70451B}"/>
              </a:ext>
            </a:extLst>
          </p:cNvPr>
          <p:cNvSpPr txBox="1"/>
          <p:nvPr/>
        </p:nvSpPr>
        <p:spPr>
          <a:xfrm>
            <a:off x="183875" y="2369805"/>
            <a:ext cx="5480077" cy="3693319"/>
          </a:xfrm>
          <a:prstGeom prst="rect">
            <a:avLst/>
          </a:prstGeom>
          <a:noFill/>
        </p:spPr>
        <p:txBody>
          <a:bodyPr wrap="square">
            <a:spAutoFit/>
          </a:bodyPr>
          <a:lstStyle/>
          <a:p>
            <a:pPr algn="just"/>
            <a:r>
              <a:rPr lang="id-ID" sz="1800" b="1" dirty="0">
                <a:solidFill>
                  <a:schemeClr val="tx1"/>
                </a:solidFill>
              </a:rPr>
              <a:t>Teknik Analisis Data :</a:t>
            </a:r>
            <a:r>
              <a:rPr lang="en-US" sz="1800" b="1" dirty="0">
                <a:solidFill>
                  <a:schemeClr val="tx1"/>
                </a:solidFill>
              </a:rPr>
              <a:t> </a:t>
            </a:r>
            <a:r>
              <a:rPr lang="en-US" sz="1800" b="1" dirty="0">
                <a:effectLst/>
                <a:latin typeface="Times New Roman" panose="02020603050405020304" pitchFamily="18" charset="0"/>
                <a:ea typeface="Times New Roman" panose="02020603050405020304" pitchFamily="18" charset="0"/>
              </a:rPr>
              <a:t>(</a:t>
            </a:r>
            <a:r>
              <a:rPr lang="id-ID" sz="1800" b="1" dirty="0">
                <a:effectLst/>
                <a:latin typeface="Times New Roman" panose="02020603050405020304" pitchFamily="18" charset="0"/>
                <a:ea typeface="Times New Roman" panose="02020603050405020304" pitchFamily="18" charset="0"/>
              </a:rPr>
              <a:t>Miles,</a:t>
            </a:r>
            <a:r>
              <a:rPr lang="en-US" sz="1800" b="1" dirty="0">
                <a:effectLst/>
                <a:latin typeface="Times New Roman" panose="02020603050405020304" pitchFamily="18" charset="0"/>
                <a:ea typeface="Times New Roman" panose="02020603050405020304" pitchFamily="18" charset="0"/>
              </a:rPr>
              <a:t> M. B. &amp;</a:t>
            </a:r>
            <a:r>
              <a:rPr lang="id-ID" sz="1800" b="1" dirty="0">
                <a:effectLst/>
                <a:latin typeface="Times New Roman" panose="02020603050405020304" pitchFamily="18" charset="0"/>
                <a:ea typeface="Times New Roman" panose="02020603050405020304" pitchFamily="18" charset="0"/>
              </a:rPr>
              <a:t> Hubberman</a:t>
            </a:r>
            <a:r>
              <a:rPr lang="en-US" sz="1800" b="1" dirty="0">
                <a:effectLst/>
                <a:latin typeface="Times New Roman" panose="02020603050405020304" pitchFamily="18" charset="0"/>
                <a:ea typeface="Times New Roman" panose="02020603050405020304" pitchFamily="18" charset="0"/>
              </a:rPr>
              <a:t>, A.M.(1992: 20)</a:t>
            </a:r>
            <a:endParaRPr lang="en-US" sz="1800" b="1" dirty="0">
              <a:solidFill>
                <a:schemeClr val="tx1"/>
              </a:solidFill>
            </a:endParaRPr>
          </a:p>
          <a:p>
            <a:pPr marL="342900" indent="-342900" algn="just">
              <a:buAutoNum type="arabicPeriod"/>
            </a:pPr>
            <a:r>
              <a:rPr lang="id-ID" sz="1800" dirty="0">
                <a:effectLst/>
                <a:latin typeface="Times New Roman" panose="02020603050405020304" pitchFamily="18" charset="0"/>
                <a:ea typeface="Times New Roman" panose="02020603050405020304" pitchFamily="18" charset="0"/>
              </a:rPr>
              <a:t>Proses pengumpulan data, melalui observasi, wawancara dan dokumentasi yang dicatat dalam teks</a:t>
            </a:r>
            <a:endParaRPr lang="en-US" sz="1800" dirty="0">
              <a:effectLst/>
              <a:latin typeface="Times New Roman" panose="02020603050405020304" pitchFamily="18" charset="0"/>
              <a:ea typeface="Times New Roman" panose="02020603050405020304" pitchFamily="18" charset="0"/>
            </a:endParaRPr>
          </a:p>
          <a:p>
            <a:pPr marL="342900" indent="-342900" algn="just">
              <a:buAutoNum type="arabicPeriod"/>
            </a:pPr>
            <a:r>
              <a:rPr lang="id-ID" sz="1800" dirty="0">
                <a:effectLst/>
                <a:latin typeface="Times New Roman" panose="02020603050405020304" pitchFamily="18" charset="0"/>
                <a:ea typeface="Times New Roman" panose="02020603050405020304" pitchFamily="18" charset="0"/>
              </a:rPr>
              <a:t>Reduksi data, merupakan proses menyeleksi, memfokuskan, menyederhanakan, meringkas, mengelompokkan data mentah dari temuan d</a:t>
            </a:r>
            <a:r>
              <a:rPr lang="en-US" sz="1800" dirty="0" err="1">
                <a:effectLst/>
                <a:latin typeface="Times New Roman" panose="02020603050405020304" pitchFamily="18" charset="0"/>
                <a:ea typeface="Times New Roman" panose="02020603050405020304" pitchFamily="18" charset="0"/>
              </a:rPr>
              <a:t>i</a:t>
            </a:r>
            <a:r>
              <a:rPr lang="id-ID" sz="1800" dirty="0">
                <a:effectLst/>
                <a:latin typeface="Times New Roman" panose="02020603050405020304" pitchFamily="18" charset="0"/>
                <a:ea typeface="Times New Roman" panose="02020603050405020304" pitchFamily="18" charset="0"/>
              </a:rPr>
              <a:t>lapangan dalam beberapa unit</a:t>
            </a:r>
            <a:endParaRPr lang="en-US" sz="1800" dirty="0">
              <a:effectLst/>
              <a:latin typeface="Times New Roman" panose="02020603050405020304" pitchFamily="18" charset="0"/>
              <a:ea typeface="Times New Roman" panose="02020603050405020304" pitchFamily="18" charset="0"/>
            </a:endParaRPr>
          </a:p>
          <a:p>
            <a:pPr marL="342900" indent="-342900" algn="just">
              <a:buAutoNum type="arabicPeriod"/>
            </a:pPr>
            <a:r>
              <a:rPr lang="id-ID" sz="1800" dirty="0">
                <a:effectLst/>
                <a:latin typeface="Times New Roman" panose="02020603050405020304" pitchFamily="18" charset="0"/>
                <a:ea typeface="Times New Roman" panose="02020603050405020304" pitchFamily="18" charset="0"/>
              </a:rPr>
              <a:t>Proses penyajian data yaitu mendiskripsikan data yang sudah dikelompokkan sesuai dengan pokok bahasan, sementara itu penyajian data berbentuk naratif, tabel dan grafik</a:t>
            </a:r>
            <a:endParaRPr lang="en-US" sz="1800" dirty="0">
              <a:effectLst/>
              <a:latin typeface="Times New Roman" panose="02020603050405020304" pitchFamily="18" charset="0"/>
              <a:ea typeface="Times New Roman" panose="02020603050405020304" pitchFamily="18" charset="0"/>
            </a:endParaRPr>
          </a:p>
          <a:p>
            <a:pPr marL="342900" indent="-342900" algn="just">
              <a:buAutoNum type="arabicPeriod"/>
            </a:pPr>
            <a:r>
              <a:rPr lang="id-ID" sz="1800" dirty="0">
                <a:effectLst/>
                <a:latin typeface="Times New Roman" panose="02020603050405020304" pitchFamily="18" charset="0"/>
                <a:ea typeface="Times New Roman" panose="02020603050405020304" pitchFamily="18" charset="0"/>
              </a:rPr>
              <a:t>Penarikan kesimpulan </a:t>
            </a:r>
            <a:endParaRPr lang="zh-CN" altLang="en-US" dirty="0"/>
          </a:p>
        </p:txBody>
      </p:sp>
      <p:grpSp>
        <p:nvGrpSpPr>
          <p:cNvPr id="9" name="Google Shape;421;p36">
            <a:extLst>
              <a:ext uri="{FF2B5EF4-FFF2-40B4-BE49-F238E27FC236}">
                <a16:creationId xmlns:a16="http://schemas.microsoft.com/office/drawing/2014/main" id="{AF399EF8-8F98-B452-D92E-96DB66587390}"/>
              </a:ext>
            </a:extLst>
          </p:cNvPr>
          <p:cNvGrpSpPr/>
          <p:nvPr/>
        </p:nvGrpSpPr>
        <p:grpSpPr>
          <a:xfrm>
            <a:off x="1801964" y="1226723"/>
            <a:ext cx="1572990" cy="1101786"/>
            <a:chOff x="1077575" y="4091925"/>
            <a:chExt cx="250075" cy="249525"/>
          </a:xfrm>
          <a:solidFill>
            <a:schemeClr val="accent2">
              <a:lumMod val="60000"/>
              <a:lumOff val="40000"/>
            </a:schemeClr>
          </a:solidFill>
        </p:grpSpPr>
        <p:sp>
          <p:nvSpPr>
            <p:cNvPr id="10" name="Google Shape;422;p36">
              <a:extLst>
                <a:ext uri="{FF2B5EF4-FFF2-40B4-BE49-F238E27FC236}">
                  <a16:creationId xmlns:a16="http://schemas.microsoft.com/office/drawing/2014/main" id="{254791BC-97A0-F88E-B3C4-019EC6438008}"/>
                </a:ext>
              </a:extLst>
            </p:cNvPr>
            <p:cNvSpPr/>
            <p:nvPr/>
          </p:nvSpPr>
          <p:spPr>
            <a:xfrm>
              <a:off x="1212725" y="4187050"/>
              <a:ext cx="114925" cy="154400"/>
            </a:xfrm>
            <a:custGeom>
              <a:avLst/>
              <a:gdLst/>
              <a:ahLst/>
              <a:cxnLst/>
              <a:rect l="l" t="t" r="r" b="b"/>
              <a:pathLst>
                <a:path w="4597" h="6176" extrusionOk="0">
                  <a:moveTo>
                    <a:pt x="2300" y="279"/>
                  </a:moveTo>
                  <a:cubicBezTo>
                    <a:pt x="2748" y="279"/>
                    <a:pt x="3052" y="583"/>
                    <a:pt x="3072" y="603"/>
                  </a:cubicBezTo>
                  <a:cubicBezTo>
                    <a:pt x="3089" y="620"/>
                    <a:pt x="3118" y="636"/>
                    <a:pt x="3150" y="636"/>
                  </a:cubicBezTo>
                  <a:cubicBezTo>
                    <a:pt x="3164" y="636"/>
                    <a:pt x="3178" y="634"/>
                    <a:pt x="3191" y="627"/>
                  </a:cubicBezTo>
                  <a:cubicBezTo>
                    <a:pt x="3195" y="627"/>
                    <a:pt x="3203" y="626"/>
                    <a:pt x="3212" y="626"/>
                  </a:cubicBezTo>
                  <a:cubicBezTo>
                    <a:pt x="3319" y="626"/>
                    <a:pt x="3743" y="646"/>
                    <a:pt x="3787" y="1127"/>
                  </a:cubicBezTo>
                  <a:cubicBezTo>
                    <a:pt x="3811" y="1365"/>
                    <a:pt x="3763" y="1579"/>
                    <a:pt x="3668" y="1746"/>
                  </a:cubicBezTo>
                  <a:cubicBezTo>
                    <a:pt x="3644" y="1793"/>
                    <a:pt x="3620" y="1817"/>
                    <a:pt x="3596" y="1865"/>
                  </a:cubicBezTo>
                  <a:cubicBezTo>
                    <a:pt x="3453" y="1722"/>
                    <a:pt x="3287" y="1484"/>
                    <a:pt x="3239" y="1389"/>
                  </a:cubicBezTo>
                  <a:cubicBezTo>
                    <a:pt x="3215" y="1341"/>
                    <a:pt x="3168" y="1317"/>
                    <a:pt x="3117" y="1317"/>
                  </a:cubicBezTo>
                  <a:cubicBezTo>
                    <a:pt x="3066" y="1317"/>
                    <a:pt x="3013" y="1341"/>
                    <a:pt x="2977" y="1389"/>
                  </a:cubicBezTo>
                  <a:cubicBezTo>
                    <a:pt x="2858" y="1651"/>
                    <a:pt x="2620" y="1770"/>
                    <a:pt x="2453" y="1817"/>
                  </a:cubicBezTo>
                  <a:cubicBezTo>
                    <a:pt x="2406" y="1603"/>
                    <a:pt x="2287" y="1436"/>
                    <a:pt x="2287" y="1436"/>
                  </a:cubicBezTo>
                  <a:cubicBezTo>
                    <a:pt x="2251" y="1401"/>
                    <a:pt x="2209" y="1383"/>
                    <a:pt x="2167" y="1383"/>
                  </a:cubicBezTo>
                  <a:cubicBezTo>
                    <a:pt x="2126" y="1383"/>
                    <a:pt x="2084" y="1401"/>
                    <a:pt x="2048" y="1436"/>
                  </a:cubicBezTo>
                  <a:cubicBezTo>
                    <a:pt x="1667" y="1865"/>
                    <a:pt x="1191" y="1913"/>
                    <a:pt x="1048" y="1913"/>
                  </a:cubicBezTo>
                  <a:lnTo>
                    <a:pt x="977" y="1913"/>
                  </a:lnTo>
                  <a:cubicBezTo>
                    <a:pt x="810" y="1865"/>
                    <a:pt x="667" y="1770"/>
                    <a:pt x="548" y="1651"/>
                  </a:cubicBezTo>
                  <a:cubicBezTo>
                    <a:pt x="905" y="1555"/>
                    <a:pt x="1048" y="1317"/>
                    <a:pt x="1048" y="1293"/>
                  </a:cubicBezTo>
                  <a:cubicBezTo>
                    <a:pt x="1072" y="1246"/>
                    <a:pt x="1072" y="1198"/>
                    <a:pt x="1048" y="1150"/>
                  </a:cubicBezTo>
                  <a:cubicBezTo>
                    <a:pt x="1024" y="1103"/>
                    <a:pt x="977" y="1079"/>
                    <a:pt x="905" y="1079"/>
                  </a:cubicBezTo>
                  <a:cubicBezTo>
                    <a:pt x="762" y="1079"/>
                    <a:pt x="643" y="1031"/>
                    <a:pt x="572" y="912"/>
                  </a:cubicBezTo>
                  <a:cubicBezTo>
                    <a:pt x="572" y="912"/>
                    <a:pt x="572" y="889"/>
                    <a:pt x="572" y="889"/>
                  </a:cubicBezTo>
                  <a:cubicBezTo>
                    <a:pt x="953" y="889"/>
                    <a:pt x="1191" y="746"/>
                    <a:pt x="1453" y="603"/>
                  </a:cubicBezTo>
                  <a:cubicBezTo>
                    <a:pt x="1620" y="484"/>
                    <a:pt x="1786" y="388"/>
                    <a:pt x="2025" y="317"/>
                  </a:cubicBezTo>
                  <a:cubicBezTo>
                    <a:pt x="2121" y="290"/>
                    <a:pt x="2213" y="279"/>
                    <a:pt x="2300" y="279"/>
                  </a:cubicBezTo>
                  <a:close/>
                  <a:moveTo>
                    <a:pt x="810" y="2603"/>
                  </a:moveTo>
                  <a:lnTo>
                    <a:pt x="810" y="2984"/>
                  </a:lnTo>
                  <a:cubicBezTo>
                    <a:pt x="810" y="3056"/>
                    <a:pt x="810" y="3103"/>
                    <a:pt x="834" y="3175"/>
                  </a:cubicBezTo>
                  <a:cubicBezTo>
                    <a:pt x="691" y="3127"/>
                    <a:pt x="619" y="3032"/>
                    <a:pt x="619" y="2889"/>
                  </a:cubicBezTo>
                  <a:cubicBezTo>
                    <a:pt x="619" y="2746"/>
                    <a:pt x="691" y="2651"/>
                    <a:pt x="810" y="2603"/>
                  </a:cubicBezTo>
                  <a:close/>
                  <a:moveTo>
                    <a:pt x="3763" y="2603"/>
                  </a:moveTo>
                  <a:cubicBezTo>
                    <a:pt x="3882" y="2651"/>
                    <a:pt x="3977" y="2746"/>
                    <a:pt x="3977" y="2889"/>
                  </a:cubicBezTo>
                  <a:cubicBezTo>
                    <a:pt x="3977" y="3032"/>
                    <a:pt x="3882" y="3127"/>
                    <a:pt x="3763" y="3175"/>
                  </a:cubicBezTo>
                  <a:cubicBezTo>
                    <a:pt x="3763" y="3103"/>
                    <a:pt x="3763" y="3056"/>
                    <a:pt x="3763" y="2984"/>
                  </a:cubicBezTo>
                  <a:lnTo>
                    <a:pt x="3763" y="2603"/>
                  </a:lnTo>
                  <a:close/>
                  <a:moveTo>
                    <a:pt x="3120" y="1746"/>
                  </a:moveTo>
                  <a:cubicBezTo>
                    <a:pt x="3120" y="1746"/>
                    <a:pt x="3144" y="1770"/>
                    <a:pt x="3168" y="1793"/>
                  </a:cubicBezTo>
                  <a:cubicBezTo>
                    <a:pt x="3263" y="1936"/>
                    <a:pt x="3382" y="2055"/>
                    <a:pt x="3477" y="2127"/>
                  </a:cubicBezTo>
                  <a:lnTo>
                    <a:pt x="3477" y="2984"/>
                  </a:lnTo>
                  <a:cubicBezTo>
                    <a:pt x="3477" y="3627"/>
                    <a:pt x="2953" y="4175"/>
                    <a:pt x="2287" y="4175"/>
                  </a:cubicBezTo>
                  <a:cubicBezTo>
                    <a:pt x="1644" y="4175"/>
                    <a:pt x="1096" y="3627"/>
                    <a:pt x="1096" y="2984"/>
                  </a:cubicBezTo>
                  <a:lnTo>
                    <a:pt x="1096" y="2222"/>
                  </a:lnTo>
                  <a:cubicBezTo>
                    <a:pt x="1310" y="2198"/>
                    <a:pt x="1763" y="2127"/>
                    <a:pt x="2144" y="1770"/>
                  </a:cubicBezTo>
                  <a:cubicBezTo>
                    <a:pt x="2167" y="1841"/>
                    <a:pt x="2167" y="1913"/>
                    <a:pt x="2167" y="1960"/>
                  </a:cubicBezTo>
                  <a:cubicBezTo>
                    <a:pt x="2144" y="2055"/>
                    <a:pt x="2239" y="2151"/>
                    <a:pt x="2334" y="2151"/>
                  </a:cubicBezTo>
                  <a:cubicBezTo>
                    <a:pt x="2334" y="2151"/>
                    <a:pt x="2810" y="2103"/>
                    <a:pt x="3120" y="1746"/>
                  </a:cubicBezTo>
                  <a:close/>
                  <a:moveTo>
                    <a:pt x="2572" y="4461"/>
                  </a:moveTo>
                  <a:lnTo>
                    <a:pt x="2453" y="4794"/>
                  </a:lnTo>
                  <a:lnTo>
                    <a:pt x="2144" y="4794"/>
                  </a:lnTo>
                  <a:lnTo>
                    <a:pt x="2001" y="4461"/>
                  </a:lnTo>
                  <a:close/>
                  <a:moveTo>
                    <a:pt x="2429" y="5080"/>
                  </a:moveTo>
                  <a:lnTo>
                    <a:pt x="2572" y="5890"/>
                  </a:lnTo>
                  <a:lnTo>
                    <a:pt x="2025" y="5890"/>
                  </a:lnTo>
                  <a:lnTo>
                    <a:pt x="2167" y="5080"/>
                  </a:lnTo>
                  <a:close/>
                  <a:moveTo>
                    <a:pt x="2882" y="4461"/>
                  </a:moveTo>
                  <a:cubicBezTo>
                    <a:pt x="3644" y="4532"/>
                    <a:pt x="4239" y="5127"/>
                    <a:pt x="4287" y="5890"/>
                  </a:cubicBezTo>
                  <a:lnTo>
                    <a:pt x="2858" y="5890"/>
                  </a:lnTo>
                  <a:lnTo>
                    <a:pt x="2691" y="4961"/>
                  </a:lnTo>
                  <a:lnTo>
                    <a:pt x="2882" y="4461"/>
                  </a:lnTo>
                  <a:close/>
                  <a:moveTo>
                    <a:pt x="2322" y="0"/>
                  </a:moveTo>
                  <a:cubicBezTo>
                    <a:pt x="2207" y="0"/>
                    <a:pt x="2083" y="16"/>
                    <a:pt x="1953" y="55"/>
                  </a:cubicBezTo>
                  <a:cubicBezTo>
                    <a:pt x="1667" y="126"/>
                    <a:pt x="1477" y="246"/>
                    <a:pt x="1310" y="365"/>
                  </a:cubicBezTo>
                  <a:cubicBezTo>
                    <a:pt x="1063" y="488"/>
                    <a:pt x="887" y="612"/>
                    <a:pt x="550" y="612"/>
                  </a:cubicBezTo>
                  <a:cubicBezTo>
                    <a:pt x="498" y="612"/>
                    <a:pt x="442" y="609"/>
                    <a:pt x="381" y="603"/>
                  </a:cubicBezTo>
                  <a:cubicBezTo>
                    <a:pt x="372" y="600"/>
                    <a:pt x="362" y="598"/>
                    <a:pt x="352" y="598"/>
                  </a:cubicBezTo>
                  <a:cubicBezTo>
                    <a:pt x="287" y="598"/>
                    <a:pt x="218" y="663"/>
                    <a:pt x="238" y="746"/>
                  </a:cubicBezTo>
                  <a:cubicBezTo>
                    <a:pt x="238" y="912"/>
                    <a:pt x="334" y="1198"/>
                    <a:pt x="619" y="1341"/>
                  </a:cubicBezTo>
                  <a:cubicBezTo>
                    <a:pt x="542" y="1360"/>
                    <a:pt x="450" y="1395"/>
                    <a:pt x="342" y="1395"/>
                  </a:cubicBezTo>
                  <a:cubicBezTo>
                    <a:pt x="316" y="1395"/>
                    <a:pt x="290" y="1393"/>
                    <a:pt x="262" y="1389"/>
                  </a:cubicBezTo>
                  <a:cubicBezTo>
                    <a:pt x="143" y="1389"/>
                    <a:pt x="48" y="1531"/>
                    <a:pt x="143" y="1627"/>
                  </a:cubicBezTo>
                  <a:cubicBezTo>
                    <a:pt x="143" y="1651"/>
                    <a:pt x="453" y="2032"/>
                    <a:pt x="810" y="2174"/>
                  </a:cubicBezTo>
                  <a:lnTo>
                    <a:pt x="810" y="2317"/>
                  </a:lnTo>
                  <a:cubicBezTo>
                    <a:pt x="524" y="2365"/>
                    <a:pt x="310" y="2603"/>
                    <a:pt x="310" y="2889"/>
                  </a:cubicBezTo>
                  <a:cubicBezTo>
                    <a:pt x="310" y="3222"/>
                    <a:pt x="572" y="3484"/>
                    <a:pt x="905" y="3484"/>
                  </a:cubicBezTo>
                  <a:cubicBezTo>
                    <a:pt x="1001" y="3770"/>
                    <a:pt x="1191" y="4032"/>
                    <a:pt x="1453" y="4199"/>
                  </a:cubicBezTo>
                  <a:cubicBezTo>
                    <a:pt x="1215" y="4246"/>
                    <a:pt x="977" y="4365"/>
                    <a:pt x="762" y="4508"/>
                  </a:cubicBezTo>
                  <a:cubicBezTo>
                    <a:pt x="715" y="4556"/>
                    <a:pt x="667" y="4627"/>
                    <a:pt x="715" y="4699"/>
                  </a:cubicBezTo>
                  <a:cubicBezTo>
                    <a:pt x="730" y="4745"/>
                    <a:pt x="785" y="4771"/>
                    <a:pt x="842" y="4771"/>
                  </a:cubicBezTo>
                  <a:cubicBezTo>
                    <a:pt x="872" y="4771"/>
                    <a:pt x="904" y="4763"/>
                    <a:pt x="929" y="4746"/>
                  </a:cubicBezTo>
                  <a:cubicBezTo>
                    <a:pt x="1167" y="4580"/>
                    <a:pt x="1429" y="4484"/>
                    <a:pt x="1691" y="4461"/>
                  </a:cubicBezTo>
                  <a:lnTo>
                    <a:pt x="1882" y="4961"/>
                  </a:lnTo>
                  <a:lnTo>
                    <a:pt x="1715" y="5890"/>
                  </a:lnTo>
                  <a:lnTo>
                    <a:pt x="310" y="5890"/>
                  </a:lnTo>
                  <a:cubicBezTo>
                    <a:pt x="334" y="5604"/>
                    <a:pt x="405" y="5342"/>
                    <a:pt x="572" y="5127"/>
                  </a:cubicBezTo>
                  <a:cubicBezTo>
                    <a:pt x="596" y="5056"/>
                    <a:pt x="596" y="4985"/>
                    <a:pt x="548" y="4937"/>
                  </a:cubicBezTo>
                  <a:cubicBezTo>
                    <a:pt x="518" y="4907"/>
                    <a:pt x="484" y="4894"/>
                    <a:pt x="451" y="4894"/>
                  </a:cubicBezTo>
                  <a:cubicBezTo>
                    <a:pt x="405" y="4894"/>
                    <a:pt x="361" y="4919"/>
                    <a:pt x="334" y="4961"/>
                  </a:cubicBezTo>
                  <a:cubicBezTo>
                    <a:pt x="119" y="5247"/>
                    <a:pt x="24" y="5604"/>
                    <a:pt x="24" y="5961"/>
                  </a:cubicBezTo>
                  <a:cubicBezTo>
                    <a:pt x="0" y="6056"/>
                    <a:pt x="48" y="6175"/>
                    <a:pt x="167" y="6175"/>
                  </a:cubicBezTo>
                  <a:lnTo>
                    <a:pt x="4430" y="6175"/>
                  </a:lnTo>
                  <a:cubicBezTo>
                    <a:pt x="4549" y="6175"/>
                    <a:pt x="4597" y="6056"/>
                    <a:pt x="4573" y="5961"/>
                  </a:cubicBezTo>
                  <a:cubicBezTo>
                    <a:pt x="4573" y="5104"/>
                    <a:pt x="3954" y="4365"/>
                    <a:pt x="3120" y="4223"/>
                  </a:cubicBezTo>
                  <a:cubicBezTo>
                    <a:pt x="3382" y="4032"/>
                    <a:pt x="3572" y="3794"/>
                    <a:pt x="3692" y="3484"/>
                  </a:cubicBezTo>
                  <a:cubicBezTo>
                    <a:pt x="4001" y="3484"/>
                    <a:pt x="4263" y="3222"/>
                    <a:pt x="4263" y="2889"/>
                  </a:cubicBezTo>
                  <a:cubicBezTo>
                    <a:pt x="4263" y="2603"/>
                    <a:pt x="4049" y="2365"/>
                    <a:pt x="3763" y="2317"/>
                  </a:cubicBezTo>
                  <a:lnTo>
                    <a:pt x="3763" y="2127"/>
                  </a:lnTo>
                  <a:cubicBezTo>
                    <a:pt x="3882" y="2008"/>
                    <a:pt x="4120" y="1698"/>
                    <a:pt x="4073" y="1127"/>
                  </a:cubicBezTo>
                  <a:cubicBezTo>
                    <a:pt x="4049" y="865"/>
                    <a:pt x="3954" y="674"/>
                    <a:pt x="3787" y="555"/>
                  </a:cubicBezTo>
                  <a:cubicBezTo>
                    <a:pt x="3596" y="388"/>
                    <a:pt x="3334" y="365"/>
                    <a:pt x="3215" y="365"/>
                  </a:cubicBezTo>
                  <a:cubicBezTo>
                    <a:pt x="3101" y="251"/>
                    <a:pt x="2775" y="0"/>
                    <a:pt x="2322"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3" name="Google Shape;423;p36">
              <a:extLst>
                <a:ext uri="{FF2B5EF4-FFF2-40B4-BE49-F238E27FC236}">
                  <a16:creationId xmlns:a16="http://schemas.microsoft.com/office/drawing/2014/main" id="{CE16D9E4-871D-C669-5922-F9AC22CE66BA}"/>
                </a:ext>
              </a:extLst>
            </p:cNvPr>
            <p:cNvSpPr/>
            <p:nvPr/>
          </p:nvSpPr>
          <p:spPr>
            <a:xfrm>
              <a:off x="1250225" y="4247250"/>
              <a:ext cx="7775" cy="14525"/>
            </a:xfrm>
            <a:custGeom>
              <a:avLst/>
              <a:gdLst/>
              <a:ahLst/>
              <a:cxnLst/>
              <a:rect l="l" t="t" r="r" b="b"/>
              <a:pathLst>
                <a:path w="311" h="581" extrusionOk="0">
                  <a:moveTo>
                    <a:pt x="180" y="0"/>
                  </a:moveTo>
                  <a:cubicBezTo>
                    <a:pt x="168" y="0"/>
                    <a:pt x="156" y="1"/>
                    <a:pt x="144" y="5"/>
                  </a:cubicBezTo>
                  <a:cubicBezTo>
                    <a:pt x="72" y="5"/>
                    <a:pt x="1" y="76"/>
                    <a:pt x="1" y="148"/>
                  </a:cubicBezTo>
                  <a:lnTo>
                    <a:pt x="1" y="433"/>
                  </a:lnTo>
                  <a:cubicBezTo>
                    <a:pt x="1" y="505"/>
                    <a:pt x="72" y="576"/>
                    <a:pt x="144" y="576"/>
                  </a:cubicBezTo>
                  <a:cubicBezTo>
                    <a:pt x="156" y="579"/>
                    <a:pt x="168" y="581"/>
                    <a:pt x="180" y="581"/>
                  </a:cubicBezTo>
                  <a:cubicBezTo>
                    <a:pt x="256" y="581"/>
                    <a:pt x="310" y="516"/>
                    <a:pt x="310" y="433"/>
                  </a:cubicBezTo>
                  <a:lnTo>
                    <a:pt x="310" y="148"/>
                  </a:lnTo>
                  <a:cubicBezTo>
                    <a:pt x="310" y="65"/>
                    <a:pt x="256" y="0"/>
                    <a:pt x="180"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5" name="Google Shape;424;p36">
              <a:extLst>
                <a:ext uri="{FF2B5EF4-FFF2-40B4-BE49-F238E27FC236}">
                  <a16:creationId xmlns:a16="http://schemas.microsoft.com/office/drawing/2014/main" id="{0E10E221-44AE-934D-7DB1-5BDCA32EF008}"/>
                </a:ext>
              </a:extLst>
            </p:cNvPr>
            <p:cNvSpPr/>
            <p:nvPr/>
          </p:nvSpPr>
          <p:spPr>
            <a:xfrm>
              <a:off x="1282375" y="4247250"/>
              <a:ext cx="7775" cy="15000"/>
            </a:xfrm>
            <a:custGeom>
              <a:avLst/>
              <a:gdLst/>
              <a:ahLst/>
              <a:cxnLst/>
              <a:rect l="l" t="t" r="r" b="b"/>
              <a:pathLst>
                <a:path w="311" h="600" extrusionOk="0">
                  <a:moveTo>
                    <a:pt x="138" y="0"/>
                  </a:moveTo>
                  <a:cubicBezTo>
                    <a:pt x="72" y="0"/>
                    <a:pt x="1" y="65"/>
                    <a:pt x="1" y="148"/>
                  </a:cubicBezTo>
                  <a:lnTo>
                    <a:pt x="1" y="433"/>
                  </a:lnTo>
                  <a:cubicBezTo>
                    <a:pt x="1" y="529"/>
                    <a:pt x="96" y="600"/>
                    <a:pt x="167" y="600"/>
                  </a:cubicBezTo>
                  <a:cubicBezTo>
                    <a:pt x="263" y="576"/>
                    <a:pt x="310" y="505"/>
                    <a:pt x="310" y="433"/>
                  </a:cubicBezTo>
                  <a:lnTo>
                    <a:pt x="310" y="148"/>
                  </a:lnTo>
                  <a:cubicBezTo>
                    <a:pt x="310" y="76"/>
                    <a:pt x="263" y="5"/>
                    <a:pt x="167" y="5"/>
                  </a:cubicBezTo>
                  <a:cubicBezTo>
                    <a:pt x="158" y="1"/>
                    <a:pt x="148" y="0"/>
                    <a:pt x="138"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6" name="Google Shape;425;p36">
              <a:extLst>
                <a:ext uri="{FF2B5EF4-FFF2-40B4-BE49-F238E27FC236}">
                  <a16:creationId xmlns:a16="http://schemas.microsoft.com/office/drawing/2014/main" id="{D9F06B2F-B277-AB60-8C9E-E000A9713569}"/>
                </a:ext>
              </a:extLst>
            </p:cNvPr>
            <p:cNvSpPr/>
            <p:nvPr/>
          </p:nvSpPr>
          <p:spPr>
            <a:xfrm>
              <a:off x="1259150" y="4267600"/>
              <a:ext cx="22050" cy="11325"/>
            </a:xfrm>
            <a:custGeom>
              <a:avLst/>
              <a:gdLst/>
              <a:ahLst/>
              <a:cxnLst/>
              <a:rect l="l" t="t" r="r" b="b"/>
              <a:pathLst>
                <a:path w="882" h="453" extrusionOk="0">
                  <a:moveTo>
                    <a:pt x="144" y="0"/>
                  </a:moveTo>
                  <a:cubicBezTo>
                    <a:pt x="72" y="0"/>
                    <a:pt x="1" y="72"/>
                    <a:pt x="1" y="143"/>
                  </a:cubicBezTo>
                  <a:cubicBezTo>
                    <a:pt x="1" y="167"/>
                    <a:pt x="1" y="191"/>
                    <a:pt x="25" y="215"/>
                  </a:cubicBezTo>
                  <a:cubicBezTo>
                    <a:pt x="48" y="310"/>
                    <a:pt x="191" y="453"/>
                    <a:pt x="453" y="453"/>
                  </a:cubicBezTo>
                  <a:cubicBezTo>
                    <a:pt x="691" y="453"/>
                    <a:pt x="834" y="310"/>
                    <a:pt x="858" y="215"/>
                  </a:cubicBezTo>
                  <a:cubicBezTo>
                    <a:pt x="882" y="191"/>
                    <a:pt x="882" y="167"/>
                    <a:pt x="882" y="143"/>
                  </a:cubicBezTo>
                  <a:cubicBezTo>
                    <a:pt x="882" y="72"/>
                    <a:pt x="811" y="0"/>
                    <a:pt x="739" y="0"/>
                  </a:cubicBezTo>
                  <a:cubicBezTo>
                    <a:pt x="668" y="0"/>
                    <a:pt x="620" y="48"/>
                    <a:pt x="596" y="96"/>
                  </a:cubicBezTo>
                  <a:cubicBezTo>
                    <a:pt x="596" y="119"/>
                    <a:pt x="549" y="167"/>
                    <a:pt x="453" y="167"/>
                  </a:cubicBezTo>
                  <a:cubicBezTo>
                    <a:pt x="334" y="167"/>
                    <a:pt x="287" y="119"/>
                    <a:pt x="287" y="96"/>
                  </a:cubicBezTo>
                  <a:cubicBezTo>
                    <a:pt x="263" y="48"/>
                    <a:pt x="215" y="0"/>
                    <a:pt x="144"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7" name="Google Shape;426;p36">
              <a:extLst>
                <a:ext uri="{FF2B5EF4-FFF2-40B4-BE49-F238E27FC236}">
                  <a16:creationId xmlns:a16="http://schemas.microsoft.com/office/drawing/2014/main" id="{3227FEB1-B438-0161-C00B-BE6FD23C9916}"/>
                </a:ext>
              </a:extLst>
            </p:cNvPr>
            <p:cNvSpPr/>
            <p:nvPr/>
          </p:nvSpPr>
          <p:spPr>
            <a:xfrm>
              <a:off x="1077575" y="4091925"/>
              <a:ext cx="114325" cy="154850"/>
            </a:xfrm>
            <a:custGeom>
              <a:avLst/>
              <a:gdLst/>
              <a:ahLst/>
              <a:cxnLst/>
              <a:rect l="l" t="t" r="r" b="b"/>
              <a:pathLst>
                <a:path w="4573" h="6194" extrusionOk="0">
                  <a:moveTo>
                    <a:pt x="2003" y="292"/>
                  </a:moveTo>
                  <a:cubicBezTo>
                    <a:pt x="2449" y="292"/>
                    <a:pt x="2745" y="508"/>
                    <a:pt x="2763" y="526"/>
                  </a:cubicBezTo>
                  <a:cubicBezTo>
                    <a:pt x="2787" y="538"/>
                    <a:pt x="2816" y="544"/>
                    <a:pt x="2846" y="544"/>
                  </a:cubicBezTo>
                  <a:cubicBezTo>
                    <a:pt x="2876" y="544"/>
                    <a:pt x="2906" y="538"/>
                    <a:pt x="2930" y="526"/>
                  </a:cubicBezTo>
                  <a:cubicBezTo>
                    <a:pt x="2956" y="499"/>
                    <a:pt x="3065" y="413"/>
                    <a:pt x="3230" y="413"/>
                  </a:cubicBezTo>
                  <a:cubicBezTo>
                    <a:pt x="3361" y="413"/>
                    <a:pt x="3527" y="467"/>
                    <a:pt x="3715" y="645"/>
                  </a:cubicBezTo>
                  <a:cubicBezTo>
                    <a:pt x="4144" y="1074"/>
                    <a:pt x="4168" y="1788"/>
                    <a:pt x="3977" y="2407"/>
                  </a:cubicBezTo>
                  <a:cubicBezTo>
                    <a:pt x="3882" y="2360"/>
                    <a:pt x="3787" y="2312"/>
                    <a:pt x="3668" y="2312"/>
                  </a:cubicBezTo>
                  <a:cubicBezTo>
                    <a:pt x="3120" y="1931"/>
                    <a:pt x="2763" y="1217"/>
                    <a:pt x="2763" y="1217"/>
                  </a:cubicBezTo>
                  <a:cubicBezTo>
                    <a:pt x="2737" y="1166"/>
                    <a:pt x="2684" y="1142"/>
                    <a:pt x="2630" y="1142"/>
                  </a:cubicBezTo>
                  <a:cubicBezTo>
                    <a:pt x="2583" y="1142"/>
                    <a:pt x="2534" y="1160"/>
                    <a:pt x="2501" y="1193"/>
                  </a:cubicBezTo>
                  <a:cubicBezTo>
                    <a:pt x="2501" y="1193"/>
                    <a:pt x="1929" y="1931"/>
                    <a:pt x="929" y="2312"/>
                  </a:cubicBezTo>
                  <a:lnTo>
                    <a:pt x="905" y="2312"/>
                  </a:lnTo>
                  <a:cubicBezTo>
                    <a:pt x="786" y="2312"/>
                    <a:pt x="691" y="2360"/>
                    <a:pt x="596" y="2407"/>
                  </a:cubicBezTo>
                  <a:cubicBezTo>
                    <a:pt x="405" y="1383"/>
                    <a:pt x="882" y="597"/>
                    <a:pt x="1501" y="383"/>
                  </a:cubicBezTo>
                  <a:cubicBezTo>
                    <a:pt x="1682" y="317"/>
                    <a:pt x="1851" y="292"/>
                    <a:pt x="2003" y="292"/>
                  </a:cubicBezTo>
                  <a:close/>
                  <a:moveTo>
                    <a:pt x="810" y="2622"/>
                  </a:moveTo>
                  <a:cubicBezTo>
                    <a:pt x="810" y="2765"/>
                    <a:pt x="810" y="3074"/>
                    <a:pt x="810" y="3193"/>
                  </a:cubicBezTo>
                  <a:cubicBezTo>
                    <a:pt x="691" y="3169"/>
                    <a:pt x="620" y="3050"/>
                    <a:pt x="620" y="2907"/>
                  </a:cubicBezTo>
                  <a:cubicBezTo>
                    <a:pt x="620" y="2788"/>
                    <a:pt x="691" y="2669"/>
                    <a:pt x="810" y="2622"/>
                  </a:cubicBezTo>
                  <a:close/>
                  <a:moveTo>
                    <a:pt x="3763" y="2622"/>
                  </a:moveTo>
                  <a:lnTo>
                    <a:pt x="3763" y="2622"/>
                  </a:lnTo>
                  <a:cubicBezTo>
                    <a:pt x="3882" y="2669"/>
                    <a:pt x="3977" y="2788"/>
                    <a:pt x="3977" y="2907"/>
                  </a:cubicBezTo>
                  <a:cubicBezTo>
                    <a:pt x="3977" y="3050"/>
                    <a:pt x="3882" y="3169"/>
                    <a:pt x="3763" y="3193"/>
                  </a:cubicBezTo>
                  <a:cubicBezTo>
                    <a:pt x="3787" y="3074"/>
                    <a:pt x="3763" y="2765"/>
                    <a:pt x="3763" y="2622"/>
                  </a:cubicBezTo>
                  <a:close/>
                  <a:moveTo>
                    <a:pt x="2596" y="1526"/>
                  </a:moveTo>
                  <a:cubicBezTo>
                    <a:pt x="2763" y="1788"/>
                    <a:pt x="3072" y="2241"/>
                    <a:pt x="3477" y="2550"/>
                  </a:cubicBezTo>
                  <a:lnTo>
                    <a:pt x="3477" y="3003"/>
                  </a:lnTo>
                  <a:cubicBezTo>
                    <a:pt x="3477" y="3669"/>
                    <a:pt x="2953" y="4193"/>
                    <a:pt x="2310" y="4193"/>
                  </a:cubicBezTo>
                  <a:cubicBezTo>
                    <a:pt x="1644" y="4193"/>
                    <a:pt x="1120" y="3669"/>
                    <a:pt x="1120" y="3003"/>
                  </a:cubicBezTo>
                  <a:lnTo>
                    <a:pt x="1120" y="2574"/>
                  </a:lnTo>
                  <a:cubicBezTo>
                    <a:pt x="1858" y="2264"/>
                    <a:pt x="2382" y="1788"/>
                    <a:pt x="2596" y="1526"/>
                  </a:cubicBezTo>
                  <a:close/>
                  <a:moveTo>
                    <a:pt x="2572" y="4479"/>
                  </a:moveTo>
                  <a:lnTo>
                    <a:pt x="2453" y="4813"/>
                  </a:lnTo>
                  <a:lnTo>
                    <a:pt x="2144" y="4813"/>
                  </a:lnTo>
                  <a:lnTo>
                    <a:pt x="2001" y="4479"/>
                  </a:lnTo>
                  <a:close/>
                  <a:moveTo>
                    <a:pt x="2430" y="5098"/>
                  </a:moveTo>
                  <a:lnTo>
                    <a:pt x="2572" y="5908"/>
                  </a:lnTo>
                  <a:lnTo>
                    <a:pt x="2025" y="5908"/>
                  </a:lnTo>
                  <a:lnTo>
                    <a:pt x="2168" y="5098"/>
                  </a:lnTo>
                  <a:close/>
                  <a:moveTo>
                    <a:pt x="2882" y="4503"/>
                  </a:moveTo>
                  <a:cubicBezTo>
                    <a:pt x="3644" y="4551"/>
                    <a:pt x="4239" y="5146"/>
                    <a:pt x="4287" y="5908"/>
                  </a:cubicBezTo>
                  <a:lnTo>
                    <a:pt x="2858" y="5908"/>
                  </a:lnTo>
                  <a:lnTo>
                    <a:pt x="2691" y="4979"/>
                  </a:lnTo>
                  <a:lnTo>
                    <a:pt x="2882" y="4503"/>
                  </a:lnTo>
                  <a:close/>
                  <a:moveTo>
                    <a:pt x="1956" y="1"/>
                  </a:moveTo>
                  <a:cubicBezTo>
                    <a:pt x="1787" y="1"/>
                    <a:pt x="1601" y="27"/>
                    <a:pt x="1405" y="97"/>
                  </a:cubicBezTo>
                  <a:cubicBezTo>
                    <a:pt x="1001" y="240"/>
                    <a:pt x="667" y="574"/>
                    <a:pt x="453" y="1026"/>
                  </a:cubicBezTo>
                  <a:cubicBezTo>
                    <a:pt x="310" y="1383"/>
                    <a:pt x="167" y="1955"/>
                    <a:pt x="358" y="2717"/>
                  </a:cubicBezTo>
                  <a:cubicBezTo>
                    <a:pt x="334" y="2765"/>
                    <a:pt x="310" y="2836"/>
                    <a:pt x="310" y="2907"/>
                  </a:cubicBezTo>
                  <a:cubicBezTo>
                    <a:pt x="310" y="3241"/>
                    <a:pt x="572" y="3503"/>
                    <a:pt x="905" y="3503"/>
                  </a:cubicBezTo>
                  <a:cubicBezTo>
                    <a:pt x="1001" y="3812"/>
                    <a:pt x="1191" y="4051"/>
                    <a:pt x="1453" y="4241"/>
                  </a:cubicBezTo>
                  <a:cubicBezTo>
                    <a:pt x="1191" y="4289"/>
                    <a:pt x="929" y="4408"/>
                    <a:pt x="715" y="4574"/>
                  </a:cubicBezTo>
                  <a:cubicBezTo>
                    <a:pt x="643" y="4622"/>
                    <a:pt x="643" y="4694"/>
                    <a:pt x="667" y="4765"/>
                  </a:cubicBezTo>
                  <a:cubicBezTo>
                    <a:pt x="698" y="4811"/>
                    <a:pt x="749" y="4837"/>
                    <a:pt x="800" y="4837"/>
                  </a:cubicBezTo>
                  <a:cubicBezTo>
                    <a:pt x="828" y="4837"/>
                    <a:pt x="856" y="4829"/>
                    <a:pt x="882" y="4813"/>
                  </a:cubicBezTo>
                  <a:cubicBezTo>
                    <a:pt x="1120" y="4622"/>
                    <a:pt x="1405" y="4527"/>
                    <a:pt x="1691" y="4503"/>
                  </a:cubicBezTo>
                  <a:lnTo>
                    <a:pt x="1882" y="4979"/>
                  </a:lnTo>
                  <a:lnTo>
                    <a:pt x="1715" y="5908"/>
                  </a:lnTo>
                  <a:lnTo>
                    <a:pt x="310" y="5908"/>
                  </a:lnTo>
                  <a:cubicBezTo>
                    <a:pt x="310" y="5670"/>
                    <a:pt x="381" y="5408"/>
                    <a:pt x="524" y="5217"/>
                  </a:cubicBezTo>
                  <a:cubicBezTo>
                    <a:pt x="572" y="5146"/>
                    <a:pt x="548" y="5051"/>
                    <a:pt x="501" y="5003"/>
                  </a:cubicBezTo>
                  <a:cubicBezTo>
                    <a:pt x="475" y="4986"/>
                    <a:pt x="447" y="4978"/>
                    <a:pt x="419" y="4978"/>
                  </a:cubicBezTo>
                  <a:cubicBezTo>
                    <a:pt x="368" y="4978"/>
                    <a:pt x="317" y="5005"/>
                    <a:pt x="286" y="5051"/>
                  </a:cubicBezTo>
                  <a:cubicBezTo>
                    <a:pt x="96" y="5336"/>
                    <a:pt x="0" y="5646"/>
                    <a:pt x="0" y="6003"/>
                  </a:cubicBezTo>
                  <a:cubicBezTo>
                    <a:pt x="0" y="6099"/>
                    <a:pt x="48" y="6194"/>
                    <a:pt x="167" y="6194"/>
                  </a:cubicBezTo>
                  <a:lnTo>
                    <a:pt x="4430" y="6194"/>
                  </a:lnTo>
                  <a:cubicBezTo>
                    <a:pt x="4525" y="6194"/>
                    <a:pt x="4573" y="6099"/>
                    <a:pt x="4573" y="6003"/>
                  </a:cubicBezTo>
                  <a:cubicBezTo>
                    <a:pt x="4573" y="5122"/>
                    <a:pt x="3954" y="4384"/>
                    <a:pt x="3120" y="4241"/>
                  </a:cubicBezTo>
                  <a:cubicBezTo>
                    <a:pt x="3382" y="4051"/>
                    <a:pt x="3573" y="3812"/>
                    <a:pt x="3692" y="3503"/>
                  </a:cubicBezTo>
                  <a:cubicBezTo>
                    <a:pt x="4001" y="3503"/>
                    <a:pt x="4263" y="3241"/>
                    <a:pt x="4263" y="2907"/>
                  </a:cubicBezTo>
                  <a:cubicBezTo>
                    <a:pt x="4263" y="2812"/>
                    <a:pt x="4239" y="2717"/>
                    <a:pt x="4192" y="2622"/>
                  </a:cubicBezTo>
                  <a:cubicBezTo>
                    <a:pt x="4358" y="2217"/>
                    <a:pt x="4406" y="1788"/>
                    <a:pt x="4358" y="1383"/>
                  </a:cubicBezTo>
                  <a:cubicBezTo>
                    <a:pt x="4311" y="1002"/>
                    <a:pt x="4144" y="669"/>
                    <a:pt x="3906" y="431"/>
                  </a:cubicBezTo>
                  <a:cubicBezTo>
                    <a:pt x="3667" y="205"/>
                    <a:pt x="3436" y="128"/>
                    <a:pt x="3237" y="128"/>
                  </a:cubicBezTo>
                  <a:cubicBezTo>
                    <a:pt x="3078" y="128"/>
                    <a:pt x="2940" y="177"/>
                    <a:pt x="2834" y="240"/>
                  </a:cubicBezTo>
                  <a:cubicBezTo>
                    <a:pt x="2683" y="156"/>
                    <a:pt x="2365" y="1"/>
                    <a:pt x="1956"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8" name="Google Shape;427;p36">
              <a:extLst>
                <a:ext uri="{FF2B5EF4-FFF2-40B4-BE49-F238E27FC236}">
                  <a16:creationId xmlns:a16="http://schemas.microsoft.com/office/drawing/2014/main" id="{09DB79FE-99ED-8329-DCE9-83E59FB2EF2B}"/>
                </a:ext>
              </a:extLst>
            </p:cNvPr>
            <p:cNvSpPr/>
            <p:nvPr/>
          </p:nvSpPr>
          <p:spPr>
            <a:xfrm>
              <a:off x="1115075" y="4152575"/>
              <a:ext cx="7175" cy="15025"/>
            </a:xfrm>
            <a:custGeom>
              <a:avLst/>
              <a:gdLst/>
              <a:ahLst/>
              <a:cxnLst/>
              <a:rect l="l" t="t" r="r" b="b"/>
              <a:pathLst>
                <a:path w="287" h="601" extrusionOk="0">
                  <a:moveTo>
                    <a:pt x="156" y="1"/>
                  </a:moveTo>
                  <a:cubicBezTo>
                    <a:pt x="144" y="1"/>
                    <a:pt x="132" y="2"/>
                    <a:pt x="120" y="5"/>
                  </a:cubicBezTo>
                  <a:cubicBezTo>
                    <a:pt x="48" y="29"/>
                    <a:pt x="1" y="77"/>
                    <a:pt x="1" y="148"/>
                  </a:cubicBezTo>
                  <a:lnTo>
                    <a:pt x="1" y="434"/>
                  </a:lnTo>
                  <a:cubicBezTo>
                    <a:pt x="1" y="529"/>
                    <a:pt x="48" y="577"/>
                    <a:pt x="120" y="601"/>
                  </a:cubicBezTo>
                  <a:cubicBezTo>
                    <a:pt x="215" y="601"/>
                    <a:pt x="287" y="529"/>
                    <a:pt x="287" y="458"/>
                  </a:cubicBezTo>
                  <a:lnTo>
                    <a:pt x="287" y="148"/>
                  </a:lnTo>
                  <a:cubicBezTo>
                    <a:pt x="287" y="65"/>
                    <a:pt x="233" y="1"/>
                    <a:pt x="156"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9" name="Google Shape;428;p36">
              <a:extLst>
                <a:ext uri="{FF2B5EF4-FFF2-40B4-BE49-F238E27FC236}">
                  <a16:creationId xmlns:a16="http://schemas.microsoft.com/office/drawing/2014/main" id="{F3FB1C33-BFD8-DF8E-656E-D22277122D4C}"/>
                </a:ext>
              </a:extLst>
            </p:cNvPr>
            <p:cNvSpPr/>
            <p:nvPr/>
          </p:nvSpPr>
          <p:spPr>
            <a:xfrm>
              <a:off x="1147225" y="4152700"/>
              <a:ext cx="7175" cy="14900"/>
            </a:xfrm>
            <a:custGeom>
              <a:avLst/>
              <a:gdLst/>
              <a:ahLst/>
              <a:cxnLst/>
              <a:rect l="l" t="t" r="r" b="b"/>
              <a:pathLst>
                <a:path w="287" h="596" extrusionOk="0">
                  <a:moveTo>
                    <a:pt x="167" y="0"/>
                  </a:moveTo>
                  <a:cubicBezTo>
                    <a:pt x="72" y="0"/>
                    <a:pt x="1" y="72"/>
                    <a:pt x="1" y="143"/>
                  </a:cubicBezTo>
                  <a:lnTo>
                    <a:pt x="1" y="453"/>
                  </a:lnTo>
                  <a:cubicBezTo>
                    <a:pt x="1" y="524"/>
                    <a:pt x="72" y="596"/>
                    <a:pt x="144" y="596"/>
                  </a:cubicBezTo>
                  <a:cubicBezTo>
                    <a:pt x="215" y="596"/>
                    <a:pt x="286" y="524"/>
                    <a:pt x="286" y="453"/>
                  </a:cubicBezTo>
                  <a:lnTo>
                    <a:pt x="286" y="143"/>
                  </a:lnTo>
                  <a:cubicBezTo>
                    <a:pt x="286" y="72"/>
                    <a:pt x="239" y="0"/>
                    <a:pt x="167"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0" name="Google Shape;429;p36">
              <a:extLst>
                <a:ext uri="{FF2B5EF4-FFF2-40B4-BE49-F238E27FC236}">
                  <a16:creationId xmlns:a16="http://schemas.microsoft.com/office/drawing/2014/main" id="{2029E715-D929-D89A-D430-18A1D2044F0F}"/>
                </a:ext>
              </a:extLst>
            </p:cNvPr>
            <p:cNvSpPr/>
            <p:nvPr/>
          </p:nvSpPr>
          <p:spPr>
            <a:xfrm>
              <a:off x="1124000" y="4172925"/>
              <a:ext cx="22075" cy="11350"/>
            </a:xfrm>
            <a:custGeom>
              <a:avLst/>
              <a:gdLst/>
              <a:ahLst/>
              <a:cxnLst/>
              <a:rect l="l" t="t" r="r" b="b"/>
              <a:pathLst>
                <a:path w="883" h="454" extrusionOk="0">
                  <a:moveTo>
                    <a:pt x="144" y="1"/>
                  </a:moveTo>
                  <a:cubicBezTo>
                    <a:pt x="72" y="1"/>
                    <a:pt x="1" y="72"/>
                    <a:pt x="1" y="168"/>
                  </a:cubicBezTo>
                  <a:cubicBezTo>
                    <a:pt x="1" y="191"/>
                    <a:pt x="1" y="191"/>
                    <a:pt x="25" y="215"/>
                  </a:cubicBezTo>
                  <a:cubicBezTo>
                    <a:pt x="49" y="310"/>
                    <a:pt x="191" y="453"/>
                    <a:pt x="430" y="453"/>
                  </a:cubicBezTo>
                  <a:cubicBezTo>
                    <a:pt x="692" y="453"/>
                    <a:pt x="834" y="310"/>
                    <a:pt x="858" y="215"/>
                  </a:cubicBezTo>
                  <a:cubicBezTo>
                    <a:pt x="882" y="191"/>
                    <a:pt x="882" y="168"/>
                    <a:pt x="882" y="168"/>
                  </a:cubicBezTo>
                  <a:cubicBezTo>
                    <a:pt x="882" y="72"/>
                    <a:pt x="811" y="1"/>
                    <a:pt x="739" y="1"/>
                  </a:cubicBezTo>
                  <a:cubicBezTo>
                    <a:pt x="668" y="1"/>
                    <a:pt x="620" y="48"/>
                    <a:pt x="596" y="96"/>
                  </a:cubicBezTo>
                  <a:cubicBezTo>
                    <a:pt x="596" y="120"/>
                    <a:pt x="549" y="168"/>
                    <a:pt x="430" y="168"/>
                  </a:cubicBezTo>
                  <a:cubicBezTo>
                    <a:pt x="334" y="168"/>
                    <a:pt x="287" y="120"/>
                    <a:pt x="287" y="96"/>
                  </a:cubicBezTo>
                  <a:cubicBezTo>
                    <a:pt x="263" y="48"/>
                    <a:pt x="215" y="1"/>
                    <a:pt x="144"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1" name="Google Shape;430;p36">
              <a:extLst>
                <a:ext uri="{FF2B5EF4-FFF2-40B4-BE49-F238E27FC236}">
                  <a16:creationId xmlns:a16="http://schemas.microsoft.com/office/drawing/2014/main" id="{0B2E0F2B-1E02-E3DE-972E-A05E209DA34F}"/>
                </a:ext>
              </a:extLst>
            </p:cNvPr>
            <p:cNvSpPr/>
            <p:nvPr/>
          </p:nvSpPr>
          <p:spPr>
            <a:xfrm>
              <a:off x="1105700" y="4256125"/>
              <a:ext cx="77875" cy="79375"/>
            </a:xfrm>
            <a:custGeom>
              <a:avLst/>
              <a:gdLst/>
              <a:ahLst/>
              <a:cxnLst/>
              <a:rect l="l" t="t" r="r" b="b"/>
              <a:pathLst>
                <a:path w="3115" h="3175" extrusionOk="0">
                  <a:moveTo>
                    <a:pt x="1138" y="364"/>
                  </a:moveTo>
                  <a:lnTo>
                    <a:pt x="1757" y="1031"/>
                  </a:lnTo>
                  <a:lnTo>
                    <a:pt x="1519" y="1031"/>
                  </a:lnTo>
                  <a:cubicBezTo>
                    <a:pt x="1424" y="1031"/>
                    <a:pt x="1352" y="1126"/>
                    <a:pt x="1376" y="1221"/>
                  </a:cubicBezTo>
                  <a:cubicBezTo>
                    <a:pt x="1566" y="1888"/>
                    <a:pt x="2138" y="2341"/>
                    <a:pt x="2805" y="2412"/>
                  </a:cubicBezTo>
                  <a:lnTo>
                    <a:pt x="2805" y="2865"/>
                  </a:lnTo>
                  <a:cubicBezTo>
                    <a:pt x="1852" y="2793"/>
                    <a:pt x="1066" y="2103"/>
                    <a:pt x="876" y="1150"/>
                  </a:cubicBezTo>
                  <a:cubicBezTo>
                    <a:pt x="876" y="1078"/>
                    <a:pt x="804" y="1031"/>
                    <a:pt x="733" y="1031"/>
                  </a:cubicBezTo>
                  <a:lnTo>
                    <a:pt x="519" y="1031"/>
                  </a:lnTo>
                  <a:lnTo>
                    <a:pt x="1138" y="364"/>
                  </a:lnTo>
                  <a:close/>
                  <a:moveTo>
                    <a:pt x="1150" y="1"/>
                  </a:moveTo>
                  <a:cubicBezTo>
                    <a:pt x="1108" y="1"/>
                    <a:pt x="1066" y="19"/>
                    <a:pt x="1043" y="54"/>
                  </a:cubicBezTo>
                  <a:lnTo>
                    <a:pt x="90" y="1078"/>
                  </a:lnTo>
                  <a:cubicBezTo>
                    <a:pt x="1" y="1168"/>
                    <a:pt x="58" y="1319"/>
                    <a:pt x="162" y="1319"/>
                  </a:cubicBezTo>
                  <a:cubicBezTo>
                    <a:pt x="170" y="1319"/>
                    <a:pt x="177" y="1318"/>
                    <a:pt x="185" y="1317"/>
                  </a:cubicBezTo>
                  <a:lnTo>
                    <a:pt x="638" y="1317"/>
                  </a:lnTo>
                  <a:cubicBezTo>
                    <a:pt x="876" y="2412"/>
                    <a:pt x="1852" y="3174"/>
                    <a:pt x="2972" y="3174"/>
                  </a:cubicBezTo>
                  <a:cubicBezTo>
                    <a:pt x="3043" y="3174"/>
                    <a:pt x="3114" y="3103"/>
                    <a:pt x="3114" y="3031"/>
                  </a:cubicBezTo>
                  <a:lnTo>
                    <a:pt x="3114" y="2269"/>
                  </a:lnTo>
                  <a:cubicBezTo>
                    <a:pt x="3114" y="2198"/>
                    <a:pt x="3043" y="2126"/>
                    <a:pt x="2972" y="2126"/>
                  </a:cubicBezTo>
                  <a:lnTo>
                    <a:pt x="2948" y="2126"/>
                  </a:lnTo>
                  <a:cubicBezTo>
                    <a:pt x="2424" y="2126"/>
                    <a:pt x="1947" y="1793"/>
                    <a:pt x="1733" y="1317"/>
                  </a:cubicBezTo>
                  <a:lnTo>
                    <a:pt x="2114" y="1317"/>
                  </a:lnTo>
                  <a:cubicBezTo>
                    <a:pt x="2122" y="1318"/>
                    <a:pt x="2130" y="1319"/>
                    <a:pt x="2137" y="1319"/>
                  </a:cubicBezTo>
                  <a:cubicBezTo>
                    <a:pt x="2242" y="1319"/>
                    <a:pt x="2298" y="1168"/>
                    <a:pt x="2209" y="1078"/>
                  </a:cubicBezTo>
                  <a:lnTo>
                    <a:pt x="1257" y="54"/>
                  </a:lnTo>
                  <a:cubicBezTo>
                    <a:pt x="1233" y="19"/>
                    <a:pt x="1191" y="1"/>
                    <a:pt x="1150"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2" name="Google Shape;431;p36">
              <a:extLst>
                <a:ext uri="{FF2B5EF4-FFF2-40B4-BE49-F238E27FC236}">
                  <a16:creationId xmlns:a16="http://schemas.microsoft.com/office/drawing/2014/main" id="{11620544-A2E5-F42D-54B4-595F74934503}"/>
                </a:ext>
              </a:extLst>
            </p:cNvPr>
            <p:cNvSpPr/>
            <p:nvPr/>
          </p:nvSpPr>
          <p:spPr>
            <a:xfrm>
              <a:off x="1221050" y="4098525"/>
              <a:ext cx="78025" cy="78900"/>
            </a:xfrm>
            <a:custGeom>
              <a:avLst/>
              <a:gdLst/>
              <a:ahLst/>
              <a:cxnLst/>
              <a:rect l="l" t="t" r="r" b="b"/>
              <a:pathLst>
                <a:path w="3121" h="3156" extrusionOk="0">
                  <a:moveTo>
                    <a:pt x="144" y="0"/>
                  </a:moveTo>
                  <a:cubicBezTo>
                    <a:pt x="72" y="0"/>
                    <a:pt x="1" y="71"/>
                    <a:pt x="1" y="143"/>
                  </a:cubicBezTo>
                  <a:lnTo>
                    <a:pt x="1" y="905"/>
                  </a:lnTo>
                  <a:cubicBezTo>
                    <a:pt x="1" y="976"/>
                    <a:pt x="72" y="1048"/>
                    <a:pt x="144" y="1048"/>
                  </a:cubicBezTo>
                  <a:lnTo>
                    <a:pt x="167" y="1048"/>
                  </a:lnTo>
                  <a:cubicBezTo>
                    <a:pt x="691" y="1048"/>
                    <a:pt x="1168" y="1357"/>
                    <a:pt x="1382" y="1834"/>
                  </a:cubicBezTo>
                  <a:lnTo>
                    <a:pt x="1001" y="1834"/>
                  </a:lnTo>
                  <a:cubicBezTo>
                    <a:pt x="882" y="1834"/>
                    <a:pt x="810" y="2000"/>
                    <a:pt x="906" y="2096"/>
                  </a:cubicBezTo>
                  <a:lnTo>
                    <a:pt x="1858" y="3120"/>
                  </a:lnTo>
                  <a:cubicBezTo>
                    <a:pt x="1882" y="3144"/>
                    <a:pt x="1924" y="3155"/>
                    <a:pt x="1965" y="3155"/>
                  </a:cubicBezTo>
                  <a:cubicBezTo>
                    <a:pt x="2007" y="3155"/>
                    <a:pt x="2049" y="3144"/>
                    <a:pt x="2073" y="3120"/>
                  </a:cubicBezTo>
                  <a:lnTo>
                    <a:pt x="3025" y="2096"/>
                  </a:lnTo>
                  <a:cubicBezTo>
                    <a:pt x="3120" y="2000"/>
                    <a:pt x="3049" y="1834"/>
                    <a:pt x="2930" y="1834"/>
                  </a:cubicBezTo>
                  <a:lnTo>
                    <a:pt x="2477" y="1834"/>
                  </a:lnTo>
                  <a:cubicBezTo>
                    <a:pt x="2382" y="1381"/>
                    <a:pt x="2144" y="976"/>
                    <a:pt x="1787" y="667"/>
                  </a:cubicBezTo>
                  <a:cubicBezTo>
                    <a:pt x="1757" y="637"/>
                    <a:pt x="1719" y="617"/>
                    <a:pt x="1682" y="617"/>
                  </a:cubicBezTo>
                  <a:cubicBezTo>
                    <a:pt x="1660" y="617"/>
                    <a:pt x="1638" y="625"/>
                    <a:pt x="1620" y="643"/>
                  </a:cubicBezTo>
                  <a:cubicBezTo>
                    <a:pt x="1525" y="691"/>
                    <a:pt x="1525" y="810"/>
                    <a:pt x="1596" y="857"/>
                  </a:cubicBezTo>
                  <a:cubicBezTo>
                    <a:pt x="1930" y="1167"/>
                    <a:pt x="2144" y="1572"/>
                    <a:pt x="2215" y="2024"/>
                  </a:cubicBezTo>
                  <a:cubicBezTo>
                    <a:pt x="2239" y="2072"/>
                    <a:pt x="2287" y="2143"/>
                    <a:pt x="2358" y="2143"/>
                  </a:cubicBezTo>
                  <a:lnTo>
                    <a:pt x="2573" y="2143"/>
                  </a:lnTo>
                  <a:lnTo>
                    <a:pt x="1954" y="2810"/>
                  </a:lnTo>
                  <a:lnTo>
                    <a:pt x="1334" y="2143"/>
                  </a:lnTo>
                  <a:lnTo>
                    <a:pt x="1596" y="2143"/>
                  </a:lnTo>
                  <a:cubicBezTo>
                    <a:pt x="1692" y="2143"/>
                    <a:pt x="1763" y="2048"/>
                    <a:pt x="1739" y="1953"/>
                  </a:cubicBezTo>
                  <a:cubicBezTo>
                    <a:pt x="1549" y="1286"/>
                    <a:pt x="953" y="810"/>
                    <a:pt x="286" y="762"/>
                  </a:cubicBezTo>
                  <a:lnTo>
                    <a:pt x="286" y="310"/>
                  </a:lnTo>
                  <a:cubicBezTo>
                    <a:pt x="596" y="310"/>
                    <a:pt x="882" y="405"/>
                    <a:pt x="1144" y="548"/>
                  </a:cubicBezTo>
                  <a:cubicBezTo>
                    <a:pt x="1164" y="561"/>
                    <a:pt x="1186" y="567"/>
                    <a:pt x="1208" y="567"/>
                  </a:cubicBezTo>
                  <a:cubicBezTo>
                    <a:pt x="1265" y="567"/>
                    <a:pt x="1324" y="528"/>
                    <a:pt x="1358" y="476"/>
                  </a:cubicBezTo>
                  <a:cubicBezTo>
                    <a:pt x="1382" y="405"/>
                    <a:pt x="1358" y="333"/>
                    <a:pt x="1287" y="286"/>
                  </a:cubicBezTo>
                  <a:cubicBezTo>
                    <a:pt x="929" y="95"/>
                    <a:pt x="548" y="0"/>
                    <a:pt x="144"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id="{5066FC11-3806-CA06-3EB1-EE0D2C63947E}"/>
              </a:ext>
            </a:extLst>
          </p:cNvPr>
          <p:cNvSpPr/>
          <p:nvPr/>
        </p:nvSpPr>
        <p:spPr>
          <a:xfrm>
            <a:off x="166758" y="2396077"/>
            <a:ext cx="5480077" cy="36670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1600" b="1" dirty="0">
                <a:solidFill>
                  <a:schemeClr val="tx1"/>
                </a:solidFill>
              </a:rPr>
              <a:t>Teknik Analisis Data :</a:t>
            </a:r>
            <a:r>
              <a:rPr lang="en-US" sz="1600" b="1" dirty="0">
                <a:solidFill>
                  <a:schemeClr val="tx1"/>
                </a:solidFill>
              </a:rPr>
              <a:t> </a:t>
            </a:r>
            <a:r>
              <a:rPr lang="en-US" sz="1600" b="1" dirty="0">
                <a:effectLst/>
                <a:latin typeface="Times New Roman" panose="02020603050405020304" pitchFamily="18" charset="0"/>
                <a:ea typeface="Times New Roman" panose="02020603050405020304" pitchFamily="18" charset="0"/>
              </a:rPr>
              <a:t>(</a:t>
            </a:r>
            <a:r>
              <a:rPr lang="id-ID" sz="1600" b="1" dirty="0">
                <a:effectLst/>
                <a:latin typeface="Times New Roman" panose="02020603050405020304" pitchFamily="18" charset="0"/>
                <a:ea typeface="Times New Roman" panose="02020603050405020304" pitchFamily="18" charset="0"/>
              </a:rPr>
              <a:t>Miles,</a:t>
            </a:r>
            <a:r>
              <a:rPr lang="en-US" sz="1600" b="1" dirty="0">
                <a:effectLst/>
                <a:latin typeface="Times New Roman" panose="02020603050405020304" pitchFamily="18" charset="0"/>
                <a:ea typeface="Times New Roman" panose="02020603050405020304" pitchFamily="18" charset="0"/>
              </a:rPr>
              <a:t> M. B. &amp;</a:t>
            </a:r>
            <a:r>
              <a:rPr lang="id-ID" sz="1600" b="1" dirty="0">
                <a:effectLst/>
                <a:latin typeface="Times New Roman" panose="02020603050405020304" pitchFamily="18" charset="0"/>
                <a:ea typeface="Times New Roman" panose="02020603050405020304" pitchFamily="18" charset="0"/>
              </a:rPr>
              <a:t> Hubberman</a:t>
            </a:r>
            <a:r>
              <a:rPr lang="en-US" sz="1600" b="1" dirty="0">
                <a:effectLst/>
                <a:latin typeface="Times New Roman" panose="02020603050405020304" pitchFamily="18" charset="0"/>
                <a:ea typeface="Times New Roman" panose="02020603050405020304" pitchFamily="18" charset="0"/>
              </a:rPr>
              <a:t>, A.M.(1992: 20)</a:t>
            </a:r>
            <a:endParaRPr lang="en-US" sz="1600" b="1" dirty="0">
              <a:solidFill>
                <a:schemeClr val="tx1"/>
              </a:solidFill>
            </a:endParaRPr>
          </a:p>
          <a:p>
            <a:pPr marL="342900" indent="-342900" algn="just">
              <a:buAutoNum type="arabicPeriod"/>
            </a:pPr>
            <a:r>
              <a:rPr lang="id-ID" sz="1600" dirty="0">
                <a:effectLst/>
                <a:latin typeface="Times New Roman" panose="02020603050405020304" pitchFamily="18" charset="0"/>
                <a:ea typeface="Times New Roman" panose="02020603050405020304" pitchFamily="18" charset="0"/>
              </a:rPr>
              <a:t>Proses pengumpulan data, melalui observasi, wawancara dan dokumentasi yang dicatat dalam teks</a:t>
            </a:r>
            <a:endParaRPr lang="en-US" sz="1600" dirty="0">
              <a:effectLst/>
              <a:latin typeface="Times New Roman" panose="02020603050405020304" pitchFamily="18" charset="0"/>
              <a:ea typeface="Times New Roman" panose="02020603050405020304" pitchFamily="18" charset="0"/>
            </a:endParaRPr>
          </a:p>
          <a:p>
            <a:pPr marL="342900" indent="-342900" algn="just">
              <a:buAutoNum type="arabicPeriod"/>
            </a:pPr>
            <a:r>
              <a:rPr lang="id-ID" sz="1600" dirty="0">
                <a:effectLst/>
                <a:latin typeface="Times New Roman" panose="02020603050405020304" pitchFamily="18" charset="0"/>
                <a:ea typeface="Times New Roman" panose="02020603050405020304" pitchFamily="18" charset="0"/>
              </a:rPr>
              <a:t>Reduksi data, merupakan proses menyeleksi, memfokuskan, menyederhanakan, meringkas, mengelompokkan data mentah dari temuan d</a:t>
            </a:r>
            <a:r>
              <a:rPr lang="en-US" sz="1600" dirty="0" err="1">
                <a:effectLst/>
                <a:latin typeface="Times New Roman" panose="02020603050405020304" pitchFamily="18" charset="0"/>
                <a:ea typeface="Times New Roman" panose="02020603050405020304" pitchFamily="18" charset="0"/>
              </a:rPr>
              <a:t>i</a:t>
            </a:r>
            <a:r>
              <a:rPr lang="id-ID" sz="1600" dirty="0">
                <a:effectLst/>
                <a:latin typeface="Times New Roman" panose="02020603050405020304" pitchFamily="18" charset="0"/>
                <a:ea typeface="Times New Roman" panose="02020603050405020304" pitchFamily="18" charset="0"/>
              </a:rPr>
              <a:t>lapangan dalam beberapa unit</a:t>
            </a:r>
            <a:endParaRPr lang="en-US" sz="1600" dirty="0">
              <a:effectLst/>
              <a:latin typeface="Times New Roman" panose="02020603050405020304" pitchFamily="18" charset="0"/>
              <a:ea typeface="Times New Roman" panose="02020603050405020304" pitchFamily="18" charset="0"/>
            </a:endParaRPr>
          </a:p>
          <a:p>
            <a:pPr marL="342900" indent="-342900" algn="just">
              <a:buAutoNum type="arabicPeriod"/>
            </a:pPr>
            <a:r>
              <a:rPr lang="id-ID" sz="1600" dirty="0">
                <a:effectLst/>
                <a:latin typeface="Times New Roman" panose="02020603050405020304" pitchFamily="18" charset="0"/>
                <a:ea typeface="Times New Roman" panose="02020603050405020304" pitchFamily="18" charset="0"/>
              </a:rPr>
              <a:t>Proses penyajian data yaitu mendiskripsikan data yang sudah dikelompokkan sesuai dengan pokok bahasan, sementara itu penyajian data berbentuk naratif, tabel dan grafik</a:t>
            </a:r>
            <a:endParaRPr lang="en-US" sz="1600" dirty="0">
              <a:effectLst/>
              <a:latin typeface="Times New Roman" panose="02020603050405020304" pitchFamily="18" charset="0"/>
              <a:ea typeface="Times New Roman" panose="02020603050405020304" pitchFamily="18" charset="0"/>
            </a:endParaRPr>
          </a:p>
          <a:p>
            <a:pPr marL="342900" indent="-342900" algn="just">
              <a:buAutoNum type="arabicPeriod"/>
            </a:pPr>
            <a:r>
              <a:rPr lang="id-ID" sz="1600" dirty="0">
                <a:effectLst/>
                <a:latin typeface="Times New Roman" panose="02020603050405020304" pitchFamily="18" charset="0"/>
                <a:ea typeface="Times New Roman" panose="02020603050405020304" pitchFamily="18" charset="0"/>
              </a:rPr>
              <a:t>Penarikan kesimpulan</a:t>
            </a:r>
            <a:r>
              <a:rPr lang="en-US" sz="1600" dirty="0">
                <a:effectLst/>
                <a:latin typeface="Times New Roman" panose="02020603050405020304" pitchFamily="18" charset="0"/>
                <a:ea typeface="Times New Roman" panose="02020603050405020304" pitchFamily="18" charset="0"/>
              </a:rPr>
              <a:t>.</a:t>
            </a:r>
            <a:endParaRPr lang="zh-CN" altLang="en-US" sz="1600" dirty="0"/>
          </a:p>
          <a:p>
            <a:pPr algn="ctr"/>
            <a:endParaRPr lang="en-US" dirty="0"/>
          </a:p>
        </p:txBody>
      </p:sp>
      <p:sp>
        <p:nvSpPr>
          <p:cNvPr id="26" name="Rectangle 25">
            <a:extLst>
              <a:ext uri="{FF2B5EF4-FFF2-40B4-BE49-F238E27FC236}">
                <a16:creationId xmlns:a16="http://schemas.microsoft.com/office/drawing/2014/main" id="{8C3C8EB1-E5BF-0E1C-B391-C0D03C754076}"/>
              </a:ext>
            </a:extLst>
          </p:cNvPr>
          <p:cNvSpPr/>
          <p:nvPr/>
        </p:nvSpPr>
        <p:spPr>
          <a:xfrm>
            <a:off x="6096000" y="2396077"/>
            <a:ext cx="2177652" cy="252376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1600" b="1" dirty="0">
                <a:solidFill>
                  <a:schemeClr val="tx1"/>
                </a:solidFill>
              </a:rPr>
              <a:t>Teknik Penentuan Informan :</a:t>
            </a:r>
            <a:endParaRPr lang="en-US" sz="1600" b="1" dirty="0">
              <a:solidFill>
                <a:schemeClr val="tx1"/>
              </a:solidFill>
            </a:endParaRPr>
          </a:p>
          <a:p>
            <a:pPr algn="just"/>
            <a:r>
              <a:rPr lang="en-US" sz="1800" dirty="0">
                <a:effectLst/>
                <a:latin typeface="Times New Roman" panose="02020603050405020304" pitchFamily="18" charset="0"/>
                <a:ea typeface="Times New Roman" panose="02020603050405020304" pitchFamily="18" charset="0"/>
              </a:rPr>
              <a:t> Kaur TU</a:t>
            </a:r>
            <a:r>
              <a:rPr lang="id-ID" sz="1800" dirty="0">
                <a:effectLst/>
                <a:latin typeface="Times New Roman" panose="02020603050405020304" pitchFamily="18" charset="0"/>
                <a:ea typeface="Times New Roman" panose="02020603050405020304" pitchFamily="18" charset="0"/>
              </a:rPr>
              <a:t> &amp; UMUM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Sumberejo</a:t>
            </a:r>
            <a:r>
              <a:rPr lang="en-US" sz="1800" dirty="0">
                <a:effectLst/>
                <a:latin typeface="Times New Roman" panose="02020603050405020304" pitchFamily="18" charset="0"/>
                <a:ea typeface="Times New Roman" panose="02020603050405020304" pitchFamily="18" charset="0"/>
              </a:rPr>
              <a:t>, dan Kaur </a:t>
            </a:r>
            <a:r>
              <a:rPr lang="en-US" sz="1800" dirty="0" err="1">
                <a:effectLst/>
                <a:latin typeface="Times New Roman" panose="02020603050405020304" pitchFamily="18" charset="0"/>
                <a:ea typeface="Times New Roman" panose="02020603050405020304" pitchFamily="18" charset="0"/>
              </a:rPr>
              <a:t>Keuangan</a:t>
            </a:r>
            <a:r>
              <a:rPr lang="en-US" sz="1600" dirty="0">
                <a:effectLst/>
                <a:latin typeface="Times New Roman" panose="02020603050405020304" pitchFamily="18" charset="0"/>
                <a:ea typeface="Times New Roman" panose="02020603050405020304" pitchFamily="18" charset="0"/>
              </a:rPr>
              <a:t>.</a:t>
            </a:r>
            <a:endParaRPr lang="en-US" sz="1600" b="1" dirty="0">
              <a:solidFill>
                <a:schemeClr val="tx1"/>
              </a:solidFill>
            </a:endParaRPr>
          </a:p>
          <a:p>
            <a:pPr algn="ctr"/>
            <a:endParaRPr lang="en-US" dirty="0"/>
          </a:p>
        </p:txBody>
      </p:sp>
      <p:sp>
        <p:nvSpPr>
          <p:cNvPr id="29" name="Rectangle 28">
            <a:extLst>
              <a:ext uri="{FF2B5EF4-FFF2-40B4-BE49-F238E27FC236}">
                <a16:creationId xmlns:a16="http://schemas.microsoft.com/office/drawing/2014/main" id="{51EEC35E-7A92-FC7B-129D-84666168D55A}"/>
              </a:ext>
            </a:extLst>
          </p:cNvPr>
          <p:cNvSpPr/>
          <p:nvPr/>
        </p:nvSpPr>
        <p:spPr>
          <a:xfrm>
            <a:off x="9037012" y="2397837"/>
            <a:ext cx="2766134" cy="319477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d-ID" sz="1600" b="1" dirty="0">
                <a:solidFill>
                  <a:schemeClr val="tx1"/>
                </a:solidFill>
              </a:rPr>
              <a:t>F</a:t>
            </a:r>
            <a:r>
              <a:rPr lang="en-US" altLang="id" sz="1600" b="1" dirty="0" err="1">
                <a:solidFill>
                  <a:schemeClr val="tx1"/>
                </a:solidFill>
              </a:rPr>
              <a:t>okus</a:t>
            </a:r>
            <a:r>
              <a:rPr lang="en-US" altLang="id" sz="1600" b="1" dirty="0">
                <a:solidFill>
                  <a:schemeClr val="tx1"/>
                </a:solidFill>
              </a:rPr>
              <a:t> </a:t>
            </a:r>
            <a:r>
              <a:rPr lang="en-US" altLang="id" sz="1600" b="1" dirty="0" err="1">
                <a:solidFill>
                  <a:schemeClr val="tx1"/>
                </a:solidFill>
              </a:rPr>
              <a:t>Penelitian</a:t>
            </a:r>
            <a:r>
              <a:rPr lang="en-US" altLang="id" sz="1600" b="1" dirty="0">
                <a:solidFill>
                  <a:schemeClr val="tx1"/>
                </a:solidFill>
              </a:rPr>
              <a:t> :</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Fokus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penelitian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tertuju</a:t>
            </a:r>
            <a:r>
              <a:rPr lang="en-US" sz="1600" dirty="0">
                <a:effectLst/>
                <a:latin typeface="Times New Roman" panose="02020603050405020304" pitchFamily="18" charset="0"/>
                <a:ea typeface="Times New Roman" panose="02020603050405020304" pitchFamily="18" charset="0"/>
              </a:rPr>
              <a:t> pada </a:t>
            </a:r>
            <a:r>
              <a:rPr lang="id-ID" sz="1600" dirty="0">
                <a:effectLst/>
                <a:latin typeface="Times New Roman" panose="02020603050405020304" pitchFamily="18" charset="0"/>
                <a:ea typeface="Times New Roman" panose="02020603050405020304" pitchFamily="18" charset="0"/>
              </a:rPr>
              <a:t>Kinerja Aparatur Desa Sumberejo Dalam Pelayanan Administrasi Kependudukan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guna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mengetahui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bagaimana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kinerja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aparatur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desa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dalam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tugasnya</a:t>
            </a:r>
            <a:r>
              <a:rPr lang="en-US" sz="1600" dirty="0">
                <a:effectLst/>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dan juga </a:t>
            </a:r>
            <a:r>
              <a:rPr lang="en-US" sz="1600" dirty="0" err="1">
                <a:latin typeface="Times New Roman" panose="02020603050405020304" pitchFamily="18" charset="0"/>
                <a:ea typeface="Times New Roman" panose="02020603050405020304" pitchFamily="18" charset="0"/>
              </a:rPr>
              <a:t>dalam</a:t>
            </a:r>
            <a:r>
              <a:rPr lang="en-US" sz="1600" dirty="0">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pelayanan</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baik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masyarakat</a:t>
            </a:r>
            <a:r>
              <a:rPr lang="en-US" sz="1600" dirty="0">
                <a:effectLst/>
                <a:latin typeface="Times New Roman" panose="02020603050405020304" pitchFamily="18" charset="0"/>
                <a:ea typeface="Times New Roman" panose="02020603050405020304" pitchFamily="18" charset="0"/>
              </a:rPr>
              <a:t>.</a:t>
            </a:r>
            <a:endParaRPr lang="en-US" altLang="id" sz="1600" b="1" dirty="0">
              <a:solidFill>
                <a:schemeClr val="tx1"/>
              </a:solidFill>
            </a:endParaRPr>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1048637"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METODE</a:t>
            </a:r>
          </a:p>
        </p:txBody>
      </p:sp>
      <p:grpSp>
        <p:nvGrpSpPr>
          <p:cNvPr id="9" name="Google Shape;421;p36">
            <a:extLst>
              <a:ext uri="{FF2B5EF4-FFF2-40B4-BE49-F238E27FC236}">
                <a16:creationId xmlns:a16="http://schemas.microsoft.com/office/drawing/2014/main" id="{AF399EF8-8F98-B452-D92E-96DB66587390}"/>
              </a:ext>
            </a:extLst>
          </p:cNvPr>
          <p:cNvGrpSpPr/>
          <p:nvPr/>
        </p:nvGrpSpPr>
        <p:grpSpPr>
          <a:xfrm>
            <a:off x="2279576" y="1223103"/>
            <a:ext cx="1572990" cy="1101786"/>
            <a:chOff x="1077575" y="4091925"/>
            <a:chExt cx="250075" cy="249525"/>
          </a:xfrm>
          <a:solidFill>
            <a:schemeClr val="accent2">
              <a:lumMod val="60000"/>
              <a:lumOff val="40000"/>
            </a:schemeClr>
          </a:solidFill>
        </p:grpSpPr>
        <p:sp>
          <p:nvSpPr>
            <p:cNvPr id="10" name="Google Shape;422;p36">
              <a:extLst>
                <a:ext uri="{FF2B5EF4-FFF2-40B4-BE49-F238E27FC236}">
                  <a16:creationId xmlns:a16="http://schemas.microsoft.com/office/drawing/2014/main" id="{254791BC-97A0-F88E-B3C4-019EC6438008}"/>
                </a:ext>
              </a:extLst>
            </p:cNvPr>
            <p:cNvSpPr/>
            <p:nvPr/>
          </p:nvSpPr>
          <p:spPr>
            <a:xfrm>
              <a:off x="1212725" y="4187050"/>
              <a:ext cx="114925" cy="154400"/>
            </a:xfrm>
            <a:custGeom>
              <a:avLst/>
              <a:gdLst/>
              <a:ahLst/>
              <a:cxnLst/>
              <a:rect l="l" t="t" r="r" b="b"/>
              <a:pathLst>
                <a:path w="4597" h="6176" extrusionOk="0">
                  <a:moveTo>
                    <a:pt x="2300" y="279"/>
                  </a:moveTo>
                  <a:cubicBezTo>
                    <a:pt x="2748" y="279"/>
                    <a:pt x="3052" y="583"/>
                    <a:pt x="3072" y="603"/>
                  </a:cubicBezTo>
                  <a:cubicBezTo>
                    <a:pt x="3089" y="620"/>
                    <a:pt x="3118" y="636"/>
                    <a:pt x="3150" y="636"/>
                  </a:cubicBezTo>
                  <a:cubicBezTo>
                    <a:pt x="3164" y="636"/>
                    <a:pt x="3178" y="634"/>
                    <a:pt x="3191" y="627"/>
                  </a:cubicBezTo>
                  <a:cubicBezTo>
                    <a:pt x="3195" y="627"/>
                    <a:pt x="3203" y="626"/>
                    <a:pt x="3212" y="626"/>
                  </a:cubicBezTo>
                  <a:cubicBezTo>
                    <a:pt x="3319" y="626"/>
                    <a:pt x="3743" y="646"/>
                    <a:pt x="3787" y="1127"/>
                  </a:cubicBezTo>
                  <a:cubicBezTo>
                    <a:pt x="3811" y="1365"/>
                    <a:pt x="3763" y="1579"/>
                    <a:pt x="3668" y="1746"/>
                  </a:cubicBezTo>
                  <a:cubicBezTo>
                    <a:pt x="3644" y="1793"/>
                    <a:pt x="3620" y="1817"/>
                    <a:pt x="3596" y="1865"/>
                  </a:cubicBezTo>
                  <a:cubicBezTo>
                    <a:pt x="3453" y="1722"/>
                    <a:pt x="3287" y="1484"/>
                    <a:pt x="3239" y="1389"/>
                  </a:cubicBezTo>
                  <a:cubicBezTo>
                    <a:pt x="3215" y="1341"/>
                    <a:pt x="3168" y="1317"/>
                    <a:pt x="3117" y="1317"/>
                  </a:cubicBezTo>
                  <a:cubicBezTo>
                    <a:pt x="3066" y="1317"/>
                    <a:pt x="3013" y="1341"/>
                    <a:pt x="2977" y="1389"/>
                  </a:cubicBezTo>
                  <a:cubicBezTo>
                    <a:pt x="2858" y="1651"/>
                    <a:pt x="2620" y="1770"/>
                    <a:pt x="2453" y="1817"/>
                  </a:cubicBezTo>
                  <a:cubicBezTo>
                    <a:pt x="2406" y="1603"/>
                    <a:pt x="2287" y="1436"/>
                    <a:pt x="2287" y="1436"/>
                  </a:cubicBezTo>
                  <a:cubicBezTo>
                    <a:pt x="2251" y="1401"/>
                    <a:pt x="2209" y="1383"/>
                    <a:pt x="2167" y="1383"/>
                  </a:cubicBezTo>
                  <a:cubicBezTo>
                    <a:pt x="2126" y="1383"/>
                    <a:pt x="2084" y="1401"/>
                    <a:pt x="2048" y="1436"/>
                  </a:cubicBezTo>
                  <a:cubicBezTo>
                    <a:pt x="1667" y="1865"/>
                    <a:pt x="1191" y="1913"/>
                    <a:pt x="1048" y="1913"/>
                  </a:cubicBezTo>
                  <a:lnTo>
                    <a:pt x="977" y="1913"/>
                  </a:lnTo>
                  <a:cubicBezTo>
                    <a:pt x="810" y="1865"/>
                    <a:pt x="667" y="1770"/>
                    <a:pt x="548" y="1651"/>
                  </a:cubicBezTo>
                  <a:cubicBezTo>
                    <a:pt x="905" y="1555"/>
                    <a:pt x="1048" y="1317"/>
                    <a:pt x="1048" y="1293"/>
                  </a:cubicBezTo>
                  <a:cubicBezTo>
                    <a:pt x="1072" y="1246"/>
                    <a:pt x="1072" y="1198"/>
                    <a:pt x="1048" y="1150"/>
                  </a:cubicBezTo>
                  <a:cubicBezTo>
                    <a:pt x="1024" y="1103"/>
                    <a:pt x="977" y="1079"/>
                    <a:pt x="905" y="1079"/>
                  </a:cubicBezTo>
                  <a:cubicBezTo>
                    <a:pt x="762" y="1079"/>
                    <a:pt x="643" y="1031"/>
                    <a:pt x="572" y="912"/>
                  </a:cubicBezTo>
                  <a:cubicBezTo>
                    <a:pt x="572" y="912"/>
                    <a:pt x="572" y="889"/>
                    <a:pt x="572" y="889"/>
                  </a:cubicBezTo>
                  <a:cubicBezTo>
                    <a:pt x="953" y="889"/>
                    <a:pt x="1191" y="746"/>
                    <a:pt x="1453" y="603"/>
                  </a:cubicBezTo>
                  <a:cubicBezTo>
                    <a:pt x="1620" y="484"/>
                    <a:pt x="1786" y="388"/>
                    <a:pt x="2025" y="317"/>
                  </a:cubicBezTo>
                  <a:cubicBezTo>
                    <a:pt x="2121" y="290"/>
                    <a:pt x="2213" y="279"/>
                    <a:pt x="2300" y="279"/>
                  </a:cubicBezTo>
                  <a:close/>
                  <a:moveTo>
                    <a:pt x="810" y="2603"/>
                  </a:moveTo>
                  <a:lnTo>
                    <a:pt x="810" y="2984"/>
                  </a:lnTo>
                  <a:cubicBezTo>
                    <a:pt x="810" y="3056"/>
                    <a:pt x="810" y="3103"/>
                    <a:pt x="834" y="3175"/>
                  </a:cubicBezTo>
                  <a:cubicBezTo>
                    <a:pt x="691" y="3127"/>
                    <a:pt x="619" y="3032"/>
                    <a:pt x="619" y="2889"/>
                  </a:cubicBezTo>
                  <a:cubicBezTo>
                    <a:pt x="619" y="2746"/>
                    <a:pt x="691" y="2651"/>
                    <a:pt x="810" y="2603"/>
                  </a:cubicBezTo>
                  <a:close/>
                  <a:moveTo>
                    <a:pt x="3763" y="2603"/>
                  </a:moveTo>
                  <a:cubicBezTo>
                    <a:pt x="3882" y="2651"/>
                    <a:pt x="3977" y="2746"/>
                    <a:pt x="3977" y="2889"/>
                  </a:cubicBezTo>
                  <a:cubicBezTo>
                    <a:pt x="3977" y="3032"/>
                    <a:pt x="3882" y="3127"/>
                    <a:pt x="3763" y="3175"/>
                  </a:cubicBezTo>
                  <a:cubicBezTo>
                    <a:pt x="3763" y="3103"/>
                    <a:pt x="3763" y="3056"/>
                    <a:pt x="3763" y="2984"/>
                  </a:cubicBezTo>
                  <a:lnTo>
                    <a:pt x="3763" y="2603"/>
                  </a:lnTo>
                  <a:close/>
                  <a:moveTo>
                    <a:pt x="3120" y="1746"/>
                  </a:moveTo>
                  <a:cubicBezTo>
                    <a:pt x="3120" y="1746"/>
                    <a:pt x="3144" y="1770"/>
                    <a:pt x="3168" y="1793"/>
                  </a:cubicBezTo>
                  <a:cubicBezTo>
                    <a:pt x="3263" y="1936"/>
                    <a:pt x="3382" y="2055"/>
                    <a:pt x="3477" y="2127"/>
                  </a:cubicBezTo>
                  <a:lnTo>
                    <a:pt x="3477" y="2984"/>
                  </a:lnTo>
                  <a:cubicBezTo>
                    <a:pt x="3477" y="3627"/>
                    <a:pt x="2953" y="4175"/>
                    <a:pt x="2287" y="4175"/>
                  </a:cubicBezTo>
                  <a:cubicBezTo>
                    <a:pt x="1644" y="4175"/>
                    <a:pt x="1096" y="3627"/>
                    <a:pt x="1096" y="2984"/>
                  </a:cubicBezTo>
                  <a:lnTo>
                    <a:pt x="1096" y="2222"/>
                  </a:lnTo>
                  <a:cubicBezTo>
                    <a:pt x="1310" y="2198"/>
                    <a:pt x="1763" y="2127"/>
                    <a:pt x="2144" y="1770"/>
                  </a:cubicBezTo>
                  <a:cubicBezTo>
                    <a:pt x="2167" y="1841"/>
                    <a:pt x="2167" y="1913"/>
                    <a:pt x="2167" y="1960"/>
                  </a:cubicBezTo>
                  <a:cubicBezTo>
                    <a:pt x="2144" y="2055"/>
                    <a:pt x="2239" y="2151"/>
                    <a:pt x="2334" y="2151"/>
                  </a:cubicBezTo>
                  <a:cubicBezTo>
                    <a:pt x="2334" y="2151"/>
                    <a:pt x="2810" y="2103"/>
                    <a:pt x="3120" y="1746"/>
                  </a:cubicBezTo>
                  <a:close/>
                  <a:moveTo>
                    <a:pt x="2572" y="4461"/>
                  </a:moveTo>
                  <a:lnTo>
                    <a:pt x="2453" y="4794"/>
                  </a:lnTo>
                  <a:lnTo>
                    <a:pt x="2144" y="4794"/>
                  </a:lnTo>
                  <a:lnTo>
                    <a:pt x="2001" y="4461"/>
                  </a:lnTo>
                  <a:close/>
                  <a:moveTo>
                    <a:pt x="2429" y="5080"/>
                  </a:moveTo>
                  <a:lnTo>
                    <a:pt x="2572" y="5890"/>
                  </a:lnTo>
                  <a:lnTo>
                    <a:pt x="2025" y="5890"/>
                  </a:lnTo>
                  <a:lnTo>
                    <a:pt x="2167" y="5080"/>
                  </a:lnTo>
                  <a:close/>
                  <a:moveTo>
                    <a:pt x="2882" y="4461"/>
                  </a:moveTo>
                  <a:cubicBezTo>
                    <a:pt x="3644" y="4532"/>
                    <a:pt x="4239" y="5127"/>
                    <a:pt x="4287" y="5890"/>
                  </a:cubicBezTo>
                  <a:lnTo>
                    <a:pt x="2858" y="5890"/>
                  </a:lnTo>
                  <a:lnTo>
                    <a:pt x="2691" y="4961"/>
                  </a:lnTo>
                  <a:lnTo>
                    <a:pt x="2882" y="4461"/>
                  </a:lnTo>
                  <a:close/>
                  <a:moveTo>
                    <a:pt x="2322" y="0"/>
                  </a:moveTo>
                  <a:cubicBezTo>
                    <a:pt x="2207" y="0"/>
                    <a:pt x="2083" y="16"/>
                    <a:pt x="1953" y="55"/>
                  </a:cubicBezTo>
                  <a:cubicBezTo>
                    <a:pt x="1667" y="126"/>
                    <a:pt x="1477" y="246"/>
                    <a:pt x="1310" y="365"/>
                  </a:cubicBezTo>
                  <a:cubicBezTo>
                    <a:pt x="1063" y="488"/>
                    <a:pt x="887" y="612"/>
                    <a:pt x="550" y="612"/>
                  </a:cubicBezTo>
                  <a:cubicBezTo>
                    <a:pt x="498" y="612"/>
                    <a:pt x="442" y="609"/>
                    <a:pt x="381" y="603"/>
                  </a:cubicBezTo>
                  <a:cubicBezTo>
                    <a:pt x="372" y="600"/>
                    <a:pt x="362" y="598"/>
                    <a:pt x="352" y="598"/>
                  </a:cubicBezTo>
                  <a:cubicBezTo>
                    <a:pt x="287" y="598"/>
                    <a:pt x="218" y="663"/>
                    <a:pt x="238" y="746"/>
                  </a:cubicBezTo>
                  <a:cubicBezTo>
                    <a:pt x="238" y="912"/>
                    <a:pt x="334" y="1198"/>
                    <a:pt x="619" y="1341"/>
                  </a:cubicBezTo>
                  <a:cubicBezTo>
                    <a:pt x="542" y="1360"/>
                    <a:pt x="450" y="1395"/>
                    <a:pt x="342" y="1395"/>
                  </a:cubicBezTo>
                  <a:cubicBezTo>
                    <a:pt x="316" y="1395"/>
                    <a:pt x="290" y="1393"/>
                    <a:pt x="262" y="1389"/>
                  </a:cubicBezTo>
                  <a:cubicBezTo>
                    <a:pt x="143" y="1389"/>
                    <a:pt x="48" y="1531"/>
                    <a:pt x="143" y="1627"/>
                  </a:cubicBezTo>
                  <a:cubicBezTo>
                    <a:pt x="143" y="1651"/>
                    <a:pt x="453" y="2032"/>
                    <a:pt x="810" y="2174"/>
                  </a:cubicBezTo>
                  <a:lnTo>
                    <a:pt x="810" y="2317"/>
                  </a:lnTo>
                  <a:cubicBezTo>
                    <a:pt x="524" y="2365"/>
                    <a:pt x="310" y="2603"/>
                    <a:pt x="310" y="2889"/>
                  </a:cubicBezTo>
                  <a:cubicBezTo>
                    <a:pt x="310" y="3222"/>
                    <a:pt x="572" y="3484"/>
                    <a:pt x="905" y="3484"/>
                  </a:cubicBezTo>
                  <a:cubicBezTo>
                    <a:pt x="1001" y="3770"/>
                    <a:pt x="1191" y="4032"/>
                    <a:pt x="1453" y="4199"/>
                  </a:cubicBezTo>
                  <a:cubicBezTo>
                    <a:pt x="1215" y="4246"/>
                    <a:pt x="977" y="4365"/>
                    <a:pt x="762" y="4508"/>
                  </a:cubicBezTo>
                  <a:cubicBezTo>
                    <a:pt x="715" y="4556"/>
                    <a:pt x="667" y="4627"/>
                    <a:pt x="715" y="4699"/>
                  </a:cubicBezTo>
                  <a:cubicBezTo>
                    <a:pt x="730" y="4745"/>
                    <a:pt x="785" y="4771"/>
                    <a:pt x="842" y="4771"/>
                  </a:cubicBezTo>
                  <a:cubicBezTo>
                    <a:pt x="872" y="4771"/>
                    <a:pt x="904" y="4763"/>
                    <a:pt x="929" y="4746"/>
                  </a:cubicBezTo>
                  <a:cubicBezTo>
                    <a:pt x="1167" y="4580"/>
                    <a:pt x="1429" y="4484"/>
                    <a:pt x="1691" y="4461"/>
                  </a:cubicBezTo>
                  <a:lnTo>
                    <a:pt x="1882" y="4961"/>
                  </a:lnTo>
                  <a:lnTo>
                    <a:pt x="1715" y="5890"/>
                  </a:lnTo>
                  <a:lnTo>
                    <a:pt x="310" y="5890"/>
                  </a:lnTo>
                  <a:cubicBezTo>
                    <a:pt x="334" y="5604"/>
                    <a:pt x="405" y="5342"/>
                    <a:pt x="572" y="5127"/>
                  </a:cubicBezTo>
                  <a:cubicBezTo>
                    <a:pt x="596" y="5056"/>
                    <a:pt x="596" y="4985"/>
                    <a:pt x="548" y="4937"/>
                  </a:cubicBezTo>
                  <a:cubicBezTo>
                    <a:pt x="518" y="4907"/>
                    <a:pt x="484" y="4894"/>
                    <a:pt x="451" y="4894"/>
                  </a:cubicBezTo>
                  <a:cubicBezTo>
                    <a:pt x="405" y="4894"/>
                    <a:pt x="361" y="4919"/>
                    <a:pt x="334" y="4961"/>
                  </a:cubicBezTo>
                  <a:cubicBezTo>
                    <a:pt x="119" y="5247"/>
                    <a:pt x="24" y="5604"/>
                    <a:pt x="24" y="5961"/>
                  </a:cubicBezTo>
                  <a:cubicBezTo>
                    <a:pt x="0" y="6056"/>
                    <a:pt x="48" y="6175"/>
                    <a:pt x="167" y="6175"/>
                  </a:cubicBezTo>
                  <a:lnTo>
                    <a:pt x="4430" y="6175"/>
                  </a:lnTo>
                  <a:cubicBezTo>
                    <a:pt x="4549" y="6175"/>
                    <a:pt x="4597" y="6056"/>
                    <a:pt x="4573" y="5961"/>
                  </a:cubicBezTo>
                  <a:cubicBezTo>
                    <a:pt x="4573" y="5104"/>
                    <a:pt x="3954" y="4365"/>
                    <a:pt x="3120" y="4223"/>
                  </a:cubicBezTo>
                  <a:cubicBezTo>
                    <a:pt x="3382" y="4032"/>
                    <a:pt x="3572" y="3794"/>
                    <a:pt x="3692" y="3484"/>
                  </a:cubicBezTo>
                  <a:cubicBezTo>
                    <a:pt x="4001" y="3484"/>
                    <a:pt x="4263" y="3222"/>
                    <a:pt x="4263" y="2889"/>
                  </a:cubicBezTo>
                  <a:cubicBezTo>
                    <a:pt x="4263" y="2603"/>
                    <a:pt x="4049" y="2365"/>
                    <a:pt x="3763" y="2317"/>
                  </a:cubicBezTo>
                  <a:lnTo>
                    <a:pt x="3763" y="2127"/>
                  </a:lnTo>
                  <a:cubicBezTo>
                    <a:pt x="3882" y="2008"/>
                    <a:pt x="4120" y="1698"/>
                    <a:pt x="4073" y="1127"/>
                  </a:cubicBezTo>
                  <a:cubicBezTo>
                    <a:pt x="4049" y="865"/>
                    <a:pt x="3954" y="674"/>
                    <a:pt x="3787" y="555"/>
                  </a:cubicBezTo>
                  <a:cubicBezTo>
                    <a:pt x="3596" y="388"/>
                    <a:pt x="3334" y="365"/>
                    <a:pt x="3215" y="365"/>
                  </a:cubicBezTo>
                  <a:cubicBezTo>
                    <a:pt x="3101" y="251"/>
                    <a:pt x="2775" y="0"/>
                    <a:pt x="2322"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3" name="Google Shape;423;p36">
              <a:extLst>
                <a:ext uri="{FF2B5EF4-FFF2-40B4-BE49-F238E27FC236}">
                  <a16:creationId xmlns:a16="http://schemas.microsoft.com/office/drawing/2014/main" id="{CE16D9E4-871D-C669-5922-F9AC22CE66BA}"/>
                </a:ext>
              </a:extLst>
            </p:cNvPr>
            <p:cNvSpPr/>
            <p:nvPr/>
          </p:nvSpPr>
          <p:spPr>
            <a:xfrm>
              <a:off x="1250225" y="4247250"/>
              <a:ext cx="7775" cy="14525"/>
            </a:xfrm>
            <a:custGeom>
              <a:avLst/>
              <a:gdLst/>
              <a:ahLst/>
              <a:cxnLst/>
              <a:rect l="l" t="t" r="r" b="b"/>
              <a:pathLst>
                <a:path w="311" h="581" extrusionOk="0">
                  <a:moveTo>
                    <a:pt x="180" y="0"/>
                  </a:moveTo>
                  <a:cubicBezTo>
                    <a:pt x="168" y="0"/>
                    <a:pt x="156" y="1"/>
                    <a:pt x="144" y="5"/>
                  </a:cubicBezTo>
                  <a:cubicBezTo>
                    <a:pt x="72" y="5"/>
                    <a:pt x="1" y="76"/>
                    <a:pt x="1" y="148"/>
                  </a:cubicBezTo>
                  <a:lnTo>
                    <a:pt x="1" y="433"/>
                  </a:lnTo>
                  <a:cubicBezTo>
                    <a:pt x="1" y="505"/>
                    <a:pt x="72" y="576"/>
                    <a:pt x="144" y="576"/>
                  </a:cubicBezTo>
                  <a:cubicBezTo>
                    <a:pt x="156" y="579"/>
                    <a:pt x="168" y="581"/>
                    <a:pt x="180" y="581"/>
                  </a:cubicBezTo>
                  <a:cubicBezTo>
                    <a:pt x="256" y="581"/>
                    <a:pt x="310" y="516"/>
                    <a:pt x="310" y="433"/>
                  </a:cubicBezTo>
                  <a:lnTo>
                    <a:pt x="310" y="148"/>
                  </a:lnTo>
                  <a:cubicBezTo>
                    <a:pt x="310" y="65"/>
                    <a:pt x="256" y="0"/>
                    <a:pt x="180"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5" name="Google Shape;424;p36">
              <a:extLst>
                <a:ext uri="{FF2B5EF4-FFF2-40B4-BE49-F238E27FC236}">
                  <a16:creationId xmlns:a16="http://schemas.microsoft.com/office/drawing/2014/main" id="{0E10E221-44AE-934D-7DB1-5BDCA32EF008}"/>
                </a:ext>
              </a:extLst>
            </p:cNvPr>
            <p:cNvSpPr/>
            <p:nvPr/>
          </p:nvSpPr>
          <p:spPr>
            <a:xfrm>
              <a:off x="1282375" y="4247250"/>
              <a:ext cx="7775" cy="15000"/>
            </a:xfrm>
            <a:custGeom>
              <a:avLst/>
              <a:gdLst/>
              <a:ahLst/>
              <a:cxnLst/>
              <a:rect l="l" t="t" r="r" b="b"/>
              <a:pathLst>
                <a:path w="311" h="600" extrusionOk="0">
                  <a:moveTo>
                    <a:pt x="138" y="0"/>
                  </a:moveTo>
                  <a:cubicBezTo>
                    <a:pt x="72" y="0"/>
                    <a:pt x="1" y="65"/>
                    <a:pt x="1" y="148"/>
                  </a:cubicBezTo>
                  <a:lnTo>
                    <a:pt x="1" y="433"/>
                  </a:lnTo>
                  <a:cubicBezTo>
                    <a:pt x="1" y="529"/>
                    <a:pt x="96" y="600"/>
                    <a:pt x="167" y="600"/>
                  </a:cubicBezTo>
                  <a:cubicBezTo>
                    <a:pt x="263" y="576"/>
                    <a:pt x="310" y="505"/>
                    <a:pt x="310" y="433"/>
                  </a:cubicBezTo>
                  <a:lnTo>
                    <a:pt x="310" y="148"/>
                  </a:lnTo>
                  <a:cubicBezTo>
                    <a:pt x="310" y="76"/>
                    <a:pt x="263" y="5"/>
                    <a:pt x="167" y="5"/>
                  </a:cubicBezTo>
                  <a:cubicBezTo>
                    <a:pt x="158" y="1"/>
                    <a:pt x="148" y="0"/>
                    <a:pt x="138"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6" name="Google Shape;425;p36">
              <a:extLst>
                <a:ext uri="{FF2B5EF4-FFF2-40B4-BE49-F238E27FC236}">
                  <a16:creationId xmlns:a16="http://schemas.microsoft.com/office/drawing/2014/main" id="{D9F06B2F-B277-AB60-8C9E-E000A9713569}"/>
                </a:ext>
              </a:extLst>
            </p:cNvPr>
            <p:cNvSpPr/>
            <p:nvPr/>
          </p:nvSpPr>
          <p:spPr>
            <a:xfrm>
              <a:off x="1259150" y="4267600"/>
              <a:ext cx="22050" cy="11325"/>
            </a:xfrm>
            <a:custGeom>
              <a:avLst/>
              <a:gdLst/>
              <a:ahLst/>
              <a:cxnLst/>
              <a:rect l="l" t="t" r="r" b="b"/>
              <a:pathLst>
                <a:path w="882" h="453" extrusionOk="0">
                  <a:moveTo>
                    <a:pt x="144" y="0"/>
                  </a:moveTo>
                  <a:cubicBezTo>
                    <a:pt x="72" y="0"/>
                    <a:pt x="1" y="72"/>
                    <a:pt x="1" y="143"/>
                  </a:cubicBezTo>
                  <a:cubicBezTo>
                    <a:pt x="1" y="167"/>
                    <a:pt x="1" y="191"/>
                    <a:pt x="25" y="215"/>
                  </a:cubicBezTo>
                  <a:cubicBezTo>
                    <a:pt x="48" y="310"/>
                    <a:pt x="191" y="453"/>
                    <a:pt x="453" y="453"/>
                  </a:cubicBezTo>
                  <a:cubicBezTo>
                    <a:pt x="691" y="453"/>
                    <a:pt x="834" y="310"/>
                    <a:pt x="858" y="215"/>
                  </a:cubicBezTo>
                  <a:cubicBezTo>
                    <a:pt x="882" y="191"/>
                    <a:pt x="882" y="167"/>
                    <a:pt x="882" y="143"/>
                  </a:cubicBezTo>
                  <a:cubicBezTo>
                    <a:pt x="882" y="72"/>
                    <a:pt x="811" y="0"/>
                    <a:pt x="739" y="0"/>
                  </a:cubicBezTo>
                  <a:cubicBezTo>
                    <a:pt x="668" y="0"/>
                    <a:pt x="620" y="48"/>
                    <a:pt x="596" y="96"/>
                  </a:cubicBezTo>
                  <a:cubicBezTo>
                    <a:pt x="596" y="119"/>
                    <a:pt x="549" y="167"/>
                    <a:pt x="453" y="167"/>
                  </a:cubicBezTo>
                  <a:cubicBezTo>
                    <a:pt x="334" y="167"/>
                    <a:pt x="287" y="119"/>
                    <a:pt x="287" y="96"/>
                  </a:cubicBezTo>
                  <a:cubicBezTo>
                    <a:pt x="263" y="48"/>
                    <a:pt x="215" y="0"/>
                    <a:pt x="144"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7" name="Google Shape;426;p36">
              <a:extLst>
                <a:ext uri="{FF2B5EF4-FFF2-40B4-BE49-F238E27FC236}">
                  <a16:creationId xmlns:a16="http://schemas.microsoft.com/office/drawing/2014/main" id="{3227FEB1-B438-0161-C00B-BE6FD23C9916}"/>
                </a:ext>
              </a:extLst>
            </p:cNvPr>
            <p:cNvSpPr/>
            <p:nvPr/>
          </p:nvSpPr>
          <p:spPr>
            <a:xfrm>
              <a:off x="1077575" y="4091925"/>
              <a:ext cx="114325" cy="154850"/>
            </a:xfrm>
            <a:custGeom>
              <a:avLst/>
              <a:gdLst/>
              <a:ahLst/>
              <a:cxnLst/>
              <a:rect l="l" t="t" r="r" b="b"/>
              <a:pathLst>
                <a:path w="4573" h="6194" extrusionOk="0">
                  <a:moveTo>
                    <a:pt x="2003" y="292"/>
                  </a:moveTo>
                  <a:cubicBezTo>
                    <a:pt x="2449" y="292"/>
                    <a:pt x="2745" y="508"/>
                    <a:pt x="2763" y="526"/>
                  </a:cubicBezTo>
                  <a:cubicBezTo>
                    <a:pt x="2787" y="538"/>
                    <a:pt x="2816" y="544"/>
                    <a:pt x="2846" y="544"/>
                  </a:cubicBezTo>
                  <a:cubicBezTo>
                    <a:pt x="2876" y="544"/>
                    <a:pt x="2906" y="538"/>
                    <a:pt x="2930" y="526"/>
                  </a:cubicBezTo>
                  <a:cubicBezTo>
                    <a:pt x="2956" y="499"/>
                    <a:pt x="3065" y="413"/>
                    <a:pt x="3230" y="413"/>
                  </a:cubicBezTo>
                  <a:cubicBezTo>
                    <a:pt x="3361" y="413"/>
                    <a:pt x="3527" y="467"/>
                    <a:pt x="3715" y="645"/>
                  </a:cubicBezTo>
                  <a:cubicBezTo>
                    <a:pt x="4144" y="1074"/>
                    <a:pt x="4168" y="1788"/>
                    <a:pt x="3977" y="2407"/>
                  </a:cubicBezTo>
                  <a:cubicBezTo>
                    <a:pt x="3882" y="2360"/>
                    <a:pt x="3787" y="2312"/>
                    <a:pt x="3668" y="2312"/>
                  </a:cubicBezTo>
                  <a:cubicBezTo>
                    <a:pt x="3120" y="1931"/>
                    <a:pt x="2763" y="1217"/>
                    <a:pt x="2763" y="1217"/>
                  </a:cubicBezTo>
                  <a:cubicBezTo>
                    <a:pt x="2737" y="1166"/>
                    <a:pt x="2684" y="1142"/>
                    <a:pt x="2630" y="1142"/>
                  </a:cubicBezTo>
                  <a:cubicBezTo>
                    <a:pt x="2583" y="1142"/>
                    <a:pt x="2534" y="1160"/>
                    <a:pt x="2501" y="1193"/>
                  </a:cubicBezTo>
                  <a:cubicBezTo>
                    <a:pt x="2501" y="1193"/>
                    <a:pt x="1929" y="1931"/>
                    <a:pt x="929" y="2312"/>
                  </a:cubicBezTo>
                  <a:lnTo>
                    <a:pt x="905" y="2312"/>
                  </a:lnTo>
                  <a:cubicBezTo>
                    <a:pt x="786" y="2312"/>
                    <a:pt x="691" y="2360"/>
                    <a:pt x="596" y="2407"/>
                  </a:cubicBezTo>
                  <a:cubicBezTo>
                    <a:pt x="405" y="1383"/>
                    <a:pt x="882" y="597"/>
                    <a:pt x="1501" y="383"/>
                  </a:cubicBezTo>
                  <a:cubicBezTo>
                    <a:pt x="1682" y="317"/>
                    <a:pt x="1851" y="292"/>
                    <a:pt x="2003" y="292"/>
                  </a:cubicBezTo>
                  <a:close/>
                  <a:moveTo>
                    <a:pt x="810" y="2622"/>
                  </a:moveTo>
                  <a:cubicBezTo>
                    <a:pt x="810" y="2765"/>
                    <a:pt x="810" y="3074"/>
                    <a:pt x="810" y="3193"/>
                  </a:cubicBezTo>
                  <a:cubicBezTo>
                    <a:pt x="691" y="3169"/>
                    <a:pt x="620" y="3050"/>
                    <a:pt x="620" y="2907"/>
                  </a:cubicBezTo>
                  <a:cubicBezTo>
                    <a:pt x="620" y="2788"/>
                    <a:pt x="691" y="2669"/>
                    <a:pt x="810" y="2622"/>
                  </a:cubicBezTo>
                  <a:close/>
                  <a:moveTo>
                    <a:pt x="3763" y="2622"/>
                  </a:moveTo>
                  <a:lnTo>
                    <a:pt x="3763" y="2622"/>
                  </a:lnTo>
                  <a:cubicBezTo>
                    <a:pt x="3882" y="2669"/>
                    <a:pt x="3977" y="2788"/>
                    <a:pt x="3977" y="2907"/>
                  </a:cubicBezTo>
                  <a:cubicBezTo>
                    <a:pt x="3977" y="3050"/>
                    <a:pt x="3882" y="3169"/>
                    <a:pt x="3763" y="3193"/>
                  </a:cubicBezTo>
                  <a:cubicBezTo>
                    <a:pt x="3787" y="3074"/>
                    <a:pt x="3763" y="2765"/>
                    <a:pt x="3763" y="2622"/>
                  </a:cubicBezTo>
                  <a:close/>
                  <a:moveTo>
                    <a:pt x="2596" y="1526"/>
                  </a:moveTo>
                  <a:cubicBezTo>
                    <a:pt x="2763" y="1788"/>
                    <a:pt x="3072" y="2241"/>
                    <a:pt x="3477" y="2550"/>
                  </a:cubicBezTo>
                  <a:lnTo>
                    <a:pt x="3477" y="3003"/>
                  </a:lnTo>
                  <a:cubicBezTo>
                    <a:pt x="3477" y="3669"/>
                    <a:pt x="2953" y="4193"/>
                    <a:pt x="2310" y="4193"/>
                  </a:cubicBezTo>
                  <a:cubicBezTo>
                    <a:pt x="1644" y="4193"/>
                    <a:pt x="1120" y="3669"/>
                    <a:pt x="1120" y="3003"/>
                  </a:cubicBezTo>
                  <a:lnTo>
                    <a:pt x="1120" y="2574"/>
                  </a:lnTo>
                  <a:cubicBezTo>
                    <a:pt x="1858" y="2264"/>
                    <a:pt x="2382" y="1788"/>
                    <a:pt x="2596" y="1526"/>
                  </a:cubicBezTo>
                  <a:close/>
                  <a:moveTo>
                    <a:pt x="2572" y="4479"/>
                  </a:moveTo>
                  <a:lnTo>
                    <a:pt x="2453" y="4813"/>
                  </a:lnTo>
                  <a:lnTo>
                    <a:pt x="2144" y="4813"/>
                  </a:lnTo>
                  <a:lnTo>
                    <a:pt x="2001" y="4479"/>
                  </a:lnTo>
                  <a:close/>
                  <a:moveTo>
                    <a:pt x="2430" y="5098"/>
                  </a:moveTo>
                  <a:lnTo>
                    <a:pt x="2572" y="5908"/>
                  </a:lnTo>
                  <a:lnTo>
                    <a:pt x="2025" y="5908"/>
                  </a:lnTo>
                  <a:lnTo>
                    <a:pt x="2168" y="5098"/>
                  </a:lnTo>
                  <a:close/>
                  <a:moveTo>
                    <a:pt x="2882" y="4503"/>
                  </a:moveTo>
                  <a:cubicBezTo>
                    <a:pt x="3644" y="4551"/>
                    <a:pt x="4239" y="5146"/>
                    <a:pt x="4287" y="5908"/>
                  </a:cubicBezTo>
                  <a:lnTo>
                    <a:pt x="2858" y="5908"/>
                  </a:lnTo>
                  <a:lnTo>
                    <a:pt x="2691" y="4979"/>
                  </a:lnTo>
                  <a:lnTo>
                    <a:pt x="2882" y="4503"/>
                  </a:lnTo>
                  <a:close/>
                  <a:moveTo>
                    <a:pt x="1956" y="1"/>
                  </a:moveTo>
                  <a:cubicBezTo>
                    <a:pt x="1787" y="1"/>
                    <a:pt x="1601" y="27"/>
                    <a:pt x="1405" y="97"/>
                  </a:cubicBezTo>
                  <a:cubicBezTo>
                    <a:pt x="1001" y="240"/>
                    <a:pt x="667" y="574"/>
                    <a:pt x="453" y="1026"/>
                  </a:cubicBezTo>
                  <a:cubicBezTo>
                    <a:pt x="310" y="1383"/>
                    <a:pt x="167" y="1955"/>
                    <a:pt x="358" y="2717"/>
                  </a:cubicBezTo>
                  <a:cubicBezTo>
                    <a:pt x="334" y="2765"/>
                    <a:pt x="310" y="2836"/>
                    <a:pt x="310" y="2907"/>
                  </a:cubicBezTo>
                  <a:cubicBezTo>
                    <a:pt x="310" y="3241"/>
                    <a:pt x="572" y="3503"/>
                    <a:pt x="905" y="3503"/>
                  </a:cubicBezTo>
                  <a:cubicBezTo>
                    <a:pt x="1001" y="3812"/>
                    <a:pt x="1191" y="4051"/>
                    <a:pt x="1453" y="4241"/>
                  </a:cubicBezTo>
                  <a:cubicBezTo>
                    <a:pt x="1191" y="4289"/>
                    <a:pt x="929" y="4408"/>
                    <a:pt x="715" y="4574"/>
                  </a:cubicBezTo>
                  <a:cubicBezTo>
                    <a:pt x="643" y="4622"/>
                    <a:pt x="643" y="4694"/>
                    <a:pt x="667" y="4765"/>
                  </a:cubicBezTo>
                  <a:cubicBezTo>
                    <a:pt x="698" y="4811"/>
                    <a:pt x="749" y="4837"/>
                    <a:pt x="800" y="4837"/>
                  </a:cubicBezTo>
                  <a:cubicBezTo>
                    <a:pt x="828" y="4837"/>
                    <a:pt x="856" y="4829"/>
                    <a:pt x="882" y="4813"/>
                  </a:cubicBezTo>
                  <a:cubicBezTo>
                    <a:pt x="1120" y="4622"/>
                    <a:pt x="1405" y="4527"/>
                    <a:pt x="1691" y="4503"/>
                  </a:cubicBezTo>
                  <a:lnTo>
                    <a:pt x="1882" y="4979"/>
                  </a:lnTo>
                  <a:lnTo>
                    <a:pt x="1715" y="5908"/>
                  </a:lnTo>
                  <a:lnTo>
                    <a:pt x="310" y="5908"/>
                  </a:lnTo>
                  <a:cubicBezTo>
                    <a:pt x="310" y="5670"/>
                    <a:pt x="381" y="5408"/>
                    <a:pt x="524" y="5217"/>
                  </a:cubicBezTo>
                  <a:cubicBezTo>
                    <a:pt x="572" y="5146"/>
                    <a:pt x="548" y="5051"/>
                    <a:pt x="501" y="5003"/>
                  </a:cubicBezTo>
                  <a:cubicBezTo>
                    <a:pt x="475" y="4986"/>
                    <a:pt x="447" y="4978"/>
                    <a:pt x="419" y="4978"/>
                  </a:cubicBezTo>
                  <a:cubicBezTo>
                    <a:pt x="368" y="4978"/>
                    <a:pt x="317" y="5005"/>
                    <a:pt x="286" y="5051"/>
                  </a:cubicBezTo>
                  <a:cubicBezTo>
                    <a:pt x="96" y="5336"/>
                    <a:pt x="0" y="5646"/>
                    <a:pt x="0" y="6003"/>
                  </a:cubicBezTo>
                  <a:cubicBezTo>
                    <a:pt x="0" y="6099"/>
                    <a:pt x="48" y="6194"/>
                    <a:pt x="167" y="6194"/>
                  </a:cubicBezTo>
                  <a:lnTo>
                    <a:pt x="4430" y="6194"/>
                  </a:lnTo>
                  <a:cubicBezTo>
                    <a:pt x="4525" y="6194"/>
                    <a:pt x="4573" y="6099"/>
                    <a:pt x="4573" y="6003"/>
                  </a:cubicBezTo>
                  <a:cubicBezTo>
                    <a:pt x="4573" y="5122"/>
                    <a:pt x="3954" y="4384"/>
                    <a:pt x="3120" y="4241"/>
                  </a:cubicBezTo>
                  <a:cubicBezTo>
                    <a:pt x="3382" y="4051"/>
                    <a:pt x="3573" y="3812"/>
                    <a:pt x="3692" y="3503"/>
                  </a:cubicBezTo>
                  <a:cubicBezTo>
                    <a:pt x="4001" y="3503"/>
                    <a:pt x="4263" y="3241"/>
                    <a:pt x="4263" y="2907"/>
                  </a:cubicBezTo>
                  <a:cubicBezTo>
                    <a:pt x="4263" y="2812"/>
                    <a:pt x="4239" y="2717"/>
                    <a:pt x="4192" y="2622"/>
                  </a:cubicBezTo>
                  <a:cubicBezTo>
                    <a:pt x="4358" y="2217"/>
                    <a:pt x="4406" y="1788"/>
                    <a:pt x="4358" y="1383"/>
                  </a:cubicBezTo>
                  <a:cubicBezTo>
                    <a:pt x="4311" y="1002"/>
                    <a:pt x="4144" y="669"/>
                    <a:pt x="3906" y="431"/>
                  </a:cubicBezTo>
                  <a:cubicBezTo>
                    <a:pt x="3667" y="205"/>
                    <a:pt x="3436" y="128"/>
                    <a:pt x="3237" y="128"/>
                  </a:cubicBezTo>
                  <a:cubicBezTo>
                    <a:pt x="3078" y="128"/>
                    <a:pt x="2940" y="177"/>
                    <a:pt x="2834" y="240"/>
                  </a:cubicBezTo>
                  <a:cubicBezTo>
                    <a:pt x="2683" y="156"/>
                    <a:pt x="2365" y="1"/>
                    <a:pt x="1956"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8" name="Google Shape;427;p36">
              <a:extLst>
                <a:ext uri="{FF2B5EF4-FFF2-40B4-BE49-F238E27FC236}">
                  <a16:creationId xmlns:a16="http://schemas.microsoft.com/office/drawing/2014/main" id="{09DB79FE-99ED-8329-DCE9-83E59FB2EF2B}"/>
                </a:ext>
              </a:extLst>
            </p:cNvPr>
            <p:cNvSpPr/>
            <p:nvPr/>
          </p:nvSpPr>
          <p:spPr>
            <a:xfrm>
              <a:off x="1115075" y="4152575"/>
              <a:ext cx="7175" cy="15025"/>
            </a:xfrm>
            <a:custGeom>
              <a:avLst/>
              <a:gdLst/>
              <a:ahLst/>
              <a:cxnLst/>
              <a:rect l="l" t="t" r="r" b="b"/>
              <a:pathLst>
                <a:path w="287" h="601" extrusionOk="0">
                  <a:moveTo>
                    <a:pt x="156" y="1"/>
                  </a:moveTo>
                  <a:cubicBezTo>
                    <a:pt x="144" y="1"/>
                    <a:pt x="132" y="2"/>
                    <a:pt x="120" y="5"/>
                  </a:cubicBezTo>
                  <a:cubicBezTo>
                    <a:pt x="48" y="29"/>
                    <a:pt x="1" y="77"/>
                    <a:pt x="1" y="148"/>
                  </a:cubicBezTo>
                  <a:lnTo>
                    <a:pt x="1" y="434"/>
                  </a:lnTo>
                  <a:cubicBezTo>
                    <a:pt x="1" y="529"/>
                    <a:pt x="48" y="577"/>
                    <a:pt x="120" y="601"/>
                  </a:cubicBezTo>
                  <a:cubicBezTo>
                    <a:pt x="215" y="601"/>
                    <a:pt x="287" y="529"/>
                    <a:pt x="287" y="458"/>
                  </a:cubicBezTo>
                  <a:lnTo>
                    <a:pt x="287" y="148"/>
                  </a:lnTo>
                  <a:cubicBezTo>
                    <a:pt x="287" y="65"/>
                    <a:pt x="233" y="1"/>
                    <a:pt x="156"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19" name="Google Shape;428;p36">
              <a:extLst>
                <a:ext uri="{FF2B5EF4-FFF2-40B4-BE49-F238E27FC236}">
                  <a16:creationId xmlns:a16="http://schemas.microsoft.com/office/drawing/2014/main" id="{F3FB1C33-BFD8-DF8E-656E-D22277122D4C}"/>
                </a:ext>
              </a:extLst>
            </p:cNvPr>
            <p:cNvSpPr/>
            <p:nvPr/>
          </p:nvSpPr>
          <p:spPr>
            <a:xfrm>
              <a:off x="1147225" y="4152700"/>
              <a:ext cx="7175" cy="14900"/>
            </a:xfrm>
            <a:custGeom>
              <a:avLst/>
              <a:gdLst/>
              <a:ahLst/>
              <a:cxnLst/>
              <a:rect l="l" t="t" r="r" b="b"/>
              <a:pathLst>
                <a:path w="287" h="596" extrusionOk="0">
                  <a:moveTo>
                    <a:pt x="167" y="0"/>
                  </a:moveTo>
                  <a:cubicBezTo>
                    <a:pt x="72" y="0"/>
                    <a:pt x="1" y="72"/>
                    <a:pt x="1" y="143"/>
                  </a:cubicBezTo>
                  <a:lnTo>
                    <a:pt x="1" y="453"/>
                  </a:lnTo>
                  <a:cubicBezTo>
                    <a:pt x="1" y="524"/>
                    <a:pt x="72" y="596"/>
                    <a:pt x="144" y="596"/>
                  </a:cubicBezTo>
                  <a:cubicBezTo>
                    <a:pt x="215" y="596"/>
                    <a:pt x="286" y="524"/>
                    <a:pt x="286" y="453"/>
                  </a:cubicBezTo>
                  <a:lnTo>
                    <a:pt x="286" y="143"/>
                  </a:lnTo>
                  <a:cubicBezTo>
                    <a:pt x="286" y="72"/>
                    <a:pt x="239" y="0"/>
                    <a:pt x="167"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0" name="Google Shape;429;p36">
              <a:extLst>
                <a:ext uri="{FF2B5EF4-FFF2-40B4-BE49-F238E27FC236}">
                  <a16:creationId xmlns:a16="http://schemas.microsoft.com/office/drawing/2014/main" id="{2029E715-D929-D89A-D430-18A1D2044F0F}"/>
                </a:ext>
              </a:extLst>
            </p:cNvPr>
            <p:cNvSpPr/>
            <p:nvPr/>
          </p:nvSpPr>
          <p:spPr>
            <a:xfrm>
              <a:off x="1124000" y="4172925"/>
              <a:ext cx="22075" cy="11350"/>
            </a:xfrm>
            <a:custGeom>
              <a:avLst/>
              <a:gdLst/>
              <a:ahLst/>
              <a:cxnLst/>
              <a:rect l="l" t="t" r="r" b="b"/>
              <a:pathLst>
                <a:path w="883" h="454" extrusionOk="0">
                  <a:moveTo>
                    <a:pt x="144" y="1"/>
                  </a:moveTo>
                  <a:cubicBezTo>
                    <a:pt x="72" y="1"/>
                    <a:pt x="1" y="72"/>
                    <a:pt x="1" y="168"/>
                  </a:cubicBezTo>
                  <a:cubicBezTo>
                    <a:pt x="1" y="191"/>
                    <a:pt x="1" y="191"/>
                    <a:pt x="25" y="215"/>
                  </a:cubicBezTo>
                  <a:cubicBezTo>
                    <a:pt x="49" y="310"/>
                    <a:pt x="191" y="453"/>
                    <a:pt x="430" y="453"/>
                  </a:cubicBezTo>
                  <a:cubicBezTo>
                    <a:pt x="692" y="453"/>
                    <a:pt x="834" y="310"/>
                    <a:pt x="858" y="215"/>
                  </a:cubicBezTo>
                  <a:cubicBezTo>
                    <a:pt x="882" y="191"/>
                    <a:pt x="882" y="168"/>
                    <a:pt x="882" y="168"/>
                  </a:cubicBezTo>
                  <a:cubicBezTo>
                    <a:pt x="882" y="72"/>
                    <a:pt x="811" y="1"/>
                    <a:pt x="739" y="1"/>
                  </a:cubicBezTo>
                  <a:cubicBezTo>
                    <a:pt x="668" y="1"/>
                    <a:pt x="620" y="48"/>
                    <a:pt x="596" y="96"/>
                  </a:cubicBezTo>
                  <a:cubicBezTo>
                    <a:pt x="596" y="120"/>
                    <a:pt x="549" y="168"/>
                    <a:pt x="430" y="168"/>
                  </a:cubicBezTo>
                  <a:cubicBezTo>
                    <a:pt x="334" y="168"/>
                    <a:pt x="287" y="120"/>
                    <a:pt x="287" y="96"/>
                  </a:cubicBezTo>
                  <a:cubicBezTo>
                    <a:pt x="263" y="48"/>
                    <a:pt x="215" y="1"/>
                    <a:pt x="144"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1" name="Google Shape;430;p36">
              <a:extLst>
                <a:ext uri="{FF2B5EF4-FFF2-40B4-BE49-F238E27FC236}">
                  <a16:creationId xmlns:a16="http://schemas.microsoft.com/office/drawing/2014/main" id="{0B2E0F2B-1E02-E3DE-972E-A05E209DA34F}"/>
                </a:ext>
              </a:extLst>
            </p:cNvPr>
            <p:cNvSpPr/>
            <p:nvPr/>
          </p:nvSpPr>
          <p:spPr>
            <a:xfrm>
              <a:off x="1105700" y="4256125"/>
              <a:ext cx="77875" cy="79375"/>
            </a:xfrm>
            <a:custGeom>
              <a:avLst/>
              <a:gdLst/>
              <a:ahLst/>
              <a:cxnLst/>
              <a:rect l="l" t="t" r="r" b="b"/>
              <a:pathLst>
                <a:path w="3115" h="3175" extrusionOk="0">
                  <a:moveTo>
                    <a:pt x="1138" y="364"/>
                  </a:moveTo>
                  <a:lnTo>
                    <a:pt x="1757" y="1031"/>
                  </a:lnTo>
                  <a:lnTo>
                    <a:pt x="1519" y="1031"/>
                  </a:lnTo>
                  <a:cubicBezTo>
                    <a:pt x="1424" y="1031"/>
                    <a:pt x="1352" y="1126"/>
                    <a:pt x="1376" y="1221"/>
                  </a:cubicBezTo>
                  <a:cubicBezTo>
                    <a:pt x="1566" y="1888"/>
                    <a:pt x="2138" y="2341"/>
                    <a:pt x="2805" y="2412"/>
                  </a:cubicBezTo>
                  <a:lnTo>
                    <a:pt x="2805" y="2865"/>
                  </a:lnTo>
                  <a:cubicBezTo>
                    <a:pt x="1852" y="2793"/>
                    <a:pt x="1066" y="2103"/>
                    <a:pt x="876" y="1150"/>
                  </a:cubicBezTo>
                  <a:cubicBezTo>
                    <a:pt x="876" y="1078"/>
                    <a:pt x="804" y="1031"/>
                    <a:pt x="733" y="1031"/>
                  </a:cubicBezTo>
                  <a:lnTo>
                    <a:pt x="519" y="1031"/>
                  </a:lnTo>
                  <a:lnTo>
                    <a:pt x="1138" y="364"/>
                  </a:lnTo>
                  <a:close/>
                  <a:moveTo>
                    <a:pt x="1150" y="1"/>
                  </a:moveTo>
                  <a:cubicBezTo>
                    <a:pt x="1108" y="1"/>
                    <a:pt x="1066" y="19"/>
                    <a:pt x="1043" y="54"/>
                  </a:cubicBezTo>
                  <a:lnTo>
                    <a:pt x="90" y="1078"/>
                  </a:lnTo>
                  <a:cubicBezTo>
                    <a:pt x="1" y="1168"/>
                    <a:pt x="58" y="1319"/>
                    <a:pt x="162" y="1319"/>
                  </a:cubicBezTo>
                  <a:cubicBezTo>
                    <a:pt x="170" y="1319"/>
                    <a:pt x="177" y="1318"/>
                    <a:pt x="185" y="1317"/>
                  </a:cubicBezTo>
                  <a:lnTo>
                    <a:pt x="638" y="1317"/>
                  </a:lnTo>
                  <a:cubicBezTo>
                    <a:pt x="876" y="2412"/>
                    <a:pt x="1852" y="3174"/>
                    <a:pt x="2972" y="3174"/>
                  </a:cubicBezTo>
                  <a:cubicBezTo>
                    <a:pt x="3043" y="3174"/>
                    <a:pt x="3114" y="3103"/>
                    <a:pt x="3114" y="3031"/>
                  </a:cubicBezTo>
                  <a:lnTo>
                    <a:pt x="3114" y="2269"/>
                  </a:lnTo>
                  <a:cubicBezTo>
                    <a:pt x="3114" y="2198"/>
                    <a:pt x="3043" y="2126"/>
                    <a:pt x="2972" y="2126"/>
                  </a:cubicBezTo>
                  <a:lnTo>
                    <a:pt x="2948" y="2126"/>
                  </a:lnTo>
                  <a:cubicBezTo>
                    <a:pt x="2424" y="2126"/>
                    <a:pt x="1947" y="1793"/>
                    <a:pt x="1733" y="1317"/>
                  </a:cubicBezTo>
                  <a:lnTo>
                    <a:pt x="2114" y="1317"/>
                  </a:lnTo>
                  <a:cubicBezTo>
                    <a:pt x="2122" y="1318"/>
                    <a:pt x="2130" y="1319"/>
                    <a:pt x="2137" y="1319"/>
                  </a:cubicBezTo>
                  <a:cubicBezTo>
                    <a:pt x="2242" y="1319"/>
                    <a:pt x="2298" y="1168"/>
                    <a:pt x="2209" y="1078"/>
                  </a:cubicBezTo>
                  <a:lnTo>
                    <a:pt x="1257" y="54"/>
                  </a:lnTo>
                  <a:cubicBezTo>
                    <a:pt x="1233" y="19"/>
                    <a:pt x="1191" y="1"/>
                    <a:pt x="1150" y="1"/>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sp>
          <p:nvSpPr>
            <p:cNvPr id="22" name="Google Shape;431;p36">
              <a:extLst>
                <a:ext uri="{FF2B5EF4-FFF2-40B4-BE49-F238E27FC236}">
                  <a16:creationId xmlns:a16="http://schemas.microsoft.com/office/drawing/2014/main" id="{11620544-A2E5-F42D-54B4-595F74934503}"/>
                </a:ext>
              </a:extLst>
            </p:cNvPr>
            <p:cNvSpPr/>
            <p:nvPr/>
          </p:nvSpPr>
          <p:spPr>
            <a:xfrm>
              <a:off x="1221050" y="4098525"/>
              <a:ext cx="78025" cy="78900"/>
            </a:xfrm>
            <a:custGeom>
              <a:avLst/>
              <a:gdLst/>
              <a:ahLst/>
              <a:cxnLst/>
              <a:rect l="l" t="t" r="r" b="b"/>
              <a:pathLst>
                <a:path w="3121" h="3156" extrusionOk="0">
                  <a:moveTo>
                    <a:pt x="144" y="0"/>
                  </a:moveTo>
                  <a:cubicBezTo>
                    <a:pt x="72" y="0"/>
                    <a:pt x="1" y="71"/>
                    <a:pt x="1" y="143"/>
                  </a:cubicBezTo>
                  <a:lnTo>
                    <a:pt x="1" y="905"/>
                  </a:lnTo>
                  <a:cubicBezTo>
                    <a:pt x="1" y="976"/>
                    <a:pt x="72" y="1048"/>
                    <a:pt x="144" y="1048"/>
                  </a:cubicBezTo>
                  <a:lnTo>
                    <a:pt x="167" y="1048"/>
                  </a:lnTo>
                  <a:cubicBezTo>
                    <a:pt x="691" y="1048"/>
                    <a:pt x="1168" y="1357"/>
                    <a:pt x="1382" y="1834"/>
                  </a:cubicBezTo>
                  <a:lnTo>
                    <a:pt x="1001" y="1834"/>
                  </a:lnTo>
                  <a:cubicBezTo>
                    <a:pt x="882" y="1834"/>
                    <a:pt x="810" y="2000"/>
                    <a:pt x="906" y="2096"/>
                  </a:cubicBezTo>
                  <a:lnTo>
                    <a:pt x="1858" y="3120"/>
                  </a:lnTo>
                  <a:cubicBezTo>
                    <a:pt x="1882" y="3144"/>
                    <a:pt x="1924" y="3155"/>
                    <a:pt x="1965" y="3155"/>
                  </a:cubicBezTo>
                  <a:cubicBezTo>
                    <a:pt x="2007" y="3155"/>
                    <a:pt x="2049" y="3144"/>
                    <a:pt x="2073" y="3120"/>
                  </a:cubicBezTo>
                  <a:lnTo>
                    <a:pt x="3025" y="2096"/>
                  </a:lnTo>
                  <a:cubicBezTo>
                    <a:pt x="3120" y="2000"/>
                    <a:pt x="3049" y="1834"/>
                    <a:pt x="2930" y="1834"/>
                  </a:cubicBezTo>
                  <a:lnTo>
                    <a:pt x="2477" y="1834"/>
                  </a:lnTo>
                  <a:cubicBezTo>
                    <a:pt x="2382" y="1381"/>
                    <a:pt x="2144" y="976"/>
                    <a:pt x="1787" y="667"/>
                  </a:cubicBezTo>
                  <a:cubicBezTo>
                    <a:pt x="1757" y="637"/>
                    <a:pt x="1719" y="617"/>
                    <a:pt x="1682" y="617"/>
                  </a:cubicBezTo>
                  <a:cubicBezTo>
                    <a:pt x="1660" y="617"/>
                    <a:pt x="1638" y="625"/>
                    <a:pt x="1620" y="643"/>
                  </a:cubicBezTo>
                  <a:cubicBezTo>
                    <a:pt x="1525" y="691"/>
                    <a:pt x="1525" y="810"/>
                    <a:pt x="1596" y="857"/>
                  </a:cubicBezTo>
                  <a:cubicBezTo>
                    <a:pt x="1930" y="1167"/>
                    <a:pt x="2144" y="1572"/>
                    <a:pt x="2215" y="2024"/>
                  </a:cubicBezTo>
                  <a:cubicBezTo>
                    <a:pt x="2239" y="2072"/>
                    <a:pt x="2287" y="2143"/>
                    <a:pt x="2358" y="2143"/>
                  </a:cubicBezTo>
                  <a:lnTo>
                    <a:pt x="2573" y="2143"/>
                  </a:lnTo>
                  <a:lnTo>
                    <a:pt x="1954" y="2810"/>
                  </a:lnTo>
                  <a:lnTo>
                    <a:pt x="1334" y="2143"/>
                  </a:lnTo>
                  <a:lnTo>
                    <a:pt x="1596" y="2143"/>
                  </a:lnTo>
                  <a:cubicBezTo>
                    <a:pt x="1692" y="2143"/>
                    <a:pt x="1763" y="2048"/>
                    <a:pt x="1739" y="1953"/>
                  </a:cubicBezTo>
                  <a:cubicBezTo>
                    <a:pt x="1549" y="1286"/>
                    <a:pt x="953" y="810"/>
                    <a:pt x="286" y="762"/>
                  </a:cubicBezTo>
                  <a:lnTo>
                    <a:pt x="286" y="310"/>
                  </a:lnTo>
                  <a:cubicBezTo>
                    <a:pt x="596" y="310"/>
                    <a:pt x="882" y="405"/>
                    <a:pt x="1144" y="548"/>
                  </a:cubicBezTo>
                  <a:cubicBezTo>
                    <a:pt x="1164" y="561"/>
                    <a:pt x="1186" y="567"/>
                    <a:pt x="1208" y="567"/>
                  </a:cubicBezTo>
                  <a:cubicBezTo>
                    <a:pt x="1265" y="567"/>
                    <a:pt x="1324" y="528"/>
                    <a:pt x="1358" y="476"/>
                  </a:cubicBezTo>
                  <a:cubicBezTo>
                    <a:pt x="1382" y="405"/>
                    <a:pt x="1358" y="333"/>
                    <a:pt x="1287" y="286"/>
                  </a:cubicBezTo>
                  <a:cubicBezTo>
                    <a:pt x="929" y="95"/>
                    <a:pt x="548" y="0"/>
                    <a:pt x="144" y="0"/>
                  </a:cubicBezTo>
                  <a:close/>
                </a:path>
              </a:pathLst>
            </a:custGeom>
            <a:grp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lvl="0" indent="0" algn="l" rtl="0">
                <a:spcBef>
                  <a:spcPts val="0"/>
                </a:spcBef>
                <a:spcAft>
                  <a:spcPts val="0"/>
                </a:spcAft>
                <a:buNone/>
              </a:pPr>
              <a:endParaRPr/>
            </a:p>
          </p:txBody>
        </p:sp>
      </p:grpSp>
      <p:sp>
        <p:nvSpPr>
          <p:cNvPr id="11" name="Rectangle 10">
            <a:extLst>
              <a:ext uri="{FF2B5EF4-FFF2-40B4-BE49-F238E27FC236}">
                <a16:creationId xmlns:a16="http://schemas.microsoft.com/office/drawing/2014/main" id="{1B2E2538-3FDF-0A28-A581-6E1B823BDB0D}"/>
              </a:ext>
            </a:extLst>
          </p:cNvPr>
          <p:cNvSpPr/>
          <p:nvPr/>
        </p:nvSpPr>
        <p:spPr>
          <a:xfrm>
            <a:off x="326182" y="2448493"/>
            <a:ext cx="5688632" cy="32403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err="1"/>
              <a:t>Teori</a:t>
            </a:r>
            <a:r>
              <a:rPr lang="en-US" sz="1800" dirty="0"/>
              <a:t> yang </a:t>
            </a:r>
            <a:r>
              <a:rPr lang="en-US" sz="1800" dirty="0" err="1"/>
              <a:t>digunakan</a:t>
            </a:r>
            <a:r>
              <a:rPr lang="en-US" sz="1800" dirty="0"/>
              <a:t> :</a:t>
            </a:r>
          </a:p>
          <a:p>
            <a:pPr algn="just"/>
            <a:r>
              <a:rPr lang="en-US" sz="1800">
                <a:effectLst/>
                <a:latin typeface="Times New Roman" panose="02020603050405020304" pitchFamily="18" charset="0"/>
                <a:ea typeface="Cambria" panose="02040503050406030204" pitchFamily="18" charset="0"/>
              </a:rPr>
              <a:t>menurut</a:t>
            </a:r>
            <a:r>
              <a:rPr lang="en-US" sz="1800" dirty="0">
                <a:effectLst/>
                <a:latin typeface="Times New Roman" panose="02020603050405020304" pitchFamily="18" charset="0"/>
                <a:ea typeface="Cambria" panose="02040503050406030204" pitchFamily="18" charset="0"/>
              </a:rPr>
              <a:t> </a:t>
            </a:r>
            <a:r>
              <a:rPr lang="en-US" sz="1800" dirty="0" err="1">
                <a:effectLst/>
                <a:latin typeface="Times New Roman" panose="02020603050405020304" pitchFamily="18" charset="0"/>
                <a:ea typeface="Cambria" panose="02040503050406030204" pitchFamily="18" charset="0"/>
              </a:rPr>
              <a:t>teori</a:t>
            </a:r>
            <a:r>
              <a:rPr lang="en-US" sz="1800" dirty="0">
                <a:effectLst/>
                <a:latin typeface="Times New Roman" panose="02020603050405020304" pitchFamily="18" charset="0"/>
                <a:ea typeface="Cambria" panose="02040503050406030204" pitchFamily="18" charset="0"/>
              </a:rPr>
              <a:t> </a:t>
            </a:r>
            <a:r>
              <a:rPr lang="id-ID" sz="1800" dirty="0">
                <a:effectLst/>
                <a:latin typeface="Times New Roman" panose="02020603050405020304" pitchFamily="18" charset="0"/>
                <a:ea typeface="Cambria" panose="02040503050406030204" pitchFamily="18" charset="0"/>
              </a:rPr>
              <a:t>Agus Dwiyanto (2006: 50) mengukur kinerja birokrasi publik berdasar adanya indikator yang secara lebih lanjut dijelaskan sebagai berikut:</a:t>
            </a:r>
            <a:endParaRPr lang="en-US" sz="1800" dirty="0">
              <a:effectLst/>
              <a:latin typeface="Times New Roman" panose="02020603050405020304" pitchFamily="18" charset="0"/>
              <a:ea typeface="Times New Roman" panose="02020603050405020304" pitchFamily="18" charset="0"/>
            </a:endParaRPr>
          </a:p>
          <a:p>
            <a:pPr marL="342900" indent="-342900">
              <a:buAutoNum type="alphaLcParenR"/>
            </a:pPr>
            <a:r>
              <a:rPr lang="id-ID" sz="1800" dirty="0">
                <a:effectLst/>
                <a:latin typeface="Times New Roman" panose="02020603050405020304" pitchFamily="18" charset="0"/>
                <a:ea typeface="Cambria" panose="02040503050406030204" pitchFamily="18" charset="0"/>
              </a:rPr>
              <a:t>Produktivitas</a:t>
            </a:r>
            <a:r>
              <a:rPr lang="en-US" sz="1800" dirty="0" err="1">
                <a:latin typeface="Times New Roman" panose="02020603050405020304" pitchFamily="18" charset="0"/>
                <a:ea typeface="Cambria" panose="02040503050406030204" pitchFamily="18" charset="0"/>
              </a:rPr>
              <a:t>i</a:t>
            </a:r>
            <a:endParaRPr lang="en-US" sz="1800" dirty="0">
              <a:latin typeface="Times New Roman" panose="02020603050405020304" pitchFamily="18" charset="0"/>
              <a:ea typeface="Cambria" panose="02040503050406030204" pitchFamily="18" charset="0"/>
            </a:endParaRPr>
          </a:p>
          <a:p>
            <a:pPr marL="342900" indent="-342900">
              <a:buAutoNum type="alphaLcParenR"/>
            </a:pPr>
            <a:r>
              <a:rPr lang="id-ID" sz="1800" dirty="0">
                <a:effectLst/>
                <a:latin typeface="Times New Roman" panose="02020603050405020304" pitchFamily="18" charset="0"/>
                <a:ea typeface="Cambria" panose="02040503050406030204" pitchFamily="18" charset="0"/>
              </a:rPr>
              <a:t>Kualitas Layanan</a:t>
            </a:r>
            <a:endParaRPr lang="en-US" sz="1800" dirty="0">
              <a:latin typeface="Times New Roman" panose="02020603050405020304" pitchFamily="18" charset="0"/>
              <a:ea typeface="Cambria" panose="02040503050406030204" pitchFamily="18" charset="0"/>
            </a:endParaRPr>
          </a:p>
          <a:p>
            <a:pPr marL="342900" indent="-342900">
              <a:buAutoNum type="alphaLcParenR"/>
            </a:pPr>
            <a:r>
              <a:rPr lang="id-ID" sz="1800" dirty="0">
                <a:effectLst/>
                <a:latin typeface="Times New Roman" panose="02020603050405020304" pitchFamily="18" charset="0"/>
                <a:ea typeface="Cambria" panose="02040503050406030204" pitchFamily="18" charset="0"/>
              </a:rPr>
              <a:t>Responsivitas</a:t>
            </a:r>
            <a:endParaRPr lang="en-US" sz="1800" dirty="0">
              <a:latin typeface="Times New Roman" panose="02020603050405020304" pitchFamily="18" charset="0"/>
              <a:ea typeface="Cambria" panose="02040503050406030204" pitchFamily="18" charset="0"/>
            </a:endParaRPr>
          </a:p>
          <a:p>
            <a:pPr marL="342900" indent="-342900">
              <a:buAutoNum type="alphaLcParenR"/>
            </a:pPr>
            <a:r>
              <a:rPr lang="id-ID" sz="1800" dirty="0">
                <a:effectLst/>
                <a:latin typeface="Times New Roman" panose="02020603050405020304" pitchFamily="18" charset="0"/>
                <a:ea typeface="Cambria" panose="02040503050406030204" pitchFamily="18" charset="0"/>
              </a:rPr>
              <a:t>Responsibilitas</a:t>
            </a:r>
            <a:r>
              <a:rPr lang="en-US" sz="1800" dirty="0">
                <a:effectLst/>
                <a:latin typeface="Times New Roman" panose="02020603050405020304" pitchFamily="18" charset="0"/>
                <a:ea typeface="Cambria" panose="02040503050406030204" pitchFamily="18" charset="0"/>
              </a:rPr>
              <a:t> </a:t>
            </a:r>
          </a:p>
          <a:p>
            <a:pPr marL="342900" indent="-342900">
              <a:buAutoNum type="alphaLcParenR"/>
            </a:pPr>
            <a:r>
              <a:rPr lang="id-ID" sz="1800" dirty="0">
                <a:effectLst/>
                <a:latin typeface="Times New Roman" panose="02020603050405020304" pitchFamily="18" charset="0"/>
                <a:ea typeface="Cambria" panose="02040503050406030204" pitchFamily="18" charset="0"/>
              </a:rPr>
              <a:t>Akuntabilitas</a:t>
            </a:r>
            <a:endParaRPr lang="en-US" sz="1800" dirty="0"/>
          </a:p>
        </p:txBody>
      </p:sp>
      <p:sp>
        <p:nvSpPr>
          <p:cNvPr id="23" name="Arrow: Right 22">
            <a:extLst>
              <a:ext uri="{FF2B5EF4-FFF2-40B4-BE49-F238E27FC236}">
                <a16:creationId xmlns:a16="http://schemas.microsoft.com/office/drawing/2014/main" id="{2A688521-E8A9-88F8-CD1F-5D7C6283D64E}"/>
              </a:ext>
            </a:extLst>
          </p:cNvPr>
          <p:cNvSpPr/>
          <p:nvPr/>
        </p:nvSpPr>
        <p:spPr>
          <a:xfrm>
            <a:off x="6082196" y="4068673"/>
            <a:ext cx="589868" cy="440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EE806DB-9F8B-253A-2F41-DE320A38BB87}"/>
              </a:ext>
            </a:extLst>
          </p:cNvPr>
          <p:cNvSpPr/>
          <p:nvPr/>
        </p:nvSpPr>
        <p:spPr>
          <a:xfrm>
            <a:off x="6904459" y="2123375"/>
            <a:ext cx="4977730" cy="404572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err="1">
                <a:effectLst/>
                <a:latin typeface="Times New Roman" panose="02020603050405020304" pitchFamily="18" charset="0"/>
                <a:ea typeface="Times New Roman" panose="02020603050405020304" pitchFamily="18" charset="0"/>
              </a:rPr>
              <a:t>permasalahan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beberapa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indikator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yakni</a:t>
            </a:r>
            <a:r>
              <a:rPr lang="en-US" sz="1800" dirty="0">
                <a:effectLst/>
                <a:latin typeface="Times New Roman" panose="02020603050405020304" pitchFamily="18" charset="0"/>
                <a:ea typeface="Times New Roman" panose="02020603050405020304" pitchFamily="18" charset="0"/>
              </a:rPr>
              <a:t>:</a:t>
            </a:r>
          </a:p>
          <a:p>
            <a:pPr algn="just"/>
            <a:r>
              <a:rPr lang="en-US" sz="1800" dirty="0">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Cambria" panose="02040503050406030204" pitchFamily="18" charset="0"/>
              </a:rPr>
              <a:t> </a:t>
            </a:r>
            <a:r>
              <a:rPr lang="id-ID" sz="1800" dirty="0">
                <a:effectLst/>
                <a:latin typeface="Times New Roman" panose="02020603050405020304" pitchFamily="18" charset="0"/>
                <a:ea typeface="Cambria" panose="02040503050406030204" pitchFamily="18" charset="0"/>
              </a:rPr>
              <a:t>Responsivitas</a:t>
            </a:r>
            <a:r>
              <a:rPr lang="id-ID" sz="1800" dirty="0">
                <a:solidFill>
                  <a:srgbClr val="000000"/>
                </a:solidFill>
                <a:effectLst/>
                <a:latin typeface="Times New Roman" panose="02020603050405020304" pitchFamily="18" charset="0"/>
                <a:ea typeface="Cambria" panose="02040503050406030204" pitchFamily="18" charset="0"/>
              </a:rPr>
              <a:t> </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kurangnya</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pemahaman</a:t>
            </a:r>
            <a:r>
              <a:rPr lang="en-US" sz="1800" dirty="0">
                <a:solidFill>
                  <a:srgbClr val="000000"/>
                </a:solidFill>
                <a:effectLst/>
                <a:latin typeface="Times New Roman" panose="02020603050405020304" pitchFamily="18" charset="0"/>
                <a:ea typeface="Cambria" panose="02040503050406030204" pitchFamily="18" charset="0"/>
              </a:rPr>
              <a:t> dan </a:t>
            </a:r>
            <a:r>
              <a:rPr lang="en-US" sz="1800" dirty="0" err="1">
                <a:solidFill>
                  <a:srgbClr val="000000"/>
                </a:solidFill>
                <a:effectLst/>
                <a:latin typeface="Times New Roman" panose="02020603050405020304" pitchFamily="18" charset="0"/>
                <a:ea typeface="Cambria" panose="02040503050406030204" pitchFamily="18" charset="0"/>
              </a:rPr>
              <a:t>kesadaran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aparat</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Desa</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Sumberejo</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dalam</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bidang</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pelayanan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sehingga</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mempengaruhi</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sistem</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pelayanannya</a:t>
            </a:r>
            <a:r>
              <a:rPr lang="en-US" sz="1800" dirty="0">
                <a:solidFill>
                  <a:srgbClr val="000000"/>
                </a:solidFill>
                <a:effectLst/>
                <a:latin typeface="Times New Roman" panose="02020603050405020304" pitchFamily="18" charset="0"/>
                <a:ea typeface="Cambria" panose="02040503050406030204" pitchFamily="18" charset="0"/>
              </a:rPr>
              <a:t>. Karena </a:t>
            </a:r>
            <a:r>
              <a:rPr lang="en-US" sz="1800" dirty="0" err="1">
                <a:solidFill>
                  <a:srgbClr val="000000"/>
                </a:solidFill>
                <a:effectLst/>
                <a:latin typeface="Times New Roman" panose="02020603050405020304" pitchFamily="18" charset="0"/>
                <a:ea typeface="Cambria" panose="02040503050406030204" pitchFamily="18" charset="0"/>
              </a:rPr>
              <a:t>pelayanan</a:t>
            </a:r>
            <a:r>
              <a:rPr lang="en-US" sz="1800" dirty="0">
                <a:solidFill>
                  <a:srgbClr val="000000"/>
                </a:solidFill>
                <a:effectLst/>
                <a:latin typeface="Times New Roman" panose="02020603050405020304" pitchFamily="18" charset="0"/>
                <a:ea typeface="Cambria" panose="02040503050406030204" pitchFamily="18" charset="0"/>
              </a:rPr>
              <a:t> yang </a:t>
            </a:r>
            <a:r>
              <a:rPr lang="en-US" sz="1800" dirty="0" err="1">
                <a:solidFill>
                  <a:srgbClr val="000000"/>
                </a:solidFill>
                <a:effectLst/>
                <a:latin typeface="Times New Roman" panose="02020603050405020304" pitchFamily="18" charset="0"/>
                <a:ea typeface="Cambria" panose="02040503050406030204" pitchFamily="18" charset="0"/>
              </a:rPr>
              <a:t>terbilang</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maksimal</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dapat</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diukur</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dengan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aparat</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desa</a:t>
            </a:r>
            <a:r>
              <a:rPr lang="en-US" sz="1800" dirty="0">
                <a:solidFill>
                  <a:srgbClr val="000000"/>
                </a:solidFill>
                <a:effectLst/>
                <a:latin typeface="Times New Roman" panose="02020603050405020304" pitchFamily="18" charset="0"/>
                <a:ea typeface="Cambria" panose="02040503050406030204" pitchFamily="18" charset="0"/>
              </a:rPr>
              <a:t> yang </a:t>
            </a:r>
            <a:r>
              <a:rPr lang="en-US" sz="1800" dirty="0" err="1">
                <a:solidFill>
                  <a:srgbClr val="000000"/>
                </a:solidFill>
                <a:effectLst/>
                <a:latin typeface="Times New Roman" panose="02020603050405020304" pitchFamily="18" charset="0"/>
                <a:ea typeface="Cambria" panose="02040503050406030204" pitchFamily="18" charset="0"/>
              </a:rPr>
              <a:t>mampu</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mehamami</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tugas-tugasnya</a:t>
            </a:r>
            <a:r>
              <a:rPr lang="en-US" sz="1800" dirty="0">
                <a:solidFill>
                  <a:srgbClr val="000000"/>
                </a:solidFill>
                <a:effectLst/>
                <a:latin typeface="Times New Roman" panose="02020603050405020304" pitchFamily="18" charset="0"/>
                <a:ea typeface="Cambria" panose="02040503050406030204" pitchFamily="18" charset="0"/>
              </a:rPr>
              <a:t>, </a:t>
            </a:r>
          </a:p>
          <a:p>
            <a:pPr algn="just"/>
            <a:r>
              <a:rPr lang="en-US" sz="1800" dirty="0">
                <a:solidFill>
                  <a:srgbClr val="000000"/>
                </a:solidFill>
                <a:effectLst/>
                <a:latin typeface="Times New Roman" panose="02020603050405020304" pitchFamily="18" charset="0"/>
                <a:ea typeface="Cambria" panose="02040503050406030204" pitchFamily="18" charset="0"/>
              </a:rPr>
              <a:t>2) </a:t>
            </a:r>
            <a:r>
              <a:rPr lang="id-ID" sz="1800" dirty="0">
                <a:effectLst/>
                <a:latin typeface="Times New Roman" panose="02020603050405020304" pitchFamily="18" charset="0"/>
                <a:ea typeface="Cambria" panose="02040503050406030204" pitchFamily="18" charset="0"/>
              </a:rPr>
              <a:t>Responsibilitas</a:t>
            </a:r>
            <a:r>
              <a:rPr lang="en-US" sz="1800" dirty="0">
                <a:effectLst/>
                <a:latin typeface="Times New Roman" panose="02020603050405020304" pitchFamily="18" charset="0"/>
                <a:ea typeface="Cambria" panose="02040503050406030204" pitchFamily="18" charset="0"/>
              </a:rPr>
              <a:t> :</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dengan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adanya</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sipraja</a:t>
            </a:r>
            <a:r>
              <a:rPr lang="en-US" sz="1800" dirty="0">
                <a:solidFill>
                  <a:srgbClr val="000000"/>
                </a:solidFill>
                <a:effectLst/>
                <a:latin typeface="Times New Roman" panose="02020603050405020304" pitchFamily="18" charset="0"/>
                <a:ea typeface="Cambria" panose="02040503050406030204" pitchFamily="18" charset="0"/>
              </a:rPr>
              <a:t> di </a:t>
            </a:r>
            <a:r>
              <a:rPr lang="en-US" sz="1800" dirty="0" err="1">
                <a:solidFill>
                  <a:srgbClr val="000000"/>
                </a:solidFill>
                <a:effectLst/>
                <a:latin typeface="Times New Roman" panose="02020603050405020304" pitchFamily="18" charset="0"/>
                <a:ea typeface="Cambria" panose="02040503050406030204" pitchFamily="18" charset="0"/>
              </a:rPr>
              <a:t>Desa</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Sumberejo</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administrasi</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kependudukan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bisa</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lebih</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menjadi</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cepat</a:t>
            </a:r>
            <a:r>
              <a:rPr lang="en-US" sz="1800" dirty="0">
                <a:solidFill>
                  <a:srgbClr val="000000"/>
                </a:solidFill>
                <a:effectLst/>
                <a:latin typeface="Times New Roman" panose="02020603050405020304" pitchFamily="18" charset="0"/>
                <a:ea typeface="Cambria" panose="02040503050406030204" pitchFamily="18" charset="0"/>
              </a:rPr>
              <a:t> dan </a:t>
            </a:r>
            <a:r>
              <a:rPr lang="en-US" sz="1800" dirty="0" err="1">
                <a:solidFill>
                  <a:srgbClr val="000000"/>
                </a:solidFill>
                <a:effectLst/>
                <a:latin typeface="Times New Roman" panose="02020603050405020304" pitchFamily="18" charset="0"/>
                <a:ea typeface="Cambria" panose="02040503050406030204" pitchFamily="18" charset="0"/>
              </a:rPr>
              <a:t>tepat</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waktu</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Namun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kendala</a:t>
            </a:r>
            <a:r>
              <a:rPr lang="en-US" sz="1800" dirty="0">
                <a:solidFill>
                  <a:srgbClr val="000000"/>
                </a:solidFill>
                <a:effectLst/>
                <a:latin typeface="Times New Roman" panose="02020603050405020304" pitchFamily="18" charset="0"/>
                <a:ea typeface="Cambria" panose="02040503050406030204" pitchFamily="18" charset="0"/>
              </a:rPr>
              <a:t> yang </a:t>
            </a:r>
            <a:r>
              <a:rPr lang="en-US" sz="1800" dirty="0" err="1">
                <a:solidFill>
                  <a:srgbClr val="000000"/>
                </a:solidFill>
                <a:effectLst/>
                <a:latin typeface="Times New Roman" panose="02020603050405020304" pitchFamily="18" charset="0"/>
                <a:ea typeface="Cambria" panose="02040503050406030204" pitchFamily="18" charset="0"/>
              </a:rPr>
              <a:t>berada</a:t>
            </a:r>
            <a:r>
              <a:rPr lang="en-US" sz="1800" dirty="0">
                <a:solidFill>
                  <a:srgbClr val="000000"/>
                </a:solidFill>
                <a:effectLst/>
                <a:latin typeface="Times New Roman" panose="02020603050405020304" pitchFamily="18" charset="0"/>
                <a:ea typeface="Cambria" panose="02040503050406030204" pitchFamily="18" charset="0"/>
              </a:rPr>
              <a:t> di </a:t>
            </a:r>
            <a:r>
              <a:rPr lang="en-US" sz="1800" dirty="0" err="1">
                <a:solidFill>
                  <a:srgbClr val="000000"/>
                </a:solidFill>
                <a:effectLst/>
                <a:latin typeface="Times New Roman" panose="02020603050405020304" pitchFamily="18" charset="0"/>
                <a:ea typeface="Cambria" panose="02040503050406030204" pitchFamily="18" charset="0"/>
              </a:rPr>
              <a:t>pegawai</a:t>
            </a:r>
            <a:r>
              <a:rPr lang="en-US" sz="1800" dirty="0">
                <a:solidFill>
                  <a:srgbClr val="000000"/>
                </a:solidFill>
                <a:effectLst/>
                <a:latin typeface="Times New Roman" panose="02020603050405020304" pitchFamily="18" charset="0"/>
                <a:ea typeface="Cambria" panose="02040503050406030204" pitchFamily="18" charset="0"/>
              </a:rPr>
              <a:t> yang </a:t>
            </a:r>
            <a:r>
              <a:rPr lang="en-US" sz="1800" dirty="0" err="1">
                <a:solidFill>
                  <a:srgbClr val="000000"/>
                </a:solidFill>
                <a:effectLst/>
                <a:latin typeface="Times New Roman" panose="02020603050405020304" pitchFamily="18" charset="0"/>
                <a:ea typeface="Cambria" panose="02040503050406030204" pitchFamily="18" charset="0"/>
              </a:rPr>
              <a:t>tidak</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mengerti</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dengan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sistem</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tersebut</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membuat</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pengadministrasian</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menjadi</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lambat</a:t>
            </a:r>
            <a:r>
              <a:rPr lang="en-US" sz="1800" dirty="0">
                <a:solidFill>
                  <a:srgbClr val="000000"/>
                </a:solidFill>
                <a:effectLst/>
                <a:latin typeface="Times New Roman" panose="02020603050405020304" pitchFamily="18" charset="0"/>
                <a:ea typeface="Cambria" panose="02040503050406030204" pitchFamily="18" charset="0"/>
              </a:rPr>
              <a:t> dan </a:t>
            </a:r>
            <a:r>
              <a:rPr lang="en-US" sz="1800" dirty="0" err="1">
                <a:solidFill>
                  <a:srgbClr val="000000"/>
                </a:solidFill>
                <a:effectLst/>
                <a:latin typeface="Times New Roman" panose="02020603050405020304" pitchFamily="18" charset="0"/>
                <a:ea typeface="Cambria" panose="02040503050406030204" pitchFamily="18" charset="0"/>
              </a:rPr>
              <a:t>kurang</a:t>
            </a:r>
            <a:r>
              <a:rPr lang="en-US" sz="1800" dirty="0">
                <a:solidFill>
                  <a:srgbClr val="000000"/>
                </a:solidFill>
                <a:effectLst/>
                <a:latin typeface="Times New Roman" panose="02020603050405020304" pitchFamily="18" charset="0"/>
                <a:ea typeface="Cambria" panose="020405030504060302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rPr>
              <a:t>efektif</a:t>
            </a:r>
            <a:r>
              <a:rPr lang="en-US" sz="1800" dirty="0">
                <a:solidFill>
                  <a:srgbClr val="000000"/>
                </a:solidFill>
                <a:effectLst/>
                <a:latin typeface="Times New Roman" panose="02020603050405020304" pitchFamily="18" charset="0"/>
                <a:ea typeface="Cambria" panose="02040503050406030204" pitchFamily="18" charset="0"/>
              </a:rPr>
              <a:t>.</a:t>
            </a:r>
            <a:endParaRPr lang="en-US" sz="1800" dirty="0">
              <a:effectLst/>
              <a:latin typeface="Times New Roman" panose="02020603050405020304" pitchFamily="18" charset="0"/>
              <a:ea typeface="Times New Roman" panose="02020603050405020304" pitchFamily="18" charset="0"/>
            </a:endParaRPr>
          </a:p>
          <a:p>
            <a:pPr algn="just"/>
            <a:r>
              <a:rPr lang="en-US" sz="1800" b="1" dirty="0">
                <a:solidFill>
                  <a:srgbClr val="000000"/>
                </a:solidFill>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41175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D4BB-343D-CA2A-9963-61CBD8B5DDE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HASIL PENELITIHAN</a:t>
            </a:r>
          </a:p>
        </p:txBody>
      </p:sp>
      <p:sp>
        <p:nvSpPr>
          <p:cNvPr id="3" name="Text Placeholder 2">
            <a:extLst>
              <a:ext uri="{FF2B5EF4-FFF2-40B4-BE49-F238E27FC236}">
                <a16:creationId xmlns:a16="http://schemas.microsoft.com/office/drawing/2014/main" id="{236E3876-9C85-6EEE-12F8-2C4A44423B09}"/>
              </a:ext>
            </a:extLst>
          </p:cNvPr>
          <p:cNvSpPr>
            <a:spLocks noGrp="1"/>
          </p:cNvSpPr>
          <p:nvPr>
            <p:ph type="body" idx="1"/>
          </p:nvPr>
        </p:nvSpPr>
        <p:spPr/>
        <p:txBody>
          <a:bodyPr/>
          <a:lstStyle/>
          <a:p>
            <a:pPr marL="50800" indent="0">
              <a:buNone/>
            </a:pPr>
            <a:r>
              <a:rPr lang="en-US" sz="1800" dirty="0">
                <a:effectLst/>
                <a:latin typeface="Times New Roman" panose="02020603050405020304" pitchFamily="18" charset="0"/>
                <a:ea typeface="Times New Roman" panose="02020603050405020304" pitchFamily="18" charset="0"/>
              </a:rPr>
              <a:t>	</a:t>
            </a:r>
          </a:p>
          <a:p>
            <a:pPr marL="50800" indent="0">
              <a:buNone/>
            </a:pPr>
            <a:endParaRPr lang="en-US" sz="1800" b="1" dirty="0">
              <a:latin typeface="Times New Roman" panose="02020603050405020304" pitchFamily="18" charset="0"/>
              <a:ea typeface="Times New Roman" panose="02020603050405020304" pitchFamily="18" charset="0"/>
            </a:endParaRPr>
          </a:p>
          <a:p>
            <a:pPr marL="50800" indent="0">
              <a:buNone/>
            </a:pPr>
            <a:endParaRPr lang="en-US" sz="1800" b="1" dirty="0">
              <a:effectLst/>
              <a:latin typeface="Times New Roman" panose="02020603050405020304" pitchFamily="18" charset="0"/>
              <a:ea typeface="Times New Roman" panose="02020603050405020304" pitchFamily="18" charset="0"/>
            </a:endParaRPr>
          </a:p>
          <a:p>
            <a:pPr marL="50800" indent="0">
              <a:buNone/>
            </a:pPr>
            <a:endParaRPr lang="en-US" sz="1800" b="1" dirty="0">
              <a:latin typeface="Times New Roman" panose="02020603050405020304" pitchFamily="18" charset="0"/>
              <a:ea typeface="Times New Roman" panose="02020603050405020304" pitchFamily="18" charset="0"/>
            </a:endParaRPr>
          </a:p>
          <a:p>
            <a:pPr marL="50800" indent="0">
              <a:buNone/>
            </a:pPr>
            <a:r>
              <a:rPr lang="en-US" sz="18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Penelitian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ini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dilaksanakan</a:t>
            </a:r>
            <a:r>
              <a:rPr lang="en-US" sz="2400" b="1" dirty="0">
                <a:effectLst/>
                <a:latin typeface="Times New Roman" panose="02020603050405020304" pitchFamily="18" charset="0"/>
                <a:ea typeface="Times New Roman" panose="02020603050405020304" pitchFamily="18" charset="0"/>
              </a:rPr>
              <a:t> di Kantor </a:t>
            </a:r>
            <a:r>
              <a:rPr lang="en-US" sz="2400" b="1" dirty="0" err="1">
                <a:effectLst/>
                <a:latin typeface="Times New Roman" panose="02020603050405020304" pitchFamily="18" charset="0"/>
                <a:ea typeface="Times New Roman" panose="02020603050405020304" pitchFamily="18" charset="0"/>
              </a:rPr>
              <a:t>Desa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Sumberejo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Penelitian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dilakukan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dengan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wawancara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langsung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kepada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informan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untuk</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mendapatkan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informasi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sebanyak</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mungkin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sesuai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dengan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tujuan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dari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penelitian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Dengan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melakukan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wawancara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ini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akhirnya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diperoleh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informasi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sesuai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dengan</a:t>
            </a:r>
            <a:r>
              <a:rPr lang="en-US" sz="2400" b="1" dirty="0">
                <a:effectLst/>
                <a:latin typeface="Times New Roman" panose="02020603050405020304" pitchFamily="18" charset="0"/>
                <a:ea typeface="Times New Roman" panose="02020603050405020304" pitchFamily="18" charset="0"/>
              </a:rPr>
              <a:t> yang </a:t>
            </a:r>
            <a:r>
              <a:rPr lang="en-US" sz="2400" b="1" dirty="0" err="1">
                <a:effectLst/>
                <a:latin typeface="Times New Roman" panose="02020603050405020304" pitchFamily="18" charset="0"/>
                <a:ea typeface="Times New Roman" panose="02020603050405020304" pitchFamily="18" charset="0"/>
              </a:rPr>
              <a:t>diinginkan</a:t>
            </a:r>
            <a:r>
              <a:rPr lang="en-US" sz="2400" b="1" dirty="0">
                <a:effectLst/>
                <a:latin typeface="Times New Roman" panose="02020603050405020304" pitchFamily="18" charset="0"/>
                <a:ea typeface="Times New Roman" panose="02020603050405020304" pitchFamily="18" charset="0"/>
              </a:rPr>
              <a:t> oleh </a:t>
            </a:r>
            <a:r>
              <a:rPr lang="en-US" sz="2400" b="1" dirty="0" err="1">
                <a:effectLst/>
                <a:latin typeface="Times New Roman" panose="02020603050405020304" pitchFamily="18" charset="0"/>
                <a:ea typeface="Times New Roman" panose="02020603050405020304" pitchFamily="18" charset="0"/>
              </a:rPr>
              <a:t>peneliti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berdasarkan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teori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dari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Agus</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Dwiyanto</a:t>
            </a:r>
            <a:r>
              <a:rPr lang="en-US" sz="2400" b="1" dirty="0">
                <a:effectLst/>
                <a:latin typeface="Times New Roman" panose="02020603050405020304" pitchFamily="18" charset="0"/>
                <a:ea typeface="Times New Roman" panose="02020603050405020304" pitchFamily="18" charset="0"/>
              </a:rPr>
              <a:t> (2006:50) </a:t>
            </a:r>
            <a:r>
              <a:rPr lang="en-US" sz="2400" b="1" dirty="0" err="1">
                <a:effectLst/>
                <a:latin typeface="Times New Roman" panose="02020603050405020304" pitchFamily="18" charset="0"/>
                <a:ea typeface="Times New Roman" panose="02020603050405020304" pitchFamily="18" charset="0"/>
              </a:rPr>
              <a:t>yaitu</a:t>
            </a:r>
            <a:r>
              <a:rPr lang="en-US" sz="2400" b="1"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111528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3244-467B-1CD1-9AFC-4A7F3462399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HASIL PENELITIHAN</a:t>
            </a:r>
            <a:endParaRPr lang="en-US" dirty="0"/>
          </a:p>
        </p:txBody>
      </p:sp>
      <p:sp>
        <p:nvSpPr>
          <p:cNvPr id="3" name="Text Placeholder 2">
            <a:extLst>
              <a:ext uri="{FF2B5EF4-FFF2-40B4-BE49-F238E27FC236}">
                <a16:creationId xmlns:a16="http://schemas.microsoft.com/office/drawing/2014/main" id="{7327A3D0-4490-E49F-3E81-A03E0F8F43BB}"/>
              </a:ext>
            </a:extLst>
          </p:cNvPr>
          <p:cNvSpPr>
            <a:spLocks noGrp="1"/>
          </p:cNvSpPr>
          <p:nvPr>
            <p:ph type="body" idx="1"/>
          </p:nvPr>
        </p:nvSpPr>
        <p:spPr/>
        <p:txBody>
          <a:bodyPr/>
          <a:lstStyle/>
          <a:p>
            <a:pPr marL="50800" indent="0" algn="just">
              <a:buNone/>
            </a:pPr>
            <a:r>
              <a:rPr lang="en-US" dirty="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Produktivitas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kemampuan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pribadi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menyelesaikan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pekerjaan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Produktivitas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mengandung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pengertian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perbandingan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antara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hasil</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dicapai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tenaga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persatuan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Berikut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contoh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sikap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produktif</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dimana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sudah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warga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menggunakan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aplikasi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sipraja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penggunaan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aplikasi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sipraja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mempercepat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ada</a:t>
            </a:r>
            <a:r>
              <a:rPr lang="en-US" sz="1800" dirty="0">
                <a:effectLst/>
                <a:latin typeface="Times New Roman" panose="02020603050405020304" pitchFamily="18" charset="0"/>
                <a:ea typeface="Times New Roman" panose="02020603050405020304" pitchFamily="18" charset="0"/>
              </a:rPr>
              <a:t>. 					Adapun </a:t>
            </a:r>
            <a:r>
              <a:rPr lang="en-US" sz="1800" dirty="0" err="1">
                <a:effectLst/>
                <a:latin typeface="Times New Roman" panose="02020603050405020304" pitchFamily="18" charset="0"/>
                <a:ea typeface="Times New Roman" panose="02020603050405020304" pitchFamily="18" charset="0"/>
              </a:rPr>
              <a:t>contoh</a:t>
            </a:r>
            <a:r>
              <a:rPr lang="en-US" sz="1800" dirty="0">
                <a:effectLst/>
                <a:latin typeface="Times New Roman" panose="02020603050405020304" pitchFamily="18" charset="0"/>
                <a:ea typeface="Times New Roman" panose="02020603050405020304" pitchFamily="18" charset="0"/>
              </a:rPr>
              <a:t> lain </a:t>
            </a:r>
            <a:r>
              <a:rPr lang="en-US" sz="1800" dirty="0" err="1">
                <a:effectLst/>
                <a:latin typeface="Times New Roman" panose="02020603050405020304" pitchFamily="18" charset="0"/>
                <a:ea typeface="Times New Roman" panose="02020603050405020304" pitchFamily="18" charset="0"/>
              </a:rPr>
              <a:t>sikap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produktif</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tentang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rencana</a:t>
            </a:r>
            <a:r>
              <a:rPr lang="en-US" sz="1800" dirty="0">
                <a:effectLst/>
                <a:latin typeface="Times New Roman" panose="02020603050405020304" pitchFamily="18" charset="0"/>
                <a:ea typeface="Times New Roman" panose="02020603050405020304" pitchFamily="18" charset="0"/>
              </a:rPr>
              <a:t> RKP di 					</a:t>
            </a:r>
            <a:r>
              <a:rPr lang="en-US" sz="1800" dirty="0" err="1">
                <a:effectLst/>
                <a:latin typeface="Times New Roman" panose="02020603050405020304" pitchFamily="18" charset="0"/>
                <a:ea typeface="Times New Roman" panose="02020603050405020304" pitchFamily="18" charset="0"/>
              </a:rPr>
              <a:t>bidang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pembangunan</a:t>
            </a:r>
            <a:r>
              <a:rPr lang="en-US" sz="1800" dirty="0">
                <a:effectLst/>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50800" indent="0">
              <a:buNone/>
            </a:pPr>
            <a:r>
              <a:rPr lang="en-US" sz="1800" b="1" dirty="0" err="1">
                <a:effectLst/>
                <a:latin typeface="Times New Roman" panose="02020603050405020304" pitchFamily="18" charset="0"/>
                <a:ea typeface="Times New Roman" panose="02020603050405020304" pitchFamily="18" charset="0"/>
              </a:rPr>
              <a:t>Tabel</a:t>
            </a:r>
            <a:r>
              <a:rPr lang="en-US" sz="1800" b="1" dirty="0">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Pengguna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Aplikasi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Sipraja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Desa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Sumberejo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Tabel</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Rencana</a:t>
            </a:r>
            <a:r>
              <a:rPr lang="en-US" sz="1800" b="1" dirty="0">
                <a:effectLst/>
                <a:latin typeface="Times New Roman" panose="02020603050405020304" pitchFamily="18" charset="0"/>
                <a:ea typeface="Times New Roman" panose="02020603050405020304" pitchFamily="18" charset="0"/>
              </a:rPr>
              <a:t> RKP </a:t>
            </a:r>
            <a:r>
              <a:rPr lang="en-US" sz="1800" b="1" dirty="0" err="1">
                <a:effectLst/>
                <a:latin typeface="Times New Roman" panose="02020603050405020304" pitchFamily="18" charset="0"/>
                <a:ea typeface="Times New Roman" panose="02020603050405020304" pitchFamily="18" charset="0"/>
              </a:rPr>
              <a:t>Bidang</a:t>
            </a:r>
            <a:r>
              <a:rPr lang="en-US" sz="1800" b="1" dirty="0">
                <a:effectLst/>
                <a:latin typeface="Times New Roman" panose="02020603050405020304" pitchFamily="18" charset="0"/>
                <a:ea typeface="Times New Roman" panose="02020603050405020304" pitchFamily="18" charset="0"/>
              </a:rPr>
              <a:t> Pembangunan</a:t>
            </a:r>
          </a:p>
          <a:p>
            <a:pPr marL="50800" indent="0">
              <a:buNone/>
            </a:pPr>
            <a:endParaRPr lang="en-US" sz="1800" b="1" dirty="0">
              <a:latin typeface="Times New Roman" panose="02020603050405020304" pitchFamily="18" charset="0"/>
              <a:ea typeface="Times New Roman" panose="02020603050405020304" pitchFamily="18" charset="0"/>
            </a:endParaRPr>
          </a:p>
          <a:p>
            <a:pPr marL="50800" indent="0">
              <a:buNone/>
            </a:pPr>
            <a:endParaRPr lang="en-US" sz="1800" b="1" dirty="0">
              <a:effectLst/>
              <a:latin typeface="Times New Roman" panose="02020603050405020304" pitchFamily="18" charset="0"/>
              <a:ea typeface="Times New Roman" panose="02020603050405020304" pitchFamily="18" charset="0"/>
            </a:endParaRPr>
          </a:p>
          <a:p>
            <a:pPr marL="50800" indent="0">
              <a:buNone/>
            </a:pPr>
            <a:endParaRPr lang="en-US" sz="1800" b="1" dirty="0">
              <a:latin typeface="Times New Roman" panose="02020603050405020304" pitchFamily="18" charset="0"/>
              <a:ea typeface="Times New Roman" panose="02020603050405020304" pitchFamily="18" charset="0"/>
            </a:endParaRPr>
          </a:p>
          <a:p>
            <a:pPr marL="50800" indent="0">
              <a:buNone/>
            </a:pPr>
            <a:endParaRPr lang="en-US" sz="1800" b="1" dirty="0">
              <a:latin typeface="Times New Roman" panose="02020603050405020304" pitchFamily="18" charset="0"/>
              <a:ea typeface="Times New Roman" panose="02020603050405020304" pitchFamily="18" charset="0"/>
            </a:endParaRPr>
          </a:p>
          <a:p>
            <a:pPr marL="508000" lvl="1" indent="0">
              <a:buNone/>
            </a:pP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Sumber</a:t>
            </a:r>
            <a:r>
              <a:rPr lang="en-US" sz="1200" dirty="0">
                <a:effectLst/>
                <a:latin typeface="Times New Roman" panose="02020603050405020304" pitchFamily="18" charset="0"/>
                <a:ea typeface="Times New Roman" panose="02020603050405020304" pitchFamily="18" charset="0"/>
              </a:rPr>
              <a:t>: Oleh </a:t>
            </a:r>
            <a:r>
              <a:rPr lang="en-US" sz="1200" dirty="0" err="1">
                <a:effectLst/>
                <a:latin typeface="Times New Roman" panose="02020603050405020304" pitchFamily="18" charset="0"/>
                <a:ea typeface="Times New Roman" panose="02020603050405020304" pitchFamily="18" charset="0"/>
              </a:rPr>
              <a:t>Penulis</a:t>
            </a:r>
            <a:r>
              <a:rPr lang="en-US" sz="1200" dirty="0">
                <a:effectLst/>
                <a:latin typeface="Times New Roman" panose="02020603050405020304" pitchFamily="18" charset="0"/>
                <a:ea typeface="Times New Roman" panose="02020603050405020304" pitchFamily="18" charset="0"/>
              </a:rPr>
              <a:t> 2023</a:t>
            </a:r>
          </a:p>
          <a:p>
            <a:pPr marL="50800" indent="0">
              <a:buNone/>
            </a:pPr>
            <a:r>
              <a:rPr lang="en-US" sz="1800" dirty="0">
                <a:effectLst/>
                <a:latin typeface="Times New Roman" panose="02020603050405020304" pitchFamily="18" charset="0"/>
                <a:ea typeface="Times New Roman" panose="02020603050405020304" pitchFamily="18" charset="0"/>
              </a:rPr>
              <a:t>										</a:t>
            </a:r>
          </a:p>
          <a:p>
            <a:pPr marL="50800" indent="0">
              <a:buNone/>
            </a:pPr>
            <a:endParaRPr lang="en-US" sz="1800" dirty="0">
              <a:effectLst/>
              <a:latin typeface="Times New Roman" panose="02020603050405020304" pitchFamily="18" charset="0"/>
              <a:ea typeface="Times New Roman" panose="02020603050405020304" pitchFamily="18" charset="0"/>
            </a:endParaRPr>
          </a:p>
          <a:p>
            <a:pPr marL="50800" indent="0">
              <a:buNone/>
            </a:pPr>
            <a:endParaRPr lang="en-US" dirty="0"/>
          </a:p>
        </p:txBody>
      </p:sp>
      <p:sp>
        <p:nvSpPr>
          <p:cNvPr id="4" name="Oval 3">
            <a:extLst>
              <a:ext uri="{FF2B5EF4-FFF2-40B4-BE49-F238E27FC236}">
                <a16:creationId xmlns:a16="http://schemas.microsoft.com/office/drawing/2014/main" id="{2437C165-E0E7-0945-2FBB-C9C5C18EB8D9}"/>
              </a:ext>
            </a:extLst>
          </p:cNvPr>
          <p:cNvSpPr/>
          <p:nvPr/>
        </p:nvSpPr>
        <p:spPr>
          <a:xfrm>
            <a:off x="1199456" y="1337883"/>
            <a:ext cx="3456384" cy="172819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1. PRODUKTIVITAS</a:t>
            </a:r>
          </a:p>
        </p:txBody>
      </p:sp>
      <p:graphicFrame>
        <p:nvGraphicFramePr>
          <p:cNvPr id="5" name="Table 4">
            <a:extLst>
              <a:ext uri="{FF2B5EF4-FFF2-40B4-BE49-F238E27FC236}">
                <a16:creationId xmlns:a16="http://schemas.microsoft.com/office/drawing/2014/main" id="{BB0EDE19-C5B3-226F-C6D0-77E45CC25A93}"/>
              </a:ext>
            </a:extLst>
          </p:cNvPr>
          <p:cNvGraphicFramePr>
            <a:graphicFrameLocks noGrp="1"/>
          </p:cNvGraphicFramePr>
          <p:nvPr>
            <p:extLst>
              <p:ext uri="{D42A27DB-BD31-4B8C-83A1-F6EECF244321}">
                <p14:modId xmlns:p14="http://schemas.microsoft.com/office/powerpoint/2010/main" val="2920230782"/>
              </p:ext>
            </p:extLst>
          </p:nvPr>
        </p:nvGraphicFramePr>
        <p:xfrm>
          <a:off x="395074" y="3971807"/>
          <a:ext cx="3312369" cy="1351776"/>
        </p:xfrm>
        <a:graphic>
          <a:graphicData uri="http://schemas.openxmlformats.org/drawingml/2006/table">
            <a:tbl>
              <a:tblPr firstRow="1" firstCol="1" bandRow="1">
                <a:tableStyleId>{5C22544A-7EE6-4342-B048-85BDC9FD1C3A}</a:tableStyleId>
              </a:tblPr>
              <a:tblGrid>
                <a:gridCol w="504055">
                  <a:extLst>
                    <a:ext uri="{9D8B030D-6E8A-4147-A177-3AD203B41FA5}">
                      <a16:colId xmlns:a16="http://schemas.microsoft.com/office/drawing/2014/main" val="1169618016"/>
                    </a:ext>
                  </a:extLst>
                </a:gridCol>
                <a:gridCol w="1550556">
                  <a:extLst>
                    <a:ext uri="{9D8B030D-6E8A-4147-A177-3AD203B41FA5}">
                      <a16:colId xmlns:a16="http://schemas.microsoft.com/office/drawing/2014/main" val="2811578860"/>
                    </a:ext>
                  </a:extLst>
                </a:gridCol>
                <a:gridCol w="1257758">
                  <a:extLst>
                    <a:ext uri="{9D8B030D-6E8A-4147-A177-3AD203B41FA5}">
                      <a16:colId xmlns:a16="http://schemas.microsoft.com/office/drawing/2014/main" val="3276751432"/>
                    </a:ext>
                  </a:extLst>
                </a:gridCol>
              </a:tblGrid>
              <a:tr h="576064">
                <a:tc>
                  <a:txBody>
                    <a:bodyPr/>
                    <a:lstStyle/>
                    <a:p>
                      <a:pPr algn="ctr"/>
                      <a:r>
                        <a:rPr lang="en-US" sz="1600" dirty="0">
                          <a:solidFill>
                            <a:schemeClr val="tx1"/>
                          </a:solidFill>
                          <a:effectLst/>
                        </a:rPr>
                        <a:t>NO</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err="1">
                          <a:solidFill>
                            <a:schemeClr val="tx1"/>
                          </a:solidFill>
                          <a:effectLst/>
                        </a:rPr>
                        <a:t>Keterangan</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err="1">
                          <a:solidFill>
                            <a:schemeClr val="tx1"/>
                          </a:solidFill>
                          <a:effectLst/>
                        </a:rPr>
                        <a:t>Jumlah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841149"/>
                  </a:ext>
                </a:extLst>
              </a:tr>
              <a:tr h="288032">
                <a:tc>
                  <a:txBody>
                    <a:bodyPr/>
                    <a:lstStyle/>
                    <a:p>
                      <a:pPr algn="just"/>
                      <a:r>
                        <a:rPr lang="en-US" sz="1600">
                          <a:solidFill>
                            <a:schemeClr val="tx1"/>
                          </a:solidFill>
                          <a:effectLst/>
                        </a:rPr>
                        <a:t>1.</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600">
                          <a:solidFill>
                            <a:schemeClr val="tx1"/>
                          </a:solidFill>
                          <a:effectLst/>
                        </a:rPr>
                        <a:t>Pengguna Aplikasi Sipraja</a:t>
                      </a:r>
                      <a:endParaRPr lang="en-U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600" dirty="0">
                          <a:solidFill>
                            <a:schemeClr val="tx1"/>
                          </a:solidFill>
                          <a:effectLst/>
                        </a:rPr>
                        <a:t>170 </a:t>
                      </a:r>
                      <a:r>
                        <a:rPr lang="en-US" sz="1600" dirty="0" err="1">
                          <a:solidFill>
                            <a:schemeClr val="tx1"/>
                          </a:solidFill>
                          <a:effectLst/>
                        </a:rPr>
                        <a:t>pengguna</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50531544"/>
                  </a:ext>
                </a:extLst>
              </a:tr>
              <a:tr h="288032">
                <a:tc>
                  <a:txBody>
                    <a:bodyPr/>
                    <a:lstStyle/>
                    <a:p>
                      <a:pPr algn="just"/>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5860622"/>
                  </a:ext>
                </a:extLst>
              </a:tr>
            </a:tbl>
          </a:graphicData>
        </a:graphic>
      </p:graphicFrame>
      <p:graphicFrame>
        <p:nvGraphicFramePr>
          <p:cNvPr id="6" name="Table 5">
            <a:extLst>
              <a:ext uri="{FF2B5EF4-FFF2-40B4-BE49-F238E27FC236}">
                <a16:creationId xmlns:a16="http://schemas.microsoft.com/office/drawing/2014/main" id="{94DD1587-6EB7-D8CF-9438-F014ADAC09A2}"/>
              </a:ext>
            </a:extLst>
          </p:cNvPr>
          <p:cNvGraphicFramePr>
            <a:graphicFrameLocks noGrp="1"/>
          </p:cNvGraphicFramePr>
          <p:nvPr>
            <p:extLst>
              <p:ext uri="{D42A27DB-BD31-4B8C-83A1-F6EECF244321}">
                <p14:modId xmlns:p14="http://schemas.microsoft.com/office/powerpoint/2010/main" val="879876732"/>
              </p:ext>
            </p:extLst>
          </p:nvPr>
        </p:nvGraphicFramePr>
        <p:xfrm>
          <a:off x="6324319" y="3949507"/>
          <a:ext cx="4320480" cy="1794226"/>
        </p:xfrm>
        <a:graphic>
          <a:graphicData uri="http://schemas.openxmlformats.org/drawingml/2006/table">
            <a:tbl>
              <a:tblPr firstRow="1" firstCol="1" bandRow="1">
                <a:tableStyleId>{5C22544A-7EE6-4342-B048-85BDC9FD1C3A}</a:tableStyleId>
              </a:tblPr>
              <a:tblGrid>
                <a:gridCol w="410245">
                  <a:extLst>
                    <a:ext uri="{9D8B030D-6E8A-4147-A177-3AD203B41FA5}">
                      <a16:colId xmlns:a16="http://schemas.microsoft.com/office/drawing/2014/main" val="3607244816"/>
                    </a:ext>
                  </a:extLst>
                </a:gridCol>
                <a:gridCol w="2143777">
                  <a:extLst>
                    <a:ext uri="{9D8B030D-6E8A-4147-A177-3AD203B41FA5}">
                      <a16:colId xmlns:a16="http://schemas.microsoft.com/office/drawing/2014/main" val="2525369210"/>
                    </a:ext>
                  </a:extLst>
                </a:gridCol>
                <a:gridCol w="1766458">
                  <a:extLst>
                    <a:ext uri="{9D8B030D-6E8A-4147-A177-3AD203B41FA5}">
                      <a16:colId xmlns:a16="http://schemas.microsoft.com/office/drawing/2014/main" val="2938495133"/>
                    </a:ext>
                  </a:extLst>
                </a:gridCol>
              </a:tblGrid>
              <a:tr h="257033">
                <a:tc>
                  <a:txBody>
                    <a:bodyPr/>
                    <a:lstStyle/>
                    <a:p>
                      <a:pPr algn="ctr"/>
                      <a:r>
                        <a:rPr lang="en-US" sz="1400">
                          <a:solidFill>
                            <a:schemeClr val="tx1"/>
                          </a:solidFill>
                          <a:effectLst/>
                        </a:rPr>
                        <a:t>No</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400">
                          <a:solidFill>
                            <a:schemeClr val="tx1"/>
                          </a:solidFill>
                          <a:effectLst/>
                        </a:rPr>
                        <a:t>Nama</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400">
                          <a:solidFill>
                            <a:schemeClr val="tx1"/>
                          </a:solidFill>
                          <a:effectLst/>
                        </a:rPr>
                        <a:t>Keterangan</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957086"/>
                  </a:ext>
                </a:extLst>
              </a:tr>
              <a:tr h="257033">
                <a:tc>
                  <a:txBody>
                    <a:bodyPr/>
                    <a:lstStyle/>
                    <a:p>
                      <a:pPr algn="ct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400" dirty="0">
                          <a:solidFill>
                            <a:schemeClr val="tx1"/>
                          </a:solidFill>
                          <a:effectLst/>
                        </a:rPr>
                        <a:t>Pembangunan Paving RT (6,9,10)</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400">
                          <a:solidFill>
                            <a:schemeClr val="tx1"/>
                          </a:solidFill>
                          <a:effectLst/>
                        </a:rPr>
                        <a:t>Terealisasi</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5730356"/>
                  </a:ext>
                </a:extLst>
              </a:tr>
              <a:tr h="771098">
                <a:tc>
                  <a:txBody>
                    <a:bodyPr/>
                    <a:lstStyle/>
                    <a:p>
                      <a:pPr algn="ct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400">
                          <a:solidFill>
                            <a:schemeClr val="tx1"/>
                          </a:solidFill>
                          <a:effectLst/>
                        </a:rPr>
                        <a:t>Urukan Area Bumdes</a:t>
                      </a:r>
                      <a:endParaRPr lang="en-US" sz="1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400" dirty="0">
                          <a:solidFill>
                            <a:schemeClr val="tx1"/>
                          </a:solidFill>
                          <a:effectLst/>
                        </a:rPr>
                        <a:t>Belum </a:t>
                      </a:r>
                      <a:r>
                        <a:rPr lang="en-US" sz="1400" dirty="0" err="1">
                          <a:solidFill>
                            <a:schemeClr val="tx1"/>
                          </a:solidFill>
                          <a:effectLst/>
                        </a:rPr>
                        <a:t>Terealisasi</a:t>
                      </a:r>
                      <a:r>
                        <a:rPr lang="en-US" sz="1400" dirty="0">
                          <a:solidFill>
                            <a:schemeClr val="tx1"/>
                          </a:solidFill>
                          <a:effectLst/>
                        </a:rPr>
                        <a:t>. Karena </a:t>
                      </a:r>
                      <a:r>
                        <a:rPr lang="en-US" sz="1400" dirty="0" err="1">
                          <a:solidFill>
                            <a:schemeClr val="tx1"/>
                          </a:solidFill>
                          <a:effectLst/>
                        </a:rPr>
                        <a:t>menunggu</a:t>
                      </a:r>
                      <a:r>
                        <a:rPr lang="en-US" sz="1400" dirty="0">
                          <a:solidFill>
                            <a:schemeClr val="tx1"/>
                          </a:solidFill>
                          <a:effectLst/>
                        </a:rPr>
                        <a:t> </a:t>
                      </a:r>
                      <a:r>
                        <a:rPr lang="en-US" sz="1400" dirty="0" err="1">
                          <a:solidFill>
                            <a:schemeClr val="tx1"/>
                          </a:solidFill>
                          <a:effectLst/>
                        </a:rPr>
                        <a:t>betonisasi</a:t>
                      </a:r>
                      <a:r>
                        <a:rPr lang="en-US" sz="1400" dirty="0">
                          <a:solidFill>
                            <a:schemeClr val="tx1"/>
                          </a:solidFill>
                          <a:effectLst/>
                        </a:rPr>
                        <a:t> </a:t>
                      </a:r>
                      <a:r>
                        <a:rPr lang="en-US" sz="1400" dirty="0" err="1">
                          <a:solidFill>
                            <a:schemeClr val="tx1"/>
                          </a:solidFill>
                          <a:effectLst/>
                        </a:rPr>
                        <a:t>terlebih</a:t>
                      </a:r>
                      <a:r>
                        <a:rPr lang="en-US" sz="1400" dirty="0">
                          <a:solidFill>
                            <a:schemeClr val="tx1"/>
                          </a:solidFill>
                          <a:effectLst/>
                        </a:rPr>
                        <a:t> </a:t>
                      </a:r>
                      <a:r>
                        <a:rPr lang="en-US" sz="1400" dirty="0" err="1">
                          <a:solidFill>
                            <a:schemeClr val="tx1"/>
                          </a:solidFill>
                          <a:effectLst/>
                        </a:rPr>
                        <a:t>dahulu</a:t>
                      </a:r>
                      <a:r>
                        <a:rPr lang="en-US" sz="1400" dirty="0">
                          <a:solidFill>
                            <a:schemeClr val="tx1"/>
                          </a:solidFill>
                          <a:effectLst/>
                        </a:rPr>
                        <a: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1819309"/>
                  </a:ext>
                </a:extLst>
              </a:tr>
              <a:tr h="257033">
                <a:tc>
                  <a:txBody>
                    <a:bodyPr/>
                    <a:lstStyle/>
                    <a:p>
                      <a:pPr algn="ct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9846924"/>
                  </a:ext>
                </a:extLst>
              </a:tr>
            </a:tbl>
          </a:graphicData>
        </a:graphic>
      </p:graphicFrame>
    </p:spTree>
    <p:extLst>
      <p:ext uri="{BB962C8B-B14F-4D97-AF65-F5344CB8AC3E}">
        <p14:creationId xmlns:p14="http://schemas.microsoft.com/office/powerpoint/2010/main" val="226420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8F0B-98DF-C61D-5B31-09DA314ACB7E}"/>
              </a:ext>
            </a:extLst>
          </p:cNvPr>
          <p:cNvSpPr>
            <a:spLocks noGrp="1"/>
          </p:cNvSpPr>
          <p:nvPr>
            <p:ph type="title"/>
          </p:nvPr>
        </p:nvSpPr>
        <p:spPr/>
        <p:txBody>
          <a:bodyPr/>
          <a:lstStyle/>
          <a:p>
            <a:r>
              <a:rPr lang="en-US" dirty="0"/>
              <a:t>Hasil </a:t>
            </a:r>
            <a:r>
              <a:rPr lang="en-US" dirty="0" err="1"/>
              <a:t>penelitihan</a:t>
            </a:r>
            <a:endParaRPr lang="en-US" dirty="0"/>
          </a:p>
        </p:txBody>
      </p:sp>
      <p:sp>
        <p:nvSpPr>
          <p:cNvPr id="3" name="Text Placeholder 2">
            <a:extLst>
              <a:ext uri="{FF2B5EF4-FFF2-40B4-BE49-F238E27FC236}">
                <a16:creationId xmlns:a16="http://schemas.microsoft.com/office/drawing/2014/main" id="{AE1FE093-5E98-E818-461A-F4DB8C9D4686}"/>
              </a:ext>
            </a:extLst>
          </p:cNvPr>
          <p:cNvSpPr>
            <a:spLocks noGrp="1"/>
          </p:cNvSpPr>
          <p:nvPr>
            <p:ph type="body" idx="1"/>
          </p:nvPr>
        </p:nvSpPr>
        <p:spPr/>
        <p:txBody>
          <a:bodyPr/>
          <a:lstStyle/>
          <a:p>
            <a:pPr marL="50800" indent="0" algn="just">
              <a:buNone/>
            </a:pPr>
            <a:r>
              <a:rPr lang="en-US" sz="2000" dirty="0">
                <a:effectLst/>
                <a:latin typeface="Times New Roman" panose="02020603050405020304" pitchFamily="18" charset="0"/>
                <a:ea typeface="Times New Roman" panose="02020603050405020304" pitchFamily="18" charset="0"/>
              </a:rPr>
              <a:t>Dari </a:t>
            </a:r>
            <a:r>
              <a:rPr lang="en-US" sz="2000" dirty="0" err="1">
                <a:effectLst/>
                <a:latin typeface="Times New Roman" panose="02020603050405020304" pitchFamily="18" charset="0"/>
                <a:ea typeface="Times New Roman" panose="02020603050405020304" pitchFamily="18" charset="0"/>
              </a:rPr>
              <a:t>hasil</a:t>
            </a:r>
            <a:r>
              <a:rPr lang="en-US" sz="2000" dirty="0">
                <a:effectLst/>
                <a:latin typeface="Times New Roman" panose="02020603050405020304" pitchFamily="18" charset="0"/>
                <a:ea typeface="Times New Roman" panose="02020603050405020304" pitchFamily="18" charset="0"/>
              </a:rPr>
              <a:t> yang di </a:t>
            </a:r>
            <a:r>
              <a:rPr lang="en-US" sz="2000" dirty="0" err="1">
                <a:effectLst/>
                <a:latin typeface="Times New Roman" panose="02020603050405020304" pitchFamily="18" charset="0"/>
                <a:ea typeface="Times New Roman" panose="02020603050405020304" pitchFamily="18" charset="0"/>
              </a:rPr>
              <a:t>dapatkan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masih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ada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aparatur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desa</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belum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memahami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cara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melakukan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pengadministrasian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dengan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sistem</a:t>
            </a:r>
            <a:r>
              <a:rPr lang="en-US" sz="2000" dirty="0">
                <a:effectLst/>
                <a:latin typeface="Times New Roman" panose="02020603050405020304" pitchFamily="18" charset="0"/>
                <a:ea typeface="Times New Roman" panose="02020603050405020304" pitchFamily="18" charset="0"/>
              </a:rPr>
              <a:t> manual </a:t>
            </a:r>
            <a:r>
              <a:rPr lang="en-US" sz="2000" dirty="0" err="1">
                <a:effectLst/>
                <a:latin typeface="Times New Roman" panose="02020603050405020304" pitchFamily="18" charset="0"/>
                <a:ea typeface="Times New Roman" panose="02020603050405020304" pitchFamily="18" charset="0"/>
              </a:rPr>
              <a:t>ataupun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menggunakan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teknologi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Sedangkan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semangat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kerja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aparatur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desa</a:t>
            </a:r>
            <a:r>
              <a:rPr lang="en-US" sz="2000" dirty="0">
                <a:effectLst/>
                <a:latin typeface="Times New Roman" panose="02020603050405020304" pitchFamily="18" charset="0"/>
                <a:ea typeface="Times New Roman" panose="02020603050405020304" pitchFamily="18" charset="0"/>
              </a:rPr>
              <a:t> di </a:t>
            </a:r>
            <a:r>
              <a:rPr lang="en-US" sz="2000" dirty="0" err="1">
                <a:effectLst/>
                <a:latin typeface="Times New Roman" panose="02020603050405020304" pitchFamily="18" charset="0"/>
                <a:ea typeface="Times New Roman" panose="02020603050405020304" pitchFamily="18" charset="0"/>
              </a:rPr>
              <a:t>kantor</a:t>
            </a:r>
            <a:r>
              <a:rPr lang="en-US" sz="2000" dirty="0">
                <a:effectLst/>
                <a:latin typeface="Times New Roman" panose="02020603050405020304" pitchFamily="18" charset="0"/>
                <a:ea typeface="Times New Roman" panose="02020603050405020304" pitchFamily="18" charset="0"/>
              </a:rPr>
              <a:t> juga </a:t>
            </a:r>
            <a:r>
              <a:rPr lang="en-US" sz="2000" dirty="0" err="1">
                <a:effectLst/>
                <a:latin typeface="Times New Roman" panose="02020603050405020304" pitchFamily="18" charset="0"/>
                <a:ea typeface="Times New Roman" panose="02020603050405020304" pitchFamily="18" charset="0"/>
              </a:rPr>
              <a:t>masih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kurang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seperti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masih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ada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aparatur</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datang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terlambat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kantor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keluar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kantor</a:t>
            </a:r>
            <a:r>
              <a:rPr lang="en-US" sz="2000" dirty="0">
                <a:effectLst/>
                <a:latin typeface="Times New Roman" panose="02020603050405020304" pitchFamily="18" charset="0"/>
                <a:ea typeface="Times New Roman" panose="02020603050405020304" pitchFamily="18" charset="0"/>
              </a:rPr>
              <a:t> pada jam </a:t>
            </a:r>
            <a:r>
              <a:rPr lang="en-US" sz="2000" dirty="0" err="1">
                <a:effectLst/>
                <a:latin typeface="Times New Roman" panose="02020603050405020304" pitchFamily="18" charset="0"/>
                <a:ea typeface="Times New Roman" panose="02020603050405020304" pitchFamily="18" charset="0"/>
              </a:rPr>
              <a:t>kerja</a:t>
            </a:r>
            <a:r>
              <a:rPr lang="en-US" sz="2000" dirty="0">
                <a:effectLst/>
                <a:latin typeface="Times New Roman" panose="02020603050405020304" pitchFamily="18" charset="0"/>
                <a:ea typeface="Times New Roman" panose="02020603050405020304" pitchFamily="18" charset="0"/>
              </a:rPr>
              <a:t>, dan </a:t>
            </a:r>
            <a:r>
              <a:rPr lang="en-US" sz="2000" dirty="0" err="1">
                <a:effectLst/>
                <a:latin typeface="Times New Roman" panose="02020603050405020304" pitchFamily="18" charset="0"/>
                <a:ea typeface="Times New Roman" panose="02020603050405020304" pitchFamily="18" charset="0"/>
              </a:rPr>
              <a:t>istirahat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sebelum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waktunya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Sehingga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masyarakat</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ingin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menggunakan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layanan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administrasi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harus</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menunggu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lebih</a:t>
            </a:r>
            <a:r>
              <a:rPr lang="en-US" sz="2000" dirty="0">
                <a:effectLst/>
                <a:latin typeface="Times New Roman" panose="02020603050405020304" pitchFamily="18" charset="0"/>
                <a:ea typeface="Times New Roman" panose="02020603050405020304" pitchFamily="18" charset="0"/>
              </a:rPr>
              <a:t> lama di </a:t>
            </a:r>
            <a:r>
              <a:rPr lang="en-US" sz="2000" dirty="0" err="1">
                <a:effectLst/>
                <a:latin typeface="Times New Roman" panose="02020603050405020304" pitchFamily="18" charset="0"/>
                <a:ea typeface="Times New Roman" panose="02020603050405020304" pitchFamily="18" charset="0"/>
              </a:rPr>
              <a:t>dalam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kantor</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dimana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waktu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tersebut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bisa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digunakan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untuk</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keperluan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lainnya</a:t>
            </a:r>
            <a:r>
              <a:rPr lang="en-US" sz="2000" dirty="0">
                <a:effectLst/>
                <a:latin typeface="Times New Roman" panose="02020603050405020304" pitchFamily="18" charset="0"/>
                <a:ea typeface="Times New Roman" panose="02020603050405020304" pitchFamily="18" charset="0"/>
              </a:rPr>
              <a:t>.</a:t>
            </a:r>
          </a:p>
          <a:p>
            <a:pPr marL="50800" indent="0">
              <a:buNone/>
            </a:pPr>
            <a:endParaRPr lang="en-US" dirty="0"/>
          </a:p>
          <a:p>
            <a:pPr marL="50800" indent="0" algn="just">
              <a:buNone/>
            </a:pPr>
            <a:r>
              <a:rPr lang="en-US" sz="2000" dirty="0" err="1">
                <a:effectLst/>
                <a:latin typeface="Times New Roman" panose="02020603050405020304" pitchFamily="18" charset="0"/>
                <a:ea typeface="Times New Roman" panose="02020603050405020304" pitchFamily="18" charset="0"/>
              </a:rPr>
              <a:t>Permasalahan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diatas</a:t>
            </a:r>
            <a:r>
              <a:rPr lang="en-US" sz="2000" dirty="0">
                <a:effectLst/>
                <a:latin typeface="Times New Roman" panose="02020603050405020304" pitchFamily="18" charset="0"/>
                <a:ea typeface="Times New Roman" panose="02020603050405020304" pitchFamily="18" charset="0"/>
              </a:rPr>
              <a:t> juga </a:t>
            </a:r>
            <a:r>
              <a:rPr lang="en-US" sz="2000" dirty="0" err="1">
                <a:effectLst/>
                <a:latin typeface="Times New Roman" panose="02020603050405020304" pitchFamily="18" charset="0"/>
                <a:ea typeface="Times New Roman" panose="02020603050405020304" pitchFamily="18" charset="0"/>
              </a:rPr>
              <a:t>terjadi</a:t>
            </a:r>
            <a:r>
              <a:rPr lang="en-US" sz="2000" dirty="0">
                <a:effectLst/>
                <a:latin typeface="Times New Roman" panose="02020603050405020304" pitchFamily="18" charset="0"/>
                <a:ea typeface="Times New Roman" panose="02020603050405020304" pitchFamily="18" charset="0"/>
              </a:rPr>
              <a:t> pada </a:t>
            </a:r>
            <a:r>
              <a:rPr lang="en-US" sz="2000" dirty="0" err="1">
                <a:effectLst/>
                <a:latin typeface="Times New Roman" panose="02020603050405020304" pitchFamily="18" charset="0"/>
                <a:ea typeface="Times New Roman" panose="02020603050405020304" pitchFamily="18" charset="0"/>
              </a:rPr>
              <a:t>penelitian</a:t>
            </a:r>
            <a:r>
              <a:rPr lang="en-US" sz="2000" dirty="0">
                <a:effectLst/>
                <a:latin typeface="Times New Roman" panose="02020603050405020304" pitchFamily="18" charset="0"/>
                <a:ea typeface="Times New Roman" panose="02020603050405020304" pitchFamily="18" charset="0"/>
              </a:rPr>
              <a:t> (Rolando </a:t>
            </a:r>
            <a:r>
              <a:rPr lang="en-US" sz="2000" dirty="0" err="1">
                <a:effectLst/>
                <a:latin typeface="Times New Roman" panose="02020603050405020304" pitchFamily="18" charset="0"/>
                <a:ea typeface="Times New Roman" panose="02020603050405020304" pitchFamily="18" charset="0"/>
              </a:rPr>
              <a:t>Tamawiwi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dengan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judul</a:t>
            </a:r>
            <a:r>
              <a:rPr lang="en-US" sz="2000" dirty="0">
                <a:effectLst/>
                <a:latin typeface="Times New Roman" panose="02020603050405020304" pitchFamily="18" charset="0"/>
                <a:ea typeface="Times New Roman" panose="02020603050405020304" pitchFamily="18" charset="0"/>
              </a:rPr>
              <a:t> “Kinerja </a:t>
            </a:r>
            <a:r>
              <a:rPr lang="en-US" sz="2000" dirty="0" err="1">
                <a:effectLst/>
                <a:latin typeface="Times New Roman" panose="02020603050405020304" pitchFamily="18" charset="0"/>
                <a:ea typeface="Times New Roman" panose="02020603050405020304" pitchFamily="18" charset="0"/>
              </a:rPr>
              <a:t>Pemerintah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Desa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Dalam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Pelayanan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Administrasi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Kependudukan</a:t>
            </a:r>
            <a:r>
              <a:rPr lang="en-US" sz="2000" dirty="0">
                <a:effectLst/>
                <a:latin typeface="Times New Roman" panose="02020603050405020304" pitchFamily="18" charset="0"/>
                <a:ea typeface="Times New Roman" panose="02020603050405020304" pitchFamily="18" charset="0"/>
              </a:rPr>
              <a:t> di </a:t>
            </a:r>
            <a:r>
              <a:rPr lang="en-US" sz="2000" dirty="0" err="1">
                <a:effectLst/>
                <a:latin typeface="Times New Roman" panose="02020603050405020304" pitchFamily="18" charset="0"/>
                <a:ea typeface="Times New Roman" panose="02020603050405020304" pitchFamily="18" charset="0"/>
              </a:rPr>
              <a:t>Desa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Poopo</a:t>
            </a:r>
            <a:r>
              <a:rPr lang="en-US" sz="2000" dirty="0">
                <a:effectLst/>
                <a:latin typeface="Times New Roman" panose="02020603050405020304" pitchFamily="18" charset="0"/>
                <a:ea typeface="Times New Roman" panose="02020603050405020304" pitchFamily="18" charset="0"/>
              </a:rPr>
              <a:t> Barat </a:t>
            </a:r>
            <a:r>
              <a:rPr lang="en-US" sz="2000" dirty="0" err="1">
                <a:effectLst/>
                <a:latin typeface="Times New Roman" panose="02020603050405020304" pitchFamily="18" charset="0"/>
                <a:ea typeface="Times New Roman" panose="02020603050405020304" pitchFamily="18" charset="0"/>
              </a:rPr>
              <a:t>Kecamatan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Ranoyapo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Kabupaten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Minahasa</a:t>
            </a:r>
            <a:r>
              <a:rPr lang="en-US" sz="2000" dirty="0">
                <a:effectLst/>
                <a:latin typeface="Times New Roman" panose="02020603050405020304" pitchFamily="18" charset="0"/>
                <a:ea typeface="Times New Roman" panose="02020603050405020304" pitchFamily="18" charset="0"/>
              </a:rPr>
              <a:t> Selatan”. Hasil </a:t>
            </a:r>
            <a:r>
              <a:rPr lang="en-US" sz="2000" dirty="0" err="1">
                <a:effectLst/>
                <a:latin typeface="Times New Roman" panose="02020603050405020304" pitchFamily="18" charset="0"/>
                <a:ea typeface="Times New Roman" panose="02020603050405020304" pitchFamily="18" charset="0"/>
              </a:rPr>
              <a:t>kajian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menunjukkan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bahwa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kinerja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aparatur</a:t>
            </a:r>
            <a:r>
              <a:rPr lang="en-US" sz="2000" dirty="0">
                <a:effectLst/>
                <a:latin typeface="Times New Roman" panose="02020603050405020304" pitchFamily="18" charset="0"/>
                <a:ea typeface="Times New Roman" panose="02020603050405020304" pitchFamily="18" charset="0"/>
              </a:rPr>
              <a:t> pada </a:t>
            </a:r>
            <a:r>
              <a:rPr lang="en-US" sz="2000" dirty="0" err="1">
                <a:effectLst/>
                <a:latin typeface="Times New Roman" panose="02020603050405020304" pitchFamily="18" charset="0"/>
                <a:ea typeface="Times New Roman" panose="02020603050405020304" pitchFamily="18" charset="0"/>
              </a:rPr>
              <a:t>indikator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Produktivitas</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belum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cukup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baik</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hal</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tersebut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dapat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dilihat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dari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memberikan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sebuah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pelayanan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tepatnya</a:t>
            </a:r>
            <a:r>
              <a:rPr lang="en-US" sz="2000" dirty="0">
                <a:effectLst/>
                <a:latin typeface="Times New Roman" panose="02020603050405020304" pitchFamily="18" charset="0"/>
                <a:ea typeface="Times New Roman" panose="02020603050405020304" pitchFamily="18" charset="0"/>
              </a:rPr>
              <a:t> pada </a:t>
            </a:r>
            <a:r>
              <a:rPr lang="en-US" sz="2000" dirty="0" err="1">
                <a:effectLst/>
                <a:latin typeface="Times New Roman" panose="02020603050405020304" pitchFamily="18" charset="0"/>
                <a:ea typeface="Times New Roman" panose="02020603050405020304" pitchFamily="18" charset="0"/>
              </a:rPr>
              <a:t>pelayanan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administrasi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kependudukan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Terdapat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tiga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aspek</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menjadi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penilaian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yaitu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sikap</a:t>
            </a:r>
            <a:r>
              <a:rPr lang="en-US" sz="2000" dirty="0">
                <a:effectLst/>
                <a:latin typeface="Times New Roman" panose="02020603050405020304" pitchFamily="18" charset="0"/>
                <a:ea typeface="Times New Roman" panose="02020603050405020304" pitchFamily="18" charset="0"/>
              </a:rPr>
              <a:t> mental dan </a:t>
            </a:r>
            <a:r>
              <a:rPr lang="en-US" sz="2000" dirty="0" err="1">
                <a:effectLst/>
                <a:latin typeface="Times New Roman" panose="02020603050405020304" pitchFamily="18" charset="0"/>
                <a:ea typeface="Times New Roman" panose="02020603050405020304" pitchFamily="18" charset="0"/>
              </a:rPr>
              <a:t>perilaku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perangkat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desa</a:t>
            </a:r>
            <a:r>
              <a:rPr lang="en-US" sz="2000" dirty="0">
                <a:effectLst/>
                <a:latin typeface="Times New Roman" panose="02020603050405020304" pitchFamily="18" charset="0"/>
                <a:ea typeface="Times New Roman" panose="02020603050405020304" pitchFamily="18" charset="0"/>
              </a:rPr>
              <a:t> yang di </a:t>
            </a:r>
            <a:r>
              <a:rPr lang="en-US" sz="2000" dirty="0" err="1">
                <a:effectLst/>
                <a:latin typeface="Times New Roman" panose="02020603050405020304" pitchFamily="18" charset="0"/>
                <a:ea typeface="Times New Roman" panose="02020603050405020304" pitchFamily="18" charset="0"/>
              </a:rPr>
              <a:t>dalamnya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masih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menerapkan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standar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nilai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pelayanan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secara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sepihak</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kemampuan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aparatur</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desa</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belum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memadai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serta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kurangnya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semangat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kerja</a:t>
            </a:r>
            <a:r>
              <a:rPr lang="en-US" sz="2000" dirty="0">
                <a:effectLst/>
                <a:latin typeface="Times New Roman" panose="02020603050405020304" pitchFamily="18" charset="0"/>
                <a:ea typeface="Times New Roman" panose="02020603050405020304" pitchFamily="18" charset="0"/>
              </a:rPr>
              <a:t> yang </a:t>
            </a:r>
            <a:r>
              <a:rPr lang="en-US" sz="2000" dirty="0" err="1">
                <a:effectLst/>
                <a:latin typeface="Times New Roman" panose="02020603050405020304" pitchFamily="18" charset="0"/>
                <a:ea typeface="Times New Roman" panose="02020603050405020304" pitchFamily="18" charset="0"/>
              </a:rPr>
              <a:t>baik</a:t>
            </a:r>
            <a:r>
              <a:rPr lang="en-US" sz="2000" dirty="0">
                <a:effectLst/>
                <a:latin typeface="Times New Roman" panose="02020603050405020304" pitchFamily="18" charset="0"/>
                <a:ea typeface="Times New Roman" panose="02020603050405020304" pitchFamily="18" charset="0"/>
              </a:rPr>
              <a:t>.</a:t>
            </a:r>
          </a:p>
          <a:p>
            <a:pPr marL="50800" indent="0">
              <a:buNone/>
            </a:pPr>
            <a:endParaRPr lang="en-US" dirty="0"/>
          </a:p>
        </p:txBody>
      </p:sp>
    </p:spTree>
    <p:extLst>
      <p:ext uri="{BB962C8B-B14F-4D97-AF65-F5344CB8AC3E}">
        <p14:creationId xmlns:p14="http://schemas.microsoft.com/office/powerpoint/2010/main" val="242095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1BFD-0AB7-0ADD-5366-3441AB783A6F}"/>
              </a:ext>
            </a:extLst>
          </p:cNvPr>
          <p:cNvSpPr>
            <a:spLocks noGrp="1"/>
          </p:cNvSpPr>
          <p:nvPr>
            <p:ph type="title"/>
          </p:nvPr>
        </p:nvSpPr>
        <p:spPr/>
        <p:txBody>
          <a:bodyPr/>
          <a:lstStyle/>
          <a:p>
            <a:r>
              <a:rPr lang="en-US" dirty="0"/>
              <a:t>HASIL PENELITIHAN</a:t>
            </a:r>
          </a:p>
        </p:txBody>
      </p:sp>
      <p:sp>
        <p:nvSpPr>
          <p:cNvPr id="3" name="Text Placeholder 2">
            <a:extLst>
              <a:ext uri="{FF2B5EF4-FFF2-40B4-BE49-F238E27FC236}">
                <a16:creationId xmlns:a16="http://schemas.microsoft.com/office/drawing/2014/main" id="{E3EF91A9-780E-D76E-2164-80C09BCB125A}"/>
              </a:ext>
            </a:extLst>
          </p:cNvPr>
          <p:cNvSpPr>
            <a:spLocks noGrp="1"/>
          </p:cNvSpPr>
          <p:nvPr>
            <p:ph type="body" idx="1"/>
          </p:nvPr>
        </p:nvSpPr>
        <p:spPr/>
        <p:txBody>
          <a:bodyPr/>
          <a:lstStyle/>
          <a:p>
            <a:pPr marL="50800" indent="0" algn="just">
              <a:buNone/>
            </a:pPr>
            <a:r>
              <a:rPr lang="en-US" dirty="0"/>
              <a:t>					</a:t>
            </a:r>
            <a:r>
              <a:rPr lang="en-US" sz="1800" dirty="0" err="1">
                <a:effectLst/>
                <a:latin typeface="Times New Roman" panose="02020603050405020304" pitchFamily="18" charset="0"/>
                <a:ea typeface="Times New Roman" panose="02020603050405020304" pitchFamily="18" charset="0"/>
              </a:rPr>
              <a:t>Kualitas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merupakan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faktor</a:t>
            </a:r>
            <a:r>
              <a:rPr lang="en-US" sz="1800" dirty="0">
                <a:effectLst/>
                <a:latin typeface="Times New Roman" panose="02020603050405020304" pitchFamily="18" charset="0"/>
                <a:ea typeface="Times New Roman" panose="02020603050405020304" pitchFamily="18" charset="0"/>
              </a:rPr>
              <a:t> yang sangat </a:t>
            </a:r>
            <a:r>
              <a:rPr lang="en-US" sz="1800" dirty="0" err="1">
                <a:effectLst/>
                <a:latin typeface="Times New Roman" panose="02020603050405020304" pitchFamily="18" charset="0"/>
                <a:ea typeface="Times New Roman" panose="02020603050405020304" pitchFamily="18" charset="0"/>
              </a:rPr>
              <a:t>penting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terlebih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melayani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Menurut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Dwiyanto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kepuasan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dijadikan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indikator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birokrasi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Keuntungan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terbesar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menggunakan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sebagai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indikator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kemampuan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kepuasan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pengguna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jasa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mendapatkan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fasilitas</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nyaman</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aman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serta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menyediakan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informasi</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mudah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diakses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melalui</a:t>
            </a:r>
            <a:r>
              <a:rPr lang="en-US" sz="1800" dirty="0">
                <a:effectLst/>
                <a:latin typeface="Times New Roman" panose="02020603050405020304" pitchFamily="18" charset="0"/>
                <a:ea typeface="Times New Roman" panose="02020603050405020304" pitchFamily="18" charset="0"/>
              </a:rPr>
              <a:t> 					media </a:t>
            </a:r>
            <a:r>
              <a:rPr lang="en-US" sz="1800" dirty="0" err="1">
                <a:effectLst/>
                <a:latin typeface="Times New Roman" panose="02020603050405020304" pitchFamily="18" charset="0"/>
                <a:ea typeface="Times New Roman" panose="02020603050405020304" pitchFamily="18" charset="0"/>
              </a:rPr>
              <a:t>massa</a:t>
            </a:r>
            <a:endParaRPr lang="en-US" sz="1800" dirty="0">
              <a:effectLst/>
              <a:latin typeface="Times New Roman" panose="02020603050405020304" pitchFamily="18" charset="0"/>
              <a:ea typeface="Times New Roman" panose="02020603050405020304" pitchFamily="18" charset="0"/>
            </a:endParaRPr>
          </a:p>
          <a:p>
            <a:pPr marL="50800" indent="0" algn="just">
              <a:buNone/>
            </a:pPr>
            <a:endParaRPr lang="en-US" sz="1800" dirty="0">
              <a:effectLst/>
              <a:latin typeface="Times New Roman" panose="02020603050405020304" pitchFamily="18" charset="0"/>
              <a:ea typeface="Times New Roman" panose="02020603050405020304" pitchFamily="18" charset="0"/>
            </a:endParaRPr>
          </a:p>
          <a:p>
            <a:pPr marL="50800" indent="0" algn="just">
              <a:buNone/>
            </a:pPr>
            <a:r>
              <a:rPr lang="en-US" sz="1800" dirty="0">
                <a:effectLst/>
                <a:latin typeface="Times New Roman" panose="02020603050405020304" pitchFamily="18" charset="0"/>
                <a:ea typeface="Times New Roman" panose="02020603050405020304" pitchFamily="18" charset="0"/>
              </a:rPr>
              <a:t>					Oleh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beberapa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faktor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harus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dimasukkan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kualitas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pemerintah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Khususnya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Persyaratan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Prosedur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Layanan</a:t>
            </a:r>
            <a:r>
              <a:rPr lang="en-US" sz="1800" dirty="0">
                <a:effectLst/>
                <a:latin typeface="Times New Roman" panose="02020603050405020304" pitchFamily="18" charset="0"/>
                <a:ea typeface="Times New Roman" panose="02020603050405020304" pitchFamily="18" charset="0"/>
              </a:rPr>
              <a:t>, Waktu </a:t>
            </a:r>
            <a:r>
              <a:rPr lang="en-US" sz="1800" dirty="0" err="1">
                <a:effectLst/>
                <a:latin typeface="Times New Roman" panose="02020603050405020304" pitchFamily="18" charset="0"/>
                <a:ea typeface="Times New Roman" panose="02020603050405020304" pitchFamily="18" charset="0"/>
              </a:rPr>
              <a:t>Perputaran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Biaya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Pengaduan</a:t>
            </a:r>
            <a:r>
              <a:rPr lang="en-US" sz="1800" dirty="0">
                <a:effectLst/>
                <a:latin typeface="Times New Roman" panose="02020603050405020304" pitchFamily="18" charset="0"/>
                <a:ea typeface="Times New Roman" panose="02020603050405020304" pitchFamily="18" charset="0"/>
              </a:rPr>
              <a:t> Masyarakat, Saran 					dan </a:t>
            </a:r>
            <a:r>
              <a:rPr lang="en-US" sz="1800" dirty="0" err="1">
                <a:effectLst/>
                <a:latin typeface="Times New Roman" panose="02020603050405020304" pitchFamily="18" charset="0"/>
                <a:ea typeface="Times New Roman" panose="02020603050405020304" pitchFamily="18" charset="0"/>
              </a:rPr>
              <a:t>Masukan</a:t>
            </a:r>
            <a:r>
              <a:rPr lang="en-US" sz="1800" dirty="0">
                <a:effectLst/>
                <a:latin typeface="Times New Roman" panose="02020603050405020304" pitchFamily="18" charset="0"/>
                <a:ea typeface="Times New Roman" panose="02020603050405020304" pitchFamily="18" charset="0"/>
              </a:rPr>
              <a:t>, Sarana, dan </a:t>
            </a:r>
            <a:r>
              <a:rPr lang="en-US" sz="1800" dirty="0" err="1">
                <a:effectLst/>
                <a:latin typeface="Times New Roman" panose="02020603050405020304" pitchFamily="18" charset="0"/>
                <a:ea typeface="Times New Roman" panose="02020603050405020304" pitchFamily="18" charset="0"/>
              </a:rPr>
              <a:t>Prasarana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Kualitas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dikatakan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terpenuhi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kepastian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tentang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biaya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oleh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bila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kepastian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tentang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terlepas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biaya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dibayarkan</a:t>
            </a:r>
            <a:r>
              <a:rPr lang="en-US" sz="1800" dirty="0">
                <a:effectLst/>
                <a:latin typeface="Times New Roman" panose="02020603050405020304" pitchFamily="18" charset="0"/>
                <a:ea typeface="Times New Roman" panose="02020603050405020304" pitchFamily="18" charset="0"/>
              </a:rPr>
              <a:t> oleh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a:t>
            </a:r>
          </a:p>
          <a:p>
            <a:pPr marL="50800" indent="0" algn="just">
              <a:buNone/>
            </a:pPr>
            <a:endParaRPr lang="en-US" sz="1800" dirty="0"/>
          </a:p>
        </p:txBody>
      </p:sp>
      <p:sp>
        <p:nvSpPr>
          <p:cNvPr id="4" name="Oval 3">
            <a:extLst>
              <a:ext uri="{FF2B5EF4-FFF2-40B4-BE49-F238E27FC236}">
                <a16:creationId xmlns:a16="http://schemas.microsoft.com/office/drawing/2014/main" id="{20599FC8-A1C2-6CF6-009C-D3B935B47364}"/>
              </a:ext>
            </a:extLst>
          </p:cNvPr>
          <p:cNvSpPr/>
          <p:nvPr/>
        </p:nvSpPr>
        <p:spPr>
          <a:xfrm>
            <a:off x="335360" y="1484784"/>
            <a:ext cx="3744416" cy="2448272"/>
          </a:xfrm>
          <a:prstGeom prst="ellipse">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solidFill>
                  <a:schemeClr val="tx1"/>
                </a:solidFill>
              </a:rPr>
              <a:t>2. KUALITAS LAYANAN</a:t>
            </a:r>
          </a:p>
        </p:txBody>
      </p:sp>
    </p:spTree>
    <p:extLst>
      <p:ext uri="{BB962C8B-B14F-4D97-AF65-F5344CB8AC3E}">
        <p14:creationId xmlns:p14="http://schemas.microsoft.com/office/powerpoint/2010/main" val="190121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83" y="757229"/>
            <a:ext cx="11830877" cy="741121"/>
          </a:xfrm>
        </p:spPr>
        <p:txBody>
          <a:bodyPr>
            <a:normAutofit/>
          </a:bodyPr>
          <a:lstStyle/>
          <a:p>
            <a:r>
              <a:rPr lang="en-GB" sz="4000" dirty="0"/>
              <a:t>PEMBAHASAN</a:t>
            </a:r>
            <a:endParaRPr lang="id-ID" sz="4000" dirty="0"/>
          </a:p>
        </p:txBody>
      </p:sp>
      <p:grpSp>
        <p:nvGrpSpPr>
          <p:cNvPr id="6" name="Group 5">
            <a:extLst>
              <a:ext uri="{FF2B5EF4-FFF2-40B4-BE49-F238E27FC236}">
                <a16:creationId xmlns:a16="http://schemas.microsoft.com/office/drawing/2014/main" id="{10A9DB10-EF1F-438C-835B-79B5F9B0FC87}"/>
              </a:ext>
            </a:extLst>
          </p:cNvPr>
          <p:cNvGrpSpPr>
            <a:grpSpLocks noChangeAspect="1"/>
          </p:cNvGrpSpPr>
          <p:nvPr/>
        </p:nvGrpSpPr>
        <p:grpSpPr>
          <a:xfrm>
            <a:off x="2561955" y="2071777"/>
            <a:ext cx="7231910" cy="3556459"/>
            <a:chOff x="3207657" y="1309254"/>
            <a:chExt cx="8620826" cy="4239492"/>
          </a:xfrm>
        </p:grpSpPr>
        <p:sp>
          <p:nvSpPr>
            <p:cNvPr id="7" name="Freeform: Shape 144">
              <a:extLst>
                <a:ext uri="{FF2B5EF4-FFF2-40B4-BE49-F238E27FC236}">
                  <a16:creationId xmlns:a16="http://schemas.microsoft.com/office/drawing/2014/main" id="{B0B941D8-7F0A-47C1-B20B-5F8FC04A4314}"/>
                </a:ext>
              </a:extLst>
            </p:cNvPr>
            <p:cNvSpPr>
              <a:spLocks noChangeAspect="1"/>
            </p:cNvSpPr>
            <p:nvPr/>
          </p:nvSpPr>
          <p:spPr>
            <a:xfrm flipH="1">
              <a:off x="5036128" y="1309254"/>
              <a:ext cx="2119745" cy="4239492"/>
            </a:xfrm>
            <a:custGeom>
              <a:avLst/>
              <a:gdLst>
                <a:gd name="connsiteX0" fmla="*/ 2119745 w 2119745"/>
                <a:gd name="connsiteY0" fmla="*/ 0 h 4239492"/>
                <a:gd name="connsiteX1" fmla="*/ 2119745 w 2119745"/>
                <a:gd name="connsiteY1" fmla="*/ 96873 h 4239492"/>
                <a:gd name="connsiteX2" fmla="*/ 96872 w 2119745"/>
                <a:gd name="connsiteY2" fmla="*/ 2119746 h 4239492"/>
                <a:gd name="connsiteX3" fmla="*/ 2119745 w 2119745"/>
                <a:gd name="connsiteY3" fmla="*/ 4142619 h 4239492"/>
                <a:gd name="connsiteX4" fmla="*/ 2119745 w 2119745"/>
                <a:gd name="connsiteY4" fmla="*/ 4239492 h 4239492"/>
                <a:gd name="connsiteX5" fmla="*/ 1903015 w 2119745"/>
                <a:gd name="connsiteY5" fmla="*/ 4228548 h 4239492"/>
                <a:gd name="connsiteX6" fmla="*/ 0 w 2119745"/>
                <a:gd name="connsiteY6" fmla="*/ 2119746 h 4239492"/>
                <a:gd name="connsiteX7" fmla="*/ 1903015 w 2119745"/>
                <a:gd name="connsiteY7" fmla="*/ 10944 h 423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745" h="4239492">
                  <a:moveTo>
                    <a:pt x="2119745" y="0"/>
                  </a:moveTo>
                  <a:lnTo>
                    <a:pt x="2119745" y="96873"/>
                  </a:lnTo>
                  <a:cubicBezTo>
                    <a:pt x="1002543" y="96873"/>
                    <a:pt x="96872" y="1002544"/>
                    <a:pt x="96872" y="2119746"/>
                  </a:cubicBezTo>
                  <a:cubicBezTo>
                    <a:pt x="96872" y="3236948"/>
                    <a:pt x="1002543" y="4142619"/>
                    <a:pt x="2119745" y="4142619"/>
                  </a:cubicBezTo>
                  <a:lnTo>
                    <a:pt x="2119745" y="4239492"/>
                  </a:lnTo>
                  <a:lnTo>
                    <a:pt x="1903015" y="4228548"/>
                  </a:lnTo>
                  <a:cubicBezTo>
                    <a:pt x="834120" y="4119996"/>
                    <a:pt x="0" y="3217280"/>
                    <a:pt x="0" y="2119746"/>
                  </a:cubicBezTo>
                  <a:cubicBezTo>
                    <a:pt x="0" y="1022212"/>
                    <a:pt x="834120" y="119496"/>
                    <a:pt x="1903015" y="10944"/>
                  </a:cubicBezTo>
                  <a:close/>
                </a:path>
              </a:pathLst>
            </a:custGeom>
            <a:gradFill flip="none" rotWithShape="1">
              <a:gsLst>
                <a:gs pos="100000">
                  <a:srgbClr val="C1C5D1"/>
                </a:gs>
                <a:gs pos="75000">
                  <a:srgbClr val="0193C9"/>
                </a:gs>
                <a:gs pos="50000">
                  <a:srgbClr val="A290E0"/>
                </a:gs>
                <a:gs pos="25000">
                  <a:srgbClr val="E66DAB"/>
                </a:gs>
                <a:gs pos="0">
                  <a:srgbClr val="FF6E34"/>
                </a:gs>
              </a:gsLst>
              <a:lin ang="5400000" scaled="1"/>
              <a:tileRect/>
            </a:gradFill>
            <a:ln w="38100">
              <a:solidFill>
                <a:schemeClr val="bg1"/>
              </a:solidFill>
            </a:ln>
            <a:effectLst>
              <a:outerShdw blurRad="304800" dist="1397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094610F-0C77-4942-95C1-B846D8FFD5BA}"/>
                </a:ext>
              </a:extLst>
            </p:cNvPr>
            <p:cNvCxnSpPr>
              <a:cxnSpLocks noChangeAspect="1"/>
            </p:cNvCxnSpPr>
            <p:nvPr/>
          </p:nvCxnSpPr>
          <p:spPr>
            <a:xfrm flipH="1">
              <a:off x="6901544" y="2574348"/>
              <a:ext cx="11789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4E9D5A-7643-4E0E-A595-17D95D5368D9}"/>
                </a:ext>
              </a:extLst>
            </p:cNvPr>
            <p:cNvCxnSpPr>
              <a:cxnSpLocks noChangeAspect="1"/>
            </p:cNvCxnSpPr>
            <p:nvPr/>
          </p:nvCxnSpPr>
          <p:spPr>
            <a:xfrm flipH="1">
              <a:off x="7155873" y="3424010"/>
              <a:ext cx="11789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E28F421-C2AB-4472-978D-ED7BD21E1D68}"/>
                </a:ext>
              </a:extLst>
            </p:cNvPr>
            <p:cNvSpPr>
              <a:spLocks noChangeAspect="1"/>
            </p:cNvSpPr>
            <p:nvPr/>
          </p:nvSpPr>
          <p:spPr>
            <a:xfrm>
              <a:off x="6784442" y="2446029"/>
              <a:ext cx="256637" cy="252000"/>
            </a:xfrm>
            <a:prstGeom prst="ellipse">
              <a:avLst/>
            </a:prstGeom>
            <a:solidFill>
              <a:srgbClr val="FA5D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2065A5-B022-432E-B1F1-FF3B49CB71B2}"/>
                </a:ext>
              </a:extLst>
            </p:cNvPr>
            <p:cNvSpPr>
              <a:spLocks noChangeAspect="1"/>
            </p:cNvSpPr>
            <p:nvPr/>
          </p:nvSpPr>
          <p:spPr>
            <a:xfrm>
              <a:off x="6985330" y="3297174"/>
              <a:ext cx="256637" cy="252000"/>
            </a:xfrm>
            <a:prstGeom prst="ellipse">
              <a:avLst/>
            </a:prstGeom>
            <a:solidFill>
              <a:srgbClr val="B43C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ircle: Hollow 155">
              <a:extLst>
                <a:ext uri="{FF2B5EF4-FFF2-40B4-BE49-F238E27FC236}">
                  <a16:creationId xmlns:a16="http://schemas.microsoft.com/office/drawing/2014/main" id="{106BDB40-E9C0-4246-96DC-4CB347EF34C1}"/>
                </a:ext>
              </a:extLst>
            </p:cNvPr>
            <p:cNvSpPr>
              <a:spLocks noChangeAspect="1"/>
            </p:cNvSpPr>
            <p:nvPr/>
          </p:nvSpPr>
          <p:spPr>
            <a:xfrm>
              <a:off x="3207657" y="1611953"/>
              <a:ext cx="3634095" cy="3634095"/>
            </a:xfrm>
            <a:prstGeom prst="donut">
              <a:avLst>
                <a:gd name="adj" fmla="val 7470"/>
              </a:avLst>
            </a:prstGeom>
            <a:gradFill flip="none" rotWithShape="1">
              <a:gsLst>
                <a:gs pos="95000">
                  <a:schemeClr val="bg1">
                    <a:lumMod val="65000"/>
                  </a:schemeClr>
                </a:gs>
                <a:gs pos="70000">
                  <a:schemeClr val="bg1"/>
                </a:gs>
                <a:gs pos="60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6B0C468-CEBF-40C5-9CBB-C82B77630C41}"/>
                </a:ext>
              </a:extLst>
            </p:cNvPr>
            <p:cNvSpPr>
              <a:spLocks noChangeAspect="1"/>
            </p:cNvSpPr>
            <p:nvPr/>
          </p:nvSpPr>
          <p:spPr>
            <a:xfrm>
              <a:off x="3453777" y="1860093"/>
              <a:ext cx="3163581" cy="31635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738734-28C5-4C71-88B1-C682839F8CA8}"/>
                </a:ext>
              </a:extLst>
            </p:cNvPr>
            <p:cNvSpPr>
              <a:spLocks noChangeAspect="1"/>
            </p:cNvSpPr>
            <p:nvPr/>
          </p:nvSpPr>
          <p:spPr>
            <a:xfrm>
              <a:off x="3540911" y="1928875"/>
              <a:ext cx="3000250" cy="3000250"/>
            </a:xfrm>
            <a:prstGeom prst="ellipse">
              <a:avLst/>
            </a:prstGeom>
            <a:noFill/>
            <a:ln w="19050">
              <a:solidFill>
                <a:srgbClr val="12AAE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9E0BC5-CEF1-44DD-BA69-CC904EBE9C4B}"/>
                </a:ext>
              </a:extLst>
            </p:cNvPr>
            <p:cNvSpPr>
              <a:spLocks noChangeAspect="1"/>
            </p:cNvSpPr>
            <p:nvPr/>
          </p:nvSpPr>
          <p:spPr>
            <a:xfrm>
              <a:off x="3591713" y="1974932"/>
              <a:ext cx="2908136" cy="2908136"/>
            </a:xfrm>
            <a:prstGeom prst="ellipse">
              <a:avLst/>
            </a:prstGeom>
            <a:noFill/>
            <a:ln w="19050">
              <a:solidFill>
                <a:srgbClr val="12AAE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45BFD4-263C-4F78-8040-1311C65E1CC5}"/>
                </a:ext>
              </a:extLst>
            </p:cNvPr>
            <p:cNvSpPr>
              <a:spLocks noChangeAspect="1"/>
            </p:cNvSpPr>
            <p:nvPr/>
          </p:nvSpPr>
          <p:spPr>
            <a:xfrm>
              <a:off x="4966333" y="1897791"/>
              <a:ext cx="116741" cy="116741"/>
            </a:xfrm>
            <a:prstGeom prst="ellipse">
              <a:avLst/>
            </a:prstGeom>
            <a:solidFill>
              <a:srgbClr val="009F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F8FB0CBB-14A6-4F99-A303-3E560FF7FC38}"/>
                </a:ext>
              </a:extLst>
            </p:cNvPr>
            <p:cNvSpPr>
              <a:spLocks noChangeAspect="1"/>
            </p:cNvSpPr>
            <p:nvPr/>
          </p:nvSpPr>
          <p:spPr>
            <a:xfrm>
              <a:off x="3480228" y="3328583"/>
              <a:ext cx="116741" cy="116741"/>
            </a:xfrm>
            <a:prstGeom prst="ellipse">
              <a:avLst/>
            </a:prstGeom>
            <a:solidFill>
              <a:srgbClr val="009F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041EEACC-2F71-44A6-8CBD-56A7D2A99C33}"/>
                </a:ext>
              </a:extLst>
            </p:cNvPr>
            <p:cNvSpPr>
              <a:spLocks noChangeAspect="1"/>
            </p:cNvSpPr>
            <p:nvPr/>
          </p:nvSpPr>
          <p:spPr>
            <a:xfrm>
              <a:off x="6463468" y="3295649"/>
              <a:ext cx="116741" cy="116741"/>
            </a:xfrm>
            <a:prstGeom prst="ellipse">
              <a:avLst/>
            </a:prstGeom>
            <a:solidFill>
              <a:srgbClr val="009F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9172F45E-BAA9-4DDF-ACFA-6DB361701382}"/>
                </a:ext>
              </a:extLst>
            </p:cNvPr>
            <p:cNvSpPr>
              <a:spLocks noChangeAspect="1"/>
            </p:cNvSpPr>
            <p:nvPr/>
          </p:nvSpPr>
          <p:spPr>
            <a:xfrm>
              <a:off x="4962681" y="4870754"/>
              <a:ext cx="116741" cy="116741"/>
            </a:xfrm>
            <a:prstGeom prst="ellipse">
              <a:avLst/>
            </a:prstGeom>
            <a:solidFill>
              <a:srgbClr val="009F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E2586C8A-FE38-487A-A86D-573F5BE76477}"/>
                </a:ext>
              </a:extLst>
            </p:cNvPr>
            <p:cNvSpPr>
              <a:spLocks noChangeAspect="1"/>
            </p:cNvSpPr>
            <p:nvPr/>
          </p:nvSpPr>
          <p:spPr>
            <a:xfrm>
              <a:off x="3765392" y="3731023"/>
              <a:ext cx="115391" cy="115391"/>
            </a:xfrm>
            <a:prstGeom prst="ellipse">
              <a:avLst/>
            </a:prstGeom>
            <a:solidFill>
              <a:srgbClr val="C0C5D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798D05B0-382D-4D9C-BB82-ED4E724354E6}"/>
                </a:ext>
              </a:extLst>
            </p:cNvPr>
            <p:cNvSpPr>
              <a:spLocks noChangeAspect="1"/>
            </p:cNvSpPr>
            <p:nvPr/>
          </p:nvSpPr>
          <p:spPr>
            <a:xfrm>
              <a:off x="3992340" y="4178244"/>
              <a:ext cx="115391" cy="115391"/>
            </a:xfrm>
            <a:prstGeom prst="ellipse">
              <a:avLst/>
            </a:prstGeom>
            <a:solidFill>
              <a:srgbClr val="C0C5D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029210EE-2246-43D1-A62E-3D6440554EE8}"/>
                </a:ext>
              </a:extLst>
            </p:cNvPr>
            <p:cNvSpPr>
              <a:spLocks noChangeAspect="1"/>
            </p:cNvSpPr>
            <p:nvPr/>
          </p:nvSpPr>
          <p:spPr>
            <a:xfrm>
              <a:off x="4336697" y="4472945"/>
              <a:ext cx="115391" cy="115391"/>
            </a:xfrm>
            <a:prstGeom prst="ellipse">
              <a:avLst/>
            </a:prstGeom>
            <a:solidFill>
              <a:srgbClr val="C0C5D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Graphic 166" descr="Presentation with media">
              <a:extLst>
                <a:ext uri="{FF2B5EF4-FFF2-40B4-BE49-F238E27FC236}">
                  <a16:creationId xmlns:a16="http://schemas.microsoft.com/office/drawing/2014/main" id="{AFC678E4-3056-4A34-AB63-CA73B58AD6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99939" y="4498369"/>
              <a:ext cx="329938" cy="329938"/>
            </a:xfrm>
            <a:prstGeom prst="rect">
              <a:avLst/>
            </a:prstGeom>
          </p:spPr>
        </p:pic>
        <p:pic>
          <p:nvPicPr>
            <p:cNvPr id="24" name="Graphic 167" descr="Gears">
              <a:extLst>
                <a:ext uri="{FF2B5EF4-FFF2-40B4-BE49-F238E27FC236}">
                  <a16:creationId xmlns:a16="http://schemas.microsoft.com/office/drawing/2014/main" id="{CD707231-5408-4EEB-A8E3-65B16D80BF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705" y="3955574"/>
              <a:ext cx="436728" cy="436728"/>
            </a:xfrm>
            <a:prstGeom prst="rect">
              <a:avLst/>
            </a:prstGeom>
          </p:spPr>
        </p:pic>
        <p:pic>
          <p:nvPicPr>
            <p:cNvPr id="25" name="Graphic 168" descr="Stopwatch">
              <a:extLst>
                <a:ext uri="{FF2B5EF4-FFF2-40B4-BE49-F238E27FC236}">
                  <a16:creationId xmlns:a16="http://schemas.microsoft.com/office/drawing/2014/main" id="{1F2A55EC-9229-4DE8-BA3F-33879D1BB4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3526" y="4333400"/>
              <a:ext cx="329937" cy="329937"/>
            </a:xfrm>
            <a:prstGeom prst="rect">
              <a:avLst/>
            </a:prstGeom>
          </p:spPr>
        </p:pic>
        <p:grpSp>
          <p:nvGrpSpPr>
            <p:cNvPr id="26" name="Group 25">
              <a:extLst>
                <a:ext uri="{FF2B5EF4-FFF2-40B4-BE49-F238E27FC236}">
                  <a16:creationId xmlns:a16="http://schemas.microsoft.com/office/drawing/2014/main" id="{7AFE2409-9220-47DB-859A-239C97874A08}"/>
                </a:ext>
              </a:extLst>
            </p:cNvPr>
            <p:cNvGrpSpPr>
              <a:grpSpLocks noChangeAspect="1"/>
            </p:cNvGrpSpPr>
            <p:nvPr/>
          </p:nvGrpSpPr>
          <p:grpSpPr>
            <a:xfrm>
              <a:off x="8102268" y="2247777"/>
              <a:ext cx="3512457" cy="653142"/>
              <a:chOff x="8102268" y="2247777"/>
              <a:chExt cx="3512457" cy="653142"/>
            </a:xfrm>
          </p:grpSpPr>
          <p:sp>
            <p:nvSpPr>
              <p:cNvPr id="31" name="Rectangle: Rounded Corners 188">
                <a:extLst>
                  <a:ext uri="{FF2B5EF4-FFF2-40B4-BE49-F238E27FC236}">
                    <a16:creationId xmlns:a16="http://schemas.microsoft.com/office/drawing/2014/main" id="{C9A793D2-14CD-4F4F-AE2D-EC399D176BE4}"/>
                  </a:ext>
                </a:extLst>
              </p:cNvPr>
              <p:cNvSpPr/>
              <p:nvPr/>
            </p:nvSpPr>
            <p:spPr>
              <a:xfrm>
                <a:off x="8102268" y="2247777"/>
                <a:ext cx="3512457" cy="653142"/>
              </a:xfrm>
              <a:prstGeom prst="roundRect">
                <a:avLst>
                  <a:gd name="adj" fmla="val 50000"/>
                </a:avLst>
              </a:prstGeom>
              <a:gradFill flip="none" rotWithShape="1">
                <a:gsLst>
                  <a:gs pos="91000">
                    <a:srgbClr val="FFA61E"/>
                  </a:gs>
                  <a:gs pos="3000">
                    <a:srgbClr val="FF7D40"/>
                  </a:gs>
                </a:gsLst>
                <a:lin ang="13500000" scaled="1"/>
                <a:tileRect/>
              </a:gra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852E5D4-E222-4A11-BC6B-EBB94A82CE68}"/>
                  </a:ext>
                </a:extLst>
              </p:cNvPr>
              <p:cNvSpPr/>
              <p:nvPr/>
            </p:nvSpPr>
            <p:spPr>
              <a:xfrm>
                <a:off x="8192181" y="2326209"/>
                <a:ext cx="478267" cy="47826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8832080-B572-407A-80FE-52CD7F6FA684}"/>
                  </a:ext>
                </a:extLst>
              </p:cNvPr>
              <p:cNvSpPr txBox="1"/>
              <p:nvPr/>
            </p:nvSpPr>
            <p:spPr>
              <a:xfrm>
                <a:off x="8692215" y="2350260"/>
                <a:ext cx="1996232" cy="446785"/>
              </a:xfrm>
              <a:prstGeom prst="rect">
                <a:avLst/>
              </a:prstGeom>
              <a:noFill/>
            </p:spPr>
            <p:txBody>
              <a:bodyPr wrap="none" rtlCol="0">
                <a:spAutoFit/>
              </a:bodyPr>
              <a:lstStyle/>
              <a:p>
                <a:r>
                  <a:rPr lang="id-ID" sz="1600" b="1" dirty="0">
                    <a:ea typeface="Adobe Heiti Std R"/>
                  </a:rPr>
                  <a:t>PENDAHULUAN</a:t>
                </a:r>
                <a:endParaRPr lang="en-US" sz="1600" b="1" dirty="0">
                  <a:ea typeface="Adobe Heiti Std R"/>
                </a:endParaRPr>
              </a:p>
            </p:txBody>
          </p:sp>
        </p:grpSp>
        <p:grpSp>
          <p:nvGrpSpPr>
            <p:cNvPr id="27" name="Group 26">
              <a:extLst>
                <a:ext uri="{FF2B5EF4-FFF2-40B4-BE49-F238E27FC236}">
                  <a16:creationId xmlns:a16="http://schemas.microsoft.com/office/drawing/2014/main" id="{ECC5B8C2-27B1-4F86-A79D-ACAC6E751E93}"/>
                </a:ext>
              </a:extLst>
            </p:cNvPr>
            <p:cNvGrpSpPr>
              <a:grpSpLocks noChangeAspect="1"/>
            </p:cNvGrpSpPr>
            <p:nvPr/>
          </p:nvGrpSpPr>
          <p:grpSpPr>
            <a:xfrm>
              <a:off x="8316026" y="3102429"/>
              <a:ext cx="3512457" cy="653142"/>
              <a:chOff x="8316026" y="3102429"/>
              <a:chExt cx="3512457" cy="653142"/>
            </a:xfrm>
          </p:grpSpPr>
          <p:sp>
            <p:nvSpPr>
              <p:cNvPr id="28" name="Rectangle: Rounded Corners 184">
                <a:extLst>
                  <a:ext uri="{FF2B5EF4-FFF2-40B4-BE49-F238E27FC236}">
                    <a16:creationId xmlns:a16="http://schemas.microsoft.com/office/drawing/2014/main" id="{79E8797F-031B-4FAD-963F-7EC5F2FE08CA}"/>
                  </a:ext>
                </a:extLst>
              </p:cNvPr>
              <p:cNvSpPr/>
              <p:nvPr/>
            </p:nvSpPr>
            <p:spPr>
              <a:xfrm>
                <a:off x="8316026" y="3102429"/>
                <a:ext cx="3512457" cy="653142"/>
              </a:xfrm>
              <a:prstGeom prst="roundRect">
                <a:avLst>
                  <a:gd name="adj" fmla="val 50000"/>
                </a:avLst>
              </a:prstGeom>
              <a:gradFill flip="none" rotWithShape="1">
                <a:gsLst>
                  <a:gs pos="91000">
                    <a:srgbClr val="E56DAA"/>
                  </a:gs>
                  <a:gs pos="3000">
                    <a:srgbClr val="B63998"/>
                  </a:gs>
                </a:gsLst>
                <a:lin ang="13500000" scaled="1"/>
                <a:tileRect/>
              </a:gradFill>
              <a:ln>
                <a:no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AC03EFB-5752-4956-95DB-2BD087F818B7}"/>
                  </a:ext>
                </a:extLst>
              </p:cNvPr>
              <p:cNvSpPr/>
              <p:nvPr/>
            </p:nvSpPr>
            <p:spPr>
              <a:xfrm>
                <a:off x="8402906" y="3176769"/>
                <a:ext cx="478267" cy="478267"/>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23F4DED-D748-45FE-AC38-E5CABCBE1EC7}"/>
                  </a:ext>
                </a:extLst>
              </p:cNvPr>
              <p:cNvSpPr txBox="1"/>
              <p:nvPr/>
            </p:nvSpPr>
            <p:spPr>
              <a:xfrm>
                <a:off x="8859789" y="3201127"/>
                <a:ext cx="2603623" cy="446785"/>
              </a:xfrm>
              <a:prstGeom prst="rect">
                <a:avLst/>
              </a:prstGeom>
              <a:noFill/>
            </p:spPr>
            <p:txBody>
              <a:bodyPr wrap="none" rtlCol="0">
                <a:spAutoFit/>
              </a:bodyPr>
              <a:lstStyle/>
              <a:p>
                <a:r>
                  <a:rPr lang="id-ID" sz="1600" b="1" dirty="0">
                    <a:ea typeface="Adobe Heiti Std R"/>
                  </a:rPr>
                  <a:t>METODE PENELITIAN</a:t>
                </a:r>
                <a:endParaRPr lang="en-US" sz="1600" b="1" dirty="0">
                  <a:ea typeface="Adobe Heiti Std R"/>
                </a:endParaRPr>
              </a:p>
            </p:txBody>
          </p:sp>
        </p:grpSp>
      </p:grpSp>
      <p:pic>
        <p:nvPicPr>
          <p:cNvPr id="5" name="Picture 4">
            <a:extLst>
              <a:ext uri="{FF2B5EF4-FFF2-40B4-BE49-F238E27FC236}">
                <a16:creationId xmlns:a16="http://schemas.microsoft.com/office/drawing/2014/main" id="{ED8EE97E-0677-93EE-638B-56E4E129C07A}"/>
              </a:ext>
            </a:extLst>
          </p:cNvPr>
          <p:cNvPicPr>
            <a:picLocks noChangeAspect="1"/>
          </p:cNvPicPr>
          <p:nvPr/>
        </p:nvPicPr>
        <p:blipFill>
          <a:blip r:embed="rId8"/>
          <a:stretch>
            <a:fillRect/>
          </a:stretch>
        </p:blipFill>
        <p:spPr>
          <a:xfrm>
            <a:off x="3065752" y="2681838"/>
            <a:ext cx="2115505" cy="2115505"/>
          </a:xfrm>
          <a:prstGeom prst="rect">
            <a:avLst/>
          </a:prstGeom>
        </p:spPr>
      </p:pic>
    </p:spTree>
    <p:extLst>
      <p:ext uri="{BB962C8B-B14F-4D97-AF65-F5344CB8AC3E}">
        <p14:creationId xmlns:p14="http://schemas.microsoft.com/office/powerpoint/2010/main" val="155627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65E0-10A3-40D1-8033-56F50BCB6980}"/>
              </a:ext>
            </a:extLst>
          </p:cNvPr>
          <p:cNvSpPr>
            <a:spLocks noGrp="1"/>
          </p:cNvSpPr>
          <p:nvPr>
            <p:ph type="title"/>
          </p:nvPr>
        </p:nvSpPr>
        <p:spPr/>
        <p:txBody>
          <a:bodyPr/>
          <a:lstStyle/>
          <a:p>
            <a:r>
              <a:rPr lang="en-US" dirty="0"/>
              <a:t>HASIL PENELITIHAN</a:t>
            </a:r>
          </a:p>
        </p:txBody>
      </p:sp>
      <p:sp>
        <p:nvSpPr>
          <p:cNvPr id="3" name="Text Placeholder 2">
            <a:extLst>
              <a:ext uri="{FF2B5EF4-FFF2-40B4-BE49-F238E27FC236}">
                <a16:creationId xmlns:a16="http://schemas.microsoft.com/office/drawing/2014/main" id="{DDF0A598-AB96-312A-4E54-C359189B5F70}"/>
              </a:ext>
            </a:extLst>
          </p:cNvPr>
          <p:cNvSpPr>
            <a:spLocks noGrp="1"/>
          </p:cNvSpPr>
          <p:nvPr>
            <p:ph type="body" idx="1"/>
          </p:nvPr>
        </p:nvSpPr>
        <p:spPr/>
        <p:txBody>
          <a:bodyPr/>
          <a:lstStyle/>
          <a:p>
            <a:pPr marL="50800" indent="0" algn="ctr">
              <a:buNone/>
            </a:pPr>
            <a:r>
              <a:rPr lang="en-US" sz="1800" b="1" dirty="0" err="1">
                <a:effectLst/>
                <a:latin typeface="Times New Roman" panose="02020603050405020304" pitchFamily="18" charset="0"/>
                <a:ea typeface="Times New Roman" panose="02020603050405020304" pitchFamily="18" charset="0"/>
              </a:rPr>
              <a:t>Tabel</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Standar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Pelayanan</a:t>
            </a:r>
            <a:r>
              <a:rPr lang="en-US" sz="1800" b="1" dirty="0">
                <a:effectLst/>
                <a:latin typeface="Times New Roman" panose="02020603050405020304" pitchFamily="18" charset="0"/>
                <a:ea typeface="Times New Roman" panose="02020603050405020304" pitchFamily="18" charset="0"/>
              </a:rPr>
              <a:t> Kantor </a:t>
            </a:r>
            <a:r>
              <a:rPr lang="en-US" sz="1800" b="1" dirty="0" err="1">
                <a:effectLst/>
                <a:latin typeface="Times New Roman" panose="02020603050405020304" pitchFamily="18" charset="0"/>
                <a:ea typeface="Times New Roman" panose="02020603050405020304" pitchFamily="18" charset="0"/>
              </a:rPr>
              <a:t>Desa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Sumberejo</a:t>
            </a:r>
            <a:endParaRPr lang="en-US" sz="1800" dirty="0">
              <a:effectLst/>
              <a:latin typeface="Times New Roman" panose="02020603050405020304" pitchFamily="18" charset="0"/>
              <a:ea typeface="Times New Roman" panose="02020603050405020304" pitchFamily="18" charset="0"/>
            </a:endParaRPr>
          </a:p>
          <a:p>
            <a:pPr marL="50800" indent="0" algn="ctr">
              <a:buNone/>
            </a:pPr>
            <a:endParaRPr lang="en-US" sz="1800" dirty="0">
              <a:effectLst/>
              <a:latin typeface="Times New Roman" panose="02020603050405020304" pitchFamily="18" charset="0"/>
              <a:ea typeface="Times New Roman" panose="02020603050405020304" pitchFamily="18" charset="0"/>
            </a:endParaRPr>
          </a:p>
          <a:p>
            <a:pPr marL="3771900" lvl="8" indent="0" algn="just">
              <a:buNone/>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Berdasarkan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wawancara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informan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terkait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standar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dilakukan</a:t>
            </a:r>
            <a:r>
              <a:rPr lang="en-US" sz="1800" dirty="0">
                <a:effectLst/>
                <a:latin typeface="Times New Roman" panose="02020603050405020304" pitchFamily="18" charset="0"/>
                <a:ea typeface="Times New Roman" panose="02020603050405020304" pitchFamily="18" charset="0"/>
              </a:rPr>
              <a:t> di Kantor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Sumberejo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menunjukkan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bahwa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kendala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dialami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administrasi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kependudukan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ketepatan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proses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Bisa 			</a:t>
            </a:r>
            <a:r>
              <a:rPr lang="en-US" sz="1800" dirty="0" err="1">
                <a:effectLst/>
                <a:latin typeface="Times New Roman" panose="02020603050405020304" pitchFamily="18" charset="0"/>
                <a:ea typeface="Times New Roman" panose="02020603050405020304" pitchFamily="18" charset="0"/>
              </a:rPr>
              <a:t>dilihat</a:t>
            </a:r>
            <a:r>
              <a:rPr lang="en-US" sz="1800" dirty="0">
                <a:effectLst/>
                <a:latin typeface="Times New Roman" panose="02020603050405020304" pitchFamily="18" charset="0"/>
                <a:ea typeface="Times New Roman" panose="02020603050405020304" pitchFamily="18" charset="0"/>
              </a:rPr>
              <a:t> pada table </a:t>
            </a:r>
            <a:r>
              <a:rPr lang="en-US" sz="1800" dirty="0" err="1">
                <a:effectLst/>
                <a:latin typeface="Times New Roman" panose="02020603050405020304" pitchFamily="18" charset="0"/>
                <a:ea typeface="Times New Roman" panose="02020603050405020304" pitchFamily="18" charset="0"/>
              </a:rPr>
              <a:t>diatas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proses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menyelesaikan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menimbulkan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kritik</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negatif</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Proses yang </a:t>
            </a:r>
            <a:r>
              <a:rPr lang="en-US" sz="1800" dirty="0" err="1">
                <a:effectLst/>
                <a:latin typeface="Times New Roman" panose="02020603050405020304" pitchFamily="18" charset="0"/>
                <a:ea typeface="Times New Roman" panose="02020603050405020304" pitchFamily="18" charset="0"/>
              </a:rPr>
              <a:t>berbelit</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memakan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menandakan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bahwa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kurang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memahami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administrasi</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masalah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biaya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harus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mengeluarkan</a:t>
            </a:r>
            <a:r>
              <a:rPr lang="en-US" sz="1800" dirty="0">
                <a:effectLst/>
                <a:latin typeface="Times New Roman" panose="02020603050405020304" pitchFamily="18" charset="0"/>
                <a:ea typeface="Times New Roman" panose="02020603050405020304" pitchFamily="18" charset="0"/>
              </a:rPr>
              <a:t> uang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gratis.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seperti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puas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cukup</a:t>
            </a:r>
            <a:r>
              <a:rPr lang="en-US" sz="1800" dirty="0">
                <a:effectLst/>
                <a:latin typeface="Times New Roman" panose="02020603050405020304" pitchFamily="18" charset="0"/>
                <a:ea typeface="Times New Roman" panose="02020603050405020304" pitchFamily="18" charset="0"/>
              </a:rPr>
              <a:t> lama.</a:t>
            </a:r>
          </a:p>
          <a:p>
            <a:pPr lvl="8"/>
            <a:endParaRPr lang="en-US" dirty="0"/>
          </a:p>
        </p:txBody>
      </p:sp>
      <p:graphicFrame>
        <p:nvGraphicFramePr>
          <p:cNvPr id="5" name="Table 4">
            <a:extLst>
              <a:ext uri="{FF2B5EF4-FFF2-40B4-BE49-F238E27FC236}">
                <a16:creationId xmlns:a16="http://schemas.microsoft.com/office/drawing/2014/main" id="{85B7D5D1-646D-7B78-19F8-DA1EF257854A}"/>
              </a:ext>
            </a:extLst>
          </p:cNvPr>
          <p:cNvGraphicFramePr>
            <a:graphicFrameLocks noGrp="1"/>
          </p:cNvGraphicFramePr>
          <p:nvPr>
            <p:extLst>
              <p:ext uri="{D42A27DB-BD31-4B8C-83A1-F6EECF244321}">
                <p14:modId xmlns:p14="http://schemas.microsoft.com/office/powerpoint/2010/main" val="701706113"/>
              </p:ext>
            </p:extLst>
          </p:nvPr>
        </p:nvGraphicFramePr>
        <p:xfrm>
          <a:off x="335360" y="1844825"/>
          <a:ext cx="6120679" cy="4131135"/>
        </p:xfrm>
        <a:graphic>
          <a:graphicData uri="http://schemas.openxmlformats.org/drawingml/2006/table">
            <a:tbl>
              <a:tblPr firstRow="1" firstCol="1" bandRow="1">
                <a:tableStyleId>{5C22544A-7EE6-4342-B048-85BDC9FD1C3A}</a:tableStyleId>
              </a:tblPr>
              <a:tblGrid>
                <a:gridCol w="416517">
                  <a:extLst>
                    <a:ext uri="{9D8B030D-6E8A-4147-A177-3AD203B41FA5}">
                      <a16:colId xmlns:a16="http://schemas.microsoft.com/office/drawing/2014/main" val="1021147728"/>
                    </a:ext>
                  </a:extLst>
                </a:gridCol>
                <a:gridCol w="1876972">
                  <a:extLst>
                    <a:ext uri="{9D8B030D-6E8A-4147-A177-3AD203B41FA5}">
                      <a16:colId xmlns:a16="http://schemas.microsoft.com/office/drawing/2014/main" val="917989796"/>
                    </a:ext>
                  </a:extLst>
                </a:gridCol>
                <a:gridCol w="1355445">
                  <a:extLst>
                    <a:ext uri="{9D8B030D-6E8A-4147-A177-3AD203B41FA5}">
                      <a16:colId xmlns:a16="http://schemas.microsoft.com/office/drawing/2014/main" val="1991712614"/>
                    </a:ext>
                  </a:extLst>
                </a:gridCol>
                <a:gridCol w="924410">
                  <a:extLst>
                    <a:ext uri="{9D8B030D-6E8A-4147-A177-3AD203B41FA5}">
                      <a16:colId xmlns:a16="http://schemas.microsoft.com/office/drawing/2014/main" val="146631406"/>
                    </a:ext>
                  </a:extLst>
                </a:gridCol>
                <a:gridCol w="1547335">
                  <a:extLst>
                    <a:ext uri="{9D8B030D-6E8A-4147-A177-3AD203B41FA5}">
                      <a16:colId xmlns:a16="http://schemas.microsoft.com/office/drawing/2014/main" val="2753160142"/>
                    </a:ext>
                  </a:extLst>
                </a:gridCol>
              </a:tblGrid>
              <a:tr h="350578">
                <a:tc>
                  <a:txBody>
                    <a:bodyPr/>
                    <a:lstStyle/>
                    <a:p>
                      <a:pPr algn="ctr"/>
                      <a:r>
                        <a:rPr lang="id-ID" sz="1200">
                          <a:solidFill>
                            <a:schemeClr val="tx1"/>
                          </a:solidFill>
                          <a:effectLst/>
                        </a:rPr>
                        <a:t>No</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dirty="0">
                          <a:solidFill>
                            <a:schemeClr val="tx1"/>
                          </a:solidFill>
                          <a:effectLst/>
                        </a:rPr>
                        <a:t>Jenis Pelayanan</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Waktu</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Biaya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dirty="0">
                          <a:solidFill>
                            <a:schemeClr val="tx1"/>
                          </a:solidFill>
                          <a:effectLst/>
                        </a:rPr>
                        <a:t>Realisasi  (Survey Masyarakat)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5368299"/>
                  </a:ext>
                </a:extLst>
              </a:tr>
              <a:tr h="175289">
                <a:tc>
                  <a:txBody>
                    <a:bodyPr/>
                    <a:lstStyle/>
                    <a:p>
                      <a:pPr algn="ctr"/>
                      <a:r>
                        <a:rPr lang="id-ID" sz="1200">
                          <a:solidFill>
                            <a:schemeClr val="tx1"/>
                          </a:solidFill>
                          <a:effectLst/>
                        </a:rPr>
                        <a:t>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SK Domisili Luar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dirty="0">
                          <a:solidFill>
                            <a:schemeClr val="tx1"/>
                          </a:solidFill>
                          <a:effectLst/>
                        </a:rPr>
                        <a:t>2 Hari</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9389037"/>
                  </a:ext>
                </a:extLst>
              </a:tr>
              <a:tr h="175289">
                <a:tc>
                  <a:txBody>
                    <a:bodyPr/>
                    <a:lstStyle/>
                    <a:p>
                      <a:pPr algn="ctr"/>
                      <a:r>
                        <a:rPr lang="id-ID" sz="1200">
                          <a:solidFill>
                            <a:schemeClr val="tx1"/>
                          </a:solidFill>
                          <a:effectLst/>
                        </a:rPr>
                        <a:t>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SK Domisili Usaha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5676834"/>
                  </a:ext>
                </a:extLst>
              </a:tr>
              <a:tr h="194855">
                <a:tc>
                  <a:txBody>
                    <a:bodyPr/>
                    <a:lstStyle/>
                    <a:p>
                      <a:pPr algn="ctr"/>
                      <a:r>
                        <a:rPr lang="id-ID" sz="1200">
                          <a:solidFill>
                            <a:schemeClr val="tx1"/>
                          </a:solidFill>
                          <a:effectLst/>
                        </a:rPr>
                        <a:t>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SK Keterangan Umum</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1978130"/>
                  </a:ext>
                </a:extLst>
              </a:tr>
              <a:tr h="175289">
                <a:tc>
                  <a:txBody>
                    <a:bodyPr/>
                    <a:lstStyle/>
                    <a:p>
                      <a:pPr algn="ctr"/>
                      <a:r>
                        <a:rPr lang="id-ID" sz="1200">
                          <a:solidFill>
                            <a:schemeClr val="tx1"/>
                          </a:solidFill>
                          <a:effectLst/>
                        </a:rPr>
                        <a:t>4.</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SK Tidak Mampu</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3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2252347"/>
                  </a:ext>
                </a:extLst>
              </a:tr>
              <a:tr h="175289">
                <a:tc>
                  <a:txBody>
                    <a:bodyPr/>
                    <a:lstStyle/>
                    <a:p>
                      <a:pPr algn="ctr"/>
                      <a:r>
                        <a:rPr lang="id-ID" sz="1200">
                          <a:solidFill>
                            <a:schemeClr val="tx1"/>
                          </a:solidFill>
                          <a:effectLst/>
                        </a:rPr>
                        <a:t>5.</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Surat Kelahiran</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5774782"/>
                  </a:ext>
                </a:extLst>
              </a:tr>
              <a:tr h="175289">
                <a:tc>
                  <a:txBody>
                    <a:bodyPr/>
                    <a:lstStyle/>
                    <a:p>
                      <a:pPr algn="ctr"/>
                      <a:r>
                        <a:rPr lang="id-ID" sz="1200">
                          <a:solidFill>
                            <a:schemeClr val="tx1"/>
                          </a:solidFill>
                          <a:effectLst/>
                        </a:rPr>
                        <a:t>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Surat Kematian</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7283535"/>
                  </a:ext>
                </a:extLst>
              </a:tr>
              <a:tr h="194855">
                <a:tc>
                  <a:txBody>
                    <a:bodyPr/>
                    <a:lstStyle/>
                    <a:p>
                      <a:pPr algn="ctr"/>
                      <a:r>
                        <a:rPr lang="id-ID" sz="1200">
                          <a:solidFill>
                            <a:schemeClr val="tx1"/>
                          </a:solidFill>
                          <a:effectLst/>
                        </a:rPr>
                        <a:t>7.</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Surat Pengantar KUA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6047865"/>
                  </a:ext>
                </a:extLst>
              </a:tr>
              <a:tr h="350578">
                <a:tc>
                  <a:txBody>
                    <a:bodyPr/>
                    <a:lstStyle/>
                    <a:p>
                      <a:pPr algn="ctr"/>
                      <a:r>
                        <a:rPr lang="id-ID" sz="1200">
                          <a:solidFill>
                            <a:schemeClr val="tx1"/>
                          </a:solidFill>
                          <a:effectLst/>
                        </a:rPr>
                        <a:t>8.</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Surat Pengantar KUA Luar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0432252"/>
                  </a:ext>
                </a:extLst>
              </a:tr>
              <a:tr h="350578">
                <a:tc>
                  <a:txBody>
                    <a:bodyPr/>
                    <a:lstStyle/>
                    <a:p>
                      <a:pPr algn="ctr"/>
                      <a:r>
                        <a:rPr lang="id-ID" sz="1200">
                          <a:solidFill>
                            <a:schemeClr val="tx1"/>
                          </a:solidFill>
                          <a:effectLst/>
                        </a:rPr>
                        <a:t>9.</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Surat Permohonan Biodata</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4316934"/>
                  </a:ext>
                </a:extLst>
              </a:tr>
              <a:tr h="194855">
                <a:tc>
                  <a:txBody>
                    <a:bodyPr/>
                    <a:lstStyle/>
                    <a:p>
                      <a:pPr algn="ctr"/>
                      <a:r>
                        <a:rPr lang="id-ID" sz="1200">
                          <a:solidFill>
                            <a:schemeClr val="tx1"/>
                          </a:solidFill>
                          <a:effectLst/>
                        </a:rPr>
                        <a:t>10.</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Ijin Keramaian/Hajatan</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3705577"/>
                  </a:ext>
                </a:extLst>
              </a:tr>
              <a:tr h="194855">
                <a:tc>
                  <a:txBody>
                    <a:bodyPr/>
                    <a:lstStyle/>
                    <a:p>
                      <a:pPr algn="ctr"/>
                      <a:r>
                        <a:rPr lang="id-ID" sz="1200">
                          <a:solidFill>
                            <a:schemeClr val="tx1"/>
                          </a:solidFill>
                          <a:effectLst/>
                        </a:rPr>
                        <a:t>11.</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Permohonan KTP</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7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2758569"/>
                  </a:ext>
                </a:extLst>
              </a:tr>
              <a:tr h="194855">
                <a:tc>
                  <a:txBody>
                    <a:bodyPr/>
                    <a:lstStyle/>
                    <a:p>
                      <a:pPr algn="ctr"/>
                      <a:r>
                        <a:rPr lang="id-ID" sz="1200">
                          <a:solidFill>
                            <a:schemeClr val="tx1"/>
                          </a:solidFill>
                          <a:effectLst/>
                        </a:rPr>
                        <a:t>12.</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SKTM Kecamatan</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6214860"/>
                  </a:ext>
                </a:extLst>
              </a:tr>
              <a:tr h="194855">
                <a:tc>
                  <a:txBody>
                    <a:bodyPr/>
                    <a:lstStyle/>
                    <a:p>
                      <a:pPr algn="ctr"/>
                      <a:r>
                        <a:rPr lang="id-ID" sz="1200">
                          <a:solidFill>
                            <a:schemeClr val="tx1"/>
                          </a:solidFill>
                          <a:effectLst/>
                        </a:rPr>
                        <a:t>13.</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SK Umum Kecamatan</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2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7134274"/>
                  </a:ext>
                </a:extLst>
              </a:tr>
              <a:tr h="194855">
                <a:tc>
                  <a:txBody>
                    <a:bodyPr/>
                    <a:lstStyle/>
                    <a:p>
                      <a:pPr algn="ctr"/>
                      <a:r>
                        <a:rPr lang="id-ID" sz="1200">
                          <a:solidFill>
                            <a:schemeClr val="tx1"/>
                          </a:solidFill>
                          <a:effectLst/>
                        </a:rPr>
                        <a:t>14.</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a:solidFill>
                            <a:schemeClr val="tx1"/>
                          </a:solidFill>
                          <a:effectLst/>
                        </a:rPr>
                        <a:t>SP SKCK</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4775706"/>
                  </a:ext>
                </a:extLst>
              </a:tr>
              <a:tr h="194855">
                <a:tc>
                  <a:txBody>
                    <a:bodyPr/>
                    <a:lstStyle/>
                    <a:p>
                      <a:pPr algn="ctr"/>
                      <a:r>
                        <a:rPr lang="id-ID" sz="1200">
                          <a:solidFill>
                            <a:schemeClr val="tx1"/>
                          </a:solidFill>
                          <a:effectLst/>
                        </a:rPr>
                        <a:t>15.</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dirty="0">
                          <a:solidFill>
                            <a:schemeClr val="tx1"/>
                          </a:solidFill>
                          <a:effectLst/>
                        </a:rPr>
                        <a:t>Surat Permohonan KK</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7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8827501"/>
                  </a:ext>
                </a:extLst>
              </a:tr>
              <a:tr h="350578">
                <a:tc>
                  <a:txBody>
                    <a:bodyPr/>
                    <a:lstStyle/>
                    <a:p>
                      <a:pPr algn="ctr"/>
                      <a:r>
                        <a:rPr lang="id-ID" sz="1200">
                          <a:solidFill>
                            <a:schemeClr val="tx1"/>
                          </a:solidFill>
                          <a:effectLst/>
                        </a:rPr>
                        <a:t>16.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dirty="0">
                          <a:solidFill>
                            <a:schemeClr val="tx1"/>
                          </a:solidFill>
                          <a:effectLst/>
                        </a:rPr>
                        <a:t>Surat Permohonan Pindah</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 </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Gratis</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dirty="0">
                          <a:solidFill>
                            <a:schemeClr val="tx1"/>
                          </a:solidFill>
                          <a:effectLst/>
                        </a:rPr>
                        <a:t>4 Hari</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7541857"/>
                  </a:ext>
                </a:extLst>
              </a:tr>
              <a:tr h="194855">
                <a:tc>
                  <a:txBody>
                    <a:bodyPr/>
                    <a:lstStyle/>
                    <a:p>
                      <a:pPr algn="ctr"/>
                      <a:r>
                        <a:rPr lang="id-ID" sz="1200" dirty="0">
                          <a:solidFill>
                            <a:schemeClr val="tx1"/>
                          </a:solidFill>
                          <a:effectLst/>
                        </a:rPr>
                        <a:t>17.</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d-ID" sz="1200" dirty="0">
                          <a:solidFill>
                            <a:schemeClr val="tx1"/>
                          </a:solidFill>
                          <a:effectLst/>
                        </a:rPr>
                        <a:t>Waris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a:solidFill>
                            <a:schemeClr val="tx1"/>
                          </a:solidFill>
                          <a:effectLst/>
                        </a:rPr>
                        <a:t>1 Hari</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dirty="0">
                          <a:solidFill>
                            <a:schemeClr val="tx1"/>
                          </a:solidFill>
                          <a:effectLst/>
                        </a:rPr>
                        <a:t>Gratis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id-ID" sz="1200" dirty="0">
                          <a:solidFill>
                            <a:schemeClr val="tx1"/>
                          </a:solidFill>
                          <a:effectLst/>
                        </a:rPr>
                        <a: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0649673"/>
                  </a:ext>
                </a:extLst>
              </a:tr>
            </a:tbl>
          </a:graphicData>
        </a:graphic>
      </p:graphicFrame>
    </p:spTree>
    <p:extLst>
      <p:ext uri="{BB962C8B-B14F-4D97-AF65-F5344CB8AC3E}">
        <p14:creationId xmlns:p14="http://schemas.microsoft.com/office/powerpoint/2010/main" val="28454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8F0C-524A-4864-FF83-36EB3CB9C695}"/>
              </a:ext>
            </a:extLst>
          </p:cNvPr>
          <p:cNvSpPr>
            <a:spLocks noGrp="1"/>
          </p:cNvSpPr>
          <p:nvPr>
            <p:ph type="title"/>
          </p:nvPr>
        </p:nvSpPr>
        <p:spPr/>
        <p:txBody>
          <a:bodyPr/>
          <a:lstStyle/>
          <a:p>
            <a:r>
              <a:rPr lang="en-US" dirty="0"/>
              <a:t>HASIL PENELITIHAN</a:t>
            </a:r>
          </a:p>
        </p:txBody>
      </p:sp>
      <p:sp>
        <p:nvSpPr>
          <p:cNvPr id="3" name="Text Placeholder 2">
            <a:extLst>
              <a:ext uri="{FF2B5EF4-FFF2-40B4-BE49-F238E27FC236}">
                <a16:creationId xmlns:a16="http://schemas.microsoft.com/office/drawing/2014/main" id="{6AFEECD0-4F6E-8416-1244-E3A49496AE09}"/>
              </a:ext>
            </a:extLst>
          </p:cNvPr>
          <p:cNvSpPr>
            <a:spLocks noGrp="1"/>
          </p:cNvSpPr>
          <p:nvPr>
            <p:ph type="body" idx="1"/>
          </p:nvPr>
        </p:nvSpPr>
        <p:spPr/>
        <p:txBody>
          <a:bodyPr/>
          <a:lstStyle/>
          <a:p>
            <a:endParaRPr lang="en-US" dirty="0"/>
          </a:p>
          <a:p>
            <a:endParaRPr lang="en-US" dirty="0"/>
          </a:p>
          <a:p>
            <a:pPr marL="50800" indent="0" algn="just">
              <a:buNone/>
            </a:pPr>
            <a:r>
              <a:rPr lang="en-US" sz="2400" dirty="0" err="1">
                <a:effectLst/>
                <a:latin typeface="Times New Roman" panose="02020603050405020304" pitchFamily="18" charset="0"/>
                <a:ea typeface="Times New Roman" panose="02020603050405020304" pitchFamily="18" charset="0"/>
              </a:rPr>
              <a:t>Permasalahan</a:t>
            </a:r>
            <a:r>
              <a:rPr lang="en-US" sz="2400" dirty="0">
                <a:effectLst/>
                <a:latin typeface="Times New Roman" panose="02020603050405020304" pitchFamily="18" charset="0"/>
                <a:ea typeface="Times New Roman" panose="02020603050405020304" pitchFamily="18" charset="0"/>
              </a:rPr>
              <a:t> di </a:t>
            </a:r>
            <a:r>
              <a:rPr lang="en-US" sz="2400" dirty="0" err="1">
                <a:effectLst/>
                <a:latin typeface="Times New Roman" panose="02020603050405020304" pitchFamily="18" charset="0"/>
                <a:ea typeface="Times New Roman" panose="02020603050405020304" pitchFamily="18" charset="0"/>
              </a:rPr>
              <a:t>atas</a:t>
            </a:r>
            <a:r>
              <a:rPr lang="en-US" sz="2400" dirty="0">
                <a:effectLst/>
                <a:latin typeface="Times New Roman" panose="02020603050405020304" pitchFamily="18" charset="0"/>
                <a:ea typeface="Times New Roman" panose="02020603050405020304" pitchFamily="18" charset="0"/>
              </a:rPr>
              <a:t> juga </a:t>
            </a:r>
            <a:r>
              <a:rPr lang="en-US" sz="2400" dirty="0" err="1">
                <a:effectLst/>
                <a:latin typeface="Times New Roman" panose="02020603050405020304" pitchFamily="18" charset="0"/>
                <a:ea typeface="Times New Roman" panose="02020603050405020304" pitchFamily="18" charset="0"/>
              </a:rPr>
              <a:t>terjadi</a:t>
            </a:r>
            <a:r>
              <a:rPr lang="en-US" sz="2400" dirty="0">
                <a:effectLst/>
                <a:latin typeface="Times New Roman" panose="02020603050405020304" pitchFamily="18" charset="0"/>
                <a:ea typeface="Times New Roman" panose="02020603050405020304" pitchFamily="18" charset="0"/>
              </a:rPr>
              <a:t> pada </a:t>
            </a:r>
            <a:r>
              <a:rPr lang="en-US" sz="2400" dirty="0" err="1">
                <a:effectLst/>
                <a:latin typeface="Times New Roman" panose="02020603050405020304" pitchFamily="18" charset="0"/>
                <a:ea typeface="Times New Roman" panose="02020603050405020304" pitchFamily="18" charset="0"/>
              </a:rPr>
              <a:t>penelitian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Rendra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Risto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Wuri</a:t>
            </a:r>
            <a:r>
              <a:rPr lang="en-US" sz="2400" dirty="0">
                <a:effectLst/>
                <a:latin typeface="Times New Roman" panose="02020603050405020304" pitchFamily="18" charset="0"/>
                <a:ea typeface="Times New Roman" panose="02020603050405020304" pitchFamily="18" charset="0"/>
              </a:rPr>
              <a:t> et al.) </a:t>
            </a:r>
            <a:r>
              <a:rPr lang="en-US" sz="2400" dirty="0" err="1">
                <a:effectLst/>
                <a:latin typeface="Times New Roman" panose="02020603050405020304" pitchFamily="18" charset="0"/>
                <a:ea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judul</a:t>
            </a:r>
            <a:r>
              <a:rPr lang="en-US" sz="2400" dirty="0">
                <a:effectLst/>
                <a:latin typeface="Times New Roman" panose="02020603050405020304" pitchFamily="18" charset="0"/>
                <a:ea typeface="Times New Roman" panose="02020603050405020304" pitchFamily="18" charset="0"/>
              </a:rPr>
              <a:t> “Kinerja </a:t>
            </a:r>
            <a:r>
              <a:rPr lang="en-US" sz="2400" dirty="0" err="1">
                <a:effectLst/>
                <a:latin typeface="Times New Roman" panose="02020603050405020304" pitchFamily="18" charset="0"/>
                <a:ea typeface="Times New Roman" panose="02020603050405020304" pitchFamily="18" charset="0"/>
              </a:rPr>
              <a:t>Aparatur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Pemerintah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Desa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Dalam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Meningkatkan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Pelayanan</a:t>
            </a:r>
            <a:r>
              <a:rPr lang="en-US" sz="2400" dirty="0">
                <a:effectLst/>
                <a:latin typeface="Times New Roman" panose="02020603050405020304" pitchFamily="18" charset="0"/>
                <a:ea typeface="Times New Roman" panose="02020603050405020304" pitchFamily="18" charset="0"/>
              </a:rPr>
              <a:t> Publik”. Hasil </a:t>
            </a:r>
            <a:r>
              <a:rPr lang="en-US" sz="2400" dirty="0" err="1">
                <a:effectLst/>
                <a:latin typeface="Times New Roman" panose="02020603050405020304" pitchFamily="18" charset="0"/>
                <a:ea typeface="Times New Roman" panose="02020603050405020304" pitchFamily="18" charset="0"/>
              </a:rPr>
              <a:t>penelitian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menunjukkan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bahwa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kinerja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perangkat</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diukur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indikator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kualitas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layanan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sudah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cukup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baik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dalam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hal</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pelayanan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kecakapan</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keandalan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serta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keramahan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perangkat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Namun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informasi</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diperoleh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tidak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memberikan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kejelasan</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kepastian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waktu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dalam</a:t>
            </a:r>
            <a:r>
              <a:rPr lang="en-US" sz="2400" dirty="0">
                <a:effectLst/>
                <a:latin typeface="Times New Roman" panose="02020603050405020304" pitchFamily="18" charset="0"/>
                <a:ea typeface="Times New Roman" panose="02020603050405020304" pitchFamily="18" charset="0"/>
              </a:rPr>
              <a:t> proses </a:t>
            </a:r>
            <a:r>
              <a:rPr lang="en-US" sz="2400" dirty="0" err="1">
                <a:effectLst/>
                <a:latin typeface="Times New Roman" panose="02020603050405020304" pitchFamily="18" charset="0"/>
                <a:ea typeface="Times New Roman" panose="02020603050405020304" pitchFamily="18" charset="0"/>
              </a:rPr>
              <a:t>pelayanan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terutama</a:t>
            </a:r>
            <a:r>
              <a:rPr lang="en-US" sz="2400" dirty="0">
                <a:effectLst/>
                <a:latin typeface="Times New Roman" panose="02020603050405020304" pitchFamily="18" charset="0"/>
                <a:ea typeface="Times New Roman" panose="02020603050405020304" pitchFamily="18" charset="0"/>
              </a:rPr>
              <a:t> pada </a:t>
            </a:r>
            <a:r>
              <a:rPr lang="en-US" sz="2400" dirty="0" err="1">
                <a:effectLst/>
                <a:latin typeface="Times New Roman" panose="02020603050405020304" pitchFamily="18" charset="0"/>
                <a:ea typeface="Times New Roman" panose="02020603050405020304" pitchFamily="18" charset="0"/>
              </a:rPr>
              <a:t>saat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pembuatan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surat-surat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sehingga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aspek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kejelasan</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kepastian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pelayanan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masih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perlu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ditingkatkan</a:t>
            </a:r>
            <a:r>
              <a:rPr lang="en-US" sz="2400" dirty="0">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364955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66B8-F85B-A6CC-253D-5CF3B624AAD2}"/>
              </a:ext>
            </a:extLst>
          </p:cNvPr>
          <p:cNvSpPr>
            <a:spLocks noGrp="1"/>
          </p:cNvSpPr>
          <p:nvPr>
            <p:ph type="title"/>
          </p:nvPr>
        </p:nvSpPr>
        <p:spPr/>
        <p:txBody>
          <a:bodyPr/>
          <a:lstStyle/>
          <a:p>
            <a:r>
              <a:rPr lang="en-US" dirty="0"/>
              <a:t>HASIL PENELITIHAN</a:t>
            </a:r>
          </a:p>
        </p:txBody>
      </p:sp>
      <p:sp>
        <p:nvSpPr>
          <p:cNvPr id="3" name="Text Placeholder 2">
            <a:extLst>
              <a:ext uri="{FF2B5EF4-FFF2-40B4-BE49-F238E27FC236}">
                <a16:creationId xmlns:a16="http://schemas.microsoft.com/office/drawing/2014/main" id="{F5D87898-FA31-11A1-3936-D5333DF10D7D}"/>
              </a:ext>
            </a:extLst>
          </p:cNvPr>
          <p:cNvSpPr>
            <a:spLocks noGrp="1"/>
          </p:cNvSpPr>
          <p:nvPr>
            <p:ph type="body" idx="1"/>
          </p:nvPr>
        </p:nvSpPr>
        <p:spPr/>
        <p:txBody>
          <a:bodyPr>
            <a:normAutofit lnSpcReduction="10000"/>
          </a:bodyPr>
          <a:lstStyle/>
          <a:p>
            <a:pPr marL="50800" indent="0">
              <a:buNone/>
            </a:pPr>
            <a:r>
              <a:rPr lang="en-US" sz="1800" b="1" dirty="0">
                <a:effectLst/>
                <a:latin typeface="Times New Roman" panose="02020603050405020304" pitchFamily="18" charset="0"/>
                <a:ea typeface="Times New Roman" panose="02020603050405020304" pitchFamily="18" charset="0"/>
              </a:rPr>
              <a:t>Faktor-</a:t>
            </a:r>
            <a:r>
              <a:rPr lang="en-US" sz="1800" b="1" dirty="0" err="1">
                <a:effectLst/>
                <a:latin typeface="Times New Roman" panose="02020603050405020304" pitchFamily="18" charset="0"/>
                <a:ea typeface="Times New Roman" panose="02020603050405020304" pitchFamily="18" charset="0"/>
              </a:rPr>
              <a:t>faktor</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Penghambat</a:t>
            </a:r>
            <a:r>
              <a:rPr lang="en-US" sz="1800" b="1" dirty="0">
                <a:effectLst/>
                <a:latin typeface="Times New Roman" panose="02020603050405020304" pitchFamily="18" charset="0"/>
                <a:ea typeface="Times New Roman" panose="02020603050405020304" pitchFamily="18" charset="0"/>
              </a:rPr>
              <a:t> dan </a:t>
            </a:r>
            <a:r>
              <a:rPr lang="en-US" sz="1800" b="1" dirty="0" err="1">
                <a:effectLst/>
                <a:latin typeface="Times New Roman" panose="02020603050405020304" pitchFamily="18" charset="0"/>
                <a:ea typeface="Times New Roman" panose="02020603050405020304" pitchFamily="18" charset="0"/>
              </a:rPr>
              <a:t>Pendukung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Dalam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Pelaksanaan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Pelayanan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Administrasi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Kependudukan</a:t>
            </a:r>
            <a:r>
              <a:rPr lang="en-US" sz="1800" b="1" dirty="0">
                <a:effectLst/>
                <a:latin typeface="Times New Roman" panose="02020603050405020304" pitchFamily="18" charset="0"/>
                <a:ea typeface="Times New Roman" panose="02020603050405020304" pitchFamily="18" charset="0"/>
              </a:rPr>
              <a:t> di Kantor </a:t>
            </a:r>
            <a:r>
              <a:rPr lang="en-US" sz="1800" b="1" dirty="0" err="1">
                <a:effectLst/>
                <a:latin typeface="Times New Roman" panose="02020603050405020304" pitchFamily="18" charset="0"/>
                <a:ea typeface="Times New Roman" panose="02020603050405020304" pitchFamily="18" charset="0"/>
              </a:rPr>
              <a:t>Desa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Sumberejo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Kecamatan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Wonoayu</a:t>
            </a:r>
            <a:endParaRPr lang="en-US" sz="1800" b="1" dirty="0">
              <a:latin typeface="Times New Roman" panose="02020603050405020304" pitchFamily="18" charset="0"/>
            </a:endParaRPr>
          </a:p>
          <a:p>
            <a:pPr marL="50800" indent="0" algn="just">
              <a:buNone/>
            </a:pPr>
            <a:r>
              <a:rPr lang="en-US" sz="1600" dirty="0">
                <a:effectLst/>
                <a:latin typeface="Times New Roman" panose="02020603050405020304" pitchFamily="18" charset="0"/>
                <a:ea typeface="Times New Roman" panose="02020603050405020304" pitchFamily="18" charset="0"/>
              </a:rPr>
              <a:t>1. Faktor </a:t>
            </a:r>
            <a:r>
              <a:rPr lang="en-US" sz="1600" dirty="0" err="1">
                <a:effectLst/>
                <a:latin typeface="Times New Roman" panose="02020603050405020304" pitchFamily="18" charset="0"/>
                <a:ea typeface="Times New Roman" panose="02020603050405020304" pitchFamily="18" charset="0"/>
              </a:rPr>
              <a:t>Penghambat</a:t>
            </a:r>
            <a:endParaRPr lang="en-US" sz="1600" dirty="0">
              <a:effectLst/>
              <a:latin typeface="Times New Roman" panose="02020603050405020304" pitchFamily="18" charset="0"/>
              <a:ea typeface="Times New Roman" panose="02020603050405020304" pitchFamily="18" charset="0"/>
            </a:endParaRPr>
          </a:p>
          <a:p>
            <a:pPr marL="50800" indent="0" algn="just">
              <a:buNone/>
            </a:pPr>
            <a:r>
              <a:rPr lang="en-US" sz="1600" dirty="0">
                <a:effectLst/>
                <a:latin typeface="Times New Roman" panose="02020603050405020304" pitchFamily="18" charset="0"/>
                <a:ea typeface="Times New Roman" panose="02020603050405020304" pitchFamily="18" charset="0"/>
              </a:rPr>
              <a:t>	a) </a:t>
            </a:r>
            <a:r>
              <a:rPr lang="en-US" sz="1600" dirty="0" err="1">
                <a:effectLst/>
                <a:latin typeface="Times New Roman" panose="02020603050405020304" pitchFamily="18" charset="0"/>
                <a:ea typeface="Times New Roman" panose="02020603050405020304" pitchFamily="18" charset="0"/>
              </a:rPr>
              <a:t>Tigkat</a:t>
            </a:r>
            <a:r>
              <a:rPr lang="en-US" sz="1600" dirty="0">
                <a:effectLst/>
                <a:latin typeface="Times New Roman" panose="02020603050405020304" pitchFamily="18" charset="0"/>
                <a:ea typeface="Times New Roman" panose="02020603050405020304" pitchFamily="18" charset="0"/>
              </a:rPr>
              <a:t> Pendidikan Yang </a:t>
            </a:r>
            <a:r>
              <a:rPr lang="en-US" sz="1600" dirty="0" err="1">
                <a:effectLst/>
                <a:latin typeface="Times New Roman" panose="02020603050405020304" pitchFamily="18" charset="0"/>
                <a:ea typeface="Times New Roman" panose="02020603050405020304" pitchFamily="18" charset="0"/>
              </a:rPr>
              <a:t>Rendah</a:t>
            </a:r>
            <a:endParaRPr lang="en-US" sz="1600" dirty="0">
              <a:effectLst/>
              <a:latin typeface="Times New Roman" panose="02020603050405020304" pitchFamily="18" charset="0"/>
              <a:ea typeface="Times New Roman" panose="02020603050405020304" pitchFamily="18" charset="0"/>
            </a:endParaRPr>
          </a:p>
          <a:p>
            <a:pPr marL="50800" indent="0" algn="just">
              <a:buNone/>
            </a:pPr>
            <a:r>
              <a:rPr lang="en-US" sz="1800" dirty="0">
                <a:effectLst/>
                <a:latin typeface="Times New Roman" panose="02020603050405020304" pitchFamily="18" charset="0"/>
                <a:ea typeface="Times New Roman" panose="02020603050405020304" pitchFamily="18" charset="0"/>
              </a:rPr>
              <a:t>Pada </a:t>
            </a:r>
            <a:r>
              <a:rPr lang="en-US" sz="1800" dirty="0" err="1">
                <a:effectLst/>
                <a:latin typeface="Times New Roman" panose="02020603050405020304" pitchFamily="18" charset="0"/>
                <a:ea typeface="Times New Roman" panose="02020603050405020304" pitchFamily="18" charset="0"/>
              </a:rPr>
              <a:t>dasarnya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pendidikan</a:t>
            </a:r>
            <a:r>
              <a:rPr lang="en-US" sz="1800" dirty="0">
                <a:effectLst/>
                <a:latin typeface="Times New Roman" panose="02020603050405020304" pitchFamily="18" charset="0"/>
                <a:ea typeface="Times New Roman" panose="02020603050405020304" pitchFamily="18" charset="0"/>
              </a:rPr>
              <a:t> sangat </a:t>
            </a:r>
            <a:r>
              <a:rPr lang="en-US" sz="1800" dirty="0" err="1">
                <a:effectLst/>
                <a:latin typeface="Times New Roman" panose="02020603050405020304" pitchFamily="18" charset="0"/>
                <a:ea typeface="Times New Roman" panose="02020603050405020304" pitchFamily="18" charset="0"/>
              </a:rPr>
              <a:t>penting</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berpengaruh</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menjalankan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pekerjaannya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Semakin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tinggi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pendidikan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semakin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juga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dicapainya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Demikian</a:t>
            </a:r>
            <a:r>
              <a:rPr lang="en-US" sz="1800" dirty="0">
                <a:effectLst/>
                <a:latin typeface="Times New Roman" panose="02020603050405020304" pitchFamily="18" charset="0"/>
                <a:ea typeface="Times New Roman" panose="02020603050405020304" pitchFamily="18" charset="0"/>
              </a:rPr>
              <a:t> juga pada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Sumberejo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dilihat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pendidikannya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masih</a:t>
            </a:r>
            <a:r>
              <a:rPr lang="en-US" sz="1800" dirty="0">
                <a:effectLst/>
                <a:latin typeface="Times New Roman" panose="02020603050405020304" pitchFamily="18" charset="0"/>
                <a:ea typeface="Times New Roman" panose="02020603050405020304" pitchFamily="18" charset="0"/>
              </a:rPr>
              <a:t> rata-rata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Sekolah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Menengah</a:t>
            </a:r>
            <a:r>
              <a:rPr lang="en-US" sz="1800" dirty="0">
                <a:effectLst/>
                <a:latin typeface="Times New Roman" panose="02020603050405020304" pitchFamily="18" charset="0"/>
                <a:ea typeface="Times New Roman" panose="02020603050405020304" pitchFamily="18" charset="0"/>
              </a:rPr>
              <a:t> Atas (SMA). Hal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mempengaruhi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 Faktor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salah </a:t>
            </a:r>
            <a:r>
              <a:rPr lang="en-US" sz="1800" dirty="0" err="1">
                <a:effectLst/>
                <a:latin typeface="Times New Roman" panose="02020603050405020304" pitchFamily="18" charset="0"/>
                <a:ea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kendala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meningkatkan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memahami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kebijakan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terkesan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lamban</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membutuhkan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waktu</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cukup</a:t>
            </a:r>
            <a:r>
              <a:rPr lang="en-US" sz="1800" dirty="0">
                <a:effectLst/>
                <a:latin typeface="Times New Roman" panose="02020603050405020304" pitchFamily="18" charset="0"/>
                <a:ea typeface="Times New Roman" panose="02020603050405020304" pitchFamily="18" charset="0"/>
              </a:rPr>
              <a:t> lama. Oleh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faktor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penghambat</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utama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memberikan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50800" indent="0" algn="just">
              <a:buNone/>
            </a:pPr>
            <a:r>
              <a:rPr lang="en-US" sz="1600" dirty="0">
                <a:effectLst/>
                <a:latin typeface="Times New Roman" panose="02020603050405020304" pitchFamily="18" charset="0"/>
                <a:ea typeface="Times New Roman" panose="02020603050405020304" pitchFamily="18" charset="0"/>
              </a:rPr>
              <a:t>	b) </a:t>
            </a:r>
            <a:r>
              <a:rPr lang="en-US" sz="1600" dirty="0" err="1">
                <a:effectLst/>
                <a:latin typeface="Times New Roman" panose="02020603050405020304" pitchFamily="18" charset="0"/>
                <a:ea typeface="Times New Roman" panose="02020603050405020304" pitchFamily="18" charset="0"/>
              </a:rPr>
              <a:t>Tidak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Disiplinnya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Karakter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Aparatur</a:t>
            </a:r>
            <a:endParaRPr lang="en-US" sz="1600" dirty="0">
              <a:effectLst/>
              <a:latin typeface="Times New Roman" panose="02020603050405020304" pitchFamily="18" charset="0"/>
              <a:ea typeface="Times New Roman" panose="02020603050405020304" pitchFamily="18" charset="0"/>
            </a:endParaRPr>
          </a:p>
          <a:p>
            <a:pPr marL="50800" indent="0" algn="just">
              <a:buNone/>
            </a:pPr>
            <a:r>
              <a:rPr lang="en-US" sz="1800" dirty="0">
                <a:effectLst/>
                <a:latin typeface="Times New Roman" panose="02020603050405020304" pitchFamily="18" charset="0"/>
                <a:ea typeface="Times New Roman" panose="02020603050405020304" pitchFamily="18" charset="0"/>
              </a:rPr>
              <a:t>Faktor lain yang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penghambat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meningkatkan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karakteristik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Karakter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sangat </a:t>
            </a:r>
            <a:r>
              <a:rPr lang="en-US" sz="1800" dirty="0" err="1">
                <a:effectLst/>
                <a:latin typeface="Times New Roman" panose="02020603050405020304" pitchFamily="18" charset="0"/>
                <a:ea typeface="Times New Roman" panose="02020603050405020304" pitchFamily="18" charset="0"/>
              </a:rPr>
              <a:t>berbeda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sama</a:t>
            </a:r>
            <a:r>
              <a:rPr lang="en-US" sz="1800" dirty="0">
                <a:effectLst/>
                <a:latin typeface="Times New Roman" panose="02020603050405020304" pitchFamily="18" charset="0"/>
                <a:ea typeface="Times New Roman" panose="02020603050405020304" pitchFamily="18" charset="0"/>
              </a:rPr>
              <a:t> lain, </a:t>
            </a:r>
            <a:r>
              <a:rPr lang="en-US" sz="1800" dirty="0" err="1">
                <a:effectLst/>
                <a:latin typeface="Times New Roman" panose="02020603050405020304" pitchFamily="18" charset="0"/>
                <a:ea typeface="Times New Roman" panose="02020603050405020304" pitchFamily="18" charset="0"/>
              </a:rPr>
              <a:t>tergantung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kepribadian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dimilikinya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Semakin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karakter</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dimiliki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semakin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pula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Sebagai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contoh</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Sumberejo</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memiliki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lamban</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santai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meneyelesaikan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pekerjaannya</a:t>
            </a:r>
            <a:r>
              <a:rPr lang="en-US" sz="1800" dirty="0">
                <a:effectLst/>
                <a:latin typeface="Times New Roman" panose="02020603050405020304" pitchFamily="18" charset="0"/>
                <a:ea typeface="Times New Roman" panose="02020603050405020304" pitchFamily="18" charset="0"/>
              </a:rPr>
              <a:t>. Hal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membuat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rPr>
              <a:t>kantor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menerima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keluhan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belum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memuaskan</a:t>
            </a:r>
            <a:r>
              <a:rPr lang="en-US" sz="1800" dirty="0">
                <a:effectLst/>
                <a:latin typeface="Times New Roman" panose="02020603050405020304" pitchFamily="18" charset="0"/>
                <a:ea typeface="Times New Roman" panose="02020603050405020304" pitchFamily="18" charset="0"/>
              </a:rPr>
              <a:t>.</a:t>
            </a:r>
          </a:p>
          <a:p>
            <a:pPr marL="50800" indent="0">
              <a:buNone/>
            </a:pPr>
            <a:endParaRPr lang="en-US" sz="1600" dirty="0">
              <a:effectLst/>
              <a:latin typeface="Times New Roman" panose="02020603050405020304" pitchFamily="18" charset="0"/>
              <a:ea typeface="Times New Roman" panose="02020603050405020304" pitchFamily="18" charset="0"/>
            </a:endParaRPr>
          </a:p>
          <a:p>
            <a:pPr marL="50800" indent="0">
              <a:buNone/>
            </a:pPr>
            <a:endParaRPr lang="en-US" dirty="0"/>
          </a:p>
        </p:txBody>
      </p:sp>
    </p:spTree>
    <p:extLst>
      <p:ext uri="{BB962C8B-B14F-4D97-AF65-F5344CB8AC3E}">
        <p14:creationId xmlns:p14="http://schemas.microsoft.com/office/powerpoint/2010/main" val="349441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5066-C43E-668A-6875-AE3B064ECF24}"/>
              </a:ext>
            </a:extLst>
          </p:cNvPr>
          <p:cNvSpPr>
            <a:spLocks noGrp="1"/>
          </p:cNvSpPr>
          <p:nvPr>
            <p:ph type="title"/>
          </p:nvPr>
        </p:nvSpPr>
        <p:spPr/>
        <p:txBody>
          <a:bodyPr>
            <a:normAutofit/>
          </a:bodyPr>
          <a:lstStyle/>
          <a:p>
            <a:r>
              <a:rPr lang="en-US" dirty="0"/>
              <a:t>HASIL PENELITIHAN</a:t>
            </a:r>
          </a:p>
        </p:txBody>
      </p:sp>
      <p:sp>
        <p:nvSpPr>
          <p:cNvPr id="3" name="Text Placeholder 2">
            <a:extLst>
              <a:ext uri="{FF2B5EF4-FFF2-40B4-BE49-F238E27FC236}">
                <a16:creationId xmlns:a16="http://schemas.microsoft.com/office/drawing/2014/main" id="{74EB943F-94C4-9815-95B8-0E6166E0E10C}"/>
              </a:ext>
            </a:extLst>
          </p:cNvPr>
          <p:cNvSpPr>
            <a:spLocks noGrp="1"/>
          </p:cNvSpPr>
          <p:nvPr>
            <p:ph type="body" idx="1"/>
          </p:nvPr>
        </p:nvSpPr>
        <p:spPr/>
        <p:txBody>
          <a:bodyPr/>
          <a:lstStyle/>
          <a:p>
            <a:pPr marL="50800" indent="0" algn="just">
              <a:buNone/>
            </a:pPr>
            <a:r>
              <a:rPr lang="en-US" sz="1600" dirty="0"/>
              <a:t>2.</a:t>
            </a:r>
            <a:r>
              <a:rPr lang="en-US" dirty="0"/>
              <a:t> </a:t>
            </a:r>
            <a:r>
              <a:rPr lang="en-US" sz="1800" dirty="0">
                <a:effectLst/>
                <a:latin typeface="Times New Roman" panose="02020603050405020304" pitchFamily="18" charset="0"/>
                <a:ea typeface="Times New Roman" panose="02020603050405020304" pitchFamily="18" charset="0"/>
              </a:rPr>
              <a:t>Faktor </a:t>
            </a:r>
            <a:r>
              <a:rPr lang="en-US" sz="1800" dirty="0" err="1">
                <a:effectLst/>
                <a:latin typeface="Times New Roman" panose="02020603050405020304" pitchFamily="18" charset="0"/>
                <a:ea typeface="Times New Roman" panose="02020603050405020304" pitchFamily="18" charset="0"/>
              </a:rPr>
              <a:t>Pendukung</a:t>
            </a:r>
            <a:endParaRPr lang="en-US" sz="1800" dirty="0">
              <a:effectLst/>
              <a:latin typeface="Times New Roman" panose="02020603050405020304" pitchFamily="18" charset="0"/>
              <a:ea typeface="Times New Roman" panose="02020603050405020304" pitchFamily="18" charset="0"/>
            </a:endParaRPr>
          </a:p>
          <a:p>
            <a:pPr marL="50800" indent="0" algn="just">
              <a:buNone/>
            </a:pPr>
            <a:r>
              <a:rPr lang="en-US" sz="1800" dirty="0">
                <a:latin typeface="Times New Roman" panose="02020603050405020304" pitchFamily="18" charset="0"/>
                <a:ea typeface="Times New Roman" panose="02020603050405020304" pitchFamily="18" charset="0"/>
              </a:rPr>
              <a:t>	a) </a:t>
            </a:r>
            <a:r>
              <a:rPr lang="en-US" sz="1800" dirty="0" err="1">
                <a:latin typeface="Times New Roman" panose="02020603050405020304" pitchFamily="18" charset="0"/>
                <a:ea typeface="Times New Roman" panose="02020603050405020304" pitchFamily="18" charset="0"/>
              </a:rPr>
              <a:t>Motivasi</a:t>
            </a:r>
            <a:endParaRPr lang="en-US" sz="1800" dirty="0">
              <a:latin typeface="Times New Roman" panose="02020603050405020304" pitchFamily="18" charset="0"/>
              <a:ea typeface="Times New Roman" panose="02020603050405020304" pitchFamily="18" charset="0"/>
            </a:endParaRPr>
          </a:p>
          <a:p>
            <a:pPr marL="50800" indent="0" algn="just">
              <a:buNone/>
            </a:pPr>
            <a:r>
              <a:rPr lang="en-US" sz="1800" dirty="0" err="1">
                <a:effectLst/>
                <a:latin typeface="Times New Roman" panose="02020603050405020304" pitchFamily="18" charset="0"/>
                <a:ea typeface="Times New Roman" panose="02020603050405020304" pitchFamily="18" charset="0"/>
              </a:rPr>
              <a:t>Motivasi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dorongan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dimiliki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individu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tindakan-tindakan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sesuatu</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dasar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alas an </a:t>
            </a:r>
            <a:r>
              <a:rPr lang="en-US" sz="1800" dirty="0" err="1">
                <a:effectLst/>
                <a:latin typeface="Times New Roman" panose="02020603050405020304" pitchFamily="18" charset="0"/>
                <a:ea typeface="Times New Roman" panose="02020603050405020304" pitchFamily="18" charset="0"/>
              </a:rPr>
              <a:t>seseorang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berperilaku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sesuatu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Semakin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banyak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motivasi</a:t>
            </a:r>
            <a:r>
              <a:rPr lang="en-US" sz="1800" dirty="0">
                <a:effectLst/>
                <a:latin typeface="Times New Roman" panose="02020603050405020304" pitchFamily="18" charset="0"/>
                <a:ea typeface="Times New Roman" panose="02020603050405020304" pitchFamily="18" charset="0"/>
              </a:rPr>
              <a:t> yang di </a:t>
            </a:r>
            <a:r>
              <a:rPr lang="en-US" sz="1800" dirty="0" err="1">
                <a:effectLst/>
                <a:latin typeface="Times New Roman" panose="02020603050405020304" pitchFamily="18" charset="0"/>
                <a:ea typeface="Times New Roman" panose="02020603050405020304" pitchFamily="18" charset="0"/>
              </a:rPr>
              <a:t>dapatkan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mendorong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tindakan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Seperti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halnya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motivasi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rPr>
              <a:t>kantor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mendapatkan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motivasi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pemimpin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ataupun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lainnya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begitu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rPr>
              <a:t>kantor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lebih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memuaskan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50800" indent="0" algn="just">
              <a:buNone/>
            </a:pPr>
            <a:r>
              <a:rPr lang="en-US" sz="1800" dirty="0">
                <a:effectLst/>
                <a:latin typeface="Times New Roman" panose="02020603050405020304" pitchFamily="18" charset="0"/>
                <a:ea typeface="Times New Roman" panose="02020603050405020304" pitchFamily="18" charset="0"/>
              </a:rPr>
              <a:t>	b) Sarana </a:t>
            </a:r>
            <a:r>
              <a:rPr lang="en-US" sz="1800" dirty="0" err="1">
                <a:effectLst/>
                <a:latin typeface="Times New Roman" panose="02020603050405020304" pitchFamily="18" charset="0"/>
                <a:ea typeface="Times New Roman" panose="02020603050405020304" pitchFamily="18" charset="0"/>
              </a:rPr>
              <a:t>Prasarana</a:t>
            </a:r>
            <a:endParaRPr lang="en-US" sz="1800" dirty="0">
              <a:effectLst/>
              <a:latin typeface="Times New Roman" panose="02020603050405020304" pitchFamily="18" charset="0"/>
              <a:ea typeface="Times New Roman" panose="02020603050405020304" pitchFamily="18" charset="0"/>
            </a:endParaRPr>
          </a:p>
          <a:p>
            <a:pPr marL="50800" indent="0" algn="just">
              <a:buNone/>
            </a:pPr>
            <a:r>
              <a:rPr lang="en-US" sz="1800" dirty="0">
                <a:effectLst/>
                <a:latin typeface="Times New Roman" panose="02020603050405020304" pitchFamily="18" charset="0"/>
                <a:ea typeface="Times New Roman" panose="02020603050405020304" pitchFamily="18" charset="0"/>
              </a:rPr>
              <a:t>Sarana </a:t>
            </a:r>
            <a:r>
              <a:rPr lang="en-US" sz="1800" dirty="0" err="1">
                <a:effectLst/>
                <a:latin typeface="Times New Roman" panose="02020603050405020304" pitchFamily="18" charset="0"/>
                <a:ea typeface="Times New Roman" panose="02020603050405020304" pitchFamily="18" charset="0"/>
              </a:rPr>
              <a:t>Prasarana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fasilitas</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menunjang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kegiatan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aktivitas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tertentu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sarana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prasarana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seperti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komputer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mesin</a:t>
            </a:r>
            <a:r>
              <a:rPr lang="en-US" sz="1800" dirty="0">
                <a:effectLst/>
                <a:latin typeface="Times New Roman" panose="02020603050405020304" pitchFamily="18" charset="0"/>
                <a:ea typeface="Times New Roman" panose="02020603050405020304" pitchFamily="18" charset="0"/>
              </a:rPr>
              <a:t> printer, </a:t>
            </a:r>
            <a:r>
              <a:rPr lang="en-US" sz="1800" dirty="0" err="1">
                <a:effectLst/>
                <a:latin typeface="Times New Roman" panose="02020603050405020304" pitchFamily="18" charset="0"/>
                <a:ea typeface="Times New Roman" panose="02020603050405020304" pitchFamily="18" charset="0"/>
              </a:rPr>
              <a:t>mesin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foto</a:t>
            </a:r>
            <a:r>
              <a:rPr lang="en-US" sz="1800" dirty="0">
                <a:effectLst/>
                <a:latin typeface="Times New Roman" panose="02020603050405020304" pitchFamily="18" charset="0"/>
                <a:ea typeface="Times New Roman" panose="02020603050405020304" pitchFamily="18" charset="0"/>
              </a:rPr>
              <a:t> copy, dan lain </a:t>
            </a:r>
            <a:r>
              <a:rPr lang="en-US" sz="1800" dirty="0" err="1">
                <a:effectLst/>
                <a:latin typeface="Times New Roman" panose="02020603050405020304" pitchFamily="18" charset="0"/>
                <a:ea typeface="Times New Roman" panose="02020603050405020304" pitchFamily="18" charset="0"/>
              </a:rPr>
              <a:t>sebagainya</a:t>
            </a:r>
            <a:r>
              <a:rPr lang="en-US" sz="1800" dirty="0">
                <a:effectLst/>
                <a:latin typeface="Times New Roman" panose="02020603050405020304" pitchFamily="18" charset="0"/>
                <a:ea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rPr>
              <a:t>kantor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Sumberejo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memudahkan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melaksanakan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tugasnya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meskipun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semua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mengerti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pemakaiannya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fasilitas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lebih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mudah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membuat</a:t>
            </a:r>
            <a:r>
              <a:rPr lang="en-US" sz="1800" dirty="0">
                <a:effectLst/>
                <a:latin typeface="Times New Roman" panose="02020603050405020304" pitchFamily="18" charset="0"/>
                <a:ea typeface="Times New Roman" panose="02020603050405020304" pitchFamily="18" charset="0"/>
              </a:rPr>
              <a:t> rasa </a:t>
            </a:r>
            <a:r>
              <a:rPr lang="en-US" sz="1800" dirty="0" err="1">
                <a:effectLst/>
                <a:latin typeface="Times New Roman" panose="02020603050405020304" pitchFamily="18" charset="0"/>
                <a:ea typeface="Times New Roman" panose="02020603050405020304" pitchFamily="18" charset="0"/>
              </a:rPr>
              <a:t>nyaman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sendiri</a:t>
            </a:r>
            <a:r>
              <a:rPr lang="en-US" sz="1800" dirty="0">
                <a:effectLst/>
                <a:latin typeface="Times New Roman" panose="02020603050405020304" pitchFamily="18" charset="0"/>
                <a:ea typeface="Times New Roman" panose="02020603050405020304" pitchFamily="18" charset="0"/>
              </a:rPr>
              <a:t>.</a:t>
            </a:r>
          </a:p>
          <a:p>
            <a:pPr marL="50800" indent="0">
              <a:buNone/>
            </a:pPr>
            <a:endParaRPr lang="en-US" dirty="0"/>
          </a:p>
        </p:txBody>
      </p:sp>
    </p:spTree>
    <p:extLst>
      <p:ext uri="{BB962C8B-B14F-4D97-AF65-F5344CB8AC3E}">
        <p14:creationId xmlns:p14="http://schemas.microsoft.com/office/powerpoint/2010/main" val="33209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048643"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Referensi</a:t>
            </a:r>
          </a:p>
        </p:txBody>
      </p:sp>
      <p:sp>
        <p:nvSpPr>
          <p:cNvPr id="2" name="Text Placeholder 1">
            <a:extLst>
              <a:ext uri="{FF2B5EF4-FFF2-40B4-BE49-F238E27FC236}">
                <a16:creationId xmlns:a16="http://schemas.microsoft.com/office/drawing/2014/main" id="{C3932E6A-BF33-F8E4-E394-119F48D0FB6D}"/>
              </a:ext>
            </a:extLst>
          </p:cNvPr>
          <p:cNvSpPr>
            <a:spLocks noGrp="1" noChangeArrowheads="1"/>
          </p:cNvSpPr>
          <p:nvPr>
            <p:ph type="body" idx="1"/>
          </p:nvPr>
        </p:nvSpPr>
        <p:spPr bwMode="auto">
          <a:xfrm>
            <a:off x="287063" y="1243178"/>
            <a:ext cx="11617874" cy="460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Lst>
              <a:defRPr>
                <a:solidFill>
                  <a:schemeClr val="tx1"/>
                </a:solidFill>
                <a:latin typeface="Arial" panose="020B0604020202020204" pitchFamily="34" charset="0"/>
              </a:defRPr>
            </a:lvl9pPr>
          </a:lstStyle>
          <a:p>
            <a:pPr marL="406400" indent="-406400" algn="just"/>
            <a:r>
              <a:rPr kumimoji="0" lang="id-ID" altLang="zh-CN"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[1]	G. Siregar, D. Andriany, and L. Bismala, “Program Inkubasi Bagi Tenant Inwall Di Pusat Kewirausahaan , Inovasi Dan Inkubator Bisnis Universitas Muhammadiyah Sumatera Utara,” vol. 1, no. 1, pp. 45–51, 2019.</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[2]	R. M. Riski, “Kinerja Aparatur Desa dalam Pelayanan Administrasi Kependudukan,” Universitas Muhammadiyah Sidoarjo, 2022. [Online]. Available: http://repo.iain-tulungagung.ac.id/5510/5/BAB 2.pdf</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[3]	H. Maulia Wati and H. Sukmana, “Analysis of The Quality of Population Administration Services,” </a:t>
            </a:r>
            <a:r>
              <a:rPr lang="id-ID" sz="1800" i="1" dirty="0">
                <a:effectLst/>
                <a:latin typeface="Times New Roman" panose="02020603050405020304" pitchFamily="18" charset="0"/>
                <a:ea typeface="Times New Roman" panose="02020603050405020304" pitchFamily="18" charset="0"/>
              </a:rPr>
              <a:t>Indones. J. Public Policy Rev.</a:t>
            </a:r>
            <a:r>
              <a:rPr lang="id-ID" sz="1800" dirty="0">
                <a:effectLst/>
                <a:latin typeface="Times New Roman" panose="02020603050405020304" pitchFamily="18" charset="0"/>
                <a:ea typeface="Times New Roman" panose="02020603050405020304" pitchFamily="18" charset="0"/>
              </a:rPr>
              <a:t>, vol. 20, pp. 1–7, 2022, doi: 10.21070/ijppr.v20i0.1251.</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[4]	I. N. Tadanugi, “PERANAN APARATUR DESA DALAM PELAKSANAAN PEMBANGUNAN DI DESA TAMPEMADORO KECAMATAN LAGE KABUPATEN POSO,” </a:t>
            </a:r>
            <a:r>
              <a:rPr lang="id-ID" sz="1800" i="1" dirty="0">
                <a:effectLst/>
                <a:latin typeface="Times New Roman" panose="02020603050405020304" pitchFamily="18" charset="0"/>
                <a:ea typeface="Times New Roman" panose="02020603050405020304" pitchFamily="18" charset="0"/>
              </a:rPr>
              <a:t>J. Ilm. Adm.</a:t>
            </a:r>
            <a:r>
              <a:rPr lang="id-ID" sz="1800" dirty="0">
                <a:effectLst/>
                <a:latin typeface="Times New Roman" panose="02020603050405020304" pitchFamily="18" charset="0"/>
                <a:ea typeface="Times New Roman" panose="02020603050405020304" pitchFamily="18" charset="0"/>
              </a:rPr>
              <a:t>, vol. 13, no. 1, 2019.</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[5]	N. Ikhlasi, “Pelayanan Administrasi Kependudukan Tingkat Desa Melalui Sistem Informasi Registrasi Penduduk (Sirep) Oleh Dinas …,” 2022, [Online]. Available: http://eprints.ipdn.ac.id/8194/</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[6]	D. O. Maria, “Analisis Kinerja Pegawai Kantor Desa Dalam Memberikan Pelayanan Administrasi Kepada Masyarakat,” Universitas Medan Area, 2017. [Online]. Available: https://repositori.uma.ac.id/jspui/bitstream/123456789/8258/1/138510005.pdf</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[7]	M. Nawawi, “Pentingnya Kualitas Aparat Pemerintah Desa Dalam Pembangunan Di Desa Bedilan Kecamatan Belitang Kabupaten Oku Timur,” </a:t>
            </a:r>
            <a:r>
              <a:rPr lang="id-ID" sz="1800" i="1" dirty="0">
                <a:effectLst/>
                <a:latin typeface="Times New Roman" panose="02020603050405020304" pitchFamily="18" charset="0"/>
                <a:ea typeface="Times New Roman" panose="02020603050405020304" pitchFamily="18" charset="0"/>
              </a:rPr>
              <a:t>J. Aktual</a:t>
            </a:r>
            <a:r>
              <a:rPr lang="id-ID" sz="1800" dirty="0">
                <a:effectLst/>
                <a:latin typeface="Times New Roman" panose="02020603050405020304" pitchFamily="18" charset="0"/>
                <a:ea typeface="Times New Roman" panose="02020603050405020304" pitchFamily="18" charset="0"/>
              </a:rPr>
              <a:t>, vol. 16, no. 1, pp. 28–38, 2019, doi: 10.47232/aktual.v16i1.4.</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[8]	H. Perdana, “Pelayanan administrasi di desa wanasari kecamatan muara wahau kabupaten kutai timur,” </a:t>
            </a:r>
            <a:r>
              <a:rPr lang="id-ID" sz="1800" i="1" dirty="0">
                <a:effectLst/>
                <a:latin typeface="Times New Roman" panose="02020603050405020304" pitchFamily="18" charset="0"/>
                <a:ea typeface="Times New Roman" panose="02020603050405020304" pitchFamily="18" charset="0"/>
              </a:rPr>
              <a:t>J. Ilmu Pemerintah.</a:t>
            </a:r>
            <a:r>
              <a:rPr lang="id-ID" sz="1800" dirty="0">
                <a:effectLst/>
                <a:latin typeface="Times New Roman" panose="02020603050405020304" pitchFamily="18" charset="0"/>
                <a:ea typeface="Times New Roman" panose="02020603050405020304" pitchFamily="18" charset="0"/>
              </a:rPr>
              <a:t>, vol. 7, no. 3, pp. 1325–1336, 2019.</a:t>
            </a:r>
            <a:endParaRPr lang="en-US" sz="1800" dirty="0">
              <a:effectLst/>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tab pos="2971800" algn="ctr"/>
              </a:tabLst>
            </a:pPr>
            <a:endParaRPr kumimoji="0" lang="id-ID" altLang="zh-C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A25D-1B29-4706-F8D5-FEA93D32F87D}"/>
              </a:ext>
            </a:extLst>
          </p:cNvPr>
          <p:cNvSpPr>
            <a:spLocks noGrp="1"/>
          </p:cNvSpPr>
          <p:nvPr>
            <p:ph type="title"/>
          </p:nvPr>
        </p:nvSpPr>
        <p:spPr/>
        <p:txBody>
          <a:bodyPr/>
          <a:lstStyle/>
          <a:p>
            <a:r>
              <a:rPr lang="en-US" dirty="0" err="1"/>
              <a:t>Referensi</a:t>
            </a:r>
            <a:endParaRPr lang="en-US" dirty="0"/>
          </a:p>
        </p:txBody>
      </p:sp>
      <p:sp>
        <p:nvSpPr>
          <p:cNvPr id="3" name="Text Placeholder 2">
            <a:extLst>
              <a:ext uri="{FF2B5EF4-FFF2-40B4-BE49-F238E27FC236}">
                <a16:creationId xmlns:a16="http://schemas.microsoft.com/office/drawing/2014/main" id="{505A5628-3D25-B4CB-E7F9-8F2B32837C4B}"/>
              </a:ext>
            </a:extLst>
          </p:cNvPr>
          <p:cNvSpPr>
            <a:spLocks noGrp="1"/>
          </p:cNvSpPr>
          <p:nvPr>
            <p:ph type="body" idx="1"/>
          </p:nvPr>
        </p:nvSpPr>
        <p:spPr/>
        <p:txBody>
          <a:bodyPr>
            <a:normAutofit fontScale="70000" lnSpcReduction="20000"/>
          </a:bodyPr>
          <a:lstStyle/>
          <a:p>
            <a:pPr marL="406400" indent="-406400" algn="just"/>
            <a:r>
              <a:rPr lang="id-ID" sz="1800" dirty="0">
                <a:effectLst/>
                <a:latin typeface="Times New Roman" panose="02020603050405020304" pitchFamily="18" charset="0"/>
                <a:ea typeface="Times New Roman" panose="02020603050405020304" pitchFamily="18" charset="0"/>
              </a:rPr>
              <a:t>[10]	Wuri, R. Risto, Kaunang, Markus, Pioh, and N. Revlie, “Kinerja Aparatur Pemerintah Desa Dalam Meningkatkan Pelayanan Publik (Studi di Desa Sinsingon Kecamatan Passi Timur Kabupaten Bolaang Mongondow),” </a:t>
            </a:r>
            <a:r>
              <a:rPr lang="id-ID" sz="1800" i="1" dirty="0">
                <a:effectLst/>
                <a:latin typeface="Times New Roman" panose="02020603050405020304" pitchFamily="18" charset="0"/>
                <a:ea typeface="Times New Roman" panose="02020603050405020304" pitchFamily="18" charset="0"/>
              </a:rPr>
              <a:t>J. Eksek.</a:t>
            </a:r>
            <a:r>
              <a:rPr lang="id-ID" sz="1800" dirty="0">
                <a:effectLst/>
                <a:latin typeface="Times New Roman" panose="02020603050405020304" pitchFamily="18" charset="0"/>
                <a:ea typeface="Times New Roman" panose="02020603050405020304" pitchFamily="18" charset="0"/>
              </a:rPr>
              <a:t>, vol. 1, no. 1, pp. 107–15, 2017.</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[11]	H. Khatimah, S. Alam, and A. Rahayu, “Pengaruh Kinerja Aparat Pemerintah Desa Terhadap Kepuasan Masyarakat Atas Pelayanan Administrasi Kependudukan Di Desa Segerang Kecamatan Mapilli Kabupaten Polewali Mandar,” </a:t>
            </a:r>
            <a:r>
              <a:rPr lang="id-ID" sz="1800" i="1" dirty="0">
                <a:effectLst/>
                <a:latin typeface="Times New Roman" panose="02020603050405020304" pitchFamily="18" charset="0"/>
                <a:ea typeface="Times New Roman" panose="02020603050405020304" pitchFamily="18" charset="0"/>
              </a:rPr>
              <a:t>J. Peqguruang Conf. Ser.</a:t>
            </a:r>
            <a:r>
              <a:rPr lang="id-ID" sz="1800" dirty="0">
                <a:effectLst/>
                <a:latin typeface="Times New Roman" panose="02020603050405020304" pitchFamily="18" charset="0"/>
                <a:ea typeface="Times New Roman" panose="02020603050405020304" pitchFamily="18" charset="0"/>
              </a:rPr>
              <a:t>, vol. 3, no. 2, p. 658, 2021, doi: 10.35329/jp.v3i2.1523.</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[12]	Arsim, “Pengaruh Pelayanan Administrasi Kependudukan oleh Perangkat Desa Terhadap Kepuasan Masyarakat di Desa Matenggeng Kecamatan Dayeuhluhur Kabupaten Cilacap,” </a:t>
            </a:r>
            <a:r>
              <a:rPr lang="id-ID" sz="1800" i="1" dirty="0">
                <a:effectLst/>
                <a:latin typeface="Times New Roman" panose="02020603050405020304" pitchFamily="18" charset="0"/>
                <a:ea typeface="Times New Roman" panose="02020603050405020304" pitchFamily="18" charset="0"/>
              </a:rPr>
              <a:t>J. Media Inform. Budidarma</a:t>
            </a:r>
            <a:r>
              <a:rPr lang="id-ID" sz="1800" dirty="0">
                <a:effectLst/>
                <a:latin typeface="Times New Roman" panose="02020603050405020304" pitchFamily="18" charset="0"/>
                <a:ea typeface="Times New Roman" panose="02020603050405020304" pitchFamily="18" charset="0"/>
              </a:rPr>
              <a:t>, vol. 6, no. 1, p. 1, 2022.</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[13]	N. Islamiyah, Fakhsiannor, and Sugiannor, “Analisis Kinerja Pegawai Kantor Desa Dalam Memberikan Pelayanan Administrasi Kepada Masyarakat Di Desa Makmur Mulia Kecamatan Satui Kabupaten Tanah Bumbu Tahun 2021,” </a:t>
            </a:r>
            <a:r>
              <a:rPr lang="id-ID" sz="1800" i="1" dirty="0">
                <a:effectLst/>
                <a:latin typeface="Times New Roman" panose="02020603050405020304" pitchFamily="18" charset="0"/>
                <a:ea typeface="Times New Roman" panose="02020603050405020304" pitchFamily="18" charset="0"/>
              </a:rPr>
              <a:t>Univ. Islam Kalimantan MAB</a:t>
            </a:r>
            <a:r>
              <a:rPr lang="id-ID" sz="1800" dirty="0">
                <a:effectLst/>
                <a:latin typeface="Times New Roman" panose="02020603050405020304" pitchFamily="18" charset="0"/>
                <a:ea typeface="Times New Roman" panose="02020603050405020304" pitchFamily="18" charset="0"/>
              </a:rPr>
              <a:t>, pp. 1–12, 2021.</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[14]	H. B. Atok, “Kinerja Pemerintah Desa Dalam Meningkatkan Pelayanan Administrasi Kependudukan,” Universitas Tribhuwana Tunggadewi, 2020.</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[15]	A. Sujastiawan, E. P. Astuti, and ..., “Analisis Kinerja Pemerintah Desa Dalam Pelayanan Publik Di Desa Sebasang Kecamatan Moyo Hulu Kabupaten Sumbawa,” </a:t>
            </a:r>
            <a:r>
              <a:rPr lang="id-ID" sz="1800" i="1" dirty="0">
                <a:effectLst/>
                <a:latin typeface="Times New Roman" panose="02020603050405020304" pitchFamily="18" charset="0"/>
                <a:ea typeface="Times New Roman" panose="02020603050405020304" pitchFamily="18" charset="0"/>
              </a:rPr>
              <a:t>… Adm. Publik</a:t>
            </a:r>
            <a:r>
              <a:rPr lang="id-ID" sz="1800" dirty="0">
                <a:effectLst/>
                <a:latin typeface="Times New Roman" panose="02020603050405020304" pitchFamily="18" charset="0"/>
                <a:ea typeface="Times New Roman" panose="02020603050405020304" pitchFamily="18" charset="0"/>
              </a:rPr>
              <a:t>, pp. 103–108, 2022, [Online]. Available: http://www.e-journallppmunsa.ac.id/index.php/ksap/article/view/904%0Ahttp://www.e-journallppmunsa.ac.id/index.php/ksap/article/download/904/877</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[16]	A.Pananrangi, “Kinerja Pemerintah Dalam Pelayanan Admisitrasi Kepnedudukan di Desa Siawung Kecematan Barru Kabupaten Barru,” </a:t>
            </a:r>
            <a:r>
              <a:rPr lang="id-ID" sz="1800" i="1" dirty="0">
                <a:effectLst/>
                <a:latin typeface="Times New Roman" panose="02020603050405020304" pitchFamily="18" charset="0"/>
                <a:ea typeface="Times New Roman" panose="02020603050405020304" pitchFamily="18" charset="0"/>
              </a:rPr>
              <a:t>Meraja J.</a:t>
            </a:r>
            <a:r>
              <a:rPr lang="id-ID" sz="1800" dirty="0">
                <a:effectLst/>
                <a:latin typeface="Times New Roman" panose="02020603050405020304" pitchFamily="18" charset="0"/>
                <a:ea typeface="Times New Roman" panose="02020603050405020304" pitchFamily="18" charset="0"/>
              </a:rPr>
              <a:t>, vol. 2, no. 1, pp. 69–82, 2019, [Online]. Available: https://algazali.ac.id</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[17]	R. Tamawiwi, “Kinerja Pemerintah Desa Dalam Pelayanan Administrasi Kepndudukan di Desa Poopo Barat Kecamatan Ranoyapo Kabupaten Minahasa Selatan,” Universitas Sam Ratulangi, 2020.</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[18]	L. S. Pamungkas, “Kinerja Pemerintah Desa Dalam Pelayanan Administrasi Kependudukan di Desa Sumberjaya Kecamatan Tambun Selatan Kabupaten Bekasi,” Sekolah Tinggi Pembangunan Masyarakat Desa AMPD Yogyakarta, 2018.</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[19]	Sandewa Fadli, “Faktor-Faktor yang Mempengaruhi Kinerja Pegawai diKabupaten Banggai Kepulauan.,” </a:t>
            </a:r>
            <a:r>
              <a:rPr lang="id-ID" sz="1800" i="1" dirty="0">
                <a:effectLst/>
                <a:latin typeface="Times New Roman" panose="02020603050405020304" pitchFamily="18" charset="0"/>
                <a:ea typeface="Times New Roman" panose="02020603050405020304" pitchFamily="18" charset="0"/>
              </a:rPr>
              <a:t>J. Ilm. Clean Gov.</a:t>
            </a:r>
            <a:r>
              <a:rPr lang="id-ID" sz="1800" dirty="0">
                <a:effectLst/>
                <a:latin typeface="Times New Roman" panose="02020603050405020304" pitchFamily="18" charset="0"/>
                <a:ea typeface="Times New Roman" panose="02020603050405020304" pitchFamily="18" charset="0"/>
              </a:rPr>
              <a:t>, vol. Vol. 1, No, no. : E-2620-3014 : P-2614-7742, pp. 90–110, 2018.</a:t>
            </a:r>
            <a:endParaRPr lang="en-US" sz="1800" dirty="0">
              <a:effectLst/>
              <a:latin typeface="Times New Roman" panose="02020603050405020304" pitchFamily="18" charset="0"/>
              <a:ea typeface="Times New Roman" panose="02020603050405020304" pitchFamily="18" charset="0"/>
            </a:endParaRPr>
          </a:p>
          <a:p>
            <a:pPr marL="406400" indent="-406400" algn="just"/>
            <a:r>
              <a:rPr lang="id-ID" sz="1800" dirty="0">
                <a:effectLst/>
                <a:latin typeface="Times New Roman" panose="02020603050405020304" pitchFamily="18" charset="0"/>
                <a:ea typeface="Times New Roman" panose="02020603050405020304" pitchFamily="18" charset="0"/>
              </a:rPr>
              <a:t>[20]	N. Muslim and I. Nasution, “Kinerja Aparat Desa dalam Penyelenggaraan Pemerintahan di Desa Pantai Labu Pekan,” </a:t>
            </a:r>
            <a:r>
              <a:rPr lang="id-ID" sz="1800" i="1" dirty="0">
                <a:effectLst/>
                <a:latin typeface="Times New Roman" panose="02020603050405020304" pitchFamily="18" charset="0"/>
                <a:ea typeface="Times New Roman" panose="02020603050405020304" pitchFamily="18" charset="0"/>
              </a:rPr>
              <a:t>J. Ilmu Pemerintah. dan Sos. Polit. UMA</a:t>
            </a:r>
            <a:r>
              <a:rPr lang="id-ID" sz="1800" dirty="0">
                <a:effectLst/>
                <a:latin typeface="Times New Roman" panose="02020603050405020304" pitchFamily="18" charset="0"/>
                <a:ea typeface="Times New Roman" panose="02020603050405020304" pitchFamily="18" charset="0"/>
              </a:rPr>
              <a:t>, vol. 2, no. 2, pp. 99–110, 2014.</a:t>
            </a:r>
            <a:endParaRPr lang="en-US" sz="1800" dirty="0">
              <a:effectLst/>
              <a:latin typeface="Times New Roman" panose="02020603050405020304" pitchFamily="18" charset="0"/>
              <a:ea typeface="Times New Roman" panose="02020603050405020304" pitchFamily="18" charset="0"/>
            </a:endParaRPr>
          </a:p>
          <a:p>
            <a:pPr marL="274320" indent="-274320" algn="just">
              <a:tabLst>
                <a:tab pos="274320" algn="l"/>
                <a:tab pos="457200" algn="l"/>
              </a:tabLst>
            </a:pP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3282048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ctrTitle"/>
          </p:nvPr>
        </p:nvSpPr>
        <p:spPr>
          <a:xfrm>
            <a:off x="1238216" y="2357430"/>
            <a:ext cx="10363200" cy="1972711"/>
          </a:xfrm>
        </p:spPr>
        <p:txBody>
          <a:bodyPr>
            <a:normAutofit/>
          </a:bodyPr>
          <a:lstStyle/>
          <a:p>
            <a:r>
              <a:rPr lang="id-ID" sz="8800" dirty="0"/>
              <a:t>TERIMA KASIH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id-ID" dirty="0"/>
              <a:t>PENDAHULUAN</a:t>
            </a:r>
          </a:p>
        </p:txBody>
      </p:sp>
      <p:sp>
        <p:nvSpPr>
          <p:cNvPr id="1048599" name="TextBox 4"/>
          <p:cNvSpPr txBox="1"/>
          <p:nvPr/>
        </p:nvSpPr>
        <p:spPr>
          <a:xfrm>
            <a:off x="5303912" y="1556792"/>
            <a:ext cx="6685372" cy="3970318"/>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just"/>
            <a:r>
              <a:rPr lang="en-US" sz="1800" dirty="0">
                <a:solidFill>
                  <a:schemeClr val="tx1"/>
                </a:solidFill>
                <a:effectLst/>
                <a:latin typeface="Times New Roman" panose="02020603050405020304" pitchFamily="18" charset="0"/>
                <a:ea typeface="Times New Roman" panose="02020603050405020304" pitchFamily="18" charset="0"/>
              </a:rPr>
              <a:t>Kinerja </a:t>
            </a:r>
            <a:r>
              <a:rPr lang="en-US" sz="1800" dirty="0" err="1">
                <a:solidFill>
                  <a:schemeClr val="tx1"/>
                </a:solidFill>
                <a:effectLst/>
                <a:latin typeface="Times New Roman" panose="02020603050405020304" pitchFamily="18" charset="0"/>
                <a:ea typeface="Times New Roman" panose="02020603050405020304" pitchFamily="18" charset="0"/>
              </a:rPr>
              <a:t>adalah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tingkah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laku</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ditunjukkan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setiap</a:t>
            </a:r>
            <a:r>
              <a:rPr lang="en-US" sz="1800" dirty="0">
                <a:solidFill>
                  <a:schemeClr val="tx1"/>
                </a:solidFill>
                <a:effectLst/>
                <a:latin typeface="Times New Roman" panose="02020603050405020304" pitchFamily="18" charset="0"/>
                <a:ea typeface="Times New Roman" panose="02020603050405020304" pitchFamily="18" charset="0"/>
              </a:rPr>
              <a:t> orang </a:t>
            </a:r>
            <a:r>
              <a:rPr lang="en-US" sz="1800" dirty="0" err="1">
                <a:solidFill>
                  <a:schemeClr val="tx1"/>
                </a:solidFill>
                <a:effectLst/>
                <a:latin typeface="Times New Roman" panose="02020603050405020304" pitchFamily="18" charset="0"/>
                <a:ea typeface="Times New Roman" panose="02020603050405020304" pitchFamily="18" charset="0"/>
              </a:rPr>
              <a:t>sebagai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prestasi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kerja</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dihasilkan</a:t>
            </a:r>
            <a:r>
              <a:rPr lang="en-US" sz="1800" dirty="0">
                <a:solidFill>
                  <a:schemeClr val="tx1"/>
                </a:solidFill>
                <a:effectLst/>
                <a:latin typeface="Times New Roman" panose="02020603050405020304" pitchFamily="18" charset="0"/>
                <a:ea typeface="Times New Roman" panose="02020603050405020304" pitchFamily="18" charset="0"/>
              </a:rPr>
              <a:t> oleh </a:t>
            </a:r>
            <a:r>
              <a:rPr lang="en-US" sz="1800" dirty="0" err="1">
                <a:solidFill>
                  <a:schemeClr val="tx1"/>
                </a:solidFill>
                <a:effectLst/>
                <a:latin typeface="Times New Roman" panose="02020603050405020304" pitchFamily="18" charset="0"/>
                <a:ea typeface="Times New Roman" panose="02020603050405020304" pitchFamily="18" charset="0"/>
              </a:rPr>
              <a:t>pegawai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sesuai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perannya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dalam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berorganisasi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untuk</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mencapai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suatu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tujuan</a:t>
            </a:r>
            <a:r>
              <a:rPr lang="en-US" sz="1800" dirty="0">
                <a:solidFill>
                  <a:schemeClr val="tx1"/>
                </a:solidFill>
                <a:effectLst/>
                <a:latin typeface="Times New Roman" panose="02020603050405020304" pitchFamily="18" charset="0"/>
                <a:ea typeface="Times New Roman" panose="02020603050405020304" pitchFamily="18" charset="0"/>
              </a:rPr>
              <a:t>. </a:t>
            </a:r>
            <a:r>
              <a:rPr lang="id-ID" sz="1800" dirty="0">
                <a:solidFill>
                  <a:schemeClr val="tx1"/>
                </a:solidFill>
                <a:effectLst/>
                <a:latin typeface="Times New Roman" panose="02020603050405020304" pitchFamily="18" charset="0"/>
                <a:ea typeface="Times New Roman" panose="02020603050405020304" pitchFamily="18" charset="0"/>
              </a:rPr>
              <a:t>Pengertian dari kinerja aparat desa adalah bagian dari pemerintah yang harus memiliki kemampuan bekerja secara baik dan benar untuk mendampingi kepala desa, terlebih dalam melakukan pelayanan administrasi desa maupun dalam mengelola data yang berkaitan dengan desa. </a:t>
            </a:r>
            <a:r>
              <a:rPr lang="en-US" sz="1800" dirty="0" err="1">
                <a:solidFill>
                  <a:schemeClr val="tx1"/>
                </a:solidFill>
                <a:effectLst/>
                <a:latin typeface="Times New Roman" panose="02020603050405020304" pitchFamily="18" charset="0"/>
                <a:ea typeface="Times New Roman" panose="02020603050405020304" pitchFamily="18" charset="0"/>
              </a:rPr>
              <a:t>Untuk</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mengukur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tingkat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kinerja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menurut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Agus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Dwiyanto</a:t>
            </a:r>
            <a:r>
              <a:rPr lang="en-US" sz="1800" dirty="0">
                <a:solidFill>
                  <a:schemeClr val="tx1"/>
                </a:solidFill>
                <a:effectLst/>
                <a:latin typeface="Times New Roman" panose="02020603050405020304" pitchFamily="18" charset="0"/>
                <a:ea typeface="Times New Roman" panose="02020603050405020304" pitchFamily="18" charset="0"/>
              </a:rPr>
              <a:t> (2006:50) </a:t>
            </a:r>
            <a:r>
              <a:rPr lang="en-US" sz="1800" dirty="0" err="1">
                <a:solidFill>
                  <a:schemeClr val="tx1"/>
                </a:solidFill>
                <a:effectLst/>
                <a:latin typeface="Times New Roman" panose="02020603050405020304" pitchFamily="18" charset="0"/>
                <a:ea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diukur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melalui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beberapa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indikator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yaitu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Produktivitas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adalah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mengukur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tingkat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efisiensi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bagaimana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efektivitas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pelayanan</a:t>
            </a:r>
            <a:r>
              <a:rPr lang="en-US" sz="1800" dirty="0">
                <a:solidFill>
                  <a:schemeClr val="tx1"/>
                </a:solidFill>
                <a:effectLst/>
                <a:latin typeface="Times New Roman" panose="02020603050405020304" pitchFamily="18" charset="0"/>
                <a:ea typeface="Times New Roman" panose="02020603050405020304" pitchFamily="18" charset="0"/>
              </a:rPr>
              <a:t>, dan </a:t>
            </a:r>
            <a:r>
              <a:rPr lang="en-US" sz="1800" dirty="0" err="1">
                <a:solidFill>
                  <a:schemeClr val="tx1"/>
                </a:solidFill>
                <a:effectLst/>
                <a:latin typeface="Times New Roman" panose="02020603050405020304" pitchFamily="18" charset="0"/>
                <a:ea typeface="Times New Roman" panose="02020603050405020304" pitchFamily="18" charset="0"/>
              </a:rPr>
              <a:t>hasil</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diharapkan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diukur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melalui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tingkat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pelayanan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publik</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Kualitas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Layanan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adalah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pelayanan</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diberikan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mengukur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kepuasan</a:t>
            </a:r>
            <a:r>
              <a:rPr lang="en-US" sz="1800" dirty="0">
                <a:solidFill>
                  <a:schemeClr val="tx1"/>
                </a:solidFill>
                <a:effectLst/>
                <a:latin typeface="Times New Roman" panose="02020603050405020304" pitchFamily="18" charset="0"/>
                <a:ea typeface="Times New Roman" panose="02020603050405020304" pitchFamily="18" charset="0"/>
              </a:rPr>
              <a:t> pada </a:t>
            </a:r>
            <a:r>
              <a:rPr lang="en-US" sz="1800" dirty="0" err="1">
                <a:solidFill>
                  <a:schemeClr val="tx1"/>
                </a:solidFill>
                <a:effectLst/>
                <a:latin typeface="Times New Roman" panose="02020603050405020304" pitchFamily="18" charset="0"/>
                <a:ea typeface="Times New Roman" panose="02020603050405020304" pitchFamily="18" charset="0"/>
              </a:rPr>
              <a:t>masyarakat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Kepuasan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masyarakat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tersebut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menjadi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penilaian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untuk</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kinerja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organisasi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Responsivitas</a:t>
            </a:r>
            <a:r>
              <a:rPr lang="en-US" sz="1800" dirty="0">
                <a:solidFill>
                  <a:schemeClr val="tx1"/>
                </a:solidFill>
                <a:effectLst/>
                <a:latin typeface="Times New Roman" panose="02020603050405020304" pitchFamily="18" charset="0"/>
                <a:ea typeface="Times New Roman" panose="02020603050405020304" pitchFamily="18" charset="0"/>
              </a:rPr>
              <a:t>,</a:t>
            </a:r>
            <a:endParaRPr lang="id-ID" sz="1600" dirty="0">
              <a:solidFill>
                <a:schemeClr val="tx1"/>
              </a:solidFill>
              <a:latin typeface="+mj-lt"/>
              <a:cs typeface="Times New Roman" panose="02020603050405020304" pitchFamily="18" charset="0"/>
            </a:endParaRPr>
          </a:p>
        </p:txBody>
      </p:sp>
      <p:sp>
        <p:nvSpPr>
          <p:cNvPr id="8" name="Arrow: Chevron 7">
            <a:extLst>
              <a:ext uri="{FF2B5EF4-FFF2-40B4-BE49-F238E27FC236}">
                <a16:creationId xmlns:a16="http://schemas.microsoft.com/office/drawing/2014/main" id="{79C75B26-E146-91DC-A588-FDBC01C6B7D7}"/>
              </a:ext>
            </a:extLst>
          </p:cNvPr>
          <p:cNvSpPr/>
          <p:nvPr/>
        </p:nvSpPr>
        <p:spPr>
          <a:xfrm>
            <a:off x="479376" y="1705827"/>
            <a:ext cx="4824536" cy="576064"/>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800" b="1" dirty="0">
                <a:solidFill>
                  <a:schemeClr val="tx1"/>
                </a:solidFill>
              </a:rPr>
              <a:t>Kinerja</a:t>
            </a:r>
            <a:endParaRPr lang="en-ID" sz="1800" b="1" dirty="0">
              <a:solidFill>
                <a:schemeClr val="tx1"/>
              </a:solidFill>
            </a:endParaRPr>
          </a:p>
        </p:txBody>
      </p:sp>
    </p:spTree>
    <p:extLst>
      <p:ext uri="{BB962C8B-B14F-4D97-AF65-F5344CB8AC3E}">
        <p14:creationId xmlns:p14="http://schemas.microsoft.com/office/powerpoint/2010/main" val="192855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id-ID" dirty="0"/>
              <a:t>PENDAHULUAN</a:t>
            </a:r>
          </a:p>
        </p:txBody>
      </p:sp>
      <p:sp>
        <p:nvSpPr>
          <p:cNvPr id="5" name="TextBox 7">
            <a:extLst>
              <a:ext uri="{FF2B5EF4-FFF2-40B4-BE49-F238E27FC236}">
                <a16:creationId xmlns:a16="http://schemas.microsoft.com/office/drawing/2014/main" id="{ED4CD7F7-3E06-0814-4B69-EA56CD973CDC}"/>
              </a:ext>
            </a:extLst>
          </p:cNvPr>
          <p:cNvSpPr txBox="1"/>
          <p:nvPr/>
        </p:nvSpPr>
        <p:spPr>
          <a:xfrm>
            <a:off x="5800953" y="3429000"/>
            <a:ext cx="6196682" cy="1754326"/>
          </a:xfrm>
          <a:prstGeom prst="rect">
            <a:avLst/>
          </a:prstGeom>
          <a:noFill/>
          <a:ln w="9525" cap="flat" cmpd="sng" algn="ctr">
            <a:solidFill>
              <a:srgbClr val="F0344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just"/>
            <a:r>
              <a:rPr lang="en-US" sz="1800" dirty="0" err="1">
                <a:solidFill>
                  <a:schemeClr val="tx1"/>
                </a:solidFill>
                <a:effectLst/>
                <a:latin typeface="Times New Roman" panose="02020603050405020304" pitchFamily="18" charset="0"/>
                <a:ea typeface="Times New Roman" panose="02020603050405020304" pitchFamily="18" charset="0"/>
              </a:rPr>
              <a:t>Aparatur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Desa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adalah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aspek-aspek</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administrasi</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diperlukan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dalam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penyelenggaraan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pemerintah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desa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untuk</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mencapai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tujuan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dalam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kelembagaan</a:t>
            </a:r>
            <a:r>
              <a:rPr lang="en-US" sz="1800" dirty="0">
                <a:solidFill>
                  <a:schemeClr val="tx1"/>
                </a:solidFill>
                <a:effectLst/>
                <a:latin typeface="Times New Roman" panose="02020603050405020304" pitchFamily="18" charset="0"/>
                <a:ea typeface="Times New Roman" panose="02020603050405020304" pitchFamily="18" charset="0"/>
              </a:rPr>
              <a:t> dan </a:t>
            </a:r>
            <a:r>
              <a:rPr lang="en-US" sz="1800" dirty="0" err="1">
                <a:solidFill>
                  <a:schemeClr val="tx1"/>
                </a:solidFill>
                <a:effectLst/>
                <a:latin typeface="Times New Roman" panose="02020603050405020304" pitchFamily="18" charset="0"/>
                <a:ea typeface="Times New Roman" panose="02020603050405020304" pitchFamily="18" charset="0"/>
              </a:rPr>
              <a:t>kepegawaian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Aparatur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desa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memiliki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peran</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cukup</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luas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diantaranya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dalam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melakukan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pelayanan</a:t>
            </a:r>
            <a:r>
              <a:rPr lang="en-US" sz="1800" dirty="0">
                <a:solidFill>
                  <a:schemeClr val="tx1"/>
                </a:solidFill>
                <a:effectLst/>
                <a:latin typeface="Times New Roman" panose="02020603050405020304" pitchFamily="18" charset="0"/>
                <a:ea typeface="Times New Roman" panose="02020603050405020304" pitchFamily="18" charset="0"/>
              </a:rPr>
              <a:t> dan </a:t>
            </a:r>
            <a:r>
              <a:rPr lang="en-US" sz="1800" dirty="0" err="1">
                <a:solidFill>
                  <a:schemeClr val="tx1"/>
                </a:solidFill>
                <a:effectLst/>
                <a:latin typeface="Times New Roman" panose="02020603050405020304" pitchFamily="18" charset="0"/>
                <a:ea typeface="Times New Roman" panose="02020603050405020304" pitchFamily="18" charset="0"/>
              </a:rPr>
              <a:t>pengaturan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Keberhasilan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pemerintah</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desa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ditandai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dengan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aparatur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desa</a:t>
            </a:r>
            <a:r>
              <a:rPr lang="en-US" sz="1800" dirty="0">
                <a:solidFill>
                  <a:schemeClr val="tx1"/>
                </a:solidFill>
                <a:effectLst/>
                <a:latin typeface="Times New Roman" panose="02020603050405020304" pitchFamily="18" charset="0"/>
                <a:ea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memberikan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pelayanan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secara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baik</a:t>
            </a:r>
            <a:r>
              <a:rPr lang="en-US" sz="1800" dirty="0">
                <a:solidFill>
                  <a:schemeClr val="tx1"/>
                </a:solidFill>
                <a:effectLst/>
                <a:latin typeface="Times New Roman" panose="02020603050405020304" pitchFamily="18" charset="0"/>
                <a:ea typeface="Times New Roman" panose="02020603050405020304" pitchFamily="18" charset="0"/>
              </a:rPr>
              <a:t>. </a:t>
            </a:r>
            <a:endParaRPr lang="id-ID" sz="1600" dirty="0">
              <a:solidFill>
                <a:schemeClr val="tx1"/>
              </a:solidFill>
              <a:latin typeface="+mj-lt"/>
              <a:cs typeface="Times New Roman" panose="02020603050405020304" pitchFamily="18" charset="0"/>
            </a:endParaRPr>
          </a:p>
        </p:txBody>
      </p:sp>
      <p:sp>
        <p:nvSpPr>
          <p:cNvPr id="10" name="Arrow: Chevron 9">
            <a:extLst>
              <a:ext uri="{FF2B5EF4-FFF2-40B4-BE49-F238E27FC236}">
                <a16:creationId xmlns:a16="http://schemas.microsoft.com/office/drawing/2014/main" id="{6593C7E0-54AD-10F7-8459-D48824BF93F7}"/>
              </a:ext>
            </a:extLst>
          </p:cNvPr>
          <p:cNvSpPr/>
          <p:nvPr/>
        </p:nvSpPr>
        <p:spPr>
          <a:xfrm>
            <a:off x="479376" y="3802687"/>
            <a:ext cx="4824536" cy="576064"/>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effectLst/>
                <a:latin typeface="Times New Roman" panose="02020603050405020304" pitchFamily="18" charset="0"/>
                <a:ea typeface="Times New Roman" panose="02020603050405020304" pitchFamily="18" charset="0"/>
              </a:rPr>
              <a:t>Aparatur</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Desa</a:t>
            </a:r>
            <a:r>
              <a:rPr lang="en-US" sz="2800" dirty="0">
                <a:solidFill>
                  <a:schemeClr val="tx1"/>
                </a:solidFill>
                <a:effectLst/>
                <a:latin typeface="Times New Roman" panose="02020603050405020304" pitchFamily="18" charset="0"/>
                <a:ea typeface="Times New Roman" panose="02020603050405020304" pitchFamily="18" charset="0"/>
              </a:rPr>
              <a:t> </a:t>
            </a:r>
            <a:endParaRPr lang="en-ID" sz="2800" b="1" dirty="0">
              <a:solidFill>
                <a:schemeClr val="tx1"/>
              </a:solidFill>
            </a:endParaRPr>
          </a:p>
        </p:txBody>
      </p:sp>
    </p:spTree>
    <p:extLst>
      <p:ext uri="{BB962C8B-B14F-4D97-AF65-F5344CB8AC3E}">
        <p14:creationId xmlns:p14="http://schemas.microsoft.com/office/powerpoint/2010/main" val="164912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166758" y="73579"/>
            <a:ext cx="11830877" cy="1042123"/>
          </a:xfrm>
        </p:spPr>
        <p:txBody>
          <a:bodyPr/>
          <a:lstStyle/>
          <a:p>
            <a:r>
              <a:rPr lang="id-ID" dirty="0">
                <a:latin typeface="Exo" charset="0"/>
              </a:rPr>
              <a:t>PENDAHULUAN</a:t>
            </a:r>
            <a:endParaRPr lang="en-US" dirty="0">
              <a:latin typeface="Exo" charset="0"/>
            </a:endParaRPr>
          </a:p>
        </p:txBody>
      </p:sp>
      <p:sp>
        <p:nvSpPr>
          <p:cNvPr id="1048607" name="TextBox 16"/>
          <p:cNvSpPr txBox="1"/>
          <p:nvPr/>
        </p:nvSpPr>
        <p:spPr>
          <a:xfrm>
            <a:off x="839416" y="1268760"/>
            <a:ext cx="9045425" cy="1800493"/>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just"/>
            <a:r>
              <a:rPr lang="id-ID" sz="1600" dirty="0">
                <a:solidFill>
                  <a:schemeClr val="tx1"/>
                </a:solidFill>
                <a:effectLst/>
                <a:latin typeface="Times New Roman" panose="02020603050405020304" pitchFamily="18" charset="0"/>
                <a:ea typeface="Times New Roman" panose="02020603050405020304" pitchFamily="18" charset="0"/>
              </a:rPr>
              <a:t>Pelayanan dalam Kamus Bahasa Indonesia berasal dari kata layan yang berarti membantu (mengurus) apa yang diperlukan seseorang. Sedangkan kata Pelayanan mempunyai arti perihal atau melayani jadi pelayanan adalah proses pemenuhan kebutuhan melalui aktivitas orang lain yang langsung. Kemudian menurut Eko Supriyanto dan Sri Sugiyanti (2001:9), Pelayanan adalah upaya untuk membantu menyiapkan, atau mengurus keperluan orang lain. Belum jelas apabila belum ada yang memusat proses itu sendiri, untuk menerangkan lebih lanjut mengenai proses itu sendiri</a:t>
            </a:r>
            <a:endParaRPr lang="en-US" sz="1400" dirty="0">
              <a:solidFill>
                <a:schemeClr val="tx1"/>
              </a:solidFill>
              <a:latin typeface="Times New Roman" panose="02020603050405020304" pitchFamily="18" charset="0"/>
              <a:cs typeface="Times New Roman" panose="02020603050405020304" pitchFamily="18" charset="0"/>
            </a:endParaRPr>
          </a:p>
          <a:p>
            <a:pPr algn="just"/>
            <a:endParaRPr lang="en-US" sz="1500" dirty="0">
              <a:solidFill>
                <a:schemeClr val="tx1"/>
              </a:solidFill>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F4F43C8A-18C9-B6D1-04AC-8BF3C2B82D92}"/>
              </a:ext>
            </a:extLst>
          </p:cNvPr>
          <p:cNvSpPr txBox="1"/>
          <p:nvPr/>
        </p:nvSpPr>
        <p:spPr>
          <a:xfrm>
            <a:off x="839417" y="3642939"/>
            <a:ext cx="9045424" cy="1477328"/>
          </a:xfrm>
          <a:prstGeom prst="rect">
            <a:avLst/>
          </a:prstGeom>
          <a:noFill/>
        </p:spPr>
        <p:txBody>
          <a:bodyPr wrap="square">
            <a:spAutoFit/>
          </a:bodyPr>
          <a:lstStyle/>
          <a:p>
            <a:pPr algn="just"/>
            <a:r>
              <a:rPr lang="id-ID" sz="1800" dirty="0">
                <a:effectLst/>
                <a:latin typeface="Times New Roman" panose="02020603050405020304" pitchFamily="18" charset="0"/>
                <a:ea typeface="Times New Roman" panose="02020603050405020304" pitchFamily="18" charset="0"/>
              </a:rPr>
              <a:t>Salah satu fungsi utama pemerintahan adalah penyelenggaraan pelayanan umum yang tujuannya untuk mewujudkan kesejahteraan masyarakat, pelayanan umum yang memuaskan dapat terwujud apabila dilaksanakan secara efisien, efektif, berkeadilan, transparan, dan akuntabel. Hal ini mengisyaratkan bahwa setiap pemerintah harus mengikuti perkembangan yang terjadi ditengah-tengah masyarakat</a:t>
            </a:r>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3534CB-65D1-B249-F77C-921DE8E590B9}"/>
              </a:ext>
            </a:extLst>
          </p:cNvPr>
          <p:cNvSpPr txBox="1"/>
          <p:nvPr/>
        </p:nvSpPr>
        <p:spPr>
          <a:xfrm>
            <a:off x="732311" y="4921716"/>
            <a:ext cx="9027591" cy="338554"/>
          </a:xfrm>
          <a:prstGeom prst="rect">
            <a:avLst/>
          </a:prstGeom>
          <a:noFill/>
        </p:spPr>
        <p:txBody>
          <a:bodyPr wrap="square">
            <a:spAutoFit/>
          </a:bodyPr>
          <a:lstStyle/>
          <a:p>
            <a:pPr algn="just"/>
            <a:endParaRPr lang="en-US" sz="16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B98AB0DA-1F15-95C6-46B5-565813F50994}"/>
              </a:ext>
            </a:extLst>
          </p:cNvPr>
          <p:cNvSpPr/>
          <p:nvPr/>
        </p:nvSpPr>
        <p:spPr>
          <a:xfrm>
            <a:off x="0" y="1675504"/>
            <a:ext cx="623392" cy="45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234D637-9AD7-5844-759E-590F855F8631}"/>
              </a:ext>
            </a:extLst>
          </p:cNvPr>
          <p:cNvSpPr/>
          <p:nvPr/>
        </p:nvSpPr>
        <p:spPr>
          <a:xfrm>
            <a:off x="0" y="4152927"/>
            <a:ext cx="623392" cy="45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166758" y="73579"/>
            <a:ext cx="11830877" cy="1042123"/>
          </a:xfrm>
        </p:spPr>
        <p:txBody>
          <a:bodyPr/>
          <a:lstStyle/>
          <a:p>
            <a:r>
              <a:rPr lang="id-ID" dirty="0">
                <a:latin typeface="Exo" charset="0"/>
              </a:rPr>
              <a:t>PENDAHULUAN</a:t>
            </a:r>
            <a:endParaRPr lang="en-US" dirty="0">
              <a:latin typeface="Exo" charset="0"/>
            </a:endParaRPr>
          </a:p>
        </p:txBody>
      </p:sp>
      <p:sp>
        <p:nvSpPr>
          <p:cNvPr id="1048607" name="TextBox 16"/>
          <p:cNvSpPr txBox="1"/>
          <p:nvPr/>
        </p:nvSpPr>
        <p:spPr>
          <a:xfrm>
            <a:off x="839416" y="1268760"/>
            <a:ext cx="9045425" cy="341632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just"/>
            <a:r>
              <a:rPr lang="id-ID" sz="1800" dirty="0">
                <a:solidFill>
                  <a:schemeClr val="tx1"/>
                </a:solidFill>
                <a:effectLst/>
                <a:latin typeface="Times New Roman" panose="02020603050405020304" pitchFamily="18" charset="0"/>
                <a:ea typeface="Times New Roman" panose="02020603050405020304" pitchFamily="18" charset="0"/>
              </a:rPr>
              <a:t>Sesuai Pasal 1 ayat (1) Undang– Undang No. 23 Tahun 2006 tentang Administrasi Kependudukan, pengertian administrasi kependudukan adalah rangkaian kegiatan penataan dan penertiban dalam penerbitan dokumen dan data kependudukan melalui pendaftaran penduduk, pencatatan sipil, pengelolaan informasi administrasi kependudukan serta pendayagunaan hasilnya untuk pelayanan publik dan pembangunan sektor lain. kemudian di dalam penjelasan Undang Undang Administrasi Kependudukan tersebut dijelaskan bahwa : administrasi kependudukan sebagai suatu sistem diharapkan dapat diselenggarakan sebagai bagian dari penyelenggaraan administrasi negera. dari segi kepentingan penduduk, administrasi kependudukan memberikan pemenuhan hak-hak administratif, seperti pelayanan publik serta perlindungan yang berkenaan dengan dokumen kependudukan, tanpa adanya perlakuan yang diskriminatif Pelaksanaan administrasi kependudukan merupakan hal yang sangat penting dan berperan strategis dalam pembangunan. </a:t>
            </a:r>
            <a:endParaRPr lang="en-US" sz="1500" dirty="0">
              <a:solidFill>
                <a:schemeClr val="tx1"/>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063534CB-65D1-B249-F77C-921DE8E590B9}"/>
              </a:ext>
            </a:extLst>
          </p:cNvPr>
          <p:cNvSpPr txBox="1"/>
          <p:nvPr/>
        </p:nvSpPr>
        <p:spPr>
          <a:xfrm>
            <a:off x="732311" y="4921716"/>
            <a:ext cx="9027591" cy="338554"/>
          </a:xfrm>
          <a:prstGeom prst="rect">
            <a:avLst/>
          </a:prstGeom>
          <a:noFill/>
        </p:spPr>
        <p:txBody>
          <a:bodyPr wrap="square">
            <a:spAutoFit/>
          </a:bodyPr>
          <a:lstStyle/>
          <a:p>
            <a:pPr algn="just"/>
            <a:endParaRPr lang="en-US" sz="16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B98AB0DA-1F15-95C6-46B5-565813F50994}"/>
              </a:ext>
            </a:extLst>
          </p:cNvPr>
          <p:cNvSpPr/>
          <p:nvPr/>
        </p:nvSpPr>
        <p:spPr>
          <a:xfrm>
            <a:off x="0" y="1675504"/>
            <a:ext cx="623392" cy="457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65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166758" y="113337"/>
            <a:ext cx="11830877" cy="743896"/>
          </a:xfrm>
        </p:spPr>
        <p:txBody>
          <a:bodyPr/>
          <a:lstStyle/>
          <a:p>
            <a:r>
              <a:rPr lang="id-ID" dirty="0"/>
              <a:t>Penelitian Terdahulu</a:t>
            </a:r>
          </a:p>
        </p:txBody>
      </p:sp>
      <p:grpSp>
        <p:nvGrpSpPr>
          <p:cNvPr id="33" name="Group 12"/>
          <p:cNvGrpSpPr/>
          <p:nvPr/>
        </p:nvGrpSpPr>
        <p:grpSpPr>
          <a:xfrm>
            <a:off x="412898" y="992834"/>
            <a:ext cx="5398149" cy="4998470"/>
            <a:chOff x="0" y="1157970"/>
            <a:chExt cx="5830197" cy="4017415"/>
          </a:xfrm>
        </p:grpSpPr>
        <p:sp>
          <p:nvSpPr>
            <p:cNvPr id="1048625" name="TextBox 3"/>
            <p:cNvSpPr txBox="1"/>
            <p:nvPr/>
          </p:nvSpPr>
          <p:spPr>
            <a:xfrm>
              <a:off x="0" y="1157970"/>
              <a:ext cx="5830197" cy="1137897"/>
            </a:xfrm>
            <a:prstGeom prst="rect">
              <a:avLst/>
            </a:prstGeom>
            <a:solidFill>
              <a:schemeClr val="accent1">
                <a:lumMod val="60000"/>
                <a:lumOff val="40000"/>
              </a:schemeClr>
            </a:solidFill>
          </p:spPr>
          <p:txBody>
            <a:bodyPr wrap="square" rtlCol="0">
              <a:spAutoFit/>
            </a:bodyPr>
            <a:lstStyle/>
            <a:p>
              <a:pPr algn="ctr"/>
              <a:r>
                <a:rPr lang="id-ID" sz="1600" b="1" dirty="0"/>
                <a:t>Penelitian oleh </a:t>
              </a:r>
              <a:r>
                <a:rPr lang="en-US" sz="1600" b="1" dirty="0" err="1"/>
                <a:t>Sumardi</a:t>
              </a:r>
              <a:r>
                <a:rPr lang="en-US" sz="1600" b="1" dirty="0"/>
                <a:t>, Dedy </a:t>
              </a:r>
              <a:r>
                <a:rPr lang="en-US" sz="1600" b="1" dirty="0" err="1"/>
                <a:t>Herianto</a:t>
              </a:r>
              <a:r>
                <a:rPr lang="en-US" sz="1600" b="1" dirty="0"/>
                <a:t>, Ahmad </a:t>
              </a:r>
              <a:r>
                <a:rPr lang="en-US" sz="1600" b="1" dirty="0" err="1"/>
                <a:t>Firman</a:t>
              </a:r>
              <a:r>
                <a:rPr lang="en-US" sz="1600" b="1" dirty="0"/>
                <a:t> </a:t>
              </a:r>
              <a:r>
                <a:rPr lang="id-ID" sz="1600" b="1" dirty="0"/>
                <a:t>(20</a:t>
              </a:r>
              <a:r>
                <a:rPr lang="en-US" sz="1600" b="1" dirty="0"/>
                <a:t>22</a:t>
              </a:r>
              <a:r>
                <a:rPr lang="id-ID" sz="1600" b="1" dirty="0"/>
                <a:t>) </a:t>
              </a:r>
              <a:endParaRPr lang="en-US" sz="1600" b="1" dirty="0"/>
            </a:p>
            <a:p>
              <a:pPr algn="ctr"/>
              <a:r>
                <a:rPr lang="en-US" sz="1800" dirty="0">
                  <a:effectLst/>
                  <a:latin typeface="Times New Roman" panose="02020603050405020304" pitchFamily="18" charset="0"/>
                  <a:ea typeface="Times New Roman" panose="02020603050405020304" pitchFamily="18" charset="0"/>
                </a:rPr>
                <a:t>”</a:t>
              </a:r>
              <a:r>
                <a:rPr lang="id-ID" sz="1800" dirty="0">
                  <a:effectLst/>
                  <a:latin typeface="Times New Roman" panose="02020603050405020304" pitchFamily="18" charset="0"/>
                  <a:ea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rPr>
                <a:t>nalisis</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inerja</a:t>
              </a:r>
              <a:r>
                <a:rPr lang="id-ID" sz="1800" dirty="0">
                  <a:effectLst/>
                  <a:latin typeface="Times New Roman" panose="02020603050405020304" pitchFamily="18" charset="0"/>
                  <a:ea typeface="Times New Roman" panose="02020603050405020304" pitchFamily="18" charset="0"/>
                </a:rPr>
                <a:t> P</a:t>
              </a:r>
              <a:r>
                <a:rPr lang="en-US" sz="1800" dirty="0" err="1">
                  <a:effectLst/>
                  <a:latin typeface="Times New Roman" panose="02020603050405020304" pitchFamily="18" charset="0"/>
                  <a:ea typeface="Times New Roman" panose="02020603050405020304" pitchFamily="18" charset="0"/>
                </a:rPr>
                <a:t>egawai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a:t>
              </a:r>
              <a:r>
                <a:rPr lang="en-US" sz="1800" dirty="0" err="1">
                  <a:effectLst/>
                  <a:latin typeface="Times New Roman" panose="02020603050405020304" pitchFamily="18" charset="0"/>
                  <a:ea typeface="Times New Roman" panose="02020603050405020304" pitchFamily="18" charset="0"/>
                </a:rPr>
                <a:t>emberikan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 P</a:t>
              </a:r>
              <a:r>
                <a:rPr lang="en-US" sz="1800" dirty="0" err="1">
                  <a:effectLst/>
                  <a:latin typeface="Times New Roman" panose="02020603050405020304" pitchFamily="18" charset="0"/>
                  <a:ea typeface="Times New Roman" panose="02020603050405020304" pitchFamily="18" charset="0"/>
                </a:rPr>
                <a:t>elayanan</a:t>
              </a:r>
              <a:r>
                <a:rPr lang="id-ID" sz="1800" dirty="0">
                  <a:effectLst/>
                  <a:latin typeface="Times New Roman" panose="02020603050405020304" pitchFamily="18" charset="0"/>
                  <a:ea typeface="Times New Roman" panose="02020603050405020304" pitchFamily="18" charset="0"/>
                </a:rPr>
                <a:t> A</a:t>
              </a:r>
              <a:r>
                <a:rPr lang="en-US" sz="1800" dirty="0" err="1">
                  <a:effectLst/>
                  <a:latin typeface="Times New Roman" panose="02020603050405020304" pitchFamily="18" charset="0"/>
                  <a:ea typeface="Times New Roman" panose="02020603050405020304" pitchFamily="18" charset="0"/>
                </a:rPr>
                <a:t>dministrasi</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epada</a:t>
              </a:r>
              <a:r>
                <a:rPr lang="id-ID" sz="1800" dirty="0">
                  <a:effectLst/>
                  <a:latin typeface="Times New Roman" panose="02020603050405020304" pitchFamily="18" charset="0"/>
                  <a:ea typeface="Times New Roman" panose="02020603050405020304" pitchFamily="18" charset="0"/>
                </a:rPr>
                <a:t> M</a:t>
              </a:r>
              <a:r>
                <a:rPr lang="en-US" sz="1800" dirty="0" err="1">
                  <a:effectLst/>
                  <a:latin typeface="Times New Roman" panose="02020603050405020304" pitchFamily="18" charset="0"/>
                  <a:ea typeface="Times New Roman" panose="02020603050405020304" pitchFamily="18" charset="0"/>
                </a:rPr>
                <a:t>asyarakat</a:t>
              </a:r>
              <a:r>
                <a:rPr lang="id-ID" sz="1800" dirty="0">
                  <a:effectLst/>
                  <a:latin typeface="Times New Roman" panose="02020603050405020304" pitchFamily="18" charset="0"/>
                  <a:ea typeface="Times New Roman" panose="02020603050405020304" pitchFamily="18" charset="0"/>
                </a:rPr>
                <a:t> D</a:t>
              </a:r>
              <a:r>
                <a:rPr lang="en-US" sz="1800" dirty="0" err="1">
                  <a:effectLst/>
                  <a:latin typeface="Times New Roman" panose="02020603050405020304" pitchFamily="18" charset="0"/>
                  <a:ea typeface="Times New Roman" panose="02020603050405020304" pitchFamily="18" charset="0"/>
                </a:rPr>
                <a:t>i</a:t>
              </a:r>
              <a:r>
                <a:rPr lang="id-ID" sz="1800" dirty="0">
                  <a:effectLst/>
                  <a:latin typeface="Times New Roman" panose="02020603050405020304" pitchFamily="18" charset="0"/>
                  <a:ea typeface="Times New Roman" panose="02020603050405020304" pitchFamily="18" charset="0"/>
                </a:rPr>
                <a:t> D</a:t>
              </a:r>
              <a:r>
                <a:rPr lang="en-US" sz="1800" dirty="0" err="1">
                  <a:effectLst/>
                  <a:latin typeface="Times New Roman" panose="02020603050405020304" pitchFamily="18" charset="0"/>
                  <a:ea typeface="Times New Roman" panose="02020603050405020304" pitchFamily="18" charset="0"/>
                </a:rPr>
                <a:t>esa</a:t>
              </a:r>
              <a:r>
                <a:rPr lang="id-ID" sz="1800" dirty="0">
                  <a:effectLst/>
                  <a:latin typeface="Times New Roman" panose="02020603050405020304" pitchFamily="18" charset="0"/>
                  <a:ea typeface="Times New Roman" panose="02020603050405020304" pitchFamily="18" charset="0"/>
                </a:rPr>
                <a:t> G</a:t>
              </a:r>
              <a:r>
                <a:rPr lang="en-US" sz="1800" dirty="0" err="1">
                  <a:effectLst/>
                  <a:latin typeface="Times New Roman" panose="02020603050405020304" pitchFamily="18" charset="0"/>
                  <a:ea typeface="Times New Roman" panose="02020603050405020304" pitchFamily="18" charset="0"/>
                </a:rPr>
                <a:t>olo</a:t>
              </a:r>
              <a:r>
                <a:rPr lang="id-ID" sz="1800" dirty="0">
                  <a:effectLst/>
                  <a:latin typeface="Times New Roman" panose="02020603050405020304" pitchFamily="18" charset="0"/>
                  <a:ea typeface="Times New Roman" panose="02020603050405020304" pitchFamily="18" charset="0"/>
                </a:rPr>
                <a:t> N</a:t>
              </a:r>
              <a:r>
                <a:rPr lang="en-US" sz="1800" dirty="0" err="1">
                  <a:effectLst/>
                  <a:latin typeface="Times New Roman" panose="02020603050405020304" pitchFamily="18" charset="0"/>
                  <a:ea typeface="Times New Roman" panose="02020603050405020304" pitchFamily="18" charset="0"/>
                </a:rPr>
                <a:t>cuang</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ecamatan</a:t>
              </a:r>
              <a:r>
                <a:rPr lang="id-ID" sz="1800" dirty="0">
                  <a:effectLst/>
                  <a:latin typeface="Times New Roman" panose="02020603050405020304" pitchFamily="18" charset="0"/>
                  <a:ea typeface="Times New Roman" panose="02020603050405020304" pitchFamily="18" charset="0"/>
                </a:rPr>
                <a:t> C</a:t>
              </a:r>
              <a:r>
                <a:rPr lang="en-US" sz="1800" dirty="0" err="1">
                  <a:effectLst/>
                  <a:latin typeface="Times New Roman" panose="02020603050405020304" pitchFamily="18" charset="0"/>
                  <a:ea typeface="Times New Roman" panose="02020603050405020304" pitchFamily="18" charset="0"/>
                </a:rPr>
                <a:t>ibal</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abupaten</a:t>
              </a:r>
              <a:r>
                <a:rPr lang="id-ID" sz="1800" dirty="0">
                  <a:effectLst/>
                  <a:latin typeface="Times New Roman" panose="02020603050405020304" pitchFamily="18" charset="0"/>
                  <a:ea typeface="Times New Roman" panose="02020603050405020304" pitchFamily="18" charset="0"/>
                </a:rPr>
                <a:t> M</a:t>
              </a:r>
              <a:r>
                <a:rPr lang="en-US" sz="1800" dirty="0" err="1">
                  <a:effectLst/>
                  <a:latin typeface="Times New Roman" panose="02020603050405020304" pitchFamily="18" charset="0"/>
                  <a:ea typeface="Times New Roman" panose="02020603050405020304" pitchFamily="18" charset="0"/>
                </a:rPr>
                <a:t>anggarai</a:t>
              </a:r>
              <a:r>
                <a:rPr lang="en-US" sz="1800" dirty="0">
                  <a:effectLst/>
                  <a:latin typeface="Times New Roman" panose="02020603050405020304" pitchFamily="18" charset="0"/>
                  <a:ea typeface="Times New Roman" panose="02020603050405020304" pitchFamily="18" charset="0"/>
                </a:rPr>
                <a:t>”</a:t>
              </a:r>
              <a:endParaRPr lang="en-US" sz="1600" b="1" dirty="0"/>
            </a:p>
          </p:txBody>
        </p:sp>
        <p:sp>
          <p:nvSpPr>
            <p:cNvPr id="1048626" name="TextBox 4"/>
            <p:cNvSpPr txBox="1"/>
            <p:nvPr/>
          </p:nvSpPr>
          <p:spPr>
            <a:xfrm>
              <a:off x="0" y="2206958"/>
              <a:ext cx="5830197" cy="2968427"/>
            </a:xfrm>
            <a:prstGeom prst="rect">
              <a:avLst/>
            </a:prstGeom>
            <a:noFill/>
            <a:ln>
              <a:solidFill>
                <a:schemeClr val="accent1">
                  <a:lumMod val="60000"/>
                  <a:lumOff val="40000"/>
                </a:schemeClr>
              </a:solidFill>
            </a:ln>
          </p:spPr>
          <p:txBody>
            <a:bodyPr wrap="square" rtlCol="0">
              <a:spAutoFit/>
            </a:bodyPr>
            <a:lstStyle/>
            <a:p>
              <a:pPr algn="just"/>
              <a:r>
                <a:rPr lang="id-ID" sz="1800" dirty="0">
                  <a:effectLst/>
                  <a:latin typeface="Times New Roman" panose="02020603050405020304" pitchFamily="18" charset="0"/>
                  <a:ea typeface="Times New Roman" panose="02020603050405020304" pitchFamily="18" charset="0"/>
                </a:rPr>
                <a:t>Menurut peneliti bahwa dimensi pengukuran kinerja berdasarkan aspek kuantitas pegawai dilihat dari pelayanan surat pengantar Kartu Tanda Penduduk, Kartu Keluarga, dan program lainnya sudah cukup baik. Dari aspek kemandirian, pemerintah desa masih perlu ditingkatkan. Dari aspek Inisiatif, pemerintah desa sudah memiliki semangat yang cukup baik dalam menjalankan tugas dan tanggung jawab kepada masyarakat. Dari aspek adaptasi, pemerintah desa sudah memilki kemampuan untuk beradaptasi dengan lingkungan kerja maupun elemen masyarakat. Dari aspek kerjasama, pemerintah desa belum terjalin kerja sama dengan baik antara pihak-pihak terkait</a:t>
              </a:r>
              <a:r>
                <a:rPr lang="en-US" sz="1800" dirty="0">
                  <a:effectLst/>
                  <a:latin typeface="Times New Roman" panose="02020603050405020304" pitchFamily="18" charset="0"/>
                  <a:ea typeface="Times New Roman" panose="02020603050405020304" pitchFamily="18" charset="0"/>
                </a:rPr>
                <a:t>.</a:t>
              </a:r>
              <a:endParaRPr lang="id-ID" sz="1600" dirty="0">
                <a:latin typeface="+mj-lt"/>
              </a:endParaRPr>
            </a:p>
          </p:txBody>
        </p:sp>
      </p:grpSp>
      <p:grpSp>
        <p:nvGrpSpPr>
          <p:cNvPr id="34" name="Group 13"/>
          <p:cNvGrpSpPr/>
          <p:nvPr/>
        </p:nvGrpSpPr>
        <p:grpSpPr>
          <a:xfrm>
            <a:off x="6380953" y="1151955"/>
            <a:ext cx="5398150" cy="4185760"/>
            <a:chOff x="6399852" y="1258695"/>
            <a:chExt cx="5643491" cy="3299282"/>
          </a:xfrm>
        </p:grpSpPr>
        <p:sp>
          <p:nvSpPr>
            <p:cNvPr id="1048627" name="TextBox 5"/>
            <p:cNvSpPr txBox="1"/>
            <p:nvPr/>
          </p:nvSpPr>
          <p:spPr>
            <a:xfrm>
              <a:off x="6399853" y="1258695"/>
              <a:ext cx="5643490" cy="727783"/>
            </a:xfrm>
            <a:prstGeom prst="rect">
              <a:avLst/>
            </a:prstGeom>
            <a:solidFill>
              <a:schemeClr val="accent1">
                <a:lumMod val="60000"/>
                <a:lumOff val="40000"/>
              </a:schemeClr>
            </a:solidFill>
          </p:spPr>
          <p:txBody>
            <a:bodyPr wrap="square" rtlCol="0">
              <a:spAutoFit/>
            </a:bodyPr>
            <a:lstStyle/>
            <a:p>
              <a:pPr algn="ctr"/>
              <a:r>
                <a:rPr lang="id-ID" sz="1600" b="1" dirty="0"/>
                <a:t>Penelitian </a:t>
              </a:r>
              <a:r>
                <a:rPr lang="en-US" sz="1600" b="1" dirty="0" err="1"/>
                <a:t>Delvi</a:t>
              </a:r>
              <a:r>
                <a:rPr lang="en-US" sz="1600" b="1" dirty="0"/>
                <a:t> </a:t>
              </a:r>
              <a:r>
                <a:rPr lang="en-US" sz="1600" b="1" dirty="0" err="1"/>
                <a:t>Ostita</a:t>
              </a:r>
              <a:r>
                <a:rPr lang="en-US" sz="1600" b="1" dirty="0"/>
                <a:t> Maria </a:t>
              </a:r>
              <a:r>
                <a:rPr lang="id-ID" sz="1600" b="1" dirty="0"/>
                <a:t>(20</a:t>
              </a:r>
              <a:r>
                <a:rPr lang="en-US" sz="1600" b="1" dirty="0"/>
                <a:t>17</a:t>
              </a:r>
              <a:r>
                <a:rPr lang="id-ID" sz="1600" b="1" dirty="0"/>
                <a:t>) </a:t>
              </a:r>
              <a:r>
                <a:rPr lang="en-US" sz="1800" dirty="0">
                  <a:effectLst/>
                  <a:latin typeface="Times New Roman" panose="02020603050405020304" pitchFamily="18" charset="0"/>
                  <a:ea typeface="Times New Roman" panose="02020603050405020304" pitchFamily="18" charset="0"/>
                </a:rPr>
                <a:t>“</a:t>
              </a:r>
              <a:r>
                <a:rPr lang="id-ID" sz="1800" dirty="0">
                  <a:effectLst/>
                  <a:latin typeface="Times New Roman" panose="02020603050405020304" pitchFamily="18" charset="0"/>
                  <a:ea typeface="Times New Roman" panose="02020603050405020304" pitchFamily="18" charset="0"/>
                </a:rPr>
                <a:t>Analisis Kinerja Pegawai Kantor Desa Dalam Memberikan Pelayanan Administrasi Kepada Masyarakat</a:t>
              </a:r>
              <a:r>
                <a:rPr lang="en-US" sz="1800" dirty="0">
                  <a:effectLst/>
                  <a:latin typeface="Times New Roman" panose="02020603050405020304" pitchFamily="18" charset="0"/>
                  <a:ea typeface="Times New Roman" panose="02020603050405020304" pitchFamily="18" charset="0"/>
                </a:rPr>
                <a:t>”</a:t>
              </a:r>
              <a:endParaRPr lang="en-US" sz="1600" b="1" dirty="0"/>
            </a:p>
          </p:txBody>
        </p:sp>
        <p:sp>
          <p:nvSpPr>
            <p:cNvPr id="1048628" name="TextBox 7"/>
            <p:cNvSpPr txBox="1"/>
            <p:nvPr/>
          </p:nvSpPr>
          <p:spPr>
            <a:xfrm>
              <a:off x="6399852" y="2301850"/>
              <a:ext cx="5643490" cy="2256127"/>
            </a:xfrm>
            <a:prstGeom prst="rect">
              <a:avLst/>
            </a:prstGeom>
            <a:noFill/>
            <a:ln>
              <a:solidFill>
                <a:schemeClr val="accent1">
                  <a:lumMod val="60000"/>
                  <a:lumOff val="40000"/>
                </a:schemeClr>
              </a:solidFill>
            </a:ln>
          </p:spPr>
          <p:txBody>
            <a:bodyPr wrap="square" rtlCol="0">
              <a:spAutoFit/>
            </a:bodyPr>
            <a:lstStyle/>
            <a:p>
              <a:pPr algn="just"/>
              <a:r>
                <a:rPr lang="id-ID" sz="1800" dirty="0">
                  <a:effectLst/>
                  <a:latin typeface="Times New Roman" panose="02020603050405020304" pitchFamily="18" charset="0"/>
                  <a:ea typeface="Times New Roman" panose="02020603050405020304" pitchFamily="18" charset="0"/>
                </a:rPr>
                <a:t>Hasil penelitian menunjukkan bahwa semua informan tersebut memberikan informasi bahwa kinerja pegawai kantor desa telah memenuhi standarisasi pelayanan public berdasarkan kepada sub focus penelitian yaitu 1) Prestasi kerja (achievement). 2) Keahlian (skill) 3) Kepemimpinan (leadership). Adapun Perilaku (Attitude) kurang memenuhi standarisasi pelayanan public. Dengan adanya penetian ini membuktikan bahwa peningkatan kinerja pegawai akan memberikan hasil yang efektif terhadap pelayanan kepada masyarakat</a:t>
              </a:r>
              <a:r>
                <a:rPr lang="en-US" sz="1800" dirty="0">
                  <a:effectLst/>
                  <a:latin typeface="Times New Roman" panose="02020603050405020304" pitchFamily="18" charset="0"/>
                  <a:ea typeface="Times New Roman" panose="02020603050405020304" pitchFamily="18" charset="0"/>
                </a:rPr>
                <a:t>. </a:t>
              </a:r>
              <a:endParaRPr lang="id-ID" sz="1600" dirty="0"/>
            </a:p>
          </p:txBody>
        </p:sp>
      </p:grpSp>
    </p:spTree>
    <p:extLst>
      <p:ext uri="{BB962C8B-B14F-4D97-AF65-F5344CB8AC3E}">
        <p14:creationId xmlns:p14="http://schemas.microsoft.com/office/powerpoint/2010/main" val="268789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166758" y="113337"/>
            <a:ext cx="11830877" cy="743896"/>
          </a:xfrm>
        </p:spPr>
        <p:txBody>
          <a:bodyPr/>
          <a:lstStyle/>
          <a:p>
            <a:r>
              <a:rPr lang="id-ID" dirty="0"/>
              <a:t>Penelitian Terdahulu</a:t>
            </a:r>
          </a:p>
        </p:txBody>
      </p:sp>
      <p:grpSp>
        <p:nvGrpSpPr>
          <p:cNvPr id="33" name="Group 12"/>
          <p:cNvGrpSpPr/>
          <p:nvPr/>
        </p:nvGrpSpPr>
        <p:grpSpPr>
          <a:xfrm>
            <a:off x="3215680" y="1268760"/>
            <a:ext cx="5832648" cy="4464496"/>
            <a:chOff x="0" y="1285860"/>
            <a:chExt cx="5830197" cy="2918953"/>
          </a:xfrm>
        </p:grpSpPr>
        <p:sp>
          <p:nvSpPr>
            <p:cNvPr id="1048625" name="TextBox 3"/>
            <p:cNvSpPr txBox="1"/>
            <p:nvPr/>
          </p:nvSpPr>
          <p:spPr>
            <a:xfrm>
              <a:off x="0" y="1285860"/>
              <a:ext cx="5830197" cy="764670"/>
            </a:xfrm>
            <a:prstGeom prst="rect">
              <a:avLst/>
            </a:prstGeom>
            <a:solidFill>
              <a:schemeClr val="accent1">
                <a:lumMod val="60000"/>
                <a:lumOff val="40000"/>
              </a:schemeClr>
            </a:solidFill>
          </p:spPr>
          <p:txBody>
            <a:bodyPr wrap="square" rtlCol="0">
              <a:spAutoFit/>
            </a:bodyPr>
            <a:lstStyle/>
            <a:p>
              <a:pPr algn="ctr"/>
              <a:r>
                <a:rPr lang="id-ID" sz="1600" b="1" dirty="0"/>
                <a:t>Penelitian oleh </a:t>
              </a:r>
              <a:r>
                <a:rPr lang="en-US" sz="1600" b="1" dirty="0" err="1"/>
                <a:t>Friska</a:t>
              </a:r>
              <a:r>
                <a:rPr lang="en-US" sz="1600" b="1" dirty="0"/>
                <a:t> </a:t>
              </a:r>
              <a:r>
                <a:rPr lang="en-US" sz="1600" b="1" dirty="0" err="1"/>
                <a:t>Fitri</a:t>
              </a:r>
              <a:r>
                <a:rPr lang="en-US" sz="1600" b="1" dirty="0"/>
                <a:t> </a:t>
              </a:r>
              <a:r>
                <a:rPr lang="en-US" sz="1600" b="1" dirty="0" err="1"/>
                <a:t>Handayani</a:t>
              </a:r>
              <a:r>
                <a:rPr lang="en-US" sz="1600" b="1" dirty="0"/>
                <a:t> </a:t>
              </a:r>
              <a:r>
                <a:rPr lang="id-ID" sz="1600" b="1" dirty="0"/>
                <a:t>(20</a:t>
              </a:r>
              <a:r>
                <a:rPr lang="en-US" sz="1600" b="1" dirty="0"/>
                <a:t>22</a:t>
              </a:r>
              <a:r>
                <a:rPr lang="id-ID" sz="1600" b="1" dirty="0"/>
                <a:t>) </a:t>
              </a:r>
              <a:endParaRPr lang="en-US" sz="1600" b="1" dirty="0"/>
            </a:p>
            <a:p>
              <a:pPr algn="ct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rPr>
                <a:t>nalisis</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inerja</a:t>
              </a:r>
              <a:r>
                <a:rPr lang="id-ID" sz="1800" dirty="0">
                  <a:effectLst/>
                  <a:latin typeface="Times New Roman" panose="02020603050405020304" pitchFamily="18" charset="0"/>
                  <a:ea typeface="Times New Roman" panose="02020603050405020304" pitchFamily="18" charset="0"/>
                </a:rPr>
                <a:t> A</a:t>
              </a:r>
              <a:r>
                <a:rPr lang="en-US" sz="1800" dirty="0" err="1">
                  <a:effectLst/>
                  <a:latin typeface="Times New Roman" panose="02020603050405020304" pitchFamily="18" charset="0"/>
                  <a:ea typeface="Times New Roman" panose="02020603050405020304" pitchFamily="18" charset="0"/>
                </a:rPr>
                <a:t>paratur</a:t>
              </a:r>
              <a:r>
                <a:rPr lang="id-ID" sz="1800" dirty="0">
                  <a:effectLst/>
                  <a:latin typeface="Times New Roman" panose="02020603050405020304" pitchFamily="18" charset="0"/>
                  <a:ea typeface="Times New Roman" panose="02020603050405020304" pitchFamily="18" charset="0"/>
                </a:rPr>
                <a:t> S</a:t>
              </a:r>
              <a:r>
                <a:rPr lang="en-US" sz="1800" dirty="0" err="1">
                  <a:effectLst/>
                  <a:latin typeface="Times New Roman" panose="02020603050405020304" pitchFamily="18" charset="0"/>
                  <a:ea typeface="Times New Roman" panose="02020603050405020304" pitchFamily="18" charset="0"/>
                </a:rPr>
                <a:t>ipil</a:t>
              </a:r>
              <a:r>
                <a:rPr lang="id-ID" sz="1800" dirty="0">
                  <a:effectLst/>
                  <a:latin typeface="Times New Roman" panose="02020603050405020304" pitchFamily="18" charset="0"/>
                  <a:ea typeface="Times New Roman" panose="02020603050405020304" pitchFamily="18" charset="0"/>
                </a:rPr>
                <a:t> N</a:t>
              </a:r>
              <a:r>
                <a:rPr lang="en-US" sz="1800" dirty="0" err="1">
                  <a:effectLst/>
                  <a:latin typeface="Times New Roman" panose="02020603050405020304" pitchFamily="18" charset="0"/>
                  <a:ea typeface="Times New Roman" panose="02020603050405020304" pitchFamily="18" charset="0"/>
                </a:rPr>
                <a:t>egara</a:t>
              </a:r>
              <a:r>
                <a:rPr lang="id-ID" sz="1800" dirty="0">
                  <a:effectLst/>
                  <a:latin typeface="Times New Roman" panose="02020603050405020304" pitchFamily="18" charset="0"/>
                  <a:ea typeface="Times New Roman" panose="02020603050405020304" pitchFamily="18" charset="0"/>
                </a:rPr>
                <a:t> D</a:t>
              </a:r>
              <a:r>
                <a:rPr lang="en-US" sz="1800" dirty="0" err="1">
                  <a:effectLst/>
                  <a:latin typeface="Times New Roman" panose="02020603050405020304" pitchFamily="18" charset="0"/>
                  <a:ea typeface="Times New Roman" panose="02020603050405020304" pitchFamily="18" charset="0"/>
                </a:rPr>
                <a:t>alam</a:t>
              </a:r>
              <a:r>
                <a:rPr lang="id-ID" sz="1800" dirty="0">
                  <a:effectLst/>
                  <a:latin typeface="Times New Roman" panose="02020603050405020304" pitchFamily="18" charset="0"/>
                  <a:ea typeface="Times New Roman" panose="02020603050405020304" pitchFamily="18" charset="0"/>
                </a:rPr>
                <a:t> M</a:t>
              </a:r>
              <a:r>
                <a:rPr lang="en-US" sz="1800" dirty="0" err="1">
                  <a:effectLst/>
                  <a:latin typeface="Times New Roman" panose="02020603050405020304" pitchFamily="18" charset="0"/>
                  <a:ea typeface="Times New Roman" panose="02020603050405020304" pitchFamily="18" charset="0"/>
                </a:rPr>
                <a:t>eningkatkan</a:t>
              </a:r>
              <a:r>
                <a:rPr lang="id-ID" sz="1800" dirty="0">
                  <a:effectLst/>
                  <a:latin typeface="Times New Roman" panose="02020603050405020304" pitchFamily="18" charset="0"/>
                  <a:ea typeface="Times New Roman" panose="02020603050405020304" pitchFamily="18" charset="0"/>
                </a:rPr>
                <a:t> P</a:t>
              </a:r>
              <a:r>
                <a:rPr lang="en-US" sz="1800" dirty="0" err="1">
                  <a:effectLst/>
                  <a:latin typeface="Times New Roman" panose="02020603050405020304" pitchFamily="18" charset="0"/>
                  <a:ea typeface="Times New Roman" panose="02020603050405020304" pitchFamily="18" charset="0"/>
                </a:rPr>
                <a:t>elayanan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a:t>
              </a:r>
              <a:r>
                <a:rPr lang="en-US" sz="1800" dirty="0" err="1">
                  <a:effectLst/>
                  <a:latin typeface="Times New Roman" panose="02020603050405020304" pitchFamily="18" charset="0"/>
                  <a:ea typeface="Times New Roman" panose="02020603050405020304" pitchFamily="18" charset="0"/>
                </a:rPr>
                <a:t>ublik</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a:t>
              </a:r>
              <a:r>
                <a:rPr lang="en-US" sz="1800" dirty="0" err="1">
                  <a:effectLst/>
                  <a:latin typeface="Times New Roman" panose="02020603050405020304" pitchFamily="18" charset="0"/>
                  <a:ea typeface="Times New Roman" panose="02020603050405020304" pitchFamily="18" charset="0"/>
                </a:rPr>
                <a:t>i</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antor</a:t>
              </a:r>
              <a:r>
                <a:rPr lang="id-ID" sz="1800" dirty="0">
                  <a:effectLst/>
                  <a:latin typeface="Times New Roman" panose="02020603050405020304" pitchFamily="18" charset="0"/>
                  <a:ea typeface="Times New Roman" panose="02020603050405020304" pitchFamily="18" charset="0"/>
                </a:rPr>
                <a:t> C</a:t>
              </a:r>
              <a:r>
                <a:rPr lang="en-US" sz="1800" dirty="0" err="1">
                  <a:effectLst/>
                  <a:latin typeface="Times New Roman" panose="02020603050405020304" pitchFamily="18" charset="0"/>
                  <a:ea typeface="Times New Roman" panose="02020603050405020304" pitchFamily="18" charset="0"/>
                </a:rPr>
                <a:t>amat</a:t>
              </a:r>
              <a:r>
                <a:rPr lang="id-ID" sz="1800" dirty="0">
                  <a:effectLst/>
                  <a:latin typeface="Times New Roman" panose="02020603050405020304" pitchFamily="18" charset="0"/>
                  <a:ea typeface="Times New Roman" panose="02020603050405020304" pitchFamily="18" charset="0"/>
                </a:rPr>
                <a:t> B</a:t>
              </a:r>
              <a:r>
                <a:rPr lang="en-US" sz="1800" dirty="0" err="1">
                  <a:effectLst/>
                  <a:latin typeface="Times New Roman" panose="02020603050405020304" pitchFamily="18" charset="0"/>
                  <a:ea typeface="Times New Roman" panose="02020603050405020304" pitchFamily="18" charset="0"/>
                </a:rPr>
                <a:t>andar</a:t>
              </a:r>
              <a:r>
                <a:rPr lang="id-ID" sz="1800" dirty="0">
                  <a:effectLst/>
                  <a:latin typeface="Times New Roman" panose="02020603050405020304" pitchFamily="18" charset="0"/>
                  <a:ea typeface="Times New Roman" panose="02020603050405020304" pitchFamily="18" charset="0"/>
                </a:rPr>
                <a:t> P</a:t>
              </a:r>
              <a:r>
                <a:rPr lang="en-US" sz="1800" dirty="0" err="1">
                  <a:effectLst/>
                  <a:latin typeface="Times New Roman" panose="02020603050405020304" pitchFamily="18" charset="0"/>
                  <a:ea typeface="Times New Roman" panose="02020603050405020304" pitchFamily="18" charset="0"/>
                </a:rPr>
                <a:t>etalangan</a:t>
              </a:r>
              <a:r>
                <a:rPr lang="id-ID" sz="1800" dirty="0">
                  <a:effectLst/>
                  <a:latin typeface="Times New Roman" panose="02020603050405020304" pitchFamily="18" charset="0"/>
                  <a:ea typeface="Times New Roman" panose="02020603050405020304" pitchFamily="18" charset="0"/>
                </a:rPr>
                <a:t> K</a:t>
              </a:r>
              <a:r>
                <a:rPr lang="en-US" sz="1800" dirty="0" err="1">
                  <a:effectLst/>
                  <a:latin typeface="Times New Roman" panose="02020603050405020304" pitchFamily="18" charset="0"/>
                  <a:ea typeface="Times New Roman" panose="02020603050405020304" pitchFamily="18" charset="0"/>
                </a:rPr>
                <a:t>abupaten</a:t>
              </a:r>
              <a:r>
                <a:rPr lang="id-ID" sz="1800" dirty="0">
                  <a:effectLst/>
                  <a:latin typeface="Times New Roman" panose="02020603050405020304" pitchFamily="18" charset="0"/>
                  <a:ea typeface="Times New Roman" panose="02020603050405020304" pitchFamily="18" charset="0"/>
                </a:rPr>
                <a:t> P</a:t>
              </a:r>
              <a:r>
                <a:rPr lang="en-US" sz="1800" dirty="0" err="1">
                  <a:effectLst/>
                  <a:latin typeface="Times New Roman" panose="02020603050405020304" pitchFamily="18" charset="0"/>
                  <a:ea typeface="Times New Roman" panose="02020603050405020304" pitchFamily="18" charset="0"/>
                </a:rPr>
                <a:t>elalawan</a:t>
              </a:r>
              <a:r>
                <a:rPr lang="en-US" sz="1800" dirty="0">
                  <a:effectLst/>
                  <a:latin typeface="Times New Roman" panose="02020603050405020304" pitchFamily="18" charset="0"/>
                  <a:ea typeface="Times New Roman" panose="02020603050405020304" pitchFamily="18" charset="0"/>
                </a:rPr>
                <a:t>”. </a:t>
              </a:r>
              <a:endParaRPr lang="en-US" sz="1600" b="1" dirty="0"/>
            </a:p>
          </p:txBody>
        </p:sp>
        <p:sp>
          <p:nvSpPr>
            <p:cNvPr id="1048626" name="TextBox 4"/>
            <p:cNvSpPr txBox="1"/>
            <p:nvPr/>
          </p:nvSpPr>
          <p:spPr>
            <a:xfrm>
              <a:off x="0" y="2349546"/>
              <a:ext cx="5830197" cy="1855267"/>
            </a:xfrm>
            <a:prstGeom prst="rect">
              <a:avLst/>
            </a:prstGeom>
            <a:noFill/>
            <a:ln>
              <a:solidFill>
                <a:schemeClr val="accent1">
                  <a:lumMod val="60000"/>
                  <a:lumOff val="40000"/>
                </a:schemeClr>
              </a:solidFill>
            </a:ln>
          </p:spPr>
          <p:txBody>
            <a:bodyPr wrap="square" rtlCol="0">
              <a:spAutoFit/>
            </a:bodyPr>
            <a:lstStyle/>
            <a:p>
              <a:pPr algn="just"/>
              <a:r>
                <a:rPr lang="id-ID" sz="1800" dirty="0">
                  <a:effectLst/>
                  <a:latin typeface="Times New Roman" panose="02020603050405020304" pitchFamily="18" charset="0"/>
                  <a:ea typeface="Times New Roman" panose="02020603050405020304" pitchFamily="18" charset="0"/>
                </a:rPr>
                <a:t>Dari hasil analisa yang penulis lakukan, penulis menarik kesimpulan bahwa kinerja pegawai dilihat dari Sasaran Kerja Pegawai (SKP), ditinjau dari aspek Kuantitas, Kualitas dan waktu dikategorikan kurang baik. Dan ditinjau dari aspek biaya dikategorikan sudah baik. Dilihat dari Perilaku Kerja pegawai, ditinjau dari aspek integritas, komitmen, dan disiplin dikategorikan kurang baik</a:t>
              </a:r>
              <a:endParaRPr lang="id-ID" sz="1600" dirty="0">
                <a:latin typeface="+mj-l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1048617" name="Title 2"/>
          <p:cNvSpPr>
            <a:spLocks noGrp="1"/>
          </p:cNvSpPr>
          <p:nvPr>
            <p:ph type="title"/>
          </p:nvPr>
        </p:nvSpPr>
        <p:spPr>
          <a:xfrm>
            <a:off x="218578" y="152129"/>
            <a:ext cx="11782078" cy="811759"/>
          </a:xfrm>
        </p:spPr>
        <p:txBody>
          <a:bodyPr>
            <a:normAutofit/>
          </a:bodyPr>
          <a:lstStyle/>
          <a:p>
            <a:r>
              <a:rPr lang="id-ID" sz="3200" dirty="0"/>
              <a:t>Permasalahan yang </a:t>
            </a:r>
            <a:r>
              <a:rPr lang="en-US" sz="3200" dirty="0"/>
              <a:t>D</a:t>
            </a:r>
            <a:r>
              <a:rPr lang="id-ID" sz="3200" dirty="0"/>
              <a:t>itemui :</a:t>
            </a:r>
          </a:p>
        </p:txBody>
      </p:sp>
      <p:sp>
        <p:nvSpPr>
          <p:cNvPr id="1048620" name="TextBox 10"/>
          <p:cNvSpPr txBox="1"/>
          <p:nvPr/>
        </p:nvSpPr>
        <p:spPr>
          <a:xfrm>
            <a:off x="407368" y="1052740"/>
            <a:ext cx="11134006" cy="4801314"/>
          </a:xfrm>
          <a:prstGeom prst="rect">
            <a:avLst/>
          </a:prstGeom>
          <a:noFill/>
        </p:spPr>
        <p:txBody>
          <a:bodyPr wrap="square" rtlCol="0">
            <a:spAutoFit/>
          </a:bodyPr>
          <a:lstStyle/>
          <a:p>
            <a:pPr marL="457200" indent="457200" algn="just"/>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menurut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Agus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Dwiyanto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beberapa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indikator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yaitu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Produktivitas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efisiensi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bagaimana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efektivitas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hasil</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diharapkan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publik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Kualitas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Layanan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pelayanan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mengukur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kepuasan</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Kepuasan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masyarakat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penilaian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kinerja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pegawai</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suatu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organisasi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Akuntabilitas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kewajiban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mempertanggung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jawabkan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sebuah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tindakan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seorang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aparatur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organisasi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pemerintahan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desa</a:t>
            </a:r>
            <a:r>
              <a:rPr lang="en-US" sz="1800" dirty="0">
                <a:effectLst/>
                <a:latin typeface="Times New Roman" panose="02020603050405020304" pitchFamily="18" charset="0"/>
                <a:ea typeface="Times New Roman" panose="02020603050405020304" pitchFamily="18" charset="0"/>
              </a:rPr>
              <a:t>, salah </a:t>
            </a:r>
            <a:r>
              <a:rPr lang="en-US" sz="1800" dirty="0" err="1">
                <a:effectLst/>
                <a:latin typeface="Times New Roman" panose="02020603050405020304" pitchFamily="18" charset="0"/>
                <a:ea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tanggung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jawabnya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menyelenggarakan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administrasi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kependudukan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Dari ketentuan tersebut diharapkan aparatur dapat menangani pekerjaan rumah tangga desa dalam melaksanakan pembangunan masyarakat, memajukan ekonomi desa dan melaksanakan pembangunan masyarakat. Hal ini dikarenakan masyarakat desa saat ini semakin berkembang dan menuntut kinerja yang terbaik, sehingga pemberian pelayanan yang profesional dari perangkat desa harus dilakukan dengan baik oleh perangkat desa.</a:t>
            </a:r>
            <a:endParaRPr lang="en-US" sz="1800" dirty="0">
              <a:effectLst/>
              <a:latin typeface="Times New Roman" panose="02020603050405020304" pitchFamily="18" charset="0"/>
              <a:ea typeface="Times New Roman" panose="02020603050405020304" pitchFamily="18" charset="0"/>
            </a:endParaRPr>
          </a:p>
          <a:p>
            <a:pPr marL="457200" indent="457200" algn="just"/>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Tabel</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Anggaran</a:t>
            </a:r>
            <a:r>
              <a:rPr lang="en-US" sz="1800" b="1" dirty="0">
                <a:effectLst/>
                <a:latin typeface="Times New Roman" panose="02020603050405020304" pitchFamily="18" charset="0"/>
                <a:ea typeface="Times New Roman" panose="02020603050405020304" pitchFamily="18" charset="0"/>
              </a:rPr>
              <a:t> Pendapatan dan </a:t>
            </a:r>
            <a:r>
              <a:rPr lang="en-US" sz="1800" b="1" dirty="0" err="1">
                <a:effectLst/>
                <a:latin typeface="Times New Roman" panose="02020603050405020304" pitchFamily="18" charset="0"/>
                <a:ea typeface="Times New Roman" panose="02020603050405020304" pitchFamily="18" charset="0"/>
              </a:rPr>
              <a:t>Belanja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Desa</a:t>
            </a:r>
            <a:r>
              <a:rPr lang="en-US" sz="1800" b="1" dirty="0">
                <a:effectLst/>
                <a:latin typeface="Times New Roman" panose="02020603050405020304" pitchFamily="18" charset="0"/>
                <a:ea typeface="Times New Roman" panose="02020603050405020304" pitchFamily="18" charset="0"/>
              </a:rPr>
              <a:t> 2023</a:t>
            </a:r>
            <a:endParaRPr lang="en-US" sz="1800" dirty="0">
              <a:effectLst/>
              <a:latin typeface="Times New Roman" panose="02020603050405020304" pitchFamily="18" charset="0"/>
              <a:ea typeface="Times New Roman" panose="02020603050405020304" pitchFamily="18" charset="0"/>
            </a:endParaRPr>
          </a:p>
          <a:p>
            <a:pPr marL="457200" indent="457200" algn="just"/>
            <a:endParaRPr lang="en-US" sz="1800" dirty="0">
              <a:effectLst/>
              <a:latin typeface="Times New Roman" panose="02020603050405020304" pitchFamily="18" charset="0"/>
              <a:ea typeface="Times New Roman" panose="02020603050405020304" pitchFamily="18" charset="0"/>
            </a:endParaRPr>
          </a:p>
          <a:p>
            <a:pPr marL="457200" indent="457200" algn="just"/>
            <a:endParaRPr lang="en-US" sz="1800" dirty="0">
              <a:latin typeface="Times New Roman" panose="02020603050405020304" pitchFamily="18" charset="0"/>
              <a:ea typeface="Times New Roman" panose="02020603050405020304" pitchFamily="18" charset="0"/>
            </a:endParaRPr>
          </a:p>
          <a:p>
            <a:pPr marL="457200" indent="457200" algn="just"/>
            <a:endParaRPr lang="en-US" sz="1800" dirty="0">
              <a:effectLst/>
              <a:latin typeface="Times New Roman" panose="02020603050405020304" pitchFamily="18" charset="0"/>
              <a:ea typeface="Times New Roman" panose="02020603050405020304" pitchFamily="18" charset="0"/>
            </a:endParaRPr>
          </a:p>
          <a:p>
            <a:pPr marL="457200" indent="457200" algn="just"/>
            <a:endParaRPr lang="en-US" sz="1800" dirty="0">
              <a:latin typeface="Times New Roman" panose="02020603050405020304" pitchFamily="18" charset="0"/>
              <a:ea typeface="Times New Roman" panose="02020603050405020304" pitchFamily="18" charset="0"/>
            </a:endParaRPr>
          </a:p>
          <a:p>
            <a:pPr marL="457200" indent="457200" algn="just"/>
            <a:endParaRPr lang="en-US" sz="18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9F44CDB5-AEBC-67E4-3EF1-A0E945494B4B}"/>
              </a:ext>
            </a:extLst>
          </p:cNvPr>
          <p:cNvSpPr>
            <a:spLocks noChangeArrowheads="1"/>
          </p:cNvSpPr>
          <p:nvPr/>
        </p:nvSpPr>
        <p:spPr bwMode="auto">
          <a:xfrm>
            <a:off x="3822859" y="6355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2" name="Table 1">
            <a:extLst>
              <a:ext uri="{FF2B5EF4-FFF2-40B4-BE49-F238E27FC236}">
                <a16:creationId xmlns:a16="http://schemas.microsoft.com/office/drawing/2014/main" id="{5C7C832E-987D-1CFB-D0E9-4DA27A2531E2}"/>
              </a:ext>
            </a:extLst>
          </p:cNvPr>
          <p:cNvGraphicFramePr>
            <a:graphicFrameLocks noGrp="1"/>
          </p:cNvGraphicFramePr>
          <p:nvPr>
            <p:extLst>
              <p:ext uri="{D42A27DB-BD31-4B8C-83A1-F6EECF244321}">
                <p14:modId xmlns:p14="http://schemas.microsoft.com/office/powerpoint/2010/main" val="2789872775"/>
              </p:ext>
            </p:extLst>
          </p:nvPr>
        </p:nvGraphicFramePr>
        <p:xfrm>
          <a:off x="917753" y="4586060"/>
          <a:ext cx="3744416" cy="1341120"/>
        </p:xfrm>
        <a:graphic>
          <a:graphicData uri="http://schemas.openxmlformats.org/drawingml/2006/table">
            <a:tbl>
              <a:tblPr firstRow="1" firstCol="1" bandRow="1">
                <a:tableStyleId>{5C22544A-7EE6-4342-B048-85BDC9FD1C3A}</a:tableStyleId>
              </a:tblPr>
              <a:tblGrid>
                <a:gridCol w="354713">
                  <a:extLst>
                    <a:ext uri="{9D8B030D-6E8A-4147-A177-3AD203B41FA5}">
                      <a16:colId xmlns:a16="http://schemas.microsoft.com/office/drawing/2014/main" val="1209349075"/>
                    </a:ext>
                  </a:extLst>
                </a:gridCol>
                <a:gridCol w="1788844">
                  <a:extLst>
                    <a:ext uri="{9D8B030D-6E8A-4147-A177-3AD203B41FA5}">
                      <a16:colId xmlns:a16="http://schemas.microsoft.com/office/drawing/2014/main" val="790705566"/>
                    </a:ext>
                  </a:extLst>
                </a:gridCol>
                <a:gridCol w="1600859">
                  <a:extLst>
                    <a:ext uri="{9D8B030D-6E8A-4147-A177-3AD203B41FA5}">
                      <a16:colId xmlns:a16="http://schemas.microsoft.com/office/drawing/2014/main" val="3171649642"/>
                    </a:ext>
                  </a:extLst>
                </a:gridCol>
              </a:tblGrid>
              <a:tr h="0">
                <a:tc>
                  <a:txBody>
                    <a:bodyPr/>
                    <a:lstStyle/>
                    <a:p>
                      <a:pPr marL="274320" indent="-274320" algn="ctr">
                        <a:tabLst>
                          <a:tab pos="274320" algn="l"/>
                          <a:tab pos="457200" algn="l"/>
                        </a:tabLst>
                      </a:pPr>
                      <a:r>
                        <a:rPr lang="en-US" sz="1100">
                          <a:solidFill>
                            <a:sysClr val="windowText" lastClr="000000"/>
                          </a:solidFill>
                          <a:effectLst/>
                        </a:rPr>
                        <a:t>No</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ctr">
                        <a:tabLst>
                          <a:tab pos="274320" algn="l"/>
                          <a:tab pos="457200" algn="l"/>
                        </a:tabLst>
                      </a:pPr>
                      <a:r>
                        <a:rPr lang="en-US" sz="1100">
                          <a:solidFill>
                            <a:sysClr val="windowText" lastClr="000000"/>
                          </a:solidFill>
                          <a:effectLst/>
                        </a:rPr>
                        <a:t>Pendapatan</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ctr">
                        <a:tabLst>
                          <a:tab pos="274320" algn="l"/>
                          <a:tab pos="457200" algn="l"/>
                        </a:tabLst>
                      </a:pPr>
                      <a:r>
                        <a:rPr lang="en-US" sz="1100">
                          <a:solidFill>
                            <a:sysClr val="windowText" lastClr="000000"/>
                          </a:solidFill>
                          <a:effectLst/>
                        </a:rPr>
                        <a:t>Anggaran ( Rp )</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6270625"/>
                  </a:ext>
                </a:extLst>
              </a:tr>
              <a:tr h="0">
                <a:tc>
                  <a:txBody>
                    <a:bodyPr/>
                    <a:lstStyle/>
                    <a:p>
                      <a:pPr marL="274320" indent="-274320" algn="ctr">
                        <a:tabLst>
                          <a:tab pos="274320" algn="l"/>
                          <a:tab pos="457200" algn="l"/>
                        </a:tabLst>
                      </a:pPr>
                      <a:r>
                        <a:rPr lang="en-US" sz="1100">
                          <a:solidFill>
                            <a:sysClr val="windowText" lastClr="000000"/>
                          </a:solidFill>
                          <a:effectLst/>
                        </a:rPr>
                        <a:t>1.</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Pendapatan Asli Desa ( PAD )</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Rp. 105.000.000,00</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06892505"/>
                  </a:ext>
                </a:extLst>
              </a:tr>
              <a:tr h="0">
                <a:tc>
                  <a:txBody>
                    <a:bodyPr/>
                    <a:lstStyle/>
                    <a:p>
                      <a:pPr marL="274320" indent="-274320" algn="ctr">
                        <a:tabLst>
                          <a:tab pos="274320" algn="l"/>
                          <a:tab pos="457200" algn="l"/>
                        </a:tabLst>
                      </a:pPr>
                      <a:r>
                        <a:rPr lang="en-US" sz="1100">
                          <a:solidFill>
                            <a:sysClr val="windowText" lastClr="000000"/>
                          </a:solidFill>
                          <a:effectLst/>
                        </a:rPr>
                        <a:t>2.</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Dana Desa</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Rp. 829.860.000,00</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4414824"/>
                  </a:ext>
                </a:extLst>
              </a:tr>
              <a:tr h="0">
                <a:tc>
                  <a:txBody>
                    <a:bodyPr/>
                    <a:lstStyle/>
                    <a:p>
                      <a:pPr marL="274320" indent="-274320" algn="ctr">
                        <a:tabLst>
                          <a:tab pos="274320" algn="l"/>
                          <a:tab pos="457200" algn="l"/>
                        </a:tabLst>
                      </a:pPr>
                      <a:r>
                        <a:rPr lang="en-US" sz="1100">
                          <a:solidFill>
                            <a:sysClr val="windowText" lastClr="000000"/>
                          </a:solidFill>
                          <a:effectLst/>
                        </a:rPr>
                        <a:t>3.</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PBH</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Rp. 341.281.704,05</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8366446"/>
                  </a:ext>
                </a:extLst>
              </a:tr>
              <a:tr h="0">
                <a:tc>
                  <a:txBody>
                    <a:bodyPr/>
                    <a:lstStyle/>
                    <a:p>
                      <a:pPr marL="274320" indent="-274320" algn="ctr">
                        <a:tabLst>
                          <a:tab pos="274320" algn="l"/>
                          <a:tab pos="457200" algn="l"/>
                        </a:tabLst>
                      </a:pPr>
                      <a:r>
                        <a:rPr lang="en-US" sz="1100">
                          <a:solidFill>
                            <a:sysClr val="windowText" lastClr="000000"/>
                          </a:solidFill>
                          <a:effectLst/>
                        </a:rPr>
                        <a:t>4.</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ADD</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Rp. 405.564.597,00</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399645"/>
                  </a:ext>
                </a:extLst>
              </a:tr>
              <a:tr h="0">
                <a:tc>
                  <a:txBody>
                    <a:bodyPr/>
                    <a:lstStyle/>
                    <a:p>
                      <a:pPr marL="274320" indent="-274320" algn="ctr">
                        <a:tabLst>
                          <a:tab pos="274320" algn="l"/>
                          <a:tab pos="457200" algn="l"/>
                        </a:tabLst>
                      </a:pPr>
                      <a:r>
                        <a:rPr lang="en-US" sz="1100">
                          <a:solidFill>
                            <a:sysClr val="windowText" lastClr="000000"/>
                          </a:solidFill>
                          <a:effectLst/>
                        </a:rPr>
                        <a:t>5.</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Bunga Bank</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100">
                          <a:solidFill>
                            <a:sysClr val="windowText" lastClr="000000"/>
                          </a:solidFill>
                          <a:effectLst/>
                        </a:rPr>
                        <a:t>Rp. 2.995.886,15</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62031378"/>
                  </a:ext>
                </a:extLst>
              </a:tr>
              <a:tr h="0">
                <a:tc gridSpan="2">
                  <a:txBody>
                    <a:bodyPr/>
                    <a:lstStyle/>
                    <a:p>
                      <a:pPr marL="274320" indent="-274320" algn="ctr">
                        <a:tabLst>
                          <a:tab pos="274320" algn="l"/>
                          <a:tab pos="457200" algn="l"/>
                        </a:tabLst>
                      </a:pPr>
                      <a:r>
                        <a:rPr lang="en-US" sz="1100">
                          <a:solidFill>
                            <a:sysClr val="windowText" lastClr="000000"/>
                          </a:solidFill>
                          <a:effectLst/>
                        </a:rPr>
                        <a:t>Jumlah</a:t>
                      </a:r>
                      <a:endParaRPr lang="en-US" sz="11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274320" indent="-274320" algn="just">
                        <a:tabLst>
                          <a:tab pos="274320" algn="l"/>
                          <a:tab pos="457200" algn="l"/>
                        </a:tabLst>
                      </a:pPr>
                      <a:r>
                        <a:rPr lang="en-US" sz="1100" dirty="0">
                          <a:solidFill>
                            <a:sysClr val="windowText" lastClr="000000"/>
                          </a:solidFill>
                          <a:effectLst/>
                        </a:rPr>
                        <a:t>Rp. 1.684.702.187,20</a:t>
                      </a:r>
                      <a:endParaRPr lang="en-US" sz="11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631225"/>
                  </a:ext>
                </a:extLst>
              </a:tr>
            </a:tbl>
          </a:graphicData>
        </a:graphic>
      </p:graphicFrame>
      <p:graphicFrame>
        <p:nvGraphicFramePr>
          <p:cNvPr id="3" name="Table 2">
            <a:extLst>
              <a:ext uri="{FF2B5EF4-FFF2-40B4-BE49-F238E27FC236}">
                <a16:creationId xmlns:a16="http://schemas.microsoft.com/office/drawing/2014/main" id="{E900F03F-FF69-5525-6DEF-127FF243103C}"/>
              </a:ext>
            </a:extLst>
          </p:cNvPr>
          <p:cNvGraphicFramePr>
            <a:graphicFrameLocks noGrp="1"/>
          </p:cNvGraphicFramePr>
          <p:nvPr>
            <p:extLst>
              <p:ext uri="{D42A27DB-BD31-4B8C-83A1-F6EECF244321}">
                <p14:modId xmlns:p14="http://schemas.microsoft.com/office/powerpoint/2010/main" val="2129825013"/>
              </p:ext>
            </p:extLst>
          </p:nvPr>
        </p:nvGraphicFramePr>
        <p:xfrm>
          <a:off x="4800600" y="4586060"/>
          <a:ext cx="3578752" cy="1370985"/>
        </p:xfrm>
        <a:graphic>
          <a:graphicData uri="http://schemas.openxmlformats.org/drawingml/2006/table">
            <a:tbl>
              <a:tblPr firstRow="1" firstCol="1" bandRow="1">
                <a:tableStyleId>{5C22544A-7EE6-4342-B048-85BDC9FD1C3A}</a:tableStyleId>
              </a:tblPr>
              <a:tblGrid>
                <a:gridCol w="339020">
                  <a:extLst>
                    <a:ext uri="{9D8B030D-6E8A-4147-A177-3AD203B41FA5}">
                      <a16:colId xmlns:a16="http://schemas.microsoft.com/office/drawing/2014/main" val="754534496"/>
                    </a:ext>
                  </a:extLst>
                </a:gridCol>
                <a:gridCol w="1709700">
                  <a:extLst>
                    <a:ext uri="{9D8B030D-6E8A-4147-A177-3AD203B41FA5}">
                      <a16:colId xmlns:a16="http://schemas.microsoft.com/office/drawing/2014/main" val="2569271538"/>
                    </a:ext>
                  </a:extLst>
                </a:gridCol>
                <a:gridCol w="1530032">
                  <a:extLst>
                    <a:ext uri="{9D8B030D-6E8A-4147-A177-3AD203B41FA5}">
                      <a16:colId xmlns:a16="http://schemas.microsoft.com/office/drawing/2014/main" val="993132265"/>
                    </a:ext>
                  </a:extLst>
                </a:gridCol>
              </a:tblGrid>
              <a:tr h="195855">
                <a:tc>
                  <a:txBody>
                    <a:bodyPr/>
                    <a:lstStyle/>
                    <a:p>
                      <a:pPr marL="274320" indent="-274320" algn="ctr">
                        <a:tabLst>
                          <a:tab pos="274320" algn="l"/>
                          <a:tab pos="457200" algn="l"/>
                        </a:tabLst>
                      </a:pPr>
                      <a:r>
                        <a:rPr lang="en-US" sz="1000">
                          <a:solidFill>
                            <a:sysClr val="windowText" lastClr="000000"/>
                          </a:solidFill>
                          <a:effectLst/>
                        </a:rPr>
                        <a:t>No</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ctr">
                        <a:tabLst>
                          <a:tab pos="274320" algn="l"/>
                          <a:tab pos="457200" algn="l"/>
                        </a:tabLst>
                      </a:pPr>
                      <a:r>
                        <a:rPr lang="en-US" sz="1000">
                          <a:solidFill>
                            <a:sysClr val="windowText" lastClr="000000"/>
                          </a:solidFill>
                          <a:effectLst/>
                        </a:rPr>
                        <a:t>Belanja</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ctr">
                        <a:tabLst>
                          <a:tab pos="274320" algn="l"/>
                          <a:tab pos="457200" algn="l"/>
                        </a:tabLst>
                      </a:pPr>
                      <a:r>
                        <a:rPr lang="en-US" sz="1000">
                          <a:solidFill>
                            <a:sysClr val="windowText" lastClr="000000"/>
                          </a:solidFill>
                          <a:effectLst/>
                        </a:rPr>
                        <a:t>Anggaran ( Rp )</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021434"/>
                  </a:ext>
                </a:extLst>
              </a:tr>
              <a:tr h="195855">
                <a:tc>
                  <a:txBody>
                    <a:bodyPr/>
                    <a:lstStyle/>
                    <a:p>
                      <a:pPr marL="274320" indent="-274320" algn="ctr">
                        <a:tabLst>
                          <a:tab pos="274320" algn="l"/>
                          <a:tab pos="457200" algn="l"/>
                        </a:tabLst>
                      </a:pPr>
                      <a:r>
                        <a:rPr lang="en-US" sz="1000">
                          <a:solidFill>
                            <a:sysClr val="windowText" lastClr="000000"/>
                          </a:solidFill>
                          <a:effectLst/>
                        </a:rPr>
                        <a:t>1.</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Bidang Pemerintahan</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994.090.057,72</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4131238"/>
                  </a:ext>
                </a:extLst>
              </a:tr>
              <a:tr h="195855">
                <a:tc>
                  <a:txBody>
                    <a:bodyPr/>
                    <a:lstStyle/>
                    <a:p>
                      <a:pPr marL="274320" indent="-274320" algn="ctr">
                        <a:tabLst>
                          <a:tab pos="274320" algn="l"/>
                          <a:tab pos="457200" algn="l"/>
                        </a:tabLst>
                      </a:pPr>
                      <a:r>
                        <a:rPr lang="en-US" sz="1000">
                          <a:solidFill>
                            <a:sysClr val="windowText" lastClr="000000"/>
                          </a:solidFill>
                          <a:effectLst/>
                        </a:rPr>
                        <a:t>2.</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Bidang Pembangunan</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537.412.000,00</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0305772"/>
                  </a:ext>
                </a:extLst>
              </a:tr>
              <a:tr h="195855">
                <a:tc>
                  <a:txBody>
                    <a:bodyPr/>
                    <a:lstStyle/>
                    <a:p>
                      <a:pPr marL="274320" indent="-274320" algn="ctr">
                        <a:tabLst>
                          <a:tab pos="274320" algn="l"/>
                          <a:tab pos="457200" algn="l"/>
                        </a:tabLst>
                      </a:pPr>
                      <a:r>
                        <a:rPr lang="en-US" sz="1000">
                          <a:solidFill>
                            <a:sysClr val="windowText" lastClr="000000"/>
                          </a:solidFill>
                          <a:effectLst/>
                        </a:rPr>
                        <a:t>3.</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Bidang Pembinaan </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16.200.000,00</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9976056"/>
                  </a:ext>
                </a:extLst>
              </a:tr>
              <a:tr h="195855">
                <a:tc>
                  <a:txBody>
                    <a:bodyPr/>
                    <a:lstStyle/>
                    <a:p>
                      <a:pPr marL="274320" indent="-274320" algn="ctr">
                        <a:tabLst>
                          <a:tab pos="274320" algn="l"/>
                          <a:tab pos="457200" algn="l"/>
                        </a:tabLst>
                      </a:pPr>
                      <a:r>
                        <a:rPr lang="en-US" sz="1000">
                          <a:solidFill>
                            <a:sysClr val="windowText" lastClr="000000"/>
                          </a:solidFill>
                          <a:effectLst/>
                        </a:rPr>
                        <a:t>4.</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Bidang Pemberdayaan</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278.289.349,00</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60018941"/>
                  </a:ext>
                </a:extLst>
              </a:tr>
              <a:tr h="195855">
                <a:tc>
                  <a:txBody>
                    <a:bodyPr/>
                    <a:lstStyle/>
                    <a:p>
                      <a:pPr marL="274320" indent="-274320" algn="ctr">
                        <a:tabLst>
                          <a:tab pos="274320" algn="l"/>
                          <a:tab pos="457200" algn="l"/>
                        </a:tabLst>
                      </a:pPr>
                      <a:r>
                        <a:rPr lang="en-US" sz="1000">
                          <a:solidFill>
                            <a:sysClr val="windowText" lastClr="000000"/>
                          </a:solidFill>
                          <a:effectLst/>
                        </a:rPr>
                        <a:t>5.</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Bidang Tak Terduga</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131.600.000,00</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02998330"/>
                  </a:ext>
                </a:extLst>
              </a:tr>
              <a:tr h="195855">
                <a:tc gridSpan="2">
                  <a:txBody>
                    <a:bodyPr/>
                    <a:lstStyle/>
                    <a:p>
                      <a:pPr marL="274320" indent="-274320" algn="ctr">
                        <a:tabLst>
                          <a:tab pos="274320" algn="l"/>
                          <a:tab pos="457200" algn="l"/>
                        </a:tabLst>
                      </a:pPr>
                      <a:r>
                        <a:rPr lang="en-US" sz="1000">
                          <a:solidFill>
                            <a:sysClr val="windowText" lastClr="000000"/>
                          </a:solidFill>
                          <a:effectLst/>
                        </a:rPr>
                        <a:t>Jumlah</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274320" indent="-274320" algn="just">
                        <a:tabLst>
                          <a:tab pos="274320" algn="l"/>
                          <a:tab pos="457200" algn="l"/>
                        </a:tabLst>
                      </a:pPr>
                      <a:r>
                        <a:rPr lang="en-US" sz="1000" dirty="0">
                          <a:solidFill>
                            <a:sysClr val="windowText" lastClr="000000"/>
                          </a:solidFill>
                          <a:effectLst/>
                        </a:rPr>
                        <a:t>Rp. 1.957.591.406,72</a:t>
                      </a:r>
                      <a:endParaRPr lang="en-US" sz="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14825972"/>
                  </a:ext>
                </a:extLst>
              </a:tr>
            </a:tbl>
          </a:graphicData>
        </a:graphic>
      </p:graphicFrame>
      <p:graphicFrame>
        <p:nvGraphicFramePr>
          <p:cNvPr id="5" name="Table 4">
            <a:extLst>
              <a:ext uri="{FF2B5EF4-FFF2-40B4-BE49-F238E27FC236}">
                <a16:creationId xmlns:a16="http://schemas.microsoft.com/office/drawing/2014/main" id="{40BEBC90-1815-11D7-E3EF-EC4B405869A3}"/>
              </a:ext>
            </a:extLst>
          </p:cNvPr>
          <p:cNvGraphicFramePr>
            <a:graphicFrameLocks noGrp="1"/>
          </p:cNvGraphicFramePr>
          <p:nvPr>
            <p:extLst>
              <p:ext uri="{D42A27DB-BD31-4B8C-83A1-F6EECF244321}">
                <p14:modId xmlns:p14="http://schemas.microsoft.com/office/powerpoint/2010/main" val="3241928688"/>
              </p:ext>
            </p:extLst>
          </p:nvPr>
        </p:nvGraphicFramePr>
        <p:xfrm>
          <a:off x="8517783" y="4586058"/>
          <a:ext cx="3579495" cy="1276860"/>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420236735"/>
                    </a:ext>
                  </a:extLst>
                </a:gridCol>
                <a:gridCol w="1710055">
                  <a:extLst>
                    <a:ext uri="{9D8B030D-6E8A-4147-A177-3AD203B41FA5}">
                      <a16:colId xmlns:a16="http://schemas.microsoft.com/office/drawing/2014/main" val="510092756"/>
                    </a:ext>
                  </a:extLst>
                </a:gridCol>
                <a:gridCol w="1530350">
                  <a:extLst>
                    <a:ext uri="{9D8B030D-6E8A-4147-A177-3AD203B41FA5}">
                      <a16:colId xmlns:a16="http://schemas.microsoft.com/office/drawing/2014/main" val="1802206709"/>
                    </a:ext>
                  </a:extLst>
                </a:gridCol>
              </a:tblGrid>
              <a:tr h="319215">
                <a:tc>
                  <a:txBody>
                    <a:bodyPr/>
                    <a:lstStyle/>
                    <a:p>
                      <a:pPr marL="274320" indent="-274320" algn="ctr">
                        <a:tabLst>
                          <a:tab pos="274320" algn="l"/>
                          <a:tab pos="457200" algn="l"/>
                        </a:tabLst>
                      </a:pPr>
                      <a:r>
                        <a:rPr lang="en-US" sz="1000">
                          <a:solidFill>
                            <a:sysClr val="windowText" lastClr="000000"/>
                          </a:solidFill>
                          <a:effectLst/>
                        </a:rPr>
                        <a:t>No</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ctr">
                        <a:tabLst>
                          <a:tab pos="274320" algn="l"/>
                          <a:tab pos="457200" algn="l"/>
                        </a:tabLst>
                      </a:pPr>
                      <a:r>
                        <a:rPr lang="en-US" sz="1000">
                          <a:solidFill>
                            <a:sysClr val="windowText" lastClr="000000"/>
                          </a:solidFill>
                          <a:effectLst/>
                        </a:rPr>
                        <a:t>Pembiayaan</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ctr">
                        <a:tabLst>
                          <a:tab pos="274320" algn="l"/>
                          <a:tab pos="457200" algn="l"/>
                        </a:tabLst>
                      </a:pPr>
                      <a:r>
                        <a:rPr lang="en-US" sz="1000">
                          <a:solidFill>
                            <a:sysClr val="windowText" lastClr="000000"/>
                          </a:solidFill>
                          <a:effectLst/>
                        </a:rPr>
                        <a:t>Anggaran ( Rp )</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10753937"/>
                  </a:ext>
                </a:extLst>
              </a:tr>
              <a:tr h="319215">
                <a:tc>
                  <a:txBody>
                    <a:bodyPr/>
                    <a:lstStyle/>
                    <a:p>
                      <a:pPr marL="274320" indent="-274320" algn="ctr">
                        <a:tabLst>
                          <a:tab pos="274320" algn="l"/>
                          <a:tab pos="457200" algn="l"/>
                        </a:tabLst>
                      </a:pPr>
                      <a:r>
                        <a:rPr lang="en-US" sz="1000">
                          <a:solidFill>
                            <a:sysClr val="windowText" lastClr="000000"/>
                          </a:solidFill>
                          <a:effectLst/>
                        </a:rPr>
                        <a:t>1.</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Penerima Pembiayaan</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151.714.258</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0447992"/>
                  </a:ext>
                </a:extLst>
              </a:tr>
              <a:tr h="319215">
                <a:tc>
                  <a:txBody>
                    <a:bodyPr/>
                    <a:lstStyle/>
                    <a:p>
                      <a:pPr marL="274320" indent="-274320" algn="ctr">
                        <a:tabLst>
                          <a:tab pos="274320" algn="l"/>
                          <a:tab pos="457200" algn="l"/>
                        </a:tabLst>
                      </a:pPr>
                      <a:r>
                        <a:rPr lang="en-US" sz="1000">
                          <a:solidFill>
                            <a:sysClr val="windowText" lastClr="000000"/>
                          </a:solidFill>
                          <a:effectLst/>
                        </a:rPr>
                        <a:t>2.</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SILPA</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Rp. 427.599.363,67</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8998152"/>
                  </a:ext>
                </a:extLst>
              </a:tr>
              <a:tr h="319215">
                <a:tc>
                  <a:txBody>
                    <a:bodyPr/>
                    <a:lstStyle/>
                    <a:p>
                      <a:pPr marL="274320" indent="-274320" algn="ctr">
                        <a:tabLst>
                          <a:tab pos="274320" algn="l"/>
                          <a:tab pos="457200" algn="l"/>
                        </a:tabLst>
                      </a:pPr>
                      <a:r>
                        <a:rPr lang="en-US" sz="1000">
                          <a:solidFill>
                            <a:sysClr val="windowText" lastClr="000000"/>
                          </a:solidFill>
                          <a:effectLst/>
                        </a:rPr>
                        <a:t> </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a:solidFill>
                            <a:sysClr val="windowText" lastClr="000000"/>
                          </a:solidFill>
                          <a:effectLst/>
                        </a:rPr>
                        <a:t> </a:t>
                      </a:r>
                      <a:endParaRPr lang="en-US" sz="80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74320" indent="-274320" algn="just">
                        <a:tabLst>
                          <a:tab pos="274320" algn="l"/>
                          <a:tab pos="457200" algn="l"/>
                        </a:tabLst>
                      </a:pPr>
                      <a:r>
                        <a:rPr lang="en-US" sz="1000" dirty="0">
                          <a:solidFill>
                            <a:sysClr val="windowText" lastClr="000000"/>
                          </a:solidFill>
                          <a:effectLst/>
                        </a:rPr>
                        <a:t> </a:t>
                      </a:r>
                      <a:endParaRPr lang="en-US" sz="800"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3498316"/>
                  </a:ext>
                </a:extLst>
              </a:tr>
            </a:tbl>
          </a:graphicData>
        </a:graphic>
      </p:graphicFrame>
    </p:spTree>
    <p:extLst>
      <p:ext uri="{BB962C8B-B14F-4D97-AF65-F5344CB8AC3E}">
        <p14:creationId xmlns:p14="http://schemas.microsoft.com/office/powerpoint/2010/main" val="15227468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4153</Words>
  <Application>Microsoft Office PowerPoint</Application>
  <PresentationFormat>Widescreen</PresentationFormat>
  <Paragraphs>345</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Century Gothic</vt:lpstr>
      <vt:lpstr>Calibri</vt:lpstr>
      <vt:lpstr>Times New Roman</vt:lpstr>
      <vt:lpstr>Exo</vt:lpstr>
      <vt:lpstr>Alexon RR</vt:lpstr>
      <vt:lpstr>Arial</vt:lpstr>
      <vt:lpstr>Office Theme</vt:lpstr>
      <vt:lpstr>Analisis Kinerja Aparatur Desa Sumberejo Dalam Pelayanan Administrasi Kependudukan </vt:lpstr>
      <vt:lpstr>PEMBAHASAN</vt:lpstr>
      <vt:lpstr>PENDAHULUAN</vt:lpstr>
      <vt:lpstr>PENDAHULUAN</vt:lpstr>
      <vt:lpstr>PENDAHULUAN</vt:lpstr>
      <vt:lpstr>PENDAHULUAN</vt:lpstr>
      <vt:lpstr>Penelitian Terdahulu</vt:lpstr>
      <vt:lpstr>Penelitian Terdahulu</vt:lpstr>
      <vt:lpstr>Permasalahan yang Ditemui :</vt:lpstr>
      <vt:lpstr>Permasalahan yang Ditemui :</vt:lpstr>
      <vt:lpstr>Permasalahan yang Ditemui :</vt:lpstr>
      <vt:lpstr>Permasalahan yang Ditemui :</vt:lpstr>
      <vt:lpstr>METODE</vt:lpstr>
      <vt:lpstr>METODE</vt:lpstr>
      <vt:lpstr>METODE</vt:lpstr>
      <vt:lpstr>HASIL PENELITIHAN</vt:lpstr>
      <vt:lpstr>HASIL PENELITIHAN</vt:lpstr>
      <vt:lpstr>Hasil penelitihan</vt:lpstr>
      <vt:lpstr>HASIL PENELITIHAN</vt:lpstr>
      <vt:lpstr>HASIL PENELITIHAN</vt:lpstr>
      <vt:lpstr>HASIL PENELITIHAN</vt:lpstr>
      <vt:lpstr>HASIL PENELITIHAN</vt:lpstr>
      <vt:lpstr>HASIL PENELITIHAN</vt:lpstr>
      <vt:lpstr>Referensi</vt:lpstr>
      <vt:lpstr>Referensi</vt:lpstr>
      <vt:lpstr>TERIMA KASIH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Efektivitas Elektronik Kinerja (E-Kinerja) Pada Badan Kepegawaian Daerah (BKD) Kabupaten Sidoarjo</dc:title>
  <dc:creator>Umsida</dc:creator>
  <cp:lastModifiedBy>zidny khirom</cp:lastModifiedBy>
  <cp:revision>78</cp:revision>
  <dcterms:created xsi:type="dcterms:W3CDTF">2020-02-14T17:43:00Z</dcterms:created>
  <dcterms:modified xsi:type="dcterms:W3CDTF">2024-08-02T08:06:02Z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y fmtid="{D5CDD505-2E9C-101B-9397-08002B2CF9AE}" pid="3" name="ICV">
    <vt:lpwstr>a50ebfa97fcf4a6b92cf5496e9594903</vt:lpwstr>
  </property>
</Properties>
</file>