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Lst>
  <p:sldSz cx="18288000" cy="10287000"/>
  <p:notesSz cx="6858000" cy="9144000"/>
  <p:embeddedFontLst>
    <p:embeddedFont>
      <p:font typeface="Chau Philomene" panose="020B0604020202020204" charset="0"/>
      <p:regular r:id="rId27"/>
    </p:embeddedFont>
    <p:embeddedFont>
      <p:font typeface="Cooper Hewitt Bold" panose="020B0604020202020204" charset="0"/>
      <p:regular r:id="rId28"/>
    </p:embeddedFont>
    <p:embeddedFont>
      <p:font typeface="Calibri" panose="020F0502020204030204" pitchFamily="34" charset="0"/>
      <p:regular r:id="rId29"/>
      <p:bold r:id="rId30"/>
      <p:italic r:id="rId31"/>
      <p:boldItalic r:id="rId32"/>
    </p:embeddedFont>
    <p:embeddedFont>
      <p:font typeface="Marykate" panose="020B0604020202020204" charset="0"/>
      <p:regular r:id="rId33"/>
    </p:embeddedFont>
    <p:embeddedFont>
      <p:font typeface="Glacial Indifference Bold" panose="020B0604020202020204" charset="0"/>
      <p:regular r:id="rId34"/>
    </p:embeddedFont>
    <p:embeddedFont>
      <p:font typeface="Intro Rust" panose="020B0604020202020204" charset="0"/>
      <p:regular r:id="rId35"/>
    </p:embeddedFont>
    <p:embeddedFont>
      <p:font typeface="Helios" panose="020B0604020202020204" charset="0"/>
      <p:regular r:id="rId36"/>
    </p:embeddedFont>
    <p:embeddedFont>
      <p:font typeface="Lora Bold" panose="020B0604020202020204" charset="0"/>
      <p:regular r:id="rId37"/>
    </p:embeddedFont>
    <p:embeddedFont>
      <p:font typeface="Open Sans Bold" panose="020B0604020202020204" charset="0"/>
      <p:regular r:id="rId38"/>
    </p:embeddedFont>
    <p:embeddedFont>
      <p:font typeface="Exo" panose="020B0604020202020204" charset="0"/>
      <p:regular r:id="rId39"/>
      <p:bold r:id="rId40"/>
      <p:italic r:id="rId41"/>
      <p:boldItalic r:id="rId42"/>
    </p:embeddedFont>
    <p:embeddedFont>
      <p:font typeface="Staatliches" panose="020B0604020202020204" charset="0"/>
      <p:regular r:id="rId43"/>
    </p:embeddedFont>
    <p:embeddedFont>
      <p:font typeface="Forum" panose="020B0604020202020204" charset="0"/>
      <p:regular r:id="rId44"/>
    </p:embeddedFont>
    <p:embeddedFont>
      <p:font typeface="Belleza" panose="020B0604020202020204" charset="0"/>
      <p:regular r:id="rId45"/>
    </p:embeddedFont>
    <p:embeddedFont>
      <p:font typeface="Madani Arabic"/>
      <p:regular r:id="rId46"/>
    </p:embeddedFont>
    <p:embeddedFont>
      <p:font typeface="Montserrat Classic Bold" panose="020B0604020202020204" charset="0"/>
      <p:regular r:id="rId47"/>
    </p:embeddedFont>
    <p:embeddedFont>
      <p:font typeface="Open Sans" panose="020B0604020202020204" charset="0"/>
      <p:regular r:id="rId48"/>
    </p:embeddedFont>
    <p:embeddedFont>
      <p:font typeface="Poppins Bold" panose="020B0604020202020204" charset="0"/>
      <p:regular r:id="rId49"/>
    </p:embeddedFont>
    <p:embeddedFont>
      <p:font typeface="Helios Bold" panose="020B0604020202020204" charset="0"/>
      <p:regular r:id="rId50"/>
    </p:embeddedFont>
    <p:embeddedFont>
      <p:font typeface="Gagalin" panose="020B0604020202020204" charset="0"/>
      <p:regular r:id="rId51"/>
    </p:embeddedFont>
    <p:embeddedFont>
      <p:font typeface="Andalus" panose="02020603050405020304" pitchFamily="18" charset="-78"/>
      <p:regular r:id="rId52"/>
    </p:embeddedFont>
    <p:embeddedFont>
      <p:font typeface="Sukar Bold" panose="020B0604020202020204" charset="0"/>
      <p:regular r:id="rId53"/>
    </p:embeddedFont>
    <p:embeddedFont>
      <p:font typeface="Bebas Neue" panose="020B0604020202020204" charset="0"/>
      <p:regular r:id="rId54"/>
    </p:embeddedFont>
    <p:embeddedFont>
      <p:font typeface="Anton"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E6A6-2FE9-4BBF-BDC2-F22DF506996A}"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B55D5-15AC-46B3-B41F-AAB551103608}" type="slidenum">
              <a:rPr lang="en-US" smtClean="0"/>
              <a:t>‹#›</a:t>
            </a:fld>
            <a:endParaRPr lang="en-US"/>
          </a:p>
        </p:txBody>
      </p:sp>
    </p:spTree>
    <p:extLst>
      <p:ext uri="{BB962C8B-B14F-4D97-AF65-F5344CB8AC3E}">
        <p14:creationId xmlns:p14="http://schemas.microsoft.com/office/powerpoint/2010/main" val="130807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45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554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6160169" y="3772556"/>
            <a:ext cx="5967663" cy="2741889"/>
          </a:xfrm>
          <a:prstGeom prst="rect">
            <a:avLst/>
          </a:prstGeom>
          <a:noFill/>
          <a:ln>
            <a:noFill/>
          </a:ln>
        </p:spPr>
      </p:pic>
    </p:spTree>
    <p:extLst>
      <p:ext uri="{BB962C8B-B14F-4D97-AF65-F5344CB8AC3E}">
        <p14:creationId xmlns:p14="http://schemas.microsoft.com/office/powerpoint/2010/main" val="7991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7.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9.svg"/><Relationship Id="rId7" Type="http://schemas.openxmlformats.org/officeDocument/2006/relationships/image" Target="../media/image31.png"/><Relationship Id="rId12"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1.svg"/><Relationship Id="rId10"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4.png"/><Relationship Id="rId17" Type="http://schemas.openxmlformats.org/officeDocument/2006/relationships/image" Target="../media/image8.png"/><Relationship Id="rId2" Type="http://schemas.openxmlformats.org/officeDocument/2006/relationships/image" Target="../media/image9.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758"/>
            <a:ext cx="18221362" cy="10324758"/>
          </a:xfrm>
          <a:prstGeom prst="rect">
            <a:avLst/>
          </a:prstGeom>
        </p:spPr>
      </p:pic>
      <p:sp>
        <p:nvSpPr>
          <p:cNvPr id="40" name="Google Shape;40;p1"/>
          <p:cNvSpPr txBox="1">
            <a:spLocks noGrp="1"/>
          </p:cNvSpPr>
          <p:nvPr>
            <p:ph type="ctrTitle"/>
          </p:nvPr>
        </p:nvSpPr>
        <p:spPr>
          <a:xfrm>
            <a:off x="1091283" y="1807031"/>
            <a:ext cx="16105434" cy="3188052"/>
          </a:xfrm>
          <a:prstGeom prst="rect">
            <a:avLst/>
          </a:prstGeom>
          <a:noFill/>
          <a:ln>
            <a:noFill/>
          </a:ln>
        </p:spPr>
        <p:txBody>
          <a:bodyPr spcFirstLastPara="1" vert="horz" wrap="square" lIns="137138" tIns="68550" rIns="137138" bIns="68550" rtlCol="0" anchor="b" anchorCtr="0">
            <a:noAutofit/>
          </a:bodyPr>
          <a:lstStyle/>
          <a:p>
            <a:r>
              <a:rPr lang="en-US" sz="6000" b="1" dirty="0">
                <a:solidFill>
                  <a:schemeClr val="bg1"/>
                </a:solidFill>
              </a:rPr>
              <a:t>STRATEGI PENINGKATAN ANIMO MASYARAKAT MELALUI SISTEM PENJAMINAN MUTU DI SD ISLAM SARI BUMI</a:t>
            </a:r>
            <a:endParaRPr lang="en-US" sz="6000" dirty="0">
              <a:solidFill>
                <a:schemeClr val="bg1"/>
              </a:solidFill>
            </a:endParaRPr>
          </a:p>
        </p:txBody>
      </p:sp>
      <p:sp>
        <p:nvSpPr>
          <p:cNvPr id="41" name="Google Shape;41;p1"/>
          <p:cNvSpPr txBox="1">
            <a:spLocks noGrp="1"/>
          </p:cNvSpPr>
          <p:nvPr>
            <p:ph type="subTitle" idx="1"/>
          </p:nvPr>
        </p:nvSpPr>
        <p:spPr>
          <a:xfrm>
            <a:off x="2571750" y="5540543"/>
            <a:ext cx="13144500" cy="1627566"/>
          </a:xfrm>
          <a:prstGeom prst="rect">
            <a:avLst/>
          </a:prstGeom>
          <a:noFill/>
          <a:ln>
            <a:noFill/>
          </a:ln>
        </p:spPr>
        <p:txBody>
          <a:bodyPr spcFirstLastPara="1" vert="horz" wrap="square" lIns="137138" tIns="68550" rIns="137138" bIns="68550" rtlCol="0" anchor="t" anchorCtr="0">
            <a:noAutofit/>
          </a:bodyPr>
          <a:lstStyle/>
          <a:p>
            <a:pPr>
              <a:lnSpc>
                <a:spcPct val="90000"/>
              </a:lnSpc>
              <a:spcBef>
                <a:spcPts val="0"/>
              </a:spcBef>
              <a:buClr>
                <a:srgbClr val="F2F2F2"/>
              </a:buClr>
              <a:buSzPts val="2400"/>
            </a:pPr>
            <a:r>
              <a:rPr lang="en-US" dirty="0" err="1">
                <a:solidFill>
                  <a:schemeClr val="bg1"/>
                </a:solidFill>
                <a:latin typeface="Exo"/>
                <a:ea typeface="Exo"/>
                <a:cs typeface="Exo"/>
                <a:sym typeface="Exo"/>
              </a:rPr>
              <a:t>Oleh</a:t>
            </a:r>
            <a:r>
              <a:rPr lang="en-US" dirty="0">
                <a:solidFill>
                  <a:schemeClr val="bg1"/>
                </a:solidFill>
                <a:latin typeface="Exo"/>
                <a:ea typeface="Exo"/>
                <a:cs typeface="Exo"/>
                <a:sym typeface="Exo"/>
              </a:rPr>
              <a:t>:</a:t>
            </a:r>
            <a:endParaRPr dirty="0">
              <a:solidFill>
                <a:schemeClr val="bg1"/>
              </a:solidFill>
            </a:endParaRPr>
          </a:p>
          <a:p>
            <a:pPr>
              <a:lnSpc>
                <a:spcPct val="90000"/>
              </a:lnSpc>
              <a:spcBef>
                <a:spcPts val="1500"/>
              </a:spcBef>
              <a:buClr>
                <a:schemeClr val="lt1"/>
              </a:buClr>
              <a:buSzPts val="2400"/>
            </a:pPr>
            <a:r>
              <a:rPr lang="en-US" dirty="0" err="1" smtClean="0">
                <a:solidFill>
                  <a:schemeClr val="bg1"/>
                </a:solidFill>
              </a:rPr>
              <a:t>Suhanto</a:t>
            </a:r>
            <a:r>
              <a:rPr lang="en-US" dirty="0" smtClean="0">
                <a:solidFill>
                  <a:schemeClr val="bg1"/>
                </a:solidFill>
              </a:rPr>
              <a:t>, </a:t>
            </a:r>
            <a:endParaRPr dirty="0">
              <a:solidFill>
                <a:schemeClr val="bg1"/>
              </a:solidFill>
            </a:endParaRPr>
          </a:p>
          <a:p>
            <a:r>
              <a:rPr lang="en-US" dirty="0">
                <a:solidFill>
                  <a:schemeClr val="bg1"/>
                </a:solidFill>
              </a:rPr>
              <a:t>Hana </a:t>
            </a:r>
            <a:r>
              <a:rPr lang="en-US" dirty="0" err="1">
                <a:solidFill>
                  <a:schemeClr val="bg1"/>
                </a:solidFill>
              </a:rPr>
              <a:t>Catur</a:t>
            </a:r>
            <a:r>
              <a:rPr lang="en-US" dirty="0">
                <a:solidFill>
                  <a:schemeClr val="bg1"/>
                </a:solidFill>
              </a:rPr>
              <a:t> </a:t>
            </a:r>
            <a:r>
              <a:rPr lang="en-US" dirty="0" err="1">
                <a:solidFill>
                  <a:schemeClr val="bg1"/>
                </a:solidFill>
              </a:rPr>
              <a:t>Wahyuni</a:t>
            </a:r>
            <a:r>
              <a:rPr lang="en-US" dirty="0">
                <a:solidFill>
                  <a:schemeClr val="bg1"/>
                </a:solidFill>
              </a:rPr>
              <a:t> </a:t>
            </a:r>
            <a:endParaRPr lang="en-US" dirty="0" smtClean="0">
              <a:solidFill>
                <a:schemeClr val="bg1"/>
              </a:solidFill>
            </a:endParaRPr>
          </a:p>
          <a:p>
            <a:r>
              <a:rPr lang="id-ID" sz="3000" dirty="0">
                <a:solidFill>
                  <a:schemeClr val="bg1"/>
                </a:solidFill>
              </a:rPr>
              <a:t>Program Studi </a:t>
            </a:r>
            <a:r>
              <a:rPr lang="en-US" sz="3000" dirty="0">
                <a:solidFill>
                  <a:schemeClr val="bg1"/>
                </a:solidFill>
              </a:rPr>
              <a:t>S2 MPI</a:t>
            </a:r>
            <a:r>
              <a:rPr lang="id-ID" sz="3000" dirty="0">
                <a:solidFill>
                  <a:schemeClr val="bg1"/>
                </a:solidFill>
              </a:rPr>
              <a:t>, Universitas Muhammadiyah Sidoarjo, Indonesia</a:t>
            </a:r>
            <a:r>
              <a:rPr lang="en-US" sz="3000" dirty="0" err="1">
                <a:solidFill>
                  <a:schemeClr val="bg1"/>
                </a:solidFill>
                <a:sym typeface="Exo"/>
              </a:rPr>
              <a:t>Universitas</a:t>
            </a:r>
            <a:r>
              <a:rPr lang="en-US" sz="3000" dirty="0">
                <a:solidFill>
                  <a:schemeClr val="bg1"/>
                </a:solidFill>
                <a:sym typeface="Exo"/>
              </a:rPr>
              <a:t> </a:t>
            </a:r>
            <a:r>
              <a:rPr lang="en-US" sz="3000" dirty="0" err="1">
                <a:solidFill>
                  <a:schemeClr val="bg1"/>
                </a:solidFill>
                <a:sym typeface="Exo"/>
              </a:rPr>
              <a:t>Muhammadiyah</a:t>
            </a:r>
            <a:r>
              <a:rPr lang="en-US" sz="3000" dirty="0">
                <a:solidFill>
                  <a:schemeClr val="bg1"/>
                </a:solidFill>
                <a:sym typeface="Exo"/>
              </a:rPr>
              <a:t> </a:t>
            </a:r>
            <a:r>
              <a:rPr lang="en-US" sz="3000" dirty="0" err="1">
                <a:solidFill>
                  <a:schemeClr val="bg1"/>
                </a:solidFill>
                <a:sym typeface="Exo"/>
              </a:rPr>
              <a:t>Sidoarjo</a:t>
            </a:r>
            <a:r>
              <a:rPr lang="en-US" sz="3000" dirty="0">
                <a:solidFill>
                  <a:schemeClr val="bg1"/>
                </a:solidFill>
                <a:sym typeface="Exo"/>
              </a:rPr>
              <a:t> </a:t>
            </a:r>
            <a:endParaRPr sz="3000" dirty="0">
              <a:solidFill>
                <a:schemeClr val="bg1"/>
              </a:solidFill>
              <a:sym typeface="Exo"/>
            </a:endParaRPr>
          </a:p>
          <a:p>
            <a:pPr>
              <a:lnSpc>
                <a:spcPct val="90000"/>
              </a:lnSpc>
              <a:spcBef>
                <a:spcPts val="1500"/>
              </a:spcBef>
              <a:buClr>
                <a:srgbClr val="F2F2F2"/>
              </a:buClr>
              <a:buSzPts val="2400"/>
            </a:pPr>
            <a:r>
              <a:rPr lang="en-US" dirty="0" err="1" smtClean="0">
                <a:solidFill>
                  <a:schemeClr val="bg1"/>
                </a:solidFill>
              </a:rPr>
              <a:t>Juli</a:t>
            </a:r>
            <a:r>
              <a:rPr lang="en-US" dirty="0" smtClean="0">
                <a:solidFill>
                  <a:schemeClr val="bg1"/>
                </a:solidFill>
              </a:rPr>
              <a:t>, 2024</a:t>
            </a:r>
            <a:endParaRPr dirty="0">
              <a:solidFill>
                <a:schemeClr val="bg1"/>
              </a:solidFill>
            </a:endParaRPr>
          </a:p>
        </p:txBody>
      </p:sp>
    </p:spTree>
    <p:extLst>
      <p:ext uri="{BB962C8B-B14F-4D97-AF65-F5344CB8AC3E}">
        <p14:creationId xmlns:p14="http://schemas.microsoft.com/office/powerpoint/2010/main" val="77921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69810" y="0"/>
            <a:ext cx="11413756" cy="10287000"/>
            <a:chOff x="0" y="0"/>
            <a:chExt cx="406400" cy="366281"/>
          </a:xfrm>
        </p:grpSpPr>
        <p:sp>
          <p:nvSpPr>
            <p:cNvPr id="3" name="Freeform 3"/>
            <p:cNvSpPr/>
            <p:nvPr/>
          </p:nvSpPr>
          <p:spPr>
            <a:xfrm>
              <a:off x="0" y="0"/>
              <a:ext cx="406400" cy="366281"/>
            </a:xfrm>
            <a:custGeom>
              <a:avLst/>
              <a:gdLst/>
              <a:ahLst/>
              <a:cxnLst/>
              <a:rect l="l" t="t" r="r" b="b"/>
              <a:pathLst>
                <a:path w="406400" h="366281">
                  <a:moveTo>
                    <a:pt x="203200" y="0"/>
                  </a:moveTo>
                  <a:lnTo>
                    <a:pt x="406400" y="0"/>
                  </a:lnTo>
                  <a:lnTo>
                    <a:pt x="203200" y="366281"/>
                  </a:lnTo>
                  <a:lnTo>
                    <a:pt x="0" y="366281"/>
                  </a:lnTo>
                  <a:lnTo>
                    <a:pt x="203200" y="0"/>
                  </a:lnTo>
                  <a:close/>
                </a:path>
              </a:pathLst>
            </a:custGeom>
            <a:solidFill>
              <a:srgbClr val="0E305F"/>
            </a:solidFill>
          </p:spPr>
        </p:sp>
        <p:sp>
          <p:nvSpPr>
            <p:cNvPr id="4" name="TextBox 4"/>
            <p:cNvSpPr txBox="1"/>
            <p:nvPr/>
          </p:nvSpPr>
          <p:spPr>
            <a:xfrm>
              <a:off x="101600" y="-47625"/>
              <a:ext cx="203200" cy="4139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576447" y="-2556227"/>
            <a:ext cx="10475222" cy="8926963"/>
            <a:chOff x="0" y="0"/>
            <a:chExt cx="6452843" cy="5499100"/>
          </a:xfrm>
        </p:grpSpPr>
        <p:sp>
          <p:nvSpPr>
            <p:cNvPr id="6" name="Freeform 6"/>
            <p:cNvSpPr/>
            <p:nvPr/>
          </p:nvSpPr>
          <p:spPr>
            <a:xfrm>
              <a:off x="0" y="0"/>
              <a:ext cx="6452843" cy="5499100"/>
            </a:xfrm>
            <a:custGeom>
              <a:avLst/>
              <a:gdLst/>
              <a:ahLst/>
              <a:cxnLst/>
              <a:rect l="l" t="t" r="r" b="b"/>
              <a:pathLst>
                <a:path w="6452843" h="5499100">
                  <a:moveTo>
                    <a:pt x="4839632" y="0"/>
                  </a:moveTo>
                  <a:lnTo>
                    <a:pt x="1613211" y="0"/>
                  </a:lnTo>
                  <a:lnTo>
                    <a:pt x="0" y="2749550"/>
                  </a:lnTo>
                  <a:lnTo>
                    <a:pt x="1613211" y="5499100"/>
                  </a:lnTo>
                  <a:lnTo>
                    <a:pt x="4839632" y="5499100"/>
                  </a:lnTo>
                  <a:lnTo>
                    <a:pt x="6452843" y="2749550"/>
                  </a:lnTo>
                  <a:close/>
                </a:path>
              </a:pathLst>
            </a:custGeom>
            <a:blipFill>
              <a:blip r:embed="rId2"/>
              <a:stretch>
                <a:fillRect t="-8671" b="-8671"/>
              </a:stretch>
            </a:blipFill>
            <a:ln w="161925" cap="sq">
              <a:solidFill>
                <a:srgbClr val="5DA57F"/>
              </a:solidFill>
              <a:prstDash val="solid"/>
              <a:miter/>
            </a:ln>
          </p:spPr>
        </p:sp>
      </p:grpSp>
      <p:grpSp>
        <p:nvGrpSpPr>
          <p:cNvPr id="7" name="Group 7"/>
          <p:cNvGrpSpPr/>
          <p:nvPr/>
        </p:nvGrpSpPr>
        <p:grpSpPr>
          <a:xfrm>
            <a:off x="5444435" y="4740233"/>
            <a:ext cx="1754206" cy="1581032"/>
            <a:chOff x="0" y="0"/>
            <a:chExt cx="406400" cy="366281"/>
          </a:xfrm>
        </p:grpSpPr>
        <p:sp>
          <p:nvSpPr>
            <p:cNvPr id="8" name="Freeform 8"/>
            <p:cNvSpPr/>
            <p:nvPr/>
          </p:nvSpPr>
          <p:spPr>
            <a:xfrm>
              <a:off x="0" y="0"/>
              <a:ext cx="406400" cy="366281"/>
            </a:xfrm>
            <a:custGeom>
              <a:avLst/>
              <a:gdLst/>
              <a:ahLst/>
              <a:cxnLst/>
              <a:rect l="l" t="t" r="r" b="b"/>
              <a:pathLst>
                <a:path w="406400" h="366281">
                  <a:moveTo>
                    <a:pt x="203200" y="0"/>
                  </a:moveTo>
                  <a:lnTo>
                    <a:pt x="406400" y="0"/>
                  </a:lnTo>
                  <a:lnTo>
                    <a:pt x="203200" y="366281"/>
                  </a:lnTo>
                  <a:lnTo>
                    <a:pt x="0" y="366281"/>
                  </a:lnTo>
                  <a:lnTo>
                    <a:pt x="203200" y="0"/>
                  </a:lnTo>
                  <a:close/>
                </a:path>
              </a:pathLst>
            </a:custGeom>
            <a:gradFill rotWithShape="1">
              <a:gsLst>
                <a:gs pos="0">
                  <a:srgbClr val="000000">
                    <a:alpha val="100000"/>
                  </a:srgbClr>
                </a:gs>
                <a:gs pos="100000">
                  <a:srgbClr val="3533CD">
                    <a:alpha val="100000"/>
                  </a:srgbClr>
                </a:gs>
              </a:gsLst>
              <a:lin ang="0"/>
            </a:gradFill>
          </p:spPr>
        </p:sp>
        <p:sp>
          <p:nvSpPr>
            <p:cNvPr id="9" name="TextBox 9"/>
            <p:cNvSpPr txBox="1"/>
            <p:nvPr/>
          </p:nvSpPr>
          <p:spPr>
            <a:xfrm>
              <a:off x="101600" y="-47625"/>
              <a:ext cx="203200" cy="413906"/>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323567" y="6236685"/>
            <a:ext cx="5997971" cy="4220207"/>
            <a:chOff x="0" y="0"/>
            <a:chExt cx="7815598" cy="5499100"/>
          </a:xfrm>
        </p:grpSpPr>
        <p:sp>
          <p:nvSpPr>
            <p:cNvPr id="11" name="Freeform 11"/>
            <p:cNvSpPr/>
            <p:nvPr/>
          </p:nvSpPr>
          <p:spPr>
            <a:xfrm>
              <a:off x="0" y="0"/>
              <a:ext cx="7815598" cy="5499100"/>
            </a:xfrm>
            <a:custGeom>
              <a:avLst/>
              <a:gdLst/>
              <a:ahLst/>
              <a:cxnLst/>
              <a:rect l="l" t="t" r="r" b="b"/>
              <a:pathLst>
                <a:path w="7815598" h="5499100">
                  <a:moveTo>
                    <a:pt x="5861699" y="0"/>
                  </a:moveTo>
                  <a:lnTo>
                    <a:pt x="1953900" y="0"/>
                  </a:lnTo>
                  <a:lnTo>
                    <a:pt x="0" y="2749550"/>
                  </a:lnTo>
                  <a:lnTo>
                    <a:pt x="1953900" y="5499100"/>
                  </a:lnTo>
                  <a:lnTo>
                    <a:pt x="5861699" y="5499100"/>
                  </a:lnTo>
                  <a:lnTo>
                    <a:pt x="7815598" y="2749550"/>
                  </a:lnTo>
                  <a:close/>
                </a:path>
              </a:pathLst>
            </a:custGeom>
            <a:blipFill>
              <a:blip r:embed="rId3"/>
              <a:stretch>
                <a:fillRect t="-21062" b="-21062"/>
              </a:stretch>
            </a:blipFill>
            <a:ln w="161925" cap="sq">
              <a:solidFill>
                <a:srgbClr val="5DA57F"/>
              </a:solidFill>
              <a:prstDash val="solid"/>
              <a:miter/>
            </a:ln>
          </p:spPr>
        </p:sp>
      </p:grpSp>
      <p:grpSp>
        <p:nvGrpSpPr>
          <p:cNvPr id="12" name="Group 12"/>
          <p:cNvGrpSpPr/>
          <p:nvPr/>
        </p:nvGrpSpPr>
        <p:grpSpPr>
          <a:xfrm>
            <a:off x="16394485" y="7551711"/>
            <a:ext cx="3787031" cy="3413178"/>
            <a:chOff x="0" y="0"/>
            <a:chExt cx="406400" cy="366281"/>
          </a:xfrm>
        </p:grpSpPr>
        <p:sp>
          <p:nvSpPr>
            <p:cNvPr id="13" name="Freeform 13"/>
            <p:cNvSpPr/>
            <p:nvPr/>
          </p:nvSpPr>
          <p:spPr>
            <a:xfrm>
              <a:off x="0" y="0"/>
              <a:ext cx="406400" cy="366281"/>
            </a:xfrm>
            <a:custGeom>
              <a:avLst/>
              <a:gdLst/>
              <a:ahLst/>
              <a:cxnLst/>
              <a:rect l="l" t="t" r="r" b="b"/>
              <a:pathLst>
                <a:path w="406400" h="366281">
                  <a:moveTo>
                    <a:pt x="203200" y="0"/>
                  </a:moveTo>
                  <a:lnTo>
                    <a:pt x="406400" y="0"/>
                  </a:lnTo>
                  <a:lnTo>
                    <a:pt x="203200" y="366281"/>
                  </a:lnTo>
                  <a:lnTo>
                    <a:pt x="0" y="366281"/>
                  </a:lnTo>
                  <a:lnTo>
                    <a:pt x="203200" y="0"/>
                  </a:lnTo>
                  <a:close/>
                </a:path>
              </a:pathLst>
            </a:custGeom>
            <a:gradFill rotWithShape="1">
              <a:gsLst>
                <a:gs pos="0">
                  <a:srgbClr val="000000">
                    <a:alpha val="100000"/>
                  </a:srgbClr>
                </a:gs>
                <a:gs pos="100000">
                  <a:srgbClr val="3533CD">
                    <a:alpha val="100000"/>
                  </a:srgbClr>
                </a:gs>
              </a:gsLst>
              <a:lin ang="0"/>
            </a:gradFill>
          </p:spPr>
        </p:sp>
        <p:sp>
          <p:nvSpPr>
            <p:cNvPr id="14" name="TextBox 14"/>
            <p:cNvSpPr txBox="1"/>
            <p:nvPr/>
          </p:nvSpPr>
          <p:spPr>
            <a:xfrm>
              <a:off x="101600" y="-47625"/>
              <a:ext cx="203200" cy="413906"/>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4966298" y="0"/>
            <a:ext cx="3321702" cy="773411"/>
          </a:xfrm>
          <a:custGeom>
            <a:avLst/>
            <a:gdLst/>
            <a:ahLst/>
            <a:cxnLst/>
            <a:rect l="l" t="t" r="r" b="b"/>
            <a:pathLst>
              <a:path w="3321702" h="773411">
                <a:moveTo>
                  <a:pt x="0" y="0"/>
                </a:moveTo>
                <a:lnTo>
                  <a:pt x="3321702" y="0"/>
                </a:lnTo>
                <a:lnTo>
                  <a:pt x="3321702" y="773411"/>
                </a:lnTo>
                <a:lnTo>
                  <a:pt x="0" y="773411"/>
                </a:lnTo>
                <a:lnTo>
                  <a:pt x="0" y="0"/>
                </a:lnTo>
                <a:close/>
              </a:path>
            </a:pathLst>
          </a:custGeom>
          <a:blipFill>
            <a:blip r:embed="rId4"/>
            <a:stretch>
              <a:fillRect/>
            </a:stretch>
          </a:blipFill>
        </p:spPr>
      </p:sp>
      <p:sp>
        <p:nvSpPr>
          <p:cNvPr id="16" name="Freeform 16"/>
          <p:cNvSpPr/>
          <p:nvPr/>
        </p:nvSpPr>
        <p:spPr>
          <a:xfrm>
            <a:off x="6640411" y="9429463"/>
            <a:ext cx="9695568" cy="752224"/>
          </a:xfrm>
          <a:custGeom>
            <a:avLst/>
            <a:gdLst/>
            <a:ahLst/>
            <a:cxnLst/>
            <a:rect l="l" t="t" r="r" b="b"/>
            <a:pathLst>
              <a:path w="9695568" h="752224">
                <a:moveTo>
                  <a:pt x="0" y="0"/>
                </a:moveTo>
                <a:lnTo>
                  <a:pt x="9695569" y="0"/>
                </a:lnTo>
                <a:lnTo>
                  <a:pt x="9695569" y="752224"/>
                </a:lnTo>
                <a:lnTo>
                  <a:pt x="0" y="752224"/>
                </a:lnTo>
                <a:lnTo>
                  <a:pt x="0" y="0"/>
                </a:lnTo>
                <a:close/>
              </a:path>
            </a:pathLst>
          </a:custGeom>
          <a:blipFill>
            <a:blip r:embed="rId5"/>
            <a:stretch>
              <a:fillRect t="-22754"/>
            </a:stretch>
          </a:blipFill>
        </p:spPr>
      </p:sp>
      <p:sp>
        <p:nvSpPr>
          <p:cNvPr id="17" name="TextBox 17"/>
          <p:cNvSpPr txBox="1"/>
          <p:nvPr/>
        </p:nvSpPr>
        <p:spPr>
          <a:xfrm>
            <a:off x="17259300" y="9419687"/>
            <a:ext cx="955170"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10</a:t>
            </a:r>
          </a:p>
        </p:txBody>
      </p:sp>
      <p:sp>
        <p:nvSpPr>
          <p:cNvPr id="18" name="AutoShape 18"/>
          <p:cNvSpPr/>
          <p:nvPr/>
        </p:nvSpPr>
        <p:spPr>
          <a:xfrm>
            <a:off x="17306925" y="9505412"/>
            <a:ext cx="0" cy="761492"/>
          </a:xfrm>
          <a:prstGeom prst="line">
            <a:avLst/>
          </a:prstGeom>
          <a:ln w="95250" cap="flat">
            <a:solidFill>
              <a:srgbClr val="FFFFFF"/>
            </a:solidFill>
            <a:prstDash val="solid"/>
            <a:headEnd type="none" w="sm" len="sm"/>
            <a:tailEnd type="none" w="sm" len="sm"/>
          </a:ln>
        </p:spPr>
      </p:sp>
      <p:grpSp>
        <p:nvGrpSpPr>
          <p:cNvPr id="19" name="Group 19"/>
          <p:cNvGrpSpPr/>
          <p:nvPr/>
        </p:nvGrpSpPr>
        <p:grpSpPr>
          <a:xfrm>
            <a:off x="9227387" y="2016346"/>
            <a:ext cx="655767" cy="65576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E305F"/>
            </a:solidFill>
          </p:spPr>
        </p:sp>
        <p:sp>
          <p:nvSpPr>
            <p:cNvPr id="21" name="TextBox 21"/>
            <p:cNvSpPr txBox="1"/>
            <p:nvPr/>
          </p:nvSpPr>
          <p:spPr>
            <a:xfrm>
              <a:off x="139700" y="82550"/>
              <a:ext cx="533400" cy="590550"/>
            </a:xfrm>
            <a:prstGeom prst="rect">
              <a:avLst/>
            </a:prstGeom>
          </p:spPr>
          <p:txBody>
            <a:bodyPr lIns="50800" tIns="50800" rIns="50800" bIns="50800" rtlCol="0" anchor="ctr"/>
            <a:lstStyle/>
            <a:p>
              <a:pPr algn="ctr">
                <a:lnSpc>
                  <a:spcPts val="3608"/>
                </a:lnSpc>
              </a:pPr>
              <a:endParaRPr/>
            </a:p>
          </p:txBody>
        </p:sp>
      </p:grpSp>
      <p:sp>
        <p:nvSpPr>
          <p:cNvPr id="22" name="TextBox 22"/>
          <p:cNvSpPr txBox="1"/>
          <p:nvPr/>
        </p:nvSpPr>
        <p:spPr>
          <a:xfrm>
            <a:off x="8898775" y="379730"/>
            <a:ext cx="7043227" cy="1136015"/>
          </a:xfrm>
          <a:prstGeom prst="rect">
            <a:avLst/>
          </a:prstGeom>
        </p:spPr>
        <p:txBody>
          <a:bodyPr lIns="0" tIns="0" rIns="0" bIns="0" rtlCol="0" anchor="t">
            <a:spAutoFit/>
          </a:bodyPr>
          <a:lstStyle/>
          <a:p>
            <a:pPr algn="l">
              <a:lnSpc>
                <a:spcPts val="7359"/>
              </a:lnSpc>
            </a:pPr>
            <a:r>
              <a:rPr lang="en-US" sz="6399">
                <a:solidFill>
                  <a:srgbClr val="028044"/>
                </a:solidFill>
                <a:latin typeface="Cooper Hewitt Bold"/>
                <a:ea typeface="Cooper Hewitt Bold"/>
                <a:cs typeface="Cooper Hewitt Bold"/>
                <a:sym typeface="Cooper Hewitt Bold"/>
              </a:rPr>
              <a:t>METHODE</a:t>
            </a:r>
          </a:p>
        </p:txBody>
      </p:sp>
      <p:sp>
        <p:nvSpPr>
          <p:cNvPr id="23" name="TextBox 23"/>
          <p:cNvSpPr txBox="1"/>
          <p:nvPr/>
        </p:nvSpPr>
        <p:spPr>
          <a:xfrm>
            <a:off x="10216529" y="2164842"/>
            <a:ext cx="7587120" cy="537210"/>
          </a:xfrm>
          <a:prstGeom prst="rect">
            <a:avLst/>
          </a:prstGeom>
        </p:spPr>
        <p:txBody>
          <a:bodyPr lIns="0" tIns="0" rIns="0" bIns="0" rtlCol="0" anchor="t">
            <a:spAutoFit/>
          </a:bodyPr>
          <a:lstStyle/>
          <a:p>
            <a:pPr algn="l">
              <a:lnSpc>
                <a:spcPts val="4139"/>
              </a:lnSpc>
            </a:pPr>
            <a:r>
              <a:rPr lang="en-US" sz="3599">
                <a:solidFill>
                  <a:srgbClr val="000000"/>
                </a:solidFill>
                <a:latin typeface="Intro Rust"/>
                <a:ea typeface="Intro Rust"/>
                <a:cs typeface="Intro Rust"/>
                <a:sym typeface="Intro Rust"/>
              </a:rPr>
              <a:t>Analisis data</a:t>
            </a:r>
          </a:p>
        </p:txBody>
      </p:sp>
      <p:sp>
        <p:nvSpPr>
          <p:cNvPr id="24" name="TextBox 24"/>
          <p:cNvSpPr txBox="1"/>
          <p:nvPr/>
        </p:nvSpPr>
        <p:spPr>
          <a:xfrm>
            <a:off x="8591891" y="3119788"/>
            <a:ext cx="9211759" cy="4844343"/>
          </a:xfrm>
          <a:prstGeom prst="rect">
            <a:avLst/>
          </a:prstGeom>
        </p:spPr>
        <p:txBody>
          <a:bodyPr lIns="0" tIns="0" rIns="0" bIns="0" rtlCol="0" anchor="t">
            <a:spAutoFit/>
          </a:bodyPr>
          <a:lstStyle/>
          <a:p>
            <a:pPr algn="just">
              <a:lnSpc>
                <a:spcPts val="3888"/>
              </a:lnSpc>
              <a:spcBef>
                <a:spcPct val="0"/>
              </a:spcBef>
            </a:pPr>
            <a:r>
              <a:rPr lang="en-US" sz="2777" dirty="0">
                <a:solidFill>
                  <a:srgbClr val="000000"/>
                </a:solidFill>
                <a:latin typeface="Gagalin"/>
                <a:ea typeface="Gagalin"/>
                <a:cs typeface="Gagalin"/>
                <a:sym typeface="Gagalin"/>
              </a:rPr>
              <a:t> DIBUAT SELAMA PROSES PENELITIAN KEMUDIAN SETELAH SETIAP PENGUMPULAN DATA SELESAI. LANGKAH PERTAMA ADALAH SELEKSI DATA, ARTINYA MEMILAH DATA YANG DITEMUKAN DI LAPANGAN, SETELAH ITU MEMILIH DATA YANG MENGGAMBARKAN HASIL PENELITIAN YANG ADA, KEMUDIAN MERINGKASNYA DALAM BENTUK DIAGRAM DAN TABEL UNTUK MENDAPATKAN DATA YANG MEWAKILI KESIMPULAN DAN IMPLIKASI FOCUS PENELITIAN. KETIGA, VERIFIKASI DATA, YAITU. MEMAHAMI DATA YANG DITAMPILKAN UNTUK MENARIK KESIMPULAN YANG MASUK AKAL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36197" y="1181100"/>
            <a:ext cx="4833864" cy="0"/>
          </a:xfrm>
          <a:prstGeom prst="line">
            <a:avLst/>
          </a:prstGeom>
          <a:ln w="95250" cap="flat">
            <a:solidFill>
              <a:srgbClr val="A30000"/>
            </a:solidFill>
            <a:prstDash val="solid"/>
            <a:headEnd type="none" w="sm" len="sm"/>
            <a:tailEnd type="none" w="sm" len="sm"/>
          </a:ln>
        </p:spPr>
      </p:sp>
      <p:sp>
        <p:nvSpPr>
          <p:cNvPr id="3" name="AutoShape 3"/>
          <p:cNvSpPr/>
          <p:nvPr/>
        </p:nvSpPr>
        <p:spPr>
          <a:xfrm>
            <a:off x="10818424" y="1181100"/>
            <a:ext cx="349380" cy="0"/>
          </a:xfrm>
          <a:prstGeom prst="line">
            <a:avLst/>
          </a:prstGeom>
          <a:ln w="95250" cap="flat">
            <a:solidFill>
              <a:srgbClr val="A30000"/>
            </a:solidFill>
            <a:prstDash val="solid"/>
            <a:headEnd type="none" w="sm" len="sm"/>
            <a:tailEnd type="none" w="sm" len="sm"/>
          </a:ln>
        </p:spPr>
      </p:sp>
      <p:sp>
        <p:nvSpPr>
          <p:cNvPr id="4" name="AutoShape 4"/>
          <p:cNvSpPr/>
          <p:nvPr/>
        </p:nvSpPr>
        <p:spPr>
          <a:xfrm>
            <a:off x="11224808" y="1181100"/>
            <a:ext cx="349380" cy="0"/>
          </a:xfrm>
          <a:prstGeom prst="line">
            <a:avLst/>
          </a:prstGeom>
          <a:ln w="95250" cap="flat">
            <a:solidFill>
              <a:srgbClr val="A30000"/>
            </a:solidFill>
            <a:prstDash val="solid"/>
            <a:headEnd type="none" w="sm" len="sm"/>
            <a:tailEnd type="none" w="sm" len="sm"/>
          </a:ln>
        </p:spPr>
      </p:sp>
      <p:sp>
        <p:nvSpPr>
          <p:cNvPr id="5" name="AutoShape 5"/>
          <p:cNvSpPr/>
          <p:nvPr/>
        </p:nvSpPr>
        <p:spPr>
          <a:xfrm>
            <a:off x="11627002" y="1181100"/>
            <a:ext cx="349380" cy="0"/>
          </a:xfrm>
          <a:prstGeom prst="line">
            <a:avLst/>
          </a:prstGeom>
          <a:ln w="95250" cap="flat">
            <a:solidFill>
              <a:srgbClr val="A30000"/>
            </a:solidFill>
            <a:prstDash val="solid"/>
            <a:headEnd type="none" w="sm" len="sm"/>
            <a:tailEnd type="none" w="sm" len="sm"/>
          </a:ln>
        </p:spPr>
      </p:sp>
      <p:grpSp>
        <p:nvGrpSpPr>
          <p:cNvPr id="6" name="Group 6"/>
          <p:cNvGrpSpPr/>
          <p:nvPr/>
        </p:nvGrpSpPr>
        <p:grpSpPr>
          <a:xfrm>
            <a:off x="11175280" y="0"/>
            <a:ext cx="7347155" cy="10287000"/>
            <a:chOff x="0" y="0"/>
            <a:chExt cx="9796207" cy="13716000"/>
          </a:xfrm>
        </p:grpSpPr>
        <p:pic>
          <p:nvPicPr>
            <p:cNvPr id="7" name="Picture 7"/>
            <p:cNvPicPr>
              <a:picLocks noChangeAspect="1"/>
            </p:cNvPicPr>
            <p:nvPr/>
          </p:nvPicPr>
          <p:blipFill>
            <a:blip r:embed="rId2">
              <a:alphaModFix amt="12000"/>
            </a:blip>
            <a:srcRect l="8985" r="44099"/>
            <a:stretch>
              <a:fillRect/>
            </a:stretch>
          </p:blipFill>
          <p:spPr>
            <a:xfrm>
              <a:off x="0" y="0"/>
              <a:ext cx="9796207" cy="13716000"/>
            </a:xfrm>
            <a:prstGeom prst="rect">
              <a:avLst/>
            </a:prstGeom>
          </p:spPr>
        </p:pic>
      </p:grpSp>
      <p:grpSp>
        <p:nvGrpSpPr>
          <p:cNvPr id="8" name="Group 8"/>
          <p:cNvGrpSpPr/>
          <p:nvPr/>
        </p:nvGrpSpPr>
        <p:grpSpPr>
          <a:xfrm>
            <a:off x="1028700" y="2828664"/>
            <a:ext cx="7880610" cy="2926427"/>
            <a:chOff x="0" y="0"/>
            <a:chExt cx="2075552" cy="770746"/>
          </a:xfrm>
        </p:grpSpPr>
        <p:sp>
          <p:nvSpPr>
            <p:cNvPr id="9" name="Freeform 9"/>
            <p:cNvSpPr/>
            <p:nvPr/>
          </p:nvSpPr>
          <p:spPr>
            <a:xfrm>
              <a:off x="0" y="0"/>
              <a:ext cx="2075552" cy="770746"/>
            </a:xfrm>
            <a:custGeom>
              <a:avLst/>
              <a:gdLst/>
              <a:ahLst/>
              <a:cxnLst/>
              <a:rect l="l" t="t" r="r" b="b"/>
              <a:pathLst>
                <a:path w="2075552" h="770746">
                  <a:moveTo>
                    <a:pt x="29472" y="0"/>
                  </a:moveTo>
                  <a:lnTo>
                    <a:pt x="2046080" y="0"/>
                  </a:lnTo>
                  <a:cubicBezTo>
                    <a:pt x="2062356" y="0"/>
                    <a:pt x="2075552" y="13195"/>
                    <a:pt x="2075552" y="29472"/>
                  </a:cubicBezTo>
                  <a:lnTo>
                    <a:pt x="2075552" y="741274"/>
                  </a:lnTo>
                  <a:cubicBezTo>
                    <a:pt x="2075552" y="757551"/>
                    <a:pt x="2062356" y="770746"/>
                    <a:pt x="2046080" y="770746"/>
                  </a:cubicBezTo>
                  <a:lnTo>
                    <a:pt x="29472" y="770746"/>
                  </a:lnTo>
                  <a:cubicBezTo>
                    <a:pt x="13195" y="770746"/>
                    <a:pt x="0" y="757551"/>
                    <a:pt x="0" y="741274"/>
                  </a:cubicBezTo>
                  <a:lnTo>
                    <a:pt x="0" y="29472"/>
                  </a:lnTo>
                  <a:cubicBezTo>
                    <a:pt x="0" y="13195"/>
                    <a:pt x="13195" y="0"/>
                    <a:pt x="29472" y="0"/>
                  </a:cubicBezTo>
                  <a:close/>
                </a:path>
              </a:pathLst>
            </a:custGeom>
            <a:solidFill>
              <a:srgbClr val="000000">
                <a:alpha val="0"/>
              </a:srgbClr>
            </a:solidFill>
            <a:ln w="38100" cap="rnd">
              <a:solidFill>
                <a:srgbClr val="A30000"/>
              </a:solidFill>
              <a:prstDash val="solid"/>
              <a:round/>
            </a:ln>
          </p:spPr>
        </p:sp>
        <p:sp>
          <p:nvSpPr>
            <p:cNvPr id="10" name="TextBox 10"/>
            <p:cNvSpPr txBox="1"/>
            <p:nvPr/>
          </p:nvSpPr>
          <p:spPr>
            <a:xfrm>
              <a:off x="0" y="-57150"/>
              <a:ext cx="2075552" cy="82789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260509" y="3120375"/>
            <a:ext cx="2343004" cy="2343004"/>
            <a:chOff x="0" y="0"/>
            <a:chExt cx="812800" cy="812800"/>
          </a:xfrm>
        </p:grpSpPr>
        <p:sp>
          <p:nvSpPr>
            <p:cNvPr id="12" name="Freeform 12"/>
            <p:cNvSpPr/>
            <p:nvPr/>
          </p:nvSpPr>
          <p:spPr>
            <a:xfrm>
              <a:off x="0" y="0"/>
              <a:ext cx="812800" cy="812800"/>
            </a:xfrm>
            <a:custGeom>
              <a:avLst/>
              <a:gdLst/>
              <a:ahLst/>
              <a:cxnLst/>
              <a:rect l="l" t="t" r="r" b="b"/>
              <a:pathLst>
                <a:path w="812800" h="812800">
                  <a:moveTo>
                    <a:pt x="66085" y="0"/>
                  </a:moveTo>
                  <a:lnTo>
                    <a:pt x="746715" y="0"/>
                  </a:lnTo>
                  <a:cubicBezTo>
                    <a:pt x="783213" y="0"/>
                    <a:pt x="812800" y="29587"/>
                    <a:pt x="812800" y="66085"/>
                  </a:cubicBezTo>
                  <a:lnTo>
                    <a:pt x="812800" y="746715"/>
                  </a:lnTo>
                  <a:cubicBezTo>
                    <a:pt x="812800" y="783213"/>
                    <a:pt x="783213" y="812800"/>
                    <a:pt x="746715" y="812800"/>
                  </a:cubicBezTo>
                  <a:lnTo>
                    <a:pt x="66085" y="812800"/>
                  </a:lnTo>
                  <a:cubicBezTo>
                    <a:pt x="29587" y="812800"/>
                    <a:pt x="0" y="783213"/>
                    <a:pt x="0" y="746715"/>
                  </a:cubicBezTo>
                  <a:lnTo>
                    <a:pt x="0" y="66085"/>
                  </a:lnTo>
                  <a:cubicBezTo>
                    <a:pt x="0" y="29587"/>
                    <a:pt x="29587" y="0"/>
                    <a:pt x="66085" y="0"/>
                  </a:cubicBezTo>
                  <a:close/>
                </a:path>
              </a:pathLst>
            </a:custGeom>
            <a:gradFill rotWithShape="1">
              <a:gsLst>
                <a:gs pos="0">
                  <a:srgbClr val="940000">
                    <a:alpha val="100000"/>
                  </a:srgbClr>
                </a:gs>
                <a:gs pos="100000">
                  <a:srgbClr val="FF0000">
                    <a:alpha val="100000"/>
                  </a:srgbClr>
                </a:gs>
              </a:gsLst>
              <a:lin ang="2700000"/>
            </a:gra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356557" y="3216423"/>
            <a:ext cx="2150907" cy="2150907"/>
            <a:chOff x="0" y="0"/>
            <a:chExt cx="6350000" cy="6350000"/>
          </a:xfrm>
        </p:grpSpPr>
        <p:sp>
          <p:nvSpPr>
            <p:cNvPr id="15" name="Freeform 15"/>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stretch>
                <a:fillRect t="-9178" b="-9178"/>
              </a:stretch>
            </a:blipFill>
          </p:spPr>
        </p:sp>
      </p:grpSp>
      <p:grpSp>
        <p:nvGrpSpPr>
          <p:cNvPr id="16" name="Group 16"/>
          <p:cNvGrpSpPr/>
          <p:nvPr/>
        </p:nvGrpSpPr>
        <p:grpSpPr>
          <a:xfrm>
            <a:off x="9378690" y="2828664"/>
            <a:ext cx="7880610" cy="2926427"/>
            <a:chOff x="0" y="0"/>
            <a:chExt cx="2075552" cy="770746"/>
          </a:xfrm>
        </p:grpSpPr>
        <p:sp>
          <p:nvSpPr>
            <p:cNvPr id="17" name="Freeform 17"/>
            <p:cNvSpPr/>
            <p:nvPr/>
          </p:nvSpPr>
          <p:spPr>
            <a:xfrm>
              <a:off x="0" y="0"/>
              <a:ext cx="2075552" cy="770746"/>
            </a:xfrm>
            <a:custGeom>
              <a:avLst/>
              <a:gdLst/>
              <a:ahLst/>
              <a:cxnLst/>
              <a:rect l="l" t="t" r="r" b="b"/>
              <a:pathLst>
                <a:path w="2075552" h="770746">
                  <a:moveTo>
                    <a:pt x="29472" y="0"/>
                  </a:moveTo>
                  <a:lnTo>
                    <a:pt x="2046080" y="0"/>
                  </a:lnTo>
                  <a:cubicBezTo>
                    <a:pt x="2062356" y="0"/>
                    <a:pt x="2075552" y="13195"/>
                    <a:pt x="2075552" y="29472"/>
                  </a:cubicBezTo>
                  <a:lnTo>
                    <a:pt x="2075552" y="741274"/>
                  </a:lnTo>
                  <a:cubicBezTo>
                    <a:pt x="2075552" y="757551"/>
                    <a:pt x="2062356" y="770746"/>
                    <a:pt x="2046080" y="770746"/>
                  </a:cubicBezTo>
                  <a:lnTo>
                    <a:pt x="29472" y="770746"/>
                  </a:lnTo>
                  <a:cubicBezTo>
                    <a:pt x="13195" y="770746"/>
                    <a:pt x="0" y="757551"/>
                    <a:pt x="0" y="741274"/>
                  </a:cubicBezTo>
                  <a:lnTo>
                    <a:pt x="0" y="29472"/>
                  </a:lnTo>
                  <a:cubicBezTo>
                    <a:pt x="0" y="13195"/>
                    <a:pt x="13195" y="0"/>
                    <a:pt x="29472" y="0"/>
                  </a:cubicBezTo>
                  <a:close/>
                </a:path>
              </a:pathLst>
            </a:custGeom>
            <a:solidFill>
              <a:srgbClr val="000000">
                <a:alpha val="0"/>
              </a:srgbClr>
            </a:solidFill>
            <a:ln w="38100" cap="rnd">
              <a:solidFill>
                <a:srgbClr val="A30000"/>
              </a:solidFill>
              <a:prstDash val="solid"/>
              <a:round/>
            </a:ln>
          </p:spPr>
        </p:sp>
        <p:sp>
          <p:nvSpPr>
            <p:cNvPr id="18" name="TextBox 18"/>
            <p:cNvSpPr txBox="1"/>
            <p:nvPr/>
          </p:nvSpPr>
          <p:spPr>
            <a:xfrm>
              <a:off x="0" y="-57150"/>
              <a:ext cx="2075552" cy="827896"/>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4610499" y="3120375"/>
            <a:ext cx="2343004" cy="2343004"/>
            <a:chOff x="0" y="0"/>
            <a:chExt cx="812800" cy="812800"/>
          </a:xfrm>
        </p:grpSpPr>
        <p:sp>
          <p:nvSpPr>
            <p:cNvPr id="20" name="Freeform 20"/>
            <p:cNvSpPr/>
            <p:nvPr/>
          </p:nvSpPr>
          <p:spPr>
            <a:xfrm>
              <a:off x="0" y="0"/>
              <a:ext cx="812800" cy="812800"/>
            </a:xfrm>
            <a:custGeom>
              <a:avLst/>
              <a:gdLst/>
              <a:ahLst/>
              <a:cxnLst/>
              <a:rect l="l" t="t" r="r" b="b"/>
              <a:pathLst>
                <a:path w="812800" h="812800">
                  <a:moveTo>
                    <a:pt x="66085" y="0"/>
                  </a:moveTo>
                  <a:lnTo>
                    <a:pt x="746715" y="0"/>
                  </a:lnTo>
                  <a:cubicBezTo>
                    <a:pt x="783213" y="0"/>
                    <a:pt x="812800" y="29587"/>
                    <a:pt x="812800" y="66085"/>
                  </a:cubicBezTo>
                  <a:lnTo>
                    <a:pt x="812800" y="746715"/>
                  </a:lnTo>
                  <a:cubicBezTo>
                    <a:pt x="812800" y="783213"/>
                    <a:pt x="783213" y="812800"/>
                    <a:pt x="746715" y="812800"/>
                  </a:cubicBezTo>
                  <a:lnTo>
                    <a:pt x="66085" y="812800"/>
                  </a:lnTo>
                  <a:cubicBezTo>
                    <a:pt x="29587" y="812800"/>
                    <a:pt x="0" y="783213"/>
                    <a:pt x="0" y="746715"/>
                  </a:cubicBezTo>
                  <a:lnTo>
                    <a:pt x="0" y="66085"/>
                  </a:lnTo>
                  <a:cubicBezTo>
                    <a:pt x="0" y="29587"/>
                    <a:pt x="29587" y="0"/>
                    <a:pt x="66085" y="0"/>
                  </a:cubicBezTo>
                  <a:close/>
                </a:path>
              </a:pathLst>
            </a:custGeom>
            <a:gradFill rotWithShape="1">
              <a:gsLst>
                <a:gs pos="0">
                  <a:srgbClr val="940000">
                    <a:alpha val="100000"/>
                  </a:srgbClr>
                </a:gs>
                <a:gs pos="100000">
                  <a:srgbClr val="FF0000">
                    <a:alpha val="100000"/>
                  </a:srgbClr>
                </a:gs>
              </a:gsLst>
              <a:lin ang="2700000"/>
            </a:gradFill>
          </p:spPr>
        </p:sp>
        <p:sp>
          <p:nvSpPr>
            <p:cNvPr id="21" name="TextBox 2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4706547" y="3216423"/>
            <a:ext cx="2150907" cy="2150907"/>
            <a:chOff x="0" y="0"/>
            <a:chExt cx="6350000" cy="6350000"/>
          </a:xfrm>
        </p:grpSpPr>
        <p:sp>
          <p:nvSpPr>
            <p:cNvPr id="23" name="Freeform 23"/>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4"/>
              <a:stretch>
                <a:fillRect l="-23094" r="-23094"/>
              </a:stretch>
            </a:blipFill>
          </p:spPr>
        </p:sp>
      </p:grpSp>
      <p:grpSp>
        <p:nvGrpSpPr>
          <p:cNvPr id="24" name="Group 24"/>
          <p:cNvGrpSpPr/>
          <p:nvPr/>
        </p:nvGrpSpPr>
        <p:grpSpPr>
          <a:xfrm>
            <a:off x="1028700" y="6213998"/>
            <a:ext cx="7880610" cy="2926427"/>
            <a:chOff x="0" y="0"/>
            <a:chExt cx="2075552" cy="770746"/>
          </a:xfrm>
        </p:grpSpPr>
        <p:sp>
          <p:nvSpPr>
            <p:cNvPr id="25" name="Freeform 25"/>
            <p:cNvSpPr/>
            <p:nvPr/>
          </p:nvSpPr>
          <p:spPr>
            <a:xfrm>
              <a:off x="0" y="0"/>
              <a:ext cx="2075552" cy="770746"/>
            </a:xfrm>
            <a:custGeom>
              <a:avLst/>
              <a:gdLst/>
              <a:ahLst/>
              <a:cxnLst/>
              <a:rect l="l" t="t" r="r" b="b"/>
              <a:pathLst>
                <a:path w="2075552" h="770746">
                  <a:moveTo>
                    <a:pt x="29472" y="0"/>
                  </a:moveTo>
                  <a:lnTo>
                    <a:pt x="2046080" y="0"/>
                  </a:lnTo>
                  <a:cubicBezTo>
                    <a:pt x="2062356" y="0"/>
                    <a:pt x="2075552" y="13195"/>
                    <a:pt x="2075552" y="29472"/>
                  </a:cubicBezTo>
                  <a:lnTo>
                    <a:pt x="2075552" y="741274"/>
                  </a:lnTo>
                  <a:cubicBezTo>
                    <a:pt x="2075552" y="757551"/>
                    <a:pt x="2062356" y="770746"/>
                    <a:pt x="2046080" y="770746"/>
                  </a:cubicBezTo>
                  <a:lnTo>
                    <a:pt x="29472" y="770746"/>
                  </a:lnTo>
                  <a:cubicBezTo>
                    <a:pt x="13195" y="770746"/>
                    <a:pt x="0" y="757551"/>
                    <a:pt x="0" y="741274"/>
                  </a:cubicBezTo>
                  <a:lnTo>
                    <a:pt x="0" y="29472"/>
                  </a:lnTo>
                  <a:cubicBezTo>
                    <a:pt x="0" y="13195"/>
                    <a:pt x="13195" y="0"/>
                    <a:pt x="29472" y="0"/>
                  </a:cubicBezTo>
                  <a:close/>
                </a:path>
              </a:pathLst>
            </a:custGeom>
            <a:solidFill>
              <a:srgbClr val="000000">
                <a:alpha val="0"/>
              </a:srgbClr>
            </a:solidFill>
            <a:ln w="38100" cap="rnd">
              <a:solidFill>
                <a:srgbClr val="A30000"/>
              </a:solidFill>
              <a:prstDash val="solid"/>
              <a:round/>
            </a:ln>
          </p:spPr>
        </p:sp>
        <p:sp>
          <p:nvSpPr>
            <p:cNvPr id="26" name="TextBox 26"/>
            <p:cNvSpPr txBox="1"/>
            <p:nvPr/>
          </p:nvSpPr>
          <p:spPr>
            <a:xfrm>
              <a:off x="0" y="-57150"/>
              <a:ext cx="2075552" cy="827896"/>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6260509" y="6505710"/>
            <a:ext cx="2343004" cy="2343004"/>
            <a:chOff x="0" y="0"/>
            <a:chExt cx="812800" cy="812800"/>
          </a:xfrm>
        </p:grpSpPr>
        <p:sp>
          <p:nvSpPr>
            <p:cNvPr id="28" name="Freeform 28"/>
            <p:cNvSpPr/>
            <p:nvPr/>
          </p:nvSpPr>
          <p:spPr>
            <a:xfrm>
              <a:off x="0" y="0"/>
              <a:ext cx="812800" cy="812800"/>
            </a:xfrm>
            <a:custGeom>
              <a:avLst/>
              <a:gdLst/>
              <a:ahLst/>
              <a:cxnLst/>
              <a:rect l="l" t="t" r="r" b="b"/>
              <a:pathLst>
                <a:path w="812800" h="812800">
                  <a:moveTo>
                    <a:pt x="66085" y="0"/>
                  </a:moveTo>
                  <a:lnTo>
                    <a:pt x="746715" y="0"/>
                  </a:lnTo>
                  <a:cubicBezTo>
                    <a:pt x="783213" y="0"/>
                    <a:pt x="812800" y="29587"/>
                    <a:pt x="812800" y="66085"/>
                  </a:cubicBezTo>
                  <a:lnTo>
                    <a:pt x="812800" y="746715"/>
                  </a:lnTo>
                  <a:cubicBezTo>
                    <a:pt x="812800" y="783213"/>
                    <a:pt x="783213" y="812800"/>
                    <a:pt x="746715" y="812800"/>
                  </a:cubicBezTo>
                  <a:lnTo>
                    <a:pt x="66085" y="812800"/>
                  </a:lnTo>
                  <a:cubicBezTo>
                    <a:pt x="29587" y="812800"/>
                    <a:pt x="0" y="783213"/>
                    <a:pt x="0" y="746715"/>
                  </a:cubicBezTo>
                  <a:lnTo>
                    <a:pt x="0" y="66085"/>
                  </a:lnTo>
                  <a:cubicBezTo>
                    <a:pt x="0" y="29587"/>
                    <a:pt x="29587" y="0"/>
                    <a:pt x="66085" y="0"/>
                  </a:cubicBezTo>
                  <a:close/>
                </a:path>
              </a:pathLst>
            </a:custGeom>
            <a:gradFill rotWithShape="1">
              <a:gsLst>
                <a:gs pos="0">
                  <a:srgbClr val="940000">
                    <a:alpha val="100000"/>
                  </a:srgbClr>
                </a:gs>
                <a:gs pos="100000">
                  <a:srgbClr val="FF0000">
                    <a:alpha val="100000"/>
                  </a:srgbClr>
                </a:gs>
              </a:gsLst>
              <a:lin ang="2700000"/>
            </a:gradFill>
          </p:spPr>
        </p:sp>
        <p:sp>
          <p:nvSpPr>
            <p:cNvPr id="29" name="TextBox 2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6356557" y="6601758"/>
            <a:ext cx="2150907" cy="2150907"/>
            <a:chOff x="0" y="0"/>
            <a:chExt cx="6350000" cy="6350000"/>
          </a:xfrm>
        </p:grpSpPr>
        <p:sp>
          <p:nvSpPr>
            <p:cNvPr id="31" name="Freeform 31"/>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5"/>
              <a:stretch>
                <a:fillRect l="-36620" r="-36620"/>
              </a:stretch>
            </a:blipFill>
          </p:spPr>
        </p:sp>
      </p:grpSp>
      <p:grpSp>
        <p:nvGrpSpPr>
          <p:cNvPr id="32" name="Group 32"/>
          <p:cNvGrpSpPr/>
          <p:nvPr/>
        </p:nvGrpSpPr>
        <p:grpSpPr>
          <a:xfrm>
            <a:off x="9378690" y="6213998"/>
            <a:ext cx="7880610" cy="2926427"/>
            <a:chOff x="0" y="0"/>
            <a:chExt cx="2075552" cy="770746"/>
          </a:xfrm>
        </p:grpSpPr>
        <p:sp>
          <p:nvSpPr>
            <p:cNvPr id="33" name="Freeform 33"/>
            <p:cNvSpPr/>
            <p:nvPr/>
          </p:nvSpPr>
          <p:spPr>
            <a:xfrm>
              <a:off x="0" y="0"/>
              <a:ext cx="2075552" cy="770746"/>
            </a:xfrm>
            <a:custGeom>
              <a:avLst/>
              <a:gdLst/>
              <a:ahLst/>
              <a:cxnLst/>
              <a:rect l="l" t="t" r="r" b="b"/>
              <a:pathLst>
                <a:path w="2075552" h="770746">
                  <a:moveTo>
                    <a:pt x="29472" y="0"/>
                  </a:moveTo>
                  <a:lnTo>
                    <a:pt x="2046080" y="0"/>
                  </a:lnTo>
                  <a:cubicBezTo>
                    <a:pt x="2062356" y="0"/>
                    <a:pt x="2075552" y="13195"/>
                    <a:pt x="2075552" y="29472"/>
                  </a:cubicBezTo>
                  <a:lnTo>
                    <a:pt x="2075552" y="741274"/>
                  </a:lnTo>
                  <a:cubicBezTo>
                    <a:pt x="2075552" y="757551"/>
                    <a:pt x="2062356" y="770746"/>
                    <a:pt x="2046080" y="770746"/>
                  </a:cubicBezTo>
                  <a:lnTo>
                    <a:pt x="29472" y="770746"/>
                  </a:lnTo>
                  <a:cubicBezTo>
                    <a:pt x="13195" y="770746"/>
                    <a:pt x="0" y="757551"/>
                    <a:pt x="0" y="741274"/>
                  </a:cubicBezTo>
                  <a:lnTo>
                    <a:pt x="0" y="29472"/>
                  </a:lnTo>
                  <a:cubicBezTo>
                    <a:pt x="0" y="13195"/>
                    <a:pt x="13195" y="0"/>
                    <a:pt x="29472" y="0"/>
                  </a:cubicBezTo>
                  <a:close/>
                </a:path>
              </a:pathLst>
            </a:custGeom>
            <a:solidFill>
              <a:srgbClr val="000000">
                <a:alpha val="0"/>
              </a:srgbClr>
            </a:solidFill>
            <a:ln w="38100" cap="rnd">
              <a:solidFill>
                <a:srgbClr val="A30000"/>
              </a:solidFill>
              <a:prstDash val="solid"/>
              <a:round/>
            </a:ln>
          </p:spPr>
        </p:sp>
        <p:sp>
          <p:nvSpPr>
            <p:cNvPr id="34" name="TextBox 34"/>
            <p:cNvSpPr txBox="1"/>
            <p:nvPr/>
          </p:nvSpPr>
          <p:spPr>
            <a:xfrm>
              <a:off x="0" y="-57150"/>
              <a:ext cx="2075552" cy="827896"/>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4610499" y="6505710"/>
            <a:ext cx="2343004" cy="2343004"/>
            <a:chOff x="0" y="0"/>
            <a:chExt cx="812800" cy="812800"/>
          </a:xfrm>
        </p:grpSpPr>
        <p:sp>
          <p:nvSpPr>
            <p:cNvPr id="36" name="Freeform 36"/>
            <p:cNvSpPr/>
            <p:nvPr/>
          </p:nvSpPr>
          <p:spPr>
            <a:xfrm>
              <a:off x="0" y="0"/>
              <a:ext cx="812800" cy="812800"/>
            </a:xfrm>
            <a:custGeom>
              <a:avLst/>
              <a:gdLst/>
              <a:ahLst/>
              <a:cxnLst/>
              <a:rect l="l" t="t" r="r" b="b"/>
              <a:pathLst>
                <a:path w="812800" h="812800">
                  <a:moveTo>
                    <a:pt x="66085" y="0"/>
                  </a:moveTo>
                  <a:lnTo>
                    <a:pt x="746715" y="0"/>
                  </a:lnTo>
                  <a:cubicBezTo>
                    <a:pt x="783213" y="0"/>
                    <a:pt x="812800" y="29587"/>
                    <a:pt x="812800" y="66085"/>
                  </a:cubicBezTo>
                  <a:lnTo>
                    <a:pt x="812800" y="746715"/>
                  </a:lnTo>
                  <a:cubicBezTo>
                    <a:pt x="812800" y="783213"/>
                    <a:pt x="783213" y="812800"/>
                    <a:pt x="746715" y="812800"/>
                  </a:cubicBezTo>
                  <a:lnTo>
                    <a:pt x="66085" y="812800"/>
                  </a:lnTo>
                  <a:cubicBezTo>
                    <a:pt x="29587" y="812800"/>
                    <a:pt x="0" y="783213"/>
                    <a:pt x="0" y="746715"/>
                  </a:cubicBezTo>
                  <a:lnTo>
                    <a:pt x="0" y="66085"/>
                  </a:lnTo>
                  <a:cubicBezTo>
                    <a:pt x="0" y="29587"/>
                    <a:pt x="29587" y="0"/>
                    <a:pt x="66085" y="0"/>
                  </a:cubicBezTo>
                  <a:close/>
                </a:path>
              </a:pathLst>
            </a:custGeom>
            <a:gradFill rotWithShape="1">
              <a:gsLst>
                <a:gs pos="0">
                  <a:srgbClr val="940000">
                    <a:alpha val="100000"/>
                  </a:srgbClr>
                </a:gs>
                <a:gs pos="100000">
                  <a:srgbClr val="FF0000">
                    <a:alpha val="100000"/>
                  </a:srgbClr>
                </a:gs>
              </a:gsLst>
              <a:lin ang="2700000"/>
            </a:gradFill>
          </p:spPr>
        </p:sp>
        <p:sp>
          <p:nvSpPr>
            <p:cNvPr id="37" name="TextBox 3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40" name="Group 40"/>
          <p:cNvGrpSpPr/>
          <p:nvPr/>
        </p:nvGrpSpPr>
        <p:grpSpPr>
          <a:xfrm>
            <a:off x="13331570" y="-1115390"/>
            <a:ext cx="2956022" cy="2540331"/>
            <a:chOff x="0" y="0"/>
            <a:chExt cx="812800" cy="698500"/>
          </a:xfrm>
        </p:grpSpPr>
        <p:sp>
          <p:nvSpPr>
            <p:cNvPr id="41" name="Freeform 41"/>
            <p:cNvSpPr/>
            <p:nvPr/>
          </p:nvSpPr>
          <p:spPr>
            <a:xfrm>
              <a:off x="5029" y="0"/>
              <a:ext cx="802742" cy="698500"/>
            </a:xfrm>
            <a:custGeom>
              <a:avLst/>
              <a:gdLst/>
              <a:ahLst/>
              <a:cxnLst/>
              <a:rect l="l" t="t" r="r" b="b"/>
              <a:pathLst>
                <a:path w="802742" h="698500">
                  <a:moveTo>
                    <a:pt x="794600" y="371888"/>
                  </a:moveTo>
                  <a:lnTo>
                    <a:pt x="617742" y="675862"/>
                  </a:lnTo>
                  <a:cubicBezTo>
                    <a:pt x="609588" y="689878"/>
                    <a:pt x="594596" y="698500"/>
                    <a:pt x="578381" y="698500"/>
                  </a:cubicBezTo>
                  <a:lnTo>
                    <a:pt x="224361" y="698500"/>
                  </a:lnTo>
                  <a:cubicBezTo>
                    <a:pt x="208146" y="698500"/>
                    <a:pt x="193154" y="689878"/>
                    <a:pt x="185000" y="675862"/>
                  </a:cubicBezTo>
                  <a:lnTo>
                    <a:pt x="8142" y="371888"/>
                  </a:lnTo>
                  <a:cubicBezTo>
                    <a:pt x="0" y="357894"/>
                    <a:pt x="0" y="340606"/>
                    <a:pt x="8142" y="326612"/>
                  </a:cubicBezTo>
                  <a:lnTo>
                    <a:pt x="185000" y="22638"/>
                  </a:lnTo>
                  <a:cubicBezTo>
                    <a:pt x="193154" y="8622"/>
                    <a:pt x="208146" y="0"/>
                    <a:pt x="224361" y="0"/>
                  </a:cubicBezTo>
                  <a:lnTo>
                    <a:pt x="578381" y="0"/>
                  </a:lnTo>
                  <a:cubicBezTo>
                    <a:pt x="594596" y="0"/>
                    <a:pt x="609588" y="8622"/>
                    <a:pt x="617742" y="22638"/>
                  </a:cubicBezTo>
                  <a:lnTo>
                    <a:pt x="794600" y="326612"/>
                  </a:lnTo>
                  <a:cubicBezTo>
                    <a:pt x="802742" y="340606"/>
                    <a:pt x="802742" y="357894"/>
                    <a:pt x="794600" y="371888"/>
                  </a:cubicBezTo>
                  <a:close/>
                </a:path>
              </a:pathLst>
            </a:custGeom>
            <a:solidFill>
              <a:srgbClr val="1B4583"/>
            </a:solidFill>
          </p:spPr>
        </p:sp>
        <p:sp>
          <p:nvSpPr>
            <p:cNvPr id="42" name="TextBox 42"/>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a:off x="16569891" y="-452620"/>
            <a:ext cx="3640882" cy="3128883"/>
            <a:chOff x="0" y="0"/>
            <a:chExt cx="812800" cy="698500"/>
          </a:xfrm>
        </p:grpSpPr>
        <p:sp>
          <p:nvSpPr>
            <p:cNvPr id="44" name="Freeform 44"/>
            <p:cNvSpPr/>
            <p:nvPr/>
          </p:nvSpPr>
          <p:spPr>
            <a:xfrm>
              <a:off x="4083" y="0"/>
              <a:ext cx="804634" cy="698500"/>
            </a:xfrm>
            <a:custGeom>
              <a:avLst/>
              <a:gdLst/>
              <a:ahLst/>
              <a:cxnLst/>
              <a:rect l="l" t="t" r="r" b="b"/>
              <a:pathLst>
                <a:path w="804634" h="698500">
                  <a:moveTo>
                    <a:pt x="798024" y="367629"/>
                  </a:moveTo>
                  <a:lnTo>
                    <a:pt x="616210" y="680121"/>
                  </a:lnTo>
                  <a:cubicBezTo>
                    <a:pt x="609590" y="691500"/>
                    <a:pt x="597418" y="698500"/>
                    <a:pt x="584253" y="698500"/>
                  </a:cubicBezTo>
                  <a:lnTo>
                    <a:pt x="220381" y="698500"/>
                  </a:lnTo>
                  <a:cubicBezTo>
                    <a:pt x="207216" y="698500"/>
                    <a:pt x="195044" y="691500"/>
                    <a:pt x="188424" y="680121"/>
                  </a:cubicBezTo>
                  <a:lnTo>
                    <a:pt x="6610" y="367629"/>
                  </a:lnTo>
                  <a:cubicBezTo>
                    <a:pt x="0" y="356268"/>
                    <a:pt x="0" y="342232"/>
                    <a:pt x="6610" y="330871"/>
                  </a:cubicBezTo>
                  <a:lnTo>
                    <a:pt x="188424" y="18379"/>
                  </a:lnTo>
                  <a:cubicBezTo>
                    <a:pt x="195044" y="7000"/>
                    <a:pt x="207216" y="0"/>
                    <a:pt x="220381" y="0"/>
                  </a:cubicBezTo>
                  <a:lnTo>
                    <a:pt x="584253" y="0"/>
                  </a:lnTo>
                  <a:cubicBezTo>
                    <a:pt x="597418" y="0"/>
                    <a:pt x="609590" y="7000"/>
                    <a:pt x="616210" y="18379"/>
                  </a:cubicBezTo>
                  <a:lnTo>
                    <a:pt x="798024" y="330871"/>
                  </a:lnTo>
                  <a:cubicBezTo>
                    <a:pt x="804634" y="342232"/>
                    <a:pt x="804634" y="356268"/>
                    <a:pt x="798024" y="367629"/>
                  </a:cubicBezTo>
                  <a:close/>
                </a:path>
              </a:pathLst>
            </a:custGeom>
            <a:gradFill rotWithShape="1">
              <a:gsLst>
                <a:gs pos="0">
                  <a:srgbClr val="000000">
                    <a:alpha val="100000"/>
                  </a:srgbClr>
                </a:gs>
                <a:gs pos="100000">
                  <a:srgbClr val="3533CD">
                    <a:alpha val="100000"/>
                  </a:srgbClr>
                </a:gs>
              </a:gsLst>
              <a:lin ang="0"/>
            </a:gradFill>
          </p:spPr>
        </p:sp>
        <p:sp>
          <p:nvSpPr>
            <p:cNvPr id="45" name="TextBox 45"/>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46" name="Group 46"/>
          <p:cNvGrpSpPr/>
          <p:nvPr/>
        </p:nvGrpSpPr>
        <p:grpSpPr>
          <a:xfrm>
            <a:off x="16134689" y="695425"/>
            <a:ext cx="1438270" cy="1236013"/>
            <a:chOff x="0" y="0"/>
            <a:chExt cx="812800" cy="698500"/>
          </a:xfrm>
        </p:grpSpPr>
        <p:sp>
          <p:nvSpPr>
            <p:cNvPr id="47" name="Freeform 47"/>
            <p:cNvSpPr/>
            <p:nvPr/>
          </p:nvSpPr>
          <p:spPr>
            <a:xfrm>
              <a:off x="8269" y="0"/>
              <a:ext cx="796262" cy="698500"/>
            </a:xfrm>
            <a:custGeom>
              <a:avLst/>
              <a:gdLst/>
              <a:ahLst/>
              <a:cxnLst/>
              <a:rect l="l" t="t" r="r" b="b"/>
              <a:pathLst>
                <a:path w="796262" h="698500">
                  <a:moveTo>
                    <a:pt x="782875" y="386471"/>
                  </a:moveTo>
                  <a:lnTo>
                    <a:pt x="622987" y="661279"/>
                  </a:lnTo>
                  <a:cubicBezTo>
                    <a:pt x="609579" y="684323"/>
                    <a:pt x="584929" y="698500"/>
                    <a:pt x="558269" y="698500"/>
                  </a:cubicBezTo>
                  <a:lnTo>
                    <a:pt x="237993" y="698500"/>
                  </a:lnTo>
                  <a:cubicBezTo>
                    <a:pt x="211333" y="698500"/>
                    <a:pt x="186683" y="684323"/>
                    <a:pt x="173275" y="661279"/>
                  </a:cubicBezTo>
                  <a:lnTo>
                    <a:pt x="13387" y="386471"/>
                  </a:lnTo>
                  <a:cubicBezTo>
                    <a:pt x="0" y="363462"/>
                    <a:pt x="0" y="335038"/>
                    <a:pt x="13387" y="312029"/>
                  </a:cubicBezTo>
                  <a:lnTo>
                    <a:pt x="173275" y="37221"/>
                  </a:lnTo>
                  <a:cubicBezTo>
                    <a:pt x="186683" y="14177"/>
                    <a:pt x="211333" y="0"/>
                    <a:pt x="237993" y="0"/>
                  </a:cubicBezTo>
                  <a:lnTo>
                    <a:pt x="558269" y="0"/>
                  </a:lnTo>
                  <a:cubicBezTo>
                    <a:pt x="584929" y="0"/>
                    <a:pt x="609579" y="14177"/>
                    <a:pt x="622987" y="37221"/>
                  </a:cubicBezTo>
                  <a:lnTo>
                    <a:pt x="782875" y="312029"/>
                  </a:lnTo>
                  <a:cubicBezTo>
                    <a:pt x="796262" y="335038"/>
                    <a:pt x="796262" y="363462"/>
                    <a:pt x="782875" y="386471"/>
                  </a:cubicBezTo>
                  <a:close/>
                </a:path>
              </a:pathLst>
            </a:custGeom>
            <a:solidFill>
              <a:srgbClr val="5E17EB"/>
            </a:solidFill>
          </p:spPr>
        </p:sp>
        <p:sp>
          <p:nvSpPr>
            <p:cNvPr id="48" name="TextBox 48"/>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49" name="Group 49"/>
          <p:cNvGrpSpPr/>
          <p:nvPr/>
        </p:nvGrpSpPr>
        <p:grpSpPr>
          <a:xfrm>
            <a:off x="15132810" y="-866767"/>
            <a:ext cx="2309562" cy="1984780"/>
            <a:chOff x="0" y="0"/>
            <a:chExt cx="812800" cy="698500"/>
          </a:xfrm>
        </p:grpSpPr>
        <p:sp>
          <p:nvSpPr>
            <p:cNvPr id="50" name="Freeform 50"/>
            <p:cNvSpPr/>
            <p:nvPr/>
          </p:nvSpPr>
          <p:spPr>
            <a:xfrm>
              <a:off x="6437" y="0"/>
              <a:ext cx="799926" cy="698500"/>
            </a:xfrm>
            <a:custGeom>
              <a:avLst/>
              <a:gdLst/>
              <a:ahLst/>
              <a:cxnLst/>
              <a:rect l="l" t="t" r="r" b="b"/>
              <a:pathLst>
                <a:path w="799926" h="698500">
                  <a:moveTo>
                    <a:pt x="789505" y="378224"/>
                  </a:moveTo>
                  <a:lnTo>
                    <a:pt x="620021" y="669526"/>
                  </a:lnTo>
                  <a:cubicBezTo>
                    <a:pt x="609584" y="687464"/>
                    <a:pt x="590396" y="698500"/>
                    <a:pt x="569642" y="698500"/>
                  </a:cubicBezTo>
                  <a:lnTo>
                    <a:pt x="230284" y="698500"/>
                  </a:lnTo>
                  <a:cubicBezTo>
                    <a:pt x="209530" y="698500"/>
                    <a:pt x="190342" y="687464"/>
                    <a:pt x="179905" y="669526"/>
                  </a:cubicBezTo>
                  <a:lnTo>
                    <a:pt x="10421" y="378224"/>
                  </a:lnTo>
                  <a:cubicBezTo>
                    <a:pt x="0" y="360313"/>
                    <a:pt x="0" y="338187"/>
                    <a:pt x="10421" y="320276"/>
                  </a:cubicBezTo>
                  <a:lnTo>
                    <a:pt x="179905" y="28974"/>
                  </a:lnTo>
                  <a:cubicBezTo>
                    <a:pt x="190342" y="11036"/>
                    <a:pt x="209530" y="0"/>
                    <a:pt x="230284" y="0"/>
                  </a:cubicBezTo>
                  <a:lnTo>
                    <a:pt x="569642" y="0"/>
                  </a:lnTo>
                  <a:cubicBezTo>
                    <a:pt x="590396" y="0"/>
                    <a:pt x="609584" y="11036"/>
                    <a:pt x="620021" y="28974"/>
                  </a:cubicBezTo>
                  <a:lnTo>
                    <a:pt x="789505" y="320276"/>
                  </a:lnTo>
                  <a:cubicBezTo>
                    <a:pt x="799926" y="338187"/>
                    <a:pt x="799926" y="360313"/>
                    <a:pt x="789505" y="378224"/>
                  </a:cubicBezTo>
                  <a:close/>
                </a:path>
              </a:pathLst>
            </a:custGeom>
            <a:solidFill>
              <a:srgbClr val="000000">
                <a:alpha val="0"/>
              </a:srgbClr>
            </a:solidFill>
            <a:ln w="114300" cap="sq">
              <a:solidFill>
                <a:srgbClr val="FFFFFF"/>
              </a:solidFill>
              <a:prstDash val="solid"/>
              <a:miter/>
            </a:ln>
          </p:spPr>
        </p:sp>
        <p:sp>
          <p:nvSpPr>
            <p:cNvPr id="51" name="TextBox 5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52" name="TextBox 52"/>
          <p:cNvSpPr txBox="1"/>
          <p:nvPr/>
        </p:nvSpPr>
        <p:spPr>
          <a:xfrm>
            <a:off x="16964787" y="9292316"/>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11</a:t>
            </a:r>
          </a:p>
        </p:txBody>
      </p:sp>
      <p:sp>
        <p:nvSpPr>
          <p:cNvPr id="53" name="AutoShape 53"/>
          <p:cNvSpPr/>
          <p:nvPr/>
        </p:nvSpPr>
        <p:spPr>
          <a:xfrm>
            <a:off x="17259300" y="9292825"/>
            <a:ext cx="0" cy="761492"/>
          </a:xfrm>
          <a:prstGeom prst="line">
            <a:avLst/>
          </a:prstGeom>
          <a:ln w="95250" cap="flat">
            <a:solidFill>
              <a:srgbClr val="222222"/>
            </a:solidFill>
            <a:prstDash val="solid"/>
            <a:headEnd type="none" w="sm" len="sm"/>
            <a:tailEnd type="none" w="sm" len="sm"/>
          </a:ln>
        </p:spPr>
      </p:sp>
      <p:sp>
        <p:nvSpPr>
          <p:cNvPr id="54" name="Freeform 54"/>
          <p:cNvSpPr/>
          <p:nvPr/>
        </p:nvSpPr>
        <p:spPr>
          <a:xfrm>
            <a:off x="16953502" y="7905885"/>
            <a:ext cx="4898571" cy="4114800"/>
          </a:xfrm>
          <a:custGeom>
            <a:avLst/>
            <a:gdLst/>
            <a:ahLst/>
            <a:cxnLst/>
            <a:rect l="l" t="t" r="r" b="b"/>
            <a:pathLst>
              <a:path w="4898571" h="4114800">
                <a:moveTo>
                  <a:pt x="0" y="0"/>
                </a:moveTo>
                <a:lnTo>
                  <a:pt x="4898572" y="0"/>
                </a:lnTo>
                <a:lnTo>
                  <a:pt x="4898572" y="4114800"/>
                </a:lnTo>
                <a:lnTo>
                  <a:pt x="0" y="4114800"/>
                </a:lnTo>
                <a:lnTo>
                  <a:pt x="0" y="0"/>
                </a:lnTo>
                <a:close/>
              </a:path>
            </a:pathLst>
          </a:custGeom>
          <a:blipFill>
            <a:blip r:embed="rId6">
              <a:alphaModFix amt="62000"/>
              <a:extLst>
                <a:ext uri="{96DAC541-7B7A-43D3-8B79-37D633B846F1}">
                  <asvg:svgBlip xmlns:asvg="http://schemas.microsoft.com/office/drawing/2016/SVG/main" xmlns="" r:embed="rId8"/>
                </a:ext>
              </a:extLst>
            </a:blip>
            <a:stretch>
              <a:fillRect/>
            </a:stretch>
          </a:blipFill>
        </p:spPr>
      </p:sp>
      <p:sp>
        <p:nvSpPr>
          <p:cNvPr id="55" name="TextBox 55"/>
          <p:cNvSpPr txBox="1"/>
          <p:nvPr/>
        </p:nvSpPr>
        <p:spPr>
          <a:xfrm>
            <a:off x="6941871" y="271156"/>
            <a:ext cx="3828190" cy="986154"/>
          </a:xfrm>
          <a:prstGeom prst="rect">
            <a:avLst/>
          </a:prstGeom>
        </p:spPr>
        <p:txBody>
          <a:bodyPr lIns="0" tIns="0" rIns="0" bIns="0" rtlCol="0" anchor="t">
            <a:spAutoFit/>
          </a:bodyPr>
          <a:lstStyle/>
          <a:p>
            <a:pPr algn="l">
              <a:lnSpc>
                <a:spcPts val="8120"/>
              </a:lnSpc>
              <a:spcBef>
                <a:spcPct val="0"/>
              </a:spcBef>
            </a:pPr>
            <a:r>
              <a:rPr lang="en-US" sz="5800">
                <a:solidFill>
                  <a:srgbClr val="000000"/>
                </a:solidFill>
                <a:latin typeface="Anton"/>
                <a:ea typeface="Anton"/>
                <a:cs typeface="Anton"/>
                <a:sym typeface="Anton"/>
              </a:rPr>
              <a:t>PEMBAHASAN</a:t>
            </a:r>
          </a:p>
        </p:txBody>
      </p:sp>
      <p:sp>
        <p:nvSpPr>
          <p:cNvPr id="56" name="TextBox 56"/>
          <p:cNvSpPr txBox="1"/>
          <p:nvPr/>
        </p:nvSpPr>
        <p:spPr>
          <a:xfrm>
            <a:off x="1342924" y="4015586"/>
            <a:ext cx="4479435" cy="1181100"/>
          </a:xfrm>
          <a:prstGeom prst="rect">
            <a:avLst/>
          </a:prstGeom>
        </p:spPr>
        <p:txBody>
          <a:bodyPr lIns="0" tIns="0" rIns="0" bIns="0" rtlCol="0" anchor="t">
            <a:spAutoFit/>
          </a:bodyPr>
          <a:lstStyle/>
          <a:p>
            <a:pPr algn="just">
              <a:lnSpc>
                <a:spcPts val="3120"/>
              </a:lnSpc>
            </a:pPr>
            <a:r>
              <a:rPr lang="en-US" sz="2600" spc="-78" dirty="0" err="1">
                <a:solidFill>
                  <a:srgbClr val="000000"/>
                </a:solidFill>
                <a:latin typeface="Helios"/>
                <a:ea typeface="Helios"/>
                <a:cs typeface="Helios"/>
                <a:sym typeface="Helios"/>
              </a:rPr>
              <a:t>Satuan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pendidikan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jenjang</a:t>
            </a:r>
            <a:r>
              <a:rPr lang="en-US" sz="2600" spc="-78" dirty="0">
                <a:solidFill>
                  <a:srgbClr val="000000"/>
                </a:solidFill>
                <a:latin typeface="Helios"/>
                <a:ea typeface="Helios"/>
                <a:cs typeface="Helios"/>
                <a:sym typeface="Helios"/>
              </a:rPr>
              <a:t> SD </a:t>
            </a:r>
            <a:r>
              <a:rPr lang="en-US" sz="2600" spc="-78" dirty="0" err="1">
                <a:solidFill>
                  <a:srgbClr val="000000"/>
                </a:solidFill>
                <a:latin typeface="Helios"/>
                <a:ea typeface="Helios"/>
                <a:cs typeface="Helios"/>
                <a:sym typeface="Helios"/>
              </a:rPr>
              <a:t>berjumlah</a:t>
            </a:r>
            <a:r>
              <a:rPr lang="en-US" sz="2600" spc="-78" dirty="0">
                <a:solidFill>
                  <a:srgbClr val="000000"/>
                </a:solidFill>
                <a:latin typeface="Helios"/>
                <a:ea typeface="Helios"/>
                <a:cs typeface="Helios"/>
                <a:sym typeface="Helios"/>
              </a:rPr>
              <a:t> 55 SD (</a:t>
            </a:r>
            <a:r>
              <a:rPr lang="en-US" sz="2600" spc="-78" dirty="0" err="1">
                <a:solidFill>
                  <a:srgbClr val="000000"/>
                </a:solidFill>
                <a:latin typeface="Helios"/>
                <a:ea typeface="Helios"/>
                <a:cs typeface="Helios"/>
                <a:sym typeface="Helios"/>
              </a:rPr>
              <a:t>terdiri</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dari</a:t>
            </a:r>
            <a:r>
              <a:rPr lang="en-US" sz="2600" spc="-78" dirty="0">
                <a:solidFill>
                  <a:srgbClr val="000000"/>
                </a:solidFill>
                <a:latin typeface="Helios"/>
                <a:ea typeface="Helios"/>
                <a:cs typeface="Helios"/>
                <a:sym typeface="Helios"/>
              </a:rPr>
              <a:t> 45 </a:t>
            </a:r>
            <a:r>
              <a:rPr lang="en-US" sz="2600" spc="-78" dirty="0" err="1">
                <a:solidFill>
                  <a:srgbClr val="000000"/>
                </a:solidFill>
                <a:latin typeface="Helios"/>
                <a:ea typeface="Helios"/>
                <a:cs typeface="Helios"/>
                <a:sym typeface="Helios"/>
              </a:rPr>
              <a:t>negeri</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dan</a:t>
            </a:r>
            <a:r>
              <a:rPr lang="en-US" sz="2600" spc="-78" dirty="0">
                <a:solidFill>
                  <a:srgbClr val="000000"/>
                </a:solidFill>
                <a:latin typeface="Helios"/>
                <a:ea typeface="Helios"/>
                <a:cs typeface="Helios"/>
                <a:sym typeface="Helios"/>
              </a:rPr>
              <a:t> 10 </a:t>
            </a:r>
            <a:r>
              <a:rPr lang="en-US" sz="2600" spc="-78" dirty="0" err="1">
                <a:solidFill>
                  <a:srgbClr val="000000"/>
                </a:solidFill>
                <a:latin typeface="Helios"/>
                <a:ea typeface="Helios"/>
                <a:cs typeface="Helios"/>
                <a:sym typeface="Helios"/>
              </a:rPr>
              <a:t>swasta</a:t>
            </a:r>
            <a:r>
              <a:rPr lang="en-US" sz="2600" spc="-78" dirty="0">
                <a:solidFill>
                  <a:srgbClr val="000000"/>
                </a:solidFill>
                <a:latin typeface="Helios"/>
                <a:ea typeface="Helios"/>
                <a:cs typeface="Helios"/>
                <a:sym typeface="Helios"/>
              </a:rPr>
              <a:t>) </a:t>
            </a:r>
          </a:p>
        </p:txBody>
      </p:sp>
      <p:sp>
        <p:nvSpPr>
          <p:cNvPr id="57" name="TextBox 57"/>
          <p:cNvSpPr txBox="1"/>
          <p:nvPr/>
        </p:nvSpPr>
        <p:spPr>
          <a:xfrm>
            <a:off x="1437712" y="3405986"/>
            <a:ext cx="4822797" cy="466725"/>
          </a:xfrm>
          <a:prstGeom prst="rect">
            <a:avLst/>
          </a:prstGeom>
        </p:spPr>
        <p:txBody>
          <a:bodyPr lIns="0" tIns="0" rIns="0" bIns="0" rtlCol="0" anchor="t">
            <a:spAutoFit/>
          </a:bodyPr>
          <a:lstStyle/>
          <a:p>
            <a:pPr algn="l">
              <a:lnSpc>
                <a:spcPts val="3600"/>
              </a:lnSpc>
            </a:pPr>
            <a:r>
              <a:rPr lang="en-US" sz="3000" spc="-90" dirty="0" smtClean="0">
                <a:solidFill>
                  <a:srgbClr val="A30000"/>
                </a:solidFill>
                <a:latin typeface="Helios Bold"/>
                <a:ea typeface="Helios Bold"/>
                <a:cs typeface="Helios Bold"/>
                <a:sym typeface="Helios Bold"/>
              </a:rPr>
              <a:t> </a:t>
            </a:r>
            <a:r>
              <a:rPr lang="en-US" sz="3000" spc="-90" dirty="0" err="1">
                <a:solidFill>
                  <a:srgbClr val="A30000"/>
                </a:solidFill>
                <a:latin typeface="Helios Bold"/>
                <a:ea typeface="Helios Bold"/>
                <a:cs typeface="Helios Bold"/>
                <a:sym typeface="Helios Bold"/>
              </a:rPr>
              <a:t>Sidoarjo</a:t>
            </a:r>
            <a:r>
              <a:rPr lang="en-US" sz="3000" spc="-90" dirty="0">
                <a:solidFill>
                  <a:srgbClr val="A30000"/>
                </a:solidFill>
                <a:latin typeface="Helios Bold"/>
                <a:ea typeface="Helios Bold"/>
                <a:cs typeface="Helios Bold"/>
                <a:sym typeface="Helios Bold"/>
              </a:rPr>
              <a:t> </a:t>
            </a:r>
          </a:p>
        </p:txBody>
      </p:sp>
      <p:sp>
        <p:nvSpPr>
          <p:cNvPr id="58" name="TextBox 58"/>
          <p:cNvSpPr txBox="1"/>
          <p:nvPr/>
        </p:nvSpPr>
        <p:spPr>
          <a:xfrm>
            <a:off x="9787702" y="3820522"/>
            <a:ext cx="4479435" cy="1571625"/>
          </a:xfrm>
          <a:prstGeom prst="rect">
            <a:avLst/>
          </a:prstGeom>
        </p:spPr>
        <p:txBody>
          <a:bodyPr lIns="0" tIns="0" rIns="0" bIns="0" rtlCol="0" anchor="t">
            <a:spAutoFit/>
          </a:bodyPr>
          <a:lstStyle/>
          <a:p>
            <a:pPr algn="l">
              <a:lnSpc>
                <a:spcPts val="3120"/>
              </a:lnSpc>
            </a:pPr>
            <a:r>
              <a:rPr lang="en-US" sz="2600" spc="-78" dirty="0" err="1">
                <a:solidFill>
                  <a:srgbClr val="000000"/>
                </a:solidFill>
                <a:latin typeface="Helios"/>
                <a:ea typeface="Helios"/>
                <a:cs typeface="Helios"/>
                <a:sym typeface="Helios"/>
              </a:rPr>
              <a:t>Lembaga</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pendidikan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keagamaan</a:t>
            </a:r>
            <a:r>
              <a:rPr lang="en-US" sz="2600" spc="-78" dirty="0">
                <a:solidFill>
                  <a:srgbClr val="000000"/>
                </a:solidFill>
                <a:latin typeface="Helios"/>
                <a:ea typeface="Helios"/>
                <a:cs typeface="Helios"/>
                <a:sym typeface="Helios"/>
              </a:rPr>
              <a:t> (Islam) </a:t>
            </a:r>
            <a:r>
              <a:rPr lang="en-US" sz="2600" spc="-78" dirty="0" err="1">
                <a:solidFill>
                  <a:srgbClr val="000000"/>
                </a:solidFill>
                <a:latin typeface="Helios"/>
                <a:ea typeface="Helios"/>
                <a:cs typeface="Helios"/>
                <a:sym typeface="Helios"/>
              </a:rPr>
              <a:t>tingkat</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sekolah</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dasar</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jumlahnya</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sekitar</a:t>
            </a:r>
            <a:r>
              <a:rPr lang="en-US" sz="2600" spc="-78" dirty="0">
                <a:solidFill>
                  <a:srgbClr val="000000"/>
                </a:solidFill>
                <a:latin typeface="Helios"/>
                <a:ea typeface="Helios"/>
                <a:cs typeface="Helios"/>
                <a:sym typeface="Helios"/>
              </a:rPr>
              <a:t> 15 </a:t>
            </a:r>
            <a:r>
              <a:rPr lang="en-US" sz="2600" spc="-78" dirty="0" err="1">
                <a:solidFill>
                  <a:srgbClr val="000000"/>
                </a:solidFill>
                <a:latin typeface="Helios"/>
                <a:ea typeface="Helios"/>
                <a:cs typeface="Helios"/>
                <a:sym typeface="Helios"/>
              </a:rPr>
              <a:t>lembaga</a:t>
            </a:r>
            <a:endParaRPr lang="en-US" sz="2600" spc="-78" dirty="0">
              <a:solidFill>
                <a:srgbClr val="000000"/>
              </a:solidFill>
              <a:latin typeface="Helios"/>
              <a:ea typeface="Helios"/>
              <a:cs typeface="Helios"/>
              <a:sym typeface="Helios"/>
            </a:endParaRPr>
          </a:p>
        </p:txBody>
      </p:sp>
      <p:sp>
        <p:nvSpPr>
          <p:cNvPr id="59" name="TextBox 59"/>
          <p:cNvSpPr txBox="1"/>
          <p:nvPr/>
        </p:nvSpPr>
        <p:spPr>
          <a:xfrm>
            <a:off x="9546597" y="3206898"/>
            <a:ext cx="4720540" cy="466725"/>
          </a:xfrm>
          <a:prstGeom prst="rect">
            <a:avLst/>
          </a:prstGeom>
        </p:spPr>
        <p:txBody>
          <a:bodyPr lIns="0" tIns="0" rIns="0" bIns="0" rtlCol="0" anchor="t">
            <a:spAutoFit/>
          </a:bodyPr>
          <a:lstStyle/>
          <a:p>
            <a:pPr algn="l">
              <a:lnSpc>
                <a:spcPts val="3600"/>
              </a:lnSpc>
            </a:pPr>
            <a:r>
              <a:rPr lang="en-US" sz="3000" spc="-90" dirty="0" err="1">
                <a:solidFill>
                  <a:srgbClr val="A30000"/>
                </a:solidFill>
                <a:latin typeface="Helios Bold"/>
                <a:ea typeface="Helios Bold"/>
                <a:cs typeface="Helios Bold"/>
                <a:sym typeface="Helios Bold"/>
              </a:rPr>
              <a:t>Lembaga</a:t>
            </a:r>
            <a:r>
              <a:rPr lang="en-US" sz="3000" spc="-90" dirty="0">
                <a:solidFill>
                  <a:srgbClr val="A30000"/>
                </a:solidFill>
                <a:latin typeface="Helios Bold"/>
                <a:ea typeface="Helios Bold"/>
                <a:cs typeface="Helios Bold"/>
                <a:sym typeface="Helios Bold"/>
              </a:rPr>
              <a:t> </a:t>
            </a:r>
            <a:r>
              <a:rPr lang="en-US" sz="3000" spc="-90" dirty="0" err="1">
                <a:solidFill>
                  <a:srgbClr val="A30000"/>
                </a:solidFill>
                <a:latin typeface="Helios Bold"/>
                <a:ea typeface="Helios Bold"/>
                <a:cs typeface="Helios Bold"/>
                <a:sym typeface="Helios Bold"/>
              </a:rPr>
              <a:t>Pendidikan</a:t>
            </a:r>
            <a:r>
              <a:rPr lang="en-US" sz="3000" spc="-90" dirty="0">
                <a:solidFill>
                  <a:srgbClr val="A30000"/>
                </a:solidFill>
                <a:latin typeface="Helios Bold"/>
                <a:ea typeface="Helios Bold"/>
                <a:cs typeface="Helios Bold"/>
                <a:sym typeface="Helios Bold"/>
              </a:rPr>
              <a:t> Islam</a:t>
            </a:r>
          </a:p>
        </p:txBody>
      </p:sp>
      <p:sp>
        <p:nvSpPr>
          <p:cNvPr id="60" name="TextBox 60"/>
          <p:cNvSpPr txBox="1"/>
          <p:nvPr/>
        </p:nvSpPr>
        <p:spPr>
          <a:xfrm>
            <a:off x="1342924" y="7049433"/>
            <a:ext cx="4479435" cy="1987724"/>
          </a:xfrm>
          <a:prstGeom prst="rect">
            <a:avLst/>
          </a:prstGeom>
        </p:spPr>
        <p:txBody>
          <a:bodyPr lIns="0" tIns="0" rIns="0" bIns="0" rtlCol="0" anchor="t">
            <a:spAutoFit/>
          </a:bodyPr>
          <a:lstStyle/>
          <a:p>
            <a:pPr algn="ctr">
              <a:lnSpc>
                <a:spcPts val="3120"/>
              </a:lnSpc>
            </a:pPr>
            <a:r>
              <a:rPr lang="en-US" sz="2600" spc="-78" dirty="0" err="1">
                <a:solidFill>
                  <a:srgbClr val="000000"/>
                </a:solidFill>
                <a:latin typeface="Helios"/>
                <a:ea typeface="Helios"/>
                <a:cs typeface="Helios"/>
                <a:sym typeface="Helios"/>
              </a:rPr>
              <a:t>Jumlah</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penduduk</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muslim</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kota</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Sidoarjo</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sebanyak</a:t>
            </a:r>
            <a:r>
              <a:rPr lang="en-US" sz="2600" spc="-78" dirty="0">
                <a:solidFill>
                  <a:srgbClr val="000000"/>
                </a:solidFill>
                <a:latin typeface="Helios"/>
                <a:ea typeface="Helios"/>
                <a:cs typeface="Helios"/>
                <a:sym typeface="Helios"/>
              </a:rPr>
              <a:t> 2.127.597 </a:t>
            </a:r>
            <a:r>
              <a:rPr lang="en-US" sz="2600" spc="-78" dirty="0" err="1" smtClean="0">
                <a:solidFill>
                  <a:srgbClr val="000000"/>
                </a:solidFill>
                <a:latin typeface="Helios"/>
                <a:ea typeface="Helios"/>
                <a:cs typeface="Helios"/>
                <a:sym typeface="Helios"/>
              </a:rPr>
              <a:t>Karakteristik</a:t>
            </a:r>
            <a:r>
              <a:rPr lang="en-US" sz="2600" spc="-78" dirty="0">
                <a:solidFill>
                  <a:srgbClr val="000000"/>
                </a:solidFill>
                <a:latin typeface="Helios"/>
                <a:ea typeface="Helios"/>
                <a:cs typeface="Helios"/>
                <a:sym typeface="Helios"/>
              </a:rPr>
              <a:t> </a:t>
            </a:r>
            <a:r>
              <a:rPr lang="en-US" sz="2600" spc="-78" dirty="0" err="1" smtClean="0">
                <a:solidFill>
                  <a:srgbClr val="000000"/>
                </a:solidFill>
                <a:latin typeface="Helios"/>
                <a:ea typeface="Helios"/>
                <a:cs typeface="Helios"/>
                <a:sym typeface="Helios"/>
              </a:rPr>
              <a:t>masyarakat</a:t>
            </a:r>
            <a:r>
              <a:rPr lang="en-US" sz="2600" spc="-78" dirty="0" smtClean="0">
                <a:solidFill>
                  <a:srgbClr val="000000"/>
                </a:solidFill>
                <a:latin typeface="Helios"/>
                <a:ea typeface="Helios"/>
                <a:cs typeface="Helios"/>
                <a:sym typeface="Helios"/>
              </a:rPr>
              <a:t>  </a:t>
            </a:r>
            <a:r>
              <a:rPr lang="en-US" sz="2600" spc="-78" dirty="0" err="1" smtClean="0">
                <a:solidFill>
                  <a:srgbClr val="000000"/>
                </a:solidFill>
                <a:latin typeface="Helios"/>
                <a:ea typeface="Helios"/>
                <a:cs typeface="Helios"/>
                <a:sym typeface="Helios"/>
              </a:rPr>
              <a:t>religius</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sopan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dan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menghargai</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perbedaan</a:t>
            </a:r>
            <a:r>
              <a:rPr lang="en-US" sz="2600" spc="-78" dirty="0">
                <a:solidFill>
                  <a:srgbClr val="000000"/>
                </a:solidFill>
                <a:latin typeface="Helios"/>
                <a:ea typeface="Helios"/>
                <a:cs typeface="Helios"/>
                <a:sym typeface="Helios"/>
              </a:rPr>
              <a:t> </a:t>
            </a:r>
          </a:p>
        </p:txBody>
      </p:sp>
      <p:sp>
        <p:nvSpPr>
          <p:cNvPr id="61" name="TextBox 61"/>
          <p:cNvSpPr txBox="1"/>
          <p:nvPr/>
        </p:nvSpPr>
        <p:spPr>
          <a:xfrm>
            <a:off x="1251325" y="6503637"/>
            <a:ext cx="4479435" cy="466725"/>
          </a:xfrm>
          <a:prstGeom prst="rect">
            <a:avLst/>
          </a:prstGeom>
        </p:spPr>
        <p:txBody>
          <a:bodyPr lIns="0" tIns="0" rIns="0" bIns="0" rtlCol="0" anchor="t">
            <a:spAutoFit/>
          </a:bodyPr>
          <a:lstStyle/>
          <a:p>
            <a:pPr algn="l">
              <a:lnSpc>
                <a:spcPts val="3600"/>
              </a:lnSpc>
            </a:pPr>
            <a:r>
              <a:rPr lang="en-US" sz="3000" spc="-90" dirty="0" err="1">
                <a:solidFill>
                  <a:srgbClr val="A30000"/>
                </a:solidFill>
                <a:latin typeface="Helios Bold"/>
                <a:ea typeface="Helios Bold"/>
                <a:cs typeface="Helios Bold"/>
                <a:sym typeface="Helios Bold"/>
              </a:rPr>
              <a:t>Masyarakat</a:t>
            </a:r>
            <a:r>
              <a:rPr lang="en-US" sz="3000" spc="-90" dirty="0">
                <a:solidFill>
                  <a:srgbClr val="A30000"/>
                </a:solidFill>
                <a:latin typeface="Helios Bold"/>
                <a:ea typeface="Helios Bold"/>
                <a:cs typeface="Helios Bold"/>
                <a:sym typeface="Helios Bold"/>
              </a:rPr>
              <a:t> </a:t>
            </a:r>
          </a:p>
        </p:txBody>
      </p:sp>
      <p:sp>
        <p:nvSpPr>
          <p:cNvPr id="62" name="TextBox 62"/>
          <p:cNvSpPr txBox="1"/>
          <p:nvPr/>
        </p:nvSpPr>
        <p:spPr>
          <a:xfrm>
            <a:off x="9606873" y="6724785"/>
            <a:ext cx="4841092" cy="2352675"/>
          </a:xfrm>
          <a:prstGeom prst="rect">
            <a:avLst/>
          </a:prstGeom>
        </p:spPr>
        <p:txBody>
          <a:bodyPr lIns="0" tIns="0" rIns="0" bIns="0" rtlCol="0" anchor="t">
            <a:spAutoFit/>
          </a:bodyPr>
          <a:lstStyle/>
          <a:p>
            <a:pPr algn="l">
              <a:lnSpc>
                <a:spcPts val="3120"/>
              </a:lnSpc>
            </a:pP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Didominasi</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oleh</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pekerja</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kantor</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dimana</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lahan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pertanian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sudah</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berkurang</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karena</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tergantikan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fungsi</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lahannya</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untuk</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kepentingan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industri</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perumahan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dan</a:t>
            </a:r>
            <a:r>
              <a:rPr lang="en-US" sz="2600" spc="-78" dirty="0">
                <a:solidFill>
                  <a:srgbClr val="000000"/>
                </a:solidFill>
                <a:latin typeface="Helios"/>
                <a:ea typeface="Helios"/>
                <a:cs typeface="Helios"/>
                <a:sym typeface="Helios"/>
              </a:rPr>
              <a:t> </a:t>
            </a:r>
            <a:r>
              <a:rPr lang="en-US" sz="2600" spc="-78" dirty="0" err="1">
                <a:solidFill>
                  <a:srgbClr val="000000"/>
                </a:solidFill>
                <a:latin typeface="Helios"/>
                <a:ea typeface="Helios"/>
                <a:cs typeface="Helios"/>
                <a:sym typeface="Helios"/>
              </a:rPr>
              <a:t>perkantoran</a:t>
            </a:r>
            <a:endParaRPr lang="en-US" sz="2600" spc="-78" dirty="0">
              <a:solidFill>
                <a:srgbClr val="000000"/>
              </a:solidFill>
              <a:latin typeface="Helios"/>
              <a:ea typeface="Helios"/>
              <a:cs typeface="Helios"/>
              <a:sym typeface="Helios"/>
            </a:endParaRPr>
          </a:p>
        </p:txBody>
      </p:sp>
      <p:sp>
        <p:nvSpPr>
          <p:cNvPr id="63" name="TextBox 63"/>
          <p:cNvSpPr txBox="1"/>
          <p:nvPr/>
        </p:nvSpPr>
        <p:spPr>
          <a:xfrm>
            <a:off x="9787702" y="6267585"/>
            <a:ext cx="4479435" cy="466725"/>
          </a:xfrm>
          <a:prstGeom prst="rect">
            <a:avLst/>
          </a:prstGeom>
        </p:spPr>
        <p:txBody>
          <a:bodyPr lIns="0" tIns="0" rIns="0" bIns="0" rtlCol="0" anchor="t">
            <a:spAutoFit/>
          </a:bodyPr>
          <a:lstStyle/>
          <a:p>
            <a:pPr algn="l">
              <a:lnSpc>
                <a:spcPts val="3600"/>
              </a:lnSpc>
            </a:pPr>
            <a:r>
              <a:rPr lang="en-US" sz="3000" spc="-90" dirty="0" err="1">
                <a:solidFill>
                  <a:srgbClr val="A30000"/>
                </a:solidFill>
                <a:latin typeface="Helios Bold"/>
                <a:ea typeface="Helios Bold"/>
                <a:cs typeface="Helios Bold"/>
                <a:sym typeface="Helios Bold"/>
              </a:rPr>
              <a:t>Profesi</a:t>
            </a:r>
            <a:r>
              <a:rPr lang="en-US" sz="3000" spc="-90" dirty="0">
                <a:solidFill>
                  <a:srgbClr val="A30000"/>
                </a:solidFill>
                <a:latin typeface="Helios Bold"/>
                <a:ea typeface="Helios Bold"/>
                <a:cs typeface="Helios Bold"/>
                <a:sym typeface="Helios Bold"/>
              </a:rPr>
              <a:t> </a:t>
            </a:r>
            <a:r>
              <a:rPr lang="en-US" sz="3000" spc="-90" dirty="0" err="1">
                <a:solidFill>
                  <a:srgbClr val="A30000"/>
                </a:solidFill>
                <a:latin typeface="Helios Bold"/>
                <a:ea typeface="Helios Bold"/>
                <a:cs typeface="Helios Bold"/>
                <a:sym typeface="Helios Bold"/>
              </a:rPr>
              <a:t>Masyarakat</a:t>
            </a:r>
            <a:endParaRPr lang="en-US" sz="3000" spc="-90" dirty="0">
              <a:solidFill>
                <a:srgbClr val="A30000"/>
              </a:solidFill>
              <a:latin typeface="Helios Bold"/>
              <a:ea typeface="Helios Bold"/>
              <a:cs typeface="Helios Bold"/>
              <a:sym typeface="Helios Bold"/>
            </a:endParaRPr>
          </a:p>
        </p:txBody>
      </p:sp>
      <p:sp>
        <p:nvSpPr>
          <p:cNvPr id="64" name="TextBox 64"/>
          <p:cNvSpPr txBox="1"/>
          <p:nvPr/>
        </p:nvSpPr>
        <p:spPr>
          <a:xfrm>
            <a:off x="286240" y="1493840"/>
            <a:ext cx="15737464" cy="514442"/>
          </a:xfrm>
          <a:prstGeom prst="rect">
            <a:avLst/>
          </a:prstGeom>
        </p:spPr>
        <p:txBody>
          <a:bodyPr wrap="square" lIns="0" tIns="0" rIns="0" bIns="0" rtlCol="0" anchor="t">
            <a:spAutoFit/>
          </a:bodyPr>
          <a:lstStyle/>
          <a:p>
            <a:pPr algn="ctr">
              <a:lnSpc>
                <a:spcPts val="3888"/>
              </a:lnSpc>
              <a:spcBef>
                <a:spcPct val="0"/>
              </a:spcBef>
            </a:pPr>
            <a:r>
              <a:rPr lang="en-US" sz="2777" dirty="0">
                <a:solidFill>
                  <a:srgbClr val="000000"/>
                </a:solidFill>
                <a:latin typeface="Open Sans Bold"/>
                <a:ea typeface="Open Sans Bold"/>
                <a:cs typeface="Open Sans Bold"/>
                <a:sym typeface="Open Sans Bold"/>
              </a:rPr>
              <a:t>I. ANALISIS PENJAMINAN MUTU YANG DITERAPKAN OLEH SD ISLAM SARI BUMI SIDOARJO</a:t>
            </a:r>
          </a:p>
        </p:txBody>
      </p:sp>
      <p:sp>
        <p:nvSpPr>
          <p:cNvPr id="65" name="TextBox 65"/>
          <p:cNvSpPr txBox="1"/>
          <p:nvPr/>
        </p:nvSpPr>
        <p:spPr>
          <a:xfrm>
            <a:off x="5331141" y="2145194"/>
            <a:ext cx="6021735" cy="448873"/>
          </a:xfrm>
          <a:prstGeom prst="rect">
            <a:avLst/>
          </a:prstGeom>
        </p:spPr>
        <p:txBody>
          <a:bodyPr lIns="0" tIns="0" rIns="0" bIns="0" rtlCol="0" anchor="t">
            <a:spAutoFit/>
          </a:bodyPr>
          <a:lstStyle/>
          <a:p>
            <a:pPr algn="ctr">
              <a:lnSpc>
                <a:spcPts val="3608"/>
              </a:lnSpc>
              <a:spcBef>
                <a:spcPct val="0"/>
              </a:spcBef>
            </a:pPr>
            <a:r>
              <a:rPr lang="en-US" sz="2577" dirty="0">
                <a:solidFill>
                  <a:srgbClr val="000000"/>
                </a:solidFill>
                <a:latin typeface="Open Sans Bold"/>
                <a:ea typeface="Open Sans Bold"/>
                <a:cs typeface="Open Sans Bold"/>
                <a:sym typeface="Open Sans Bold"/>
              </a:rPr>
              <a:t>A. ANALISIS LINGKUNGAN STRATEGIS</a:t>
            </a:r>
          </a:p>
        </p:txBody>
      </p:sp>
      <p:sp>
        <p:nvSpPr>
          <p:cNvPr id="66" name="Freeform 66"/>
          <p:cNvSpPr/>
          <p:nvPr/>
        </p:nvSpPr>
        <p:spPr>
          <a:xfrm>
            <a:off x="6726404" y="9416650"/>
            <a:ext cx="9695568" cy="752224"/>
          </a:xfrm>
          <a:custGeom>
            <a:avLst/>
            <a:gdLst/>
            <a:ahLst/>
            <a:cxnLst/>
            <a:rect l="l" t="t" r="r" b="b"/>
            <a:pathLst>
              <a:path w="9695568" h="752224">
                <a:moveTo>
                  <a:pt x="0" y="0"/>
                </a:moveTo>
                <a:lnTo>
                  <a:pt x="9695569" y="0"/>
                </a:lnTo>
                <a:lnTo>
                  <a:pt x="9695569" y="752224"/>
                </a:lnTo>
                <a:lnTo>
                  <a:pt x="0" y="752224"/>
                </a:lnTo>
                <a:lnTo>
                  <a:pt x="0" y="0"/>
                </a:lnTo>
                <a:close/>
              </a:path>
            </a:pathLst>
          </a:custGeom>
          <a:blipFill>
            <a:blip r:embed="rId9"/>
            <a:stretch>
              <a:fillRect t="-22754"/>
            </a:stretch>
          </a:blipFill>
        </p:spPr>
      </p:sp>
      <p:sp>
        <p:nvSpPr>
          <p:cNvPr id="67" name="Rectangle 66"/>
          <p:cNvSpPr/>
          <p:nvPr/>
        </p:nvSpPr>
        <p:spPr>
          <a:xfrm>
            <a:off x="11222452" y="572536"/>
            <a:ext cx="912429" cy="461665"/>
          </a:xfrm>
          <a:prstGeom prst="rect">
            <a:avLst/>
          </a:prstGeom>
          <a:noFill/>
        </p:spPr>
        <p:txBody>
          <a:bodyPr wrap="none" lIns="91440" tIns="45720" rIns="91440" bIns="45720">
            <a:spAutoFit/>
          </a:bodyPr>
          <a:lstStyle/>
          <a:p>
            <a:pPr algn="ctr"/>
            <a:r>
              <a:rPr lang="en-US" sz="2400" b="1" dirty="0" smtClean="0">
                <a:ln w="9525">
                  <a:solidFill>
                    <a:schemeClr val="tx1"/>
                  </a:solidFill>
                  <a:prstDash val="solid"/>
                </a:ln>
                <a:effectLst>
                  <a:outerShdw blurRad="12700" dist="38100" dir="2700000" algn="tl" rotWithShape="0">
                    <a:schemeClr val="bg1">
                      <a:lumMod val="50000"/>
                    </a:schemeClr>
                  </a:outerShdw>
                </a:effectLst>
              </a:rPr>
              <a:t>Hal. 4</a:t>
            </a:r>
            <a:endParaRPr lang="en-US" sz="2400" b="1" cap="none" spc="0" dirty="0">
              <a:ln w="9525">
                <a:solidFill>
                  <a:schemeClr val="tx1"/>
                </a:solidFill>
                <a:prstDash val="solid"/>
              </a:ln>
              <a:effectLst>
                <a:outerShdw blurRad="12700" dist="38100" dir="2700000" algn="tl" rotWithShape="0">
                  <a:schemeClr val="bg1">
                    <a:lumMod val="50000"/>
                  </a:schemeClr>
                </a:outerShdw>
              </a:effectLst>
            </a:endParaRPr>
          </a:p>
        </p:txBody>
      </p:sp>
      <p:pic>
        <p:nvPicPr>
          <p:cNvPr id="68" name="Picture 67"/>
          <p:cNvPicPr>
            <a:picLocks noChangeAspect="1"/>
          </p:cNvPicPr>
          <p:nvPr/>
        </p:nvPicPr>
        <p:blipFill>
          <a:blip r:embed="rId10"/>
          <a:stretch>
            <a:fillRect/>
          </a:stretch>
        </p:blipFill>
        <p:spPr>
          <a:xfrm>
            <a:off x="14707099" y="6642802"/>
            <a:ext cx="2150785" cy="1979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000"/>
                                        <p:tgtEl>
                                          <p:spTgt spid="67"/>
                                        </p:tgtEl>
                                      </p:cBhvr>
                                    </p:animEffect>
                                    <p:anim calcmode="lin" valueType="num">
                                      <p:cBhvr>
                                        <p:cTn id="30" dur="1000" fill="hold"/>
                                        <p:tgtEl>
                                          <p:spTgt spid="67"/>
                                        </p:tgtEl>
                                        <p:attrNameLst>
                                          <p:attrName>ppt_x</p:attrName>
                                        </p:attrNameLst>
                                      </p:cBhvr>
                                      <p:tavLst>
                                        <p:tav tm="0">
                                          <p:val>
                                            <p:strVal val="#ppt_x"/>
                                          </p:val>
                                        </p:tav>
                                        <p:tav tm="100000">
                                          <p:val>
                                            <p:strVal val="#ppt_x"/>
                                          </p:val>
                                        </p:tav>
                                      </p:tavLst>
                                    </p:anim>
                                    <p:anim calcmode="lin" valueType="num">
                                      <p:cBhvr>
                                        <p:cTn id="3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ppt_x"/>
                                          </p:val>
                                        </p:tav>
                                        <p:tav tm="100000">
                                          <p:val>
                                            <p:strVal val="#ppt_x"/>
                                          </p:val>
                                        </p:tav>
                                      </p:tavLst>
                                    </p:anim>
                                    <p:anim calcmode="lin" valueType="num">
                                      <p:cBhvr additive="base">
                                        <p:cTn id="3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ppt_x"/>
                                          </p:val>
                                        </p:tav>
                                        <p:tav tm="100000">
                                          <p:val>
                                            <p:strVal val="#ppt_x"/>
                                          </p:val>
                                        </p:tav>
                                      </p:tavLst>
                                    </p:anim>
                                    <p:anim calcmode="lin" valueType="num">
                                      <p:cBhvr additive="base">
                                        <p:cTn id="4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ppt_x"/>
                                          </p:val>
                                        </p:tav>
                                        <p:tav tm="100000">
                                          <p:val>
                                            <p:strVal val="#ppt_x"/>
                                          </p:val>
                                        </p:tav>
                                      </p:tavLst>
                                    </p:anim>
                                    <p:anim calcmode="lin" valueType="num">
                                      <p:cBhvr additive="base">
                                        <p:cTn id="49" dur="500" fill="hold"/>
                                        <p:tgtEl>
                                          <p:spTgt spid="5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ppt_x"/>
                                          </p:val>
                                        </p:tav>
                                        <p:tav tm="100000">
                                          <p:val>
                                            <p:strVal val="#ppt_x"/>
                                          </p:val>
                                        </p:tav>
                                      </p:tavLst>
                                    </p:anim>
                                    <p:anim calcmode="lin" valueType="num">
                                      <p:cBhvr additive="base">
                                        <p:cTn id="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ppt_x"/>
                                          </p:val>
                                        </p:tav>
                                        <p:tav tm="100000">
                                          <p:val>
                                            <p:strVal val="#ppt_x"/>
                                          </p:val>
                                        </p:tav>
                                      </p:tavLst>
                                    </p:anim>
                                    <p:anim calcmode="lin" valueType="num">
                                      <p:cBhvr additive="base">
                                        <p:cTn id="65" dur="500" fill="hold"/>
                                        <p:tgtEl>
                                          <p:spTgt spid="61"/>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fill="hold"/>
                                        <p:tgtEl>
                                          <p:spTgt spid="60"/>
                                        </p:tgtEl>
                                        <p:attrNameLst>
                                          <p:attrName>ppt_x</p:attrName>
                                        </p:attrNameLst>
                                      </p:cBhvr>
                                      <p:tavLst>
                                        <p:tav tm="0">
                                          <p:val>
                                            <p:strVal val="#ppt_x"/>
                                          </p:val>
                                        </p:tav>
                                        <p:tav tm="100000">
                                          <p:val>
                                            <p:strVal val="#ppt_x"/>
                                          </p:val>
                                        </p:tav>
                                      </p:tavLst>
                                    </p:anim>
                                    <p:anim calcmode="lin" valueType="num">
                                      <p:cBhvr additive="base">
                                        <p:cTn id="7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 calcmode="lin" valueType="num">
                                      <p:cBhvr additive="base">
                                        <p:cTn id="80" dur="500" fill="hold"/>
                                        <p:tgtEl>
                                          <p:spTgt spid="59"/>
                                        </p:tgtEl>
                                        <p:attrNameLst>
                                          <p:attrName>ppt_x</p:attrName>
                                        </p:attrNameLst>
                                      </p:cBhvr>
                                      <p:tavLst>
                                        <p:tav tm="0">
                                          <p:val>
                                            <p:strVal val="#ppt_x"/>
                                          </p:val>
                                        </p:tav>
                                        <p:tav tm="100000">
                                          <p:val>
                                            <p:strVal val="#ppt_x"/>
                                          </p:val>
                                        </p:tav>
                                      </p:tavLst>
                                    </p:anim>
                                    <p:anim calcmode="lin" valueType="num">
                                      <p:cBhvr additive="base">
                                        <p:cTn id="81" dur="500" fill="hold"/>
                                        <p:tgtEl>
                                          <p:spTgt spid="59"/>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additive="base">
                                        <p:cTn id="103" dur="500" fill="hold"/>
                                        <p:tgtEl>
                                          <p:spTgt spid="63"/>
                                        </p:tgtEl>
                                        <p:attrNameLst>
                                          <p:attrName>ppt_x</p:attrName>
                                        </p:attrNameLst>
                                      </p:cBhvr>
                                      <p:tavLst>
                                        <p:tav tm="0">
                                          <p:val>
                                            <p:strVal val="#ppt_x"/>
                                          </p:val>
                                        </p:tav>
                                        <p:tav tm="100000">
                                          <p:val>
                                            <p:strVal val="#ppt_x"/>
                                          </p:val>
                                        </p:tav>
                                      </p:tavLst>
                                    </p:anim>
                                    <p:anim calcmode="lin" valueType="num">
                                      <p:cBhvr additive="base">
                                        <p:cTn id="10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additive="base">
                                        <p:cTn id="109" dur="500" fill="hold"/>
                                        <p:tgtEl>
                                          <p:spTgt spid="62"/>
                                        </p:tgtEl>
                                        <p:attrNameLst>
                                          <p:attrName>ppt_x</p:attrName>
                                        </p:attrNameLst>
                                      </p:cBhvr>
                                      <p:tavLst>
                                        <p:tav tm="0">
                                          <p:val>
                                            <p:strVal val="#ppt_x"/>
                                          </p:val>
                                        </p:tav>
                                        <p:tav tm="100000">
                                          <p:val>
                                            <p:strVal val="#ppt_x"/>
                                          </p:val>
                                        </p:tav>
                                      </p:tavLst>
                                    </p:anim>
                                    <p:anim calcmode="lin" valueType="num">
                                      <p:cBhvr additive="base">
                                        <p:cTn id="11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7A96"/>
        </a:solidFill>
        <a:effectLst/>
      </p:bgPr>
    </p:bg>
    <p:spTree>
      <p:nvGrpSpPr>
        <p:cNvPr id="1" name=""/>
        <p:cNvGrpSpPr/>
        <p:nvPr/>
      </p:nvGrpSpPr>
      <p:grpSpPr>
        <a:xfrm>
          <a:off x="0" y="0"/>
          <a:ext cx="0" cy="0"/>
          <a:chOff x="0" y="0"/>
          <a:chExt cx="0" cy="0"/>
        </a:xfrm>
      </p:grpSpPr>
      <p:grpSp>
        <p:nvGrpSpPr>
          <p:cNvPr id="2" name="Group 2"/>
          <p:cNvGrpSpPr/>
          <p:nvPr/>
        </p:nvGrpSpPr>
        <p:grpSpPr>
          <a:xfrm>
            <a:off x="1306362" y="1014412"/>
            <a:ext cx="15675275" cy="8258175"/>
            <a:chOff x="0" y="0"/>
            <a:chExt cx="4128468" cy="2174993"/>
          </a:xfrm>
        </p:grpSpPr>
        <p:sp>
          <p:nvSpPr>
            <p:cNvPr id="3" name="Freeform 3"/>
            <p:cNvSpPr/>
            <p:nvPr/>
          </p:nvSpPr>
          <p:spPr>
            <a:xfrm>
              <a:off x="0" y="0"/>
              <a:ext cx="4128468" cy="2174993"/>
            </a:xfrm>
            <a:custGeom>
              <a:avLst/>
              <a:gdLst/>
              <a:ahLst/>
              <a:cxnLst/>
              <a:rect l="l" t="t" r="r" b="b"/>
              <a:pathLst>
                <a:path w="4128468" h="2174993">
                  <a:moveTo>
                    <a:pt x="14817" y="0"/>
                  </a:moveTo>
                  <a:lnTo>
                    <a:pt x="4113651" y="0"/>
                  </a:lnTo>
                  <a:cubicBezTo>
                    <a:pt x="4121834" y="0"/>
                    <a:pt x="4128468" y="6634"/>
                    <a:pt x="4128468" y="14817"/>
                  </a:cubicBezTo>
                  <a:lnTo>
                    <a:pt x="4128468" y="2160176"/>
                  </a:lnTo>
                  <a:cubicBezTo>
                    <a:pt x="4128468" y="2168359"/>
                    <a:pt x="4121834" y="2174993"/>
                    <a:pt x="4113651" y="2174993"/>
                  </a:cubicBezTo>
                  <a:lnTo>
                    <a:pt x="14817" y="2174993"/>
                  </a:lnTo>
                  <a:cubicBezTo>
                    <a:pt x="6634" y="2174993"/>
                    <a:pt x="0" y="2168359"/>
                    <a:pt x="0" y="2160176"/>
                  </a:cubicBezTo>
                  <a:lnTo>
                    <a:pt x="0" y="14817"/>
                  </a:lnTo>
                  <a:cubicBezTo>
                    <a:pt x="0" y="6634"/>
                    <a:pt x="6634" y="0"/>
                    <a:pt x="14817" y="0"/>
                  </a:cubicBezTo>
                  <a:close/>
                </a:path>
              </a:pathLst>
            </a:custGeom>
            <a:solidFill>
              <a:srgbClr val="FFFFFF"/>
            </a:solidFill>
          </p:spPr>
        </p:sp>
        <p:sp>
          <p:nvSpPr>
            <p:cNvPr id="4" name="TextBox 4"/>
            <p:cNvSpPr txBox="1"/>
            <p:nvPr/>
          </p:nvSpPr>
          <p:spPr>
            <a:xfrm>
              <a:off x="0" y="-38100"/>
              <a:ext cx="4128468" cy="221309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9850" y="1075019"/>
            <a:ext cx="20533893" cy="8136962"/>
            <a:chOff x="0" y="0"/>
            <a:chExt cx="5408103" cy="2143068"/>
          </a:xfrm>
        </p:grpSpPr>
        <p:sp>
          <p:nvSpPr>
            <p:cNvPr id="6" name="Freeform 6"/>
            <p:cNvSpPr/>
            <p:nvPr/>
          </p:nvSpPr>
          <p:spPr>
            <a:xfrm>
              <a:off x="0" y="0"/>
              <a:ext cx="5408104" cy="2143068"/>
            </a:xfrm>
            <a:custGeom>
              <a:avLst/>
              <a:gdLst/>
              <a:ahLst/>
              <a:cxnLst/>
              <a:rect l="l" t="t" r="r" b="b"/>
              <a:pathLst>
                <a:path w="5408104" h="2143068">
                  <a:moveTo>
                    <a:pt x="3770" y="0"/>
                  </a:moveTo>
                  <a:lnTo>
                    <a:pt x="5404333" y="0"/>
                  </a:lnTo>
                  <a:cubicBezTo>
                    <a:pt x="5406416" y="0"/>
                    <a:pt x="5408104" y="1688"/>
                    <a:pt x="5408104" y="3770"/>
                  </a:cubicBezTo>
                  <a:lnTo>
                    <a:pt x="5408104" y="2139298"/>
                  </a:lnTo>
                  <a:cubicBezTo>
                    <a:pt x="5408104" y="2141380"/>
                    <a:pt x="5406416" y="2143068"/>
                    <a:pt x="5404333" y="2143068"/>
                  </a:cubicBezTo>
                  <a:lnTo>
                    <a:pt x="3770" y="2143068"/>
                  </a:lnTo>
                  <a:cubicBezTo>
                    <a:pt x="1688" y="2143068"/>
                    <a:pt x="0" y="2141380"/>
                    <a:pt x="0" y="2139298"/>
                  </a:cubicBezTo>
                  <a:lnTo>
                    <a:pt x="0" y="3770"/>
                  </a:lnTo>
                  <a:cubicBezTo>
                    <a:pt x="0" y="1688"/>
                    <a:pt x="1688" y="0"/>
                    <a:pt x="3770" y="0"/>
                  </a:cubicBezTo>
                  <a:close/>
                </a:path>
              </a:pathLst>
            </a:custGeom>
            <a:gradFill rotWithShape="1">
              <a:gsLst>
                <a:gs pos="0">
                  <a:srgbClr val="000000">
                    <a:alpha val="100000"/>
                  </a:srgbClr>
                </a:gs>
                <a:gs pos="100000">
                  <a:srgbClr val="3533CD">
                    <a:alpha val="100000"/>
                  </a:srgbClr>
                </a:gs>
              </a:gsLst>
              <a:lin ang="0"/>
            </a:gradFill>
          </p:spPr>
        </p:sp>
        <p:sp>
          <p:nvSpPr>
            <p:cNvPr id="7" name="TextBox 7"/>
            <p:cNvSpPr txBox="1"/>
            <p:nvPr/>
          </p:nvSpPr>
          <p:spPr>
            <a:xfrm>
              <a:off x="0" y="-38100"/>
              <a:ext cx="5408103" cy="2181168"/>
            </a:xfrm>
            <a:prstGeom prst="rect">
              <a:avLst/>
            </a:prstGeom>
          </p:spPr>
          <p:txBody>
            <a:bodyPr lIns="50800" tIns="50800" rIns="50800" bIns="50800" rtlCol="0" anchor="ctr"/>
            <a:lstStyle/>
            <a:p>
              <a:pPr algn="ctr">
                <a:lnSpc>
                  <a:spcPts val="2659"/>
                </a:lnSpc>
              </a:pPr>
              <a:endParaRPr>
                <a:ln w="3175">
                  <a:solidFill>
                    <a:schemeClr val="tx1"/>
                  </a:solidFill>
                </a:ln>
              </a:endParaRPr>
            </a:p>
          </p:txBody>
        </p:sp>
      </p:grpSp>
      <p:grpSp>
        <p:nvGrpSpPr>
          <p:cNvPr id="8" name="Group 8"/>
          <p:cNvGrpSpPr/>
          <p:nvPr/>
        </p:nvGrpSpPr>
        <p:grpSpPr>
          <a:xfrm>
            <a:off x="4473086" y="1075019"/>
            <a:ext cx="13814914" cy="8136962"/>
            <a:chOff x="0" y="0"/>
            <a:chExt cx="2140292" cy="1260628"/>
          </a:xfrm>
        </p:grpSpPr>
        <p:sp>
          <p:nvSpPr>
            <p:cNvPr id="9" name="Freeform 9"/>
            <p:cNvSpPr/>
            <p:nvPr/>
          </p:nvSpPr>
          <p:spPr>
            <a:xfrm>
              <a:off x="0" y="0"/>
              <a:ext cx="2140292" cy="1260628"/>
            </a:xfrm>
            <a:custGeom>
              <a:avLst/>
              <a:gdLst/>
              <a:ahLst/>
              <a:cxnLst/>
              <a:rect l="l" t="t" r="r" b="b"/>
              <a:pathLst>
                <a:path w="2140292" h="1260628">
                  <a:moveTo>
                    <a:pt x="12889" y="0"/>
                  </a:moveTo>
                  <a:lnTo>
                    <a:pt x="2127402" y="0"/>
                  </a:lnTo>
                  <a:cubicBezTo>
                    <a:pt x="2130821" y="0"/>
                    <a:pt x="2134099" y="1358"/>
                    <a:pt x="2136516" y="3775"/>
                  </a:cubicBezTo>
                  <a:cubicBezTo>
                    <a:pt x="2138934" y="6192"/>
                    <a:pt x="2140292" y="9471"/>
                    <a:pt x="2140292" y="12889"/>
                  </a:cubicBezTo>
                  <a:lnTo>
                    <a:pt x="2140292" y="1247739"/>
                  </a:lnTo>
                  <a:cubicBezTo>
                    <a:pt x="2140292" y="1254858"/>
                    <a:pt x="2134521" y="1260628"/>
                    <a:pt x="2127402" y="1260628"/>
                  </a:cubicBezTo>
                  <a:lnTo>
                    <a:pt x="12889" y="1260628"/>
                  </a:lnTo>
                  <a:cubicBezTo>
                    <a:pt x="5771" y="1260628"/>
                    <a:pt x="0" y="1254858"/>
                    <a:pt x="0" y="1247739"/>
                  </a:cubicBezTo>
                  <a:lnTo>
                    <a:pt x="0" y="12889"/>
                  </a:lnTo>
                  <a:cubicBezTo>
                    <a:pt x="0" y="5771"/>
                    <a:pt x="5771" y="0"/>
                    <a:pt x="12889" y="0"/>
                  </a:cubicBezTo>
                  <a:close/>
                </a:path>
              </a:pathLst>
            </a:custGeom>
            <a:blipFill>
              <a:blip r:embed="rId2"/>
              <a:stretch>
                <a:fillRect l="-405" r="-405"/>
              </a:stretch>
            </a:blipFill>
          </p:spPr>
        </p:sp>
      </p:grpSp>
      <p:sp>
        <p:nvSpPr>
          <p:cNvPr id="10" name="TextBox 10"/>
          <p:cNvSpPr txBox="1"/>
          <p:nvPr/>
        </p:nvSpPr>
        <p:spPr>
          <a:xfrm>
            <a:off x="16981638" y="9347599"/>
            <a:ext cx="955170"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12</a:t>
            </a:r>
          </a:p>
        </p:txBody>
      </p:sp>
      <p:sp>
        <p:nvSpPr>
          <p:cNvPr id="11" name="AutoShape 11"/>
          <p:cNvSpPr/>
          <p:nvPr/>
        </p:nvSpPr>
        <p:spPr>
          <a:xfrm>
            <a:off x="17211675" y="9348108"/>
            <a:ext cx="0" cy="761492"/>
          </a:xfrm>
          <a:prstGeom prst="line">
            <a:avLst/>
          </a:prstGeom>
          <a:ln w="95250" cap="flat">
            <a:solidFill>
              <a:srgbClr val="222222"/>
            </a:solidFill>
            <a:prstDash val="solid"/>
            <a:headEnd type="none" w="sm" len="sm"/>
            <a:tailEnd type="none" w="sm" len="sm"/>
          </a:ln>
        </p:spPr>
      </p:sp>
      <p:sp>
        <p:nvSpPr>
          <p:cNvPr id="12" name="TextBox 12"/>
          <p:cNvSpPr txBox="1"/>
          <p:nvPr/>
        </p:nvSpPr>
        <p:spPr>
          <a:xfrm>
            <a:off x="250442" y="2054153"/>
            <a:ext cx="4051815" cy="1693278"/>
          </a:xfrm>
          <a:prstGeom prst="rect">
            <a:avLst/>
          </a:prstGeom>
        </p:spPr>
        <p:txBody>
          <a:bodyPr lIns="0" tIns="0" rIns="0" bIns="0" rtlCol="0" anchor="t">
            <a:spAutoFit/>
          </a:bodyPr>
          <a:lstStyle/>
          <a:p>
            <a:pPr algn="l">
              <a:lnSpc>
                <a:spcPts val="4414"/>
              </a:lnSpc>
            </a:pPr>
            <a:r>
              <a:rPr lang="en-US" sz="4414" dirty="0">
                <a:solidFill>
                  <a:srgbClr val="FFFFFF"/>
                </a:solidFill>
                <a:latin typeface="Bebas Neue"/>
                <a:ea typeface="Bebas Neue"/>
                <a:cs typeface="Bebas Neue"/>
                <a:sym typeface="Bebas Neue"/>
              </a:rPr>
              <a:t>KEADAAN ORANG TUA SISWA MENURUT PEKERJAAN </a:t>
            </a:r>
          </a:p>
        </p:txBody>
      </p:sp>
      <p:sp>
        <p:nvSpPr>
          <p:cNvPr id="13" name="TextBox 13"/>
          <p:cNvSpPr txBox="1"/>
          <p:nvPr/>
        </p:nvSpPr>
        <p:spPr>
          <a:xfrm>
            <a:off x="214925" y="3966197"/>
            <a:ext cx="4122847" cy="5027017"/>
          </a:xfrm>
          <a:prstGeom prst="rect">
            <a:avLst/>
          </a:prstGeom>
        </p:spPr>
        <p:txBody>
          <a:bodyPr lIns="0" tIns="0" rIns="0" bIns="0" rtlCol="0" anchor="t">
            <a:spAutoFit/>
          </a:bodyPr>
          <a:lstStyle/>
          <a:p>
            <a:pPr marL="663468" lvl="1" indent="-331734" algn="just">
              <a:lnSpc>
                <a:spcPts val="4947"/>
              </a:lnSpc>
              <a:buAutoNum type="arabicPeriod"/>
            </a:pPr>
            <a:r>
              <a:rPr lang="en-US" sz="3073" spc="-129" dirty="0" err="1">
                <a:solidFill>
                  <a:srgbClr val="FFFFFF"/>
                </a:solidFill>
                <a:latin typeface="Sukar Bold"/>
                <a:ea typeface="Sukar Bold"/>
                <a:cs typeface="Sukar Bold"/>
                <a:sym typeface="Sukar Bold"/>
              </a:rPr>
              <a:t>Pegawai</a:t>
            </a:r>
            <a:r>
              <a:rPr lang="en-US" sz="3073" spc="-129" dirty="0">
                <a:solidFill>
                  <a:srgbClr val="FFFFFF"/>
                </a:solidFill>
                <a:latin typeface="Sukar Bold"/>
                <a:ea typeface="Sukar Bold"/>
                <a:cs typeface="Sukar Bold"/>
                <a:sym typeface="Sukar Bold"/>
              </a:rPr>
              <a:t> </a:t>
            </a:r>
            <a:r>
              <a:rPr lang="en-US" sz="3073" spc="-129" dirty="0" err="1">
                <a:solidFill>
                  <a:srgbClr val="FFFFFF"/>
                </a:solidFill>
                <a:latin typeface="Sukar Bold"/>
                <a:ea typeface="Sukar Bold"/>
                <a:cs typeface="Sukar Bold"/>
                <a:sym typeface="Sukar Bold"/>
              </a:rPr>
              <a:t>swasta</a:t>
            </a:r>
            <a:endParaRPr lang="en-US" sz="3073" spc="-129" dirty="0">
              <a:solidFill>
                <a:srgbClr val="FFFFFF"/>
              </a:solidFill>
              <a:latin typeface="Sukar Bold"/>
              <a:ea typeface="Sukar Bold"/>
              <a:cs typeface="Sukar Bold"/>
              <a:sym typeface="Sukar Bold"/>
            </a:endParaRPr>
          </a:p>
          <a:p>
            <a:pPr marL="663468" lvl="1" indent="-331734" algn="just">
              <a:lnSpc>
                <a:spcPts val="4947"/>
              </a:lnSpc>
              <a:buAutoNum type="arabicPeriod"/>
            </a:pPr>
            <a:r>
              <a:rPr lang="en-US" sz="3073" spc="-129" dirty="0">
                <a:solidFill>
                  <a:srgbClr val="FFFFFF"/>
                </a:solidFill>
                <a:latin typeface="Sukar Bold"/>
                <a:ea typeface="Sukar Bold"/>
                <a:cs typeface="Sukar Bold"/>
                <a:sym typeface="Sukar Bold"/>
              </a:rPr>
              <a:t> </a:t>
            </a:r>
            <a:r>
              <a:rPr lang="en-US" sz="3073" spc="-129" dirty="0" err="1">
                <a:solidFill>
                  <a:srgbClr val="FFFFFF"/>
                </a:solidFill>
                <a:latin typeface="Sukar Bold"/>
                <a:ea typeface="Sukar Bold"/>
                <a:cs typeface="Sukar Bold"/>
                <a:sym typeface="Sukar Bold"/>
              </a:rPr>
              <a:t>Pegawai</a:t>
            </a:r>
            <a:r>
              <a:rPr lang="en-US" sz="3073" spc="-129" dirty="0">
                <a:solidFill>
                  <a:srgbClr val="FFFFFF"/>
                </a:solidFill>
                <a:latin typeface="Sukar Bold"/>
                <a:ea typeface="Sukar Bold"/>
                <a:cs typeface="Sukar Bold"/>
                <a:sym typeface="Sukar Bold"/>
              </a:rPr>
              <a:t> </a:t>
            </a:r>
            <a:r>
              <a:rPr lang="en-US" sz="3073" spc="-129" dirty="0" err="1">
                <a:solidFill>
                  <a:srgbClr val="FFFFFF"/>
                </a:solidFill>
                <a:latin typeface="Sukar Bold"/>
                <a:ea typeface="Sukar Bold"/>
                <a:cs typeface="Sukar Bold"/>
                <a:sym typeface="Sukar Bold"/>
              </a:rPr>
              <a:t>negri</a:t>
            </a:r>
            <a:r>
              <a:rPr lang="en-US" sz="3073" spc="-129" dirty="0">
                <a:solidFill>
                  <a:srgbClr val="FFFFFF"/>
                </a:solidFill>
                <a:latin typeface="Sukar Bold"/>
                <a:ea typeface="Sukar Bold"/>
                <a:cs typeface="Sukar Bold"/>
                <a:sym typeface="Sukar Bold"/>
              </a:rPr>
              <a:t> </a:t>
            </a:r>
          </a:p>
          <a:p>
            <a:pPr marL="663468" lvl="1" indent="-331734" algn="just">
              <a:lnSpc>
                <a:spcPts val="4947"/>
              </a:lnSpc>
              <a:buAutoNum type="arabicPeriod"/>
            </a:pPr>
            <a:r>
              <a:rPr lang="en-US" sz="3073" spc="-129" dirty="0" err="1">
                <a:solidFill>
                  <a:srgbClr val="FFFFFF"/>
                </a:solidFill>
                <a:latin typeface="Sukar Bold"/>
                <a:ea typeface="Sukar Bold"/>
                <a:cs typeface="Sukar Bold"/>
                <a:sym typeface="Sukar Bold"/>
              </a:rPr>
              <a:t>Pedagang</a:t>
            </a:r>
            <a:r>
              <a:rPr lang="en-US" sz="3073" spc="-129" dirty="0">
                <a:solidFill>
                  <a:srgbClr val="FFFFFF"/>
                </a:solidFill>
                <a:latin typeface="Sukar Bold"/>
                <a:ea typeface="Sukar Bold"/>
                <a:cs typeface="Sukar Bold"/>
                <a:sym typeface="Sukar Bold"/>
              </a:rPr>
              <a:t> </a:t>
            </a:r>
          </a:p>
          <a:p>
            <a:pPr marL="663468" lvl="1" indent="-331734" algn="just">
              <a:lnSpc>
                <a:spcPts val="4947"/>
              </a:lnSpc>
              <a:buAutoNum type="arabicPeriod"/>
            </a:pPr>
            <a:r>
              <a:rPr lang="en-US" sz="3073" spc="-129" dirty="0">
                <a:solidFill>
                  <a:srgbClr val="FFFFFF"/>
                </a:solidFill>
                <a:latin typeface="Sukar Bold"/>
                <a:ea typeface="Sukar Bold"/>
                <a:cs typeface="Sukar Bold"/>
                <a:sym typeface="Sukar Bold"/>
              </a:rPr>
              <a:t> </a:t>
            </a:r>
            <a:r>
              <a:rPr lang="en-US" sz="3073" spc="-129" dirty="0" smtClean="0">
                <a:solidFill>
                  <a:srgbClr val="FFFFFF"/>
                </a:solidFill>
                <a:latin typeface="Sukar Bold"/>
                <a:ea typeface="Sukar Bold"/>
                <a:cs typeface="Sukar Bold"/>
                <a:sym typeface="Sukar Bold"/>
              </a:rPr>
              <a:t>TNI/POLRI</a:t>
            </a:r>
          </a:p>
          <a:p>
            <a:pPr marL="663468" lvl="1" indent="-331734" algn="just">
              <a:lnSpc>
                <a:spcPts val="4947"/>
              </a:lnSpc>
              <a:buAutoNum type="arabicPeriod"/>
            </a:pPr>
            <a:r>
              <a:rPr lang="en-US" sz="3073" spc="-129" dirty="0" err="1" smtClean="0">
                <a:solidFill>
                  <a:srgbClr val="FFFFFF"/>
                </a:solidFill>
                <a:latin typeface="Sukar Bold"/>
                <a:ea typeface="Sukar Bold"/>
                <a:cs typeface="Sukar Bold"/>
                <a:sym typeface="Sukar Bold"/>
              </a:rPr>
              <a:t>Buruh</a:t>
            </a:r>
            <a:r>
              <a:rPr lang="en-US" sz="3073" spc="-129" dirty="0" smtClean="0">
                <a:solidFill>
                  <a:srgbClr val="FFFFFF"/>
                </a:solidFill>
                <a:latin typeface="Sukar Bold"/>
                <a:ea typeface="Sukar Bold"/>
                <a:cs typeface="Sukar Bold"/>
                <a:sym typeface="Sukar Bold"/>
              </a:rPr>
              <a:t> </a:t>
            </a:r>
            <a:endParaRPr lang="en-US" sz="3073" spc="-129" dirty="0">
              <a:solidFill>
                <a:srgbClr val="FFFFFF"/>
              </a:solidFill>
              <a:latin typeface="Sukar Bold"/>
              <a:ea typeface="Sukar Bold"/>
              <a:cs typeface="Sukar Bold"/>
              <a:sym typeface="Sukar Bold"/>
            </a:endParaRPr>
          </a:p>
          <a:p>
            <a:pPr marL="663468" lvl="1" indent="-331734" algn="just">
              <a:lnSpc>
                <a:spcPts val="4947"/>
              </a:lnSpc>
              <a:buAutoNum type="arabicPeriod"/>
            </a:pPr>
            <a:r>
              <a:rPr lang="en-US" sz="3073" spc="-129" dirty="0" err="1">
                <a:solidFill>
                  <a:srgbClr val="FFFFFF"/>
                </a:solidFill>
                <a:latin typeface="Sukar Bold"/>
                <a:ea typeface="Sukar Bold"/>
                <a:cs typeface="Sukar Bold"/>
                <a:sym typeface="Sukar Bold"/>
              </a:rPr>
              <a:t>Tukang</a:t>
            </a:r>
            <a:r>
              <a:rPr lang="en-US" sz="3073" spc="-129" dirty="0">
                <a:solidFill>
                  <a:srgbClr val="FFFFFF"/>
                </a:solidFill>
                <a:latin typeface="Sukar Bold"/>
                <a:ea typeface="Sukar Bold"/>
                <a:cs typeface="Sukar Bold"/>
                <a:sym typeface="Sukar Bold"/>
              </a:rPr>
              <a:t> </a:t>
            </a:r>
            <a:r>
              <a:rPr lang="en-US" sz="3073" spc="-129" dirty="0" err="1">
                <a:solidFill>
                  <a:srgbClr val="FFFFFF"/>
                </a:solidFill>
                <a:latin typeface="Sukar Bold"/>
                <a:ea typeface="Sukar Bold"/>
                <a:cs typeface="Sukar Bold"/>
                <a:sym typeface="Sukar Bold"/>
              </a:rPr>
              <a:t>kayu</a:t>
            </a:r>
            <a:endParaRPr lang="en-US" sz="3073" spc="-129" dirty="0">
              <a:solidFill>
                <a:srgbClr val="FFFFFF"/>
              </a:solidFill>
              <a:latin typeface="Sukar Bold"/>
              <a:ea typeface="Sukar Bold"/>
              <a:cs typeface="Sukar Bold"/>
              <a:sym typeface="Sukar Bold"/>
            </a:endParaRPr>
          </a:p>
          <a:p>
            <a:pPr marL="663468" lvl="1" indent="-331734" algn="just">
              <a:lnSpc>
                <a:spcPts val="4947"/>
              </a:lnSpc>
              <a:buAutoNum type="arabicPeriod"/>
            </a:pPr>
            <a:r>
              <a:rPr lang="en-US" sz="3073" spc="-129" dirty="0">
                <a:solidFill>
                  <a:srgbClr val="FFFFFF"/>
                </a:solidFill>
                <a:latin typeface="Sukar Bold"/>
                <a:ea typeface="Sukar Bold"/>
                <a:cs typeface="Sukar Bold"/>
                <a:sym typeface="Sukar Bold"/>
              </a:rPr>
              <a:t> </a:t>
            </a:r>
            <a:r>
              <a:rPr lang="en-US" sz="3073" spc="-129" dirty="0" err="1">
                <a:solidFill>
                  <a:srgbClr val="FFFFFF"/>
                </a:solidFill>
                <a:latin typeface="Sukar Bold"/>
                <a:ea typeface="Sukar Bold"/>
                <a:cs typeface="Sukar Bold"/>
                <a:sym typeface="Sukar Bold"/>
              </a:rPr>
              <a:t>Petani</a:t>
            </a:r>
            <a:endParaRPr lang="en-US" sz="3073" spc="-129" dirty="0">
              <a:solidFill>
                <a:srgbClr val="FFFFFF"/>
              </a:solidFill>
              <a:latin typeface="Sukar Bold"/>
              <a:ea typeface="Sukar Bold"/>
              <a:cs typeface="Sukar Bold"/>
              <a:sym typeface="Sukar Bold"/>
            </a:endParaRPr>
          </a:p>
          <a:p>
            <a:pPr marL="663468" lvl="1" indent="-331734" algn="just">
              <a:lnSpc>
                <a:spcPts val="4947"/>
              </a:lnSpc>
              <a:buAutoNum type="arabicPeriod"/>
            </a:pPr>
            <a:r>
              <a:rPr lang="en-US" sz="3073" spc="-129" dirty="0" err="1">
                <a:solidFill>
                  <a:srgbClr val="FFFFFF"/>
                </a:solidFill>
                <a:latin typeface="Sukar Bold"/>
                <a:ea typeface="Sukar Bold"/>
                <a:cs typeface="Sukar Bold"/>
                <a:sym typeface="Sukar Bold"/>
              </a:rPr>
              <a:t>Tukang</a:t>
            </a:r>
            <a:r>
              <a:rPr lang="en-US" sz="3073" spc="-129" dirty="0">
                <a:solidFill>
                  <a:srgbClr val="FFFFFF"/>
                </a:solidFill>
                <a:latin typeface="Sukar Bold"/>
                <a:ea typeface="Sukar Bold"/>
                <a:cs typeface="Sukar Bold"/>
                <a:sym typeface="Sukar Bold"/>
              </a:rPr>
              <a:t> </a:t>
            </a:r>
            <a:r>
              <a:rPr lang="en-US" sz="3073" spc="-129" dirty="0" err="1">
                <a:solidFill>
                  <a:srgbClr val="FFFFFF"/>
                </a:solidFill>
                <a:latin typeface="Sukar Bold"/>
                <a:ea typeface="Sukar Bold"/>
                <a:cs typeface="Sukar Bold"/>
                <a:sym typeface="Sukar Bold"/>
              </a:rPr>
              <a:t>batu</a:t>
            </a:r>
            <a:endParaRPr lang="en-US" sz="3073" spc="-129" dirty="0">
              <a:solidFill>
                <a:srgbClr val="FFFFFF"/>
              </a:solidFill>
              <a:latin typeface="Sukar Bold"/>
              <a:ea typeface="Sukar Bold"/>
              <a:cs typeface="Sukar Bold"/>
              <a:sym typeface="Sukar Bold"/>
            </a:endParaRPr>
          </a:p>
        </p:txBody>
      </p:sp>
      <p:sp>
        <p:nvSpPr>
          <p:cNvPr id="14" name="TextBox 14"/>
          <p:cNvSpPr txBox="1"/>
          <p:nvPr/>
        </p:nvSpPr>
        <p:spPr>
          <a:xfrm>
            <a:off x="1524000" y="196901"/>
            <a:ext cx="13777462" cy="641201"/>
          </a:xfrm>
          <a:prstGeom prst="rect">
            <a:avLst/>
          </a:prstGeom>
        </p:spPr>
        <p:txBody>
          <a:bodyPr wrap="square" lIns="0" tIns="0" rIns="0" bIns="0" rtlCol="0" anchor="t">
            <a:spAutoFit/>
          </a:bodyPr>
          <a:lstStyle/>
          <a:p>
            <a:pPr algn="ctr">
              <a:lnSpc>
                <a:spcPts val="5008"/>
              </a:lnSpc>
              <a:spcBef>
                <a:spcPct val="0"/>
              </a:spcBef>
            </a:pPr>
            <a:r>
              <a:rPr lang="en-US" sz="3577" dirty="0">
                <a:ln>
                  <a:solidFill>
                    <a:schemeClr val="tx1"/>
                  </a:solidFill>
                </a:ln>
                <a:solidFill>
                  <a:srgbClr val="FFFFFF"/>
                </a:solidFill>
                <a:latin typeface="Open Sans Bold"/>
                <a:ea typeface="Open Sans Bold"/>
                <a:cs typeface="Open Sans Bold"/>
                <a:sym typeface="Open Sans Bold"/>
              </a:rPr>
              <a:t>1</a:t>
            </a:r>
            <a:r>
              <a:rPr lang="en-US" sz="3577" dirty="0" smtClean="0">
                <a:ln>
                  <a:solidFill>
                    <a:schemeClr val="tx1"/>
                  </a:solidFill>
                </a:ln>
                <a:solidFill>
                  <a:srgbClr val="FFFFFF"/>
                </a:solidFill>
                <a:latin typeface="Open Sans Bold"/>
                <a:ea typeface="Open Sans Bold"/>
                <a:cs typeface="Open Sans Bold"/>
                <a:sym typeface="Open Sans Bold"/>
              </a:rPr>
              <a:t>. </a:t>
            </a:r>
            <a:r>
              <a:rPr lang="en-US" sz="3577" dirty="0">
                <a:ln>
                  <a:solidFill>
                    <a:schemeClr val="tx1"/>
                  </a:solidFill>
                </a:ln>
                <a:solidFill>
                  <a:srgbClr val="FFFFFF"/>
                </a:solidFill>
                <a:latin typeface="Open Sans Bold"/>
                <a:ea typeface="Open Sans Bold"/>
                <a:cs typeface="Open Sans Bold"/>
                <a:sym typeface="Open Sans Bold"/>
              </a:rPr>
              <a:t>ANALISIS </a:t>
            </a:r>
            <a:r>
              <a:rPr lang="en-US" sz="3577" dirty="0" smtClean="0">
                <a:ln>
                  <a:solidFill>
                    <a:schemeClr val="tx1"/>
                  </a:solidFill>
                </a:ln>
                <a:solidFill>
                  <a:srgbClr val="FFFFFF"/>
                </a:solidFill>
                <a:latin typeface="Open Sans Bold"/>
                <a:ea typeface="Open Sans Bold"/>
                <a:cs typeface="Open Sans Bold"/>
                <a:sym typeface="Open Sans Bold"/>
              </a:rPr>
              <a:t>KONDISI INTERNAL </a:t>
            </a:r>
            <a:endParaRPr lang="en-US" sz="3577" dirty="0">
              <a:ln>
                <a:solidFill>
                  <a:schemeClr val="tx1"/>
                </a:solidFill>
              </a:ln>
              <a:solidFill>
                <a:srgbClr val="FFFFFF"/>
              </a:solidFill>
              <a:latin typeface="Open Sans Bold"/>
              <a:ea typeface="Open Sans Bold"/>
              <a:cs typeface="Open Sans Bold"/>
              <a:sym typeface="Open Sans Bold"/>
            </a:endParaRPr>
          </a:p>
        </p:txBody>
      </p:sp>
      <p:sp>
        <p:nvSpPr>
          <p:cNvPr id="15" name="Freeform 15"/>
          <p:cNvSpPr/>
          <p:nvPr/>
        </p:nvSpPr>
        <p:spPr>
          <a:xfrm>
            <a:off x="6479492" y="9477165"/>
            <a:ext cx="10153249" cy="588594"/>
          </a:xfrm>
          <a:custGeom>
            <a:avLst/>
            <a:gdLst/>
            <a:ahLst/>
            <a:cxnLst/>
            <a:rect l="l" t="t" r="r" b="b"/>
            <a:pathLst>
              <a:path w="10153249" h="588594">
                <a:moveTo>
                  <a:pt x="0" y="0"/>
                </a:moveTo>
                <a:lnTo>
                  <a:pt x="10153249" y="0"/>
                </a:lnTo>
                <a:lnTo>
                  <a:pt x="10153249" y="588594"/>
                </a:lnTo>
                <a:lnTo>
                  <a:pt x="0" y="588594"/>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7A96"/>
        </a:solidFill>
        <a:effectLst/>
      </p:bgPr>
    </p:bg>
    <p:spTree>
      <p:nvGrpSpPr>
        <p:cNvPr id="1" name=""/>
        <p:cNvGrpSpPr/>
        <p:nvPr/>
      </p:nvGrpSpPr>
      <p:grpSpPr>
        <a:xfrm>
          <a:off x="0" y="0"/>
          <a:ext cx="0" cy="0"/>
          <a:chOff x="0" y="0"/>
          <a:chExt cx="0" cy="0"/>
        </a:xfrm>
      </p:grpSpPr>
      <p:grpSp>
        <p:nvGrpSpPr>
          <p:cNvPr id="2" name="Group 2"/>
          <p:cNvGrpSpPr/>
          <p:nvPr/>
        </p:nvGrpSpPr>
        <p:grpSpPr>
          <a:xfrm>
            <a:off x="1306362" y="1014412"/>
            <a:ext cx="15675275" cy="8258175"/>
            <a:chOff x="0" y="0"/>
            <a:chExt cx="4128468" cy="2174993"/>
          </a:xfrm>
        </p:grpSpPr>
        <p:sp>
          <p:nvSpPr>
            <p:cNvPr id="3" name="Freeform 3"/>
            <p:cNvSpPr/>
            <p:nvPr/>
          </p:nvSpPr>
          <p:spPr>
            <a:xfrm>
              <a:off x="0" y="0"/>
              <a:ext cx="4128468" cy="2174993"/>
            </a:xfrm>
            <a:custGeom>
              <a:avLst/>
              <a:gdLst/>
              <a:ahLst/>
              <a:cxnLst/>
              <a:rect l="l" t="t" r="r" b="b"/>
              <a:pathLst>
                <a:path w="4128468" h="2174993">
                  <a:moveTo>
                    <a:pt x="14817" y="0"/>
                  </a:moveTo>
                  <a:lnTo>
                    <a:pt x="4113651" y="0"/>
                  </a:lnTo>
                  <a:cubicBezTo>
                    <a:pt x="4121834" y="0"/>
                    <a:pt x="4128468" y="6634"/>
                    <a:pt x="4128468" y="14817"/>
                  </a:cubicBezTo>
                  <a:lnTo>
                    <a:pt x="4128468" y="2160176"/>
                  </a:lnTo>
                  <a:cubicBezTo>
                    <a:pt x="4128468" y="2168359"/>
                    <a:pt x="4121834" y="2174993"/>
                    <a:pt x="4113651" y="2174993"/>
                  </a:cubicBezTo>
                  <a:lnTo>
                    <a:pt x="14817" y="2174993"/>
                  </a:lnTo>
                  <a:cubicBezTo>
                    <a:pt x="6634" y="2174993"/>
                    <a:pt x="0" y="2168359"/>
                    <a:pt x="0" y="2160176"/>
                  </a:cubicBezTo>
                  <a:lnTo>
                    <a:pt x="0" y="14817"/>
                  </a:lnTo>
                  <a:cubicBezTo>
                    <a:pt x="0" y="6634"/>
                    <a:pt x="6634" y="0"/>
                    <a:pt x="14817" y="0"/>
                  </a:cubicBezTo>
                  <a:close/>
                </a:path>
              </a:pathLst>
            </a:custGeom>
            <a:solidFill>
              <a:srgbClr val="FFFFFF"/>
            </a:solidFill>
          </p:spPr>
        </p:sp>
        <p:sp>
          <p:nvSpPr>
            <p:cNvPr id="4" name="TextBox 4"/>
            <p:cNvSpPr txBox="1"/>
            <p:nvPr/>
          </p:nvSpPr>
          <p:spPr>
            <a:xfrm>
              <a:off x="0" y="-38100"/>
              <a:ext cx="4128468" cy="221309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0782" y="1112525"/>
            <a:ext cx="20533893" cy="8136962"/>
            <a:chOff x="0" y="0"/>
            <a:chExt cx="5408103" cy="2143068"/>
          </a:xfrm>
        </p:grpSpPr>
        <p:sp>
          <p:nvSpPr>
            <p:cNvPr id="6" name="Freeform 6"/>
            <p:cNvSpPr/>
            <p:nvPr/>
          </p:nvSpPr>
          <p:spPr>
            <a:xfrm>
              <a:off x="0" y="0"/>
              <a:ext cx="5408104" cy="2143068"/>
            </a:xfrm>
            <a:custGeom>
              <a:avLst/>
              <a:gdLst/>
              <a:ahLst/>
              <a:cxnLst/>
              <a:rect l="l" t="t" r="r" b="b"/>
              <a:pathLst>
                <a:path w="5408104" h="2143068">
                  <a:moveTo>
                    <a:pt x="3770" y="0"/>
                  </a:moveTo>
                  <a:lnTo>
                    <a:pt x="5404333" y="0"/>
                  </a:lnTo>
                  <a:cubicBezTo>
                    <a:pt x="5406416" y="0"/>
                    <a:pt x="5408104" y="1688"/>
                    <a:pt x="5408104" y="3770"/>
                  </a:cubicBezTo>
                  <a:lnTo>
                    <a:pt x="5408104" y="2139298"/>
                  </a:lnTo>
                  <a:cubicBezTo>
                    <a:pt x="5408104" y="2141380"/>
                    <a:pt x="5406416" y="2143068"/>
                    <a:pt x="5404333" y="2143068"/>
                  </a:cubicBezTo>
                  <a:lnTo>
                    <a:pt x="3770" y="2143068"/>
                  </a:lnTo>
                  <a:cubicBezTo>
                    <a:pt x="1688" y="2143068"/>
                    <a:pt x="0" y="2141380"/>
                    <a:pt x="0" y="2139298"/>
                  </a:cubicBezTo>
                  <a:lnTo>
                    <a:pt x="0" y="3770"/>
                  </a:lnTo>
                  <a:cubicBezTo>
                    <a:pt x="0" y="1688"/>
                    <a:pt x="1688" y="0"/>
                    <a:pt x="3770" y="0"/>
                  </a:cubicBezTo>
                  <a:close/>
                </a:path>
              </a:pathLst>
            </a:custGeom>
            <a:gradFill rotWithShape="1">
              <a:gsLst>
                <a:gs pos="0">
                  <a:srgbClr val="000000">
                    <a:alpha val="100000"/>
                  </a:srgbClr>
                </a:gs>
                <a:gs pos="100000">
                  <a:srgbClr val="3533CD">
                    <a:alpha val="100000"/>
                  </a:srgbClr>
                </a:gs>
              </a:gsLst>
              <a:lin ang="0"/>
            </a:gradFill>
          </p:spPr>
        </p:sp>
        <p:sp>
          <p:nvSpPr>
            <p:cNvPr id="7" name="TextBox 7"/>
            <p:cNvSpPr txBox="1"/>
            <p:nvPr/>
          </p:nvSpPr>
          <p:spPr>
            <a:xfrm>
              <a:off x="0" y="-38100"/>
              <a:ext cx="5408103" cy="218116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473086" y="1075019"/>
            <a:ext cx="13814914" cy="8136962"/>
            <a:chOff x="0" y="0"/>
            <a:chExt cx="2140292" cy="1260628"/>
          </a:xfrm>
        </p:grpSpPr>
        <p:sp>
          <p:nvSpPr>
            <p:cNvPr id="9" name="Freeform 9"/>
            <p:cNvSpPr/>
            <p:nvPr/>
          </p:nvSpPr>
          <p:spPr>
            <a:xfrm>
              <a:off x="0" y="0"/>
              <a:ext cx="2140292" cy="1260628"/>
            </a:xfrm>
            <a:custGeom>
              <a:avLst/>
              <a:gdLst/>
              <a:ahLst/>
              <a:cxnLst/>
              <a:rect l="l" t="t" r="r" b="b"/>
              <a:pathLst>
                <a:path w="2140292" h="1260628">
                  <a:moveTo>
                    <a:pt x="12889" y="0"/>
                  </a:moveTo>
                  <a:lnTo>
                    <a:pt x="2127402" y="0"/>
                  </a:lnTo>
                  <a:cubicBezTo>
                    <a:pt x="2130821" y="0"/>
                    <a:pt x="2134099" y="1358"/>
                    <a:pt x="2136516" y="3775"/>
                  </a:cubicBezTo>
                  <a:cubicBezTo>
                    <a:pt x="2138934" y="6192"/>
                    <a:pt x="2140292" y="9471"/>
                    <a:pt x="2140292" y="12889"/>
                  </a:cubicBezTo>
                  <a:lnTo>
                    <a:pt x="2140292" y="1247739"/>
                  </a:lnTo>
                  <a:cubicBezTo>
                    <a:pt x="2140292" y="1254858"/>
                    <a:pt x="2134521" y="1260628"/>
                    <a:pt x="2127402" y="1260628"/>
                  </a:cubicBezTo>
                  <a:lnTo>
                    <a:pt x="12889" y="1260628"/>
                  </a:lnTo>
                  <a:cubicBezTo>
                    <a:pt x="5771" y="1260628"/>
                    <a:pt x="0" y="1254858"/>
                    <a:pt x="0" y="1247739"/>
                  </a:cubicBezTo>
                  <a:lnTo>
                    <a:pt x="0" y="12889"/>
                  </a:lnTo>
                  <a:cubicBezTo>
                    <a:pt x="0" y="5771"/>
                    <a:pt x="5771" y="0"/>
                    <a:pt x="12889" y="0"/>
                  </a:cubicBezTo>
                  <a:close/>
                </a:path>
              </a:pathLst>
            </a:custGeom>
            <a:blipFill>
              <a:blip r:embed="rId2"/>
              <a:stretch>
                <a:fillRect l="-405" r="-405"/>
              </a:stretch>
            </a:blipFill>
          </p:spPr>
        </p:sp>
      </p:grpSp>
      <p:sp>
        <p:nvSpPr>
          <p:cNvPr id="10" name="TextBox 10"/>
          <p:cNvSpPr txBox="1"/>
          <p:nvPr/>
        </p:nvSpPr>
        <p:spPr>
          <a:xfrm>
            <a:off x="16981638" y="9347599"/>
            <a:ext cx="1089118"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13</a:t>
            </a:r>
          </a:p>
        </p:txBody>
      </p:sp>
      <p:sp>
        <p:nvSpPr>
          <p:cNvPr id="11" name="AutoShape 11"/>
          <p:cNvSpPr/>
          <p:nvPr/>
        </p:nvSpPr>
        <p:spPr>
          <a:xfrm>
            <a:off x="17211675" y="9348108"/>
            <a:ext cx="0" cy="761492"/>
          </a:xfrm>
          <a:prstGeom prst="line">
            <a:avLst/>
          </a:prstGeom>
          <a:ln w="95250" cap="flat">
            <a:solidFill>
              <a:srgbClr val="222222"/>
            </a:solidFill>
            <a:prstDash val="solid"/>
            <a:headEnd type="none" w="sm" len="sm"/>
            <a:tailEnd type="none" w="sm" len="sm"/>
          </a:ln>
        </p:spPr>
      </p:sp>
      <p:sp>
        <p:nvSpPr>
          <p:cNvPr id="12" name="TextBox 12"/>
          <p:cNvSpPr txBox="1"/>
          <p:nvPr/>
        </p:nvSpPr>
        <p:spPr>
          <a:xfrm>
            <a:off x="250442" y="2054153"/>
            <a:ext cx="4051815" cy="1693278"/>
          </a:xfrm>
          <a:prstGeom prst="rect">
            <a:avLst/>
          </a:prstGeom>
        </p:spPr>
        <p:txBody>
          <a:bodyPr lIns="0" tIns="0" rIns="0" bIns="0" rtlCol="0" anchor="t">
            <a:spAutoFit/>
          </a:bodyPr>
          <a:lstStyle/>
          <a:p>
            <a:pPr algn="l">
              <a:lnSpc>
                <a:spcPts val="4414"/>
              </a:lnSpc>
            </a:pPr>
            <a:r>
              <a:rPr lang="en-US" sz="4414" dirty="0">
                <a:solidFill>
                  <a:srgbClr val="FFFFFF"/>
                </a:solidFill>
                <a:latin typeface="Bebas Neue"/>
                <a:ea typeface="Bebas Neue"/>
                <a:cs typeface="Bebas Neue"/>
                <a:sym typeface="Bebas Neue"/>
              </a:rPr>
              <a:t>KEADAAN ORANG TUA SISWA MENURUT PENGHASILAN</a:t>
            </a:r>
          </a:p>
        </p:txBody>
      </p:sp>
      <p:sp>
        <p:nvSpPr>
          <p:cNvPr id="13" name="TextBox 13"/>
          <p:cNvSpPr txBox="1"/>
          <p:nvPr/>
        </p:nvSpPr>
        <p:spPr>
          <a:xfrm>
            <a:off x="333640" y="3757338"/>
            <a:ext cx="4122847" cy="5539978"/>
          </a:xfrm>
          <a:prstGeom prst="rect">
            <a:avLst/>
          </a:prstGeom>
        </p:spPr>
        <p:txBody>
          <a:bodyPr lIns="0" tIns="0" rIns="0" bIns="0" rtlCol="0" anchor="t">
            <a:spAutoFit/>
          </a:bodyPr>
          <a:lstStyle/>
          <a:p>
            <a:pPr marL="728237" lvl="1" indent="-364118" algn="just">
              <a:lnSpc>
                <a:spcPts val="5430"/>
              </a:lnSpc>
              <a:buAutoNum type="arabicPeriod"/>
            </a:pPr>
            <a:r>
              <a:rPr lang="en-US" sz="3373" spc="-141" dirty="0">
                <a:solidFill>
                  <a:srgbClr val="FFFFFF"/>
                </a:solidFill>
                <a:latin typeface="Sukar Bold"/>
                <a:ea typeface="Sukar Bold"/>
                <a:cs typeface="Sukar Bold"/>
                <a:sym typeface="Sukar Bold"/>
              </a:rPr>
              <a:t> 2 </a:t>
            </a:r>
            <a:r>
              <a:rPr lang="en-US" sz="3373" spc="-141" dirty="0" err="1">
                <a:solidFill>
                  <a:srgbClr val="FFFFFF"/>
                </a:solidFill>
                <a:latin typeface="Sukar Bold"/>
                <a:ea typeface="Sukar Bold"/>
                <a:cs typeface="Sukar Bold"/>
                <a:sym typeface="Sukar Bold"/>
              </a:rPr>
              <a:t>Jt</a:t>
            </a:r>
            <a:r>
              <a:rPr lang="en-US" sz="3373" spc="-141" dirty="0">
                <a:solidFill>
                  <a:srgbClr val="FFFFFF"/>
                </a:solidFill>
                <a:latin typeface="Sukar Bold"/>
                <a:ea typeface="Sukar Bold"/>
                <a:cs typeface="Sukar Bold"/>
                <a:sym typeface="Sukar Bold"/>
              </a:rPr>
              <a:t> - 5 </a:t>
            </a:r>
            <a:r>
              <a:rPr lang="en-US" sz="3373" spc="-141" dirty="0" err="1" smtClean="0">
                <a:solidFill>
                  <a:srgbClr val="FFFFFF"/>
                </a:solidFill>
                <a:latin typeface="Sukar Bold"/>
                <a:ea typeface="Sukar Bold"/>
                <a:cs typeface="Sukar Bold"/>
                <a:sym typeface="Sukar Bold"/>
              </a:rPr>
              <a:t>jt</a:t>
            </a:r>
            <a:endParaRPr lang="en-US" sz="3373" spc="-141" dirty="0" smtClean="0">
              <a:solidFill>
                <a:srgbClr val="FFFFFF"/>
              </a:solidFill>
              <a:latin typeface="Sukar Bold"/>
              <a:ea typeface="Sukar Bold"/>
              <a:cs typeface="Sukar Bold"/>
              <a:sym typeface="Sukar Bold"/>
            </a:endParaRPr>
          </a:p>
          <a:p>
            <a:pPr marL="728237" lvl="1" indent="-364118" algn="just">
              <a:lnSpc>
                <a:spcPts val="5430"/>
              </a:lnSpc>
              <a:buAutoNum type="arabicPeriod"/>
            </a:pPr>
            <a:r>
              <a:rPr lang="en-US" sz="3373" spc="-141" dirty="0" smtClean="0">
                <a:solidFill>
                  <a:srgbClr val="FFFFFF"/>
                </a:solidFill>
                <a:latin typeface="Sukar Bold"/>
                <a:ea typeface="Sukar Bold"/>
                <a:cs typeface="Sukar Bold"/>
                <a:sym typeface="Sukar Bold"/>
              </a:rPr>
              <a:t>1 </a:t>
            </a:r>
            <a:r>
              <a:rPr lang="en-US" sz="3373" spc="-141" dirty="0" err="1" smtClean="0">
                <a:solidFill>
                  <a:srgbClr val="FFFFFF"/>
                </a:solidFill>
                <a:latin typeface="Sukar Bold"/>
                <a:ea typeface="Sukar Bold"/>
                <a:cs typeface="Sukar Bold"/>
                <a:sym typeface="Sukar Bold"/>
              </a:rPr>
              <a:t>Jt</a:t>
            </a:r>
            <a:r>
              <a:rPr lang="en-US" sz="3373" spc="-141" dirty="0" smtClean="0">
                <a:solidFill>
                  <a:srgbClr val="FFFFFF"/>
                </a:solidFill>
                <a:latin typeface="Sukar Bold"/>
                <a:ea typeface="Sukar Bold"/>
                <a:cs typeface="Sukar Bold"/>
                <a:sym typeface="Sukar Bold"/>
              </a:rPr>
              <a:t> – 2 </a:t>
            </a:r>
            <a:r>
              <a:rPr lang="en-US" sz="3373" spc="-141" dirty="0" err="1" smtClean="0">
                <a:solidFill>
                  <a:srgbClr val="FFFFFF"/>
                </a:solidFill>
                <a:latin typeface="Sukar Bold"/>
                <a:ea typeface="Sukar Bold"/>
                <a:cs typeface="Sukar Bold"/>
                <a:sym typeface="Sukar Bold"/>
              </a:rPr>
              <a:t>Jt</a:t>
            </a:r>
            <a:endParaRPr lang="en-US" sz="3373" spc="-141" dirty="0">
              <a:solidFill>
                <a:srgbClr val="FFFFFF"/>
              </a:solidFill>
              <a:latin typeface="Sukar Bold"/>
              <a:ea typeface="Sukar Bold"/>
              <a:cs typeface="Sukar Bold"/>
              <a:sym typeface="Sukar Bold"/>
            </a:endParaRPr>
          </a:p>
          <a:p>
            <a:pPr marL="728237" lvl="1" indent="-364118" algn="just">
              <a:lnSpc>
                <a:spcPts val="5430"/>
              </a:lnSpc>
              <a:buAutoNum type="arabicPeriod"/>
            </a:pPr>
            <a:r>
              <a:rPr lang="en-US" sz="3373" spc="-141" dirty="0" smtClean="0">
                <a:solidFill>
                  <a:srgbClr val="FFFFFF"/>
                </a:solidFill>
                <a:latin typeface="Sukar Bold"/>
                <a:ea typeface="Sukar Bold"/>
                <a:cs typeface="Sukar Bold"/>
                <a:sym typeface="Sukar Bold"/>
              </a:rPr>
              <a:t>5 </a:t>
            </a:r>
            <a:r>
              <a:rPr lang="en-US" sz="3373" spc="-141" dirty="0" err="1">
                <a:solidFill>
                  <a:srgbClr val="FFFFFF"/>
                </a:solidFill>
                <a:latin typeface="Sukar Bold"/>
                <a:ea typeface="Sukar Bold"/>
                <a:cs typeface="Sukar Bold"/>
                <a:sym typeface="Sukar Bold"/>
              </a:rPr>
              <a:t>Jt</a:t>
            </a:r>
            <a:r>
              <a:rPr lang="en-US" sz="3373" spc="-141" dirty="0">
                <a:solidFill>
                  <a:srgbClr val="FFFFFF"/>
                </a:solidFill>
                <a:latin typeface="Sukar Bold"/>
                <a:ea typeface="Sukar Bold"/>
                <a:cs typeface="Sukar Bold"/>
                <a:sym typeface="Sukar Bold"/>
              </a:rPr>
              <a:t> - 10 </a:t>
            </a:r>
            <a:r>
              <a:rPr lang="en-US" sz="3373" spc="-141" dirty="0" err="1">
                <a:solidFill>
                  <a:srgbClr val="FFFFFF"/>
                </a:solidFill>
                <a:latin typeface="Sukar Bold"/>
                <a:ea typeface="Sukar Bold"/>
                <a:cs typeface="Sukar Bold"/>
                <a:sym typeface="Sukar Bold"/>
              </a:rPr>
              <a:t>Jt</a:t>
            </a:r>
            <a:endParaRPr lang="en-US" sz="3373" spc="-141" dirty="0">
              <a:solidFill>
                <a:srgbClr val="FFFFFF"/>
              </a:solidFill>
              <a:latin typeface="Sukar Bold"/>
              <a:ea typeface="Sukar Bold"/>
              <a:cs typeface="Sukar Bold"/>
              <a:sym typeface="Sukar Bold"/>
            </a:endParaRPr>
          </a:p>
          <a:p>
            <a:pPr marL="728237" lvl="1" indent="-364118" algn="just">
              <a:lnSpc>
                <a:spcPts val="5430"/>
              </a:lnSpc>
              <a:buAutoNum type="arabicPeriod"/>
            </a:pPr>
            <a:r>
              <a:rPr lang="en-US" sz="3373" spc="-141" dirty="0">
                <a:solidFill>
                  <a:srgbClr val="FFFFFF"/>
                </a:solidFill>
                <a:latin typeface="Sukar Bold"/>
                <a:ea typeface="Sukar Bold"/>
                <a:cs typeface="Sukar Bold"/>
                <a:sym typeface="Sukar Bold"/>
              </a:rPr>
              <a:t> &gt; 10 </a:t>
            </a:r>
            <a:r>
              <a:rPr lang="en-US" sz="3373" spc="-141" dirty="0" err="1">
                <a:solidFill>
                  <a:srgbClr val="FFFFFF"/>
                </a:solidFill>
                <a:latin typeface="Sukar Bold"/>
                <a:ea typeface="Sukar Bold"/>
                <a:cs typeface="Sukar Bold"/>
                <a:sym typeface="Sukar Bold"/>
              </a:rPr>
              <a:t>Jt</a:t>
            </a:r>
            <a:endParaRPr lang="en-US" sz="3373" spc="-141" dirty="0">
              <a:solidFill>
                <a:srgbClr val="FFFFFF"/>
              </a:solidFill>
              <a:latin typeface="Sukar Bold"/>
              <a:ea typeface="Sukar Bold"/>
              <a:cs typeface="Sukar Bold"/>
              <a:sym typeface="Sukar Bold"/>
            </a:endParaRPr>
          </a:p>
          <a:p>
            <a:pPr marL="728237" lvl="1" indent="-364118" algn="just">
              <a:lnSpc>
                <a:spcPts val="5430"/>
              </a:lnSpc>
              <a:buAutoNum type="arabicPeriod"/>
            </a:pPr>
            <a:r>
              <a:rPr lang="en-US" sz="3373" spc="-141" dirty="0">
                <a:solidFill>
                  <a:srgbClr val="FFFFFF"/>
                </a:solidFill>
                <a:latin typeface="Sukar Bold"/>
                <a:ea typeface="Sukar Bold"/>
                <a:cs typeface="Sukar Bold"/>
                <a:sym typeface="Sukar Bold"/>
              </a:rPr>
              <a:t>500 </a:t>
            </a:r>
            <a:r>
              <a:rPr lang="en-US" sz="3373" spc="-141" dirty="0" err="1">
                <a:solidFill>
                  <a:srgbClr val="FFFFFF"/>
                </a:solidFill>
                <a:latin typeface="Sukar Bold"/>
                <a:ea typeface="Sukar Bold"/>
                <a:cs typeface="Sukar Bold"/>
                <a:sym typeface="Sukar Bold"/>
              </a:rPr>
              <a:t>rb</a:t>
            </a:r>
            <a:r>
              <a:rPr lang="en-US" sz="3373" spc="-141" dirty="0">
                <a:solidFill>
                  <a:srgbClr val="FFFFFF"/>
                </a:solidFill>
                <a:latin typeface="Sukar Bold"/>
                <a:ea typeface="Sukar Bold"/>
                <a:cs typeface="Sukar Bold"/>
                <a:sym typeface="Sukar Bold"/>
              </a:rPr>
              <a:t> - 1 </a:t>
            </a:r>
            <a:r>
              <a:rPr lang="en-US" sz="3373" spc="-141" dirty="0" err="1" smtClean="0">
                <a:solidFill>
                  <a:srgbClr val="FFFFFF"/>
                </a:solidFill>
                <a:latin typeface="Sukar Bold"/>
                <a:ea typeface="Sukar Bold"/>
                <a:cs typeface="Sukar Bold"/>
                <a:sym typeface="Sukar Bold"/>
              </a:rPr>
              <a:t>Jt</a:t>
            </a:r>
            <a:endParaRPr lang="en-US" sz="3373" spc="-141" dirty="0" smtClean="0">
              <a:solidFill>
                <a:srgbClr val="FFFFFF"/>
              </a:solidFill>
              <a:latin typeface="Sukar Bold"/>
              <a:ea typeface="Sukar Bold"/>
              <a:cs typeface="Sukar Bold"/>
              <a:sym typeface="Sukar Bold"/>
            </a:endParaRPr>
          </a:p>
          <a:p>
            <a:pPr marL="728237" lvl="1" indent="-364118" algn="just">
              <a:lnSpc>
                <a:spcPts val="5430"/>
              </a:lnSpc>
              <a:buAutoNum type="arabicPeriod"/>
            </a:pPr>
            <a:r>
              <a:rPr lang="en-US" sz="3373" spc="-141" dirty="0" smtClean="0">
                <a:solidFill>
                  <a:srgbClr val="FFFFFF"/>
                </a:solidFill>
                <a:latin typeface="Sukar Bold"/>
                <a:ea typeface="Sukar Bold"/>
                <a:cs typeface="Sukar Bold"/>
                <a:sym typeface="Sukar Bold"/>
              </a:rPr>
              <a:t>200 rb-500 </a:t>
            </a:r>
            <a:r>
              <a:rPr lang="en-US" sz="3373" spc="-141" dirty="0" err="1" smtClean="0">
                <a:solidFill>
                  <a:srgbClr val="FFFFFF"/>
                </a:solidFill>
                <a:latin typeface="Sukar Bold"/>
                <a:ea typeface="Sukar Bold"/>
                <a:cs typeface="Sukar Bold"/>
                <a:sym typeface="Sukar Bold"/>
              </a:rPr>
              <a:t>rb</a:t>
            </a:r>
            <a:endParaRPr lang="en-US" sz="3373" spc="-141" dirty="0">
              <a:solidFill>
                <a:srgbClr val="FFFFFF"/>
              </a:solidFill>
              <a:latin typeface="Sukar Bold"/>
              <a:ea typeface="Sukar Bold"/>
              <a:cs typeface="Sukar Bold"/>
              <a:sym typeface="Sukar Bold"/>
            </a:endParaRPr>
          </a:p>
          <a:p>
            <a:pPr marL="728237" lvl="1" indent="-364118" algn="just">
              <a:lnSpc>
                <a:spcPts val="5430"/>
              </a:lnSpc>
              <a:buAutoNum type="arabicPeriod"/>
            </a:pPr>
            <a:r>
              <a:rPr lang="en-US" sz="3373" spc="-141" dirty="0">
                <a:solidFill>
                  <a:srgbClr val="FFFFFF"/>
                </a:solidFill>
                <a:latin typeface="Sukar Bold"/>
                <a:ea typeface="Sukar Bold"/>
                <a:cs typeface="Sukar Bold"/>
                <a:sym typeface="Sukar Bold"/>
              </a:rPr>
              <a:t>  &lt; 500 </a:t>
            </a:r>
            <a:r>
              <a:rPr lang="en-US" sz="3373" spc="-141" dirty="0" err="1">
                <a:solidFill>
                  <a:srgbClr val="FFFFFF"/>
                </a:solidFill>
                <a:latin typeface="Sukar Bold"/>
                <a:ea typeface="Sukar Bold"/>
                <a:cs typeface="Sukar Bold"/>
                <a:sym typeface="Sukar Bold"/>
              </a:rPr>
              <a:t>rb</a:t>
            </a:r>
            <a:endParaRPr lang="en-US" sz="3373" spc="-141" dirty="0">
              <a:solidFill>
                <a:srgbClr val="FFFFFF"/>
              </a:solidFill>
              <a:latin typeface="Sukar Bold"/>
              <a:ea typeface="Sukar Bold"/>
              <a:cs typeface="Sukar Bold"/>
              <a:sym typeface="Sukar Bold"/>
            </a:endParaRPr>
          </a:p>
          <a:p>
            <a:pPr algn="just">
              <a:lnSpc>
                <a:spcPts val="5430"/>
              </a:lnSpc>
            </a:pPr>
            <a:endParaRPr lang="en-US" sz="3373" spc="-141" dirty="0">
              <a:solidFill>
                <a:srgbClr val="FFFFFF"/>
              </a:solidFill>
              <a:latin typeface="Sukar Bold"/>
              <a:ea typeface="Sukar Bold"/>
              <a:cs typeface="Sukar Bold"/>
              <a:sym typeface="Sukar Bold"/>
            </a:endParaRPr>
          </a:p>
        </p:txBody>
      </p:sp>
      <p:sp>
        <p:nvSpPr>
          <p:cNvPr id="14" name="TextBox 14"/>
          <p:cNvSpPr txBox="1"/>
          <p:nvPr/>
        </p:nvSpPr>
        <p:spPr>
          <a:xfrm>
            <a:off x="4681368" y="279789"/>
            <a:ext cx="11396832" cy="599331"/>
          </a:xfrm>
          <a:prstGeom prst="rect">
            <a:avLst/>
          </a:prstGeom>
        </p:spPr>
        <p:txBody>
          <a:bodyPr wrap="square" lIns="0" tIns="0" rIns="0" bIns="0" rtlCol="0" anchor="t">
            <a:spAutoFit/>
          </a:bodyPr>
          <a:lstStyle/>
          <a:p>
            <a:pPr algn="ctr">
              <a:lnSpc>
                <a:spcPts val="5008"/>
              </a:lnSpc>
              <a:spcBef>
                <a:spcPct val="0"/>
              </a:spcBef>
            </a:pPr>
            <a:r>
              <a:rPr lang="en-US" sz="3577" dirty="0">
                <a:ln>
                  <a:solidFill>
                    <a:schemeClr val="tx1"/>
                  </a:solidFill>
                </a:ln>
                <a:solidFill>
                  <a:srgbClr val="FFFFFF"/>
                </a:solidFill>
                <a:latin typeface="Open Sans Bold"/>
                <a:ea typeface="Open Sans Bold"/>
                <a:cs typeface="Open Sans Bold"/>
                <a:sym typeface="Open Sans Bold"/>
              </a:rPr>
              <a:t>1. ANALISIS KONDISI INTERNAL </a:t>
            </a:r>
            <a:r>
              <a:rPr lang="id-ID" sz="3577" dirty="0" smtClean="0">
                <a:ln>
                  <a:solidFill>
                    <a:schemeClr val="tx1"/>
                  </a:solidFill>
                </a:ln>
                <a:latin typeface="Open Sans Bold"/>
                <a:ea typeface="Open Sans Bold"/>
                <a:cs typeface="Open Sans Bold"/>
                <a:sym typeface="Open Sans Bold"/>
              </a:rPr>
              <a:t>Hal.4</a:t>
            </a:r>
            <a:endParaRPr lang="en-US" sz="3577" dirty="0">
              <a:ln>
                <a:solidFill>
                  <a:schemeClr val="tx1"/>
                </a:solidFill>
              </a:ln>
              <a:latin typeface="Open Sans Bold"/>
              <a:ea typeface="Open Sans Bold"/>
              <a:cs typeface="Open Sans Bold"/>
              <a:sym typeface="Open Sans Bold"/>
            </a:endParaRPr>
          </a:p>
        </p:txBody>
      </p:sp>
      <p:sp>
        <p:nvSpPr>
          <p:cNvPr id="15" name="Freeform 15"/>
          <p:cNvSpPr/>
          <p:nvPr/>
        </p:nvSpPr>
        <p:spPr>
          <a:xfrm>
            <a:off x="6303919" y="9477165"/>
            <a:ext cx="10153249" cy="588594"/>
          </a:xfrm>
          <a:custGeom>
            <a:avLst/>
            <a:gdLst/>
            <a:ahLst/>
            <a:cxnLst/>
            <a:rect l="l" t="t" r="r" b="b"/>
            <a:pathLst>
              <a:path w="10153249" h="588594">
                <a:moveTo>
                  <a:pt x="0" y="0"/>
                </a:moveTo>
                <a:lnTo>
                  <a:pt x="10153249" y="0"/>
                </a:lnTo>
                <a:lnTo>
                  <a:pt x="10153249" y="588594"/>
                </a:lnTo>
                <a:lnTo>
                  <a:pt x="0" y="588594"/>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14564" y="4021834"/>
            <a:ext cx="773936" cy="774906"/>
            <a:chOff x="0" y="0"/>
            <a:chExt cx="203835" cy="204090"/>
          </a:xfrm>
        </p:grpSpPr>
        <p:sp>
          <p:nvSpPr>
            <p:cNvPr id="3" name="Freeform 3"/>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4" name="TextBox 4"/>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grpSp>
        <p:nvGrpSpPr>
          <p:cNvPr id="5" name="Group 5"/>
          <p:cNvGrpSpPr/>
          <p:nvPr/>
        </p:nvGrpSpPr>
        <p:grpSpPr>
          <a:xfrm>
            <a:off x="9057908" y="4085299"/>
            <a:ext cx="773936" cy="774906"/>
            <a:chOff x="0" y="0"/>
            <a:chExt cx="203835" cy="204090"/>
          </a:xfrm>
        </p:grpSpPr>
        <p:sp>
          <p:nvSpPr>
            <p:cNvPr id="6" name="Freeform 6"/>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7" name="TextBox 7"/>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grpSp>
        <p:nvGrpSpPr>
          <p:cNvPr id="8" name="Group 8"/>
          <p:cNvGrpSpPr/>
          <p:nvPr/>
        </p:nvGrpSpPr>
        <p:grpSpPr>
          <a:xfrm>
            <a:off x="2934142" y="5260528"/>
            <a:ext cx="773936" cy="774906"/>
            <a:chOff x="0" y="0"/>
            <a:chExt cx="203835" cy="204090"/>
          </a:xfrm>
        </p:grpSpPr>
        <p:sp>
          <p:nvSpPr>
            <p:cNvPr id="9" name="Freeform 9"/>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10" name="TextBox 10"/>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grpSp>
        <p:nvGrpSpPr>
          <p:cNvPr id="11" name="Group 11"/>
          <p:cNvGrpSpPr/>
          <p:nvPr/>
        </p:nvGrpSpPr>
        <p:grpSpPr>
          <a:xfrm>
            <a:off x="9057908" y="5260802"/>
            <a:ext cx="773936" cy="774906"/>
            <a:chOff x="0" y="0"/>
            <a:chExt cx="203835" cy="204090"/>
          </a:xfrm>
        </p:grpSpPr>
        <p:sp>
          <p:nvSpPr>
            <p:cNvPr id="12" name="Freeform 12"/>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13" name="TextBox 13"/>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grpSp>
        <p:nvGrpSpPr>
          <p:cNvPr id="14" name="Group 14"/>
          <p:cNvGrpSpPr/>
          <p:nvPr/>
        </p:nvGrpSpPr>
        <p:grpSpPr>
          <a:xfrm>
            <a:off x="2936347" y="6435484"/>
            <a:ext cx="773936" cy="774906"/>
            <a:chOff x="0" y="0"/>
            <a:chExt cx="203835" cy="204090"/>
          </a:xfrm>
        </p:grpSpPr>
        <p:sp>
          <p:nvSpPr>
            <p:cNvPr id="15" name="Freeform 15"/>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16" name="TextBox 16"/>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grpSp>
        <p:nvGrpSpPr>
          <p:cNvPr id="17" name="Group 17"/>
          <p:cNvGrpSpPr/>
          <p:nvPr/>
        </p:nvGrpSpPr>
        <p:grpSpPr>
          <a:xfrm>
            <a:off x="9060114" y="6435757"/>
            <a:ext cx="773936" cy="774906"/>
            <a:chOff x="0" y="0"/>
            <a:chExt cx="203835" cy="204090"/>
          </a:xfrm>
        </p:grpSpPr>
        <p:sp>
          <p:nvSpPr>
            <p:cNvPr id="18" name="Freeform 18"/>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19" name="TextBox 19"/>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grpSp>
        <p:nvGrpSpPr>
          <p:cNvPr id="20" name="Group 20"/>
          <p:cNvGrpSpPr/>
          <p:nvPr/>
        </p:nvGrpSpPr>
        <p:grpSpPr>
          <a:xfrm>
            <a:off x="2938553" y="7610713"/>
            <a:ext cx="773936" cy="774906"/>
            <a:chOff x="0" y="0"/>
            <a:chExt cx="203835" cy="204090"/>
          </a:xfrm>
        </p:grpSpPr>
        <p:sp>
          <p:nvSpPr>
            <p:cNvPr id="21" name="Freeform 21"/>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22" name="TextBox 22"/>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grpSp>
        <p:nvGrpSpPr>
          <p:cNvPr id="23" name="Group 23"/>
          <p:cNvGrpSpPr/>
          <p:nvPr/>
        </p:nvGrpSpPr>
        <p:grpSpPr>
          <a:xfrm>
            <a:off x="9062319" y="7610713"/>
            <a:ext cx="773936" cy="774906"/>
            <a:chOff x="0" y="0"/>
            <a:chExt cx="203835" cy="204090"/>
          </a:xfrm>
        </p:grpSpPr>
        <p:sp>
          <p:nvSpPr>
            <p:cNvPr id="24" name="Freeform 24"/>
            <p:cNvSpPr/>
            <p:nvPr/>
          </p:nvSpPr>
          <p:spPr>
            <a:xfrm>
              <a:off x="0" y="0"/>
              <a:ext cx="203835" cy="204090"/>
            </a:xfrm>
            <a:custGeom>
              <a:avLst/>
              <a:gdLst/>
              <a:ahLst/>
              <a:cxnLst/>
              <a:rect l="l" t="t" r="r" b="b"/>
              <a:pathLst>
                <a:path w="203835" h="204090">
                  <a:moveTo>
                    <a:pt x="101918" y="0"/>
                  </a:moveTo>
                  <a:lnTo>
                    <a:pt x="101918" y="0"/>
                  </a:lnTo>
                  <a:cubicBezTo>
                    <a:pt x="158205" y="0"/>
                    <a:pt x="203835" y="45630"/>
                    <a:pt x="203835" y="101918"/>
                  </a:cubicBezTo>
                  <a:lnTo>
                    <a:pt x="203835" y="102173"/>
                  </a:lnTo>
                  <a:cubicBezTo>
                    <a:pt x="203835" y="129203"/>
                    <a:pt x="193097" y="155126"/>
                    <a:pt x="173984" y="174239"/>
                  </a:cubicBezTo>
                  <a:cubicBezTo>
                    <a:pt x="154871" y="193353"/>
                    <a:pt x="128948" y="204090"/>
                    <a:pt x="101918" y="204090"/>
                  </a:cubicBezTo>
                  <a:lnTo>
                    <a:pt x="101918" y="204090"/>
                  </a:lnTo>
                  <a:cubicBezTo>
                    <a:pt x="74887" y="204090"/>
                    <a:pt x="48964" y="193353"/>
                    <a:pt x="29851" y="174239"/>
                  </a:cubicBezTo>
                  <a:cubicBezTo>
                    <a:pt x="10738" y="155126"/>
                    <a:pt x="0" y="129203"/>
                    <a:pt x="0" y="102173"/>
                  </a:cubicBezTo>
                  <a:lnTo>
                    <a:pt x="0" y="101918"/>
                  </a:lnTo>
                  <a:cubicBezTo>
                    <a:pt x="0" y="74887"/>
                    <a:pt x="10738" y="48964"/>
                    <a:pt x="29851" y="29851"/>
                  </a:cubicBezTo>
                  <a:cubicBezTo>
                    <a:pt x="48964" y="10738"/>
                    <a:pt x="74887" y="0"/>
                    <a:pt x="101918" y="0"/>
                  </a:cubicBezTo>
                  <a:close/>
                </a:path>
              </a:pathLst>
            </a:custGeom>
            <a:solidFill>
              <a:srgbClr val="BD6424"/>
            </a:solidFill>
            <a:ln cap="rnd">
              <a:noFill/>
              <a:prstDash val="solid"/>
              <a:round/>
            </a:ln>
          </p:spPr>
        </p:sp>
        <p:sp>
          <p:nvSpPr>
            <p:cNvPr id="25" name="TextBox 25"/>
            <p:cNvSpPr txBox="1"/>
            <p:nvPr/>
          </p:nvSpPr>
          <p:spPr>
            <a:xfrm>
              <a:off x="0" y="-57150"/>
              <a:ext cx="203835" cy="261240"/>
            </a:xfrm>
            <a:prstGeom prst="rect">
              <a:avLst/>
            </a:prstGeom>
          </p:spPr>
          <p:txBody>
            <a:bodyPr lIns="50800" tIns="50800" rIns="50800" bIns="50800" rtlCol="0" anchor="ctr"/>
            <a:lstStyle/>
            <a:p>
              <a:pPr algn="ctr">
                <a:lnSpc>
                  <a:spcPts val="2824"/>
                </a:lnSpc>
              </a:pPr>
              <a:endParaRPr/>
            </a:p>
          </p:txBody>
        </p:sp>
      </p:grpSp>
      <p:sp>
        <p:nvSpPr>
          <p:cNvPr id="26" name="Freeform 26"/>
          <p:cNvSpPr/>
          <p:nvPr/>
        </p:nvSpPr>
        <p:spPr>
          <a:xfrm rot="-1976981">
            <a:off x="16856024" y="2801196"/>
            <a:ext cx="3478057" cy="2925916"/>
          </a:xfrm>
          <a:custGeom>
            <a:avLst/>
            <a:gdLst/>
            <a:ahLst/>
            <a:cxnLst/>
            <a:rect l="l" t="t" r="r" b="b"/>
            <a:pathLst>
              <a:path w="3478057" h="2925916">
                <a:moveTo>
                  <a:pt x="0" y="0"/>
                </a:moveTo>
                <a:lnTo>
                  <a:pt x="3478057" y="0"/>
                </a:lnTo>
                <a:lnTo>
                  <a:pt x="3478057" y="2925916"/>
                </a:lnTo>
                <a:lnTo>
                  <a:pt x="0" y="29259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7" name="Freeform 27"/>
          <p:cNvSpPr/>
          <p:nvPr/>
        </p:nvSpPr>
        <p:spPr>
          <a:xfrm rot="2700000">
            <a:off x="-4186898" y="8057216"/>
            <a:ext cx="8453850" cy="6584832"/>
          </a:xfrm>
          <a:custGeom>
            <a:avLst/>
            <a:gdLst/>
            <a:ahLst/>
            <a:cxnLst/>
            <a:rect l="l" t="t" r="r" b="b"/>
            <a:pathLst>
              <a:path w="8453850" h="7111801">
                <a:moveTo>
                  <a:pt x="0" y="0"/>
                </a:moveTo>
                <a:lnTo>
                  <a:pt x="8453849" y="0"/>
                </a:lnTo>
                <a:lnTo>
                  <a:pt x="8453849" y="7111801"/>
                </a:lnTo>
                <a:lnTo>
                  <a:pt x="0" y="71118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7580127" y="8385618"/>
            <a:ext cx="1415747" cy="630007"/>
          </a:xfrm>
          <a:custGeom>
            <a:avLst/>
            <a:gdLst/>
            <a:ahLst/>
            <a:cxnLst/>
            <a:rect l="l" t="t" r="r" b="b"/>
            <a:pathLst>
              <a:path w="1415747" h="630007">
                <a:moveTo>
                  <a:pt x="0" y="0"/>
                </a:moveTo>
                <a:lnTo>
                  <a:pt x="1415746" y="0"/>
                </a:lnTo>
                <a:lnTo>
                  <a:pt x="1415746" y="630008"/>
                </a:lnTo>
                <a:lnTo>
                  <a:pt x="0" y="6300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0" name="Freeform 30"/>
          <p:cNvSpPr/>
          <p:nvPr/>
        </p:nvSpPr>
        <p:spPr>
          <a:xfrm>
            <a:off x="3818" y="0"/>
            <a:ext cx="4143932" cy="888363"/>
          </a:xfrm>
          <a:custGeom>
            <a:avLst/>
            <a:gdLst/>
            <a:ahLst/>
            <a:cxnLst/>
            <a:rect l="l" t="t" r="r" b="b"/>
            <a:pathLst>
              <a:path w="4143932" h="888363">
                <a:moveTo>
                  <a:pt x="0" y="0"/>
                </a:moveTo>
                <a:lnTo>
                  <a:pt x="4143933" y="0"/>
                </a:lnTo>
                <a:lnTo>
                  <a:pt x="4143933" y="888363"/>
                </a:lnTo>
                <a:lnTo>
                  <a:pt x="0" y="888363"/>
                </a:lnTo>
                <a:lnTo>
                  <a:pt x="0" y="0"/>
                </a:lnTo>
                <a:close/>
              </a:path>
            </a:pathLst>
          </a:custGeom>
          <a:blipFill>
            <a:blip r:embed="rId6"/>
            <a:stretch>
              <a:fillRect b="-8610"/>
            </a:stretch>
          </a:blipFill>
        </p:spPr>
      </p:sp>
      <p:sp>
        <p:nvSpPr>
          <p:cNvPr id="31" name="Freeform 31"/>
          <p:cNvSpPr/>
          <p:nvPr/>
        </p:nvSpPr>
        <p:spPr>
          <a:xfrm>
            <a:off x="7736476" y="9366693"/>
            <a:ext cx="7898353" cy="752224"/>
          </a:xfrm>
          <a:custGeom>
            <a:avLst/>
            <a:gdLst/>
            <a:ahLst/>
            <a:cxnLst/>
            <a:rect l="l" t="t" r="r" b="b"/>
            <a:pathLst>
              <a:path w="7898353" h="752224">
                <a:moveTo>
                  <a:pt x="0" y="0"/>
                </a:moveTo>
                <a:lnTo>
                  <a:pt x="7898354" y="0"/>
                </a:lnTo>
                <a:lnTo>
                  <a:pt x="7898354" y="752224"/>
                </a:lnTo>
                <a:lnTo>
                  <a:pt x="0" y="752224"/>
                </a:lnTo>
                <a:lnTo>
                  <a:pt x="0" y="0"/>
                </a:lnTo>
                <a:close/>
              </a:path>
            </a:pathLst>
          </a:custGeom>
          <a:blipFill>
            <a:blip r:embed="rId7"/>
            <a:stretch>
              <a:fillRect/>
            </a:stretch>
          </a:blipFill>
        </p:spPr>
      </p:sp>
      <p:sp>
        <p:nvSpPr>
          <p:cNvPr id="32" name="TextBox 32"/>
          <p:cNvSpPr txBox="1"/>
          <p:nvPr/>
        </p:nvSpPr>
        <p:spPr>
          <a:xfrm>
            <a:off x="581667" y="1571642"/>
            <a:ext cx="16150375" cy="1856107"/>
          </a:xfrm>
          <a:prstGeom prst="rect">
            <a:avLst/>
          </a:prstGeom>
        </p:spPr>
        <p:txBody>
          <a:bodyPr lIns="0" tIns="0" rIns="0" bIns="0" rtlCol="0" anchor="t">
            <a:spAutoFit/>
          </a:bodyPr>
          <a:lstStyle/>
          <a:p>
            <a:pPr marL="0" lvl="0" indent="0" algn="ctr">
              <a:lnSpc>
                <a:spcPts val="3535"/>
              </a:lnSpc>
              <a:spcBef>
                <a:spcPct val="0"/>
              </a:spcBef>
            </a:pPr>
            <a:r>
              <a:rPr lang="en-US" sz="3500" dirty="0">
                <a:solidFill>
                  <a:srgbClr val="391B06"/>
                </a:solidFill>
                <a:latin typeface="Madani Arabic"/>
                <a:ea typeface="Madani Arabic"/>
                <a:cs typeface="Madani Arabic"/>
                <a:sym typeface="Madani Arabic"/>
              </a:rPr>
              <a:t>ASPEK 8 SNP ( STANDAR NASIONAL PENDIDIKAN ) </a:t>
            </a:r>
            <a:r>
              <a:rPr lang="en-US" sz="3500" dirty="0" smtClean="0">
                <a:solidFill>
                  <a:srgbClr val="391B06"/>
                </a:solidFill>
                <a:latin typeface="Madani Arabic"/>
                <a:ea typeface="Madani Arabic"/>
                <a:cs typeface="Madani Arabic"/>
                <a:sym typeface="Madani Arabic"/>
              </a:rPr>
              <a:t>ADALAH BADAN </a:t>
            </a:r>
            <a:r>
              <a:rPr lang="en-US" sz="3500" dirty="0">
                <a:solidFill>
                  <a:srgbClr val="391B06"/>
                </a:solidFill>
                <a:latin typeface="Madani Arabic"/>
                <a:ea typeface="Madani Arabic"/>
                <a:cs typeface="Madani Arabic"/>
                <a:sym typeface="Madani Arabic"/>
              </a:rPr>
              <a:t>EVALUASI UNTUK MENILAI APAKAH SATUAN PENDIDIKAN DI TINGKAT PENDIDIKAN DASAR DAN MENENGAH MEMENUHI SYARAT UNTUK MENYELENGGARAKAN PENDIDIKAN FORMAL. </a:t>
            </a:r>
            <a:r>
              <a:rPr lang="en-US" sz="3500" b="1" dirty="0" smtClean="0">
                <a:solidFill>
                  <a:srgbClr val="391B06"/>
                </a:solidFill>
                <a:latin typeface="Madani Arabic"/>
                <a:ea typeface="Madani Arabic"/>
                <a:cs typeface="Madani Arabic"/>
                <a:sym typeface="Madani Arabic"/>
              </a:rPr>
              <a:t>H</a:t>
            </a:r>
            <a:r>
              <a:rPr lang="en-US" sz="3500" b="1" dirty="0" smtClean="0">
                <a:latin typeface="Madani Arabic"/>
                <a:ea typeface="Madani Arabic"/>
                <a:cs typeface="Madani Arabic"/>
                <a:sym typeface="Madani Arabic"/>
              </a:rPr>
              <a:t>AL.5-6</a:t>
            </a:r>
            <a:endParaRPr lang="en-US" sz="3500" b="1" dirty="0">
              <a:latin typeface="Madani Arabic"/>
              <a:ea typeface="Madani Arabic"/>
              <a:cs typeface="Madani Arabic"/>
              <a:sym typeface="Madani Arabic"/>
            </a:endParaRPr>
          </a:p>
        </p:txBody>
      </p:sp>
      <p:sp>
        <p:nvSpPr>
          <p:cNvPr id="33" name="TextBox 33"/>
          <p:cNvSpPr txBox="1"/>
          <p:nvPr/>
        </p:nvSpPr>
        <p:spPr>
          <a:xfrm>
            <a:off x="2931936" y="4286233"/>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1</a:t>
            </a:r>
          </a:p>
        </p:txBody>
      </p:sp>
      <p:sp>
        <p:nvSpPr>
          <p:cNvPr id="34" name="TextBox 34"/>
          <p:cNvSpPr txBox="1"/>
          <p:nvPr/>
        </p:nvSpPr>
        <p:spPr>
          <a:xfrm>
            <a:off x="9055703" y="4286506"/>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5</a:t>
            </a:r>
          </a:p>
        </p:txBody>
      </p:sp>
      <p:sp>
        <p:nvSpPr>
          <p:cNvPr id="35" name="TextBox 35"/>
          <p:cNvSpPr txBox="1"/>
          <p:nvPr/>
        </p:nvSpPr>
        <p:spPr>
          <a:xfrm>
            <a:off x="2931936" y="5461735"/>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2</a:t>
            </a:r>
          </a:p>
        </p:txBody>
      </p:sp>
      <p:sp>
        <p:nvSpPr>
          <p:cNvPr id="36" name="TextBox 36"/>
          <p:cNvSpPr txBox="1"/>
          <p:nvPr/>
        </p:nvSpPr>
        <p:spPr>
          <a:xfrm>
            <a:off x="9055703" y="5462009"/>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6</a:t>
            </a:r>
          </a:p>
        </p:txBody>
      </p:sp>
      <p:sp>
        <p:nvSpPr>
          <p:cNvPr id="37" name="TextBox 37"/>
          <p:cNvSpPr txBox="1"/>
          <p:nvPr/>
        </p:nvSpPr>
        <p:spPr>
          <a:xfrm>
            <a:off x="2934142" y="6636691"/>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3</a:t>
            </a:r>
          </a:p>
        </p:txBody>
      </p:sp>
      <p:sp>
        <p:nvSpPr>
          <p:cNvPr id="38" name="TextBox 38"/>
          <p:cNvSpPr txBox="1"/>
          <p:nvPr/>
        </p:nvSpPr>
        <p:spPr>
          <a:xfrm>
            <a:off x="9057908" y="6636964"/>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7</a:t>
            </a:r>
          </a:p>
        </p:txBody>
      </p:sp>
      <p:sp>
        <p:nvSpPr>
          <p:cNvPr id="39" name="TextBox 39"/>
          <p:cNvSpPr txBox="1"/>
          <p:nvPr/>
        </p:nvSpPr>
        <p:spPr>
          <a:xfrm>
            <a:off x="2936347" y="7811920"/>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4</a:t>
            </a:r>
          </a:p>
        </p:txBody>
      </p:sp>
      <p:sp>
        <p:nvSpPr>
          <p:cNvPr id="40" name="TextBox 40"/>
          <p:cNvSpPr txBox="1"/>
          <p:nvPr/>
        </p:nvSpPr>
        <p:spPr>
          <a:xfrm>
            <a:off x="9060114" y="7811920"/>
            <a:ext cx="776142" cy="429492"/>
          </a:xfrm>
          <a:prstGeom prst="rect">
            <a:avLst/>
          </a:prstGeom>
        </p:spPr>
        <p:txBody>
          <a:bodyPr lIns="0" tIns="0" rIns="0" bIns="0" rtlCol="0" anchor="t">
            <a:spAutoFit/>
          </a:bodyPr>
          <a:lstStyle/>
          <a:p>
            <a:pPr algn="ctr">
              <a:lnSpc>
                <a:spcPts val="3232"/>
              </a:lnSpc>
            </a:pPr>
            <a:r>
              <a:rPr lang="en-US" sz="3200">
                <a:solidFill>
                  <a:srgbClr val="FFFFFF"/>
                </a:solidFill>
                <a:latin typeface="Anton"/>
                <a:ea typeface="Anton"/>
                <a:cs typeface="Anton"/>
                <a:sym typeface="Anton"/>
              </a:rPr>
              <a:t>8</a:t>
            </a:r>
          </a:p>
        </p:txBody>
      </p:sp>
      <p:sp>
        <p:nvSpPr>
          <p:cNvPr id="41" name="TextBox 41"/>
          <p:cNvSpPr txBox="1"/>
          <p:nvPr/>
        </p:nvSpPr>
        <p:spPr>
          <a:xfrm>
            <a:off x="4147751" y="4168631"/>
            <a:ext cx="2742311" cy="491490"/>
          </a:xfrm>
          <a:prstGeom prst="rect">
            <a:avLst/>
          </a:prstGeom>
        </p:spPr>
        <p:txBody>
          <a:bodyPr lIns="0" tIns="0" rIns="0" bIns="0" rtlCol="0" anchor="t">
            <a:spAutoFit/>
          </a:bodyPr>
          <a:lstStyle/>
          <a:p>
            <a:pPr marL="0" lvl="0" indent="0" algn="l">
              <a:lnSpc>
                <a:spcPts val="3900"/>
              </a:lnSpc>
              <a:spcBef>
                <a:spcPct val="0"/>
              </a:spcBef>
            </a:pPr>
            <a:r>
              <a:rPr lang="en-US" sz="2600">
                <a:solidFill>
                  <a:srgbClr val="391B06"/>
                </a:solidFill>
                <a:latin typeface="Poppins Bold"/>
                <a:ea typeface="Poppins Bold"/>
                <a:cs typeface="Poppins Bold"/>
                <a:sym typeface="Poppins Bold"/>
              </a:rPr>
              <a:t>Kelulusan</a:t>
            </a:r>
          </a:p>
        </p:txBody>
      </p:sp>
      <p:sp>
        <p:nvSpPr>
          <p:cNvPr id="42" name="TextBox 42"/>
          <p:cNvSpPr txBox="1"/>
          <p:nvPr/>
        </p:nvSpPr>
        <p:spPr>
          <a:xfrm>
            <a:off x="10271517" y="4168904"/>
            <a:ext cx="5876814" cy="491490"/>
          </a:xfrm>
          <a:prstGeom prst="rect">
            <a:avLst/>
          </a:prstGeom>
        </p:spPr>
        <p:txBody>
          <a:bodyPr lIns="0" tIns="0" rIns="0" bIns="0" rtlCol="0" anchor="t">
            <a:spAutoFit/>
          </a:bodyPr>
          <a:lstStyle/>
          <a:p>
            <a:pPr marL="0" lvl="0" indent="0" algn="l">
              <a:lnSpc>
                <a:spcPts val="3900"/>
              </a:lnSpc>
              <a:spcBef>
                <a:spcPct val="0"/>
              </a:spcBef>
            </a:pPr>
            <a:r>
              <a:rPr lang="en-US" sz="2600">
                <a:solidFill>
                  <a:srgbClr val="391B06"/>
                </a:solidFill>
                <a:latin typeface="Poppins Bold"/>
                <a:ea typeface="Poppins Bold"/>
                <a:cs typeface="Poppins Bold"/>
                <a:sym typeface="Poppins Bold"/>
              </a:rPr>
              <a:t>Pengelolaan</a:t>
            </a:r>
          </a:p>
        </p:txBody>
      </p:sp>
      <p:sp>
        <p:nvSpPr>
          <p:cNvPr id="43" name="TextBox 43"/>
          <p:cNvSpPr txBox="1"/>
          <p:nvPr/>
        </p:nvSpPr>
        <p:spPr>
          <a:xfrm>
            <a:off x="4147751" y="5344133"/>
            <a:ext cx="3706365" cy="491490"/>
          </a:xfrm>
          <a:prstGeom prst="rect">
            <a:avLst/>
          </a:prstGeom>
        </p:spPr>
        <p:txBody>
          <a:bodyPr lIns="0" tIns="0" rIns="0" bIns="0" rtlCol="0" anchor="t">
            <a:spAutoFit/>
          </a:bodyPr>
          <a:lstStyle/>
          <a:p>
            <a:pPr marL="0" lvl="0" indent="0" algn="l">
              <a:lnSpc>
                <a:spcPts val="3900"/>
              </a:lnSpc>
              <a:spcBef>
                <a:spcPct val="0"/>
              </a:spcBef>
            </a:pPr>
            <a:r>
              <a:rPr lang="en-US" sz="2600">
                <a:solidFill>
                  <a:srgbClr val="391B06"/>
                </a:solidFill>
                <a:latin typeface="Poppins Bold"/>
                <a:ea typeface="Poppins Bold"/>
                <a:cs typeface="Poppins Bold"/>
                <a:sym typeface="Poppins Bold"/>
              </a:rPr>
              <a:t>Kurikulum</a:t>
            </a:r>
          </a:p>
        </p:txBody>
      </p:sp>
      <p:sp>
        <p:nvSpPr>
          <p:cNvPr id="44" name="TextBox 44"/>
          <p:cNvSpPr txBox="1"/>
          <p:nvPr/>
        </p:nvSpPr>
        <p:spPr>
          <a:xfrm>
            <a:off x="10271517" y="5344407"/>
            <a:ext cx="3706365" cy="491490"/>
          </a:xfrm>
          <a:prstGeom prst="rect">
            <a:avLst/>
          </a:prstGeom>
        </p:spPr>
        <p:txBody>
          <a:bodyPr lIns="0" tIns="0" rIns="0" bIns="0" rtlCol="0" anchor="t">
            <a:spAutoFit/>
          </a:bodyPr>
          <a:lstStyle/>
          <a:p>
            <a:pPr marL="0" lvl="0" indent="0" algn="l">
              <a:lnSpc>
                <a:spcPts val="3900"/>
              </a:lnSpc>
              <a:spcBef>
                <a:spcPct val="0"/>
              </a:spcBef>
            </a:pPr>
            <a:r>
              <a:rPr lang="en-US" sz="2600">
                <a:solidFill>
                  <a:srgbClr val="391B06"/>
                </a:solidFill>
                <a:latin typeface="Poppins Bold"/>
                <a:ea typeface="Poppins Bold"/>
                <a:cs typeface="Poppins Bold"/>
                <a:sym typeface="Poppins Bold"/>
              </a:rPr>
              <a:t>SDM</a:t>
            </a:r>
          </a:p>
        </p:txBody>
      </p:sp>
      <p:sp>
        <p:nvSpPr>
          <p:cNvPr id="45" name="TextBox 45"/>
          <p:cNvSpPr txBox="1"/>
          <p:nvPr/>
        </p:nvSpPr>
        <p:spPr>
          <a:xfrm>
            <a:off x="4152162" y="6574693"/>
            <a:ext cx="3994226" cy="491490"/>
          </a:xfrm>
          <a:prstGeom prst="rect">
            <a:avLst/>
          </a:prstGeom>
        </p:spPr>
        <p:txBody>
          <a:bodyPr lIns="0" tIns="0" rIns="0" bIns="0" rtlCol="0" anchor="t">
            <a:spAutoFit/>
          </a:bodyPr>
          <a:lstStyle/>
          <a:p>
            <a:pPr marL="0" lvl="0" indent="0" algn="l">
              <a:lnSpc>
                <a:spcPts val="3900"/>
              </a:lnSpc>
              <a:spcBef>
                <a:spcPct val="0"/>
              </a:spcBef>
            </a:pPr>
            <a:r>
              <a:rPr lang="en-US" sz="2600" dirty="0">
                <a:solidFill>
                  <a:srgbClr val="391B06"/>
                </a:solidFill>
                <a:latin typeface="Poppins Bold"/>
                <a:ea typeface="Poppins Bold"/>
                <a:cs typeface="Poppins Bold"/>
                <a:sym typeface="Poppins Bold"/>
              </a:rPr>
              <a:t>Proses (</a:t>
            </a:r>
            <a:r>
              <a:rPr lang="en-US" sz="2600" dirty="0" err="1">
                <a:solidFill>
                  <a:srgbClr val="391B06"/>
                </a:solidFill>
                <a:latin typeface="Poppins Bold"/>
                <a:ea typeface="Poppins Bold"/>
                <a:cs typeface="Poppins Bold"/>
                <a:sym typeface="Poppins Bold"/>
              </a:rPr>
              <a:t>pembelajaran</a:t>
            </a:r>
            <a:r>
              <a:rPr lang="en-US" sz="2600" dirty="0">
                <a:solidFill>
                  <a:srgbClr val="391B06"/>
                </a:solidFill>
                <a:latin typeface="Poppins Bold"/>
                <a:ea typeface="Poppins Bold"/>
                <a:cs typeface="Poppins Bold"/>
                <a:sym typeface="Poppins Bold"/>
              </a:rPr>
              <a:t>)</a:t>
            </a:r>
          </a:p>
        </p:txBody>
      </p:sp>
      <p:sp>
        <p:nvSpPr>
          <p:cNvPr id="46" name="TextBox 46"/>
          <p:cNvSpPr txBox="1"/>
          <p:nvPr/>
        </p:nvSpPr>
        <p:spPr>
          <a:xfrm>
            <a:off x="10273723" y="6519362"/>
            <a:ext cx="4675315" cy="491490"/>
          </a:xfrm>
          <a:prstGeom prst="rect">
            <a:avLst/>
          </a:prstGeom>
        </p:spPr>
        <p:txBody>
          <a:bodyPr lIns="0" tIns="0" rIns="0" bIns="0" rtlCol="0" anchor="t">
            <a:spAutoFit/>
          </a:bodyPr>
          <a:lstStyle/>
          <a:p>
            <a:pPr marL="0" lvl="0" indent="0" algn="l">
              <a:lnSpc>
                <a:spcPts val="3900"/>
              </a:lnSpc>
              <a:spcBef>
                <a:spcPct val="0"/>
              </a:spcBef>
            </a:pPr>
            <a:r>
              <a:rPr lang="en-US" sz="2600">
                <a:solidFill>
                  <a:srgbClr val="391B06"/>
                </a:solidFill>
                <a:latin typeface="Poppins Bold"/>
                <a:ea typeface="Poppins Bold"/>
                <a:cs typeface="Poppins Bold"/>
                <a:sym typeface="Poppins Bold"/>
              </a:rPr>
              <a:t>Sarpras</a:t>
            </a:r>
          </a:p>
        </p:txBody>
      </p:sp>
      <p:sp>
        <p:nvSpPr>
          <p:cNvPr id="47" name="TextBox 47"/>
          <p:cNvSpPr txBox="1"/>
          <p:nvPr/>
        </p:nvSpPr>
        <p:spPr>
          <a:xfrm>
            <a:off x="4152162" y="7694318"/>
            <a:ext cx="3701954" cy="986790"/>
          </a:xfrm>
          <a:prstGeom prst="rect">
            <a:avLst/>
          </a:prstGeom>
        </p:spPr>
        <p:txBody>
          <a:bodyPr lIns="0" tIns="0" rIns="0" bIns="0" rtlCol="0" anchor="t">
            <a:spAutoFit/>
          </a:bodyPr>
          <a:lstStyle/>
          <a:p>
            <a:pPr algn="l">
              <a:lnSpc>
                <a:spcPts val="3900"/>
              </a:lnSpc>
            </a:pPr>
            <a:r>
              <a:rPr lang="en-US" sz="2600">
                <a:solidFill>
                  <a:srgbClr val="391B06"/>
                </a:solidFill>
                <a:latin typeface="Poppins Bold"/>
                <a:ea typeface="Poppins Bold"/>
                <a:cs typeface="Poppins Bold"/>
                <a:sym typeface="Poppins Bold"/>
              </a:rPr>
              <a:t>Penilaian/ Asesmen</a:t>
            </a:r>
          </a:p>
          <a:p>
            <a:pPr marL="0" lvl="0" indent="0" algn="l">
              <a:lnSpc>
                <a:spcPts val="3900"/>
              </a:lnSpc>
              <a:spcBef>
                <a:spcPct val="0"/>
              </a:spcBef>
            </a:pPr>
            <a:endParaRPr lang="en-US" sz="2600">
              <a:solidFill>
                <a:srgbClr val="391B06"/>
              </a:solidFill>
              <a:latin typeface="Poppins Bold"/>
              <a:ea typeface="Poppins Bold"/>
              <a:cs typeface="Poppins Bold"/>
              <a:sym typeface="Poppins Bold"/>
            </a:endParaRPr>
          </a:p>
        </p:txBody>
      </p:sp>
      <p:sp>
        <p:nvSpPr>
          <p:cNvPr id="48" name="TextBox 48"/>
          <p:cNvSpPr txBox="1"/>
          <p:nvPr/>
        </p:nvSpPr>
        <p:spPr>
          <a:xfrm>
            <a:off x="10275928" y="7694318"/>
            <a:ext cx="3701954" cy="491490"/>
          </a:xfrm>
          <a:prstGeom prst="rect">
            <a:avLst/>
          </a:prstGeom>
        </p:spPr>
        <p:txBody>
          <a:bodyPr lIns="0" tIns="0" rIns="0" bIns="0" rtlCol="0" anchor="t">
            <a:spAutoFit/>
          </a:bodyPr>
          <a:lstStyle/>
          <a:p>
            <a:pPr marL="0" lvl="0" indent="0" algn="l">
              <a:lnSpc>
                <a:spcPts val="3900"/>
              </a:lnSpc>
              <a:spcBef>
                <a:spcPct val="0"/>
              </a:spcBef>
            </a:pPr>
            <a:r>
              <a:rPr lang="en-US" sz="2600" dirty="0" err="1">
                <a:solidFill>
                  <a:srgbClr val="391B06"/>
                </a:solidFill>
                <a:latin typeface="Poppins Bold"/>
                <a:ea typeface="Poppins Bold"/>
                <a:cs typeface="Poppins Bold"/>
                <a:sym typeface="Poppins Bold"/>
              </a:rPr>
              <a:t>Pembiayaan</a:t>
            </a:r>
            <a:endParaRPr lang="en-US" sz="2600" dirty="0">
              <a:solidFill>
                <a:srgbClr val="391B06"/>
              </a:solidFill>
              <a:latin typeface="Poppins Bold"/>
              <a:ea typeface="Poppins Bold"/>
              <a:cs typeface="Poppins Bold"/>
              <a:sym typeface="Poppins Bold"/>
            </a:endParaRPr>
          </a:p>
        </p:txBody>
      </p:sp>
      <p:sp>
        <p:nvSpPr>
          <p:cNvPr id="49" name="TextBox 49"/>
          <p:cNvSpPr txBox="1"/>
          <p:nvPr/>
        </p:nvSpPr>
        <p:spPr>
          <a:xfrm>
            <a:off x="1884335" y="8838540"/>
            <a:ext cx="15895018" cy="410369"/>
          </a:xfrm>
          <a:prstGeom prst="rect">
            <a:avLst/>
          </a:prstGeom>
        </p:spPr>
        <p:txBody>
          <a:bodyPr wrap="square" lIns="0" tIns="0" rIns="0" bIns="0" rtlCol="0" anchor="t">
            <a:spAutoFit/>
          </a:bodyPr>
          <a:lstStyle/>
          <a:p>
            <a:pPr algn="ctr">
              <a:lnSpc>
                <a:spcPts val="3188"/>
              </a:lnSpc>
              <a:spcBef>
                <a:spcPct val="0"/>
              </a:spcBef>
            </a:pPr>
            <a:r>
              <a:rPr lang="en-US" sz="2277" dirty="0">
                <a:solidFill>
                  <a:srgbClr val="000000"/>
                </a:solidFill>
                <a:latin typeface="Open Sans Bold"/>
                <a:ea typeface="Open Sans Bold"/>
                <a:cs typeface="Open Sans Bold"/>
                <a:sym typeface="Open Sans Bold"/>
              </a:rPr>
              <a:t>DETAIL CAPAIAN SDI SARI BUMI TAHUN LALU (TAHUN PELAJARAN 2022/2023) TERTUANG DI </a:t>
            </a:r>
            <a:r>
              <a:rPr lang="en-US" sz="2277" dirty="0" smtClean="0">
                <a:solidFill>
                  <a:srgbClr val="000000"/>
                </a:solidFill>
                <a:latin typeface="Open Sans Bold"/>
                <a:ea typeface="Open Sans Bold"/>
                <a:cs typeface="Open Sans Bold"/>
                <a:sym typeface="Open Sans Bold"/>
              </a:rPr>
              <a:t>TESIS. HAL  5- 6</a:t>
            </a:r>
            <a:endParaRPr lang="en-US" sz="2277" dirty="0">
              <a:solidFill>
                <a:srgbClr val="000000"/>
              </a:solidFill>
              <a:latin typeface="Open Sans Bold"/>
              <a:ea typeface="Open Sans Bold"/>
              <a:cs typeface="Open Sans Bold"/>
              <a:sym typeface="Open Sans Bold"/>
            </a:endParaRPr>
          </a:p>
        </p:txBody>
      </p:sp>
      <p:sp>
        <p:nvSpPr>
          <p:cNvPr id="50" name="TextBox 50"/>
          <p:cNvSpPr txBox="1"/>
          <p:nvPr/>
        </p:nvSpPr>
        <p:spPr>
          <a:xfrm>
            <a:off x="17198882" y="9524999"/>
            <a:ext cx="1089118" cy="762001"/>
          </a:xfrm>
          <a:prstGeom prst="rect">
            <a:avLst/>
          </a:prstGeom>
        </p:spPr>
        <p:txBody>
          <a:bodyPr lIns="0" tIns="0" rIns="0" bIns="0" rtlCol="0" anchor="t">
            <a:spAutoFit/>
          </a:bodyPr>
          <a:lstStyle/>
          <a:p>
            <a:pPr algn="r">
              <a:lnSpc>
                <a:spcPts val="6299"/>
              </a:lnSpc>
            </a:pPr>
            <a:r>
              <a:rPr lang="en-US" sz="4499">
                <a:solidFill>
                  <a:srgbClr val="222222"/>
                </a:solidFill>
                <a:latin typeface="Glacial Indifference Bold"/>
                <a:ea typeface="Glacial Indifference Bold"/>
                <a:cs typeface="Glacial Indifference Bold"/>
                <a:sym typeface="Glacial Indifference Bold"/>
              </a:rPr>
              <a:t>14</a:t>
            </a:r>
          </a:p>
        </p:txBody>
      </p:sp>
      <p:sp>
        <p:nvSpPr>
          <p:cNvPr id="51" name="AutoShape 51"/>
          <p:cNvSpPr/>
          <p:nvPr/>
        </p:nvSpPr>
        <p:spPr>
          <a:xfrm>
            <a:off x="17580127" y="9568116"/>
            <a:ext cx="0" cy="761492"/>
          </a:xfrm>
          <a:prstGeom prst="line">
            <a:avLst/>
          </a:prstGeom>
          <a:ln w="95250" cap="flat">
            <a:solidFill>
              <a:srgbClr val="222222"/>
            </a:solidFill>
            <a:prstDash val="solid"/>
            <a:headEnd type="none" w="sm" len="sm"/>
            <a:tailEnd type="none" w="sm" len="sm"/>
          </a:ln>
        </p:spPr>
      </p:sp>
      <p:sp>
        <p:nvSpPr>
          <p:cNvPr id="52" name="Rectangle 51"/>
          <p:cNvSpPr/>
          <p:nvPr/>
        </p:nvSpPr>
        <p:spPr>
          <a:xfrm>
            <a:off x="4934366" y="307709"/>
            <a:ext cx="9018816" cy="733534"/>
          </a:xfrm>
          <a:prstGeom prst="rect">
            <a:avLst/>
          </a:prstGeom>
        </p:spPr>
        <p:txBody>
          <a:bodyPr wrap="none">
            <a:spAutoFit/>
          </a:bodyPr>
          <a:lstStyle/>
          <a:p>
            <a:pPr algn="ctr">
              <a:lnSpc>
                <a:spcPts val="5008"/>
              </a:lnSpc>
              <a:spcBef>
                <a:spcPct val="0"/>
              </a:spcBef>
            </a:pPr>
            <a:r>
              <a:rPr lang="en-US" sz="4400" u="sng" dirty="0">
                <a:ln>
                  <a:solidFill>
                    <a:schemeClr val="tx1"/>
                  </a:solidFill>
                </a:ln>
                <a:latin typeface="Open Sans Bold"/>
                <a:ea typeface="Open Sans Bold"/>
                <a:cs typeface="Open Sans Bold"/>
                <a:sym typeface="Open Sans Bold"/>
              </a:rPr>
              <a:t>1. ANALISIS KONDISI INTERNAL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ppt_x"/>
                                          </p:val>
                                        </p:tav>
                                        <p:tav tm="100000">
                                          <p:val>
                                            <p:strVal val="#ppt_x"/>
                                          </p:val>
                                        </p:tav>
                                      </p:tavLst>
                                    </p:anim>
                                    <p:anim calcmode="lin" valueType="num">
                                      <p:cBhvr additive="base">
                                        <p:cTn id="5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500" fill="hold"/>
                                        <p:tgtEl>
                                          <p:spTgt spid="47"/>
                                        </p:tgtEl>
                                        <p:attrNameLst>
                                          <p:attrName>ppt_x</p:attrName>
                                        </p:attrNameLst>
                                      </p:cBhvr>
                                      <p:tavLst>
                                        <p:tav tm="0">
                                          <p:val>
                                            <p:strVal val="#ppt_x"/>
                                          </p:val>
                                        </p:tav>
                                        <p:tav tm="100000">
                                          <p:val>
                                            <p:strVal val="#ppt_x"/>
                                          </p:val>
                                        </p:tav>
                                      </p:tavLst>
                                    </p:anim>
                                    <p:anim calcmode="lin" valueType="num">
                                      <p:cBhvr additive="base">
                                        <p:cTn id="7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additive="base">
                                        <p:cTn id="90" dur="500" fill="hold"/>
                                        <p:tgtEl>
                                          <p:spTgt spid="11"/>
                                        </p:tgtEl>
                                        <p:attrNameLst>
                                          <p:attrName>ppt_x</p:attrName>
                                        </p:attrNameLst>
                                      </p:cBhvr>
                                      <p:tavLst>
                                        <p:tav tm="0">
                                          <p:val>
                                            <p:strVal val="#ppt_x"/>
                                          </p:val>
                                        </p:tav>
                                        <p:tav tm="100000">
                                          <p:val>
                                            <p:strVal val="#ppt_x"/>
                                          </p:val>
                                        </p:tav>
                                      </p:tavLst>
                                    </p:anim>
                                    <p:anim calcmode="lin" valueType="num">
                                      <p:cBhvr additive="base">
                                        <p:cTn id="91" dur="500" fill="hold"/>
                                        <p:tgtEl>
                                          <p:spTgt spid="1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ppt_x"/>
                                          </p:val>
                                        </p:tav>
                                        <p:tav tm="100000">
                                          <p:val>
                                            <p:strVal val="#ppt_x"/>
                                          </p:val>
                                        </p:tav>
                                      </p:tavLst>
                                    </p:anim>
                                    <p:anim calcmode="lin" valueType="num">
                                      <p:cBhvr additive="base">
                                        <p:cTn id="95" dur="500" fill="hold"/>
                                        <p:tgtEl>
                                          <p:spTgt spid="3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additive="base">
                                        <p:cTn id="98" dur="500" fill="hold"/>
                                        <p:tgtEl>
                                          <p:spTgt spid="44"/>
                                        </p:tgtEl>
                                        <p:attrNameLst>
                                          <p:attrName>ppt_x</p:attrName>
                                        </p:attrNameLst>
                                      </p:cBhvr>
                                      <p:tavLst>
                                        <p:tav tm="0">
                                          <p:val>
                                            <p:strVal val="#ppt_x"/>
                                          </p:val>
                                        </p:tav>
                                        <p:tav tm="100000">
                                          <p:val>
                                            <p:strVal val="#ppt_x"/>
                                          </p:val>
                                        </p:tav>
                                      </p:tavLst>
                                    </p:anim>
                                    <p:anim calcmode="lin" valueType="num">
                                      <p:cBhvr additive="base">
                                        <p:cTn id="9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additive="base">
                                        <p:cTn id="108" dur="500" fill="hold"/>
                                        <p:tgtEl>
                                          <p:spTgt spid="38"/>
                                        </p:tgtEl>
                                        <p:attrNameLst>
                                          <p:attrName>ppt_x</p:attrName>
                                        </p:attrNameLst>
                                      </p:cBhvr>
                                      <p:tavLst>
                                        <p:tav tm="0">
                                          <p:val>
                                            <p:strVal val="#ppt_x"/>
                                          </p:val>
                                        </p:tav>
                                        <p:tav tm="100000">
                                          <p:val>
                                            <p:strVal val="#ppt_x"/>
                                          </p:val>
                                        </p:tav>
                                      </p:tavLst>
                                    </p:anim>
                                    <p:anim calcmode="lin" valueType="num">
                                      <p:cBhvr additive="base">
                                        <p:cTn id="109" dur="500" fill="hold"/>
                                        <p:tgtEl>
                                          <p:spTgt spid="38"/>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500" fill="hold"/>
                                        <p:tgtEl>
                                          <p:spTgt spid="46"/>
                                        </p:tgtEl>
                                        <p:attrNameLst>
                                          <p:attrName>ppt_x</p:attrName>
                                        </p:attrNameLst>
                                      </p:cBhvr>
                                      <p:tavLst>
                                        <p:tav tm="0">
                                          <p:val>
                                            <p:strVal val="#ppt_x"/>
                                          </p:val>
                                        </p:tav>
                                        <p:tav tm="100000">
                                          <p:val>
                                            <p:strVal val="#ppt_x"/>
                                          </p:val>
                                        </p:tav>
                                      </p:tavLst>
                                    </p:anim>
                                    <p:anim calcmode="lin" valueType="num">
                                      <p:cBhvr additive="base">
                                        <p:cTn id="11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500" fill="hold"/>
                                        <p:tgtEl>
                                          <p:spTgt spid="23"/>
                                        </p:tgtEl>
                                        <p:attrNameLst>
                                          <p:attrName>ppt_x</p:attrName>
                                        </p:attrNameLst>
                                      </p:cBhvr>
                                      <p:tavLst>
                                        <p:tav tm="0">
                                          <p:val>
                                            <p:strVal val="#ppt_x"/>
                                          </p:val>
                                        </p:tav>
                                        <p:tav tm="100000">
                                          <p:val>
                                            <p:strVal val="#ppt_x"/>
                                          </p:val>
                                        </p:tav>
                                      </p:tavLst>
                                    </p:anim>
                                    <p:anim calcmode="lin" valueType="num">
                                      <p:cBhvr additive="base">
                                        <p:cTn id="119" dur="500" fill="hold"/>
                                        <p:tgtEl>
                                          <p:spTgt spid="2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 calcmode="lin" valueType="num">
                                      <p:cBhvr additive="base">
                                        <p:cTn id="122" dur="500" fill="hold"/>
                                        <p:tgtEl>
                                          <p:spTgt spid="40"/>
                                        </p:tgtEl>
                                        <p:attrNameLst>
                                          <p:attrName>ppt_x</p:attrName>
                                        </p:attrNameLst>
                                      </p:cBhvr>
                                      <p:tavLst>
                                        <p:tav tm="0">
                                          <p:val>
                                            <p:strVal val="#ppt_x"/>
                                          </p:val>
                                        </p:tav>
                                        <p:tav tm="100000">
                                          <p:val>
                                            <p:strVal val="#ppt_x"/>
                                          </p:val>
                                        </p:tav>
                                      </p:tavLst>
                                    </p:anim>
                                    <p:anim calcmode="lin" valueType="num">
                                      <p:cBhvr additive="base">
                                        <p:cTn id="123" dur="500" fill="hold"/>
                                        <p:tgtEl>
                                          <p:spTgt spid="4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8"/>
                                        </p:tgtEl>
                                        <p:attrNameLst>
                                          <p:attrName>style.visibility</p:attrName>
                                        </p:attrNameLst>
                                      </p:cBhvr>
                                      <p:to>
                                        <p:strVal val="visible"/>
                                      </p:to>
                                    </p:set>
                                    <p:anim calcmode="lin" valueType="num">
                                      <p:cBhvr additive="base">
                                        <p:cTn id="126" dur="500" fill="hold"/>
                                        <p:tgtEl>
                                          <p:spTgt spid="48"/>
                                        </p:tgtEl>
                                        <p:attrNameLst>
                                          <p:attrName>ppt_x</p:attrName>
                                        </p:attrNameLst>
                                      </p:cBhvr>
                                      <p:tavLst>
                                        <p:tav tm="0">
                                          <p:val>
                                            <p:strVal val="#ppt_x"/>
                                          </p:val>
                                        </p:tav>
                                        <p:tav tm="100000">
                                          <p:val>
                                            <p:strVal val="#ppt_x"/>
                                          </p:val>
                                        </p:tav>
                                      </p:tavLst>
                                    </p:anim>
                                    <p:anim calcmode="lin" valueType="num">
                                      <p:cBhvr additive="base">
                                        <p:cTn id="12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49"/>
                                        </p:tgtEl>
                                        <p:attrNameLst>
                                          <p:attrName>style.visibility</p:attrName>
                                        </p:attrNameLst>
                                      </p:cBhvr>
                                      <p:to>
                                        <p:strVal val="visible"/>
                                      </p:to>
                                    </p:set>
                                    <p:anim calcmode="lin" valueType="num">
                                      <p:cBhvr additive="base">
                                        <p:cTn id="132" dur="500" fill="hold"/>
                                        <p:tgtEl>
                                          <p:spTgt spid="49"/>
                                        </p:tgtEl>
                                        <p:attrNameLst>
                                          <p:attrName>ppt_x</p:attrName>
                                        </p:attrNameLst>
                                      </p:cBhvr>
                                      <p:tavLst>
                                        <p:tav tm="0">
                                          <p:val>
                                            <p:strVal val="#ppt_x"/>
                                          </p:val>
                                        </p:tav>
                                        <p:tav tm="100000">
                                          <p:val>
                                            <p:strVal val="#ppt_x"/>
                                          </p:val>
                                        </p:tav>
                                      </p:tavLst>
                                    </p:anim>
                                    <p:anim calcmode="lin" valueType="num">
                                      <p:cBhvr additive="base">
                                        <p:cTn id="1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222" y="-1098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6180279" y="1693680"/>
            <a:ext cx="4260705" cy="1417882"/>
            <a:chOff x="0" y="0"/>
            <a:chExt cx="2098977" cy="698500"/>
          </a:xfrm>
        </p:grpSpPr>
        <p:sp>
          <p:nvSpPr>
            <p:cNvPr id="4" name="Freeform 4"/>
            <p:cNvSpPr/>
            <p:nvPr/>
          </p:nvSpPr>
          <p:spPr>
            <a:xfrm>
              <a:off x="0" y="0"/>
              <a:ext cx="2098977" cy="698500"/>
            </a:xfrm>
            <a:custGeom>
              <a:avLst/>
              <a:gdLst/>
              <a:ahLst/>
              <a:cxnLst/>
              <a:rect l="l" t="t" r="r" b="b"/>
              <a:pathLst>
                <a:path w="2098977" h="698500">
                  <a:moveTo>
                    <a:pt x="2098977" y="349250"/>
                  </a:moveTo>
                  <a:lnTo>
                    <a:pt x="1895777" y="698500"/>
                  </a:lnTo>
                  <a:lnTo>
                    <a:pt x="203200" y="698500"/>
                  </a:lnTo>
                  <a:lnTo>
                    <a:pt x="0" y="349250"/>
                  </a:lnTo>
                  <a:lnTo>
                    <a:pt x="203200" y="0"/>
                  </a:lnTo>
                  <a:lnTo>
                    <a:pt x="1895777" y="0"/>
                  </a:lnTo>
                  <a:lnTo>
                    <a:pt x="2098977" y="349250"/>
                  </a:lnTo>
                  <a:close/>
                </a:path>
              </a:pathLst>
            </a:custGeom>
            <a:solidFill>
              <a:srgbClr val="29007B"/>
            </a:solidFill>
          </p:spPr>
        </p:sp>
        <p:sp>
          <p:nvSpPr>
            <p:cNvPr id="5" name="TextBox 5"/>
            <p:cNvSpPr txBox="1"/>
            <p:nvPr/>
          </p:nvSpPr>
          <p:spPr>
            <a:xfrm>
              <a:off x="114300" y="-38100"/>
              <a:ext cx="1870377"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801783" y="1798428"/>
            <a:ext cx="1208387" cy="120838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8" name="Group 8"/>
          <p:cNvGrpSpPr/>
          <p:nvPr/>
        </p:nvGrpSpPr>
        <p:grpSpPr>
          <a:xfrm>
            <a:off x="6660403" y="4766862"/>
            <a:ext cx="422006" cy="4220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10" name="Group 10"/>
          <p:cNvGrpSpPr/>
          <p:nvPr/>
        </p:nvGrpSpPr>
        <p:grpSpPr>
          <a:xfrm>
            <a:off x="1497489" y="8806136"/>
            <a:ext cx="1258024" cy="125802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2" name="Group 12"/>
          <p:cNvGrpSpPr/>
          <p:nvPr/>
        </p:nvGrpSpPr>
        <p:grpSpPr>
          <a:xfrm>
            <a:off x="2755513" y="828341"/>
            <a:ext cx="1258024" cy="125802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4" name="Group 14"/>
          <p:cNvGrpSpPr/>
          <p:nvPr/>
        </p:nvGrpSpPr>
        <p:grpSpPr>
          <a:xfrm rot="-10800000">
            <a:off x="12189128" y="1798428"/>
            <a:ext cx="1208387" cy="12083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6" name="Group 16"/>
          <p:cNvGrpSpPr/>
          <p:nvPr/>
        </p:nvGrpSpPr>
        <p:grpSpPr>
          <a:xfrm rot="-10800000">
            <a:off x="13578490" y="1798428"/>
            <a:ext cx="1208387" cy="120838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8" name="Group 18"/>
          <p:cNvGrpSpPr/>
          <p:nvPr/>
        </p:nvGrpSpPr>
        <p:grpSpPr>
          <a:xfrm>
            <a:off x="-3234599" y="317207"/>
            <a:ext cx="9056590" cy="905659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0" name="Group 20"/>
          <p:cNvGrpSpPr/>
          <p:nvPr/>
        </p:nvGrpSpPr>
        <p:grpSpPr>
          <a:xfrm>
            <a:off x="-2666937" y="884869"/>
            <a:ext cx="7921267" cy="792126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3"/>
              <a:stretch>
                <a:fillRect t="-1524" b="-1524"/>
              </a:stretch>
            </a:blipFill>
            <a:ln cap="sq">
              <a:noFill/>
              <a:prstDash val="solid"/>
              <a:miter/>
            </a:ln>
          </p:spPr>
        </p:sp>
      </p:grpSp>
      <p:grpSp>
        <p:nvGrpSpPr>
          <p:cNvPr id="22" name="Group 22"/>
          <p:cNvGrpSpPr/>
          <p:nvPr/>
        </p:nvGrpSpPr>
        <p:grpSpPr>
          <a:xfrm>
            <a:off x="-390055" y="2803463"/>
            <a:ext cx="6570334" cy="657033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4" name="Group 24"/>
          <p:cNvGrpSpPr/>
          <p:nvPr/>
        </p:nvGrpSpPr>
        <p:grpSpPr>
          <a:xfrm>
            <a:off x="21769" y="3215287"/>
            <a:ext cx="5746685" cy="574668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4"/>
              <a:stretch>
                <a:fillRect/>
              </a:stretch>
            </a:blipFill>
            <a:ln cap="sq">
              <a:noFill/>
              <a:prstDash val="solid"/>
              <a:miter/>
            </a:ln>
          </p:spPr>
        </p:sp>
      </p:grpSp>
      <p:sp>
        <p:nvSpPr>
          <p:cNvPr id="26" name="TextBox 26"/>
          <p:cNvSpPr txBox="1"/>
          <p:nvPr/>
        </p:nvSpPr>
        <p:spPr>
          <a:xfrm>
            <a:off x="7283231" y="4797877"/>
            <a:ext cx="3078678" cy="471526"/>
          </a:xfrm>
          <a:prstGeom prst="rect">
            <a:avLst/>
          </a:prstGeom>
        </p:spPr>
        <p:txBody>
          <a:bodyPr lIns="0" tIns="0" rIns="0" bIns="0" rtlCol="0" anchor="t">
            <a:spAutoFit/>
          </a:bodyPr>
          <a:lstStyle/>
          <a:p>
            <a:pPr algn="l">
              <a:lnSpc>
                <a:spcPts val="3935"/>
              </a:lnSpc>
              <a:spcBef>
                <a:spcPct val="0"/>
              </a:spcBef>
            </a:pPr>
            <a:r>
              <a:rPr lang="en-US" sz="2810" dirty="0">
                <a:solidFill>
                  <a:srgbClr val="29007B"/>
                </a:solidFill>
                <a:latin typeface="Open Sans Bold"/>
                <a:ea typeface="Open Sans Bold"/>
                <a:cs typeface="Open Sans Bold"/>
                <a:sym typeface="Open Sans Bold"/>
              </a:rPr>
              <a:t>KEKUATAN</a:t>
            </a:r>
          </a:p>
        </p:txBody>
      </p:sp>
      <p:sp>
        <p:nvSpPr>
          <p:cNvPr id="27" name="AutoShape 27"/>
          <p:cNvSpPr/>
          <p:nvPr/>
        </p:nvSpPr>
        <p:spPr>
          <a:xfrm flipV="1">
            <a:off x="9374689" y="5033640"/>
            <a:ext cx="4807994" cy="0"/>
          </a:xfrm>
          <a:prstGeom prst="line">
            <a:avLst/>
          </a:prstGeom>
          <a:ln w="38100" cap="flat">
            <a:gradFill>
              <a:gsLst>
                <a:gs pos="0">
                  <a:srgbClr val="29007B">
                    <a:alpha val="100000"/>
                  </a:srgbClr>
                </a:gs>
                <a:gs pos="100000">
                  <a:srgbClr val="FFFFFF">
                    <a:alpha val="100000"/>
                  </a:srgbClr>
                </a:gs>
              </a:gsLst>
              <a:lin ang="0"/>
            </a:gradFill>
            <a:prstDash val="solid"/>
            <a:headEnd type="none" w="sm" len="sm"/>
            <a:tailEnd type="none" w="sm" len="sm"/>
          </a:ln>
        </p:spPr>
      </p:sp>
      <p:sp>
        <p:nvSpPr>
          <p:cNvPr id="28" name="TextBox 28"/>
          <p:cNvSpPr txBox="1"/>
          <p:nvPr/>
        </p:nvSpPr>
        <p:spPr>
          <a:xfrm>
            <a:off x="6620153" y="1602008"/>
            <a:ext cx="3741757" cy="1405525"/>
          </a:xfrm>
          <a:prstGeom prst="rect">
            <a:avLst/>
          </a:prstGeom>
        </p:spPr>
        <p:txBody>
          <a:bodyPr lIns="0" tIns="0" rIns="0" bIns="0" rtlCol="0" anchor="t">
            <a:spAutoFit/>
          </a:bodyPr>
          <a:lstStyle/>
          <a:p>
            <a:pPr algn="ctr">
              <a:lnSpc>
                <a:spcPts val="11467"/>
              </a:lnSpc>
            </a:pPr>
            <a:r>
              <a:rPr lang="en-US" sz="8191" dirty="0">
                <a:solidFill>
                  <a:srgbClr val="FFFFFF"/>
                </a:solidFill>
                <a:latin typeface="Staatliches"/>
                <a:ea typeface="Staatliches"/>
                <a:cs typeface="Staatliches"/>
                <a:sym typeface="Staatliches"/>
              </a:rPr>
              <a:t>ANALISIS</a:t>
            </a:r>
          </a:p>
        </p:txBody>
      </p:sp>
      <p:sp>
        <p:nvSpPr>
          <p:cNvPr id="29" name="TextBox 29"/>
          <p:cNvSpPr txBox="1"/>
          <p:nvPr/>
        </p:nvSpPr>
        <p:spPr>
          <a:xfrm>
            <a:off x="6180279" y="3050762"/>
            <a:ext cx="10645649" cy="1846659"/>
          </a:xfrm>
          <a:prstGeom prst="rect">
            <a:avLst/>
          </a:prstGeom>
        </p:spPr>
        <p:txBody>
          <a:bodyPr wrap="square" lIns="0" tIns="0" rIns="0" bIns="0" rtlCol="0" anchor="t">
            <a:spAutoFit/>
          </a:bodyPr>
          <a:lstStyle/>
          <a:p>
            <a:pPr>
              <a:lnSpc>
                <a:spcPts val="14447"/>
              </a:lnSpc>
            </a:pPr>
            <a:r>
              <a:rPr lang="en-US" sz="10319" dirty="0">
                <a:solidFill>
                  <a:srgbClr val="29007B"/>
                </a:solidFill>
                <a:latin typeface="Staatliches"/>
                <a:ea typeface="Staatliches"/>
                <a:cs typeface="Staatliches"/>
                <a:sym typeface="Staatliches"/>
              </a:rPr>
              <a:t>LINGKUNGAN INTERNAL</a:t>
            </a:r>
          </a:p>
        </p:txBody>
      </p:sp>
      <p:sp>
        <p:nvSpPr>
          <p:cNvPr id="30" name="TextBox 30"/>
          <p:cNvSpPr txBox="1"/>
          <p:nvPr/>
        </p:nvSpPr>
        <p:spPr>
          <a:xfrm>
            <a:off x="5884866" y="5449753"/>
            <a:ext cx="11236476" cy="4349513"/>
          </a:xfrm>
          <a:prstGeom prst="rect">
            <a:avLst/>
          </a:prstGeom>
        </p:spPr>
        <p:txBody>
          <a:bodyPr lIns="0" tIns="0" rIns="0" bIns="0" rtlCol="0" anchor="t">
            <a:spAutoFit/>
          </a:bodyPr>
          <a:lstStyle/>
          <a:p>
            <a:pPr marL="595740" lvl="1" indent="-297870" algn="l">
              <a:lnSpc>
                <a:spcPts val="3863"/>
              </a:lnSpc>
              <a:buAutoNum type="arabicPeriod"/>
            </a:pPr>
            <a:r>
              <a:rPr lang="en-US" sz="2759" dirty="0" err="1">
                <a:solidFill>
                  <a:srgbClr val="000000"/>
                </a:solidFill>
                <a:latin typeface="Open Sans Bold"/>
                <a:ea typeface="Open Sans Bold"/>
                <a:cs typeface="Open Sans Bold"/>
                <a:sym typeface="Open Sans Bold"/>
              </a:rPr>
              <a:t>Fasilitas</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Memadai</a:t>
            </a:r>
            <a:endParaRPr lang="en-US" sz="2759" dirty="0">
              <a:solidFill>
                <a:srgbClr val="000000"/>
              </a:solidFill>
              <a:latin typeface="Open Sans Bold"/>
              <a:ea typeface="Open Sans Bold"/>
              <a:cs typeface="Open Sans Bold"/>
              <a:sym typeface="Open Sans Bold"/>
            </a:endParaRPr>
          </a:p>
          <a:p>
            <a:pPr marL="595740" lvl="1" indent="-297870" algn="l">
              <a:lnSpc>
                <a:spcPts val="3863"/>
              </a:lnSpc>
              <a:buAutoNum type="arabicPeriod"/>
            </a:pPr>
            <a:r>
              <a:rPr lang="en-US" sz="2759" dirty="0" err="1">
                <a:solidFill>
                  <a:srgbClr val="000000"/>
                </a:solidFill>
                <a:latin typeface="Open Sans Bold"/>
                <a:ea typeface="Open Sans Bold"/>
                <a:cs typeface="Open Sans Bold"/>
                <a:sym typeface="Open Sans Bold"/>
              </a:rPr>
              <a:t>Sumber</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Daya</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Manusia</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secara</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kauntitatif</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mencukupi</a:t>
            </a:r>
            <a:endParaRPr lang="en-US" sz="2759" dirty="0">
              <a:solidFill>
                <a:srgbClr val="000000"/>
              </a:solidFill>
              <a:latin typeface="Open Sans Bold"/>
              <a:ea typeface="Open Sans Bold"/>
              <a:cs typeface="Open Sans Bold"/>
              <a:sym typeface="Open Sans Bold"/>
            </a:endParaRPr>
          </a:p>
          <a:p>
            <a:pPr marL="595740" lvl="1" indent="-297870" algn="l">
              <a:lnSpc>
                <a:spcPts val="3863"/>
              </a:lnSpc>
              <a:buAutoNum type="arabicPeriod"/>
            </a:pPr>
            <a:r>
              <a:rPr lang="en-US" sz="2759" dirty="0" err="1">
                <a:solidFill>
                  <a:srgbClr val="000000"/>
                </a:solidFill>
                <a:latin typeface="Open Sans Bold"/>
                <a:ea typeface="Open Sans Bold"/>
                <a:cs typeface="Open Sans Bold"/>
                <a:sym typeface="Open Sans Bold"/>
              </a:rPr>
              <a:t>Legalitas</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Lembaga</a:t>
            </a:r>
            <a:r>
              <a:rPr lang="en-US" sz="2759" dirty="0">
                <a:solidFill>
                  <a:srgbClr val="000000"/>
                </a:solidFill>
                <a:latin typeface="Open Sans Bold"/>
                <a:ea typeface="Open Sans Bold"/>
                <a:cs typeface="Open Sans Bold"/>
                <a:sym typeface="Open Sans Bold"/>
              </a:rPr>
              <a:t> Formal </a:t>
            </a:r>
            <a:r>
              <a:rPr lang="en-US" sz="2759" dirty="0" err="1">
                <a:solidFill>
                  <a:srgbClr val="000000"/>
                </a:solidFill>
                <a:latin typeface="Open Sans Bold"/>
                <a:ea typeface="Open Sans Bold"/>
                <a:cs typeface="Open Sans Bold"/>
                <a:sym typeface="Open Sans Bold"/>
              </a:rPr>
              <a:t>dan</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Terakreditasi</a:t>
            </a:r>
            <a:r>
              <a:rPr lang="en-US" sz="2759" dirty="0">
                <a:solidFill>
                  <a:srgbClr val="000000"/>
                </a:solidFill>
                <a:latin typeface="Open Sans Bold"/>
                <a:ea typeface="Open Sans Bold"/>
                <a:cs typeface="Open Sans Bold"/>
                <a:sym typeface="Open Sans Bold"/>
              </a:rPr>
              <a:t> A</a:t>
            </a:r>
          </a:p>
          <a:p>
            <a:pPr marL="595740" lvl="1" indent="-297870" algn="l">
              <a:lnSpc>
                <a:spcPts val="3863"/>
              </a:lnSpc>
              <a:buAutoNum type="arabicPeriod"/>
            </a:pPr>
            <a:r>
              <a:rPr lang="en-US" sz="2759" dirty="0" err="1">
                <a:solidFill>
                  <a:srgbClr val="000000"/>
                </a:solidFill>
                <a:latin typeface="Open Sans Bold"/>
                <a:ea typeface="Open Sans Bold"/>
                <a:cs typeface="Open Sans Bold"/>
                <a:sym typeface="Open Sans Bold"/>
              </a:rPr>
              <a:t>Memiliki</a:t>
            </a:r>
            <a:r>
              <a:rPr lang="en-US" sz="2759" dirty="0">
                <a:solidFill>
                  <a:srgbClr val="000000"/>
                </a:solidFill>
                <a:latin typeface="Open Sans Bold"/>
                <a:ea typeface="Open Sans Bold"/>
                <a:cs typeface="Open Sans Bold"/>
                <a:sym typeface="Open Sans Bold"/>
              </a:rPr>
              <a:t> Program </a:t>
            </a:r>
            <a:r>
              <a:rPr lang="en-US" sz="2759" dirty="0" err="1">
                <a:solidFill>
                  <a:srgbClr val="000000"/>
                </a:solidFill>
                <a:latin typeface="Open Sans Bold"/>
                <a:ea typeface="Open Sans Bold"/>
                <a:cs typeface="Open Sans Bold"/>
                <a:sym typeface="Open Sans Bold"/>
              </a:rPr>
              <a:t>Unggulan</a:t>
            </a:r>
            <a:r>
              <a:rPr lang="en-US" sz="2759" dirty="0">
                <a:solidFill>
                  <a:srgbClr val="000000"/>
                </a:solidFill>
                <a:latin typeface="Open Sans Bold"/>
                <a:ea typeface="Open Sans Bold"/>
                <a:cs typeface="Open Sans Bold"/>
                <a:sym typeface="Open Sans Bold"/>
              </a:rPr>
              <a:t> Al-Qur’an, </a:t>
            </a:r>
            <a:r>
              <a:rPr lang="en-US" sz="2759" dirty="0" err="1">
                <a:solidFill>
                  <a:srgbClr val="000000"/>
                </a:solidFill>
                <a:latin typeface="Open Sans Bold"/>
                <a:ea typeface="Open Sans Bold"/>
                <a:cs typeface="Open Sans Bold"/>
                <a:sym typeface="Open Sans Bold"/>
              </a:rPr>
              <a:t>Kewirausahaan</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dan</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pengembangan</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karakter</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Islami</a:t>
            </a:r>
            <a:r>
              <a:rPr lang="en-US" sz="2759" dirty="0">
                <a:solidFill>
                  <a:srgbClr val="000000"/>
                </a:solidFill>
                <a:latin typeface="Open Sans Bold"/>
                <a:ea typeface="Open Sans Bold"/>
                <a:cs typeface="Open Sans Bold"/>
                <a:sym typeface="Open Sans Bold"/>
              </a:rPr>
              <a:t> yang </a:t>
            </a:r>
            <a:r>
              <a:rPr lang="en-US" sz="2759" dirty="0" err="1">
                <a:solidFill>
                  <a:srgbClr val="000000"/>
                </a:solidFill>
                <a:latin typeface="Open Sans Bold"/>
                <a:ea typeface="Open Sans Bold"/>
                <a:cs typeface="Open Sans Bold"/>
                <a:sym typeface="Open Sans Bold"/>
              </a:rPr>
              <a:t>unggul</a:t>
            </a:r>
            <a:r>
              <a:rPr lang="en-US" sz="2759" dirty="0">
                <a:solidFill>
                  <a:srgbClr val="000000"/>
                </a:solidFill>
                <a:latin typeface="Open Sans Bold"/>
                <a:ea typeface="Open Sans Bold"/>
                <a:cs typeface="Open Sans Bold"/>
                <a:sym typeface="Open Sans Bold"/>
              </a:rPr>
              <a:t>.</a:t>
            </a:r>
          </a:p>
          <a:p>
            <a:pPr marL="595740" lvl="1" indent="-297870" algn="l">
              <a:lnSpc>
                <a:spcPts val="3863"/>
              </a:lnSpc>
              <a:buAutoNum type="arabicPeriod"/>
            </a:pPr>
            <a:r>
              <a:rPr lang="en-US" sz="2759" dirty="0" err="1">
                <a:solidFill>
                  <a:srgbClr val="000000"/>
                </a:solidFill>
                <a:latin typeface="Open Sans Bold"/>
                <a:ea typeface="Open Sans Bold"/>
                <a:cs typeface="Open Sans Bold"/>
                <a:sym typeface="Open Sans Bold"/>
              </a:rPr>
              <a:t>Menjadi</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sekolah</a:t>
            </a:r>
            <a:r>
              <a:rPr lang="en-US" sz="2759" dirty="0">
                <a:solidFill>
                  <a:srgbClr val="000000"/>
                </a:solidFill>
                <a:latin typeface="Open Sans Bold"/>
                <a:ea typeface="Open Sans Bold"/>
                <a:cs typeface="Open Sans Bold"/>
                <a:sym typeface="Open Sans Bold"/>
              </a:rPr>
              <a:t> model </a:t>
            </a:r>
            <a:r>
              <a:rPr lang="en-US" sz="2759" dirty="0" err="1">
                <a:solidFill>
                  <a:srgbClr val="000000"/>
                </a:solidFill>
                <a:latin typeface="Open Sans Bold"/>
                <a:ea typeface="Open Sans Bold"/>
                <a:cs typeface="Open Sans Bold"/>
                <a:sym typeface="Open Sans Bold"/>
              </a:rPr>
              <a:t>pembelajaran</a:t>
            </a:r>
            <a:r>
              <a:rPr lang="en-US" sz="2759" dirty="0">
                <a:solidFill>
                  <a:srgbClr val="000000"/>
                </a:solidFill>
                <a:latin typeface="Open Sans Bold"/>
                <a:ea typeface="Open Sans Bold"/>
                <a:cs typeface="Open Sans Bold"/>
                <a:sym typeface="Open Sans Bold"/>
              </a:rPr>
              <a:t> Al-Qur’an </a:t>
            </a:r>
            <a:r>
              <a:rPr lang="en-US" sz="2759" dirty="0" err="1">
                <a:solidFill>
                  <a:srgbClr val="000000"/>
                </a:solidFill>
                <a:latin typeface="Open Sans Bold"/>
                <a:ea typeface="Open Sans Bold"/>
                <a:cs typeface="Open Sans Bold"/>
                <a:sym typeface="Open Sans Bold"/>
              </a:rPr>
              <a:t>dan</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rujukan</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lembaga</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pendidikan</a:t>
            </a:r>
            <a:r>
              <a:rPr lang="en-US" sz="2759" dirty="0">
                <a:solidFill>
                  <a:srgbClr val="000000"/>
                </a:solidFill>
                <a:latin typeface="Open Sans Bold"/>
                <a:ea typeface="Open Sans Bold"/>
                <a:cs typeface="Open Sans Bold"/>
                <a:sym typeface="Open Sans Bold"/>
              </a:rPr>
              <a:t> Islam </a:t>
            </a:r>
            <a:r>
              <a:rPr lang="en-US" sz="2759" dirty="0" err="1">
                <a:solidFill>
                  <a:srgbClr val="000000"/>
                </a:solidFill>
                <a:latin typeface="Open Sans Bold"/>
                <a:ea typeface="Open Sans Bold"/>
                <a:cs typeface="Open Sans Bold"/>
                <a:sym typeface="Open Sans Bold"/>
              </a:rPr>
              <a:t>dalam</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pembelajaran</a:t>
            </a:r>
            <a:r>
              <a:rPr lang="en-US" sz="2759" dirty="0">
                <a:solidFill>
                  <a:srgbClr val="000000"/>
                </a:solidFill>
                <a:latin typeface="Open Sans Bold"/>
                <a:ea typeface="Open Sans Bold"/>
                <a:cs typeface="Open Sans Bold"/>
                <a:sym typeface="Open Sans Bold"/>
              </a:rPr>
              <a:t> Al – Qur’an.</a:t>
            </a:r>
          </a:p>
          <a:p>
            <a:pPr marL="595740" lvl="1" indent="-297870" algn="l">
              <a:lnSpc>
                <a:spcPts val="3863"/>
              </a:lnSpc>
              <a:buAutoNum type="arabicPeriod"/>
            </a:pPr>
            <a:r>
              <a:rPr lang="en-US" sz="2759" dirty="0" err="1">
                <a:solidFill>
                  <a:srgbClr val="000000"/>
                </a:solidFill>
                <a:latin typeface="Open Sans Bold"/>
                <a:ea typeface="Open Sans Bold"/>
                <a:cs typeface="Open Sans Bold"/>
                <a:sym typeface="Open Sans Bold"/>
              </a:rPr>
              <a:t>Tercatat</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sebagai</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sekolah</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ramah</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anak</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Pemkab</a:t>
            </a:r>
            <a:r>
              <a:rPr lang="en-US" sz="2759" dirty="0">
                <a:solidFill>
                  <a:srgbClr val="000000"/>
                </a:solidFill>
                <a:latin typeface="Open Sans Bold"/>
                <a:ea typeface="Open Sans Bold"/>
                <a:cs typeface="Open Sans Bold"/>
                <a:sym typeface="Open Sans Bold"/>
              </a:rPr>
              <a:t>. </a:t>
            </a:r>
            <a:r>
              <a:rPr lang="en-US" sz="2759" dirty="0" err="1">
                <a:solidFill>
                  <a:srgbClr val="000000"/>
                </a:solidFill>
                <a:latin typeface="Open Sans Bold"/>
                <a:ea typeface="Open Sans Bold"/>
                <a:cs typeface="Open Sans Bold"/>
                <a:sym typeface="Open Sans Bold"/>
              </a:rPr>
              <a:t>Sidoarjo</a:t>
            </a:r>
            <a:r>
              <a:rPr lang="en-US" sz="2759" dirty="0">
                <a:solidFill>
                  <a:srgbClr val="000000"/>
                </a:solidFill>
                <a:latin typeface="Open Sans Bold"/>
                <a:ea typeface="Open Sans Bold"/>
                <a:cs typeface="Open Sans Bold"/>
                <a:sym typeface="Open Sans Bold"/>
              </a:rPr>
              <a:t>)</a:t>
            </a:r>
          </a:p>
          <a:p>
            <a:pPr algn="l">
              <a:lnSpc>
                <a:spcPts val="3863"/>
              </a:lnSpc>
              <a:spcBef>
                <a:spcPct val="0"/>
              </a:spcBef>
            </a:pPr>
            <a:endParaRPr lang="en-US" sz="2759" dirty="0">
              <a:solidFill>
                <a:srgbClr val="000000"/>
              </a:solidFill>
              <a:latin typeface="Open Sans Bold"/>
              <a:ea typeface="Open Sans Bold"/>
              <a:cs typeface="Open Sans Bold"/>
              <a:sym typeface="Open Sans Bold"/>
            </a:endParaRPr>
          </a:p>
        </p:txBody>
      </p:sp>
      <p:sp>
        <p:nvSpPr>
          <p:cNvPr id="31" name="TextBox 31"/>
          <p:cNvSpPr txBox="1"/>
          <p:nvPr/>
        </p:nvSpPr>
        <p:spPr>
          <a:xfrm>
            <a:off x="16825928" y="9524999"/>
            <a:ext cx="1089118" cy="762001"/>
          </a:xfrm>
          <a:prstGeom prst="rect">
            <a:avLst/>
          </a:prstGeom>
        </p:spPr>
        <p:txBody>
          <a:bodyPr lIns="0" tIns="0" rIns="0" bIns="0" rtlCol="0" anchor="t">
            <a:spAutoFit/>
          </a:bodyPr>
          <a:lstStyle/>
          <a:p>
            <a:pPr algn="r">
              <a:lnSpc>
                <a:spcPts val="6299"/>
              </a:lnSpc>
            </a:pPr>
            <a:r>
              <a:rPr lang="en-US" sz="4499">
                <a:solidFill>
                  <a:srgbClr val="222222"/>
                </a:solidFill>
                <a:latin typeface="Glacial Indifference Bold"/>
                <a:ea typeface="Glacial Indifference Bold"/>
                <a:cs typeface="Glacial Indifference Bold"/>
                <a:sym typeface="Glacial Indifference Bold"/>
              </a:rPr>
              <a:t>15</a:t>
            </a:r>
          </a:p>
        </p:txBody>
      </p:sp>
      <p:sp>
        <p:nvSpPr>
          <p:cNvPr id="32" name="AutoShape 32"/>
          <p:cNvSpPr/>
          <p:nvPr/>
        </p:nvSpPr>
        <p:spPr>
          <a:xfrm>
            <a:off x="17121342" y="9683413"/>
            <a:ext cx="0" cy="761492"/>
          </a:xfrm>
          <a:prstGeom prst="line">
            <a:avLst/>
          </a:prstGeom>
          <a:ln w="95250" cap="flat">
            <a:solidFill>
              <a:srgbClr val="222222"/>
            </a:solidFill>
            <a:prstDash val="solid"/>
            <a:headEnd type="none" w="sm" len="sm"/>
            <a:tailEnd type="none" w="sm" len="sm"/>
          </a:ln>
        </p:spPr>
      </p:sp>
      <p:sp>
        <p:nvSpPr>
          <p:cNvPr id="33" name="Freeform 33"/>
          <p:cNvSpPr/>
          <p:nvPr/>
        </p:nvSpPr>
        <p:spPr>
          <a:xfrm>
            <a:off x="8491031" y="9589534"/>
            <a:ext cx="7898353" cy="697466"/>
          </a:xfrm>
          <a:custGeom>
            <a:avLst/>
            <a:gdLst/>
            <a:ahLst/>
            <a:cxnLst/>
            <a:rect l="l" t="t" r="r" b="b"/>
            <a:pathLst>
              <a:path w="7898353" h="697466">
                <a:moveTo>
                  <a:pt x="0" y="0"/>
                </a:moveTo>
                <a:lnTo>
                  <a:pt x="7898354" y="0"/>
                </a:lnTo>
                <a:lnTo>
                  <a:pt x="7898354" y="697466"/>
                </a:lnTo>
                <a:lnTo>
                  <a:pt x="0" y="697466"/>
                </a:lnTo>
                <a:lnTo>
                  <a:pt x="0" y="0"/>
                </a:lnTo>
                <a:close/>
              </a:path>
            </a:pathLst>
          </a:custGeom>
          <a:blipFill>
            <a:blip r:embed="rId5"/>
            <a:stretch>
              <a:fillRect b="-7850"/>
            </a:stretch>
          </a:blipFill>
        </p:spPr>
      </p:sp>
      <p:sp>
        <p:nvSpPr>
          <p:cNvPr id="34" name="Rectangle 33"/>
          <p:cNvSpPr/>
          <p:nvPr/>
        </p:nvSpPr>
        <p:spPr>
          <a:xfrm>
            <a:off x="11088268" y="1690957"/>
            <a:ext cx="676788" cy="1446550"/>
          </a:xfrm>
          <a:prstGeom prst="rect">
            <a:avLst/>
          </a:prstGeom>
        </p:spPr>
        <p:txBody>
          <a:bodyPr wrap="none">
            <a:spAutoFit/>
          </a:bodyPr>
          <a:lstStyle/>
          <a:p>
            <a:r>
              <a:rPr lang="en-US" sz="8800" dirty="0" smtClean="0">
                <a:solidFill>
                  <a:srgbClr val="FF0000"/>
                </a:solidFill>
                <a:latin typeface="Staatliches"/>
                <a:sym typeface="Staatliches"/>
              </a:rPr>
              <a:t>S</a:t>
            </a:r>
            <a:endParaRPr lang="en-US" sz="1600" dirty="0">
              <a:solidFill>
                <a:srgbClr val="FF0000"/>
              </a:solidFill>
            </a:endParaRPr>
          </a:p>
        </p:txBody>
      </p:sp>
      <p:sp>
        <p:nvSpPr>
          <p:cNvPr id="35" name="Rectangle 34"/>
          <p:cNvSpPr/>
          <p:nvPr/>
        </p:nvSpPr>
        <p:spPr>
          <a:xfrm>
            <a:off x="12422646" y="1762658"/>
            <a:ext cx="894797" cy="1446550"/>
          </a:xfrm>
          <a:prstGeom prst="rect">
            <a:avLst/>
          </a:prstGeom>
        </p:spPr>
        <p:txBody>
          <a:bodyPr wrap="none">
            <a:spAutoFit/>
          </a:bodyPr>
          <a:lstStyle/>
          <a:p>
            <a:r>
              <a:rPr lang="en-US" sz="8800" dirty="0">
                <a:solidFill>
                  <a:srgbClr val="FF0000"/>
                </a:solidFill>
                <a:latin typeface="Staatliches"/>
                <a:sym typeface="Staatliches"/>
              </a:rPr>
              <a:t>W</a:t>
            </a:r>
            <a:endParaRPr lang="en-US" sz="1600" dirty="0">
              <a:solidFill>
                <a:srgbClr val="FF0000"/>
              </a:solidFill>
            </a:endParaRPr>
          </a:p>
        </p:txBody>
      </p:sp>
      <p:sp>
        <p:nvSpPr>
          <p:cNvPr id="36" name="Rectangle 35"/>
          <p:cNvSpPr/>
          <p:nvPr/>
        </p:nvSpPr>
        <p:spPr>
          <a:xfrm>
            <a:off x="13836216" y="1777699"/>
            <a:ext cx="700833" cy="1446550"/>
          </a:xfrm>
          <a:prstGeom prst="rect">
            <a:avLst/>
          </a:prstGeom>
        </p:spPr>
        <p:txBody>
          <a:bodyPr wrap="none">
            <a:spAutoFit/>
          </a:bodyPr>
          <a:lstStyle/>
          <a:p>
            <a:r>
              <a:rPr lang="en-US" sz="8800" dirty="0">
                <a:solidFill>
                  <a:srgbClr val="FF0000"/>
                </a:solidFill>
                <a:latin typeface="Staatliches"/>
                <a:sym typeface="Staatliches"/>
              </a:rPr>
              <a:t>O</a:t>
            </a:r>
            <a:endParaRPr lang="en-US" sz="1600" dirty="0">
              <a:solidFill>
                <a:srgbClr val="FF0000"/>
              </a:solidFill>
            </a:endParaRPr>
          </a:p>
        </p:txBody>
      </p:sp>
      <p:grpSp>
        <p:nvGrpSpPr>
          <p:cNvPr id="37" name="Group 16"/>
          <p:cNvGrpSpPr/>
          <p:nvPr/>
        </p:nvGrpSpPr>
        <p:grpSpPr>
          <a:xfrm rot="-10800000">
            <a:off x="14915918" y="1798427"/>
            <a:ext cx="1208387" cy="1208387"/>
            <a:chOff x="0" y="0"/>
            <a:chExt cx="812800" cy="812800"/>
          </a:xfrm>
        </p:grpSpPr>
        <p:sp>
          <p:nvSpPr>
            <p:cNvPr id="38" name="Freeform 1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sp>
        <p:nvSpPr>
          <p:cNvPr id="39" name="Rectangle 38"/>
          <p:cNvSpPr/>
          <p:nvPr/>
        </p:nvSpPr>
        <p:spPr>
          <a:xfrm>
            <a:off x="15217810" y="1762658"/>
            <a:ext cx="636713" cy="1446550"/>
          </a:xfrm>
          <a:prstGeom prst="rect">
            <a:avLst/>
          </a:prstGeom>
        </p:spPr>
        <p:txBody>
          <a:bodyPr wrap="none">
            <a:spAutoFit/>
          </a:bodyPr>
          <a:lstStyle/>
          <a:p>
            <a:r>
              <a:rPr lang="en-US" sz="8800" dirty="0" smtClean="0">
                <a:solidFill>
                  <a:srgbClr val="FF0000"/>
                </a:solidFill>
                <a:latin typeface="Staatliches"/>
                <a:sym typeface="Staatliches"/>
              </a:rPr>
              <a:t>T</a:t>
            </a:r>
            <a:endParaRPr lang="en-US" sz="1600" dirty="0">
              <a:solidFill>
                <a:srgbClr val="FF0000"/>
              </a:solidFill>
            </a:endParaRPr>
          </a:p>
        </p:txBody>
      </p:sp>
      <p:sp>
        <p:nvSpPr>
          <p:cNvPr id="40" name="TextBox 26"/>
          <p:cNvSpPr txBox="1"/>
          <p:nvPr/>
        </p:nvSpPr>
        <p:spPr>
          <a:xfrm>
            <a:off x="9950408" y="4602000"/>
            <a:ext cx="3078678" cy="500137"/>
          </a:xfrm>
          <a:prstGeom prst="rect">
            <a:avLst/>
          </a:prstGeom>
        </p:spPr>
        <p:txBody>
          <a:bodyPr lIns="0" tIns="0" rIns="0" bIns="0" rtlCol="0" anchor="t">
            <a:spAutoFit/>
          </a:bodyPr>
          <a:lstStyle/>
          <a:p>
            <a:pPr algn="l">
              <a:lnSpc>
                <a:spcPts val="3935"/>
              </a:lnSpc>
              <a:spcBef>
                <a:spcPct val="0"/>
              </a:spcBef>
            </a:pPr>
            <a:r>
              <a:rPr lang="id-ID" sz="2810" b="1" dirty="0" smtClean="0">
                <a:solidFill>
                  <a:srgbClr val="002060"/>
                </a:solidFill>
                <a:latin typeface="Andalus" panose="02020603050405020304" pitchFamily="18" charset="-78"/>
                <a:ea typeface="Open Sans Bold"/>
                <a:cs typeface="Andalus" panose="02020603050405020304" pitchFamily="18" charset="-78"/>
                <a:sym typeface="Open Sans Bold"/>
              </a:rPr>
              <a:t>strengths</a:t>
            </a:r>
            <a:endParaRPr lang="en-US" sz="2810" b="1" dirty="0">
              <a:solidFill>
                <a:srgbClr val="002060"/>
              </a:solidFill>
              <a:latin typeface="Andalus" panose="02020603050405020304" pitchFamily="18" charset="-78"/>
              <a:ea typeface="Open Sans Bold"/>
              <a:cs typeface="Andalus" panose="02020603050405020304" pitchFamily="18" charset="-78"/>
              <a:sym typeface="Open Sans Bo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4" grpId="0"/>
      <p:bldP spid="35" grpId="0"/>
      <p:bldP spid="36"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5934" y="6477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5999304" y="282529"/>
            <a:ext cx="4260705" cy="1417882"/>
            <a:chOff x="0" y="0"/>
            <a:chExt cx="2098977" cy="698500"/>
          </a:xfrm>
        </p:grpSpPr>
        <p:sp>
          <p:nvSpPr>
            <p:cNvPr id="4" name="Freeform 4"/>
            <p:cNvSpPr/>
            <p:nvPr/>
          </p:nvSpPr>
          <p:spPr>
            <a:xfrm>
              <a:off x="0" y="0"/>
              <a:ext cx="2098977" cy="698500"/>
            </a:xfrm>
            <a:custGeom>
              <a:avLst/>
              <a:gdLst/>
              <a:ahLst/>
              <a:cxnLst/>
              <a:rect l="l" t="t" r="r" b="b"/>
              <a:pathLst>
                <a:path w="2098977" h="698500">
                  <a:moveTo>
                    <a:pt x="2098977" y="349250"/>
                  </a:moveTo>
                  <a:lnTo>
                    <a:pt x="1895777" y="698500"/>
                  </a:lnTo>
                  <a:lnTo>
                    <a:pt x="203200" y="698500"/>
                  </a:lnTo>
                  <a:lnTo>
                    <a:pt x="0" y="349250"/>
                  </a:lnTo>
                  <a:lnTo>
                    <a:pt x="203200" y="0"/>
                  </a:lnTo>
                  <a:lnTo>
                    <a:pt x="1895777" y="0"/>
                  </a:lnTo>
                  <a:lnTo>
                    <a:pt x="2098977" y="349250"/>
                  </a:lnTo>
                  <a:close/>
                </a:path>
              </a:pathLst>
            </a:custGeom>
            <a:solidFill>
              <a:srgbClr val="29007B"/>
            </a:solidFill>
          </p:spPr>
        </p:sp>
        <p:sp>
          <p:nvSpPr>
            <p:cNvPr id="5" name="TextBox 5"/>
            <p:cNvSpPr txBox="1"/>
            <p:nvPr/>
          </p:nvSpPr>
          <p:spPr>
            <a:xfrm>
              <a:off x="114300" y="-38100"/>
              <a:ext cx="1870377"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675645" y="1808052"/>
            <a:ext cx="1208387" cy="120838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8" name="Group 8"/>
          <p:cNvGrpSpPr/>
          <p:nvPr/>
        </p:nvGrpSpPr>
        <p:grpSpPr>
          <a:xfrm>
            <a:off x="6309051" y="3155739"/>
            <a:ext cx="422006" cy="4220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10" name="Group 10"/>
          <p:cNvGrpSpPr/>
          <p:nvPr/>
        </p:nvGrpSpPr>
        <p:grpSpPr>
          <a:xfrm>
            <a:off x="1497489" y="8806136"/>
            <a:ext cx="1258024" cy="125802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2" name="Group 12"/>
          <p:cNvGrpSpPr/>
          <p:nvPr/>
        </p:nvGrpSpPr>
        <p:grpSpPr>
          <a:xfrm>
            <a:off x="3170113" y="411587"/>
            <a:ext cx="1258024" cy="125802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8" name="Group 18"/>
          <p:cNvGrpSpPr/>
          <p:nvPr/>
        </p:nvGrpSpPr>
        <p:grpSpPr>
          <a:xfrm>
            <a:off x="-3142335" y="378558"/>
            <a:ext cx="9056590" cy="905659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0" name="Group 20"/>
          <p:cNvGrpSpPr/>
          <p:nvPr/>
        </p:nvGrpSpPr>
        <p:grpSpPr>
          <a:xfrm>
            <a:off x="-2666937" y="884869"/>
            <a:ext cx="7921267" cy="792126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3"/>
              <a:stretch>
                <a:fillRect t="-1524" b="-1524"/>
              </a:stretch>
            </a:blipFill>
            <a:ln cap="sq">
              <a:noFill/>
              <a:prstDash val="solid"/>
              <a:miter/>
            </a:ln>
          </p:spPr>
        </p:sp>
      </p:grpSp>
      <p:grpSp>
        <p:nvGrpSpPr>
          <p:cNvPr id="22" name="Group 22"/>
          <p:cNvGrpSpPr/>
          <p:nvPr/>
        </p:nvGrpSpPr>
        <p:grpSpPr>
          <a:xfrm>
            <a:off x="-390055" y="2803463"/>
            <a:ext cx="6570334" cy="657033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4" name="Group 24"/>
          <p:cNvGrpSpPr/>
          <p:nvPr/>
        </p:nvGrpSpPr>
        <p:grpSpPr>
          <a:xfrm>
            <a:off x="21769" y="3215287"/>
            <a:ext cx="5746685" cy="574668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4"/>
              <a:stretch>
                <a:fillRect/>
              </a:stretch>
            </a:blipFill>
            <a:ln cap="sq">
              <a:noFill/>
              <a:prstDash val="solid"/>
              <a:miter/>
            </a:ln>
          </p:spPr>
        </p:sp>
      </p:grpSp>
      <p:sp>
        <p:nvSpPr>
          <p:cNvPr id="26" name="TextBox 26"/>
          <p:cNvSpPr txBox="1"/>
          <p:nvPr/>
        </p:nvSpPr>
        <p:spPr>
          <a:xfrm>
            <a:off x="6868453" y="3016439"/>
            <a:ext cx="2385142" cy="500137"/>
          </a:xfrm>
          <a:prstGeom prst="rect">
            <a:avLst/>
          </a:prstGeom>
        </p:spPr>
        <p:txBody>
          <a:bodyPr wrap="square" lIns="0" tIns="0" rIns="0" bIns="0" rtlCol="0" anchor="t">
            <a:spAutoFit/>
          </a:bodyPr>
          <a:lstStyle/>
          <a:p>
            <a:pPr algn="l">
              <a:lnSpc>
                <a:spcPts val="3935"/>
              </a:lnSpc>
              <a:spcBef>
                <a:spcPct val="0"/>
              </a:spcBef>
            </a:pPr>
            <a:r>
              <a:rPr lang="en-US" sz="2810" dirty="0">
                <a:solidFill>
                  <a:srgbClr val="29007B"/>
                </a:solidFill>
                <a:latin typeface="Open Sans Bold"/>
                <a:ea typeface="Open Sans Bold"/>
                <a:cs typeface="Open Sans Bold"/>
                <a:sym typeface="Open Sans Bold"/>
              </a:rPr>
              <a:t>KELEMAHAN</a:t>
            </a:r>
          </a:p>
        </p:txBody>
      </p:sp>
      <p:sp>
        <p:nvSpPr>
          <p:cNvPr id="27" name="AutoShape 27"/>
          <p:cNvSpPr/>
          <p:nvPr/>
        </p:nvSpPr>
        <p:spPr>
          <a:xfrm flipV="1">
            <a:off x="9343858" y="3426290"/>
            <a:ext cx="4807994" cy="0"/>
          </a:xfrm>
          <a:prstGeom prst="line">
            <a:avLst/>
          </a:prstGeom>
          <a:ln w="38100" cap="flat">
            <a:gradFill>
              <a:gsLst>
                <a:gs pos="0">
                  <a:srgbClr val="29007B">
                    <a:alpha val="100000"/>
                  </a:srgbClr>
                </a:gs>
                <a:gs pos="100000">
                  <a:srgbClr val="FFFFFF">
                    <a:alpha val="100000"/>
                  </a:srgbClr>
                </a:gs>
              </a:gsLst>
              <a:lin ang="0"/>
            </a:gradFill>
            <a:prstDash val="solid"/>
            <a:headEnd type="none" w="sm" len="sm"/>
            <a:tailEnd type="none" w="sm" len="sm"/>
          </a:ln>
        </p:spPr>
      </p:sp>
      <p:sp>
        <p:nvSpPr>
          <p:cNvPr id="28" name="TextBox 28"/>
          <p:cNvSpPr txBox="1"/>
          <p:nvPr/>
        </p:nvSpPr>
        <p:spPr>
          <a:xfrm>
            <a:off x="6439178" y="190857"/>
            <a:ext cx="3741757" cy="1405525"/>
          </a:xfrm>
          <a:prstGeom prst="rect">
            <a:avLst/>
          </a:prstGeom>
        </p:spPr>
        <p:txBody>
          <a:bodyPr lIns="0" tIns="0" rIns="0" bIns="0" rtlCol="0" anchor="t">
            <a:spAutoFit/>
          </a:bodyPr>
          <a:lstStyle/>
          <a:p>
            <a:pPr algn="ctr">
              <a:lnSpc>
                <a:spcPts val="11467"/>
              </a:lnSpc>
            </a:pPr>
            <a:r>
              <a:rPr lang="en-US" sz="8191">
                <a:solidFill>
                  <a:srgbClr val="FFFFFF"/>
                </a:solidFill>
                <a:latin typeface="Staatliches"/>
                <a:ea typeface="Staatliches"/>
                <a:cs typeface="Staatliches"/>
                <a:sym typeface="Staatliches"/>
              </a:rPr>
              <a:t>ANALISIS</a:t>
            </a:r>
          </a:p>
        </p:txBody>
      </p:sp>
      <p:sp>
        <p:nvSpPr>
          <p:cNvPr id="29" name="TextBox 29"/>
          <p:cNvSpPr txBox="1"/>
          <p:nvPr/>
        </p:nvSpPr>
        <p:spPr>
          <a:xfrm>
            <a:off x="4021033" y="1418117"/>
            <a:ext cx="10645649" cy="1764857"/>
          </a:xfrm>
          <a:prstGeom prst="rect">
            <a:avLst/>
          </a:prstGeom>
        </p:spPr>
        <p:txBody>
          <a:bodyPr lIns="0" tIns="0" rIns="0" bIns="0" rtlCol="0" anchor="t">
            <a:spAutoFit/>
          </a:bodyPr>
          <a:lstStyle/>
          <a:p>
            <a:pPr algn="l">
              <a:lnSpc>
                <a:spcPts val="14447"/>
              </a:lnSpc>
            </a:pPr>
            <a:r>
              <a:rPr lang="en-US" sz="10319" dirty="0">
                <a:solidFill>
                  <a:srgbClr val="29007B"/>
                </a:solidFill>
                <a:latin typeface="Staatliches"/>
                <a:ea typeface="Staatliches"/>
                <a:cs typeface="Staatliches"/>
                <a:sym typeface="Staatliches"/>
              </a:rPr>
              <a:t>LINGKUNGAN INTERNAL</a:t>
            </a:r>
          </a:p>
        </p:txBody>
      </p:sp>
      <p:sp>
        <p:nvSpPr>
          <p:cNvPr id="30" name="TextBox 30"/>
          <p:cNvSpPr txBox="1"/>
          <p:nvPr/>
        </p:nvSpPr>
        <p:spPr>
          <a:xfrm>
            <a:off x="5914255" y="3656149"/>
            <a:ext cx="11452568" cy="5424562"/>
          </a:xfrm>
          <a:prstGeom prst="rect">
            <a:avLst/>
          </a:prstGeom>
        </p:spPr>
        <p:txBody>
          <a:bodyPr lIns="0" tIns="0" rIns="0" bIns="0" rtlCol="0" anchor="t">
            <a:spAutoFit/>
          </a:bodyPr>
          <a:lstStyle/>
          <a:p>
            <a:pPr algn="l">
              <a:lnSpc>
                <a:spcPts val="4703"/>
              </a:lnSpc>
            </a:pPr>
            <a:r>
              <a:rPr lang="en-US" sz="3359" dirty="0">
                <a:solidFill>
                  <a:srgbClr val="000000"/>
                </a:solidFill>
                <a:latin typeface="Forum"/>
                <a:ea typeface="Forum"/>
                <a:cs typeface="Forum"/>
                <a:sym typeface="Forum"/>
              </a:rPr>
              <a:t>1</a:t>
            </a:r>
            <a:r>
              <a:rPr lang="en-US" sz="3359" dirty="0" smtClean="0">
                <a:solidFill>
                  <a:srgbClr val="000000"/>
                </a:solidFill>
                <a:latin typeface="Forum"/>
                <a:ea typeface="Forum"/>
                <a:cs typeface="Forum"/>
                <a:sym typeface="Forum"/>
              </a:rPr>
              <a:t>.</a:t>
            </a:r>
            <a:r>
              <a:rPr lang="id-ID" sz="3359" dirty="0" smtClean="0">
                <a:solidFill>
                  <a:srgbClr val="000000"/>
                </a:solidFill>
                <a:latin typeface="Forum"/>
                <a:ea typeface="Forum"/>
                <a:cs typeface="Forum"/>
                <a:sym typeface="Forum"/>
              </a:rPr>
              <a:t> </a:t>
            </a:r>
            <a:r>
              <a:rPr lang="en-US" sz="3359" dirty="0" err="1" smtClean="0">
                <a:solidFill>
                  <a:srgbClr val="000000"/>
                </a:solidFill>
                <a:latin typeface="Forum"/>
                <a:ea typeface="Forum"/>
                <a:cs typeface="Forum"/>
                <a:sym typeface="Forum"/>
              </a:rPr>
              <a:t>Sistem</a:t>
            </a:r>
            <a:r>
              <a:rPr lang="en-US" sz="3359" dirty="0" smtClean="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Pengembangan</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Kompetensi</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Tenaga</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Pendidik</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dan</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Kependidikan</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kurang</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Maksimal</a:t>
            </a:r>
            <a:endParaRPr lang="en-US" sz="3359" dirty="0">
              <a:solidFill>
                <a:srgbClr val="000000"/>
              </a:solidFill>
              <a:latin typeface="Forum"/>
              <a:ea typeface="Forum"/>
              <a:cs typeface="Forum"/>
              <a:sym typeface="Forum"/>
            </a:endParaRPr>
          </a:p>
          <a:p>
            <a:pPr marL="725277" lvl="1" indent="-362638" algn="l">
              <a:lnSpc>
                <a:spcPts val="4703"/>
              </a:lnSpc>
              <a:buFont typeface="Arial"/>
              <a:buChar char="•"/>
            </a:pPr>
            <a:r>
              <a:rPr lang="en-US" sz="3359" dirty="0" err="1">
                <a:solidFill>
                  <a:srgbClr val="000000"/>
                </a:solidFill>
                <a:latin typeface="Forum"/>
                <a:ea typeface="Forum"/>
                <a:cs typeface="Forum"/>
                <a:sym typeface="Forum"/>
              </a:rPr>
              <a:t>Kepribadian</a:t>
            </a:r>
            <a:r>
              <a:rPr lang="en-US" sz="3359" dirty="0">
                <a:solidFill>
                  <a:srgbClr val="000000"/>
                </a:solidFill>
                <a:latin typeface="Forum"/>
                <a:ea typeface="Forum"/>
                <a:cs typeface="Forum"/>
                <a:sym typeface="Forum"/>
              </a:rPr>
              <a:t> </a:t>
            </a:r>
          </a:p>
          <a:p>
            <a:pPr marL="725277" lvl="1" indent="-362638" algn="l">
              <a:lnSpc>
                <a:spcPts val="4703"/>
              </a:lnSpc>
              <a:buFont typeface="Arial"/>
              <a:buChar char="•"/>
            </a:pPr>
            <a:r>
              <a:rPr lang="en-US" sz="3359" dirty="0" err="1">
                <a:solidFill>
                  <a:srgbClr val="000000"/>
                </a:solidFill>
                <a:latin typeface="Forum"/>
                <a:ea typeface="Forum"/>
                <a:cs typeface="Forum"/>
                <a:sym typeface="Forum"/>
              </a:rPr>
              <a:t>Profesionalisme</a:t>
            </a:r>
            <a:r>
              <a:rPr lang="en-US" sz="3359" dirty="0">
                <a:solidFill>
                  <a:srgbClr val="000000"/>
                </a:solidFill>
                <a:latin typeface="Forum"/>
                <a:ea typeface="Forum"/>
                <a:cs typeface="Forum"/>
                <a:sym typeface="Forum"/>
              </a:rPr>
              <a:t> </a:t>
            </a:r>
          </a:p>
          <a:p>
            <a:pPr marL="725277" lvl="1" indent="-362638" algn="l">
              <a:lnSpc>
                <a:spcPts val="4703"/>
              </a:lnSpc>
              <a:buFont typeface="Arial"/>
              <a:buChar char="•"/>
            </a:pPr>
            <a:r>
              <a:rPr lang="en-US" sz="3359" dirty="0" err="1">
                <a:solidFill>
                  <a:srgbClr val="000000"/>
                </a:solidFill>
                <a:latin typeface="Forum"/>
                <a:ea typeface="Forum"/>
                <a:cs typeface="Forum"/>
                <a:sym typeface="Forum"/>
              </a:rPr>
              <a:t>Pedagogik</a:t>
            </a:r>
            <a:endParaRPr lang="en-US" sz="3359" dirty="0">
              <a:solidFill>
                <a:srgbClr val="000000"/>
              </a:solidFill>
              <a:latin typeface="Forum"/>
              <a:ea typeface="Forum"/>
              <a:cs typeface="Forum"/>
              <a:sym typeface="Forum"/>
            </a:endParaRPr>
          </a:p>
          <a:p>
            <a:pPr algn="l">
              <a:lnSpc>
                <a:spcPts val="4703"/>
              </a:lnSpc>
            </a:pPr>
            <a:r>
              <a:rPr lang="en-US" sz="3359" dirty="0">
                <a:solidFill>
                  <a:srgbClr val="000000"/>
                </a:solidFill>
                <a:latin typeface="Forum"/>
                <a:ea typeface="Forum"/>
                <a:cs typeface="Forum"/>
                <a:sym typeface="Forum"/>
              </a:rPr>
              <a:t>2</a:t>
            </a:r>
            <a:r>
              <a:rPr lang="en-US" sz="3359" dirty="0" smtClean="0">
                <a:solidFill>
                  <a:srgbClr val="000000"/>
                </a:solidFill>
                <a:latin typeface="Forum"/>
                <a:ea typeface="Forum"/>
                <a:cs typeface="Forum"/>
                <a:sym typeface="Forum"/>
              </a:rPr>
              <a:t>.</a:t>
            </a:r>
            <a:r>
              <a:rPr lang="id-ID" sz="3359" dirty="0" smtClean="0">
                <a:solidFill>
                  <a:srgbClr val="000000"/>
                </a:solidFill>
                <a:latin typeface="Forum"/>
                <a:ea typeface="Forum"/>
                <a:cs typeface="Forum"/>
                <a:sym typeface="Forum"/>
              </a:rPr>
              <a:t> </a:t>
            </a:r>
            <a:r>
              <a:rPr lang="en-US" sz="3359" dirty="0" err="1" smtClean="0">
                <a:solidFill>
                  <a:srgbClr val="000000"/>
                </a:solidFill>
                <a:latin typeface="Forum"/>
                <a:ea typeface="Forum"/>
                <a:cs typeface="Forum"/>
                <a:sym typeface="Forum"/>
              </a:rPr>
              <a:t>Minimnya</a:t>
            </a:r>
            <a:r>
              <a:rPr lang="en-US" sz="3359" dirty="0" smtClean="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Pengembangan</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Kegiatan</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Sekolah</a:t>
            </a:r>
            <a:endParaRPr lang="en-US" sz="3359" dirty="0">
              <a:solidFill>
                <a:srgbClr val="000000"/>
              </a:solidFill>
              <a:latin typeface="Forum"/>
              <a:ea typeface="Forum"/>
              <a:cs typeface="Forum"/>
              <a:sym typeface="Forum"/>
            </a:endParaRPr>
          </a:p>
          <a:p>
            <a:pPr algn="l">
              <a:lnSpc>
                <a:spcPts val="4703"/>
              </a:lnSpc>
            </a:pPr>
            <a:r>
              <a:rPr lang="en-US" sz="3359" dirty="0" err="1">
                <a:solidFill>
                  <a:srgbClr val="000000"/>
                </a:solidFill>
                <a:latin typeface="Forum"/>
                <a:ea typeface="Forum"/>
                <a:cs typeface="Forum"/>
                <a:sym typeface="Forum"/>
              </a:rPr>
              <a:t>Contoh</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Literasi</a:t>
            </a:r>
            <a:r>
              <a:rPr lang="en-US" sz="3359" dirty="0">
                <a:solidFill>
                  <a:srgbClr val="000000"/>
                </a:solidFill>
                <a:latin typeface="Forum"/>
                <a:ea typeface="Forum"/>
                <a:cs typeface="Forum"/>
                <a:sym typeface="Forum"/>
              </a:rPr>
              <a:t> Guru </a:t>
            </a:r>
            <a:r>
              <a:rPr lang="en-US" sz="3359" dirty="0" err="1">
                <a:solidFill>
                  <a:srgbClr val="000000"/>
                </a:solidFill>
                <a:latin typeface="Forum"/>
                <a:ea typeface="Forum"/>
                <a:cs typeface="Forum"/>
                <a:sym typeface="Forum"/>
              </a:rPr>
              <a:t>dan</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Santri</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Sains</a:t>
            </a:r>
            <a:r>
              <a:rPr lang="en-US" sz="3359" dirty="0">
                <a:solidFill>
                  <a:srgbClr val="000000"/>
                </a:solidFill>
                <a:latin typeface="Forum"/>
                <a:ea typeface="Forum"/>
                <a:cs typeface="Forum"/>
                <a:sym typeface="Forum"/>
              </a:rPr>
              <a:t>, Bahasa </a:t>
            </a:r>
            <a:r>
              <a:rPr lang="en-US" sz="3359" dirty="0" err="1">
                <a:solidFill>
                  <a:srgbClr val="000000"/>
                </a:solidFill>
                <a:latin typeface="Forum"/>
                <a:ea typeface="Forum"/>
                <a:cs typeface="Forum"/>
                <a:sym typeface="Forum"/>
              </a:rPr>
              <a:t>Asing</a:t>
            </a:r>
            <a:r>
              <a:rPr lang="en-US" sz="3359" dirty="0">
                <a:solidFill>
                  <a:srgbClr val="000000"/>
                </a:solidFill>
                <a:latin typeface="Forum"/>
                <a:ea typeface="Forum"/>
                <a:cs typeface="Forum"/>
                <a:sym typeface="Forum"/>
              </a:rPr>
              <a:t> (Arab </a:t>
            </a:r>
            <a:r>
              <a:rPr lang="en-US" sz="3359" dirty="0" err="1">
                <a:solidFill>
                  <a:srgbClr val="000000"/>
                </a:solidFill>
                <a:latin typeface="Forum"/>
                <a:ea typeface="Forum"/>
                <a:cs typeface="Forum"/>
                <a:sym typeface="Forum"/>
              </a:rPr>
              <a:t>dan</a:t>
            </a:r>
            <a:r>
              <a:rPr lang="en-US" sz="3359" dirty="0">
                <a:solidFill>
                  <a:srgbClr val="000000"/>
                </a:solidFill>
                <a:latin typeface="Forum"/>
                <a:ea typeface="Forum"/>
                <a:cs typeface="Forum"/>
                <a:sym typeface="Forum"/>
              </a:rPr>
              <a:t> </a:t>
            </a:r>
            <a:r>
              <a:rPr lang="en-US" sz="3359" dirty="0" err="1">
                <a:solidFill>
                  <a:srgbClr val="000000"/>
                </a:solidFill>
                <a:latin typeface="Forum"/>
                <a:ea typeface="Forum"/>
                <a:cs typeface="Forum"/>
                <a:sym typeface="Forum"/>
              </a:rPr>
              <a:t>Ingris</a:t>
            </a:r>
            <a:r>
              <a:rPr lang="en-US" sz="3359" dirty="0" smtClean="0">
                <a:solidFill>
                  <a:srgbClr val="000000"/>
                </a:solidFill>
                <a:latin typeface="Forum"/>
                <a:ea typeface="Forum"/>
                <a:cs typeface="Forum"/>
                <a:sym typeface="Forum"/>
              </a:rPr>
              <a:t>)</a:t>
            </a:r>
            <a:endParaRPr lang="en-US" sz="3359" dirty="0">
              <a:solidFill>
                <a:srgbClr val="000000"/>
              </a:solidFill>
              <a:latin typeface="Forum"/>
              <a:ea typeface="Forum"/>
              <a:cs typeface="Forum"/>
              <a:sym typeface="Forum"/>
            </a:endParaRPr>
          </a:p>
          <a:p>
            <a:pPr algn="l">
              <a:lnSpc>
                <a:spcPts val="4703"/>
              </a:lnSpc>
              <a:spcBef>
                <a:spcPct val="0"/>
              </a:spcBef>
            </a:pPr>
            <a:endParaRPr lang="en-US" sz="3359" dirty="0">
              <a:solidFill>
                <a:srgbClr val="000000"/>
              </a:solidFill>
              <a:latin typeface="Forum"/>
              <a:ea typeface="Forum"/>
              <a:cs typeface="Forum"/>
              <a:sym typeface="Forum"/>
            </a:endParaRPr>
          </a:p>
        </p:txBody>
      </p:sp>
      <p:sp>
        <p:nvSpPr>
          <p:cNvPr id="31" name="TextBox 31"/>
          <p:cNvSpPr txBox="1"/>
          <p:nvPr/>
        </p:nvSpPr>
        <p:spPr>
          <a:xfrm>
            <a:off x="16825928" y="9349422"/>
            <a:ext cx="1089118" cy="762001"/>
          </a:xfrm>
          <a:prstGeom prst="rect">
            <a:avLst/>
          </a:prstGeom>
        </p:spPr>
        <p:txBody>
          <a:bodyPr lIns="0" tIns="0" rIns="0" bIns="0" rtlCol="0" anchor="t">
            <a:spAutoFit/>
          </a:bodyPr>
          <a:lstStyle/>
          <a:p>
            <a:pPr algn="r">
              <a:lnSpc>
                <a:spcPts val="6299"/>
              </a:lnSpc>
            </a:pPr>
            <a:r>
              <a:rPr lang="en-US" sz="4499">
                <a:solidFill>
                  <a:srgbClr val="222222"/>
                </a:solidFill>
                <a:latin typeface="Glacial Indifference Bold"/>
                <a:ea typeface="Glacial Indifference Bold"/>
                <a:cs typeface="Glacial Indifference Bold"/>
                <a:sym typeface="Glacial Indifference Bold"/>
              </a:rPr>
              <a:t>16</a:t>
            </a:r>
          </a:p>
        </p:txBody>
      </p:sp>
      <p:sp>
        <p:nvSpPr>
          <p:cNvPr id="32" name="AutoShape 32"/>
          <p:cNvSpPr/>
          <p:nvPr/>
        </p:nvSpPr>
        <p:spPr>
          <a:xfrm>
            <a:off x="17211675" y="9349931"/>
            <a:ext cx="0" cy="761492"/>
          </a:xfrm>
          <a:prstGeom prst="line">
            <a:avLst/>
          </a:prstGeom>
          <a:ln w="95250" cap="flat">
            <a:solidFill>
              <a:srgbClr val="222222"/>
            </a:solidFill>
            <a:prstDash val="solid"/>
            <a:headEnd type="none" w="sm" len="sm"/>
            <a:tailEnd type="none" w="sm" len="sm"/>
          </a:ln>
        </p:spPr>
      </p:sp>
      <p:sp>
        <p:nvSpPr>
          <p:cNvPr id="33" name="Freeform 33"/>
          <p:cNvSpPr/>
          <p:nvPr/>
        </p:nvSpPr>
        <p:spPr>
          <a:xfrm>
            <a:off x="8927575" y="9435147"/>
            <a:ext cx="7898353" cy="752224"/>
          </a:xfrm>
          <a:custGeom>
            <a:avLst/>
            <a:gdLst/>
            <a:ahLst/>
            <a:cxnLst/>
            <a:rect l="l" t="t" r="r" b="b"/>
            <a:pathLst>
              <a:path w="7898353" h="752224">
                <a:moveTo>
                  <a:pt x="0" y="0"/>
                </a:moveTo>
                <a:lnTo>
                  <a:pt x="7898353" y="0"/>
                </a:lnTo>
                <a:lnTo>
                  <a:pt x="7898353" y="752225"/>
                </a:lnTo>
                <a:lnTo>
                  <a:pt x="0" y="752225"/>
                </a:lnTo>
                <a:lnTo>
                  <a:pt x="0" y="0"/>
                </a:lnTo>
                <a:close/>
              </a:path>
            </a:pathLst>
          </a:custGeom>
          <a:blipFill>
            <a:blip r:embed="rId5"/>
            <a:stretch>
              <a:fillRect/>
            </a:stretch>
          </a:blipFill>
        </p:spPr>
      </p:sp>
      <p:sp>
        <p:nvSpPr>
          <p:cNvPr id="34" name="Rectangle 33"/>
          <p:cNvSpPr/>
          <p:nvPr/>
        </p:nvSpPr>
        <p:spPr>
          <a:xfrm>
            <a:off x="14804077" y="1736424"/>
            <a:ext cx="894797" cy="1446550"/>
          </a:xfrm>
          <a:prstGeom prst="rect">
            <a:avLst/>
          </a:prstGeom>
        </p:spPr>
        <p:txBody>
          <a:bodyPr wrap="none">
            <a:spAutoFit/>
          </a:bodyPr>
          <a:lstStyle/>
          <a:p>
            <a:r>
              <a:rPr lang="en-US" sz="8800" dirty="0">
                <a:solidFill>
                  <a:srgbClr val="FF0000"/>
                </a:solidFill>
                <a:latin typeface="Staatliches"/>
                <a:sym typeface="Staatliches"/>
              </a:rPr>
              <a:t>W</a:t>
            </a:r>
            <a:endParaRPr lang="en-US" sz="1600" dirty="0">
              <a:solidFill>
                <a:srgbClr val="FF0000"/>
              </a:solidFill>
            </a:endParaRPr>
          </a:p>
        </p:txBody>
      </p:sp>
      <p:sp>
        <p:nvSpPr>
          <p:cNvPr id="35" name="TextBox 26"/>
          <p:cNvSpPr txBox="1"/>
          <p:nvPr/>
        </p:nvSpPr>
        <p:spPr>
          <a:xfrm>
            <a:off x="9463800" y="2961337"/>
            <a:ext cx="2385142" cy="513602"/>
          </a:xfrm>
          <a:prstGeom prst="rect">
            <a:avLst/>
          </a:prstGeom>
        </p:spPr>
        <p:txBody>
          <a:bodyPr wrap="square" lIns="0" tIns="0" rIns="0" bIns="0" rtlCol="0" anchor="t">
            <a:spAutoFit/>
          </a:bodyPr>
          <a:lstStyle/>
          <a:p>
            <a:pPr algn="l">
              <a:lnSpc>
                <a:spcPts val="3935"/>
              </a:lnSpc>
              <a:spcBef>
                <a:spcPct val="0"/>
              </a:spcBef>
            </a:pPr>
            <a:r>
              <a:rPr lang="id-ID" sz="3600" b="1" dirty="0" smtClean="0">
                <a:solidFill>
                  <a:srgbClr val="FF0000"/>
                </a:solidFill>
                <a:latin typeface="Andalus" panose="02020603050405020304" pitchFamily="18" charset="-78"/>
                <a:ea typeface="Open Sans Bold"/>
                <a:cs typeface="Andalus" panose="02020603050405020304" pitchFamily="18" charset="-78"/>
                <a:sym typeface="Open Sans Bold"/>
              </a:rPr>
              <a:t>weaknesses</a:t>
            </a:r>
            <a:endParaRPr lang="en-US" sz="3600" b="1" dirty="0">
              <a:solidFill>
                <a:srgbClr val="FF0000"/>
              </a:solidFill>
              <a:latin typeface="Andalus" panose="02020603050405020304" pitchFamily="18" charset="-78"/>
              <a:ea typeface="Open Sans Bold"/>
              <a:cs typeface="Andalus" panose="02020603050405020304" pitchFamily="18" charset="-78"/>
              <a:sym typeface="Open Sa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582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1028700" y="-142197"/>
            <a:ext cx="12744583" cy="2010945"/>
          </a:xfrm>
          <a:prstGeom prst="rect">
            <a:avLst/>
          </a:prstGeom>
        </p:spPr>
        <p:txBody>
          <a:bodyPr lIns="0" tIns="0" rIns="0" bIns="0" rtlCol="0" anchor="t">
            <a:spAutoFit/>
          </a:bodyPr>
          <a:lstStyle/>
          <a:p>
            <a:pPr algn="l">
              <a:lnSpc>
                <a:spcPts val="16543"/>
              </a:lnSpc>
            </a:pPr>
            <a:r>
              <a:rPr lang="en-US" sz="11816" dirty="0">
                <a:solidFill>
                  <a:srgbClr val="000000"/>
                </a:solidFill>
                <a:latin typeface="Staatliches"/>
                <a:ea typeface="Staatliches"/>
                <a:cs typeface="Staatliches"/>
                <a:sym typeface="Staatliches"/>
              </a:rPr>
              <a:t>ANALISIS LINGKUNGAN</a:t>
            </a:r>
          </a:p>
        </p:txBody>
      </p:sp>
      <p:sp>
        <p:nvSpPr>
          <p:cNvPr id="4" name="TextBox 4"/>
          <p:cNvSpPr txBox="1"/>
          <p:nvPr/>
        </p:nvSpPr>
        <p:spPr>
          <a:xfrm>
            <a:off x="1028700" y="1735398"/>
            <a:ext cx="8636454" cy="2010945"/>
          </a:xfrm>
          <a:prstGeom prst="rect">
            <a:avLst/>
          </a:prstGeom>
        </p:spPr>
        <p:txBody>
          <a:bodyPr lIns="0" tIns="0" rIns="0" bIns="0" rtlCol="0" anchor="t">
            <a:spAutoFit/>
          </a:bodyPr>
          <a:lstStyle/>
          <a:p>
            <a:pPr algn="l">
              <a:lnSpc>
                <a:spcPts val="16543"/>
              </a:lnSpc>
            </a:pPr>
            <a:r>
              <a:rPr lang="en-US" sz="11816">
                <a:solidFill>
                  <a:srgbClr val="29007B"/>
                </a:solidFill>
                <a:latin typeface="Staatliches"/>
                <a:ea typeface="Staatliches"/>
                <a:cs typeface="Staatliches"/>
                <a:sym typeface="Staatliches"/>
              </a:rPr>
              <a:t>EKSTERNAL</a:t>
            </a:r>
          </a:p>
        </p:txBody>
      </p:sp>
      <p:grpSp>
        <p:nvGrpSpPr>
          <p:cNvPr id="5" name="Group 5"/>
          <p:cNvGrpSpPr/>
          <p:nvPr/>
        </p:nvGrpSpPr>
        <p:grpSpPr>
          <a:xfrm>
            <a:off x="8004325" y="2346800"/>
            <a:ext cx="1007216" cy="100721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9" name="Group 9"/>
          <p:cNvGrpSpPr/>
          <p:nvPr/>
        </p:nvGrpSpPr>
        <p:grpSpPr>
          <a:xfrm rot="-10800000">
            <a:off x="9207852" y="2325368"/>
            <a:ext cx="1007216" cy="100721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1" name="Group 11"/>
          <p:cNvGrpSpPr/>
          <p:nvPr/>
        </p:nvGrpSpPr>
        <p:grpSpPr>
          <a:xfrm>
            <a:off x="767780" y="3646577"/>
            <a:ext cx="14816353" cy="6430784"/>
            <a:chOff x="0" y="0"/>
            <a:chExt cx="3573161" cy="1550869"/>
          </a:xfrm>
        </p:grpSpPr>
        <p:sp>
          <p:nvSpPr>
            <p:cNvPr id="12" name="Freeform 12"/>
            <p:cNvSpPr/>
            <p:nvPr/>
          </p:nvSpPr>
          <p:spPr>
            <a:xfrm>
              <a:off x="0" y="0"/>
              <a:ext cx="3573161" cy="1550869"/>
            </a:xfrm>
            <a:custGeom>
              <a:avLst/>
              <a:gdLst/>
              <a:ahLst/>
              <a:cxnLst/>
              <a:rect l="l" t="t" r="r" b="b"/>
              <a:pathLst>
                <a:path w="3573161" h="1550869">
                  <a:moveTo>
                    <a:pt x="0" y="0"/>
                  </a:moveTo>
                  <a:lnTo>
                    <a:pt x="3573161" y="0"/>
                  </a:lnTo>
                  <a:lnTo>
                    <a:pt x="3573161" y="1550869"/>
                  </a:lnTo>
                  <a:lnTo>
                    <a:pt x="0" y="1550869"/>
                  </a:lnTo>
                  <a:close/>
                </a:path>
              </a:pathLst>
            </a:custGeom>
            <a:solidFill>
              <a:srgbClr val="000000">
                <a:alpha val="0"/>
              </a:srgbClr>
            </a:solidFill>
            <a:ln w="66675" cap="sq">
              <a:solidFill>
                <a:srgbClr val="29007B"/>
              </a:solidFill>
              <a:prstDash val="solid"/>
              <a:miter/>
            </a:ln>
          </p:spPr>
        </p:sp>
        <p:sp>
          <p:nvSpPr>
            <p:cNvPr id="13" name="TextBox 13"/>
            <p:cNvSpPr txBox="1"/>
            <p:nvPr/>
          </p:nvSpPr>
          <p:spPr>
            <a:xfrm>
              <a:off x="0" y="-47625"/>
              <a:ext cx="3573161" cy="1598494"/>
            </a:xfrm>
            <a:prstGeom prst="rect">
              <a:avLst/>
            </a:prstGeom>
          </p:spPr>
          <p:txBody>
            <a:bodyPr lIns="50800" tIns="50800" rIns="50800" bIns="50800" rtlCol="0" anchor="ctr"/>
            <a:lstStyle/>
            <a:p>
              <a:pPr algn="ctr">
                <a:lnSpc>
                  <a:spcPts val="3302"/>
                </a:lnSpc>
              </a:pPr>
              <a:endParaRPr/>
            </a:p>
          </p:txBody>
        </p:sp>
      </p:grpSp>
      <p:sp>
        <p:nvSpPr>
          <p:cNvPr id="14" name="AutoShape 14"/>
          <p:cNvSpPr/>
          <p:nvPr/>
        </p:nvSpPr>
        <p:spPr>
          <a:xfrm>
            <a:off x="7790592" y="3689271"/>
            <a:ext cx="0" cy="3519439"/>
          </a:xfrm>
          <a:prstGeom prst="line">
            <a:avLst/>
          </a:prstGeom>
          <a:ln w="66675" cap="flat">
            <a:solidFill>
              <a:srgbClr val="29007B"/>
            </a:solidFill>
            <a:prstDash val="solid"/>
            <a:headEnd type="none" w="sm" len="sm"/>
            <a:tailEnd type="none" w="sm" len="sm"/>
          </a:ln>
        </p:spPr>
      </p:sp>
      <p:sp>
        <p:nvSpPr>
          <p:cNvPr id="15" name="TextBox 15"/>
          <p:cNvSpPr txBox="1"/>
          <p:nvPr/>
        </p:nvSpPr>
        <p:spPr>
          <a:xfrm>
            <a:off x="1072005" y="3981355"/>
            <a:ext cx="1899796" cy="525785"/>
          </a:xfrm>
          <a:prstGeom prst="rect">
            <a:avLst/>
          </a:prstGeom>
        </p:spPr>
        <p:txBody>
          <a:bodyPr wrap="square" lIns="0" tIns="0" rIns="0" bIns="0" rtlCol="0" anchor="t">
            <a:spAutoFit/>
          </a:bodyPr>
          <a:lstStyle/>
          <a:p>
            <a:pPr algn="l">
              <a:lnSpc>
                <a:spcPts val="4061"/>
              </a:lnSpc>
              <a:spcBef>
                <a:spcPct val="0"/>
              </a:spcBef>
            </a:pPr>
            <a:r>
              <a:rPr lang="en-US" sz="2900" dirty="0">
                <a:solidFill>
                  <a:srgbClr val="29007B"/>
                </a:solidFill>
                <a:latin typeface="Open Sans Bold"/>
                <a:ea typeface="Open Sans Bold"/>
                <a:cs typeface="Open Sans Bold"/>
                <a:sym typeface="Open Sans Bold"/>
              </a:rPr>
              <a:t>PELUANG</a:t>
            </a:r>
          </a:p>
        </p:txBody>
      </p:sp>
      <p:sp>
        <p:nvSpPr>
          <p:cNvPr id="16" name="TextBox 16"/>
          <p:cNvSpPr txBox="1"/>
          <p:nvPr/>
        </p:nvSpPr>
        <p:spPr>
          <a:xfrm>
            <a:off x="8378896" y="4075933"/>
            <a:ext cx="2127489" cy="525785"/>
          </a:xfrm>
          <a:prstGeom prst="rect">
            <a:avLst/>
          </a:prstGeom>
        </p:spPr>
        <p:txBody>
          <a:bodyPr wrap="square" lIns="0" tIns="0" rIns="0" bIns="0" rtlCol="0" anchor="t">
            <a:spAutoFit/>
          </a:bodyPr>
          <a:lstStyle/>
          <a:p>
            <a:pPr algn="l">
              <a:lnSpc>
                <a:spcPts val="4061"/>
              </a:lnSpc>
              <a:spcBef>
                <a:spcPct val="0"/>
              </a:spcBef>
            </a:pPr>
            <a:r>
              <a:rPr lang="en-US" sz="2900" dirty="0">
                <a:solidFill>
                  <a:srgbClr val="29007B"/>
                </a:solidFill>
                <a:latin typeface="Open Sans Bold"/>
                <a:ea typeface="Open Sans Bold"/>
                <a:cs typeface="Open Sans Bold"/>
                <a:sym typeface="Open Sans Bold"/>
              </a:rPr>
              <a:t>ANCAMAN</a:t>
            </a:r>
          </a:p>
        </p:txBody>
      </p:sp>
      <p:sp>
        <p:nvSpPr>
          <p:cNvPr id="17" name="AutoShape 17"/>
          <p:cNvSpPr/>
          <p:nvPr/>
        </p:nvSpPr>
        <p:spPr>
          <a:xfrm flipV="1">
            <a:off x="1072004" y="4598588"/>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sp>
        <p:nvSpPr>
          <p:cNvPr id="18" name="AutoShape 18"/>
          <p:cNvSpPr/>
          <p:nvPr/>
        </p:nvSpPr>
        <p:spPr>
          <a:xfrm flipV="1">
            <a:off x="8378896" y="4727175"/>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sp>
        <p:nvSpPr>
          <p:cNvPr id="19" name="TextBox 19"/>
          <p:cNvSpPr txBox="1"/>
          <p:nvPr/>
        </p:nvSpPr>
        <p:spPr>
          <a:xfrm>
            <a:off x="667204" y="4759580"/>
            <a:ext cx="6904569" cy="2892567"/>
          </a:xfrm>
          <a:prstGeom prst="rect">
            <a:avLst/>
          </a:prstGeom>
        </p:spPr>
        <p:txBody>
          <a:bodyPr lIns="0" tIns="0" rIns="0" bIns="0" rtlCol="0" anchor="t">
            <a:spAutoFit/>
          </a:bodyPr>
          <a:lstStyle/>
          <a:p>
            <a:pPr marL="592521" lvl="1" indent="-296260" algn="l">
              <a:lnSpc>
                <a:spcPts val="3842"/>
              </a:lnSpc>
              <a:buAutoNum type="arabicPeriod"/>
            </a:pPr>
            <a:r>
              <a:rPr lang="en-US" sz="2744" dirty="0" err="1">
                <a:solidFill>
                  <a:srgbClr val="000000"/>
                </a:solidFill>
                <a:latin typeface="Open Sans"/>
                <a:ea typeface="Open Sans"/>
                <a:cs typeface="Open Sans"/>
                <a:sym typeface="Open Sans"/>
              </a:rPr>
              <a:t>Menjadi</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Sekolah</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Penggerak</a:t>
            </a:r>
            <a:endParaRPr lang="en-US" sz="2744" dirty="0">
              <a:solidFill>
                <a:srgbClr val="000000"/>
              </a:solidFill>
              <a:latin typeface="Open Sans"/>
              <a:ea typeface="Open Sans"/>
              <a:cs typeface="Open Sans"/>
              <a:sym typeface="Open Sans"/>
            </a:endParaRPr>
          </a:p>
          <a:p>
            <a:pPr marL="592521" lvl="1" indent="-296260" algn="l">
              <a:lnSpc>
                <a:spcPts val="3842"/>
              </a:lnSpc>
              <a:buAutoNum type="arabicPeriod"/>
            </a:pPr>
            <a:r>
              <a:rPr lang="en-US" sz="2744" dirty="0" err="1">
                <a:solidFill>
                  <a:srgbClr val="000000"/>
                </a:solidFill>
                <a:latin typeface="Open Sans"/>
                <a:ea typeface="Open Sans"/>
                <a:cs typeface="Open Sans"/>
                <a:sym typeface="Open Sans"/>
              </a:rPr>
              <a:t>Menjadi</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Sekolah</a:t>
            </a:r>
            <a:r>
              <a:rPr lang="en-US" sz="2744" dirty="0">
                <a:solidFill>
                  <a:srgbClr val="000000"/>
                </a:solidFill>
                <a:latin typeface="Open Sans"/>
                <a:ea typeface="Open Sans"/>
                <a:cs typeface="Open Sans"/>
                <a:sym typeface="Open Sans"/>
              </a:rPr>
              <a:t> Formal </a:t>
            </a:r>
            <a:r>
              <a:rPr lang="en-US" sz="2744" dirty="0" err="1">
                <a:solidFill>
                  <a:srgbClr val="000000"/>
                </a:solidFill>
                <a:latin typeface="Open Sans"/>
                <a:ea typeface="Open Sans"/>
                <a:cs typeface="Open Sans"/>
                <a:sym typeface="Open Sans"/>
              </a:rPr>
              <a:t>Islami</a:t>
            </a:r>
            <a:r>
              <a:rPr lang="en-US" sz="2744" dirty="0">
                <a:solidFill>
                  <a:srgbClr val="000000"/>
                </a:solidFill>
                <a:latin typeface="Open Sans"/>
                <a:ea typeface="Open Sans"/>
                <a:cs typeface="Open Sans"/>
                <a:sym typeface="Open Sans"/>
              </a:rPr>
              <a:t> yang </a:t>
            </a:r>
            <a:r>
              <a:rPr lang="en-US" sz="2744" dirty="0" err="1">
                <a:solidFill>
                  <a:srgbClr val="000000"/>
                </a:solidFill>
                <a:latin typeface="Open Sans"/>
                <a:ea typeface="Open Sans"/>
                <a:cs typeface="Open Sans"/>
                <a:sym typeface="Open Sans"/>
              </a:rPr>
              <a:t>berkarakter</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Islami</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unggul</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tingkat</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Nasional</a:t>
            </a:r>
            <a:r>
              <a:rPr lang="en-US" sz="2744" dirty="0">
                <a:solidFill>
                  <a:srgbClr val="000000"/>
                </a:solidFill>
                <a:latin typeface="Open Sans"/>
                <a:ea typeface="Open Sans"/>
                <a:cs typeface="Open Sans"/>
                <a:sym typeface="Open Sans"/>
              </a:rPr>
              <a:t> / </a:t>
            </a:r>
            <a:r>
              <a:rPr lang="en-US" sz="2744" dirty="0" err="1">
                <a:solidFill>
                  <a:srgbClr val="000000"/>
                </a:solidFill>
                <a:latin typeface="Open Sans"/>
                <a:ea typeface="Open Sans"/>
                <a:cs typeface="Open Sans"/>
                <a:sym typeface="Open Sans"/>
              </a:rPr>
              <a:t>Internasional</a:t>
            </a:r>
            <a:r>
              <a:rPr lang="en-US" sz="2744" dirty="0">
                <a:solidFill>
                  <a:srgbClr val="000000"/>
                </a:solidFill>
                <a:latin typeface="Open Sans"/>
                <a:ea typeface="Open Sans"/>
                <a:cs typeface="Open Sans"/>
                <a:sym typeface="Open Sans"/>
              </a:rPr>
              <a:t> (</a:t>
            </a:r>
            <a:r>
              <a:rPr lang="en-US" sz="2744" dirty="0" err="1">
                <a:solidFill>
                  <a:srgbClr val="000000"/>
                </a:solidFill>
                <a:latin typeface="Open Sans"/>
                <a:ea typeface="Open Sans"/>
                <a:cs typeface="Open Sans"/>
                <a:sym typeface="Open Sans"/>
              </a:rPr>
              <a:t>Bersertifikat</a:t>
            </a:r>
            <a:r>
              <a:rPr lang="en-US" sz="2744" dirty="0">
                <a:solidFill>
                  <a:srgbClr val="000000"/>
                </a:solidFill>
                <a:latin typeface="Open Sans"/>
                <a:ea typeface="Open Sans"/>
                <a:cs typeface="Open Sans"/>
                <a:sym typeface="Open Sans"/>
              </a:rPr>
              <a:t> ISO) </a:t>
            </a:r>
          </a:p>
          <a:p>
            <a:pPr algn="l">
              <a:lnSpc>
                <a:spcPts val="3842"/>
              </a:lnSpc>
              <a:spcBef>
                <a:spcPct val="0"/>
              </a:spcBef>
            </a:pPr>
            <a:endParaRPr lang="en-US" sz="2744" dirty="0">
              <a:solidFill>
                <a:srgbClr val="000000"/>
              </a:solidFill>
              <a:latin typeface="Open Sans"/>
              <a:ea typeface="Open Sans"/>
              <a:cs typeface="Open Sans"/>
              <a:sym typeface="Open Sans"/>
            </a:endParaRPr>
          </a:p>
        </p:txBody>
      </p:sp>
      <p:sp>
        <p:nvSpPr>
          <p:cNvPr id="20" name="TextBox 20"/>
          <p:cNvSpPr txBox="1"/>
          <p:nvPr/>
        </p:nvSpPr>
        <p:spPr>
          <a:xfrm>
            <a:off x="8112325" y="4784247"/>
            <a:ext cx="7337121" cy="5816785"/>
          </a:xfrm>
          <a:prstGeom prst="rect">
            <a:avLst/>
          </a:prstGeom>
        </p:spPr>
        <p:txBody>
          <a:bodyPr lIns="0" tIns="0" rIns="0" bIns="0" rtlCol="0" anchor="t">
            <a:spAutoFit/>
          </a:bodyPr>
          <a:lstStyle/>
          <a:p>
            <a:pPr algn="l">
              <a:lnSpc>
                <a:spcPts val="3842"/>
              </a:lnSpc>
            </a:pPr>
            <a:r>
              <a:rPr lang="en-US" sz="2744" b="1" dirty="0">
                <a:solidFill>
                  <a:srgbClr val="000000"/>
                </a:solidFill>
                <a:latin typeface="Open Sans Bold"/>
                <a:ea typeface="Open Sans Bold"/>
                <a:cs typeface="Open Sans Bold"/>
                <a:sym typeface="Open Sans Bold"/>
              </a:rPr>
              <a:t>1.Munculnya </a:t>
            </a:r>
            <a:r>
              <a:rPr lang="en-US" sz="2744" b="1" dirty="0" err="1">
                <a:solidFill>
                  <a:srgbClr val="000000"/>
                </a:solidFill>
                <a:latin typeface="Open Sans Bold"/>
                <a:ea typeface="Open Sans Bold"/>
                <a:cs typeface="Open Sans Bold"/>
                <a:sym typeface="Open Sans Bold"/>
              </a:rPr>
              <a:t>lembaga-lembaga</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Islami</a:t>
            </a:r>
            <a:r>
              <a:rPr lang="en-US" sz="2744" b="1" dirty="0">
                <a:solidFill>
                  <a:srgbClr val="000000"/>
                </a:solidFill>
                <a:latin typeface="Open Sans Bold"/>
                <a:ea typeface="Open Sans Bold"/>
                <a:cs typeface="Open Sans Bold"/>
                <a:sym typeface="Open Sans Bold"/>
              </a:rPr>
              <a:t> yang </a:t>
            </a:r>
            <a:r>
              <a:rPr lang="en-US" sz="2744" b="1" dirty="0" err="1">
                <a:solidFill>
                  <a:srgbClr val="000000"/>
                </a:solidFill>
                <a:latin typeface="Open Sans Bold"/>
                <a:ea typeface="Open Sans Bold"/>
                <a:cs typeface="Open Sans Bold"/>
                <a:sym typeface="Open Sans Bold"/>
              </a:rPr>
              <a:t>unggul</a:t>
            </a:r>
            <a:r>
              <a:rPr lang="en-US" sz="2744" b="1" dirty="0">
                <a:solidFill>
                  <a:srgbClr val="000000"/>
                </a:solidFill>
                <a:latin typeface="Open Sans Bold"/>
                <a:ea typeface="Open Sans Bold"/>
                <a:cs typeface="Open Sans Bold"/>
                <a:sym typeface="Open Sans Bold"/>
              </a:rPr>
              <a:t> yang </a:t>
            </a:r>
            <a:r>
              <a:rPr lang="en-US" sz="2744" b="1" dirty="0" err="1">
                <a:solidFill>
                  <a:srgbClr val="000000"/>
                </a:solidFill>
                <a:latin typeface="Open Sans Bold"/>
                <a:ea typeface="Open Sans Bold"/>
                <a:cs typeface="Open Sans Bold"/>
                <a:sym typeface="Open Sans Bold"/>
              </a:rPr>
              <a:t>menawarkan</a:t>
            </a:r>
            <a:r>
              <a:rPr lang="en-US" sz="2744" b="1" dirty="0">
                <a:solidFill>
                  <a:srgbClr val="000000"/>
                </a:solidFill>
                <a:latin typeface="Open Sans Bold"/>
                <a:ea typeface="Open Sans Bold"/>
                <a:cs typeface="Open Sans Bold"/>
                <a:sym typeface="Open Sans Bold"/>
              </a:rPr>
              <a:t> program </a:t>
            </a:r>
            <a:r>
              <a:rPr lang="en-US" sz="2744" b="1" dirty="0" err="1">
                <a:solidFill>
                  <a:srgbClr val="000000"/>
                </a:solidFill>
                <a:latin typeface="Open Sans Bold"/>
                <a:ea typeface="Open Sans Bold"/>
                <a:cs typeface="Open Sans Bold"/>
                <a:sym typeface="Open Sans Bold"/>
              </a:rPr>
              <a:t>sejenis</a:t>
            </a:r>
            <a:r>
              <a:rPr lang="en-US" sz="2744" b="1" dirty="0">
                <a:solidFill>
                  <a:srgbClr val="000000"/>
                </a:solidFill>
                <a:latin typeface="Open Sans Bold"/>
                <a:ea typeface="Open Sans Bold"/>
                <a:cs typeface="Open Sans Bold"/>
                <a:sym typeface="Open Sans Bold"/>
              </a:rPr>
              <a:t> (Al-</a:t>
            </a:r>
            <a:r>
              <a:rPr lang="en-US" sz="2744" b="1" dirty="0" err="1">
                <a:solidFill>
                  <a:srgbClr val="000000"/>
                </a:solidFill>
                <a:latin typeface="Open Sans Bold"/>
                <a:ea typeface="Open Sans Bold"/>
                <a:cs typeface="Open Sans Bold"/>
                <a:sym typeface="Open Sans Bold"/>
              </a:rPr>
              <a:t>Qur’an,kewirausahaan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dan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pengembagan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katekter</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Islami</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Unggul</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dengan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biaya</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terjangkau</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hal</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ini</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memberikan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efek</a:t>
            </a:r>
            <a:r>
              <a:rPr lang="en-US" sz="2744" b="1" dirty="0">
                <a:solidFill>
                  <a:srgbClr val="000000"/>
                </a:solidFill>
                <a:latin typeface="Open Sans Bold"/>
                <a:ea typeface="Open Sans Bold"/>
                <a:cs typeface="Open Sans Bold"/>
                <a:sym typeface="Open Sans Bold"/>
              </a:rPr>
              <a:t> target </a:t>
            </a:r>
            <a:r>
              <a:rPr lang="en-US" sz="2744" b="1" dirty="0" err="1">
                <a:solidFill>
                  <a:srgbClr val="000000"/>
                </a:solidFill>
                <a:latin typeface="Open Sans Bold"/>
                <a:ea typeface="Open Sans Bold"/>
                <a:cs typeface="Open Sans Bold"/>
                <a:sym typeface="Open Sans Bold"/>
              </a:rPr>
              <a:t>pemenuhan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santri</a:t>
            </a:r>
            <a:r>
              <a:rPr lang="en-US" sz="2744" b="1" dirty="0">
                <a:solidFill>
                  <a:srgbClr val="000000"/>
                </a:solidFill>
                <a:latin typeface="Open Sans Bold"/>
                <a:ea typeface="Open Sans Bold"/>
                <a:cs typeface="Open Sans Bold"/>
                <a:sym typeface="Open Sans Bold"/>
              </a:rPr>
              <a:t> PPDB </a:t>
            </a:r>
            <a:r>
              <a:rPr lang="en-US" sz="2744" b="1" dirty="0" err="1">
                <a:solidFill>
                  <a:srgbClr val="000000"/>
                </a:solidFill>
                <a:latin typeface="Open Sans Bold"/>
                <a:ea typeface="Open Sans Bold"/>
                <a:cs typeface="Open Sans Bold"/>
                <a:sym typeface="Open Sans Bold"/>
              </a:rPr>
              <a:t>sedikit</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mundur</a:t>
            </a:r>
            <a:r>
              <a:rPr lang="en-US" sz="2744" b="1" dirty="0" smtClean="0">
                <a:solidFill>
                  <a:srgbClr val="000000"/>
                </a:solidFill>
                <a:latin typeface="Open Sans Bold"/>
                <a:ea typeface="Open Sans Bold"/>
                <a:cs typeface="Open Sans Bold"/>
                <a:sym typeface="Open Sans Bold"/>
              </a:rPr>
              <a:t>.</a:t>
            </a:r>
          </a:p>
          <a:p>
            <a:pPr algn="l">
              <a:lnSpc>
                <a:spcPts val="3842"/>
              </a:lnSpc>
            </a:pPr>
            <a:endParaRPr lang="en-US" sz="2400" b="1" dirty="0">
              <a:solidFill>
                <a:srgbClr val="000000"/>
              </a:solidFill>
              <a:latin typeface="Open Sans Bold"/>
              <a:ea typeface="Open Sans Bold"/>
              <a:cs typeface="Open Sans Bold"/>
              <a:sym typeface="Open Sans Bold"/>
            </a:endParaRPr>
          </a:p>
          <a:p>
            <a:pPr algn="l">
              <a:lnSpc>
                <a:spcPts val="3842"/>
              </a:lnSpc>
            </a:pPr>
            <a:r>
              <a:rPr lang="en-US" sz="2744" b="1" dirty="0">
                <a:solidFill>
                  <a:srgbClr val="000000"/>
                </a:solidFill>
                <a:latin typeface="Open Sans Bold"/>
                <a:ea typeface="Open Sans Bold"/>
                <a:cs typeface="Open Sans Bold"/>
                <a:sym typeface="Open Sans Bold"/>
              </a:rPr>
              <a:t>2.Perjalanan </a:t>
            </a:r>
            <a:r>
              <a:rPr lang="en-US" sz="2744" b="1" dirty="0" err="1">
                <a:solidFill>
                  <a:srgbClr val="000000"/>
                </a:solidFill>
                <a:latin typeface="Open Sans Bold"/>
                <a:ea typeface="Open Sans Bold"/>
                <a:cs typeface="Open Sans Bold"/>
                <a:sym typeface="Open Sans Bold"/>
              </a:rPr>
              <a:t>lembaga</a:t>
            </a:r>
            <a:r>
              <a:rPr lang="en-US" sz="2744" b="1" dirty="0">
                <a:solidFill>
                  <a:srgbClr val="000000"/>
                </a:solidFill>
                <a:latin typeface="Open Sans Bold"/>
                <a:ea typeface="Open Sans Bold"/>
                <a:cs typeface="Open Sans Bold"/>
                <a:sym typeface="Open Sans Bold"/>
              </a:rPr>
              <a:t> yang </a:t>
            </a:r>
            <a:r>
              <a:rPr lang="en-US" sz="2744" b="1" dirty="0" err="1">
                <a:solidFill>
                  <a:srgbClr val="000000"/>
                </a:solidFill>
                <a:latin typeface="Open Sans Bold"/>
                <a:ea typeface="Open Sans Bold"/>
                <a:cs typeface="Open Sans Bold"/>
                <a:sym typeface="Open Sans Bold"/>
              </a:rPr>
              <a:t>melewati</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usia</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lebih</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dari</a:t>
            </a:r>
            <a:r>
              <a:rPr lang="en-US" sz="2744" b="1" dirty="0">
                <a:solidFill>
                  <a:srgbClr val="000000"/>
                </a:solidFill>
                <a:latin typeface="Open Sans Bold"/>
                <a:ea typeface="Open Sans Bold"/>
                <a:cs typeface="Open Sans Bold"/>
                <a:sym typeface="Open Sans Bold"/>
              </a:rPr>
              <a:t> 10 </a:t>
            </a:r>
            <a:r>
              <a:rPr lang="en-US" sz="2744" b="1" dirty="0" err="1">
                <a:solidFill>
                  <a:srgbClr val="000000"/>
                </a:solidFill>
                <a:latin typeface="Open Sans Bold"/>
                <a:ea typeface="Open Sans Bold"/>
                <a:cs typeface="Open Sans Bold"/>
                <a:sym typeface="Open Sans Bold"/>
              </a:rPr>
              <a:t>tahun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dan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ada</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pergantian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kepengurusan</a:t>
            </a:r>
            <a:r>
              <a:rPr lang="en-US" sz="2744" b="1" dirty="0">
                <a:solidFill>
                  <a:srgbClr val="000000"/>
                </a:solidFill>
                <a:latin typeface="Open Sans Bold"/>
                <a:ea typeface="Open Sans Bold"/>
                <a:cs typeface="Open Sans Bold"/>
                <a:sym typeface="Open Sans Bold"/>
              </a:rPr>
              <a:t> </a:t>
            </a:r>
            <a:r>
              <a:rPr lang="en-US" sz="2744" b="1" dirty="0" err="1">
                <a:solidFill>
                  <a:srgbClr val="000000"/>
                </a:solidFill>
                <a:latin typeface="Open Sans Bold"/>
                <a:ea typeface="Open Sans Bold"/>
                <a:cs typeface="Open Sans Bold"/>
                <a:sym typeface="Open Sans Bold"/>
              </a:rPr>
              <a:t>lembaga</a:t>
            </a:r>
            <a:r>
              <a:rPr lang="en-US" sz="2744" b="1" dirty="0">
                <a:solidFill>
                  <a:srgbClr val="000000"/>
                </a:solidFill>
                <a:latin typeface="Open Sans Bold"/>
                <a:ea typeface="Open Sans Bold"/>
                <a:cs typeface="Open Sans Bold"/>
                <a:sym typeface="Open Sans Bold"/>
              </a:rPr>
              <a:t>.</a:t>
            </a:r>
          </a:p>
          <a:p>
            <a:pPr algn="l">
              <a:lnSpc>
                <a:spcPts val="3842"/>
              </a:lnSpc>
              <a:spcBef>
                <a:spcPct val="0"/>
              </a:spcBef>
            </a:pPr>
            <a:endParaRPr lang="en-US" sz="2744" b="1" dirty="0">
              <a:solidFill>
                <a:srgbClr val="000000"/>
              </a:solidFill>
              <a:latin typeface="Open Sans Bold"/>
              <a:ea typeface="Open Sans Bold"/>
              <a:cs typeface="Open Sans Bold"/>
              <a:sym typeface="Open Sans Bold"/>
            </a:endParaRPr>
          </a:p>
        </p:txBody>
      </p:sp>
      <p:grpSp>
        <p:nvGrpSpPr>
          <p:cNvPr id="21" name="Group 21"/>
          <p:cNvGrpSpPr/>
          <p:nvPr/>
        </p:nvGrpSpPr>
        <p:grpSpPr>
          <a:xfrm>
            <a:off x="14130243" y="-3386111"/>
            <a:ext cx="8315513" cy="831551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3" name="Group 23"/>
          <p:cNvGrpSpPr/>
          <p:nvPr/>
        </p:nvGrpSpPr>
        <p:grpSpPr>
          <a:xfrm>
            <a:off x="16748888" y="3085077"/>
            <a:ext cx="1208387" cy="120838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5" name="Group 25"/>
          <p:cNvGrpSpPr/>
          <p:nvPr/>
        </p:nvGrpSpPr>
        <p:grpSpPr>
          <a:xfrm>
            <a:off x="15736494" y="2109090"/>
            <a:ext cx="1208387" cy="120838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7" name="Group 27"/>
          <p:cNvGrpSpPr/>
          <p:nvPr/>
        </p:nvGrpSpPr>
        <p:grpSpPr>
          <a:xfrm>
            <a:off x="14636666" y="1116981"/>
            <a:ext cx="1208387" cy="120838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9" name="Group 29"/>
          <p:cNvGrpSpPr/>
          <p:nvPr/>
        </p:nvGrpSpPr>
        <p:grpSpPr>
          <a:xfrm>
            <a:off x="-58505" y="-4342289"/>
            <a:ext cx="387005" cy="38700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31" name="Group 31"/>
          <p:cNvGrpSpPr/>
          <p:nvPr/>
        </p:nvGrpSpPr>
        <p:grpSpPr>
          <a:xfrm>
            <a:off x="-58505" y="-2738315"/>
            <a:ext cx="387005" cy="38700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33" name="Group 33"/>
          <p:cNvGrpSpPr/>
          <p:nvPr/>
        </p:nvGrpSpPr>
        <p:grpSpPr>
          <a:xfrm>
            <a:off x="-58505" y="-1137914"/>
            <a:ext cx="387005" cy="387005"/>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sp>
        <p:nvSpPr>
          <p:cNvPr id="35" name="TextBox 35"/>
          <p:cNvSpPr txBox="1"/>
          <p:nvPr/>
        </p:nvSpPr>
        <p:spPr>
          <a:xfrm>
            <a:off x="549578" y="-4399439"/>
            <a:ext cx="4327318" cy="445893"/>
          </a:xfrm>
          <a:prstGeom prst="rect">
            <a:avLst/>
          </a:prstGeom>
        </p:spPr>
        <p:txBody>
          <a:bodyPr lIns="0" tIns="0" rIns="0" bIns="0" rtlCol="0" anchor="t">
            <a:spAutoFit/>
          </a:bodyPr>
          <a:lstStyle/>
          <a:p>
            <a:pPr algn="l">
              <a:lnSpc>
                <a:spcPts val="3608"/>
              </a:lnSpc>
              <a:spcBef>
                <a:spcPct val="0"/>
              </a:spcBef>
            </a:pPr>
            <a:r>
              <a:rPr lang="en-US" sz="2577">
                <a:solidFill>
                  <a:srgbClr val="29007B"/>
                </a:solidFill>
                <a:latin typeface="Open Sans Bold"/>
                <a:ea typeface="Open Sans Bold"/>
                <a:cs typeface="Open Sans Bold"/>
                <a:sym typeface="Open Sans Bold"/>
              </a:rPr>
              <a:t>PENGUKURAN KINERJA</a:t>
            </a:r>
          </a:p>
        </p:txBody>
      </p:sp>
      <p:sp>
        <p:nvSpPr>
          <p:cNvPr id="36" name="TextBox 36"/>
          <p:cNvSpPr txBox="1"/>
          <p:nvPr/>
        </p:nvSpPr>
        <p:spPr>
          <a:xfrm>
            <a:off x="500602" y="-2795465"/>
            <a:ext cx="4376293" cy="445893"/>
          </a:xfrm>
          <a:prstGeom prst="rect">
            <a:avLst/>
          </a:prstGeom>
        </p:spPr>
        <p:txBody>
          <a:bodyPr lIns="0" tIns="0" rIns="0" bIns="0" rtlCol="0" anchor="t">
            <a:spAutoFit/>
          </a:bodyPr>
          <a:lstStyle/>
          <a:p>
            <a:pPr algn="l">
              <a:lnSpc>
                <a:spcPts val="3608"/>
              </a:lnSpc>
              <a:spcBef>
                <a:spcPct val="0"/>
              </a:spcBef>
            </a:pPr>
            <a:r>
              <a:rPr lang="en-US" sz="2577">
                <a:solidFill>
                  <a:srgbClr val="29007B"/>
                </a:solidFill>
                <a:latin typeface="Open Sans Bold"/>
                <a:ea typeface="Open Sans Bold"/>
                <a:cs typeface="Open Sans Bold"/>
                <a:sym typeface="Open Sans Bold"/>
              </a:rPr>
              <a:t>EVALUASI STRATEGI</a:t>
            </a:r>
          </a:p>
        </p:txBody>
      </p:sp>
      <p:sp>
        <p:nvSpPr>
          <p:cNvPr id="37" name="TextBox 37"/>
          <p:cNvSpPr txBox="1"/>
          <p:nvPr/>
        </p:nvSpPr>
        <p:spPr>
          <a:xfrm>
            <a:off x="500602" y="-1195064"/>
            <a:ext cx="4376293" cy="445893"/>
          </a:xfrm>
          <a:prstGeom prst="rect">
            <a:avLst/>
          </a:prstGeom>
        </p:spPr>
        <p:txBody>
          <a:bodyPr lIns="0" tIns="0" rIns="0" bIns="0" rtlCol="0" anchor="t">
            <a:spAutoFit/>
          </a:bodyPr>
          <a:lstStyle/>
          <a:p>
            <a:pPr algn="l">
              <a:lnSpc>
                <a:spcPts val="3608"/>
              </a:lnSpc>
              <a:spcBef>
                <a:spcPct val="0"/>
              </a:spcBef>
            </a:pPr>
            <a:r>
              <a:rPr lang="en-US" sz="2577">
                <a:solidFill>
                  <a:srgbClr val="29007B"/>
                </a:solidFill>
                <a:latin typeface="Open Sans Bold"/>
                <a:ea typeface="Open Sans Bold"/>
                <a:cs typeface="Open Sans Bold"/>
                <a:sym typeface="Open Sans Bold"/>
              </a:rPr>
              <a:t>TINDAKAN KOREKTIF</a:t>
            </a:r>
          </a:p>
        </p:txBody>
      </p:sp>
      <p:sp>
        <p:nvSpPr>
          <p:cNvPr id="38" name="TextBox 38"/>
          <p:cNvSpPr txBox="1"/>
          <p:nvPr/>
        </p:nvSpPr>
        <p:spPr>
          <a:xfrm>
            <a:off x="549578" y="-3783624"/>
            <a:ext cx="7439205" cy="832186"/>
          </a:xfrm>
          <a:prstGeom prst="rect">
            <a:avLst/>
          </a:prstGeom>
        </p:spPr>
        <p:txBody>
          <a:bodyPr lIns="0" tIns="0" rIns="0" bIns="0" rtlCol="0" anchor="t">
            <a:spAutoFit/>
          </a:bodyPr>
          <a:lstStyle/>
          <a:p>
            <a:pPr algn="l">
              <a:lnSpc>
                <a:spcPts val="3414"/>
              </a:lnSpc>
              <a:spcBef>
                <a:spcPct val="0"/>
              </a:spcBef>
            </a:pPr>
            <a:r>
              <a:rPr lang="en-US" sz="2438">
                <a:solidFill>
                  <a:srgbClr val="000000"/>
                </a:solidFill>
                <a:latin typeface="Open Sans"/>
                <a:ea typeface="Open Sans"/>
                <a:cs typeface="Open Sans"/>
                <a:sym typeface="Open Sans"/>
              </a:rPr>
              <a:t>Mengukur hasil implementasi strategi menggunakan indikator kinerja.</a:t>
            </a:r>
          </a:p>
        </p:txBody>
      </p:sp>
      <p:sp>
        <p:nvSpPr>
          <p:cNvPr id="39" name="TextBox 39"/>
          <p:cNvSpPr txBox="1"/>
          <p:nvPr/>
        </p:nvSpPr>
        <p:spPr>
          <a:xfrm>
            <a:off x="500602" y="-2179650"/>
            <a:ext cx="6653276" cy="832186"/>
          </a:xfrm>
          <a:prstGeom prst="rect">
            <a:avLst/>
          </a:prstGeom>
        </p:spPr>
        <p:txBody>
          <a:bodyPr lIns="0" tIns="0" rIns="0" bIns="0" rtlCol="0" anchor="t">
            <a:spAutoFit/>
          </a:bodyPr>
          <a:lstStyle/>
          <a:p>
            <a:pPr algn="l">
              <a:lnSpc>
                <a:spcPts val="3414"/>
              </a:lnSpc>
              <a:spcBef>
                <a:spcPct val="0"/>
              </a:spcBef>
            </a:pPr>
            <a:r>
              <a:rPr lang="en-US" sz="2438">
                <a:solidFill>
                  <a:srgbClr val="000000"/>
                </a:solidFill>
                <a:latin typeface="Open Sans"/>
                <a:ea typeface="Open Sans"/>
                <a:cs typeface="Open Sans"/>
                <a:sym typeface="Open Sans"/>
              </a:rPr>
              <a:t>Menilai efektivitas strategi dan mengidentifikasi area yang perlu perbaikan.</a:t>
            </a:r>
          </a:p>
        </p:txBody>
      </p:sp>
      <p:sp>
        <p:nvSpPr>
          <p:cNvPr id="40" name="AutoShape 40"/>
          <p:cNvSpPr/>
          <p:nvPr/>
        </p:nvSpPr>
        <p:spPr>
          <a:xfrm>
            <a:off x="7790592" y="6524950"/>
            <a:ext cx="0" cy="3519439"/>
          </a:xfrm>
          <a:prstGeom prst="line">
            <a:avLst/>
          </a:prstGeom>
          <a:ln w="66675" cap="flat">
            <a:solidFill>
              <a:srgbClr val="29007B"/>
            </a:solidFill>
            <a:prstDash val="solid"/>
            <a:headEnd type="none" w="sm" len="sm"/>
            <a:tailEnd type="none" w="sm" len="sm"/>
          </a:ln>
        </p:spPr>
      </p:sp>
      <p:sp>
        <p:nvSpPr>
          <p:cNvPr id="41" name="TextBox 41"/>
          <p:cNvSpPr txBox="1"/>
          <p:nvPr/>
        </p:nvSpPr>
        <p:spPr>
          <a:xfrm>
            <a:off x="16944881" y="9524999"/>
            <a:ext cx="1089118" cy="762001"/>
          </a:xfrm>
          <a:prstGeom prst="rect">
            <a:avLst/>
          </a:prstGeom>
        </p:spPr>
        <p:txBody>
          <a:bodyPr lIns="0" tIns="0" rIns="0" bIns="0" rtlCol="0" anchor="t">
            <a:spAutoFit/>
          </a:bodyPr>
          <a:lstStyle/>
          <a:p>
            <a:pPr algn="r">
              <a:lnSpc>
                <a:spcPts val="6299"/>
              </a:lnSpc>
            </a:pPr>
            <a:r>
              <a:rPr lang="en-US" sz="4499">
                <a:solidFill>
                  <a:srgbClr val="222222"/>
                </a:solidFill>
                <a:latin typeface="Glacial Indifference Bold"/>
                <a:ea typeface="Glacial Indifference Bold"/>
                <a:cs typeface="Glacial Indifference Bold"/>
                <a:sym typeface="Glacial Indifference Bold"/>
              </a:rPr>
              <a:t>17</a:t>
            </a:r>
          </a:p>
        </p:txBody>
      </p:sp>
      <p:sp>
        <p:nvSpPr>
          <p:cNvPr id="42" name="AutoShape 42"/>
          <p:cNvSpPr/>
          <p:nvPr/>
        </p:nvSpPr>
        <p:spPr>
          <a:xfrm>
            <a:off x="17305456" y="9568116"/>
            <a:ext cx="0" cy="761492"/>
          </a:xfrm>
          <a:prstGeom prst="line">
            <a:avLst/>
          </a:prstGeom>
          <a:ln w="95250" cap="flat">
            <a:solidFill>
              <a:srgbClr val="222222"/>
            </a:solidFill>
            <a:prstDash val="solid"/>
            <a:headEnd type="none" w="sm" len="sm"/>
            <a:tailEnd type="none" w="sm" len="sm"/>
          </a:ln>
        </p:spPr>
      </p:sp>
      <p:sp>
        <p:nvSpPr>
          <p:cNvPr id="43" name="Rectangle 42"/>
          <p:cNvSpPr/>
          <p:nvPr/>
        </p:nvSpPr>
        <p:spPr>
          <a:xfrm>
            <a:off x="8157516" y="2151331"/>
            <a:ext cx="700833" cy="1446550"/>
          </a:xfrm>
          <a:prstGeom prst="rect">
            <a:avLst/>
          </a:prstGeom>
        </p:spPr>
        <p:txBody>
          <a:bodyPr wrap="none">
            <a:spAutoFit/>
          </a:bodyPr>
          <a:lstStyle/>
          <a:p>
            <a:r>
              <a:rPr lang="en-US" sz="8800" dirty="0">
                <a:solidFill>
                  <a:srgbClr val="FF0000"/>
                </a:solidFill>
                <a:latin typeface="Staatliches"/>
                <a:sym typeface="Staatliches"/>
              </a:rPr>
              <a:t>O</a:t>
            </a:r>
            <a:endParaRPr lang="en-US" sz="1600" dirty="0">
              <a:solidFill>
                <a:srgbClr val="FF0000"/>
              </a:solidFill>
            </a:endParaRPr>
          </a:p>
        </p:txBody>
      </p:sp>
      <p:sp>
        <p:nvSpPr>
          <p:cNvPr id="44" name="Rectangle 43"/>
          <p:cNvSpPr/>
          <p:nvPr/>
        </p:nvSpPr>
        <p:spPr>
          <a:xfrm>
            <a:off x="9377944" y="2220772"/>
            <a:ext cx="636713" cy="1446550"/>
          </a:xfrm>
          <a:prstGeom prst="rect">
            <a:avLst/>
          </a:prstGeom>
        </p:spPr>
        <p:txBody>
          <a:bodyPr wrap="none">
            <a:spAutoFit/>
          </a:bodyPr>
          <a:lstStyle/>
          <a:p>
            <a:r>
              <a:rPr lang="en-US" sz="8800" dirty="0" smtClean="0">
                <a:solidFill>
                  <a:srgbClr val="FF0000"/>
                </a:solidFill>
                <a:latin typeface="Staatliches"/>
                <a:sym typeface="Staatliches"/>
              </a:rPr>
              <a:t>T</a:t>
            </a:r>
            <a:endParaRPr lang="en-US" sz="1600" dirty="0">
              <a:solidFill>
                <a:srgbClr val="FF0000"/>
              </a:solidFill>
            </a:endParaRPr>
          </a:p>
        </p:txBody>
      </p:sp>
      <p:sp>
        <p:nvSpPr>
          <p:cNvPr id="45" name="TextBox 15"/>
          <p:cNvSpPr txBox="1"/>
          <p:nvPr/>
        </p:nvSpPr>
        <p:spPr>
          <a:xfrm>
            <a:off x="3104161" y="4010409"/>
            <a:ext cx="3286638" cy="525785"/>
          </a:xfrm>
          <a:prstGeom prst="rect">
            <a:avLst/>
          </a:prstGeom>
        </p:spPr>
        <p:txBody>
          <a:bodyPr wrap="square" lIns="0" tIns="0" rIns="0" bIns="0" rtlCol="0" anchor="t">
            <a:spAutoFit/>
          </a:bodyPr>
          <a:lstStyle/>
          <a:p>
            <a:pPr algn="l">
              <a:lnSpc>
                <a:spcPts val="4061"/>
              </a:lnSpc>
              <a:spcBef>
                <a:spcPct val="0"/>
              </a:spcBef>
            </a:pPr>
            <a:r>
              <a:rPr lang="id-ID" sz="2900" dirty="0" smtClean="0">
                <a:solidFill>
                  <a:srgbClr val="FF0000"/>
                </a:solidFill>
                <a:latin typeface="Andalus" panose="02020603050405020304" pitchFamily="18" charset="-78"/>
                <a:ea typeface="Open Sans Bold"/>
                <a:cs typeface="Andalus" panose="02020603050405020304" pitchFamily="18" charset="-78"/>
                <a:sym typeface="Open Sans Bold"/>
              </a:rPr>
              <a:t>opportunisties</a:t>
            </a:r>
            <a:endParaRPr lang="en-US" sz="2900" dirty="0">
              <a:solidFill>
                <a:srgbClr val="FF0000"/>
              </a:solidFill>
              <a:latin typeface="Andalus" panose="02020603050405020304" pitchFamily="18" charset="-78"/>
              <a:ea typeface="Open Sans Bold"/>
              <a:cs typeface="Andalus" panose="02020603050405020304" pitchFamily="18" charset="-78"/>
              <a:sym typeface="Open Sans Bold"/>
            </a:endParaRPr>
          </a:p>
        </p:txBody>
      </p:sp>
      <p:sp>
        <p:nvSpPr>
          <p:cNvPr id="46" name="TextBox 16"/>
          <p:cNvSpPr txBox="1"/>
          <p:nvPr/>
        </p:nvSpPr>
        <p:spPr>
          <a:xfrm>
            <a:off x="10693431" y="4079585"/>
            <a:ext cx="2127489" cy="505908"/>
          </a:xfrm>
          <a:prstGeom prst="rect">
            <a:avLst/>
          </a:prstGeom>
        </p:spPr>
        <p:txBody>
          <a:bodyPr wrap="square" lIns="0" tIns="0" rIns="0" bIns="0" rtlCol="0" anchor="t">
            <a:spAutoFit/>
          </a:bodyPr>
          <a:lstStyle/>
          <a:p>
            <a:pPr algn="l">
              <a:lnSpc>
                <a:spcPts val="4061"/>
              </a:lnSpc>
              <a:spcBef>
                <a:spcPct val="0"/>
              </a:spcBef>
            </a:pPr>
            <a:r>
              <a:rPr lang="id-ID" sz="2900" dirty="0" smtClean="0">
                <a:solidFill>
                  <a:srgbClr val="FF0000"/>
                </a:solidFill>
                <a:latin typeface="Andalus" panose="02020603050405020304" pitchFamily="18" charset="-78"/>
                <a:ea typeface="Open Sans Bold"/>
                <a:cs typeface="Andalus" panose="02020603050405020304" pitchFamily="18" charset="-78"/>
                <a:sym typeface="Open Sans Bold"/>
              </a:rPr>
              <a:t>Threats</a:t>
            </a:r>
            <a:endParaRPr lang="en-US" sz="2900" dirty="0">
              <a:solidFill>
                <a:srgbClr val="FF0000"/>
              </a:solidFill>
              <a:latin typeface="Andalus" panose="02020603050405020304" pitchFamily="18" charset="-78"/>
              <a:ea typeface="Open Sans Bold"/>
              <a:cs typeface="Andalus" panose="02020603050405020304" pitchFamily="18" charset="-78"/>
              <a:sym typeface="Open Sa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9" grpId="0"/>
      <p:bldP spid="20"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5474" y="8337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AutoShape 3"/>
          <p:cNvSpPr/>
          <p:nvPr/>
        </p:nvSpPr>
        <p:spPr>
          <a:xfrm>
            <a:off x="1566916" y="6227053"/>
            <a:ext cx="15154168" cy="0"/>
          </a:xfrm>
          <a:prstGeom prst="line">
            <a:avLst/>
          </a:prstGeom>
          <a:ln w="66675" cap="flat">
            <a:solidFill>
              <a:srgbClr val="29007B"/>
            </a:solidFill>
            <a:prstDash val="solid"/>
            <a:headEnd type="none" w="sm" len="sm"/>
            <a:tailEnd type="none" w="sm" len="sm"/>
          </a:ln>
        </p:spPr>
      </p:sp>
      <p:sp>
        <p:nvSpPr>
          <p:cNvPr id="4" name="AutoShape 4"/>
          <p:cNvSpPr/>
          <p:nvPr/>
        </p:nvSpPr>
        <p:spPr>
          <a:xfrm>
            <a:off x="3821176" y="5519207"/>
            <a:ext cx="0" cy="707846"/>
          </a:xfrm>
          <a:prstGeom prst="line">
            <a:avLst/>
          </a:prstGeom>
          <a:ln w="66675" cap="flat">
            <a:solidFill>
              <a:srgbClr val="29007B"/>
            </a:solidFill>
            <a:prstDash val="solid"/>
            <a:headEnd type="none" w="sm" len="sm"/>
            <a:tailEnd type="none" w="sm" len="sm"/>
          </a:ln>
        </p:spPr>
      </p:sp>
      <p:sp>
        <p:nvSpPr>
          <p:cNvPr id="5" name="AutoShape 5"/>
          <p:cNvSpPr/>
          <p:nvPr/>
        </p:nvSpPr>
        <p:spPr>
          <a:xfrm>
            <a:off x="14466824" y="5519207"/>
            <a:ext cx="0" cy="707846"/>
          </a:xfrm>
          <a:prstGeom prst="line">
            <a:avLst/>
          </a:prstGeom>
          <a:ln w="66675" cap="flat">
            <a:solidFill>
              <a:srgbClr val="29007B"/>
            </a:solidFill>
            <a:prstDash val="solid"/>
            <a:headEnd type="none" w="sm" len="sm"/>
            <a:tailEnd type="none" w="sm" len="sm"/>
          </a:ln>
        </p:spPr>
      </p:sp>
      <p:sp>
        <p:nvSpPr>
          <p:cNvPr id="6" name="AutoShape 6"/>
          <p:cNvSpPr/>
          <p:nvPr/>
        </p:nvSpPr>
        <p:spPr>
          <a:xfrm flipV="1">
            <a:off x="9144000" y="6227053"/>
            <a:ext cx="0" cy="707846"/>
          </a:xfrm>
          <a:prstGeom prst="line">
            <a:avLst/>
          </a:prstGeom>
          <a:ln w="66675" cap="flat">
            <a:solidFill>
              <a:srgbClr val="29007B"/>
            </a:solidFill>
            <a:prstDash val="solid"/>
            <a:headEnd type="none" w="sm" len="sm"/>
            <a:tailEnd type="none" w="sm" len="sm"/>
          </a:ln>
        </p:spPr>
      </p:sp>
      <p:grpSp>
        <p:nvGrpSpPr>
          <p:cNvPr id="7" name="Group 7"/>
          <p:cNvGrpSpPr/>
          <p:nvPr/>
        </p:nvGrpSpPr>
        <p:grpSpPr>
          <a:xfrm>
            <a:off x="1732043" y="3761416"/>
            <a:ext cx="4178265" cy="1757791"/>
            <a:chOff x="0" y="0"/>
            <a:chExt cx="1100448" cy="462957"/>
          </a:xfrm>
        </p:grpSpPr>
        <p:sp>
          <p:nvSpPr>
            <p:cNvPr id="8" name="Freeform 8"/>
            <p:cNvSpPr/>
            <p:nvPr/>
          </p:nvSpPr>
          <p:spPr>
            <a:xfrm>
              <a:off x="0" y="0"/>
              <a:ext cx="1100448" cy="462957"/>
            </a:xfrm>
            <a:custGeom>
              <a:avLst/>
              <a:gdLst/>
              <a:ahLst/>
              <a:cxnLst/>
              <a:rect l="l" t="t" r="r" b="b"/>
              <a:pathLst>
                <a:path w="1100448" h="462957">
                  <a:moveTo>
                    <a:pt x="0" y="0"/>
                  </a:moveTo>
                  <a:lnTo>
                    <a:pt x="1100448" y="0"/>
                  </a:lnTo>
                  <a:lnTo>
                    <a:pt x="1100448" y="462957"/>
                  </a:lnTo>
                  <a:lnTo>
                    <a:pt x="0" y="462957"/>
                  </a:lnTo>
                  <a:close/>
                </a:path>
              </a:pathLst>
            </a:custGeom>
            <a:solidFill>
              <a:srgbClr val="29007B"/>
            </a:solidFill>
          </p:spPr>
        </p:sp>
        <p:sp>
          <p:nvSpPr>
            <p:cNvPr id="9" name="TextBox 9"/>
            <p:cNvSpPr txBox="1"/>
            <p:nvPr/>
          </p:nvSpPr>
          <p:spPr>
            <a:xfrm>
              <a:off x="0" y="-38100"/>
              <a:ext cx="1100448" cy="50105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377692" y="3761416"/>
            <a:ext cx="4178265" cy="1757791"/>
            <a:chOff x="0" y="0"/>
            <a:chExt cx="1100448" cy="462957"/>
          </a:xfrm>
        </p:grpSpPr>
        <p:sp>
          <p:nvSpPr>
            <p:cNvPr id="11" name="Freeform 11"/>
            <p:cNvSpPr/>
            <p:nvPr/>
          </p:nvSpPr>
          <p:spPr>
            <a:xfrm>
              <a:off x="0" y="0"/>
              <a:ext cx="1100448" cy="462957"/>
            </a:xfrm>
            <a:custGeom>
              <a:avLst/>
              <a:gdLst/>
              <a:ahLst/>
              <a:cxnLst/>
              <a:rect l="l" t="t" r="r" b="b"/>
              <a:pathLst>
                <a:path w="1100448" h="462957">
                  <a:moveTo>
                    <a:pt x="0" y="0"/>
                  </a:moveTo>
                  <a:lnTo>
                    <a:pt x="1100448" y="0"/>
                  </a:lnTo>
                  <a:lnTo>
                    <a:pt x="1100448" y="462957"/>
                  </a:lnTo>
                  <a:lnTo>
                    <a:pt x="0" y="462957"/>
                  </a:lnTo>
                  <a:close/>
                </a:path>
              </a:pathLst>
            </a:custGeom>
            <a:solidFill>
              <a:srgbClr val="29007B"/>
            </a:solidFill>
          </p:spPr>
        </p:sp>
        <p:sp>
          <p:nvSpPr>
            <p:cNvPr id="12" name="TextBox 12"/>
            <p:cNvSpPr txBox="1"/>
            <p:nvPr/>
          </p:nvSpPr>
          <p:spPr>
            <a:xfrm>
              <a:off x="0" y="-38100"/>
              <a:ext cx="1100448" cy="501057"/>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10800000">
            <a:off x="7054867" y="6934900"/>
            <a:ext cx="4178265" cy="1757791"/>
            <a:chOff x="0" y="0"/>
            <a:chExt cx="1100448" cy="462957"/>
          </a:xfrm>
        </p:grpSpPr>
        <p:sp>
          <p:nvSpPr>
            <p:cNvPr id="14" name="Freeform 14"/>
            <p:cNvSpPr/>
            <p:nvPr/>
          </p:nvSpPr>
          <p:spPr>
            <a:xfrm>
              <a:off x="0" y="0"/>
              <a:ext cx="1100448" cy="462957"/>
            </a:xfrm>
            <a:custGeom>
              <a:avLst/>
              <a:gdLst/>
              <a:ahLst/>
              <a:cxnLst/>
              <a:rect l="l" t="t" r="r" b="b"/>
              <a:pathLst>
                <a:path w="1100448" h="462957">
                  <a:moveTo>
                    <a:pt x="0" y="0"/>
                  </a:moveTo>
                  <a:lnTo>
                    <a:pt x="1100448" y="0"/>
                  </a:lnTo>
                  <a:lnTo>
                    <a:pt x="1100448" y="462957"/>
                  </a:lnTo>
                  <a:lnTo>
                    <a:pt x="0" y="462957"/>
                  </a:lnTo>
                  <a:close/>
                </a:path>
              </a:pathLst>
            </a:custGeom>
            <a:solidFill>
              <a:srgbClr val="29007B"/>
            </a:solidFill>
          </p:spPr>
        </p:sp>
        <p:sp>
          <p:nvSpPr>
            <p:cNvPr id="15" name="TextBox 15"/>
            <p:cNvSpPr txBox="1"/>
            <p:nvPr/>
          </p:nvSpPr>
          <p:spPr>
            <a:xfrm>
              <a:off x="0" y="-38100"/>
              <a:ext cx="1100448" cy="501057"/>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821176" y="1193099"/>
            <a:ext cx="10645649" cy="1766712"/>
          </a:xfrm>
          <a:prstGeom prst="rect">
            <a:avLst/>
          </a:prstGeom>
        </p:spPr>
        <p:txBody>
          <a:bodyPr lIns="0" tIns="0" rIns="0" bIns="0" rtlCol="0" anchor="t">
            <a:spAutoFit/>
          </a:bodyPr>
          <a:lstStyle/>
          <a:p>
            <a:pPr algn="ctr">
              <a:lnSpc>
                <a:spcPts val="14447"/>
              </a:lnSpc>
            </a:pPr>
            <a:r>
              <a:rPr lang="en-US" sz="10319" dirty="0">
                <a:solidFill>
                  <a:srgbClr val="29007B"/>
                </a:solidFill>
                <a:latin typeface="Staatliches"/>
                <a:ea typeface="Staatliches"/>
                <a:cs typeface="Staatliches"/>
                <a:sym typeface="Staatliches"/>
              </a:rPr>
              <a:t>PERUMUSAN STRATEGI</a:t>
            </a:r>
          </a:p>
        </p:txBody>
      </p:sp>
      <p:sp>
        <p:nvSpPr>
          <p:cNvPr id="17" name="TextBox 17"/>
          <p:cNvSpPr txBox="1"/>
          <p:nvPr/>
        </p:nvSpPr>
        <p:spPr>
          <a:xfrm>
            <a:off x="2232582" y="3868100"/>
            <a:ext cx="3677726" cy="497817"/>
          </a:xfrm>
          <a:prstGeom prst="rect">
            <a:avLst/>
          </a:prstGeom>
        </p:spPr>
        <p:txBody>
          <a:bodyPr lIns="0" tIns="0" rIns="0" bIns="0" rtlCol="0" anchor="t">
            <a:spAutoFit/>
          </a:bodyPr>
          <a:lstStyle/>
          <a:p>
            <a:pPr algn="ctr">
              <a:lnSpc>
                <a:spcPts val="4061"/>
              </a:lnSpc>
              <a:spcBef>
                <a:spcPct val="0"/>
              </a:spcBef>
            </a:pPr>
            <a:r>
              <a:rPr lang="en-US" sz="2900" dirty="0">
                <a:solidFill>
                  <a:srgbClr val="FFFFFF"/>
                </a:solidFill>
                <a:latin typeface="Open Sans Bold"/>
                <a:ea typeface="Open Sans Bold"/>
                <a:cs typeface="Open Sans Bold"/>
                <a:sym typeface="Open Sans Bold"/>
              </a:rPr>
              <a:t>VISI,MISI &amp; TUJUAN </a:t>
            </a:r>
          </a:p>
        </p:txBody>
      </p:sp>
      <p:sp>
        <p:nvSpPr>
          <p:cNvPr id="18" name="TextBox 18"/>
          <p:cNvSpPr txBox="1"/>
          <p:nvPr/>
        </p:nvSpPr>
        <p:spPr>
          <a:xfrm>
            <a:off x="7555407" y="7074158"/>
            <a:ext cx="3177187" cy="497817"/>
          </a:xfrm>
          <a:prstGeom prst="rect">
            <a:avLst/>
          </a:prstGeom>
        </p:spPr>
        <p:txBody>
          <a:bodyPr lIns="0" tIns="0" rIns="0" bIns="0" rtlCol="0" anchor="t">
            <a:spAutoFit/>
          </a:bodyPr>
          <a:lstStyle/>
          <a:p>
            <a:pPr algn="ctr">
              <a:lnSpc>
                <a:spcPts val="4061"/>
              </a:lnSpc>
              <a:spcBef>
                <a:spcPct val="0"/>
              </a:spcBef>
            </a:pPr>
            <a:r>
              <a:rPr lang="en-US" sz="2900">
                <a:solidFill>
                  <a:srgbClr val="FFFFFF"/>
                </a:solidFill>
                <a:latin typeface="Open Sans Bold"/>
                <a:ea typeface="Open Sans Bold"/>
                <a:cs typeface="Open Sans Bold"/>
                <a:sym typeface="Open Sans Bold"/>
              </a:rPr>
              <a:t>ANALISIS SWOT</a:t>
            </a:r>
          </a:p>
        </p:txBody>
      </p:sp>
      <p:sp>
        <p:nvSpPr>
          <p:cNvPr id="19" name="TextBox 19"/>
          <p:cNvSpPr txBox="1"/>
          <p:nvPr/>
        </p:nvSpPr>
        <p:spPr>
          <a:xfrm>
            <a:off x="12377692" y="3945560"/>
            <a:ext cx="4198283" cy="448841"/>
          </a:xfrm>
          <a:prstGeom prst="rect">
            <a:avLst/>
          </a:prstGeom>
        </p:spPr>
        <p:txBody>
          <a:bodyPr wrap="square" lIns="0" tIns="0" rIns="0" bIns="0" rtlCol="0" anchor="t">
            <a:spAutoFit/>
          </a:bodyPr>
          <a:lstStyle/>
          <a:p>
            <a:pPr algn="ctr">
              <a:lnSpc>
                <a:spcPts val="3465"/>
              </a:lnSpc>
              <a:spcBef>
                <a:spcPct val="0"/>
              </a:spcBef>
            </a:pPr>
            <a:r>
              <a:rPr lang="id-ID" sz="1600" dirty="0" smtClean="0">
                <a:solidFill>
                  <a:srgbClr val="FFFFFF"/>
                </a:solidFill>
                <a:latin typeface="Open Sans Bold"/>
                <a:ea typeface="Open Sans Bold"/>
                <a:cs typeface="Open Sans Bold"/>
                <a:sym typeface="Open Sans Bold"/>
              </a:rPr>
              <a:t>PROGRAM</a:t>
            </a:r>
            <a:r>
              <a:rPr lang="en-US" sz="1600" dirty="0" smtClean="0">
                <a:solidFill>
                  <a:srgbClr val="FFFFFF"/>
                </a:solidFill>
                <a:latin typeface="Open Sans Bold"/>
                <a:ea typeface="Open Sans Bold"/>
                <a:cs typeface="Open Sans Bold"/>
                <a:sym typeface="Open Sans Bold"/>
              </a:rPr>
              <a:t> STRATEGI</a:t>
            </a:r>
            <a:r>
              <a:rPr lang="id-ID" sz="1600" dirty="0" smtClean="0">
                <a:solidFill>
                  <a:srgbClr val="FFFFFF"/>
                </a:solidFill>
                <a:latin typeface="Open Sans Bold"/>
                <a:ea typeface="Open Sans Bold"/>
                <a:cs typeface="Open Sans Bold"/>
                <a:sym typeface="Open Sans Bold"/>
              </a:rPr>
              <a:t> DAN PELAKSANAAN</a:t>
            </a:r>
            <a:endParaRPr lang="en-US" sz="1600" dirty="0">
              <a:solidFill>
                <a:srgbClr val="FFFFFF"/>
              </a:solidFill>
              <a:latin typeface="Open Sans Bold"/>
              <a:ea typeface="Open Sans Bold"/>
              <a:cs typeface="Open Sans Bold"/>
              <a:sym typeface="Open Sans Bold"/>
            </a:endParaRPr>
          </a:p>
        </p:txBody>
      </p:sp>
      <p:sp>
        <p:nvSpPr>
          <p:cNvPr id="20" name="TextBox 20"/>
          <p:cNvSpPr txBox="1"/>
          <p:nvPr/>
        </p:nvSpPr>
        <p:spPr>
          <a:xfrm>
            <a:off x="2187621" y="4528224"/>
            <a:ext cx="3267110" cy="807913"/>
          </a:xfrm>
          <a:prstGeom prst="rect">
            <a:avLst/>
          </a:prstGeom>
        </p:spPr>
        <p:txBody>
          <a:bodyPr lIns="0" tIns="0" rIns="0" bIns="0" rtlCol="0" anchor="t">
            <a:spAutoFit/>
          </a:bodyPr>
          <a:lstStyle/>
          <a:p>
            <a:pPr algn="ctr">
              <a:lnSpc>
                <a:spcPts val="2090"/>
              </a:lnSpc>
            </a:pPr>
            <a:r>
              <a:rPr lang="en-US" sz="1742" dirty="0" err="1">
                <a:solidFill>
                  <a:srgbClr val="FFFFFF"/>
                </a:solidFill>
                <a:latin typeface="Open Sans"/>
                <a:ea typeface="Open Sans"/>
                <a:cs typeface="Open Sans"/>
                <a:sym typeface="Open Sans"/>
              </a:rPr>
              <a:t>Menentukan</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arah</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jangka</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panjang</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organisasi</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dan</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tujuan</a:t>
            </a:r>
            <a:r>
              <a:rPr lang="en-US" sz="1742" dirty="0">
                <a:solidFill>
                  <a:srgbClr val="FFFFFF"/>
                </a:solidFill>
                <a:latin typeface="Open Sans"/>
                <a:ea typeface="Open Sans"/>
                <a:cs typeface="Open Sans"/>
                <a:sym typeface="Open Sans"/>
              </a:rPr>
              <a:t> yang </a:t>
            </a:r>
            <a:r>
              <a:rPr lang="en-US" sz="1742" dirty="0" err="1">
                <a:solidFill>
                  <a:srgbClr val="FFFFFF"/>
                </a:solidFill>
                <a:latin typeface="Open Sans"/>
                <a:ea typeface="Open Sans"/>
                <a:cs typeface="Open Sans"/>
                <a:sym typeface="Open Sans"/>
              </a:rPr>
              <a:t>ingin</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dicapai</a:t>
            </a:r>
            <a:r>
              <a:rPr lang="en-US" sz="1742" dirty="0">
                <a:solidFill>
                  <a:srgbClr val="FFFFFF"/>
                </a:solidFill>
                <a:latin typeface="Open Sans"/>
                <a:ea typeface="Open Sans"/>
                <a:cs typeface="Open Sans"/>
                <a:sym typeface="Open Sans"/>
              </a:rPr>
              <a:t>. HAL. </a:t>
            </a:r>
            <a:r>
              <a:rPr lang="id-ID" sz="1742" dirty="0" smtClean="0">
                <a:solidFill>
                  <a:srgbClr val="FFFFFF"/>
                </a:solidFill>
                <a:latin typeface="Open Sans"/>
                <a:ea typeface="Open Sans"/>
                <a:cs typeface="Open Sans"/>
                <a:sym typeface="Open Sans"/>
              </a:rPr>
              <a:t>8 </a:t>
            </a:r>
            <a:r>
              <a:rPr lang="en-US" sz="1742" dirty="0" smtClean="0">
                <a:solidFill>
                  <a:srgbClr val="FFFFFF"/>
                </a:solidFill>
                <a:latin typeface="Open Sans"/>
                <a:ea typeface="Open Sans"/>
                <a:cs typeface="Open Sans"/>
                <a:sym typeface="Open Sans"/>
              </a:rPr>
              <a:t>- </a:t>
            </a:r>
            <a:r>
              <a:rPr lang="en-US" sz="1742" dirty="0">
                <a:solidFill>
                  <a:srgbClr val="FFFFFF"/>
                </a:solidFill>
                <a:latin typeface="Open Sans"/>
                <a:ea typeface="Open Sans"/>
                <a:cs typeface="Open Sans"/>
                <a:sym typeface="Open Sans"/>
              </a:rPr>
              <a:t>9</a:t>
            </a:r>
          </a:p>
        </p:txBody>
      </p:sp>
      <p:sp>
        <p:nvSpPr>
          <p:cNvPr id="21" name="TextBox 21"/>
          <p:cNvSpPr txBox="1"/>
          <p:nvPr/>
        </p:nvSpPr>
        <p:spPr>
          <a:xfrm>
            <a:off x="7311871" y="7734283"/>
            <a:ext cx="3664258" cy="762000"/>
          </a:xfrm>
          <a:prstGeom prst="rect">
            <a:avLst/>
          </a:prstGeom>
        </p:spPr>
        <p:txBody>
          <a:bodyPr lIns="0" tIns="0" rIns="0" bIns="0" rtlCol="0" anchor="t">
            <a:spAutoFit/>
          </a:bodyPr>
          <a:lstStyle/>
          <a:p>
            <a:pPr algn="ctr">
              <a:lnSpc>
                <a:spcPts val="2090"/>
              </a:lnSpc>
            </a:pPr>
            <a:r>
              <a:rPr lang="en-US" sz="1742">
                <a:solidFill>
                  <a:srgbClr val="FFFFFF"/>
                </a:solidFill>
                <a:latin typeface="Open Sans"/>
                <a:ea typeface="Open Sans"/>
                <a:cs typeface="Open Sans"/>
                <a:sym typeface="Open Sans"/>
              </a:rPr>
              <a:t>Menggunakan hasil analisis lingkungan internal dan eksternal untuk merumuskan strategi.</a:t>
            </a:r>
          </a:p>
        </p:txBody>
      </p:sp>
      <p:sp>
        <p:nvSpPr>
          <p:cNvPr id="22" name="TextBox 22"/>
          <p:cNvSpPr txBox="1"/>
          <p:nvPr/>
        </p:nvSpPr>
        <p:spPr>
          <a:xfrm>
            <a:off x="12568706" y="4578826"/>
            <a:ext cx="3908197" cy="762000"/>
          </a:xfrm>
          <a:prstGeom prst="rect">
            <a:avLst/>
          </a:prstGeom>
        </p:spPr>
        <p:txBody>
          <a:bodyPr lIns="0" tIns="0" rIns="0" bIns="0" rtlCol="0" anchor="t">
            <a:spAutoFit/>
          </a:bodyPr>
          <a:lstStyle/>
          <a:p>
            <a:pPr algn="ctr">
              <a:lnSpc>
                <a:spcPts val="2090"/>
              </a:lnSpc>
            </a:pPr>
            <a:r>
              <a:rPr lang="en-US" sz="1742" dirty="0" err="1">
                <a:solidFill>
                  <a:srgbClr val="FFFFFF"/>
                </a:solidFill>
                <a:latin typeface="Open Sans"/>
                <a:ea typeface="Open Sans"/>
                <a:cs typeface="Open Sans"/>
                <a:sym typeface="Open Sans"/>
              </a:rPr>
              <a:t>Memilih</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strategi</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terbaik</a:t>
            </a:r>
            <a:r>
              <a:rPr lang="en-US" sz="1742" dirty="0">
                <a:solidFill>
                  <a:srgbClr val="FFFFFF"/>
                </a:solidFill>
                <a:latin typeface="Open Sans"/>
                <a:ea typeface="Open Sans"/>
                <a:cs typeface="Open Sans"/>
                <a:sym typeface="Open Sans"/>
              </a:rPr>
              <a:t> yang </a:t>
            </a:r>
            <a:r>
              <a:rPr lang="en-US" sz="1742" dirty="0" err="1">
                <a:solidFill>
                  <a:srgbClr val="FFFFFF"/>
                </a:solidFill>
                <a:latin typeface="Open Sans"/>
                <a:ea typeface="Open Sans"/>
                <a:cs typeface="Open Sans"/>
                <a:sym typeface="Open Sans"/>
              </a:rPr>
              <a:t>sesuai</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dengan</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kondisi</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dan</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kemampuan</a:t>
            </a:r>
            <a:r>
              <a:rPr lang="en-US" sz="1742" dirty="0">
                <a:solidFill>
                  <a:srgbClr val="FFFFFF"/>
                </a:solidFill>
                <a:latin typeface="Open Sans"/>
                <a:ea typeface="Open Sans"/>
                <a:cs typeface="Open Sans"/>
                <a:sym typeface="Open Sans"/>
              </a:rPr>
              <a:t> </a:t>
            </a:r>
            <a:r>
              <a:rPr lang="en-US" sz="1742" dirty="0" err="1">
                <a:solidFill>
                  <a:srgbClr val="FFFFFF"/>
                </a:solidFill>
                <a:latin typeface="Open Sans"/>
                <a:ea typeface="Open Sans"/>
                <a:cs typeface="Open Sans"/>
                <a:sym typeface="Open Sans"/>
              </a:rPr>
              <a:t>organisasi</a:t>
            </a:r>
            <a:r>
              <a:rPr lang="en-US" sz="1742" dirty="0">
                <a:solidFill>
                  <a:srgbClr val="FFFFFF"/>
                </a:solidFill>
                <a:latin typeface="Open Sans"/>
                <a:ea typeface="Open Sans"/>
                <a:cs typeface="Open Sans"/>
                <a:sym typeface="Open Sans"/>
              </a:rPr>
              <a:t>. HAL. 10 - 13</a:t>
            </a:r>
          </a:p>
        </p:txBody>
      </p:sp>
      <p:grpSp>
        <p:nvGrpSpPr>
          <p:cNvPr id="23" name="Group 23"/>
          <p:cNvGrpSpPr/>
          <p:nvPr/>
        </p:nvGrpSpPr>
        <p:grpSpPr>
          <a:xfrm>
            <a:off x="3317568" y="5723445"/>
            <a:ext cx="1007216" cy="100721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25" name="Group 25"/>
          <p:cNvGrpSpPr/>
          <p:nvPr/>
        </p:nvGrpSpPr>
        <p:grpSpPr>
          <a:xfrm>
            <a:off x="723048" y="8458671"/>
            <a:ext cx="1007216" cy="100721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7" name="Group 27"/>
          <p:cNvGrpSpPr/>
          <p:nvPr/>
        </p:nvGrpSpPr>
        <p:grpSpPr>
          <a:xfrm>
            <a:off x="1228435" y="8458671"/>
            <a:ext cx="1007216" cy="100721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9" name="Group 29"/>
          <p:cNvGrpSpPr/>
          <p:nvPr/>
        </p:nvGrpSpPr>
        <p:grpSpPr>
          <a:xfrm>
            <a:off x="15444348" y="821113"/>
            <a:ext cx="1007216" cy="100721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31" name="Group 31"/>
          <p:cNvGrpSpPr/>
          <p:nvPr/>
        </p:nvGrpSpPr>
        <p:grpSpPr>
          <a:xfrm>
            <a:off x="15947956" y="821113"/>
            <a:ext cx="1007216" cy="100721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33" name="Group 33"/>
          <p:cNvGrpSpPr/>
          <p:nvPr/>
        </p:nvGrpSpPr>
        <p:grpSpPr>
          <a:xfrm>
            <a:off x="8640392" y="5723445"/>
            <a:ext cx="1007216" cy="1007216"/>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35" name="Group 35"/>
          <p:cNvGrpSpPr/>
          <p:nvPr/>
        </p:nvGrpSpPr>
        <p:grpSpPr>
          <a:xfrm>
            <a:off x="13963216" y="5723445"/>
            <a:ext cx="1007216" cy="1007216"/>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sp>
        <p:nvSpPr>
          <p:cNvPr id="37" name="TextBox 37"/>
          <p:cNvSpPr txBox="1"/>
          <p:nvPr/>
        </p:nvSpPr>
        <p:spPr>
          <a:xfrm>
            <a:off x="3516286" y="5874860"/>
            <a:ext cx="609780" cy="637712"/>
          </a:xfrm>
          <a:prstGeom prst="rect">
            <a:avLst/>
          </a:prstGeom>
        </p:spPr>
        <p:txBody>
          <a:bodyPr lIns="0" tIns="0" rIns="0" bIns="0" rtlCol="0" anchor="t">
            <a:spAutoFit/>
          </a:bodyPr>
          <a:lstStyle/>
          <a:p>
            <a:pPr algn="ctr">
              <a:lnSpc>
                <a:spcPts val="5262"/>
              </a:lnSpc>
              <a:spcBef>
                <a:spcPct val="0"/>
              </a:spcBef>
            </a:pPr>
            <a:r>
              <a:rPr lang="en-US" sz="3759">
                <a:solidFill>
                  <a:srgbClr val="FFFFFF"/>
                </a:solidFill>
                <a:latin typeface="Open Sans Bold"/>
                <a:ea typeface="Open Sans Bold"/>
                <a:cs typeface="Open Sans Bold"/>
                <a:sym typeface="Open Sans Bold"/>
              </a:rPr>
              <a:t>1</a:t>
            </a:r>
          </a:p>
        </p:txBody>
      </p:sp>
      <p:sp>
        <p:nvSpPr>
          <p:cNvPr id="38" name="TextBox 38"/>
          <p:cNvSpPr txBox="1"/>
          <p:nvPr/>
        </p:nvSpPr>
        <p:spPr>
          <a:xfrm>
            <a:off x="8839110" y="5874860"/>
            <a:ext cx="609780" cy="637712"/>
          </a:xfrm>
          <a:prstGeom prst="rect">
            <a:avLst/>
          </a:prstGeom>
        </p:spPr>
        <p:txBody>
          <a:bodyPr lIns="0" tIns="0" rIns="0" bIns="0" rtlCol="0" anchor="t">
            <a:spAutoFit/>
          </a:bodyPr>
          <a:lstStyle/>
          <a:p>
            <a:pPr algn="ctr">
              <a:lnSpc>
                <a:spcPts val="5262"/>
              </a:lnSpc>
              <a:spcBef>
                <a:spcPct val="0"/>
              </a:spcBef>
            </a:pPr>
            <a:r>
              <a:rPr lang="en-US" sz="3759">
                <a:solidFill>
                  <a:srgbClr val="FFFFFF"/>
                </a:solidFill>
                <a:latin typeface="Open Sans Bold"/>
                <a:ea typeface="Open Sans Bold"/>
                <a:cs typeface="Open Sans Bold"/>
                <a:sym typeface="Open Sans Bold"/>
              </a:rPr>
              <a:t>2</a:t>
            </a:r>
          </a:p>
        </p:txBody>
      </p:sp>
      <p:sp>
        <p:nvSpPr>
          <p:cNvPr id="39" name="TextBox 39"/>
          <p:cNvSpPr txBox="1"/>
          <p:nvPr/>
        </p:nvSpPr>
        <p:spPr>
          <a:xfrm>
            <a:off x="14161934" y="5874860"/>
            <a:ext cx="609780" cy="637712"/>
          </a:xfrm>
          <a:prstGeom prst="rect">
            <a:avLst/>
          </a:prstGeom>
        </p:spPr>
        <p:txBody>
          <a:bodyPr lIns="0" tIns="0" rIns="0" bIns="0" rtlCol="0" anchor="t">
            <a:spAutoFit/>
          </a:bodyPr>
          <a:lstStyle/>
          <a:p>
            <a:pPr algn="ctr">
              <a:lnSpc>
                <a:spcPts val="5262"/>
              </a:lnSpc>
              <a:spcBef>
                <a:spcPct val="0"/>
              </a:spcBef>
            </a:pPr>
            <a:r>
              <a:rPr lang="en-US" sz="3759">
                <a:solidFill>
                  <a:srgbClr val="FFFFFF"/>
                </a:solidFill>
                <a:latin typeface="Open Sans Bold"/>
                <a:ea typeface="Open Sans Bold"/>
                <a:cs typeface="Open Sans Bold"/>
                <a:sym typeface="Open Sans Bold"/>
              </a:rPr>
              <a:t>3</a:t>
            </a:r>
          </a:p>
        </p:txBody>
      </p:sp>
      <p:grpSp>
        <p:nvGrpSpPr>
          <p:cNvPr id="40" name="Group 40"/>
          <p:cNvGrpSpPr/>
          <p:nvPr/>
        </p:nvGrpSpPr>
        <p:grpSpPr>
          <a:xfrm>
            <a:off x="14123589" y="6079630"/>
            <a:ext cx="8315513" cy="831551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42" name="Group 42"/>
          <p:cNvGrpSpPr/>
          <p:nvPr/>
        </p:nvGrpSpPr>
        <p:grpSpPr>
          <a:xfrm rot="-10800000">
            <a:off x="-4279763" y="-3815400"/>
            <a:ext cx="8315513" cy="8315513"/>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sp>
        <p:nvSpPr>
          <p:cNvPr id="44" name="TextBox 44"/>
          <p:cNvSpPr txBox="1"/>
          <p:nvPr/>
        </p:nvSpPr>
        <p:spPr>
          <a:xfrm>
            <a:off x="16955172" y="9524999"/>
            <a:ext cx="1089118"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18</a:t>
            </a:r>
          </a:p>
        </p:txBody>
      </p:sp>
      <p:sp>
        <p:nvSpPr>
          <p:cNvPr id="45" name="AutoShape 45"/>
          <p:cNvSpPr/>
          <p:nvPr/>
        </p:nvSpPr>
        <p:spPr>
          <a:xfrm>
            <a:off x="17211675" y="9610724"/>
            <a:ext cx="0" cy="761492"/>
          </a:xfrm>
          <a:prstGeom prst="line">
            <a:avLst/>
          </a:prstGeom>
          <a:ln w="95250" cap="flat">
            <a:solidFill>
              <a:srgbClr val="FFFFFF"/>
            </a:solidFill>
            <a:prstDash val="solid"/>
            <a:headEnd type="none" w="sm" len="sm"/>
            <a:tailEnd type="none" w="sm" len="sm"/>
          </a:ln>
        </p:spPr>
      </p:sp>
      <p:sp>
        <p:nvSpPr>
          <p:cNvPr id="46" name="Freeform 46"/>
          <p:cNvSpPr/>
          <p:nvPr/>
        </p:nvSpPr>
        <p:spPr>
          <a:xfrm>
            <a:off x="5910308" y="9311816"/>
            <a:ext cx="7898353" cy="752224"/>
          </a:xfrm>
          <a:custGeom>
            <a:avLst/>
            <a:gdLst/>
            <a:ahLst/>
            <a:cxnLst/>
            <a:rect l="l" t="t" r="r" b="b"/>
            <a:pathLst>
              <a:path w="7898353" h="752224">
                <a:moveTo>
                  <a:pt x="0" y="0"/>
                </a:moveTo>
                <a:lnTo>
                  <a:pt x="7898353" y="0"/>
                </a:lnTo>
                <a:lnTo>
                  <a:pt x="7898353" y="752224"/>
                </a:lnTo>
                <a:lnTo>
                  <a:pt x="0" y="752224"/>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anim calcmode="lin" valueType="num">
                                      <p:cBhvr>
                                        <p:cTn id="87" dur="1000" fill="hold"/>
                                        <p:tgtEl>
                                          <p:spTgt spid="39"/>
                                        </p:tgtEl>
                                        <p:attrNameLst>
                                          <p:attrName>ppt_x</p:attrName>
                                        </p:attrNameLst>
                                      </p:cBhvr>
                                      <p:tavLst>
                                        <p:tav tm="0">
                                          <p:val>
                                            <p:strVal val="#ppt_x"/>
                                          </p:val>
                                        </p:tav>
                                        <p:tav tm="100000">
                                          <p:val>
                                            <p:strVal val="#ppt_x"/>
                                          </p:val>
                                        </p:tav>
                                      </p:tavLst>
                                    </p:anim>
                                    <p:anim calcmode="lin" valueType="num">
                                      <p:cBhvr>
                                        <p:cTn id="8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2528904" y="4228451"/>
            <a:ext cx="3962750" cy="3503552"/>
            <a:chOff x="0" y="0"/>
            <a:chExt cx="1043687" cy="922746"/>
          </a:xfrm>
        </p:grpSpPr>
        <p:sp>
          <p:nvSpPr>
            <p:cNvPr id="4" name="Freeform 4"/>
            <p:cNvSpPr/>
            <p:nvPr/>
          </p:nvSpPr>
          <p:spPr>
            <a:xfrm>
              <a:off x="0" y="0"/>
              <a:ext cx="1043687" cy="922746"/>
            </a:xfrm>
            <a:custGeom>
              <a:avLst/>
              <a:gdLst/>
              <a:ahLst/>
              <a:cxnLst/>
              <a:rect l="l" t="t" r="r" b="b"/>
              <a:pathLst>
                <a:path w="1043687" h="922746">
                  <a:moveTo>
                    <a:pt x="0" y="0"/>
                  </a:moveTo>
                  <a:lnTo>
                    <a:pt x="1043687" y="0"/>
                  </a:lnTo>
                  <a:lnTo>
                    <a:pt x="1043687" y="922746"/>
                  </a:lnTo>
                  <a:lnTo>
                    <a:pt x="0" y="922746"/>
                  </a:lnTo>
                  <a:close/>
                </a:path>
              </a:pathLst>
            </a:custGeom>
            <a:solidFill>
              <a:srgbClr val="29007B"/>
            </a:solidFill>
          </p:spPr>
        </p:sp>
        <p:sp>
          <p:nvSpPr>
            <p:cNvPr id="5" name="TextBox 5"/>
            <p:cNvSpPr txBox="1"/>
            <p:nvPr/>
          </p:nvSpPr>
          <p:spPr>
            <a:xfrm>
              <a:off x="0" y="-38100"/>
              <a:ext cx="1043687" cy="96084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738312" y="5143500"/>
            <a:ext cx="8315513" cy="831551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8" name="Group 8"/>
          <p:cNvGrpSpPr/>
          <p:nvPr/>
        </p:nvGrpSpPr>
        <p:grpSpPr>
          <a:xfrm>
            <a:off x="16597296" y="942787"/>
            <a:ext cx="8315513" cy="831551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0" name="Group 10"/>
          <p:cNvGrpSpPr/>
          <p:nvPr/>
        </p:nvGrpSpPr>
        <p:grpSpPr>
          <a:xfrm rot="-10800000">
            <a:off x="-5246936" y="-3312110"/>
            <a:ext cx="8315513" cy="831551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2" name="Group 12"/>
          <p:cNvGrpSpPr/>
          <p:nvPr/>
        </p:nvGrpSpPr>
        <p:grpSpPr>
          <a:xfrm rot="-10800000">
            <a:off x="-6567659" y="0"/>
            <a:ext cx="8315513" cy="831551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4" name="Group 14"/>
          <p:cNvGrpSpPr/>
          <p:nvPr/>
        </p:nvGrpSpPr>
        <p:grpSpPr>
          <a:xfrm>
            <a:off x="7162625" y="4228451"/>
            <a:ext cx="3962750" cy="3503552"/>
            <a:chOff x="0" y="0"/>
            <a:chExt cx="1043687" cy="922746"/>
          </a:xfrm>
        </p:grpSpPr>
        <p:sp>
          <p:nvSpPr>
            <p:cNvPr id="15" name="Freeform 15"/>
            <p:cNvSpPr/>
            <p:nvPr/>
          </p:nvSpPr>
          <p:spPr>
            <a:xfrm>
              <a:off x="0" y="0"/>
              <a:ext cx="1043687" cy="922746"/>
            </a:xfrm>
            <a:custGeom>
              <a:avLst/>
              <a:gdLst/>
              <a:ahLst/>
              <a:cxnLst/>
              <a:rect l="l" t="t" r="r" b="b"/>
              <a:pathLst>
                <a:path w="1043687" h="922746">
                  <a:moveTo>
                    <a:pt x="0" y="0"/>
                  </a:moveTo>
                  <a:lnTo>
                    <a:pt x="1043687" y="0"/>
                  </a:lnTo>
                  <a:lnTo>
                    <a:pt x="1043687" y="922746"/>
                  </a:lnTo>
                  <a:lnTo>
                    <a:pt x="0" y="922746"/>
                  </a:lnTo>
                  <a:close/>
                </a:path>
              </a:pathLst>
            </a:custGeom>
            <a:solidFill>
              <a:srgbClr val="29007B"/>
            </a:solidFill>
          </p:spPr>
        </p:sp>
        <p:sp>
          <p:nvSpPr>
            <p:cNvPr id="16" name="TextBox 16"/>
            <p:cNvSpPr txBox="1"/>
            <p:nvPr/>
          </p:nvSpPr>
          <p:spPr>
            <a:xfrm>
              <a:off x="0" y="-38100"/>
              <a:ext cx="1043687" cy="960846"/>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777545" y="1422698"/>
            <a:ext cx="12732911" cy="1739579"/>
          </a:xfrm>
          <a:prstGeom prst="rect">
            <a:avLst/>
          </a:prstGeom>
        </p:spPr>
        <p:txBody>
          <a:bodyPr lIns="0" tIns="0" rIns="0" bIns="0" rtlCol="0" anchor="t">
            <a:spAutoFit/>
          </a:bodyPr>
          <a:lstStyle/>
          <a:p>
            <a:pPr algn="ctr">
              <a:lnSpc>
                <a:spcPts val="14447"/>
              </a:lnSpc>
            </a:pPr>
            <a:r>
              <a:rPr lang="id-ID" sz="8000" dirty="0" smtClean="0">
                <a:solidFill>
                  <a:srgbClr val="29007B"/>
                </a:solidFill>
                <a:latin typeface="Staatliches"/>
                <a:ea typeface="Staatliches"/>
                <a:cs typeface="Staatliches"/>
                <a:sym typeface="Staatliches"/>
              </a:rPr>
              <a:t>LANGKAH - LANGKAH</a:t>
            </a:r>
            <a:r>
              <a:rPr lang="en-US" sz="8000" dirty="0" smtClean="0">
                <a:solidFill>
                  <a:srgbClr val="29007B"/>
                </a:solidFill>
                <a:latin typeface="Staatliches"/>
                <a:ea typeface="Staatliches"/>
                <a:cs typeface="Staatliches"/>
                <a:sym typeface="Staatliches"/>
              </a:rPr>
              <a:t> </a:t>
            </a:r>
            <a:r>
              <a:rPr lang="en-US" sz="8000" dirty="0">
                <a:solidFill>
                  <a:srgbClr val="29007B"/>
                </a:solidFill>
                <a:latin typeface="Staatliches"/>
                <a:ea typeface="Staatliches"/>
                <a:cs typeface="Staatliches"/>
                <a:sym typeface="Staatliches"/>
              </a:rPr>
              <a:t>STRATEGI</a:t>
            </a:r>
          </a:p>
        </p:txBody>
      </p:sp>
      <p:grpSp>
        <p:nvGrpSpPr>
          <p:cNvPr id="18" name="Group 18"/>
          <p:cNvGrpSpPr/>
          <p:nvPr/>
        </p:nvGrpSpPr>
        <p:grpSpPr>
          <a:xfrm>
            <a:off x="3735327" y="3453499"/>
            <a:ext cx="1549904" cy="154990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5E17EB"/>
            </a:solidFill>
            <a:ln w="12700">
              <a:solidFill>
                <a:srgbClr val="000000"/>
              </a:solidFill>
            </a:ln>
          </p:spPr>
        </p:sp>
      </p:grpSp>
      <p:grpSp>
        <p:nvGrpSpPr>
          <p:cNvPr id="20" name="Group 20"/>
          <p:cNvGrpSpPr/>
          <p:nvPr/>
        </p:nvGrpSpPr>
        <p:grpSpPr>
          <a:xfrm>
            <a:off x="8422583" y="3429476"/>
            <a:ext cx="1549904" cy="154990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5E17EB"/>
            </a:solidFill>
            <a:ln w="12700">
              <a:solidFill>
                <a:srgbClr val="000000"/>
              </a:solidFill>
            </a:ln>
          </p:spPr>
        </p:sp>
      </p:grpSp>
      <p:sp>
        <p:nvSpPr>
          <p:cNvPr id="22" name="TextBox 22"/>
          <p:cNvSpPr txBox="1"/>
          <p:nvPr/>
        </p:nvSpPr>
        <p:spPr>
          <a:xfrm>
            <a:off x="4041114" y="3674795"/>
            <a:ext cx="938330" cy="993012"/>
          </a:xfrm>
          <a:prstGeom prst="rect">
            <a:avLst/>
          </a:prstGeom>
        </p:spPr>
        <p:txBody>
          <a:bodyPr lIns="0" tIns="0" rIns="0" bIns="0" rtlCol="0" anchor="t">
            <a:spAutoFit/>
          </a:bodyPr>
          <a:lstStyle/>
          <a:p>
            <a:pPr algn="ctr">
              <a:lnSpc>
                <a:spcPts val="8098"/>
              </a:lnSpc>
              <a:spcBef>
                <a:spcPct val="0"/>
              </a:spcBef>
            </a:pPr>
            <a:r>
              <a:rPr lang="en-US" sz="5784">
                <a:solidFill>
                  <a:srgbClr val="FFFFFF"/>
                </a:solidFill>
                <a:latin typeface="Open Sans Bold"/>
                <a:ea typeface="Open Sans Bold"/>
                <a:cs typeface="Open Sans Bold"/>
                <a:sym typeface="Open Sans Bold"/>
              </a:rPr>
              <a:t>1</a:t>
            </a:r>
          </a:p>
        </p:txBody>
      </p:sp>
      <p:sp>
        <p:nvSpPr>
          <p:cNvPr id="23" name="TextBox 23"/>
          <p:cNvSpPr txBox="1"/>
          <p:nvPr/>
        </p:nvSpPr>
        <p:spPr>
          <a:xfrm>
            <a:off x="8674835" y="3674795"/>
            <a:ext cx="938330" cy="993012"/>
          </a:xfrm>
          <a:prstGeom prst="rect">
            <a:avLst/>
          </a:prstGeom>
        </p:spPr>
        <p:txBody>
          <a:bodyPr lIns="0" tIns="0" rIns="0" bIns="0" rtlCol="0" anchor="t">
            <a:spAutoFit/>
          </a:bodyPr>
          <a:lstStyle/>
          <a:p>
            <a:pPr algn="ctr">
              <a:lnSpc>
                <a:spcPts val="8098"/>
              </a:lnSpc>
              <a:spcBef>
                <a:spcPct val="0"/>
              </a:spcBef>
            </a:pPr>
            <a:r>
              <a:rPr lang="en-US" sz="5784">
                <a:solidFill>
                  <a:srgbClr val="FFFFFF"/>
                </a:solidFill>
                <a:latin typeface="Open Sans Bold"/>
                <a:ea typeface="Open Sans Bold"/>
                <a:cs typeface="Open Sans Bold"/>
                <a:sym typeface="Open Sans Bold"/>
              </a:rPr>
              <a:t>2</a:t>
            </a:r>
          </a:p>
        </p:txBody>
      </p:sp>
      <p:grpSp>
        <p:nvGrpSpPr>
          <p:cNvPr id="24" name="Group 24"/>
          <p:cNvGrpSpPr/>
          <p:nvPr/>
        </p:nvGrpSpPr>
        <p:grpSpPr>
          <a:xfrm>
            <a:off x="11796346" y="4228451"/>
            <a:ext cx="3962750" cy="3503552"/>
            <a:chOff x="0" y="0"/>
            <a:chExt cx="1043687" cy="922746"/>
          </a:xfrm>
        </p:grpSpPr>
        <p:sp>
          <p:nvSpPr>
            <p:cNvPr id="25" name="Freeform 25"/>
            <p:cNvSpPr/>
            <p:nvPr/>
          </p:nvSpPr>
          <p:spPr>
            <a:xfrm>
              <a:off x="0" y="0"/>
              <a:ext cx="1043687" cy="922746"/>
            </a:xfrm>
            <a:custGeom>
              <a:avLst/>
              <a:gdLst/>
              <a:ahLst/>
              <a:cxnLst/>
              <a:rect l="l" t="t" r="r" b="b"/>
              <a:pathLst>
                <a:path w="1043687" h="922746">
                  <a:moveTo>
                    <a:pt x="0" y="0"/>
                  </a:moveTo>
                  <a:lnTo>
                    <a:pt x="1043687" y="0"/>
                  </a:lnTo>
                  <a:lnTo>
                    <a:pt x="1043687" y="922746"/>
                  </a:lnTo>
                  <a:lnTo>
                    <a:pt x="0" y="922746"/>
                  </a:lnTo>
                  <a:close/>
                </a:path>
              </a:pathLst>
            </a:custGeom>
            <a:solidFill>
              <a:srgbClr val="29007B"/>
            </a:solidFill>
          </p:spPr>
        </p:sp>
        <p:sp>
          <p:nvSpPr>
            <p:cNvPr id="26" name="TextBox 26"/>
            <p:cNvSpPr txBox="1"/>
            <p:nvPr/>
          </p:nvSpPr>
          <p:spPr>
            <a:xfrm>
              <a:off x="0" y="-38100"/>
              <a:ext cx="1043687" cy="960846"/>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3002769" y="3453499"/>
            <a:ext cx="1549904" cy="154990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5E17EB"/>
            </a:solidFill>
            <a:ln w="12700">
              <a:solidFill>
                <a:srgbClr val="000000"/>
              </a:solidFill>
            </a:ln>
          </p:spPr>
        </p:sp>
      </p:grpSp>
      <p:sp>
        <p:nvSpPr>
          <p:cNvPr id="29" name="TextBox 29"/>
          <p:cNvSpPr txBox="1"/>
          <p:nvPr/>
        </p:nvSpPr>
        <p:spPr>
          <a:xfrm>
            <a:off x="13308556" y="3674795"/>
            <a:ext cx="938330" cy="993012"/>
          </a:xfrm>
          <a:prstGeom prst="rect">
            <a:avLst/>
          </a:prstGeom>
        </p:spPr>
        <p:txBody>
          <a:bodyPr lIns="0" tIns="0" rIns="0" bIns="0" rtlCol="0" anchor="t">
            <a:spAutoFit/>
          </a:bodyPr>
          <a:lstStyle/>
          <a:p>
            <a:pPr algn="ctr">
              <a:lnSpc>
                <a:spcPts val="8098"/>
              </a:lnSpc>
              <a:spcBef>
                <a:spcPct val="0"/>
              </a:spcBef>
            </a:pPr>
            <a:r>
              <a:rPr lang="en-US" sz="5784">
                <a:solidFill>
                  <a:srgbClr val="FFFFFF"/>
                </a:solidFill>
                <a:latin typeface="Open Sans Bold"/>
                <a:ea typeface="Open Sans Bold"/>
                <a:cs typeface="Open Sans Bold"/>
                <a:sym typeface="Open Sans Bold"/>
              </a:rPr>
              <a:t>3</a:t>
            </a:r>
          </a:p>
        </p:txBody>
      </p:sp>
      <p:sp>
        <p:nvSpPr>
          <p:cNvPr id="30" name="TextBox 30"/>
          <p:cNvSpPr txBox="1"/>
          <p:nvPr/>
        </p:nvSpPr>
        <p:spPr>
          <a:xfrm>
            <a:off x="2921686" y="5270103"/>
            <a:ext cx="3177187" cy="876300"/>
          </a:xfrm>
          <a:prstGeom prst="rect">
            <a:avLst/>
          </a:prstGeom>
        </p:spPr>
        <p:txBody>
          <a:bodyPr lIns="0" tIns="0" rIns="0" bIns="0" rtlCol="0" anchor="t">
            <a:spAutoFit/>
          </a:bodyPr>
          <a:lstStyle/>
          <a:p>
            <a:pPr algn="ctr">
              <a:lnSpc>
                <a:spcPts val="3481"/>
              </a:lnSpc>
            </a:pPr>
            <a:r>
              <a:rPr lang="en-US" sz="2900" dirty="0">
                <a:solidFill>
                  <a:srgbClr val="FFFFFF"/>
                </a:solidFill>
                <a:latin typeface="Open Sans Bold"/>
                <a:ea typeface="Open Sans Bold"/>
                <a:cs typeface="Open Sans Bold"/>
                <a:sym typeface="Open Sans Bold"/>
              </a:rPr>
              <a:t>STRUKTUR ORGANISASI</a:t>
            </a:r>
          </a:p>
        </p:txBody>
      </p:sp>
      <p:sp>
        <p:nvSpPr>
          <p:cNvPr id="31" name="TextBox 31"/>
          <p:cNvSpPr txBox="1"/>
          <p:nvPr/>
        </p:nvSpPr>
        <p:spPr>
          <a:xfrm>
            <a:off x="7555407" y="5270103"/>
            <a:ext cx="3177187" cy="876300"/>
          </a:xfrm>
          <a:prstGeom prst="rect">
            <a:avLst/>
          </a:prstGeom>
        </p:spPr>
        <p:txBody>
          <a:bodyPr lIns="0" tIns="0" rIns="0" bIns="0" rtlCol="0" anchor="t">
            <a:spAutoFit/>
          </a:bodyPr>
          <a:lstStyle/>
          <a:p>
            <a:pPr algn="ctr">
              <a:lnSpc>
                <a:spcPts val="3481"/>
              </a:lnSpc>
            </a:pPr>
            <a:r>
              <a:rPr lang="en-US" sz="2900" dirty="0">
                <a:solidFill>
                  <a:srgbClr val="FFFFFF"/>
                </a:solidFill>
                <a:latin typeface="Open Sans Bold"/>
                <a:ea typeface="Open Sans Bold"/>
                <a:cs typeface="Open Sans Bold"/>
                <a:sym typeface="Open Sans Bold"/>
              </a:rPr>
              <a:t>ALOKASI SUMBER DAYA</a:t>
            </a:r>
          </a:p>
        </p:txBody>
      </p:sp>
      <p:sp>
        <p:nvSpPr>
          <p:cNvPr id="32" name="TextBox 32"/>
          <p:cNvSpPr txBox="1"/>
          <p:nvPr/>
        </p:nvSpPr>
        <p:spPr>
          <a:xfrm>
            <a:off x="12189128" y="5270103"/>
            <a:ext cx="3177187" cy="876300"/>
          </a:xfrm>
          <a:prstGeom prst="rect">
            <a:avLst/>
          </a:prstGeom>
        </p:spPr>
        <p:txBody>
          <a:bodyPr lIns="0" tIns="0" rIns="0" bIns="0" rtlCol="0" anchor="t">
            <a:spAutoFit/>
          </a:bodyPr>
          <a:lstStyle/>
          <a:p>
            <a:pPr algn="ctr">
              <a:lnSpc>
                <a:spcPts val="3481"/>
              </a:lnSpc>
            </a:pPr>
            <a:r>
              <a:rPr lang="en-US" sz="2900" dirty="0">
                <a:solidFill>
                  <a:srgbClr val="FFFFFF"/>
                </a:solidFill>
                <a:latin typeface="Open Sans Bold"/>
                <a:ea typeface="Open Sans Bold"/>
                <a:cs typeface="Open Sans Bold"/>
                <a:sym typeface="Open Sans Bold"/>
              </a:rPr>
              <a:t>BUDAYA ORGANISASI</a:t>
            </a:r>
          </a:p>
        </p:txBody>
      </p:sp>
      <p:sp>
        <p:nvSpPr>
          <p:cNvPr id="33" name="TextBox 33"/>
          <p:cNvSpPr txBox="1"/>
          <p:nvPr/>
        </p:nvSpPr>
        <p:spPr>
          <a:xfrm>
            <a:off x="2692756" y="6359801"/>
            <a:ext cx="3635046" cy="1231106"/>
          </a:xfrm>
          <a:prstGeom prst="rect">
            <a:avLst/>
          </a:prstGeom>
        </p:spPr>
        <p:txBody>
          <a:bodyPr lIns="0" tIns="0" rIns="0" bIns="0" rtlCol="0" anchor="t">
            <a:spAutoFit/>
          </a:bodyPr>
          <a:lstStyle/>
          <a:p>
            <a:pPr algn="ctr">
              <a:lnSpc>
                <a:spcPts val="2379"/>
              </a:lnSpc>
            </a:pPr>
            <a:r>
              <a:rPr lang="en-US" sz="1982" dirty="0" err="1">
                <a:solidFill>
                  <a:srgbClr val="FFFFFF"/>
                </a:solidFill>
                <a:latin typeface="Open Sans"/>
                <a:ea typeface="Open Sans"/>
                <a:cs typeface="Open Sans"/>
                <a:sym typeface="Open Sans"/>
              </a:rPr>
              <a:t>Menyesuaikan</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struktur</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organisasi</a:t>
            </a:r>
            <a:r>
              <a:rPr lang="en-US" sz="1982" dirty="0">
                <a:solidFill>
                  <a:srgbClr val="FFFFFF"/>
                </a:solidFill>
                <a:latin typeface="Open Sans"/>
                <a:ea typeface="Open Sans"/>
                <a:cs typeface="Open Sans"/>
                <a:sym typeface="Open Sans"/>
              </a:rPr>
              <a:t> agar </a:t>
            </a:r>
            <a:r>
              <a:rPr lang="en-US" sz="1982" dirty="0" err="1">
                <a:solidFill>
                  <a:srgbClr val="FFFFFF"/>
                </a:solidFill>
                <a:latin typeface="Open Sans"/>
                <a:ea typeface="Open Sans"/>
                <a:cs typeface="Open Sans"/>
                <a:sym typeface="Open Sans"/>
              </a:rPr>
              <a:t>mendukung</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implementasi</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strategi</a:t>
            </a:r>
            <a:r>
              <a:rPr lang="en-US" sz="1982" dirty="0">
                <a:solidFill>
                  <a:srgbClr val="FFFFFF"/>
                </a:solidFill>
                <a:latin typeface="Open Sans"/>
                <a:ea typeface="Open Sans"/>
                <a:cs typeface="Open Sans"/>
                <a:sym typeface="Open Sans"/>
              </a:rPr>
              <a:t>. HAL </a:t>
            </a:r>
            <a:r>
              <a:rPr lang="en-US" sz="1982" dirty="0" smtClean="0">
                <a:solidFill>
                  <a:srgbClr val="FFFFFF"/>
                </a:solidFill>
                <a:latin typeface="Open Sans"/>
                <a:ea typeface="Open Sans"/>
                <a:cs typeface="Open Sans"/>
                <a:sym typeface="Open Sans"/>
              </a:rPr>
              <a:t> </a:t>
            </a:r>
            <a:r>
              <a:rPr lang="en-US" sz="1982" dirty="0">
                <a:solidFill>
                  <a:srgbClr val="FFFFFF"/>
                </a:solidFill>
                <a:latin typeface="Open Sans"/>
                <a:ea typeface="Open Sans"/>
                <a:cs typeface="Open Sans"/>
                <a:sym typeface="Open Sans"/>
              </a:rPr>
              <a:t>13 point 1 </a:t>
            </a:r>
            <a:r>
              <a:rPr lang="en-US" sz="1982" dirty="0" err="1">
                <a:solidFill>
                  <a:srgbClr val="FFFFFF"/>
                </a:solidFill>
                <a:latin typeface="Open Sans"/>
                <a:ea typeface="Open Sans"/>
                <a:cs typeface="Open Sans"/>
                <a:sym typeface="Open Sans"/>
              </a:rPr>
              <a:t>dan</a:t>
            </a:r>
            <a:r>
              <a:rPr lang="en-US" sz="1982" dirty="0">
                <a:solidFill>
                  <a:srgbClr val="FFFFFF"/>
                </a:solidFill>
                <a:latin typeface="Open Sans"/>
                <a:ea typeface="Open Sans"/>
                <a:cs typeface="Open Sans"/>
                <a:sym typeface="Open Sans"/>
              </a:rPr>
              <a:t> 2</a:t>
            </a:r>
          </a:p>
        </p:txBody>
      </p:sp>
      <p:sp>
        <p:nvSpPr>
          <p:cNvPr id="34" name="TextBox 34"/>
          <p:cNvSpPr txBox="1"/>
          <p:nvPr/>
        </p:nvSpPr>
        <p:spPr>
          <a:xfrm>
            <a:off x="7273822" y="6359801"/>
            <a:ext cx="3740356" cy="1231106"/>
          </a:xfrm>
          <a:prstGeom prst="rect">
            <a:avLst/>
          </a:prstGeom>
        </p:spPr>
        <p:txBody>
          <a:bodyPr lIns="0" tIns="0" rIns="0" bIns="0" rtlCol="0" anchor="t">
            <a:spAutoFit/>
          </a:bodyPr>
          <a:lstStyle/>
          <a:p>
            <a:pPr algn="ctr">
              <a:lnSpc>
                <a:spcPts val="2379"/>
              </a:lnSpc>
            </a:pPr>
            <a:r>
              <a:rPr lang="en-US" sz="1982" dirty="0" err="1">
                <a:solidFill>
                  <a:srgbClr val="FFFFFF"/>
                </a:solidFill>
                <a:latin typeface="Open Sans"/>
                <a:ea typeface="Open Sans"/>
                <a:cs typeface="Open Sans"/>
                <a:sym typeface="Open Sans"/>
              </a:rPr>
              <a:t>Mengalokasikan</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sumber</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daya</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manusia</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keuangan</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teknologi</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untuk</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mencapai</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tujuan</a:t>
            </a:r>
            <a:r>
              <a:rPr lang="en-US" sz="1982" dirty="0">
                <a:solidFill>
                  <a:srgbClr val="FFFFFF"/>
                </a:solidFill>
                <a:latin typeface="Open Sans"/>
                <a:ea typeface="Open Sans"/>
                <a:cs typeface="Open Sans"/>
                <a:sym typeface="Open Sans"/>
              </a:rPr>
              <a:t>. HAL. </a:t>
            </a:r>
            <a:r>
              <a:rPr lang="en-US" sz="1982" dirty="0" smtClean="0">
                <a:solidFill>
                  <a:srgbClr val="FFFFFF"/>
                </a:solidFill>
                <a:latin typeface="Open Sans"/>
                <a:ea typeface="Open Sans"/>
                <a:cs typeface="Open Sans"/>
                <a:sym typeface="Open Sans"/>
              </a:rPr>
              <a:t>  </a:t>
            </a:r>
            <a:r>
              <a:rPr lang="en-US" sz="1982" dirty="0">
                <a:solidFill>
                  <a:srgbClr val="FFFFFF"/>
                </a:solidFill>
                <a:latin typeface="Open Sans"/>
                <a:ea typeface="Open Sans"/>
                <a:cs typeface="Open Sans"/>
                <a:sym typeface="Open Sans"/>
              </a:rPr>
              <a:t>13 POINT 3 - 6</a:t>
            </a:r>
          </a:p>
        </p:txBody>
      </p:sp>
      <p:sp>
        <p:nvSpPr>
          <p:cNvPr id="35" name="TextBox 35"/>
          <p:cNvSpPr txBox="1"/>
          <p:nvPr/>
        </p:nvSpPr>
        <p:spPr>
          <a:xfrm>
            <a:off x="11960198" y="6359801"/>
            <a:ext cx="3635046" cy="1170839"/>
          </a:xfrm>
          <a:prstGeom prst="rect">
            <a:avLst/>
          </a:prstGeom>
        </p:spPr>
        <p:txBody>
          <a:bodyPr lIns="0" tIns="0" rIns="0" bIns="0" rtlCol="0" anchor="t">
            <a:spAutoFit/>
          </a:bodyPr>
          <a:lstStyle/>
          <a:p>
            <a:pPr algn="ctr">
              <a:lnSpc>
                <a:spcPts val="2379"/>
              </a:lnSpc>
            </a:pPr>
            <a:r>
              <a:rPr lang="en-US" sz="1982" dirty="0" err="1">
                <a:solidFill>
                  <a:srgbClr val="FFFFFF"/>
                </a:solidFill>
                <a:latin typeface="Open Sans"/>
                <a:ea typeface="Open Sans"/>
                <a:cs typeface="Open Sans"/>
                <a:sym typeface="Open Sans"/>
              </a:rPr>
              <a:t>Membangun</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budaya</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organisasi</a:t>
            </a:r>
            <a:r>
              <a:rPr lang="en-US" sz="1982" dirty="0">
                <a:solidFill>
                  <a:srgbClr val="FFFFFF"/>
                </a:solidFill>
                <a:latin typeface="Open Sans"/>
                <a:ea typeface="Open Sans"/>
                <a:cs typeface="Open Sans"/>
                <a:sym typeface="Open Sans"/>
              </a:rPr>
              <a:t> yang </a:t>
            </a:r>
            <a:r>
              <a:rPr lang="en-US" sz="1982" dirty="0" err="1">
                <a:solidFill>
                  <a:srgbClr val="FFFFFF"/>
                </a:solidFill>
                <a:latin typeface="Open Sans"/>
                <a:ea typeface="Open Sans"/>
                <a:cs typeface="Open Sans"/>
                <a:sym typeface="Open Sans"/>
              </a:rPr>
              <a:t>mendukung</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pelaksanaan</a:t>
            </a:r>
            <a:r>
              <a:rPr lang="en-US" sz="1982" dirty="0">
                <a:solidFill>
                  <a:srgbClr val="FFFFFF"/>
                </a:solidFill>
                <a:latin typeface="Open Sans"/>
                <a:ea typeface="Open Sans"/>
                <a:cs typeface="Open Sans"/>
                <a:sym typeface="Open Sans"/>
              </a:rPr>
              <a:t> </a:t>
            </a:r>
            <a:r>
              <a:rPr lang="en-US" sz="1982" dirty="0" err="1">
                <a:solidFill>
                  <a:srgbClr val="FFFFFF"/>
                </a:solidFill>
                <a:latin typeface="Open Sans"/>
                <a:ea typeface="Open Sans"/>
                <a:cs typeface="Open Sans"/>
                <a:sym typeface="Open Sans"/>
              </a:rPr>
              <a:t>strategi</a:t>
            </a:r>
            <a:r>
              <a:rPr lang="en-US" sz="1982" dirty="0">
                <a:solidFill>
                  <a:srgbClr val="FFFFFF"/>
                </a:solidFill>
                <a:latin typeface="Open Sans"/>
                <a:ea typeface="Open Sans"/>
                <a:cs typeface="Open Sans"/>
                <a:sym typeface="Open Sans"/>
              </a:rPr>
              <a:t>. HAL. POINT 7-10</a:t>
            </a:r>
          </a:p>
        </p:txBody>
      </p:sp>
      <p:sp>
        <p:nvSpPr>
          <p:cNvPr id="36" name="TextBox 36"/>
          <p:cNvSpPr txBox="1"/>
          <p:nvPr/>
        </p:nvSpPr>
        <p:spPr>
          <a:xfrm>
            <a:off x="16877409" y="9524999"/>
            <a:ext cx="1089118"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19</a:t>
            </a:r>
          </a:p>
        </p:txBody>
      </p:sp>
      <p:sp>
        <p:nvSpPr>
          <p:cNvPr id="37" name="AutoShape 37"/>
          <p:cNvSpPr/>
          <p:nvPr/>
        </p:nvSpPr>
        <p:spPr>
          <a:xfrm>
            <a:off x="16925034" y="9610724"/>
            <a:ext cx="0" cy="761492"/>
          </a:xfrm>
          <a:prstGeom prst="line">
            <a:avLst/>
          </a:prstGeom>
          <a:ln w="95250" cap="flat">
            <a:solidFill>
              <a:srgbClr val="FFFFFF"/>
            </a:solidFill>
            <a:prstDash val="solid"/>
            <a:headEnd type="none" w="sm" len="sm"/>
            <a:tailEnd type="none" w="sm" len="sm"/>
          </a:ln>
        </p:spPr>
      </p:sp>
      <p:sp>
        <p:nvSpPr>
          <p:cNvPr id="38" name="Freeform 38"/>
          <p:cNvSpPr/>
          <p:nvPr/>
        </p:nvSpPr>
        <p:spPr>
          <a:xfrm>
            <a:off x="5663988" y="9427453"/>
            <a:ext cx="7898353" cy="752224"/>
          </a:xfrm>
          <a:custGeom>
            <a:avLst/>
            <a:gdLst/>
            <a:ahLst/>
            <a:cxnLst/>
            <a:rect l="l" t="t" r="r" b="b"/>
            <a:pathLst>
              <a:path w="7898353" h="752224">
                <a:moveTo>
                  <a:pt x="0" y="0"/>
                </a:moveTo>
                <a:lnTo>
                  <a:pt x="7898353" y="0"/>
                </a:lnTo>
                <a:lnTo>
                  <a:pt x="7898353" y="752225"/>
                </a:lnTo>
                <a:lnTo>
                  <a:pt x="0" y="752225"/>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9" grpId="0"/>
      <p:bldP spid="30"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17190" y="2539"/>
            <a:ext cx="18457590" cy="10357795"/>
          </a:xfrm>
          <a:prstGeom prst="rect">
            <a:avLst/>
          </a:prstGeom>
        </p:spPr>
      </p:pic>
      <p:grpSp>
        <p:nvGrpSpPr>
          <p:cNvPr id="3" name="Group 3"/>
          <p:cNvGrpSpPr/>
          <p:nvPr/>
        </p:nvGrpSpPr>
        <p:grpSpPr>
          <a:xfrm>
            <a:off x="5821991" y="424506"/>
            <a:ext cx="4260705" cy="1032846"/>
            <a:chOff x="0" y="0"/>
            <a:chExt cx="2098977" cy="508817"/>
          </a:xfrm>
        </p:grpSpPr>
        <p:sp>
          <p:nvSpPr>
            <p:cNvPr id="4" name="Freeform 4"/>
            <p:cNvSpPr/>
            <p:nvPr/>
          </p:nvSpPr>
          <p:spPr>
            <a:xfrm>
              <a:off x="0" y="0"/>
              <a:ext cx="2098977" cy="508817"/>
            </a:xfrm>
            <a:custGeom>
              <a:avLst/>
              <a:gdLst/>
              <a:ahLst/>
              <a:cxnLst/>
              <a:rect l="l" t="t" r="r" b="b"/>
              <a:pathLst>
                <a:path w="2098977" h="508817">
                  <a:moveTo>
                    <a:pt x="2098977" y="254409"/>
                  </a:moveTo>
                  <a:lnTo>
                    <a:pt x="1895777" y="508817"/>
                  </a:lnTo>
                  <a:lnTo>
                    <a:pt x="203200" y="508817"/>
                  </a:lnTo>
                  <a:lnTo>
                    <a:pt x="0" y="254409"/>
                  </a:lnTo>
                  <a:lnTo>
                    <a:pt x="203200" y="0"/>
                  </a:lnTo>
                  <a:lnTo>
                    <a:pt x="1895777" y="0"/>
                  </a:lnTo>
                  <a:lnTo>
                    <a:pt x="2098977" y="254409"/>
                  </a:lnTo>
                  <a:close/>
                </a:path>
              </a:pathLst>
            </a:custGeom>
            <a:solidFill>
              <a:srgbClr val="29007B"/>
            </a:solidFill>
          </p:spPr>
        </p:sp>
        <p:sp>
          <p:nvSpPr>
            <p:cNvPr id="5" name="TextBox 5"/>
            <p:cNvSpPr txBox="1"/>
            <p:nvPr/>
          </p:nvSpPr>
          <p:spPr>
            <a:xfrm>
              <a:off x="114300" y="-38100"/>
              <a:ext cx="1870377" cy="54691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425596" y="317207"/>
            <a:ext cx="1208387" cy="120838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2" name="Group 12"/>
          <p:cNvGrpSpPr/>
          <p:nvPr/>
        </p:nvGrpSpPr>
        <p:grpSpPr>
          <a:xfrm rot="-10800000">
            <a:off x="11976883" y="336736"/>
            <a:ext cx="1208387" cy="120838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4" name="Group 14"/>
          <p:cNvGrpSpPr/>
          <p:nvPr/>
        </p:nvGrpSpPr>
        <p:grpSpPr>
          <a:xfrm rot="-10800000">
            <a:off x="13528170" y="336736"/>
            <a:ext cx="1208387" cy="12083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sp>
        <p:nvSpPr>
          <p:cNvPr id="28" name="TextBox 28"/>
          <p:cNvSpPr txBox="1"/>
          <p:nvPr/>
        </p:nvSpPr>
        <p:spPr>
          <a:xfrm>
            <a:off x="6167626" y="451057"/>
            <a:ext cx="3569435" cy="1974900"/>
          </a:xfrm>
          <a:prstGeom prst="rect">
            <a:avLst/>
          </a:prstGeom>
        </p:spPr>
        <p:txBody>
          <a:bodyPr lIns="0" tIns="0" rIns="0" bIns="0" rtlCol="0" anchor="t">
            <a:spAutoFit/>
          </a:bodyPr>
          <a:lstStyle/>
          <a:p>
            <a:pPr algn="ctr">
              <a:lnSpc>
                <a:spcPts val="7719"/>
              </a:lnSpc>
            </a:pPr>
            <a:r>
              <a:rPr lang="en-US" sz="5514" dirty="0" smtClean="0">
                <a:solidFill>
                  <a:srgbClr val="FFFFFF"/>
                </a:solidFill>
                <a:latin typeface="Staatliches"/>
                <a:ea typeface="Staatliches"/>
                <a:cs typeface="Staatliches"/>
                <a:sym typeface="Staatliches"/>
              </a:rPr>
              <a:t>ABSTRAK</a:t>
            </a:r>
            <a:endParaRPr lang="en-US" sz="5514" dirty="0">
              <a:solidFill>
                <a:srgbClr val="FFFFFF"/>
              </a:solidFill>
              <a:latin typeface="Staatliches"/>
              <a:ea typeface="Staatliches"/>
              <a:cs typeface="Staatliches"/>
              <a:sym typeface="Staatliches"/>
            </a:endParaRPr>
          </a:p>
          <a:p>
            <a:pPr algn="ctr">
              <a:lnSpc>
                <a:spcPts val="7719"/>
              </a:lnSpc>
            </a:pPr>
            <a:endParaRPr lang="en-US" sz="5514" dirty="0">
              <a:solidFill>
                <a:srgbClr val="FFFFFF"/>
              </a:solidFill>
              <a:latin typeface="Staatliches"/>
              <a:ea typeface="Staatliches"/>
              <a:cs typeface="Staatliches"/>
              <a:sym typeface="Staatliches"/>
            </a:endParaRPr>
          </a:p>
        </p:txBody>
      </p:sp>
      <p:grpSp>
        <p:nvGrpSpPr>
          <p:cNvPr id="30" name="Group 30"/>
          <p:cNvGrpSpPr/>
          <p:nvPr/>
        </p:nvGrpSpPr>
        <p:grpSpPr>
          <a:xfrm>
            <a:off x="4844461" y="2271023"/>
            <a:ext cx="387005" cy="387005"/>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32" name="Group 32"/>
          <p:cNvGrpSpPr/>
          <p:nvPr/>
        </p:nvGrpSpPr>
        <p:grpSpPr>
          <a:xfrm>
            <a:off x="4977971" y="3964988"/>
            <a:ext cx="387005" cy="38700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34" name="Group 34"/>
          <p:cNvGrpSpPr/>
          <p:nvPr/>
        </p:nvGrpSpPr>
        <p:grpSpPr>
          <a:xfrm>
            <a:off x="5094829" y="5728543"/>
            <a:ext cx="387005" cy="38700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sp>
        <p:nvSpPr>
          <p:cNvPr id="36" name="TextBox 36"/>
          <p:cNvSpPr txBox="1"/>
          <p:nvPr/>
        </p:nvSpPr>
        <p:spPr>
          <a:xfrm>
            <a:off x="5764196" y="2212135"/>
            <a:ext cx="6604300" cy="445893"/>
          </a:xfrm>
          <a:prstGeom prst="rect">
            <a:avLst/>
          </a:prstGeom>
        </p:spPr>
        <p:txBody>
          <a:bodyPr lIns="0" tIns="0" rIns="0" bIns="0" rtlCol="0" anchor="t">
            <a:spAutoFit/>
          </a:bodyPr>
          <a:lstStyle/>
          <a:p>
            <a:pPr algn="l">
              <a:lnSpc>
                <a:spcPts val="3608"/>
              </a:lnSpc>
              <a:spcBef>
                <a:spcPct val="0"/>
              </a:spcBef>
            </a:pPr>
            <a:r>
              <a:rPr lang="en-US" sz="2577" dirty="0">
                <a:solidFill>
                  <a:srgbClr val="29007B"/>
                </a:solidFill>
                <a:latin typeface="Open Sans Bold"/>
                <a:ea typeface="Open Sans Bold"/>
                <a:cs typeface="Open Sans Bold"/>
                <a:sym typeface="Open Sans Bold"/>
              </a:rPr>
              <a:t>PERKEMBANGAN DUNIA PENDIDIKAN</a:t>
            </a:r>
          </a:p>
        </p:txBody>
      </p:sp>
      <p:sp>
        <p:nvSpPr>
          <p:cNvPr id="37" name="TextBox 37"/>
          <p:cNvSpPr txBox="1"/>
          <p:nvPr/>
        </p:nvSpPr>
        <p:spPr>
          <a:xfrm>
            <a:off x="5764196" y="3975260"/>
            <a:ext cx="4376293" cy="445893"/>
          </a:xfrm>
          <a:prstGeom prst="rect">
            <a:avLst/>
          </a:prstGeom>
        </p:spPr>
        <p:txBody>
          <a:bodyPr lIns="0" tIns="0" rIns="0" bIns="0" rtlCol="0" anchor="t">
            <a:spAutoFit/>
          </a:bodyPr>
          <a:lstStyle/>
          <a:p>
            <a:pPr>
              <a:lnSpc>
                <a:spcPts val="3608"/>
              </a:lnSpc>
              <a:spcBef>
                <a:spcPct val="0"/>
              </a:spcBef>
            </a:pPr>
            <a:r>
              <a:rPr lang="en-US" sz="2577" dirty="0">
                <a:solidFill>
                  <a:srgbClr val="29007B"/>
                </a:solidFill>
                <a:latin typeface="Open Sans Bold"/>
                <a:ea typeface="Open Sans Bold"/>
                <a:cs typeface="Open Sans Bold"/>
                <a:sym typeface="Open Sans Bold"/>
              </a:rPr>
              <a:t>PERSAINGAN LEMBAGA</a:t>
            </a:r>
          </a:p>
        </p:txBody>
      </p:sp>
      <p:sp>
        <p:nvSpPr>
          <p:cNvPr id="38" name="TextBox 38"/>
          <p:cNvSpPr txBox="1"/>
          <p:nvPr/>
        </p:nvSpPr>
        <p:spPr>
          <a:xfrm>
            <a:off x="5988047" y="5784459"/>
            <a:ext cx="4376293" cy="445893"/>
          </a:xfrm>
          <a:prstGeom prst="rect">
            <a:avLst/>
          </a:prstGeom>
        </p:spPr>
        <p:txBody>
          <a:bodyPr lIns="0" tIns="0" rIns="0" bIns="0" rtlCol="0" anchor="t">
            <a:spAutoFit/>
          </a:bodyPr>
          <a:lstStyle/>
          <a:p>
            <a:pPr algn="l">
              <a:lnSpc>
                <a:spcPts val="3608"/>
              </a:lnSpc>
              <a:spcBef>
                <a:spcPct val="0"/>
              </a:spcBef>
            </a:pPr>
            <a:r>
              <a:rPr lang="en-US" sz="2577" dirty="0">
                <a:solidFill>
                  <a:srgbClr val="29007B"/>
                </a:solidFill>
                <a:latin typeface="Open Sans Bold"/>
                <a:ea typeface="Open Sans Bold"/>
                <a:cs typeface="Open Sans Bold"/>
                <a:sym typeface="Open Sans Bold"/>
              </a:rPr>
              <a:t>FAKTA EMPIRIS</a:t>
            </a:r>
          </a:p>
        </p:txBody>
      </p:sp>
      <p:sp>
        <p:nvSpPr>
          <p:cNvPr id="39" name="TextBox 39"/>
          <p:cNvSpPr txBox="1"/>
          <p:nvPr/>
        </p:nvSpPr>
        <p:spPr>
          <a:xfrm>
            <a:off x="5288331" y="2819378"/>
            <a:ext cx="11424041" cy="801766"/>
          </a:xfrm>
          <a:prstGeom prst="rect">
            <a:avLst/>
          </a:prstGeom>
        </p:spPr>
        <p:txBody>
          <a:bodyPr lIns="0" tIns="0" rIns="0" bIns="0" rtlCol="0" anchor="t">
            <a:spAutoFit/>
          </a:bodyPr>
          <a:lstStyle/>
          <a:p>
            <a:pPr algn="l">
              <a:lnSpc>
                <a:spcPts val="3242"/>
              </a:lnSpc>
              <a:spcBef>
                <a:spcPct val="0"/>
              </a:spcBef>
            </a:pPr>
            <a:r>
              <a:rPr lang="en-US" sz="2316" dirty="0" err="1">
                <a:solidFill>
                  <a:srgbClr val="000000"/>
                </a:solidFill>
                <a:latin typeface="Open Sans"/>
                <a:ea typeface="Open Sans"/>
                <a:cs typeface="Open Sans"/>
                <a:sym typeface="Open Sans"/>
              </a:rPr>
              <a:t>Berbagai</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macam</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kemajuan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baik</a:t>
            </a:r>
            <a:r>
              <a:rPr lang="en-US" sz="2316" dirty="0">
                <a:solidFill>
                  <a:srgbClr val="000000"/>
                </a:solidFill>
                <a:latin typeface="Open Sans"/>
                <a:ea typeface="Open Sans"/>
                <a:cs typeface="Open Sans"/>
                <a:sym typeface="Open Sans"/>
              </a:rPr>
              <a:t> di </a:t>
            </a:r>
            <a:r>
              <a:rPr lang="en-US" sz="2316" dirty="0" err="1">
                <a:solidFill>
                  <a:srgbClr val="000000"/>
                </a:solidFill>
                <a:latin typeface="Open Sans"/>
                <a:ea typeface="Open Sans"/>
                <a:cs typeface="Open Sans"/>
                <a:sym typeface="Open Sans"/>
              </a:rPr>
              <a:t>sisi</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regulasi</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teknologi</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dan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informasi</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dan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persaingan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perebutan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pasar</a:t>
            </a:r>
            <a:endParaRPr lang="en-US" sz="2316" dirty="0">
              <a:solidFill>
                <a:srgbClr val="000000"/>
              </a:solidFill>
              <a:latin typeface="Open Sans"/>
              <a:ea typeface="Open Sans"/>
              <a:cs typeface="Open Sans"/>
              <a:sym typeface="Open Sans"/>
            </a:endParaRPr>
          </a:p>
        </p:txBody>
      </p:sp>
      <p:sp>
        <p:nvSpPr>
          <p:cNvPr id="40" name="TextBox 40"/>
          <p:cNvSpPr txBox="1"/>
          <p:nvPr/>
        </p:nvSpPr>
        <p:spPr>
          <a:xfrm>
            <a:off x="4867418" y="4689573"/>
            <a:ext cx="11869919" cy="872034"/>
          </a:xfrm>
          <a:prstGeom prst="rect">
            <a:avLst/>
          </a:prstGeom>
        </p:spPr>
        <p:txBody>
          <a:bodyPr wrap="square" lIns="0" tIns="0" rIns="0" bIns="0" rtlCol="0" anchor="t">
            <a:spAutoFit/>
          </a:bodyPr>
          <a:lstStyle/>
          <a:p>
            <a:pPr algn="l">
              <a:lnSpc>
                <a:spcPts val="3414"/>
              </a:lnSpc>
              <a:spcBef>
                <a:spcPct val="0"/>
              </a:spcBef>
            </a:pPr>
            <a:r>
              <a:rPr lang="en-US" sz="2438" dirty="0" err="1">
                <a:solidFill>
                  <a:srgbClr val="000000"/>
                </a:solidFill>
                <a:latin typeface="Open Sans"/>
                <a:ea typeface="Open Sans"/>
                <a:cs typeface="Open Sans"/>
                <a:sym typeface="Open Sans"/>
              </a:rPr>
              <a:t>lembaga-lembaga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pendidikan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berlomba-lomba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menyiapkan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diri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sebaik-baiknya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melalui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berbagai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macam</a:t>
            </a:r>
            <a:r>
              <a:rPr lang="en-US" sz="2438" dirty="0">
                <a:solidFill>
                  <a:srgbClr val="000000"/>
                </a:solidFill>
                <a:latin typeface="Open Sans"/>
                <a:ea typeface="Open Sans"/>
                <a:cs typeface="Open Sans"/>
                <a:sym typeface="Open Sans"/>
              </a:rPr>
              <a:t> program </a:t>
            </a:r>
            <a:r>
              <a:rPr lang="en-US" sz="2438" dirty="0" err="1">
                <a:solidFill>
                  <a:srgbClr val="000000"/>
                </a:solidFill>
                <a:latin typeface="Open Sans"/>
                <a:ea typeface="Open Sans"/>
                <a:cs typeface="Open Sans"/>
                <a:sym typeface="Open Sans"/>
              </a:rPr>
              <a:t>unggulan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untuk</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menjadi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daya</a:t>
            </a:r>
            <a:r>
              <a:rPr lang="en-US" sz="2438" dirty="0">
                <a:solidFill>
                  <a:srgbClr val="000000"/>
                </a:solidFill>
                <a:latin typeface="Open Sans"/>
                <a:ea typeface="Open Sans"/>
                <a:cs typeface="Open Sans"/>
                <a:sym typeface="Open Sans"/>
              </a:rPr>
              <a:t> </a:t>
            </a:r>
            <a:r>
              <a:rPr lang="en-US" sz="2438" dirty="0" err="1" smtClean="0">
                <a:solidFill>
                  <a:srgbClr val="000000"/>
                </a:solidFill>
                <a:latin typeface="Open Sans"/>
                <a:ea typeface="Open Sans"/>
                <a:cs typeface="Open Sans"/>
                <a:sym typeface="Open Sans"/>
              </a:rPr>
              <a:t>tarik</a:t>
            </a:r>
            <a:r>
              <a:rPr lang="en-US" sz="2438" dirty="0" smtClean="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masyarakat</a:t>
            </a:r>
            <a:endParaRPr lang="en-US" sz="2438" dirty="0">
              <a:solidFill>
                <a:srgbClr val="000000"/>
              </a:solidFill>
              <a:latin typeface="Open Sans"/>
              <a:ea typeface="Open Sans"/>
              <a:cs typeface="Open Sans"/>
              <a:sym typeface="Open Sans"/>
            </a:endParaRPr>
          </a:p>
        </p:txBody>
      </p:sp>
      <p:sp>
        <p:nvSpPr>
          <p:cNvPr id="41" name="TextBox 41"/>
          <p:cNvSpPr txBox="1"/>
          <p:nvPr/>
        </p:nvSpPr>
        <p:spPr>
          <a:xfrm>
            <a:off x="4844461" y="6623773"/>
            <a:ext cx="11551289" cy="1260201"/>
          </a:xfrm>
          <a:prstGeom prst="rect">
            <a:avLst/>
          </a:prstGeom>
        </p:spPr>
        <p:txBody>
          <a:bodyPr lIns="0" tIns="0" rIns="0" bIns="0" rtlCol="0" anchor="t">
            <a:spAutoFit/>
          </a:bodyPr>
          <a:lstStyle/>
          <a:p>
            <a:pPr algn="l">
              <a:lnSpc>
                <a:spcPts val="3414"/>
              </a:lnSpc>
              <a:spcBef>
                <a:spcPct val="0"/>
              </a:spcBef>
            </a:pPr>
            <a:r>
              <a:rPr lang="en-US" sz="2438" dirty="0" err="1">
                <a:solidFill>
                  <a:srgbClr val="000000"/>
                </a:solidFill>
                <a:latin typeface="Open Sans"/>
                <a:ea typeface="Open Sans"/>
                <a:cs typeface="Open Sans"/>
                <a:sym typeface="Open Sans"/>
              </a:rPr>
              <a:t>Banyak</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lembaga-lembaga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pendidikan</a:t>
            </a:r>
            <a:r>
              <a:rPr lang="en-US" sz="2438" dirty="0">
                <a:solidFill>
                  <a:srgbClr val="000000"/>
                </a:solidFill>
                <a:latin typeface="Open Sans"/>
                <a:ea typeface="Open Sans"/>
                <a:cs typeface="Open Sans"/>
                <a:sym typeface="Open Sans"/>
              </a:rPr>
              <a:t> yang </a:t>
            </a:r>
            <a:r>
              <a:rPr lang="en-US" sz="2438" dirty="0" err="1">
                <a:solidFill>
                  <a:srgbClr val="000000"/>
                </a:solidFill>
                <a:latin typeface="Open Sans"/>
                <a:ea typeface="Open Sans"/>
                <a:cs typeface="Open Sans"/>
                <a:sym typeface="Open Sans"/>
              </a:rPr>
              <a:t>masih</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tertatih-tatih</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dan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kurang</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bisa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menyiapkan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diri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untuk</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mengantisipasi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perubahan-perubahan</a:t>
            </a:r>
            <a:r>
              <a:rPr lang="en-US" sz="2438" dirty="0">
                <a:solidFill>
                  <a:srgbClr val="000000"/>
                </a:solidFill>
                <a:latin typeface="Open Sans"/>
                <a:ea typeface="Open Sans"/>
                <a:cs typeface="Open Sans"/>
                <a:sym typeface="Open Sans"/>
              </a:rPr>
              <a:t> yang </a:t>
            </a:r>
            <a:r>
              <a:rPr lang="en-US" sz="2438" dirty="0" err="1">
                <a:solidFill>
                  <a:srgbClr val="000000"/>
                </a:solidFill>
                <a:latin typeface="Open Sans"/>
                <a:ea typeface="Open Sans"/>
                <a:cs typeface="Open Sans"/>
                <a:sym typeface="Open Sans"/>
              </a:rPr>
              <a:t>sangat</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cepat</a:t>
            </a:r>
            <a:r>
              <a:rPr lang="en-US" sz="2438" dirty="0">
                <a:solidFill>
                  <a:srgbClr val="000000"/>
                </a:solidFill>
                <a:latin typeface="Open Sans"/>
                <a:ea typeface="Open Sans"/>
                <a:cs typeface="Open Sans"/>
                <a:sym typeface="Open Sans"/>
              </a:rPr>
              <a:t> di </a:t>
            </a:r>
            <a:r>
              <a:rPr lang="en-US" sz="2438" dirty="0" err="1">
                <a:solidFill>
                  <a:srgbClr val="000000"/>
                </a:solidFill>
                <a:latin typeface="Open Sans"/>
                <a:ea typeface="Open Sans"/>
                <a:cs typeface="Open Sans"/>
                <a:sym typeface="Open Sans"/>
              </a:rPr>
              <a:t>dunia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pendidikan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terlebih</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lembaga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pendidikan</a:t>
            </a:r>
            <a:r>
              <a:rPr lang="en-US" sz="2438" dirty="0">
                <a:solidFill>
                  <a:srgbClr val="000000"/>
                </a:solidFill>
                <a:latin typeface="Open Sans"/>
                <a:ea typeface="Open Sans"/>
                <a:cs typeface="Open Sans"/>
                <a:sym typeface="Open Sans"/>
              </a:rPr>
              <a:t> Islam</a:t>
            </a:r>
          </a:p>
        </p:txBody>
      </p:sp>
      <p:sp>
        <p:nvSpPr>
          <p:cNvPr id="42" name="Rectangle 41"/>
          <p:cNvSpPr/>
          <p:nvPr/>
        </p:nvSpPr>
        <p:spPr>
          <a:xfrm>
            <a:off x="10620106" y="697448"/>
            <a:ext cx="912430" cy="461665"/>
          </a:xfrm>
          <a:prstGeom prst="rect">
            <a:avLst/>
          </a:prstGeom>
          <a:noFill/>
        </p:spPr>
        <p:txBody>
          <a:bodyPr wrap="none" lIns="91440" tIns="45720" rIns="91440" bIns="45720">
            <a:spAutoFit/>
          </a:bodyPr>
          <a:lstStyle/>
          <a:p>
            <a:pPr algn="ctr"/>
            <a:r>
              <a:rPr lang="en-US" sz="2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Hal. 1</a:t>
            </a:r>
            <a:endParaRPr lang="en-US" sz="24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05199">
            <a:off x="-5368825" y="2202942"/>
            <a:ext cx="13864062" cy="11749793"/>
          </a:xfrm>
          <a:custGeom>
            <a:avLst/>
            <a:gdLst/>
            <a:ahLst/>
            <a:cxnLst/>
            <a:rect l="l" t="t" r="r" b="b"/>
            <a:pathLst>
              <a:path w="13864062" h="11749793">
                <a:moveTo>
                  <a:pt x="0" y="0"/>
                </a:moveTo>
                <a:lnTo>
                  <a:pt x="13864063" y="0"/>
                </a:lnTo>
                <a:lnTo>
                  <a:pt x="13864063" y="11749793"/>
                </a:lnTo>
                <a:lnTo>
                  <a:pt x="0" y="11749793"/>
                </a:lnTo>
                <a:lnTo>
                  <a:pt x="0" y="0"/>
                </a:lnTo>
                <a:close/>
              </a:path>
            </a:pathLst>
          </a:custGeom>
          <a:blipFill>
            <a:blip r:embed="rId2">
              <a:alphaModFix amt="9999"/>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75403">
            <a:off x="-2304608" y="4811724"/>
            <a:ext cx="10227560" cy="8667857"/>
          </a:xfrm>
          <a:custGeom>
            <a:avLst/>
            <a:gdLst/>
            <a:ahLst/>
            <a:cxnLst/>
            <a:rect l="l" t="t" r="r" b="b"/>
            <a:pathLst>
              <a:path w="10227560" h="8667857">
                <a:moveTo>
                  <a:pt x="0" y="0"/>
                </a:moveTo>
                <a:lnTo>
                  <a:pt x="10227560" y="0"/>
                </a:lnTo>
                <a:lnTo>
                  <a:pt x="10227560" y="8667857"/>
                </a:lnTo>
                <a:lnTo>
                  <a:pt x="0" y="86678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2413106" y="1914569"/>
            <a:ext cx="6457862" cy="645786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940"/>
                </a:lnSpc>
              </a:pPr>
              <a:endParaRPr/>
            </a:p>
          </p:txBody>
        </p:sp>
      </p:grpSp>
      <p:grpSp>
        <p:nvGrpSpPr>
          <p:cNvPr id="7" name="Group 7"/>
          <p:cNvGrpSpPr/>
          <p:nvPr/>
        </p:nvGrpSpPr>
        <p:grpSpPr>
          <a:xfrm>
            <a:off x="2619101" y="2120577"/>
            <a:ext cx="6045871" cy="6045847"/>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t="-1524" b="-1524"/>
              </a:stretch>
            </a:blipFill>
          </p:spPr>
        </p:sp>
      </p:grpSp>
      <p:sp>
        <p:nvSpPr>
          <p:cNvPr id="9" name="AutoShape 9"/>
          <p:cNvSpPr/>
          <p:nvPr/>
        </p:nvSpPr>
        <p:spPr>
          <a:xfrm>
            <a:off x="10090332" y="2139627"/>
            <a:ext cx="909911" cy="0"/>
          </a:xfrm>
          <a:prstGeom prst="line">
            <a:avLst/>
          </a:prstGeom>
          <a:ln w="38100" cap="rnd">
            <a:solidFill>
              <a:srgbClr val="63C1E2"/>
            </a:solidFill>
            <a:prstDash val="solid"/>
            <a:headEnd type="none" w="sm" len="sm"/>
            <a:tailEnd type="none" w="sm" len="sm"/>
          </a:ln>
        </p:spPr>
      </p:sp>
      <p:grpSp>
        <p:nvGrpSpPr>
          <p:cNvPr id="10" name="Group 10"/>
          <p:cNvGrpSpPr/>
          <p:nvPr/>
        </p:nvGrpSpPr>
        <p:grpSpPr>
          <a:xfrm>
            <a:off x="7730745" y="6243873"/>
            <a:ext cx="1319370" cy="131937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C1E2"/>
            </a:solidFill>
          </p:spPr>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
        <p:nvSpPr>
          <p:cNvPr id="13" name="Freeform 13"/>
          <p:cNvSpPr/>
          <p:nvPr/>
        </p:nvSpPr>
        <p:spPr>
          <a:xfrm rot="-5400000">
            <a:off x="665007" y="3297475"/>
            <a:ext cx="727386" cy="847029"/>
          </a:xfrm>
          <a:custGeom>
            <a:avLst/>
            <a:gdLst/>
            <a:ahLst/>
            <a:cxnLst/>
            <a:rect l="l" t="t" r="r" b="b"/>
            <a:pathLst>
              <a:path w="727386" h="847029">
                <a:moveTo>
                  <a:pt x="0" y="0"/>
                </a:moveTo>
                <a:lnTo>
                  <a:pt x="727386" y="0"/>
                </a:lnTo>
                <a:lnTo>
                  <a:pt x="727386" y="847029"/>
                </a:lnTo>
                <a:lnTo>
                  <a:pt x="0" y="84702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a:off x="8033981" y="6547110"/>
            <a:ext cx="712897" cy="712897"/>
          </a:xfrm>
          <a:custGeom>
            <a:avLst/>
            <a:gdLst/>
            <a:ahLst/>
            <a:cxnLst/>
            <a:rect l="l" t="t" r="r" b="b"/>
            <a:pathLst>
              <a:path w="712897" h="712897">
                <a:moveTo>
                  <a:pt x="0" y="0"/>
                </a:moveTo>
                <a:lnTo>
                  <a:pt x="712897" y="0"/>
                </a:lnTo>
                <a:lnTo>
                  <a:pt x="712897" y="712897"/>
                </a:lnTo>
                <a:lnTo>
                  <a:pt x="0" y="71289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a:off x="169623" y="255289"/>
            <a:ext cx="3321702" cy="773411"/>
          </a:xfrm>
          <a:custGeom>
            <a:avLst/>
            <a:gdLst/>
            <a:ahLst/>
            <a:cxnLst/>
            <a:rect l="l" t="t" r="r" b="b"/>
            <a:pathLst>
              <a:path w="3321702" h="773411">
                <a:moveTo>
                  <a:pt x="0" y="0"/>
                </a:moveTo>
                <a:lnTo>
                  <a:pt x="3321703" y="0"/>
                </a:lnTo>
                <a:lnTo>
                  <a:pt x="3321703" y="773411"/>
                </a:lnTo>
                <a:lnTo>
                  <a:pt x="0" y="773411"/>
                </a:lnTo>
                <a:lnTo>
                  <a:pt x="0" y="0"/>
                </a:lnTo>
                <a:close/>
              </a:path>
            </a:pathLst>
          </a:custGeom>
          <a:blipFill>
            <a:blip r:embed="rId11"/>
            <a:stretch>
              <a:fillRect/>
            </a:stretch>
          </a:blipFill>
        </p:spPr>
      </p:sp>
      <p:sp>
        <p:nvSpPr>
          <p:cNvPr id="16" name="TextBox 16"/>
          <p:cNvSpPr txBox="1"/>
          <p:nvPr/>
        </p:nvSpPr>
        <p:spPr>
          <a:xfrm>
            <a:off x="9734427" y="368344"/>
            <a:ext cx="6407721" cy="1546225"/>
          </a:xfrm>
          <a:prstGeom prst="rect">
            <a:avLst/>
          </a:prstGeom>
        </p:spPr>
        <p:txBody>
          <a:bodyPr lIns="0" tIns="0" rIns="0" bIns="0" rtlCol="0" anchor="t">
            <a:spAutoFit/>
          </a:bodyPr>
          <a:lstStyle/>
          <a:p>
            <a:pPr algn="ctr">
              <a:lnSpc>
                <a:spcPts val="6049"/>
              </a:lnSpc>
            </a:pPr>
            <a:r>
              <a:rPr lang="en-US" sz="5499" dirty="0">
                <a:solidFill>
                  <a:srgbClr val="02507F"/>
                </a:solidFill>
                <a:latin typeface="Montserrat Classic Bold"/>
                <a:ea typeface="Montserrat Classic Bold"/>
                <a:cs typeface="Montserrat Classic Bold"/>
                <a:sym typeface="Montserrat Classic Bold"/>
              </a:rPr>
              <a:t>HASIL YANG DIHARAPKAN</a:t>
            </a:r>
          </a:p>
        </p:txBody>
      </p:sp>
      <p:sp>
        <p:nvSpPr>
          <p:cNvPr id="17" name="TextBox 17"/>
          <p:cNvSpPr txBox="1"/>
          <p:nvPr/>
        </p:nvSpPr>
        <p:spPr>
          <a:xfrm>
            <a:off x="8862588" y="2248754"/>
            <a:ext cx="9237886" cy="7166610"/>
          </a:xfrm>
          <a:prstGeom prst="rect">
            <a:avLst/>
          </a:prstGeom>
        </p:spPr>
        <p:txBody>
          <a:bodyPr lIns="0" tIns="0" rIns="0" bIns="0" rtlCol="0" anchor="t">
            <a:spAutoFit/>
          </a:bodyPr>
          <a:lstStyle/>
          <a:p>
            <a:pPr algn="l">
              <a:lnSpc>
                <a:spcPts val="4350"/>
              </a:lnSpc>
            </a:pP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Merupakan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tingkat</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pemenuhan</a:t>
            </a:r>
            <a:r>
              <a:rPr lang="en-US" sz="2900" dirty="0">
                <a:solidFill>
                  <a:srgbClr val="000000"/>
                </a:solidFill>
                <a:latin typeface="Forum"/>
                <a:ea typeface="Forum"/>
                <a:cs typeface="Forum"/>
                <a:sym typeface="Forum"/>
              </a:rPr>
              <a:t> SNP yang </a:t>
            </a:r>
            <a:r>
              <a:rPr lang="en-US" sz="2900" dirty="0" err="1">
                <a:solidFill>
                  <a:srgbClr val="000000"/>
                </a:solidFill>
                <a:latin typeface="Forum"/>
                <a:ea typeface="Forum"/>
                <a:cs typeface="Forum"/>
                <a:sym typeface="Forum"/>
              </a:rPr>
              <a:t>hendak</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dicapai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serta</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menjadi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indikator</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kunci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keberhasilan</a:t>
            </a:r>
            <a:r>
              <a:rPr lang="en-US" sz="2900" dirty="0">
                <a:solidFill>
                  <a:srgbClr val="000000"/>
                </a:solidFill>
                <a:latin typeface="Forum"/>
                <a:ea typeface="Forum"/>
                <a:cs typeface="Forum"/>
                <a:sym typeface="Forum"/>
              </a:rPr>
              <a:t> SD Islam Sari </a:t>
            </a:r>
            <a:r>
              <a:rPr lang="en-US" sz="2900" dirty="0" err="1">
                <a:solidFill>
                  <a:srgbClr val="000000"/>
                </a:solidFill>
                <a:latin typeface="Forum"/>
                <a:ea typeface="Forum"/>
                <a:cs typeface="Forum"/>
                <a:sym typeface="Forum"/>
              </a:rPr>
              <a:t>Bumi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Indikator</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kunci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keberhasil</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atau</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hasil</a:t>
            </a:r>
            <a:r>
              <a:rPr lang="en-US" sz="2900" dirty="0">
                <a:solidFill>
                  <a:srgbClr val="000000"/>
                </a:solidFill>
                <a:latin typeface="Forum"/>
                <a:ea typeface="Forum"/>
                <a:cs typeface="Forum"/>
                <a:sym typeface="Forum"/>
              </a:rPr>
              <a:t> yang </a:t>
            </a:r>
            <a:r>
              <a:rPr lang="en-US" sz="2900" dirty="0" err="1">
                <a:solidFill>
                  <a:srgbClr val="000000"/>
                </a:solidFill>
                <a:latin typeface="Forum"/>
                <a:ea typeface="Forum"/>
                <a:cs typeface="Forum"/>
                <a:sym typeface="Forum"/>
              </a:rPr>
              <a:t>diharapkan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dalam</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bentuk</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tahapan-tahapan</a:t>
            </a:r>
            <a:r>
              <a:rPr lang="en-US" sz="2900" dirty="0">
                <a:solidFill>
                  <a:srgbClr val="000000"/>
                </a:solidFill>
                <a:latin typeface="Forum"/>
                <a:ea typeface="Forum"/>
                <a:cs typeface="Forum"/>
                <a:sym typeface="Forum"/>
              </a:rPr>
              <a:t> yang </a:t>
            </a:r>
            <a:r>
              <a:rPr lang="en-US" sz="2900" dirty="0" err="1">
                <a:solidFill>
                  <a:srgbClr val="000000"/>
                </a:solidFill>
                <a:latin typeface="Forum"/>
                <a:ea typeface="Forum"/>
                <a:cs typeface="Forum"/>
                <a:sym typeface="Forum"/>
              </a:rPr>
              <a:t>dikenal</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dengan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istilah</a:t>
            </a:r>
            <a:r>
              <a:rPr lang="en-US" sz="2900" dirty="0">
                <a:solidFill>
                  <a:srgbClr val="000000"/>
                </a:solidFill>
                <a:latin typeface="Forum"/>
                <a:ea typeface="Forum"/>
                <a:cs typeface="Forum"/>
                <a:sym typeface="Forum"/>
              </a:rPr>
              <a:t> milestone.</a:t>
            </a:r>
          </a:p>
          <a:p>
            <a:pPr algn="l">
              <a:lnSpc>
                <a:spcPts val="4350"/>
              </a:lnSpc>
            </a:pPr>
            <a:r>
              <a:rPr lang="en-US" sz="2900" dirty="0">
                <a:solidFill>
                  <a:srgbClr val="000000"/>
                </a:solidFill>
                <a:latin typeface="Forum"/>
                <a:ea typeface="Forum"/>
                <a:cs typeface="Forum"/>
                <a:sym typeface="Forum"/>
              </a:rPr>
              <a:t> Milestone </a:t>
            </a:r>
            <a:r>
              <a:rPr lang="en-US" sz="2900" dirty="0" err="1">
                <a:solidFill>
                  <a:srgbClr val="000000"/>
                </a:solidFill>
                <a:latin typeface="Forum"/>
                <a:ea typeface="Forum"/>
                <a:cs typeface="Forum"/>
                <a:sym typeface="Forum"/>
              </a:rPr>
              <a:t>disusun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satuan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pendidikan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berdasarkan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hasil</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kajian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penguatan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melalui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rapat</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dan</a:t>
            </a:r>
            <a:r>
              <a:rPr lang="en-US" sz="2900" dirty="0">
                <a:solidFill>
                  <a:srgbClr val="000000"/>
                </a:solidFill>
                <a:latin typeface="Forum"/>
                <a:ea typeface="Forum"/>
                <a:cs typeface="Forum"/>
                <a:sym typeface="Forum"/>
              </a:rPr>
              <a:t> workshop </a:t>
            </a:r>
            <a:r>
              <a:rPr lang="en-US" sz="2900" dirty="0" err="1">
                <a:solidFill>
                  <a:srgbClr val="000000"/>
                </a:solidFill>
                <a:latin typeface="Forum"/>
                <a:ea typeface="Forum"/>
                <a:cs typeface="Forum"/>
                <a:sym typeface="Forum"/>
              </a:rPr>
              <a:t>pada</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tanggal</a:t>
            </a:r>
            <a:r>
              <a:rPr lang="en-US" sz="2900" dirty="0">
                <a:solidFill>
                  <a:srgbClr val="000000"/>
                </a:solidFill>
                <a:latin typeface="Forum"/>
                <a:ea typeface="Forum"/>
                <a:cs typeface="Forum"/>
                <a:sym typeface="Forum"/>
              </a:rPr>
              <a:t> 11 Mei 2023 yang </a:t>
            </a:r>
            <a:r>
              <a:rPr lang="en-US" sz="2900" dirty="0" err="1">
                <a:solidFill>
                  <a:srgbClr val="000000"/>
                </a:solidFill>
                <a:latin typeface="Forum"/>
                <a:ea typeface="Forum"/>
                <a:cs typeface="Forum"/>
                <a:sym typeface="Forum"/>
              </a:rPr>
              <a:t>dihadiri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oleh</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kepala</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Sekolah</a:t>
            </a:r>
            <a:r>
              <a:rPr lang="en-US" sz="2900" dirty="0">
                <a:solidFill>
                  <a:srgbClr val="000000"/>
                </a:solidFill>
                <a:latin typeface="Forum"/>
                <a:ea typeface="Forum"/>
                <a:cs typeface="Forum"/>
                <a:sym typeface="Forum"/>
              </a:rPr>
              <a:t> SD Islam Sari </a:t>
            </a:r>
            <a:r>
              <a:rPr lang="en-US" sz="2900" dirty="0" err="1">
                <a:solidFill>
                  <a:srgbClr val="000000"/>
                </a:solidFill>
                <a:latin typeface="Forum"/>
                <a:ea typeface="Forum"/>
                <a:cs typeface="Forum"/>
                <a:sym typeface="Forum"/>
              </a:rPr>
              <a:t>Bumi</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wakil</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kepala</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sekolah</a:t>
            </a:r>
            <a:r>
              <a:rPr lang="en-US" sz="2900" dirty="0">
                <a:solidFill>
                  <a:srgbClr val="000000"/>
                </a:solidFill>
                <a:latin typeface="Forum"/>
                <a:ea typeface="Forum"/>
                <a:cs typeface="Forum"/>
                <a:sym typeface="Forum"/>
              </a:rPr>
              <a:t> di </a:t>
            </a:r>
            <a:r>
              <a:rPr lang="en-US" sz="2900" dirty="0" err="1">
                <a:solidFill>
                  <a:srgbClr val="000000"/>
                </a:solidFill>
                <a:latin typeface="Forum"/>
                <a:ea typeface="Forum"/>
                <a:cs typeface="Forum"/>
                <a:sym typeface="Forum"/>
              </a:rPr>
              <a:t>setiap</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divisinya,dewan</a:t>
            </a:r>
            <a:r>
              <a:rPr lang="en-US" sz="2900" dirty="0">
                <a:solidFill>
                  <a:srgbClr val="000000"/>
                </a:solidFill>
                <a:latin typeface="Forum"/>
                <a:ea typeface="Forum"/>
                <a:cs typeface="Forum"/>
                <a:sym typeface="Forum"/>
              </a:rPr>
              <a:t> guru, </a:t>
            </a:r>
            <a:r>
              <a:rPr lang="en-US" sz="2900" dirty="0" err="1">
                <a:solidFill>
                  <a:srgbClr val="000000"/>
                </a:solidFill>
                <a:latin typeface="Forum"/>
                <a:ea typeface="Forum"/>
                <a:cs typeface="Forum"/>
                <a:sym typeface="Forum"/>
              </a:rPr>
              <a:t>pengurus</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yayasan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komite</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sekolah</a:t>
            </a:r>
            <a:r>
              <a:rPr lang="en-US" sz="2900" dirty="0">
                <a:solidFill>
                  <a:srgbClr val="000000"/>
                </a:solidFill>
                <a:latin typeface="Forum"/>
                <a:ea typeface="Forum"/>
                <a:cs typeface="Forum"/>
                <a:sym typeface="Forum"/>
              </a:rPr>
              <a:t>.</a:t>
            </a:r>
          </a:p>
          <a:p>
            <a:pPr algn="l">
              <a:lnSpc>
                <a:spcPts val="4350"/>
              </a:lnSpc>
            </a:pPr>
            <a:r>
              <a:rPr lang="en-US" sz="2900" dirty="0" err="1">
                <a:solidFill>
                  <a:srgbClr val="000000"/>
                </a:solidFill>
                <a:latin typeface="Forum"/>
                <a:ea typeface="Forum"/>
                <a:cs typeface="Forum"/>
                <a:sym typeface="Forum"/>
              </a:rPr>
              <a:t>Hasil</a:t>
            </a:r>
            <a:r>
              <a:rPr lang="en-US" sz="2900" dirty="0">
                <a:solidFill>
                  <a:srgbClr val="000000"/>
                </a:solidFill>
                <a:latin typeface="Forum"/>
                <a:ea typeface="Forum"/>
                <a:cs typeface="Forum"/>
                <a:sym typeface="Forum"/>
              </a:rPr>
              <a:t> yang </a:t>
            </a:r>
            <a:r>
              <a:rPr lang="en-US" sz="2900" dirty="0" err="1">
                <a:solidFill>
                  <a:srgbClr val="000000"/>
                </a:solidFill>
                <a:latin typeface="Forum"/>
                <a:ea typeface="Forum"/>
                <a:cs typeface="Forum"/>
                <a:sym typeface="Forum"/>
              </a:rPr>
              <a:t>diharapkan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untuk</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jangka</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menengah</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dalam</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kurun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waktu</a:t>
            </a:r>
            <a:r>
              <a:rPr lang="en-US" sz="2900" dirty="0">
                <a:solidFill>
                  <a:srgbClr val="000000"/>
                </a:solidFill>
                <a:latin typeface="Forum"/>
                <a:ea typeface="Forum"/>
                <a:cs typeface="Forum"/>
                <a:sym typeface="Forum"/>
              </a:rPr>
              <a:t> 4 </a:t>
            </a:r>
            <a:r>
              <a:rPr lang="en-US" sz="2900" dirty="0" err="1">
                <a:solidFill>
                  <a:srgbClr val="000000"/>
                </a:solidFill>
                <a:latin typeface="Forum"/>
                <a:ea typeface="Forum"/>
                <a:cs typeface="Forum"/>
                <a:sym typeface="Forum"/>
              </a:rPr>
              <a:t>tahun</a:t>
            </a:r>
            <a:r>
              <a:rPr lang="en-US" sz="2900" dirty="0">
                <a:solidFill>
                  <a:srgbClr val="000000"/>
                </a:solidFill>
                <a:latin typeface="Forum"/>
                <a:ea typeface="Forum"/>
                <a:cs typeface="Forum"/>
                <a:sym typeface="Forum"/>
              </a:rPr>
              <a:t> </a:t>
            </a:r>
            <a:r>
              <a:rPr lang="en-US" sz="2900" dirty="0" err="1">
                <a:solidFill>
                  <a:srgbClr val="000000"/>
                </a:solidFill>
                <a:latin typeface="Forum"/>
                <a:ea typeface="Forum"/>
                <a:cs typeface="Forum"/>
                <a:sym typeface="Forum"/>
              </a:rPr>
              <a:t>berturut-turut</a:t>
            </a:r>
            <a:r>
              <a:rPr lang="en-US" sz="2900" dirty="0">
                <a:solidFill>
                  <a:srgbClr val="000000"/>
                </a:solidFill>
                <a:latin typeface="Forum"/>
                <a:ea typeface="Forum"/>
                <a:cs typeface="Forum"/>
                <a:sym typeface="Forum"/>
              </a:rPr>
              <a:t>  HAL. 13 - 15</a:t>
            </a:r>
          </a:p>
          <a:p>
            <a:pPr algn="l">
              <a:lnSpc>
                <a:spcPts val="4350"/>
              </a:lnSpc>
            </a:pPr>
            <a:endParaRPr lang="en-US" sz="2900" dirty="0">
              <a:solidFill>
                <a:srgbClr val="000000"/>
              </a:solidFill>
              <a:latin typeface="Forum"/>
              <a:ea typeface="Forum"/>
              <a:cs typeface="Forum"/>
              <a:sym typeface="Forum"/>
            </a:endParaRPr>
          </a:p>
        </p:txBody>
      </p:sp>
      <p:sp>
        <p:nvSpPr>
          <p:cNvPr id="18" name="TextBox 18"/>
          <p:cNvSpPr txBox="1"/>
          <p:nvPr/>
        </p:nvSpPr>
        <p:spPr>
          <a:xfrm>
            <a:off x="17011356" y="9524999"/>
            <a:ext cx="1089118" cy="762001"/>
          </a:xfrm>
          <a:prstGeom prst="rect">
            <a:avLst/>
          </a:prstGeom>
        </p:spPr>
        <p:txBody>
          <a:bodyPr lIns="0" tIns="0" rIns="0" bIns="0" rtlCol="0" anchor="t">
            <a:spAutoFit/>
          </a:bodyPr>
          <a:lstStyle/>
          <a:p>
            <a:pPr algn="r">
              <a:lnSpc>
                <a:spcPts val="6299"/>
              </a:lnSpc>
            </a:pPr>
            <a:r>
              <a:rPr lang="en-US" sz="4499">
                <a:solidFill>
                  <a:srgbClr val="222222"/>
                </a:solidFill>
                <a:latin typeface="Glacial Indifference Bold"/>
                <a:ea typeface="Glacial Indifference Bold"/>
                <a:cs typeface="Glacial Indifference Bold"/>
                <a:sym typeface="Glacial Indifference Bold"/>
              </a:rPr>
              <a:t>20</a:t>
            </a:r>
          </a:p>
        </p:txBody>
      </p:sp>
      <p:sp>
        <p:nvSpPr>
          <p:cNvPr id="19" name="AutoShape 19"/>
          <p:cNvSpPr/>
          <p:nvPr/>
        </p:nvSpPr>
        <p:spPr>
          <a:xfrm>
            <a:off x="17259300" y="9525508"/>
            <a:ext cx="0" cy="761492"/>
          </a:xfrm>
          <a:prstGeom prst="line">
            <a:avLst/>
          </a:prstGeom>
          <a:ln w="95250" cap="flat">
            <a:solidFill>
              <a:srgbClr val="222222"/>
            </a:solidFill>
            <a:prstDash val="solid"/>
            <a:headEnd type="none" w="sm" len="sm"/>
            <a:tailEnd type="none" w="sm" len="sm"/>
          </a:ln>
        </p:spPr>
      </p:sp>
      <p:sp>
        <p:nvSpPr>
          <p:cNvPr id="20" name="Freeform 20"/>
          <p:cNvSpPr/>
          <p:nvPr/>
        </p:nvSpPr>
        <p:spPr>
          <a:xfrm>
            <a:off x="8746878" y="9525508"/>
            <a:ext cx="7898353" cy="752224"/>
          </a:xfrm>
          <a:custGeom>
            <a:avLst/>
            <a:gdLst/>
            <a:ahLst/>
            <a:cxnLst/>
            <a:rect l="l" t="t" r="r" b="b"/>
            <a:pathLst>
              <a:path w="7898353" h="752224">
                <a:moveTo>
                  <a:pt x="0" y="0"/>
                </a:moveTo>
                <a:lnTo>
                  <a:pt x="7898353" y="0"/>
                </a:lnTo>
                <a:lnTo>
                  <a:pt x="7898353" y="752224"/>
                </a:lnTo>
                <a:lnTo>
                  <a:pt x="0" y="752224"/>
                </a:lnTo>
                <a:lnTo>
                  <a:pt x="0" y="0"/>
                </a:lnTo>
                <a:close/>
              </a:path>
            </a:pathLst>
          </a:custGeom>
          <a:blipFill>
            <a:blip r:embed="rId1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13244057" y="3566136"/>
            <a:ext cx="5321787" cy="5321787"/>
            <a:chOff x="0" y="0"/>
            <a:chExt cx="812800" cy="812800"/>
          </a:xfrm>
          <a:solidFill>
            <a:srgbClr val="002060"/>
          </a:solidFill>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pFill/>
            <a:ln w="12700">
              <a:solidFill>
                <a:srgbClr val="000000"/>
              </a:solidFill>
            </a:ln>
          </p:spPr>
        </p:sp>
      </p:grpSp>
      <p:grpSp>
        <p:nvGrpSpPr>
          <p:cNvPr id="5" name="Group 5"/>
          <p:cNvGrpSpPr/>
          <p:nvPr/>
        </p:nvGrpSpPr>
        <p:grpSpPr>
          <a:xfrm>
            <a:off x="10714401" y="4689740"/>
            <a:ext cx="4291673" cy="4291673"/>
            <a:chOff x="0" y="0"/>
            <a:chExt cx="812800" cy="812800"/>
          </a:xfrm>
          <a:solidFill>
            <a:srgbClr val="0070C0"/>
          </a:solidFill>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pFill/>
            <a:ln w="12700">
              <a:solidFill>
                <a:schemeClr val="tx2">
                  <a:lumMod val="60000"/>
                  <a:lumOff val="40000"/>
                </a:schemeClr>
              </a:solidFill>
            </a:ln>
          </p:spPr>
        </p:sp>
      </p:grpSp>
      <p:grpSp>
        <p:nvGrpSpPr>
          <p:cNvPr id="7" name="Group 7"/>
          <p:cNvGrpSpPr/>
          <p:nvPr/>
        </p:nvGrpSpPr>
        <p:grpSpPr>
          <a:xfrm>
            <a:off x="1425280" y="4689740"/>
            <a:ext cx="387005" cy="38700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9" name="Group 9"/>
          <p:cNvGrpSpPr/>
          <p:nvPr/>
        </p:nvGrpSpPr>
        <p:grpSpPr>
          <a:xfrm>
            <a:off x="1425280" y="6293715"/>
            <a:ext cx="387005" cy="38700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11" name="Group 11"/>
          <p:cNvGrpSpPr/>
          <p:nvPr/>
        </p:nvGrpSpPr>
        <p:grpSpPr>
          <a:xfrm>
            <a:off x="1425280" y="7894115"/>
            <a:ext cx="387005" cy="38700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grpSp>
        <p:nvGrpSpPr>
          <p:cNvPr id="13" name="Group 13"/>
          <p:cNvGrpSpPr/>
          <p:nvPr/>
        </p:nvGrpSpPr>
        <p:grpSpPr>
          <a:xfrm>
            <a:off x="11492067" y="4759662"/>
            <a:ext cx="6284860" cy="628486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3"/>
              <a:stretch>
                <a:fillRect t="-1524" b="-1524"/>
              </a:stretch>
            </a:blipFill>
            <a:ln w="95250" cap="sq">
              <a:solidFill>
                <a:srgbClr val="FFFFFF"/>
              </a:solidFill>
              <a:prstDash val="solid"/>
              <a:miter/>
            </a:ln>
          </p:spPr>
        </p:sp>
      </p:grpSp>
      <p:sp>
        <p:nvSpPr>
          <p:cNvPr id="15" name="TextBox 15"/>
          <p:cNvSpPr txBox="1"/>
          <p:nvPr/>
        </p:nvSpPr>
        <p:spPr>
          <a:xfrm>
            <a:off x="1425280" y="1039224"/>
            <a:ext cx="12744583" cy="2010945"/>
          </a:xfrm>
          <a:prstGeom prst="rect">
            <a:avLst/>
          </a:prstGeom>
        </p:spPr>
        <p:txBody>
          <a:bodyPr lIns="0" tIns="0" rIns="0" bIns="0" rtlCol="0" anchor="t">
            <a:spAutoFit/>
          </a:bodyPr>
          <a:lstStyle/>
          <a:p>
            <a:pPr algn="l">
              <a:lnSpc>
                <a:spcPts val="16543"/>
              </a:lnSpc>
            </a:pPr>
            <a:r>
              <a:rPr lang="en-US" sz="11816" dirty="0">
                <a:solidFill>
                  <a:srgbClr val="000000"/>
                </a:solidFill>
                <a:latin typeface="Staatliches"/>
                <a:ea typeface="Staatliches"/>
                <a:cs typeface="Staatliches"/>
                <a:sym typeface="Staatliches"/>
              </a:rPr>
              <a:t>EVALUASI DAN</a:t>
            </a:r>
          </a:p>
        </p:txBody>
      </p:sp>
      <p:sp>
        <p:nvSpPr>
          <p:cNvPr id="16" name="TextBox 16"/>
          <p:cNvSpPr txBox="1"/>
          <p:nvPr/>
        </p:nvSpPr>
        <p:spPr>
          <a:xfrm>
            <a:off x="1425280" y="2414340"/>
            <a:ext cx="13029949" cy="2010945"/>
          </a:xfrm>
          <a:prstGeom prst="rect">
            <a:avLst/>
          </a:prstGeom>
        </p:spPr>
        <p:txBody>
          <a:bodyPr lIns="0" tIns="0" rIns="0" bIns="0" rtlCol="0" anchor="t">
            <a:spAutoFit/>
          </a:bodyPr>
          <a:lstStyle/>
          <a:p>
            <a:pPr algn="l">
              <a:lnSpc>
                <a:spcPts val="16543"/>
              </a:lnSpc>
            </a:pPr>
            <a:r>
              <a:rPr lang="en-US" sz="11816" dirty="0">
                <a:solidFill>
                  <a:srgbClr val="29007B"/>
                </a:solidFill>
                <a:latin typeface="Staatliches"/>
                <a:ea typeface="Staatliches"/>
                <a:cs typeface="Staatliches"/>
                <a:sym typeface="Staatliches"/>
              </a:rPr>
              <a:t>PENGENDALIAN STRATEGI</a:t>
            </a:r>
          </a:p>
        </p:txBody>
      </p:sp>
      <p:sp>
        <p:nvSpPr>
          <p:cNvPr id="17" name="TextBox 17"/>
          <p:cNvSpPr txBox="1"/>
          <p:nvPr/>
        </p:nvSpPr>
        <p:spPr>
          <a:xfrm>
            <a:off x="2033363" y="4632590"/>
            <a:ext cx="4327318" cy="445893"/>
          </a:xfrm>
          <a:prstGeom prst="rect">
            <a:avLst/>
          </a:prstGeom>
        </p:spPr>
        <p:txBody>
          <a:bodyPr lIns="0" tIns="0" rIns="0" bIns="0" rtlCol="0" anchor="t">
            <a:spAutoFit/>
          </a:bodyPr>
          <a:lstStyle/>
          <a:p>
            <a:pPr algn="l">
              <a:lnSpc>
                <a:spcPts val="3608"/>
              </a:lnSpc>
              <a:spcBef>
                <a:spcPct val="0"/>
              </a:spcBef>
            </a:pPr>
            <a:r>
              <a:rPr lang="en-US" sz="2577">
                <a:solidFill>
                  <a:srgbClr val="29007B"/>
                </a:solidFill>
                <a:latin typeface="Open Sans Bold"/>
                <a:ea typeface="Open Sans Bold"/>
                <a:cs typeface="Open Sans Bold"/>
                <a:sym typeface="Open Sans Bold"/>
              </a:rPr>
              <a:t>PENGUKURAN KINERJA</a:t>
            </a:r>
          </a:p>
        </p:txBody>
      </p:sp>
      <p:sp>
        <p:nvSpPr>
          <p:cNvPr id="18" name="TextBox 18"/>
          <p:cNvSpPr txBox="1"/>
          <p:nvPr/>
        </p:nvSpPr>
        <p:spPr>
          <a:xfrm>
            <a:off x="1984387" y="6236565"/>
            <a:ext cx="4376293" cy="445893"/>
          </a:xfrm>
          <a:prstGeom prst="rect">
            <a:avLst/>
          </a:prstGeom>
        </p:spPr>
        <p:txBody>
          <a:bodyPr lIns="0" tIns="0" rIns="0" bIns="0" rtlCol="0" anchor="t">
            <a:spAutoFit/>
          </a:bodyPr>
          <a:lstStyle/>
          <a:p>
            <a:pPr algn="l">
              <a:lnSpc>
                <a:spcPts val="3608"/>
              </a:lnSpc>
              <a:spcBef>
                <a:spcPct val="0"/>
              </a:spcBef>
            </a:pPr>
            <a:r>
              <a:rPr lang="en-US" sz="2577">
                <a:solidFill>
                  <a:srgbClr val="29007B"/>
                </a:solidFill>
                <a:latin typeface="Open Sans Bold"/>
                <a:ea typeface="Open Sans Bold"/>
                <a:cs typeface="Open Sans Bold"/>
                <a:sym typeface="Open Sans Bold"/>
              </a:rPr>
              <a:t>EVALUASI STRATEGI</a:t>
            </a:r>
          </a:p>
        </p:txBody>
      </p:sp>
      <p:sp>
        <p:nvSpPr>
          <p:cNvPr id="19" name="TextBox 19"/>
          <p:cNvSpPr txBox="1"/>
          <p:nvPr/>
        </p:nvSpPr>
        <p:spPr>
          <a:xfrm>
            <a:off x="1984387" y="7836965"/>
            <a:ext cx="4376293" cy="445893"/>
          </a:xfrm>
          <a:prstGeom prst="rect">
            <a:avLst/>
          </a:prstGeom>
        </p:spPr>
        <p:txBody>
          <a:bodyPr lIns="0" tIns="0" rIns="0" bIns="0" rtlCol="0" anchor="t">
            <a:spAutoFit/>
          </a:bodyPr>
          <a:lstStyle/>
          <a:p>
            <a:pPr algn="l">
              <a:lnSpc>
                <a:spcPts val="3608"/>
              </a:lnSpc>
              <a:spcBef>
                <a:spcPct val="0"/>
              </a:spcBef>
            </a:pPr>
            <a:r>
              <a:rPr lang="en-US" sz="2577">
                <a:solidFill>
                  <a:srgbClr val="29007B"/>
                </a:solidFill>
                <a:latin typeface="Open Sans Bold"/>
                <a:ea typeface="Open Sans Bold"/>
                <a:cs typeface="Open Sans Bold"/>
                <a:sym typeface="Open Sans Bold"/>
              </a:rPr>
              <a:t>TINDAKAN KOREKTIF</a:t>
            </a:r>
          </a:p>
        </p:txBody>
      </p:sp>
      <p:sp>
        <p:nvSpPr>
          <p:cNvPr id="20" name="TextBox 20"/>
          <p:cNvSpPr txBox="1"/>
          <p:nvPr/>
        </p:nvSpPr>
        <p:spPr>
          <a:xfrm>
            <a:off x="2033363" y="5248405"/>
            <a:ext cx="7439205" cy="832186"/>
          </a:xfrm>
          <a:prstGeom prst="rect">
            <a:avLst/>
          </a:prstGeom>
        </p:spPr>
        <p:txBody>
          <a:bodyPr lIns="0" tIns="0" rIns="0" bIns="0" rtlCol="0" anchor="t">
            <a:spAutoFit/>
          </a:bodyPr>
          <a:lstStyle/>
          <a:p>
            <a:pPr algn="l">
              <a:lnSpc>
                <a:spcPts val="3414"/>
              </a:lnSpc>
              <a:spcBef>
                <a:spcPct val="0"/>
              </a:spcBef>
            </a:pPr>
            <a:r>
              <a:rPr lang="en-US" sz="2438" dirty="0" err="1">
                <a:solidFill>
                  <a:srgbClr val="000000"/>
                </a:solidFill>
                <a:latin typeface="Open Sans"/>
                <a:ea typeface="Open Sans"/>
                <a:cs typeface="Open Sans"/>
                <a:sym typeface="Open Sans"/>
              </a:rPr>
              <a:t>Mengukur</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hasil</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implementasi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strategi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menggunakan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indikator</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kinerja</a:t>
            </a:r>
            <a:r>
              <a:rPr lang="en-US" sz="2438" dirty="0">
                <a:solidFill>
                  <a:srgbClr val="000000"/>
                </a:solidFill>
                <a:latin typeface="Open Sans"/>
                <a:ea typeface="Open Sans"/>
                <a:cs typeface="Open Sans"/>
                <a:sym typeface="Open Sans"/>
              </a:rPr>
              <a:t>.</a:t>
            </a:r>
          </a:p>
        </p:txBody>
      </p:sp>
      <p:sp>
        <p:nvSpPr>
          <p:cNvPr id="21" name="TextBox 21"/>
          <p:cNvSpPr txBox="1"/>
          <p:nvPr/>
        </p:nvSpPr>
        <p:spPr>
          <a:xfrm>
            <a:off x="1984387" y="6852380"/>
            <a:ext cx="6653276" cy="832186"/>
          </a:xfrm>
          <a:prstGeom prst="rect">
            <a:avLst/>
          </a:prstGeom>
        </p:spPr>
        <p:txBody>
          <a:bodyPr lIns="0" tIns="0" rIns="0" bIns="0" rtlCol="0" anchor="t">
            <a:spAutoFit/>
          </a:bodyPr>
          <a:lstStyle/>
          <a:p>
            <a:pPr algn="l">
              <a:lnSpc>
                <a:spcPts val="3414"/>
              </a:lnSpc>
              <a:spcBef>
                <a:spcPct val="0"/>
              </a:spcBef>
            </a:pPr>
            <a:r>
              <a:rPr lang="en-US" sz="2438" dirty="0" err="1">
                <a:solidFill>
                  <a:srgbClr val="000000"/>
                </a:solidFill>
                <a:latin typeface="Open Sans"/>
                <a:ea typeface="Open Sans"/>
                <a:cs typeface="Open Sans"/>
                <a:sym typeface="Open Sans"/>
              </a:rPr>
              <a:t>Menilai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efektivitas</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strategi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dan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mengidentifikasi</a:t>
            </a:r>
            <a:r>
              <a:rPr lang="en-US" sz="2438" dirty="0">
                <a:solidFill>
                  <a:srgbClr val="000000"/>
                </a:solidFill>
                <a:latin typeface="Open Sans"/>
                <a:ea typeface="Open Sans"/>
                <a:cs typeface="Open Sans"/>
                <a:sym typeface="Open Sans"/>
              </a:rPr>
              <a:t> area yang </a:t>
            </a:r>
            <a:r>
              <a:rPr lang="en-US" sz="2438" dirty="0" err="1">
                <a:solidFill>
                  <a:srgbClr val="000000"/>
                </a:solidFill>
                <a:latin typeface="Open Sans"/>
                <a:ea typeface="Open Sans"/>
                <a:cs typeface="Open Sans"/>
                <a:sym typeface="Open Sans"/>
              </a:rPr>
              <a:t>perlu</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perbaikan</a:t>
            </a:r>
            <a:r>
              <a:rPr lang="en-US" sz="2438" dirty="0">
                <a:solidFill>
                  <a:srgbClr val="000000"/>
                </a:solidFill>
                <a:latin typeface="Open Sans"/>
                <a:ea typeface="Open Sans"/>
                <a:cs typeface="Open Sans"/>
                <a:sym typeface="Open Sans"/>
              </a:rPr>
              <a:t>.</a:t>
            </a:r>
          </a:p>
        </p:txBody>
      </p:sp>
      <p:sp>
        <p:nvSpPr>
          <p:cNvPr id="22" name="TextBox 22"/>
          <p:cNvSpPr txBox="1"/>
          <p:nvPr/>
        </p:nvSpPr>
        <p:spPr>
          <a:xfrm>
            <a:off x="1984387" y="8452780"/>
            <a:ext cx="8510938" cy="832186"/>
          </a:xfrm>
          <a:prstGeom prst="rect">
            <a:avLst/>
          </a:prstGeom>
        </p:spPr>
        <p:txBody>
          <a:bodyPr lIns="0" tIns="0" rIns="0" bIns="0" rtlCol="0" anchor="t">
            <a:spAutoFit/>
          </a:bodyPr>
          <a:lstStyle/>
          <a:p>
            <a:pPr algn="l">
              <a:lnSpc>
                <a:spcPts val="3414"/>
              </a:lnSpc>
              <a:spcBef>
                <a:spcPct val="0"/>
              </a:spcBef>
            </a:pPr>
            <a:r>
              <a:rPr lang="en-US" sz="2438" dirty="0" err="1">
                <a:solidFill>
                  <a:srgbClr val="000000"/>
                </a:solidFill>
                <a:latin typeface="Open Sans"/>
                <a:ea typeface="Open Sans"/>
                <a:cs typeface="Open Sans"/>
                <a:sym typeface="Open Sans"/>
              </a:rPr>
              <a:t>Melakukan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penyesuaian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atau</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perubahan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strategi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untuk</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mencapai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tujuan</a:t>
            </a:r>
            <a:r>
              <a:rPr lang="en-US" sz="2438" dirty="0">
                <a:solidFill>
                  <a:srgbClr val="000000"/>
                </a:solidFill>
                <a:latin typeface="Open Sans"/>
                <a:ea typeface="Open Sans"/>
                <a:cs typeface="Open Sans"/>
                <a:sym typeface="Open Sans"/>
              </a:rPr>
              <a:t> yang </a:t>
            </a:r>
            <a:r>
              <a:rPr lang="en-US" sz="2438" dirty="0" err="1">
                <a:solidFill>
                  <a:srgbClr val="000000"/>
                </a:solidFill>
                <a:latin typeface="Open Sans"/>
                <a:ea typeface="Open Sans"/>
                <a:cs typeface="Open Sans"/>
                <a:sym typeface="Open Sans"/>
              </a:rPr>
              <a:t>diinginkan</a:t>
            </a:r>
            <a:r>
              <a:rPr lang="en-US" sz="2438" dirty="0">
                <a:solidFill>
                  <a:srgbClr val="000000"/>
                </a:solidFill>
                <a:latin typeface="Open Sans"/>
                <a:ea typeface="Open Sans"/>
                <a:cs typeface="Open Sans"/>
                <a:sym typeface="Open Sans"/>
              </a:rPr>
              <a:t>.</a:t>
            </a:r>
          </a:p>
        </p:txBody>
      </p:sp>
      <p:sp>
        <p:nvSpPr>
          <p:cNvPr id="23" name="TextBox 23"/>
          <p:cNvSpPr txBox="1"/>
          <p:nvPr/>
        </p:nvSpPr>
        <p:spPr>
          <a:xfrm>
            <a:off x="3564819" y="9494515"/>
            <a:ext cx="5072844" cy="445893"/>
          </a:xfrm>
          <a:prstGeom prst="rect">
            <a:avLst/>
          </a:prstGeom>
        </p:spPr>
        <p:txBody>
          <a:bodyPr lIns="0" tIns="0" rIns="0" bIns="0" rtlCol="0" anchor="t">
            <a:spAutoFit/>
          </a:bodyPr>
          <a:lstStyle/>
          <a:p>
            <a:pPr algn="l">
              <a:lnSpc>
                <a:spcPts val="3608"/>
              </a:lnSpc>
              <a:spcBef>
                <a:spcPct val="0"/>
              </a:spcBef>
            </a:pPr>
            <a:r>
              <a:rPr lang="en-US" sz="2577" dirty="0">
                <a:solidFill>
                  <a:srgbClr val="29007B"/>
                </a:solidFill>
                <a:latin typeface="Open Sans Bold"/>
                <a:ea typeface="Open Sans Bold"/>
                <a:cs typeface="Open Sans Bold"/>
                <a:sym typeface="Open Sans Bold"/>
              </a:rPr>
              <a:t>DIJELASKAN DI TESISI HAL. 16</a:t>
            </a:r>
          </a:p>
        </p:txBody>
      </p:sp>
      <p:sp>
        <p:nvSpPr>
          <p:cNvPr id="24" name="TextBox 24"/>
          <p:cNvSpPr txBox="1"/>
          <p:nvPr/>
        </p:nvSpPr>
        <p:spPr>
          <a:xfrm>
            <a:off x="16984567" y="9524999"/>
            <a:ext cx="1089118" cy="762001"/>
          </a:xfrm>
          <a:prstGeom prst="rect">
            <a:avLst/>
          </a:prstGeom>
        </p:spPr>
        <p:txBody>
          <a:bodyPr lIns="0" tIns="0" rIns="0" bIns="0" rtlCol="0" anchor="t">
            <a:spAutoFit/>
          </a:bodyPr>
          <a:lstStyle/>
          <a:p>
            <a:pPr algn="r">
              <a:lnSpc>
                <a:spcPts val="6299"/>
              </a:lnSpc>
            </a:pPr>
            <a:r>
              <a:rPr lang="en-US" sz="4499">
                <a:solidFill>
                  <a:srgbClr val="222222"/>
                </a:solidFill>
                <a:latin typeface="Glacial Indifference Bold"/>
                <a:ea typeface="Glacial Indifference Bold"/>
                <a:cs typeface="Glacial Indifference Bold"/>
                <a:sym typeface="Glacial Indifference Bold"/>
              </a:rPr>
              <a:t>21</a:t>
            </a:r>
          </a:p>
        </p:txBody>
      </p:sp>
      <p:sp>
        <p:nvSpPr>
          <p:cNvPr id="25" name="AutoShape 25"/>
          <p:cNvSpPr/>
          <p:nvPr/>
        </p:nvSpPr>
        <p:spPr>
          <a:xfrm>
            <a:off x="17259300" y="9525508"/>
            <a:ext cx="0" cy="761492"/>
          </a:xfrm>
          <a:prstGeom prst="line">
            <a:avLst/>
          </a:prstGeom>
          <a:ln w="95250" cap="flat">
            <a:solidFill>
              <a:srgbClr val="222222"/>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08894" y="2167683"/>
            <a:ext cx="6629692" cy="6629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4" name="Group 4"/>
          <p:cNvGrpSpPr/>
          <p:nvPr/>
        </p:nvGrpSpPr>
        <p:grpSpPr>
          <a:xfrm>
            <a:off x="12185257" y="1061192"/>
            <a:ext cx="8842673" cy="884267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2"/>
              <a:stretch>
                <a:fillRect/>
              </a:stretch>
            </a:blipFill>
            <a:ln w="95250" cap="sq">
              <a:solidFill>
                <a:srgbClr val="FFFFFF"/>
              </a:solidFill>
              <a:prstDash val="solid"/>
              <a:miter/>
            </a:ln>
          </p:spPr>
        </p:sp>
      </p:grpSp>
      <p:grpSp>
        <p:nvGrpSpPr>
          <p:cNvPr id="6" name="Group 6"/>
          <p:cNvGrpSpPr/>
          <p:nvPr/>
        </p:nvGrpSpPr>
        <p:grpSpPr>
          <a:xfrm>
            <a:off x="16606593" y="5331740"/>
            <a:ext cx="8315513" cy="831551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2507F"/>
            </a:solidFill>
            <a:ln w="12700">
              <a:solidFill>
                <a:srgbClr val="000000"/>
              </a:solidFill>
            </a:ln>
          </p:spPr>
        </p:sp>
      </p:grpSp>
      <p:grpSp>
        <p:nvGrpSpPr>
          <p:cNvPr id="8" name="Group 8"/>
          <p:cNvGrpSpPr/>
          <p:nvPr/>
        </p:nvGrpSpPr>
        <p:grpSpPr>
          <a:xfrm>
            <a:off x="14020098" y="-663626"/>
            <a:ext cx="3805897" cy="38058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000000">
                    <a:alpha val="100000"/>
                  </a:srgbClr>
                </a:gs>
                <a:gs pos="100000">
                  <a:srgbClr val="3533CD">
                    <a:alpha val="100000"/>
                  </a:srgbClr>
                </a:gs>
              </a:gsLst>
              <a:lin ang="0"/>
            </a:gradFill>
            <a:ln w="12700">
              <a:solidFill>
                <a:srgbClr val="000000"/>
              </a:solidFill>
            </a:ln>
          </p:spPr>
        </p:sp>
      </p:grpSp>
      <p:grpSp>
        <p:nvGrpSpPr>
          <p:cNvPr id="10" name="Group 10"/>
          <p:cNvGrpSpPr/>
          <p:nvPr/>
        </p:nvGrpSpPr>
        <p:grpSpPr>
          <a:xfrm>
            <a:off x="15701761" y="72850"/>
            <a:ext cx="8315513" cy="831551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2" name="Group 12"/>
          <p:cNvGrpSpPr/>
          <p:nvPr/>
        </p:nvGrpSpPr>
        <p:grpSpPr>
          <a:xfrm>
            <a:off x="-999535" y="439155"/>
            <a:ext cx="2187687" cy="218768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4" name="Group 14"/>
          <p:cNvGrpSpPr/>
          <p:nvPr/>
        </p:nvGrpSpPr>
        <p:grpSpPr>
          <a:xfrm>
            <a:off x="475741" y="-663626"/>
            <a:ext cx="2187687" cy="21876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sp>
        <p:nvSpPr>
          <p:cNvPr id="19" name="TextBox 19"/>
          <p:cNvSpPr txBox="1"/>
          <p:nvPr/>
        </p:nvSpPr>
        <p:spPr>
          <a:xfrm>
            <a:off x="16984567" y="9524999"/>
            <a:ext cx="1089118"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22</a:t>
            </a:r>
          </a:p>
        </p:txBody>
      </p:sp>
      <p:sp>
        <p:nvSpPr>
          <p:cNvPr id="20" name="AutoShape 20"/>
          <p:cNvSpPr/>
          <p:nvPr/>
        </p:nvSpPr>
        <p:spPr>
          <a:xfrm>
            <a:off x="17211675" y="9489497"/>
            <a:ext cx="0" cy="761492"/>
          </a:xfrm>
          <a:prstGeom prst="line">
            <a:avLst/>
          </a:prstGeom>
          <a:ln w="95250" cap="flat">
            <a:solidFill>
              <a:srgbClr val="FFFFFF"/>
            </a:solidFill>
            <a:prstDash val="solid"/>
            <a:headEnd type="none" w="sm" len="sm"/>
            <a:tailEnd type="none" w="sm" len="sm"/>
          </a:ln>
        </p:spPr>
      </p:sp>
      <p:sp>
        <p:nvSpPr>
          <p:cNvPr id="21" name="Freeform 21"/>
          <p:cNvSpPr/>
          <p:nvPr/>
        </p:nvSpPr>
        <p:spPr>
          <a:xfrm>
            <a:off x="5057842" y="9489497"/>
            <a:ext cx="7898353" cy="752224"/>
          </a:xfrm>
          <a:custGeom>
            <a:avLst/>
            <a:gdLst/>
            <a:ahLst/>
            <a:cxnLst/>
            <a:rect l="l" t="t" r="r" b="b"/>
            <a:pathLst>
              <a:path w="7898353" h="752224">
                <a:moveTo>
                  <a:pt x="0" y="0"/>
                </a:moveTo>
                <a:lnTo>
                  <a:pt x="7898353" y="0"/>
                </a:lnTo>
                <a:lnTo>
                  <a:pt x="7898353" y="752224"/>
                </a:lnTo>
                <a:lnTo>
                  <a:pt x="0" y="752224"/>
                </a:lnTo>
                <a:lnTo>
                  <a:pt x="0" y="0"/>
                </a:lnTo>
                <a:close/>
              </a:path>
            </a:pathLst>
          </a:custGeom>
          <a:blipFill>
            <a:blip r:embed="rId3"/>
            <a:stretch>
              <a:fillRect/>
            </a:stretch>
          </a:blipFill>
        </p:spPr>
      </p:sp>
      <p:sp>
        <p:nvSpPr>
          <p:cNvPr id="22" name="Rectangle 21"/>
          <p:cNvSpPr/>
          <p:nvPr/>
        </p:nvSpPr>
        <p:spPr>
          <a:xfrm>
            <a:off x="568497" y="1524061"/>
            <a:ext cx="11404169" cy="8217634"/>
          </a:xfrm>
          <a:prstGeom prst="rect">
            <a:avLst/>
          </a:prstGeom>
        </p:spPr>
        <p:txBody>
          <a:bodyPr wrap="square">
            <a:spAutoFit/>
          </a:bodyPr>
          <a:lstStyle/>
          <a:p>
            <a:r>
              <a:rPr lang="en-US" sz="4400" dirty="0" err="1">
                <a:solidFill>
                  <a:srgbClr val="000000"/>
                </a:solidFill>
                <a:latin typeface="Times New Roman" panose="02020603050405020304" pitchFamily="18" charset="0"/>
                <a:ea typeface="Times New Roman" panose="02020603050405020304" pitchFamily="18" charset="0"/>
              </a:rPr>
              <a:t>Setiap</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sekolah</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harus</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membuat</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rencana</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untuk</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smtClean="0">
                <a:solidFill>
                  <a:srgbClr val="000000"/>
                </a:solidFill>
                <a:latin typeface="Times New Roman" panose="02020603050405020304" pitchFamily="18" charset="0"/>
                <a:ea typeface="Times New Roman" panose="02020603050405020304" pitchFamily="18" charset="0"/>
              </a:rPr>
              <a:t>melakukan</a:t>
            </a:r>
            <a:r>
              <a:rPr lang="id-ID" sz="4400" dirty="0" smtClean="0">
                <a:solidFill>
                  <a:srgbClr val="000000"/>
                </a:solidFill>
                <a:latin typeface="Times New Roman" panose="02020603050405020304" pitchFamily="18" charset="0"/>
                <a:ea typeface="Times New Roman" panose="02020603050405020304" pitchFamily="18" charset="0"/>
              </a:rPr>
              <a:t> penjaminan mutu </a:t>
            </a:r>
            <a:r>
              <a:rPr lang="en-US" sz="4400" dirty="0" err="1" smtClean="0">
                <a:solidFill>
                  <a:srgbClr val="000000"/>
                </a:solidFill>
                <a:latin typeface="Times New Roman" panose="02020603050405020304" pitchFamily="18" charset="0"/>
                <a:ea typeface="Times New Roman" panose="02020603050405020304" pitchFamily="18" charset="0"/>
              </a:rPr>
              <a:t>jika</a:t>
            </a:r>
            <a:r>
              <a:rPr lang="en-US" sz="4400" dirty="0" smtClean="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ingin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meningkatkan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standar</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pengajaran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layanan</a:t>
            </a:r>
            <a:r>
              <a:rPr lang="en-US" sz="4400" dirty="0">
                <a:solidFill>
                  <a:srgbClr val="000000"/>
                </a:solidFill>
                <a:latin typeface="Times New Roman" panose="02020603050405020304" pitchFamily="18" charset="0"/>
                <a:ea typeface="Times New Roman" panose="02020603050405020304" pitchFamily="18" charset="0"/>
              </a:rPr>
              <a:t> yang </a:t>
            </a:r>
            <a:r>
              <a:rPr lang="en-US" sz="4400" dirty="0" err="1">
                <a:solidFill>
                  <a:srgbClr val="000000"/>
                </a:solidFill>
                <a:latin typeface="Times New Roman" panose="02020603050405020304" pitchFamily="18" charset="0"/>
                <a:ea typeface="Times New Roman" panose="02020603050405020304" pitchFamily="18" charset="0"/>
              </a:rPr>
              <a:t>diberikan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kepada</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siswa</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masyarakat</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pemangku</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kepentingan</a:t>
            </a:r>
            <a:r>
              <a:rPr lang="en-US" sz="4400" dirty="0">
                <a:solidFill>
                  <a:srgbClr val="000000"/>
                </a:solidFill>
                <a:latin typeface="Times New Roman" panose="02020603050405020304" pitchFamily="18" charset="0"/>
                <a:ea typeface="Times New Roman" panose="02020603050405020304" pitchFamily="18" charset="0"/>
              </a:rPr>
              <a:t>. Program </a:t>
            </a:r>
            <a:r>
              <a:rPr lang="en-US" sz="4400" dirty="0" err="1">
                <a:solidFill>
                  <a:srgbClr val="000000"/>
                </a:solidFill>
                <a:latin typeface="Times New Roman" panose="02020603050405020304" pitchFamily="18" charset="0"/>
                <a:ea typeface="Times New Roman" panose="02020603050405020304" pitchFamily="18" charset="0"/>
              </a:rPr>
              <a:t>mutu</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ini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dimulai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dari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keinginan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yayasan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pimpinan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lembaga</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untuk</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meningkatkan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standar</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pendidikan</a:t>
            </a:r>
            <a:r>
              <a:rPr lang="en-US" sz="4400" dirty="0">
                <a:solidFill>
                  <a:srgbClr val="000000"/>
                </a:solidFill>
                <a:latin typeface="Times New Roman" panose="02020603050405020304" pitchFamily="18" charset="0"/>
                <a:ea typeface="Times New Roman" panose="02020603050405020304" pitchFamily="18" charset="0"/>
              </a:rPr>
              <a:t> yang </a:t>
            </a:r>
            <a:r>
              <a:rPr lang="en-US" sz="4400" dirty="0" err="1">
                <a:solidFill>
                  <a:srgbClr val="000000"/>
                </a:solidFill>
                <a:latin typeface="Times New Roman" panose="02020603050405020304" pitchFamily="18" charset="0"/>
                <a:ea typeface="Times New Roman" panose="02020603050405020304" pitchFamily="18" charset="0"/>
              </a:rPr>
              <a:t>mereka</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naungi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baik</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dari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segi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lulusan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maupun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layanan</a:t>
            </a:r>
            <a:r>
              <a:rPr lang="en-US" sz="4400" dirty="0">
                <a:solidFill>
                  <a:srgbClr val="000000"/>
                </a:solidFill>
                <a:latin typeface="Times New Roman" panose="02020603050405020304" pitchFamily="18" charset="0"/>
                <a:ea typeface="Times New Roman" panose="02020603050405020304" pitchFamily="18" charset="0"/>
              </a:rPr>
              <a:t> yang </a:t>
            </a:r>
            <a:r>
              <a:rPr lang="en-US" sz="4400" dirty="0" err="1">
                <a:solidFill>
                  <a:srgbClr val="000000"/>
                </a:solidFill>
                <a:latin typeface="Times New Roman" panose="02020603050405020304" pitchFamily="18" charset="0"/>
                <a:ea typeface="Times New Roman" panose="02020603050405020304" pitchFamily="18" charset="0"/>
              </a:rPr>
              <a:t>diberikan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dengan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tetap</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memperhatikan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kemampuan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sekolah</a:t>
            </a:r>
            <a:r>
              <a:rPr lang="en-US" sz="4400" dirty="0">
                <a:solidFill>
                  <a:srgbClr val="000000"/>
                </a:solidFill>
                <a:latin typeface="Times New Roman" panose="02020603050405020304" pitchFamily="18" charset="0"/>
                <a:ea typeface="Times New Roman" panose="02020603050405020304" pitchFamily="18" charset="0"/>
              </a:rPr>
              <a:t> yang </a:t>
            </a:r>
            <a:r>
              <a:rPr lang="en-US" sz="4400" dirty="0" err="1">
                <a:solidFill>
                  <a:srgbClr val="000000"/>
                </a:solidFill>
                <a:latin typeface="Times New Roman" panose="02020603050405020304" pitchFamily="18" charset="0"/>
                <a:ea typeface="Times New Roman" panose="02020603050405020304" pitchFamily="18" charset="0"/>
              </a:rPr>
              <a:t>dituangkan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dalam</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analisis</a:t>
            </a:r>
            <a:r>
              <a:rPr lang="en-US" sz="4400" dirty="0">
                <a:solidFill>
                  <a:srgbClr val="000000"/>
                </a:solidFill>
                <a:latin typeface="Times New Roman" panose="02020603050405020304" pitchFamily="18" charset="0"/>
                <a:ea typeface="Times New Roman" panose="02020603050405020304" pitchFamily="18" charset="0"/>
              </a:rPr>
              <a:t> SWOT, </a:t>
            </a:r>
            <a:r>
              <a:rPr lang="en-US" sz="4400" dirty="0" err="1">
                <a:solidFill>
                  <a:srgbClr val="000000"/>
                </a:solidFill>
                <a:latin typeface="Times New Roman" panose="02020603050405020304" pitchFamily="18" charset="0"/>
                <a:ea typeface="Times New Roman" panose="02020603050405020304" pitchFamily="18" charset="0"/>
              </a:rPr>
              <a:t>visi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misi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tujuan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sekolah</a:t>
            </a:r>
            <a:r>
              <a:rPr lang="en-US" sz="4400" dirty="0">
                <a:solidFill>
                  <a:srgbClr val="000000"/>
                </a:solidFill>
                <a:latin typeface="Times New Roman" panose="02020603050405020304" pitchFamily="18" charset="0"/>
                <a:ea typeface="Times New Roman" panose="02020603050405020304" pitchFamily="18" charset="0"/>
              </a:rPr>
              <a:t> yang </a:t>
            </a:r>
            <a:r>
              <a:rPr lang="en-US" sz="4400" dirty="0" err="1">
                <a:solidFill>
                  <a:srgbClr val="000000"/>
                </a:solidFill>
                <a:latin typeface="Times New Roman" panose="02020603050405020304" pitchFamily="18" charset="0"/>
                <a:ea typeface="Times New Roman" panose="02020603050405020304" pitchFamily="18" charset="0"/>
              </a:rPr>
              <a:t>telah</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disusun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sebelumnya</a:t>
            </a:r>
            <a:r>
              <a:rPr lang="en-US" sz="4400" dirty="0">
                <a:solidFill>
                  <a:srgbClr val="000000"/>
                </a:solidFill>
                <a:latin typeface="Times New Roman" panose="02020603050405020304" pitchFamily="18" charset="0"/>
                <a:ea typeface="Times New Roman" panose="02020603050405020304" pitchFamily="18" charset="0"/>
              </a:rPr>
              <a:t>. </a:t>
            </a:r>
            <a:endParaRPr lang="en-US" sz="4400" dirty="0"/>
          </a:p>
        </p:txBody>
      </p:sp>
      <p:sp>
        <p:nvSpPr>
          <p:cNvPr id="23" name="TextBox 17"/>
          <p:cNvSpPr txBox="1"/>
          <p:nvPr/>
        </p:nvSpPr>
        <p:spPr>
          <a:xfrm>
            <a:off x="4068224" y="313827"/>
            <a:ext cx="7285037" cy="1210234"/>
          </a:xfrm>
          <a:prstGeom prst="rect">
            <a:avLst/>
          </a:prstGeom>
        </p:spPr>
        <p:txBody>
          <a:bodyPr lIns="0" tIns="0" rIns="0" bIns="0" rtlCol="0" anchor="t">
            <a:spAutoFit/>
          </a:bodyPr>
          <a:lstStyle/>
          <a:p>
            <a:pPr algn="l">
              <a:lnSpc>
                <a:spcPts val="9944"/>
              </a:lnSpc>
              <a:spcBef>
                <a:spcPct val="0"/>
              </a:spcBef>
            </a:pPr>
            <a:r>
              <a:rPr lang="id-ID" sz="7103" dirty="0" smtClean="0">
                <a:solidFill>
                  <a:srgbClr val="000000"/>
                </a:solidFill>
                <a:latin typeface="Staatliches"/>
                <a:ea typeface="Staatliches"/>
                <a:cs typeface="Staatliches"/>
                <a:sym typeface="Staatliches"/>
              </a:rPr>
              <a:t>KESIMPULAN</a:t>
            </a:r>
            <a:r>
              <a:rPr lang="en-US" sz="7103" dirty="0" smtClean="0">
                <a:solidFill>
                  <a:srgbClr val="000000"/>
                </a:solidFill>
                <a:latin typeface="Staatliches"/>
                <a:ea typeface="Staatliches"/>
                <a:cs typeface="Staatliches"/>
                <a:sym typeface="Staatliches"/>
              </a:rPr>
              <a:t> </a:t>
            </a:r>
            <a:endParaRPr lang="en-US" sz="7103" dirty="0">
              <a:solidFill>
                <a:srgbClr val="000000"/>
              </a:solidFill>
              <a:latin typeface="Staatliches"/>
              <a:ea typeface="Staatliches"/>
              <a:cs typeface="Staatliches"/>
              <a:sym typeface="Staatlich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41349" y="1828654"/>
            <a:ext cx="6629692" cy="6629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4" name="Group 4"/>
          <p:cNvGrpSpPr/>
          <p:nvPr/>
        </p:nvGrpSpPr>
        <p:grpSpPr>
          <a:xfrm>
            <a:off x="10070561" y="681979"/>
            <a:ext cx="8842673" cy="884267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2"/>
              <a:stretch>
                <a:fillRect/>
              </a:stretch>
            </a:blipFill>
            <a:ln w="95250" cap="sq">
              <a:solidFill>
                <a:srgbClr val="FFFFFF"/>
              </a:solidFill>
              <a:prstDash val="solid"/>
              <a:miter/>
            </a:ln>
          </p:spPr>
        </p:sp>
      </p:grpSp>
      <p:grpSp>
        <p:nvGrpSpPr>
          <p:cNvPr id="6" name="Group 6"/>
          <p:cNvGrpSpPr/>
          <p:nvPr/>
        </p:nvGrpSpPr>
        <p:grpSpPr>
          <a:xfrm>
            <a:off x="14755477" y="5712487"/>
            <a:ext cx="8315513" cy="831551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2507F"/>
            </a:solidFill>
            <a:ln w="12700">
              <a:solidFill>
                <a:srgbClr val="000000"/>
              </a:solidFill>
            </a:ln>
          </p:spPr>
        </p:sp>
      </p:grpSp>
      <p:grpSp>
        <p:nvGrpSpPr>
          <p:cNvPr id="8" name="Group 8"/>
          <p:cNvGrpSpPr/>
          <p:nvPr/>
        </p:nvGrpSpPr>
        <p:grpSpPr>
          <a:xfrm>
            <a:off x="14020098" y="-663626"/>
            <a:ext cx="3805897" cy="38058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000000">
                    <a:alpha val="100000"/>
                  </a:srgbClr>
                </a:gs>
                <a:gs pos="100000">
                  <a:srgbClr val="3533CD">
                    <a:alpha val="100000"/>
                  </a:srgbClr>
                </a:gs>
              </a:gsLst>
              <a:lin ang="0"/>
            </a:gradFill>
            <a:ln w="12700">
              <a:solidFill>
                <a:srgbClr val="000000"/>
              </a:solidFill>
            </a:ln>
          </p:spPr>
        </p:sp>
      </p:grpSp>
      <p:grpSp>
        <p:nvGrpSpPr>
          <p:cNvPr id="10" name="Group 10"/>
          <p:cNvGrpSpPr/>
          <p:nvPr/>
        </p:nvGrpSpPr>
        <p:grpSpPr>
          <a:xfrm>
            <a:off x="15701761" y="72850"/>
            <a:ext cx="8315513" cy="831551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2" name="Group 12"/>
          <p:cNvGrpSpPr/>
          <p:nvPr/>
        </p:nvGrpSpPr>
        <p:grpSpPr>
          <a:xfrm>
            <a:off x="-999535" y="439155"/>
            <a:ext cx="2187687" cy="218768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4" name="Group 14"/>
          <p:cNvGrpSpPr/>
          <p:nvPr/>
        </p:nvGrpSpPr>
        <p:grpSpPr>
          <a:xfrm>
            <a:off x="475741" y="-663626"/>
            <a:ext cx="2187687" cy="21876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sp>
        <p:nvSpPr>
          <p:cNvPr id="19" name="TextBox 19"/>
          <p:cNvSpPr txBox="1"/>
          <p:nvPr/>
        </p:nvSpPr>
        <p:spPr>
          <a:xfrm>
            <a:off x="16984567" y="9524999"/>
            <a:ext cx="1089118" cy="762001"/>
          </a:xfrm>
          <a:prstGeom prst="rect">
            <a:avLst/>
          </a:prstGeom>
        </p:spPr>
        <p:txBody>
          <a:bodyPr lIns="0" tIns="0" rIns="0" bIns="0" rtlCol="0" anchor="t">
            <a:spAutoFit/>
          </a:bodyPr>
          <a:lstStyle/>
          <a:p>
            <a:pPr algn="r">
              <a:lnSpc>
                <a:spcPts val="6299"/>
              </a:lnSpc>
            </a:pPr>
            <a:r>
              <a:rPr lang="en-US" sz="4499" dirty="0" smtClean="0">
                <a:solidFill>
                  <a:srgbClr val="FFFFFF"/>
                </a:solidFill>
                <a:latin typeface="Glacial Indifference Bold"/>
                <a:ea typeface="Glacial Indifference Bold"/>
                <a:cs typeface="Glacial Indifference Bold"/>
                <a:sym typeface="Glacial Indifference Bold"/>
              </a:rPr>
              <a:t>2</a:t>
            </a:r>
            <a:r>
              <a:rPr lang="id-ID" sz="4499" dirty="0" smtClean="0">
                <a:solidFill>
                  <a:srgbClr val="FFFFFF"/>
                </a:solidFill>
                <a:latin typeface="Glacial Indifference Bold"/>
                <a:ea typeface="Glacial Indifference Bold"/>
                <a:cs typeface="Glacial Indifference Bold"/>
                <a:sym typeface="Glacial Indifference Bold"/>
              </a:rPr>
              <a:t>3</a:t>
            </a:r>
            <a:endParaRPr lang="en-US" sz="4499" dirty="0">
              <a:solidFill>
                <a:srgbClr val="FFFFFF"/>
              </a:solidFill>
              <a:latin typeface="Glacial Indifference Bold"/>
              <a:ea typeface="Glacial Indifference Bold"/>
              <a:cs typeface="Glacial Indifference Bold"/>
              <a:sym typeface="Glacial Indifference Bold"/>
            </a:endParaRPr>
          </a:p>
        </p:txBody>
      </p:sp>
      <p:sp>
        <p:nvSpPr>
          <p:cNvPr id="20" name="AutoShape 20"/>
          <p:cNvSpPr/>
          <p:nvPr/>
        </p:nvSpPr>
        <p:spPr>
          <a:xfrm>
            <a:off x="17211675" y="9489497"/>
            <a:ext cx="0" cy="761492"/>
          </a:xfrm>
          <a:prstGeom prst="line">
            <a:avLst/>
          </a:prstGeom>
          <a:ln w="95250" cap="flat">
            <a:solidFill>
              <a:srgbClr val="FFFFFF"/>
            </a:solidFill>
            <a:prstDash val="solid"/>
            <a:headEnd type="none" w="sm" len="sm"/>
            <a:tailEnd type="none" w="sm" len="sm"/>
          </a:ln>
        </p:spPr>
      </p:sp>
      <p:sp>
        <p:nvSpPr>
          <p:cNvPr id="21" name="Freeform 21"/>
          <p:cNvSpPr/>
          <p:nvPr/>
        </p:nvSpPr>
        <p:spPr>
          <a:xfrm>
            <a:off x="5057842" y="9489497"/>
            <a:ext cx="7898353" cy="752224"/>
          </a:xfrm>
          <a:custGeom>
            <a:avLst/>
            <a:gdLst/>
            <a:ahLst/>
            <a:cxnLst/>
            <a:rect l="l" t="t" r="r" b="b"/>
            <a:pathLst>
              <a:path w="7898353" h="752224">
                <a:moveTo>
                  <a:pt x="0" y="0"/>
                </a:moveTo>
                <a:lnTo>
                  <a:pt x="7898353" y="0"/>
                </a:lnTo>
                <a:lnTo>
                  <a:pt x="7898353" y="752224"/>
                </a:lnTo>
                <a:lnTo>
                  <a:pt x="0" y="752224"/>
                </a:lnTo>
                <a:lnTo>
                  <a:pt x="0" y="0"/>
                </a:lnTo>
                <a:close/>
              </a:path>
            </a:pathLst>
          </a:custGeom>
          <a:blipFill>
            <a:blip r:embed="rId3"/>
            <a:stretch>
              <a:fillRect/>
            </a:stretch>
          </a:blipFill>
        </p:spPr>
      </p:sp>
      <p:sp>
        <p:nvSpPr>
          <p:cNvPr id="22" name="Rectangle 21"/>
          <p:cNvSpPr/>
          <p:nvPr/>
        </p:nvSpPr>
        <p:spPr>
          <a:xfrm>
            <a:off x="1155308" y="910108"/>
            <a:ext cx="8948097" cy="8648521"/>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solidFill>
                  <a:srgbClr val="000000"/>
                </a:solidFill>
                <a:latin typeface="Times New Roman" panose="02020603050405020304" pitchFamily="18" charset="0"/>
                <a:cs typeface="Times New Roman" panose="02020603050405020304" pitchFamily="18" charset="0"/>
              </a:rPr>
              <a:t>Hal </a:t>
            </a:r>
            <a:r>
              <a:rPr lang="en-US" sz="4000" dirty="0" err="1">
                <a:solidFill>
                  <a:srgbClr val="000000"/>
                </a:solidFill>
                <a:latin typeface="Times New Roman" panose="02020603050405020304" pitchFamily="18" charset="0"/>
                <a:cs typeface="Times New Roman" panose="02020603050405020304" pitchFamily="18" charset="0"/>
              </a:rPr>
              <a:t>ini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sangat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penting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sekali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dilakukan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untuk</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meningkatkan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Animo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masyarakat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terhadap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lembaga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pendidikan</a:t>
            </a:r>
            <a:r>
              <a:rPr lang="en-US" sz="4000" dirty="0">
                <a:solidFill>
                  <a:srgbClr val="000000"/>
                </a:solidFill>
                <a:latin typeface="Times New Roman" panose="02020603050405020304" pitchFamily="18" charset="0"/>
                <a:cs typeface="Times New Roman" panose="02020603050405020304" pitchFamily="18" charset="0"/>
              </a:rPr>
              <a:t> Islam. </a:t>
            </a:r>
            <a:r>
              <a:rPr lang="en-US" sz="4000" dirty="0" err="1">
                <a:solidFill>
                  <a:srgbClr val="000000"/>
                </a:solidFill>
                <a:latin typeface="Times New Roman" panose="02020603050405020304" pitchFamily="18" charset="0"/>
                <a:cs typeface="Times New Roman" panose="02020603050405020304" pitchFamily="18" charset="0"/>
              </a:rPr>
              <a:t>Pencapaian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ini</a:t>
            </a:r>
            <a:r>
              <a:rPr lang="en-US" sz="4000" dirty="0">
                <a:solidFill>
                  <a:srgbClr val="000000"/>
                </a:solidFill>
                <a:latin typeface="Times New Roman" panose="02020603050405020304" pitchFamily="18" charset="0"/>
                <a:cs typeface="Times New Roman" panose="02020603050405020304" pitchFamily="18" charset="0"/>
              </a:rPr>
              <a:t> Alhamdulillah </a:t>
            </a:r>
            <a:r>
              <a:rPr lang="en-US" sz="4000" dirty="0" err="1">
                <a:solidFill>
                  <a:srgbClr val="000000"/>
                </a:solidFill>
                <a:latin typeface="Times New Roman" panose="02020603050405020304" pitchFamily="18" charset="0"/>
                <a:cs typeface="Times New Roman" panose="02020603050405020304" pitchFamily="18" charset="0"/>
              </a:rPr>
              <a:t>dirasakan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oleh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lembaga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pendidikan</a:t>
            </a:r>
            <a:r>
              <a:rPr lang="en-US" sz="4000" dirty="0">
                <a:solidFill>
                  <a:srgbClr val="000000"/>
                </a:solidFill>
                <a:latin typeface="Times New Roman" panose="02020603050405020304" pitchFamily="18" charset="0"/>
                <a:cs typeface="Times New Roman" panose="02020603050405020304" pitchFamily="18" charset="0"/>
              </a:rPr>
              <a:t> Islam Sari </a:t>
            </a:r>
            <a:r>
              <a:rPr lang="en-US" sz="4000" dirty="0" err="1">
                <a:solidFill>
                  <a:srgbClr val="000000"/>
                </a:solidFill>
                <a:latin typeface="Times New Roman" panose="02020603050405020304" pitchFamily="18" charset="0"/>
                <a:cs typeface="Times New Roman" panose="02020603050405020304" pitchFamily="18" charset="0"/>
              </a:rPr>
              <a:t>Bumi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Sidoarjo</a:t>
            </a:r>
            <a:r>
              <a:rPr lang="en-US" sz="4000" dirty="0">
                <a:solidFill>
                  <a:srgbClr val="000000"/>
                </a:solidFill>
                <a:latin typeface="Times New Roman" panose="02020603050405020304" pitchFamily="18" charset="0"/>
                <a:cs typeface="Times New Roman" panose="02020603050405020304" pitchFamily="18" charset="0"/>
              </a:rPr>
              <a:t> di </a:t>
            </a:r>
            <a:r>
              <a:rPr lang="en-US" sz="4000" dirty="0" err="1">
                <a:solidFill>
                  <a:srgbClr val="000000"/>
                </a:solidFill>
                <a:latin typeface="Times New Roman" panose="02020603050405020304" pitchFamily="18" charset="0"/>
                <a:cs typeface="Times New Roman" panose="02020603050405020304" pitchFamily="18" charset="0"/>
              </a:rPr>
              <a:t>mana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Animo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memasyarakat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untuk</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menyekolahkan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anaknya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tergolong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sangat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tinggi</a:t>
            </a:r>
            <a:r>
              <a:rPr lang="en-US" sz="4000" dirty="0">
                <a:solidFill>
                  <a:srgbClr val="000000"/>
                </a:solidFill>
                <a:latin typeface="Times New Roman" panose="02020603050405020304" pitchFamily="18" charset="0"/>
                <a:cs typeface="Times New Roman" panose="02020603050405020304" pitchFamily="18" charset="0"/>
              </a:rPr>
              <a:t>. Dan </a:t>
            </a:r>
            <a:r>
              <a:rPr lang="en-US" sz="4000" dirty="0" err="1">
                <a:solidFill>
                  <a:srgbClr val="000000"/>
                </a:solidFill>
                <a:latin typeface="Times New Roman" panose="02020603050405020304" pitchFamily="18" charset="0"/>
                <a:cs typeface="Times New Roman" panose="02020603050405020304" pitchFamily="18" charset="0"/>
              </a:rPr>
              <a:t>animo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masyarakat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sebagian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besar</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adalah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menengah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ke</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atas</a:t>
            </a:r>
            <a:r>
              <a:rPr lang="en-US" sz="4000" dirty="0">
                <a:solidFill>
                  <a:srgbClr val="000000"/>
                </a:solidFill>
                <a:latin typeface="Times New Roman" panose="02020603050405020304" pitchFamily="18" charset="0"/>
                <a:cs typeface="Times New Roman" panose="02020603050405020304" pitchFamily="18" charset="0"/>
              </a:rPr>
              <a:t> </a:t>
            </a:r>
            <a:r>
              <a:rPr lang="id-ID" sz="4000" dirty="0">
                <a:latin typeface="Times New Roman" panose="02020603050405020304" pitchFamily="18" charset="0"/>
                <a:cs typeface="Times New Roman" panose="02020603050405020304" pitchFamily="18" charset="0"/>
              </a:rPr>
              <a:t>dengan pemikiran sosial yang maju, sehingga penjaminan mutu menjadi fokus tema utama. </a:t>
            </a:r>
            <a:endParaRPr lang="en-US" sz="4000" dirty="0">
              <a:latin typeface="Times New Roman" panose="02020603050405020304" pitchFamily="18" charset="0"/>
              <a:cs typeface="Times New Roman" panose="02020603050405020304" pitchFamily="18" charset="0"/>
            </a:endParaRPr>
          </a:p>
          <a:p>
            <a:r>
              <a:rPr lang="en-US" dirty="0"/>
              <a:t/>
            </a:r>
            <a:br>
              <a:rPr lang="en-US" dirty="0"/>
            </a:br>
            <a:endParaRPr lang="en-US" dirty="0"/>
          </a:p>
        </p:txBody>
      </p:sp>
    </p:spTree>
    <p:extLst>
      <p:ext uri="{BB962C8B-B14F-4D97-AF65-F5344CB8AC3E}">
        <p14:creationId xmlns:p14="http://schemas.microsoft.com/office/powerpoint/2010/main" val="203677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extLst>
      <p:ext uri="{BB962C8B-B14F-4D97-AF65-F5344CB8AC3E}">
        <p14:creationId xmlns:p14="http://schemas.microsoft.com/office/powerpoint/2010/main" val="396679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5821991" y="424506"/>
            <a:ext cx="4260705" cy="1032846"/>
            <a:chOff x="0" y="0"/>
            <a:chExt cx="2098977" cy="508817"/>
          </a:xfrm>
        </p:grpSpPr>
        <p:sp>
          <p:nvSpPr>
            <p:cNvPr id="4" name="Freeform 4"/>
            <p:cNvSpPr/>
            <p:nvPr/>
          </p:nvSpPr>
          <p:spPr>
            <a:xfrm>
              <a:off x="0" y="0"/>
              <a:ext cx="2098977" cy="508817"/>
            </a:xfrm>
            <a:custGeom>
              <a:avLst/>
              <a:gdLst/>
              <a:ahLst/>
              <a:cxnLst/>
              <a:rect l="l" t="t" r="r" b="b"/>
              <a:pathLst>
                <a:path w="2098977" h="508817">
                  <a:moveTo>
                    <a:pt x="2098977" y="254409"/>
                  </a:moveTo>
                  <a:lnTo>
                    <a:pt x="1895777" y="508817"/>
                  </a:lnTo>
                  <a:lnTo>
                    <a:pt x="203200" y="508817"/>
                  </a:lnTo>
                  <a:lnTo>
                    <a:pt x="0" y="254409"/>
                  </a:lnTo>
                  <a:lnTo>
                    <a:pt x="203200" y="0"/>
                  </a:lnTo>
                  <a:lnTo>
                    <a:pt x="1895777" y="0"/>
                  </a:lnTo>
                  <a:lnTo>
                    <a:pt x="2098977" y="254409"/>
                  </a:lnTo>
                  <a:close/>
                </a:path>
              </a:pathLst>
            </a:custGeom>
            <a:solidFill>
              <a:srgbClr val="29007B"/>
            </a:solidFill>
          </p:spPr>
        </p:sp>
        <p:sp>
          <p:nvSpPr>
            <p:cNvPr id="5" name="TextBox 5"/>
            <p:cNvSpPr txBox="1"/>
            <p:nvPr/>
          </p:nvSpPr>
          <p:spPr>
            <a:xfrm>
              <a:off x="114300" y="-38100"/>
              <a:ext cx="1870377" cy="54691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425596" y="317207"/>
            <a:ext cx="1208387" cy="120838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8" name="Group 8"/>
          <p:cNvGrpSpPr/>
          <p:nvPr/>
        </p:nvGrpSpPr>
        <p:grpSpPr>
          <a:xfrm>
            <a:off x="1497489" y="8806136"/>
            <a:ext cx="1258024" cy="125802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0" name="Group 10"/>
          <p:cNvGrpSpPr/>
          <p:nvPr/>
        </p:nvGrpSpPr>
        <p:grpSpPr>
          <a:xfrm>
            <a:off x="2755513" y="828341"/>
            <a:ext cx="1258024" cy="125802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2" name="Group 12"/>
          <p:cNvGrpSpPr/>
          <p:nvPr/>
        </p:nvGrpSpPr>
        <p:grpSpPr>
          <a:xfrm rot="-10800000">
            <a:off x="11976883" y="336736"/>
            <a:ext cx="1208387" cy="120838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4" name="Group 14"/>
          <p:cNvGrpSpPr/>
          <p:nvPr/>
        </p:nvGrpSpPr>
        <p:grpSpPr>
          <a:xfrm rot="-10800000">
            <a:off x="13528170" y="336736"/>
            <a:ext cx="1208387" cy="12083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6" name="Group 16"/>
          <p:cNvGrpSpPr/>
          <p:nvPr/>
        </p:nvGrpSpPr>
        <p:grpSpPr>
          <a:xfrm>
            <a:off x="-3234599" y="317207"/>
            <a:ext cx="9056590" cy="905659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8" name="Group 18"/>
          <p:cNvGrpSpPr/>
          <p:nvPr/>
        </p:nvGrpSpPr>
        <p:grpSpPr>
          <a:xfrm>
            <a:off x="-2666937" y="884869"/>
            <a:ext cx="7921267" cy="7921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3"/>
              <a:stretch>
                <a:fillRect t="-1524" b="-1524"/>
              </a:stretch>
            </a:blipFill>
            <a:ln cap="sq">
              <a:noFill/>
              <a:prstDash val="solid"/>
              <a:miter/>
            </a:ln>
          </p:spPr>
        </p:sp>
      </p:grpSp>
      <p:grpSp>
        <p:nvGrpSpPr>
          <p:cNvPr id="20" name="Group 20"/>
          <p:cNvGrpSpPr/>
          <p:nvPr/>
        </p:nvGrpSpPr>
        <p:grpSpPr>
          <a:xfrm>
            <a:off x="-336519" y="3047970"/>
            <a:ext cx="6570334" cy="65703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22" name="Group 22"/>
          <p:cNvGrpSpPr/>
          <p:nvPr/>
        </p:nvGrpSpPr>
        <p:grpSpPr>
          <a:xfrm>
            <a:off x="75306" y="3459794"/>
            <a:ext cx="5746685" cy="574668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4"/>
              <a:stretch>
                <a:fillRect l="-38888" r="-38888"/>
              </a:stretch>
            </a:blipFill>
            <a:ln cap="sq">
              <a:noFill/>
              <a:prstDash val="solid"/>
              <a:miter/>
            </a:ln>
          </p:spPr>
        </p:sp>
      </p:grpSp>
      <p:grpSp>
        <p:nvGrpSpPr>
          <p:cNvPr id="24" name="Group 24"/>
          <p:cNvGrpSpPr/>
          <p:nvPr/>
        </p:nvGrpSpPr>
        <p:grpSpPr>
          <a:xfrm>
            <a:off x="16561940" y="9435147"/>
            <a:ext cx="47625" cy="629012"/>
            <a:chOff x="0" y="0"/>
            <a:chExt cx="12543" cy="165666"/>
          </a:xfrm>
        </p:grpSpPr>
        <p:sp>
          <p:nvSpPr>
            <p:cNvPr id="25" name="Freeform 25"/>
            <p:cNvSpPr/>
            <p:nvPr/>
          </p:nvSpPr>
          <p:spPr>
            <a:xfrm>
              <a:off x="0" y="0"/>
              <a:ext cx="12543" cy="165666"/>
            </a:xfrm>
            <a:custGeom>
              <a:avLst/>
              <a:gdLst/>
              <a:ahLst/>
              <a:cxnLst/>
              <a:rect l="l" t="t" r="r" b="b"/>
              <a:pathLst>
                <a:path w="12543" h="165666">
                  <a:moveTo>
                    <a:pt x="0" y="0"/>
                  </a:moveTo>
                  <a:lnTo>
                    <a:pt x="12543" y="0"/>
                  </a:lnTo>
                  <a:lnTo>
                    <a:pt x="12543" y="165666"/>
                  </a:lnTo>
                  <a:lnTo>
                    <a:pt x="0" y="165666"/>
                  </a:lnTo>
                  <a:close/>
                </a:path>
              </a:pathLst>
            </a:custGeom>
            <a:solidFill>
              <a:srgbClr val="5E17EB"/>
            </a:solidFill>
          </p:spPr>
        </p:sp>
        <p:sp>
          <p:nvSpPr>
            <p:cNvPr id="26" name="TextBox 26"/>
            <p:cNvSpPr txBox="1"/>
            <p:nvPr/>
          </p:nvSpPr>
          <p:spPr>
            <a:xfrm>
              <a:off x="0" y="-38100"/>
              <a:ext cx="12543" cy="203766"/>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5006071" y="9435147"/>
            <a:ext cx="10153249" cy="588594"/>
          </a:xfrm>
          <a:custGeom>
            <a:avLst/>
            <a:gdLst/>
            <a:ahLst/>
            <a:cxnLst/>
            <a:rect l="l" t="t" r="r" b="b"/>
            <a:pathLst>
              <a:path w="10153249" h="588594">
                <a:moveTo>
                  <a:pt x="0" y="0"/>
                </a:moveTo>
                <a:lnTo>
                  <a:pt x="10153249" y="0"/>
                </a:lnTo>
                <a:lnTo>
                  <a:pt x="10153249" y="588595"/>
                </a:lnTo>
                <a:lnTo>
                  <a:pt x="0" y="588595"/>
                </a:lnTo>
                <a:lnTo>
                  <a:pt x="0" y="0"/>
                </a:lnTo>
                <a:close/>
              </a:path>
            </a:pathLst>
          </a:custGeom>
          <a:blipFill>
            <a:blip r:embed="rId5"/>
            <a:stretch>
              <a:fillRect/>
            </a:stretch>
          </a:blipFill>
        </p:spPr>
      </p:sp>
      <p:sp>
        <p:nvSpPr>
          <p:cNvPr id="28" name="TextBox 28"/>
          <p:cNvSpPr txBox="1"/>
          <p:nvPr/>
        </p:nvSpPr>
        <p:spPr>
          <a:xfrm>
            <a:off x="6167626" y="451057"/>
            <a:ext cx="3569435" cy="1907816"/>
          </a:xfrm>
          <a:prstGeom prst="rect">
            <a:avLst/>
          </a:prstGeom>
        </p:spPr>
        <p:txBody>
          <a:bodyPr lIns="0" tIns="0" rIns="0" bIns="0" rtlCol="0" anchor="t">
            <a:spAutoFit/>
          </a:bodyPr>
          <a:lstStyle/>
          <a:p>
            <a:pPr algn="ctr">
              <a:lnSpc>
                <a:spcPts val="7719"/>
              </a:lnSpc>
            </a:pPr>
            <a:r>
              <a:rPr lang="en-US" sz="5514">
                <a:solidFill>
                  <a:srgbClr val="FFFFFF"/>
                </a:solidFill>
                <a:latin typeface="Staatliches"/>
                <a:ea typeface="Staatliches"/>
                <a:cs typeface="Staatliches"/>
                <a:sym typeface="Staatliches"/>
              </a:rPr>
              <a:t>ABSTRAK.</a:t>
            </a:r>
          </a:p>
          <a:p>
            <a:pPr algn="ctr">
              <a:lnSpc>
                <a:spcPts val="7719"/>
              </a:lnSpc>
            </a:pPr>
            <a:endParaRPr lang="en-US" sz="5514">
              <a:solidFill>
                <a:srgbClr val="FFFFFF"/>
              </a:solidFill>
              <a:latin typeface="Staatliches"/>
              <a:ea typeface="Staatliches"/>
              <a:cs typeface="Staatliches"/>
              <a:sym typeface="Staatliches"/>
            </a:endParaRPr>
          </a:p>
        </p:txBody>
      </p:sp>
      <p:sp>
        <p:nvSpPr>
          <p:cNvPr id="29" name="TextBox 29"/>
          <p:cNvSpPr txBox="1"/>
          <p:nvPr/>
        </p:nvSpPr>
        <p:spPr>
          <a:xfrm>
            <a:off x="16609565" y="9349422"/>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03</a:t>
            </a:r>
          </a:p>
        </p:txBody>
      </p:sp>
      <p:grpSp>
        <p:nvGrpSpPr>
          <p:cNvPr id="30" name="Group 30"/>
          <p:cNvGrpSpPr/>
          <p:nvPr/>
        </p:nvGrpSpPr>
        <p:grpSpPr>
          <a:xfrm>
            <a:off x="6554631" y="5038136"/>
            <a:ext cx="387005" cy="387005"/>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sp>
        <p:nvSpPr>
          <p:cNvPr id="32" name="TextBox 32"/>
          <p:cNvSpPr txBox="1"/>
          <p:nvPr/>
        </p:nvSpPr>
        <p:spPr>
          <a:xfrm>
            <a:off x="7123446" y="4980986"/>
            <a:ext cx="6604300" cy="445893"/>
          </a:xfrm>
          <a:prstGeom prst="rect">
            <a:avLst/>
          </a:prstGeom>
        </p:spPr>
        <p:txBody>
          <a:bodyPr lIns="0" tIns="0" rIns="0" bIns="0" rtlCol="0" anchor="t">
            <a:spAutoFit/>
          </a:bodyPr>
          <a:lstStyle/>
          <a:p>
            <a:pPr algn="l">
              <a:lnSpc>
                <a:spcPts val="3608"/>
              </a:lnSpc>
              <a:spcBef>
                <a:spcPct val="0"/>
              </a:spcBef>
            </a:pPr>
            <a:r>
              <a:rPr lang="en-US" sz="2577" dirty="0">
                <a:solidFill>
                  <a:srgbClr val="29007B"/>
                </a:solidFill>
                <a:latin typeface="Open Sans Bold"/>
                <a:ea typeface="Open Sans Bold"/>
                <a:cs typeface="Open Sans Bold"/>
                <a:sym typeface="Open Sans Bold"/>
              </a:rPr>
              <a:t>HASIL PENELITIAN</a:t>
            </a:r>
          </a:p>
        </p:txBody>
      </p:sp>
      <p:sp>
        <p:nvSpPr>
          <p:cNvPr id="33" name="TextBox 33"/>
          <p:cNvSpPr txBox="1"/>
          <p:nvPr/>
        </p:nvSpPr>
        <p:spPr>
          <a:xfrm>
            <a:off x="6645640" y="5541179"/>
            <a:ext cx="11424041" cy="801766"/>
          </a:xfrm>
          <a:prstGeom prst="rect">
            <a:avLst/>
          </a:prstGeom>
        </p:spPr>
        <p:txBody>
          <a:bodyPr lIns="0" tIns="0" rIns="0" bIns="0" rtlCol="0" anchor="t">
            <a:spAutoFit/>
          </a:bodyPr>
          <a:lstStyle/>
          <a:p>
            <a:pPr algn="l">
              <a:lnSpc>
                <a:spcPts val="3242"/>
              </a:lnSpc>
              <a:spcBef>
                <a:spcPct val="0"/>
              </a:spcBef>
            </a:pPr>
            <a:r>
              <a:rPr lang="en-US" sz="2316" dirty="0" err="1">
                <a:solidFill>
                  <a:srgbClr val="000000"/>
                </a:solidFill>
                <a:latin typeface="Open Sans"/>
                <a:ea typeface="Open Sans"/>
                <a:cs typeface="Open Sans"/>
                <a:sym typeface="Open Sans"/>
              </a:rPr>
              <a:t>Menunjukan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adanya</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peningkatan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animo</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masyarakat</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terhadap</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lembaga</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pendidikan</a:t>
            </a:r>
            <a:r>
              <a:rPr lang="en-US" sz="2316" dirty="0">
                <a:solidFill>
                  <a:srgbClr val="000000"/>
                </a:solidFill>
                <a:latin typeface="Open Sans"/>
                <a:ea typeface="Open Sans"/>
                <a:cs typeface="Open Sans"/>
                <a:sym typeface="Open Sans"/>
              </a:rPr>
              <a:t> Islam </a:t>
            </a:r>
            <a:r>
              <a:rPr lang="en-US" sz="2316" dirty="0" err="1">
                <a:solidFill>
                  <a:srgbClr val="000000"/>
                </a:solidFill>
                <a:latin typeface="Open Sans"/>
                <a:ea typeface="Open Sans"/>
                <a:cs typeface="Open Sans"/>
                <a:sym typeface="Open Sans"/>
              </a:rPr>
              <a:t>melalui</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strategi</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penjaminan</a:t>
            </a:r>
            <a:r>
              <a:rPr lang="en-US" sz="2316" dirty="0">
                <a:solidFill>
                  <a:srgbClr val="000000"/>
                </a:solidFill>
                <a:latin typeface="Open Sans"/>
                <a:ea typeface="Open Sans"/>
                <a:cs typeface="Open Sans"/>
                <a:sym typeface="Open Sans"/>
              </a:rPr>
              <a:t> </a:t>
            </a:r>
            <a:r>
              <a:rPr lang="en-US" sz="2316" dirty="0" err="1">
                <a:solidFill>
                  <a:srgbClr val="000000"/>
                </a:solidFill>
                <a:latin typeface="Open Sans"/>
                <a:ea typeface="Open Sans"/>
                <a:cs typeface="Open Sans"/>
                <a:sym typeface="Open Sans"/>
              </a:rPr>
              <a:t>mutu</a:t>
            </a:r>
            <a:endParaRPr lang="en-US" sz="2316" dirty="0">
              <a:solidFill>
                <a:srgbClr val="000000"/>
              </a:solidFill>
              <a:latin typeface="Open Sans"/>
              <a:ea typeface="Open Sans"/>
              <a:cs typeface="Open Sans"/>
              <a:sym typeface="Open Sans"/>
            </a:endParaRPr>
          </a:p>
        </p:txBody>
      </p:sp>
      <p:sp>
        <p:nvSpPr>
          <p:cNvPr id="34" name="TextBox 34"/>
          <p:cNvSpPr txBox="1"/>
          <p:nvPr/>
        </p:nvSpPr>
        <p:spPr>
          <a:xfrm>
            <a:off x="6071891" y="2600097"/>
            <a:ext cx="11926872" cy="1688216"/>
          </a:xfrm>
          <a:prstGeom prst="rect">
            <a:avLst/>
          </a:prstGeom>
        </p:spPr>
        <p:txBody>
          <a:bodyPr lIns="0" tIns="0" rIns="0" bIns="0" rtlCol="0" anchor="t">
            <a:spAutoFit/>
          </a:bodyPr>
          <a:lstStyle/>
          <a:p>
            <a:pPr algn="l">
              <a:lnSpc>
                <a:spcPts val="3414"/>
              </a:lnSpc>
              <a:spcBef>
                <a:spcPct val="0"/>
              </a:spcBef>
            </a:pPr>
            <a:r>
              <a:rPr lang="en-US" sz="2438" dirty="0" err="1">
                <a:solidFill>
                  <a:srgbClr val="000000"/>
                </a:solidFill>
                <a:latin typeface="Open Sans"/>
                <a:ea typeface="Open Sans"/>
                <a:cs typeface="Open Sans"/>
                <a:sym typeface="Open Sans"/>
              </a:rPr>
              <a:t>Lembaga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pendidikan</a:t>
            </a:r>
            <a:r>
              <a:rPr lang="en-US" sz="2438" dirty="0">
                <a:solidFill>
                  <a:srgbClr val="000000"/>
                </a:solidFill>
                <a:latin typeface="Open Sans"/>
                <a:ea typeface="Open Sans"/>
                <a:cs typeface="Open Sans"/>
                <a:sym typeface="Open Sans"/>
              </a:rPr>
              <a:t> SDI Sari </a:t>
            </a:r>
            <a:r>
              <a:rPr lang="en-US" sz="2438" dirty="0" err="1">
                <a:solidFill>
                  <a:srgbClr val="000000"/>
                </a:solidFill>
                <a:latin typeface="Open Sans"/>
                <a:ea typeface="Open Sans"/>
                <a:cs typeface="Open Sans"/>
                <a:sym typeface="Open Sans"/>
              </a:rPr>
              <a:t>Bumi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Sidoarjo</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berusaha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melakukan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strategi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peningkatan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animo</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masyarakat</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melalui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sistem</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peningkatan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mutu</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sekolah</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untuk</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mewujudkan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sekolah</a:t>
            </a:r>
            <a:r>
              <a:rPr lang="en-US" sz="2438" dirty="0">
                <a:solidFill>
                  <a:srgbClr val="000000"/>
                </a:solidFill>
                <a:latin typeface="Open Sans"/>
                <a:ea typeface="Open Sans"/>
                <a:cs typeface="Open Sans"/>
                <a:sym typeface="Open Sans"/>
              </a:rPr>
              <a:t> yang </a:t>
            </a:r>
            <a:r>
              <a:rPr lang="en-US" sz="2438" dirty="0" err="1">
                <a:solidFill>
                  <a:srgbClr val="000000"/>
                </a:solidFill>
                <a:latin typeface="Open Sans"/>
                <a:ea typeface="Open Sans"/>
                <a:cs typeface="Open Sans"/>
                <a:sym typeface="Open Sans"/>
              </a:rPr>
              <a:t>berkualitas</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dan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mampu</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mengantisipasi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dan</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mengikuti</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perubahan-perubahan</a:t>
            </a:r>
            <a:r>
              <a:rPr lang="en-US" sz="2438" dirty="0">
                <a:solidFill>
                  <a:srgbClr val="000000"/>
                </a:solidFill>
                <a:latin typeface="Open Sans"/>
                <a:ea typeface="Open Sans"/>
                <a:cs typeface="Open Sans"/>
                <a:sym typeface="Open Sans"/>
              </a:rPr>
              <a:t> yang </a:t>
            </a:r>
            <a:r>
              <a:rPr lang="en-US" sz="2438" dirty="0" err="1">
                <a:solidFill>
                  <a:srgbClr val="000000"/>
                </a:solidFill>
                <a:latin typeface="Open Sans"/>
                <a:ea typeface="Open Sans"/>
                <a:cs typeface="Open Sans"/>
                <a:sym typeface="Open Sans"/>
              </a:rPr>
              <a:t>terjadi</a:t>
            </a:r>
            <a:r>
              <a:rPr lang="en-US" sz="2438" dirty="0">
                <a:solidFill>
                  <a:srgbClr val="000000"/>
                </a:solidFill>
                <a:latin typeface="Open Sans"/>
                <a:ea typeface="Open Sans"/>
                <a:cs typeface="Open Sans"/>
                <a:sym typeface="Open Sans"/>
              </a:rPr>
              <a:t> di </a:t>
            </a:r>
            <a:r>
              <a:rPr lang="en-US" sz="2438" dirty="0" err="1">
                <a:solidFill>
                  <a:srgbClr val="000000"/>
                </a:solidFill>
                <a:latin typeface="Open Sans"/>
                <a:ea typeface="Open Sans"/>
                <a:cs typeface="Open Sans"/>
                <a:sym typeface="Open Sans"/>
              </a:rPr>
              <a:t>dunia</a:t>
            </a:r>
            <a:r>
              <a:rPr lang="en-US" sz="2438" dirty="0">
                <a:solidFill>
                  <a:srgbClr val="000000"/>
                </a:solidFill>
                <a:latin typeface="Open Sans"/>
                <a:ea typeface="Open Sans"/>
                <a:cs typeface="Open Sans"/>
                <a:sym typeface="Open Sans"/>
              </a:rPr>
              <a:t> </a:t>
            </a:r>
            <a:r>
              <a:rPr lang="en-US" sz="2438" dirty="0" err="1">
                <a:solidFill>
                  <a:srgbClr val="000000"/>
                </a:solidFill>
                <a:latin typeface="Open Sans"/>
                <a:ea typeface="Open Sans"/>
                <a:cs typeface="Open Sans"/>
                <a:sym typeface="Open Sans"/>
              </a:rPr>
              <a:t>pendidikan</a:t>
            </a:r>
            <a:endParaRPr lang="en-US" sz="2438" dirty="0">
              <a:solidFill>
                <a:srgbClr val="000000"/>
              </a:solidFill>
              <a:latin typeface="Open Sans"/>
              <a:ea typeface="Open Sans"/>
              <a:cs typeface="Open Sans"/>
              <a:sym typeface="Open Sans"/>
            </a:endParaRPr>
          </a:p>
        </p:txBody>
      </p:sp>
      <p:sp>
        <p:nvSpPr>
          <p:cNvPr id="35" name="TextBox 35"/>
          <p:cNvSpPr txBox="1"/>
          <p:nvPr/>
        </p:nvSpPr>
        <p:spPr>
          <a:xfrm>
            <a:off x="6872133" y="2029215"/>
            <a:ext cx="4376293" cy="445893"/>
          </a:xfrm>
          <a:prstGeom prst="rect">
            <a:avLst/>
          </a:prstGeom>
        </p:spPr>
        <p:txBody>
          <a:bodyPr lIns="0" tIns="0" rIns="0" bIns="0" rtlCol="0" anchor="t">
            <a:spAutoFit/>
          </a:bodyPr>
          <a:lstStyle/>
          <a:p>
            <a:pPr algn="l">
              <a:lnSpc>
                <a:spcPts val="3608"/>
              </a:lnSpc>
              <a:spcBef>
                <a:spcPct val="0"/>
              </a:spcBef>
            </a:pPr>
            <a:r>
              <a:rPr lang="en-US" sz="2577">
                <a:solidFill>
                  <a:srgbClr val="29007B"/>
                </a:solidFill>
                <a:latin typeface="Open Sans Bold"/>
                <a:ea typeface="Open Sans Bold"/>
                <a:cs typeface="Open Sans Bold"/>
                <a:sym typeface="Open Sans Bold"/>
              </a:rPr>
              <a:t>KEBARUAN PENELITIAN</a:t>
            </a:r>
          </a:p>
        </p:txBody>
      </p:sp>
      <p:grpSp>
        <p:nvGrpSpPr>
          <p:cNvPr id="36" name="Group 36"/>
          <p:cNvGrpSpPr/>
          <p:nvPr/>
        </p:nvGrpSpPr>
        <p:grpSpPr>
          <a:xfrm>
            <a:off x="6233816" y="2074824"/>
            <a:ext cx="411825" cy="411825"/>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9007B"/>
            </a:solidFill>
            <a:ln w="12700">
              <a:solidFill>
                <a:srgbClr val="000000"/>
              </a:solidFill>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14432340" y="-1027037"/>
            <a:ext cx="8315513" cy="831551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5" name="Group 5"/>
          <p:cNvGrpSpPr/>
          <p:nvPr/>
        </p:nvGrpSpPr>
        <p:grpSpPr>
          <a:xfrm>
            <a:off x="0" y="1884506"/>
            <a:ext cx="14816353" cy="7165559"/>
            <a:chOff x="0" y="0"/>
            <a:chExt cx="3573161" cy="1728070"/>
          </a:xfrm>
        </p:grpSpPr>
        <p:sp>
          <p:nvSpPr>
            <p:cNvPr id="6" name="Freeform 6"/>
            <p:cNvSpPr/>
            <p:nvPr/>
          </p:nvSpPr>
          <p:spPr>
            <a:xfrm>
              <a:off x="0" y="0"/>
              <a:ext cx="3573161" cy="1728070"/>
            </a:xfrm>
            <a:custGeom>
              <a:avLst/>
              <a:gdLst/>
              <a:ahLst/>
              <a:cxnLst/>
              <a:rect l="l" t="t" r="r" b="b"/>
              <a:pathLst>
                <a:path w="3573161" h="1728070">
                  <a:moveTo>
                    <a:pt x="0" y="0"/>
                  </a:moveTo>
                  <a:lnTo>
                    <a:pt x="3573161" y="0"/>
                  </a:lnTo>
                  <a:lnTo>
                    <a:pt x="3573161" y="1728070"/>
                  </a:lnTo>
                  <a:lnTo>
                    <a:pt x="0" y="1728070"/>
                  </a:lnTo>
                  <a:close/>
                </a:path>
              </a:pathLst>
            </a:custGeom>
            <a:solidFill>
              <a:srgbClr val="000000">
                <a:alpha val="0"/>
              </a:srgbClr>
            </a:solidFill>
            <a:ln w="66675" cap="sq">
              <a:solidFill>
                <a:srgbClr val="29007B"/>
              </a:solidFill>
              <a:prstDash val="solid"/>
              <a:miter/>
            </a:ln>
          </p:spPr>
        </p:sp>
        <p:sp>
          <p:nvSpPr>
            <p:cNvPr id="7" name="TextBox 7"/>
            <p:cNvSpPr txBox="1"/>
            <p:nvPr/>
          </p:nvSpPr>
          <p:spPr>
            <a:xfrm>
              <a:off x="0" y="-47625"/>
              <a:ext cx="3573161" cy="1775695"/>
            </a:xfrm>
            <a:prstGeom prst="rect">
              <a:avLst/>
            </a:prstGeom>
          </p:spPr>
          <p:txBody>
            <a:bodyPr lIns="50800" tIns="50800" rIns="50800" bIns="50800" rtlCol="0" anchor="ctr"/>
            <a:lstStyle/>
            <a:p>
              <a:pPr algn="ctr">
                <a:lnSpc>
                  <a:spcPts val="3302"/>
                </a:lnSpc>
              </a:pPr>
              <a:endParaRPr/>
            </a:p>
          </p:txBody>
        </p:sp>
      </p:grpSp>
      <p:sp>
        <p:nvSpPr>
          <p:cNvPr id="8" name="AutoShape 8"/>
          <p:cNvSpPr/>
          <p:nvPr/>
        </p:nvSpPr>
        <p:spPr>
          <a:xfrm flipH="1">
            <a:off x="7408177" y="1884506"/>
            <a:ext cx="69759" cy="7165559"/>
          </a:xfrm>
          <a:prstGeom prst="line">
            <a:avLst/>
          </a:prstGeom>
          <a:ln w="66675" cap="flat">
            <a:solidFill>
              <a:srgbClr val="29007B"/>
            </a:solidFill>
            <a:prstDash val="solid"/>
            <a:headEnd type="none" w="sm" len="sm"/>
            <a:tailEnd type="none" w="sm" len="sm"/>
          </a:ln>
        </p:spPr>
      </p:sp>
      <p:sp>
        <p:nvSpPr>
          <p:cNvPr id="9" name="AutoShape 9"/>
          <p:cNvSpPr/>
          <p:nvPr/>
        </p:nvSpPr>
        <p:spPr>
          <a:xfrm flipV="1">
            <a:off x="425447" y="2888708"/>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sp>
        <p:nvSpPr>
          <p:cNvPr id="10" name="AutoShape 10"/>
          <p:cNvSpPr/>
          <p:nvPr/>
        </p:nvSpPr>
        <p:spPr>
          <a:xfrm flipV="1">
            <a:off x="7683589" y="2855371"/>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grpSp>
        <p:nvGrpSpPr>
          <p:cNvPr id="11" name="Group 11"/>
          <p:cNvGrpSpPr/>
          <p:nvPr/>
        </p:nvGrpSpPr>
        <p:grpSpPr>
          <a:xfrm>
            <a:off x="14603786" y="675794"/>
            <a:ext cx="1208387" cy="120838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3" name="Group 13"/>
          <p:cNvGrpSpPr/>
          <p:nvPr/>
        </p:nvGrpSpPr>
        <p:grpSpPr>
          <a:xfrm>
            <a:off x="13828147" y="1427209"/>
            <a:ext cx="1208387" cy="12083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5" name="Group 15"/>
          <p:cNvGrpSpPr/>
          <p:nvPr/>
        </p:nvGrpSpPr>
        <p:grpSpPr>
          <a:xfrm>
            <a:off x="16213490" y="9315450"/>
            <a:ext cx="47625" cy="740312"/>
            <a:chOff x="0" y="0"/>
            <a:chExt cx="12543" cy="194979"/>
          </a:xfrm>
        </p:grpSpPr>
        <p:sp>
          <p:nvSpPr>
            <p:cNvPr id="16" name="Freeform 16"/>
            <p:cNvSpPr/>
            <p:nvPr/>
          </p:nvSpPr>
          <p:spPr>
            <a:xfrm>
              <a:off x="0" y="0"/>
              <a:ext cx="12543" cy="194979"/>
            </a:xfrm>
            <a:custGeom>
              <a:avLst/>
              <a:gdLst/>
              <a:ahLst/>
              <a:cxnLst/>
              <a:rect l="l" t="t" r="r" b="b"/>
              <a:pathLst>
                <a:path w="12543" h="194979">
                  <a:moveTo>
                    <a:pt x="0" y="0"/>
                  </a:moveTo>
                  <a:lnTo>
                    <a:pt x="12543" y="0"/>
                  </a:lnTo>
                  <a:lnTo>
                    <a:pt x="12543" y="194979"/>
                  </a:lnTo>
                  <a:lnTo>
                    <a:pt x="0" y="194979"/>
                  </a:lnTo>
                  <a:close/>
                </a:path>
              </a:pathLst>
            </a:custGeom>
            <a:solidFill>
              <a:srgbClr val="5E17EB"/>
            </a:solidFill>
          </p:spPr>
        </p:sp>
        <p:sp>
          <p:nvSpPr>
            <p:cNvPr id="17" name="TextBox 17"/>
            <p:cNvSpPr txBox="1"/>
            <p:nvPr/>
          </p:nvSpPr>
          <p:spPr>
            <a:xfrm>
              <a:off x="0" y="-38100"/>
              <a:ext cx="12543" cy="233079"/>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6442325" y="9375247"/>
            <a:ext cx="9695568" cy="620717"/>
          </a:xfrm>
          <a:custGeom>
            <a:avLst/>
            <a:gdLst/>
            <a:ahLst/>
            <a:cxnLst/>
            <a:rect l="l" t="t" r="r" b="b"/>
            <a:pathLst>
              <a:path w="9695568" h="620717">
                <a:moveTo>
                  <a:pt x="0" y="0"/>
                </a:moveTo>
                <a:lnTo>
                  <a:pt x="9695568" y="0"/>
                </a:lnTo>
                <a:lnTo>
                  <a:pt x="9695568" y="620718"/>
                </a:lnTo>
                <a:lnTo>
                  <a:pt x="0" y="620718"/>
                </a:lnTo>
                <a:lnTo>
                  <a:pt x="0" y="0"/>
                </a:lnTo>
                <a:close/>
              </a:path>
            </a:pathLst>
          </a:custGeom>
          <a:blipFill>
            <a:blip r:embed="rId3"/>
            <a:stretch>
              <a:fillRect t="-44418" b="-4342"/>
            </a:stretch>
          </a:blipFill>
        </p:spPr>
      </p:sp>
      <p:sp>
        <p:nvSpPr>
          <p:cNvPr id="19" name="TextBox 19"/>
          <p:cNvSpPr txBox="1"/>
          <p:nvPr/>
        </p:nvSpPr>
        <p:spPr>
          <a:xfrm>
            <a:off x="1028700" y="131188"/>
            <a:ext cx="10192666" cy="1614049"/>
          </a:xfrm>
          <a:prstGeom prst="rect">
            <a:avLst/>
          </a:prstGeom>
        </p:spPr>
        <p:txBody>
          <a:bodyPr lIns="0" tIns="0" rIns="0" bIns="0" rtlCol="0" anchor="t">
            <a:spAutoFit/>
          </a:bodyPr>
          <a:lstStyle/>
          <a:p>
            <a:pPr algn="l">
              <a:lnSpc>
                <a:spcPts val="13230"/>
              </a:lnSpc>
            </a:pPr>
            <a:r>
              <a:rPr lang="en-US" sz="9450" dirty="0">
                <a:solidFill>
                  <a:srgbClr val="000000"/>
                </a:solidFill>
                <a:latin typeface="Staatliches"/>
                <a:ea typeface="Staatliches"/>
                <a:cs typeface="Staatliches"/>
                <a:sym typeface="Staatliches"/>
              </a:rPr>
              <a:t>PENDAHULUAN</a:t>
            </a:r>
          </a:p>
        </p:txBody>
      </p:sp>
      <p:sp>
        <p:nvSpPr>
          <p:cNvPr id="20" name="TextBox 20"/>
          <p:cNvSpPr txBox="1"/>
          <p:nvPr/>
        </p:nvSpPr>
        <p:spPr>
          <a:xfrm>
            <a:off x="425447" y="2176190"/>
            <a:ext cx="6718588" cy="537822"/>
          </a:xfrm>
          <a:prstGeom prst="rect">
            <a:avLst/>
          </a:prstGeom>
        </p:spPr>
        <p:txBody>
          <a:bodyPr lIns="0" tIns="0" rIns="0" bIns="0" rtlCol="0" anchor="t">
            <a:spAutoFit/>
          </a:bodyPr>
          <a:lstStyle/>
          <a:p>
            <a:pPr algn="l">
              <a:lnSpc>
                <a:spcPts val="4481"/>
              </a:lnSpc>
              <a:spcBef>
                <a:spcPct val="0"/>
              </a:spcBef>
            </a:pPr>
            <a:r>
              <a:rPr lang="en-US" sz="3200" dirty="0">
                <a:solidFill>
                  <a:srgbClr val="29007B"/>
                </a:solidFill>
                <a:latin typeface="Open Sans Bold"/>
                <a:ea typeface="Open Sans Bold"/>
                <a:cs typeface="Open Sans Bold"/>
                <a:sym typeface="Open Sans Bold"/>
              </a:rPr>
              <a:t>URGENSI PENJAMINAN MUTU</a:t>
            </a:r>
          </a:p>
        </p:txBody>
      </p:sp>
      <p:sp>
        <p:nvSpPr>
          <p:cNvPr id="21" name="TextBox 21"/>
          <p:cNvSpPr txBox="1"/>
          <p:nvPr/>
        </p:nvSpPr>
        <p:spPr>
          <a:xfrm>
            <a:off x="7707520" y="2199685"/>
            <a:ext cx="6528571" cy="514327"/>
          </a:xfrm>
          <a:prstGeom prst="rect">
            <a:avLst/>
          </a:prstGeom>
        </p:spPr>
        <p:txBody>
          <a:bodyPr lIns="0" tIns="0" rIns="0" bIns="0" rtlCol="0" anchor="t">
            <a:spAutoFit/>
          </a:bodyPr>
          <a:lstStyle/>
          <a:p>
            <a:pPr algn="l">
              <a:lnSpc>
                <a:spcPts val="4201"/>
              </a:lnSpc>
              <a:spcBef>
                <a:spcPct val="0"/>
              </a:spcBef>
            </a:pPr>
            <a:r>
              <a:rPr lang="en-US" sz="3000" dirty="0">
                <a:solidFill>
                  <a:srgbClr val="29007B"/>
                </a:solidFill>
                <a:latin typeface="Open Sans Bold"/>
                <a:ea typeface="Open Sans Bold"/>
                <a:cs typeface="Open Sans Bold"/>
                <a:sym typeface="Open Sans Bold"/>
              </a:rPr>
              <a:t>DATA SEBARAN KEMENDIKBUD ’23</a:t>
            </a:r>
          </a:p>
        </p:txBody>
      </p:sp>
      <p:sp>
        <p:nvSpPr>
          <p:cNvPr id="22" name="TextBox 22"/>
          <p:cNvSpPr txBox="1"/>
          <p:nvPr/>
        </p:nvSpPr>
        <p:spPr>
          <a:xfrm>
            <a:off x="425447" y="3206279"/>
            <a:ext cx="7052488" cy="5520832"/>
          </a:xfrm>
          <a:prstGeom prst="rect">
            <a:avLst/>
          </a:prstGeom>
        </p:spPr>
        <p:txBody>
          <a:bodyPr lIns="0" tIns="0" rIns="0" bIns="0" rtlCol="0" anchor="t">
            <a:spAutoFit/>
          </a:bodyPr>
          <a:lstStyle/>
          <a:p>
            <a:pPr algn="l">
              <a:lnSpc>
                <a:spcPts val="4402"/>
              </a:lnSpc>
              <a:spcBef>
                <a:spcPct val="0"/>
              </a:spcBef>
            </a:pPr>
            <a:r>
              <a:rPr lang="en-US" sz="3144" dirty="0" err="1">
                <a:solidFill>
                  <a:srgbClr val="A30000"/>
                </a:solidFill>
                <a:latin typeface="Intro Rust"/>
                <a:ea typeface="Intro Rust"/>
                <a:cs typeface="Intro Rust"/>
                <a:sym typeface="Intro Rust"/>
              </a:rPr>
              <a:t>Penjaminan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mutu</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pendidikan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merupakan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tugas</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penting</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bagi</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satuan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pendidikan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untuk</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berupaya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meningkatkan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mutu</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pendidikan</a:t>
            </a:r>
            <a:r>
              <a:rPr lang="en-US" sz="3144" dirty="0">
                <a:solidFill>
                  <a:srgbClr val="A30000"/>
                </a:solidFill>
                <a:latin typeface="Intro Rust"/>
                <a:ea typeface="Intro Rust"/>
                <a:cs typeface="Intro Rust"/>
                <a:sym typeface="Intro Rust"/>
              </a:rPr>
              <a:t> di </a:t>
            </a:r>
            <a:r>
              <a:rPr lang="en-US" sz="3144" dirty="0" err="1">
                <a:solidFill>
                  <a:srgbClr val="A30000"/>
                </a:solidFill>
                <a:latin typeface="Intro Rust"/>
                <a:ea typeface="Intro Rust"/>
                <a:cs typeface="Intro Rust"/>
                <a:sym typeface="Intro Rust"/>
              </a:rPr>
              <a:t>lembaga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mereka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peran</a:t>
            </a:r>
            <a:r>
              <a:rPr lang="en-US" sz="3144" dirty="0">
                <a:solidFill>
                  <a:srgbClr val="A30000"/>
                </a:solidFill>
                <a:latin typeface="Intro Rust"/>
                <a:ea typeface="Intro Rust"/>
                <a:cs typeface="Intro Rust"/>
                <a:sym typeface="Intro Rust"/>
              </a:rPr>
              <a:t> SDM </a:t>
            </a:r>
            <a:r>
              <a:rPr lang="en-US" sz="3144" dirty="0" err="1">
                <a:solidFill>
                  <a:srgbClr val="A30000"/>
                </a:solidFill>
                <a:latin typeface="Intro Rust"/>
                <a:ea typeface="Intro Rust"/>
                <a:cs typeface="Intro Rust"/>
                <a:sym typeface="Intro Rust"/>
              </a:rPr>
              <a:t>terutamanya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pimpinan</a:t>
            </a:r>
            <a:r>
              <a:rPr lang="en-US" sz="3144" dirty="0">
                <a:solidFill>
                  <a:srgbClr val="A30000"/>
                </a:solidFill>
                <a:latin typeface="Intro Rust"/>
                <a:ea typeface="Intro Rust"/>
                <a:cs typeface="Intro Rust"/>
                <a:sym typeface="Intro Rust"/>
              </a:rPr>
              <a:t> SANGAT  </a:t>
            </a:r>
            <a:r>
              <a:rPr lang="en-US" sz="3144" dirty="0" err="1">
                <a:solidFill>
                  <a:srgbClr val="A30000"/>
                </a:solidFill>
                <a:latin typeface="Intro Rust"/>
                <a:ea typeface="Intro Rust"/>
                <a:cs typeface="Intro Rust"/>
                <a:sym typeface="Intro Rust"/>
              </a:rPr>
              <a:t>penting</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dalam</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perwujudan</a:t>
            </a:r>
            <a:r>
              <a:rPr lang="en-US" sz="3144" dirty="0">
                <a:solidFill>
                  <a:srgbClr val="A30000"/>
                </a:solidFill>
                <a:latin typeface="Intro Rust"/>
                <a:ea typeface="Intro Rust"/>
                <a:cs typeface="Intro Rust"/>
                <a:sym typeface="Intro Rust"/>
              </a:rPr>
              <a:t> LEMBAGA YANG MAJU DAN BERMUTU</a:t>
            </a:r>
          </a:p>
        </p:txBody>
      </p:sp>
      <p:sp>
        <p:nvSpPr>
          <p:cNvPr id="23" name="TextBox 23"/>
          <p:cNvSpPr txBox="1"/>
          <p:nvPr/>
        </p:nvSpPr>
        <p:spPr>
          <a:xfrm>
            <a:off x="7951558" y="2845534"/>
            <a:ext cx="5756363" cy="513222"/>
          </a:xfrm>
          <a:prstGeom prst="rect">
            <a:avLst/>
          </a:prstGeom>
        </p:spPr>
        <p:txBody>
          <a:bodyPr lIns="0" tIns="0" rIns="0" bIns="0" rtlCol="0" anchor="t">
            <a:spAutoFit/>
          </a:bodyPr>
          <a:lstStyle/>
          <a:p>
            <a:pPr algn="l">
              <a:lnSpc>
                <a:spcPts val="4262"/>
              </a:lnSpc>
              <a:spcBef>
                <a:spcPct val="0"/>
              </a:spcBef>
            </a:pPr>
            <a:r>
              <a:rPr lang="en-US" sz="3044" dirty="0" err="1">
                <a:solidFill>
                  <a:srgbClr val="000000"/>
                </a:solidFill>
                <a:latin typeface="Open Sans"/>
                <a:ea typeface="Open Sans"/>
                <a:cs typeface="Open Sans"/>
                <a:sym typeface="Open Sans"/>
              </a:rPr>
              <a:t>kecamatan</a:t>
            </a:r>
            <a:r>
              <a:rPr lang="en-US" sz="3044" dirty="0">
                <a:solidFill>
                  <a:srgbClr val="000000"/>
                </a:solidFill>
                <a:latin typeface="Open Sans"/>
                <a:ea typeface="Open Sans"/>
                <a:cs typeface="Open Sans"/>
                <a:sym typeface="Open Sans"/>
              </a:rPr>
              <a:t> </a:t>
            </a:r>
            <a:r>
              <a:rPr lang="en-US" sz="3044" dirty="0" err="1">
                <a:solidFill>
                  <a:srgbClr val="000000"/>
                </a:solidFill>
                <a:latin typeface="Open Sans"/>
                <a:ea typeface="Open Sans"/>
                <a:cs typeface="Open Sans"/>
                <a:sym typeface="Open Sans"/>
              </a:rPr>
              <a:t>Sidoarjo</a:t>
            </a:r>
            <a:endParaRPr lang="en-US" sz="3044" dirty="0">
              <a:solidFill>
                <a:srgbClr val="000000"/>
              </a:solidFill>
              <a:latin typeface="Open Sans"/>
              <a:ea typeface="Open Sans"/>
              <a:cs typeface="Open Sans"/>
              <a:sym typeface="Open Sans"/>
            </a:endParaRPr>
          </a:p>
        </p:txBody>
      </p:sp>
      <p:sp>
        <p:nvSpPr>
          <p:cNvPr id="24" name="TextBox 24"/>
          <p:cNvSpPr txBox="1"/>
          <p:nvPr/>
        </p:nvSpPr>
        <p:spPr>
          <a:xfrm>
            <a:off x="16304130" y="9261743"/>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04</a:t>
            </a:r>
          </a:p>
        </p:txBody>
      </p:sp>
      <p:sp>
        <p:nvSpPr>
          <p:cNvPr id="25" name="TextBox 25"/>
          <p:cNvSpPr txBox="1"/>
          <p:nvPr/>
        </p:nvSpPr>
        <p:spPr>
          <a:xfrm>
            <a:off x="7763865" y="3815403"/>
            <a:ext cx="7052488" cy="463692"/>
          </a:xfrm>
          <a:prstGeom prst="rect">
            <a:avLst/>
          </a:prstGeom>
        </p:spPr>
        <p:txBody>
          <a:bodyPr lIns="0" tIns="0" rIns="0" bIns="0" rtlCol="0" anchor="t">
            <a:spAutoFit/>
          </a:bodyPr>
          <a:lstStyle/>
          <a:p>
            <a:pPr algn="l">
              <a:lnSpc>
                <a:spcPts val="3842"/>
              </a:lnSpc>
              <a:spcBef>
                <a:spcPct val="0"/>
              </a:spcBef>
            </a:pPr>
            <a:r>
              <a:rPr lang="en-US" sz="2744" dirty="0">
                <a:solidFill>
                  <a:srgbClr val="FF3131"/>
                </a:solidFill>
                <a:latin typeface="Open Sans Bold"/>
                <a:ea typeface="Open Sans Bold"/>
                <a:cs typeface="Open Sans Bold"/>
                <a:sym typeface="Open Sans Bold"/>
              </a:rPr>
              <a:t>55 SD --- 35  SDN ---- 20 SD SWASTA </a:t>
            </a:r>
          </a:p>
        </p:txBody>
      </p:sp>
      <p:sp>
        <p:nvSpPr>
          <p:cNvPr id="26" name="TextBox 26"/>
          <p:cNvSpPr txBox="1"/>
          <p:nvPr/>
        </p:nvSpPr>
        <p:spPr>
          <a:xfrm>
            <a:off x="7786416" y="4400508"/>
            <a:ext cx="6528571" cy="1066777"/>
          </a:xfrm>
          <a:prstGeom prst="rect">
            <a:avLst/>
          </a:prstGeom>
        </p:spPr>
        <p:txBody>
          <a:bodyPr lIns="0" tIns="0" rIns="0" bIns="0" rtlCol="0" anchor="t">
            <a:spAutoFit/>
          </a:bodyPr>
          <a:lstStyle/>
          <a:p>
            <a:pPr algn="l">
              <a:lnSpc>
                <a:spcPts val="4201"/>
              </a:lnSpc>
              <a:spcBef>
                <a:spcPct val="0"/>
              </a:spcBef>
            </a:pPr>
            <a:r>
              <a:rPr lang="en-US" sz="3000" dirty="0">
                <a:solidFill>
                  <a:srgbClr val="29007B"/>
                </a:solidFill>
                <a:latin typeface="Marykate"/>
                <a:ea typeface="Marykate"/>
                <a:cs typeface="Marykate"/>
                <a:sym typeface="Marykate"/>
              </a:rPr>
              <a:t>PERSAINGAN KETAT DITINGKAT LEMBAGA NEGERI MAUPUN LEMBAGA SWASTA</a:t>
            </a:r>
          </a:p>
        </p:txBody>
      </p:sp>
      <p:sp>
        <p:nvSpPr>
          <p:cNvPr id="27" name="TextBox 27"/>
          <p:cNvSpPr txBox="1"/>
          <p:nvPr/>
        </p:nvSpPr>
        <p:spPr>
          <a:xfrm>
            <a:off x="7683589" y="5547633"/>
            <a:ext cx="6734225" cy="3192073"/>
          </a:xfrm>
          <a:prstGeom prst="rect">
            <a:avLst/>
          </a:prstGeom>
        </p:spPr>
        <p:txBody>
          <a:bodyPr lIns="0" tIns="0" rIns="0" bIns="0" rtlCol="0" anchor="t">
            <a:spAutoFit/>
          </a:bodyPr>
          <a:lstStyle/>
          <a:p>
            <a:pPr algn="l">
              <a:lnSpc>
                <a:spcPts val="3608"/>
              </a:lnSpc>
              <a:spcBef>
                <a:spcPct val="0"/>
              </a:spcBef>
            </a:pPr>
            <a:r>
              <a:rPr lang="en-US" sz="2577" dirty="0">
                <a:solidFill>
                  <a:srgbClr val="000000"/>
                </a:solidFill>
                <a:latin typeface="Open Sans Bold"/>
                <a:ea typeface="Open Sans Bold"/>
                <a:cs typeface="Open Sans Bold"/>
                <a:sym typeface="Open Sans Bold"/>
              </a:rPr>
              <a:t>MAKA LEMBAGA PENDIDIKAN SWASTA (TERUTARAMA LEMBAGA SWASTA ISLAM) MEMERLUKAN STRATEGI YANG TEPAT GUNA MENDORONG ANIMO MASYARAKAT DALAM MENYEKOLAHKAN ANAKNYA DI LEMBAGA PENDIDIKAN ISLAM SWASTA.</a:t>
            </a:r>
          </a:p>
        </p:txBody>
      </p:sp>
      <p:sp>
        <p:nvSpPr>
          <p:cNvPr id="30" name="Rectangle 29"/>
          <p:cNvSpPr/>
          <p:nvPr/>
        </p:nvSpPr>
        <p:spPr>
          <a:xfrm>
            <a:off x="7495343" y="924475"/>
            <a:ext cx="912430" cy="461665"/>
          </a:xfrm>
          <a:prstGeom prst="rect">
            <a:avLst/>
          </a:prstGeom>
          <a:noFill/>
        </p:spPr>
        <p:txBody>
          <a:bodyPr wrap="none" lIns="91440" tIns="45720" rIns="91440" bIns="45720">
            <a:spAutoFit/>
          </a:bodyPr>
          <a:lstStyle/>
          <a:p>
            <a:pPr algn="ctr"/>
            <a:r>
              <a:rPr lang="en-US" sz="2400" b="1" dirty="0" smtClean="0">
                <a:ln w="9525">
                  <a:solidFill>
                    <a:schemeClr val="tx1"/>
                  </a:solidFill>
                  <a:prstDash val="solid"/>
                </a:ln>
                <a:effectLst>
                  <a:outerShdw blurRad="12700" dist="38100" dir="2700000" algn="tl" rotWithShape="0">
                    <a:schemeClr val="bg1">
                      <a:lumMod val="50000"/>
                    </a:schemeClr>
                  </a:outerShdw>
                </a:effectLst>
              </a:rPr>
              <a:t>Hal. 2</a:t>
            </a:r>
            <a:endParaRPr lang="en-US" sz="2400" b="1" cap="none" spc="0" dirty="0">
              <a:ln w="9525">
                <a:solidFill>
                  <a:schemeClr val="tx1"/>
                </a:solidFill>
                <a:prstDash val="solid"/>
              </a:ln>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5" grpId="0"/>
      <p:bldP spid="26" grpId="0"/>
      <p:bldP spid="2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14432340" y="-1027037"/>
            <a:ext cx="8315513" cy="831551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5" name="Group 5"/>
          <p:cNvGrpSpPr/>
          <p:nvPr/>
        </p:nvGrpSpPr>
        <p:grpSpPr>
          <a:xfrm>
            <a:off x="0" y="1884506"/>
            <a:ext cx="14816353" cy="6048064"/>
            <a:chOff x="0" y="0"/>
            <a:chExt cx="3573161" cy="1458571"/>
          </a:xfrm>
        </p:grpSpPr>
        <p:sp>
          <p:nvSpPr>
            <p:cNvPr id="6" name="Freeform 6"/>
            <p:cNvSpPr/>
            <p:nvPr/>
          </p:nvSpPr>
          <p:spPr>
            <a:xfrm>
              <a:off x="0" y="0"/>
              <a:ext cx="3573161" cy="1458571"/>
            </a:xfrm>
            <a:custGeom>
              <a:avLst/>
              <a:gdLst/>
              <a:ahLst/>
              <a:cxnLst/>
              <a:rect l="l" t="t" r="r" b="b"/>
              <a:pathLst>
                <a:path w="3573161" h="1458571">
                  <a:moveTo>
                    <a:pt x="0" y="0"/>
                  </a:moveTo>
                  <a:lnTo>
                    <a:pt x="3573161" y="0"/>
                  </a:lnTo>
                  <a:lnTo>
                    <a:pt x="3573161" y="1458571"/>
                  </a:lnTo>
                  <a:lnTo>
                    <a:pt x="0" y="1458571"/>
                  </a:lnTo>
                  <a:close/>
                </a:path>
              </a:pathLst>
            </a:custGeom>
            <a:solidFill>
              <a:srgbClr val="000000">
                <a:alpha val="0"/>
              </a:srgbClr>
            </a:solidFill>
            <a:ln w="66675" cap="sq">
              <a:solidFill>
                <a:srgbClr val="29007B"/>
              </a:solidFill>
              <a:prstDash val="solid"/>
              <a:miter/>
            </a:ln>
          </p:spPr>
        </p:sp>
        <p:sp>
          <p:nvSpPr>
            <p:cNvPr id="7" name="TextBox 7"/>
            <p:cNvSpPr txBox="1"/>
            <p:nvPr/>
          </p:nvSpPr>
          <p:spPr>
            <a:xfrm>
              <a:off x="0" y="-47625"/>
              <a:ext cx="3573161" cy="1506196"/>
            </a:xfrm>
            <a:prstGeom prst="rect">
              <a:avLst/>
            </a:prstGeom>
          </p:spPr>
          <p:txBody>
            <a:bodyPr lIns="50800" tIns="50800" rIns="50800" bIns="50800" rtlCol="0" anchor="ctr"/>
            <a:lstStyle/>
            <a:p>
              <a:pPr algn="ctr">
                <a:lnSpc>
                  <a:spcPts val="3302"/>
                </a:lnSpc>
              </a:pPr>
              <a:endParaRPr/>
            </a:p>
          </p:txBody>
        </p:sp>
      </p:grpSp>
      <p:sp>
        <p:nvSpPr>
          <p:cNvPr id="8" name="AutoShape 8"/>
          <p:cNvSpPr/>
          <p:nvPr/>
        </p:nvSpPr>
        <p:spPr>
          <a:xfrm flipH="1">
            <a:off x="7408177" y="1884506"/>
            <a:ext cx="69759" cy="6048064"/>
          </a:xfrm>
          <a:prstGeom prst="line">
            <a:avLst/>
          </a:prstGeom>
          <a:ln w="66675" cap="flat">
            <a:solidFill>
              <a:srgbClr val="29007B"/>
            </a:solidFill>
            <a:prstDash val="solid"/>
            <a:headEnd type="none" w="sm" len="sm"/>
            <a:tailEnd type="none" w="sm" len="sm"/>
          </a:ln>
        </p:spPr>
      </p:sp>
      <p:sp>
        <p:nvSpPr>
          <p:cNvPr id="9" name="AutoShape 9"/>
          <p:cNvSpPr/>
          <p:nvPr/>
        </p:nvSpPr>
        <p:spPr>
          <a:xfrm flipV="1">
            <a:off x="425447" y="2888708"/>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sp>
        <p:nvSpPr>
          <p:cNvPr id="10" name="AutoShape 10"/>
          <p:cNvSpPr/>
          <p:nvPr/>
        </p:nvSpPr>
        <p:spPr>
          <a:xfrm flipV="1">
            <a:off x="7763865" y="2922046"/>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grpSp>
        <p:nvGrpSpPr>
          <p:cNvPr id="11" name="Group 11"/>
          <p:cNvGrpSpPr/>
          <p:nvPr/>
        </p:nvGrpSpPr>
        <p:grpSpPr>
          <a:xfrm>
            <a:off x="14603786" y="675794"/>
            <a:ext cx="1208387" cy="120838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3" name="Group 13"/>
          <p:cNvGrpSpPr/>
          <p:nvPr/>
        </p:nvGrpSpPr>
        <p:grpSpPr>
          <a:xfrm>
            <a:off x="13828147" y="1427209"/>
            <a:ext cx="1208387" cy="12083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5" name="Group 15"/>
          <p:cNvGrpSpPr/>
          <p:nvPr/>
        </p:nvGrpSpPr>
        <p:grpSpPr>
          <a:xfrm>
            <a:off x="16213490" y="9315450"/>
            <a:ext cx="47625" cy="740312"/>
            <a:chOff x="0" y="0"/>
            <a:chExt cx="12543" cy="194979"/>
          </a:xfrm>
        </p:grpSpPr>
        <p:sp>
          <p:nvSpPr>
            <p:cNvPr id="16" name="Freeform 16"/>
            <p:cNvSpPr/>
            <p:nvPr/>
          </p:nvSpPr>
          <p:spPr>
            <a:xfrm>
              <a:off x="0" y="0"/>
              <a:ext cx="12543" cy="194979"/>
            </a:xfrm>
            <a:custGeom>
              <a:avLst/>
              <a:gdLst/>
              <a:ahLst/>
              <a:cxnLst/>
              <a:rect l="l" t="t" r="r" b="b"/>
              <a:pathLst>
                <a:path w="12543" h="194979">
                  <a:moveTo>
                    <a:pt x="0" y="0"/>
                  </a:moveTo>
                  <a:lnTo>
                    <a:pt x="12543" y="0"/>
                  </a:lnTo>
                  <a:lnTo>
                    <a:pt x="12543" y="194979"/>
                  </a:lnTo>
                  <a:lnTo>
                    <a:pt x="0" y="194979"/>
                  </a:lnTo>
                  <a:close/>
                </a:path>
              </a:pathLst>
            </a:custGeom>
            <a:solidFill>
              <a:srgbClr val="5E17EB"/>
            </a:solidFill>
          </p:spPr>
        </p:sp>
        <p:sp>
          <p:nvSpPr>
            <p:cNvPr id="17" name="TextBox 17"/>
            <p:cNvSpPr txBox="1"/>
            <p:nvPr/>
          </p:nvSpPr>
          <p:spPr>
            <a:xfrm>
              <a:off x="0" y="-38100"/>
              <a:ext cx="12543" cy="233079"/>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6140228" y="9324802"/>
            <a:ext cx="9695568" cy="620717"/>
          </a:xfrm>
          <a:custGeom>
            <a:avLst/>
            <a:gdLst/>
            <a:ahLst/>
            <a:cxnLst/>
            <a:rect l="l" t="t" r="r" b="b"/>
            <a:pathLst>
              <a:path w="9695568" h="620717">
                <a:moveTo>
                  <a:pt x="0" y="0"/>
                </a:moveTo>
                <a:lnTo>
                  <a:pt x="9695569" y="0"/>
                </a:lnTo>
                <a:lnTo>
                  <a:pt x="9695569" y="620718"/>
                </a:lnTo>
                <a:lnTo>
                  <a:pt x="0" y="620718"/>
                </a:lnTo>
                <a:lnTo>
                  <a:pt x="0" y="0"/>
                </a:lnTo>
                <a:close/>
              </a:path>
            </a:pathLst>
          </a:custGeom>
          <a:blipFill>
            <a:blip r:embed="rId3"/>
            <a:stretch>
              <a:fillRect t="-44418" b="-4342"/>
            </a:stretch>
          </a:blipFill>
        </p:spPr>
      </p:sp>
      <p:sp>
        <p:nvSpPr>
          <p:cNvPr id="19" name="TextBox 19"/>
          <p:cNvSpPr txBox="1"/>
          <p:nvPr/>
        </p:nvSpPr>
        <p:spPr>
          <a:xfrm>
            <a:off x="1028700" y="131188"/>
            <a:ext cx="10192666" cy="1614049"/>
          </a:xfrm>
          <a:prstGeom prst="rect">
            <a:avLst/>
          </a:prstGeom>
        </p:spPr>
        <p:txBody>
          <a:bodyPr lIns="0" tIns="0" rIns="0" bIns="0" rtlCol="0" anchor="t">
            <a:spAutoFit/>
          </a:bodyPr>
          <a:lstStyle/>
          <a:p>
            <a:pPr algn="l">
              <a:lnSpc>
                <a:spcPts val="13230"/>
              </a:lnSpc>
            </a:pPr>
            <a:r>
              <a:rPr lang="en-US" sz="9450">
                <a:solidFill>
                  <a:srgbClr val="000000"/>
                </a:solidFill>
                <a:latin typeface="Staatliches"/>
                <a:ea typeface="Staatliches"/>
                <a:cs typeface="Staatliches"/>
                <a:sym typeface="Staatliches"/>
              </a:rPr>
              <a:t>PENDAHULUAN</a:t>
            </a:r>
          </a:p>
        </p:txBody>
      </p:sp>
      <p:sp>
        <p:nvSpPr>
          <p:cNvPr id="20" name="TextBox 20"/>
          <p:cNvSpPr txBox="1"/>
          <p:nvPr/>
        </p:nvSpPr>
        <p:spPr>
          <a:xfrm>
            <a:off x="425447" y="2176190"/>
            <a:ext cx="6718588" cy="537822"/>
          </a:xfrm>
          <a:prstGeom prst="rect">
            <a:avLst/>
          </a:prstGeom>
        </p:spPr>
        <p:txBody>
          <a:bodyPr lIns="0" tIns="0" rIns="0" bIns="0" rtlCol="0" anchor="t">
            <a:spAutoFit/>
          </a:bodyPr>
          <a:lstStyle/>
          <a:p>
            <a:pPr algn="l">
              <a:lnSpc>
                <a:spcPts val="4481"/>
              </a:lnSpc>
              <a:spcBef>
                <a:spcPct val="0"/>
              </a:spcBef>
            </a:pPr>
            <a:r>
              <a:rPr lang="en-US" sz="3200" dirty="0">
                <a:solidFill>
                  <a:srgbClr val="29007B"/>
                </a:solidFill>
                <a:latin typeface="Open Sans Bold"/>
                <a:ea typeface="Open Sans Bold"/>
                <a:cs typeface="Open Sans Bold"/>
                <a:sym typeface="Open Sans Bold"/>
              </a:rPr>
              <a:t>SOLUSI</a:t>
            </a:r>
          </a:p>
        </p:txBody>
      </p:sp>
      <p:sp>
        <p:nvSpPr>
          <p:cNvPr id="21" name="TextBox 21"/>
          <p:cNvSpPr txBox="1"/>
          <p:nvPr/>
        </p:nvSpPr>
        <p:spPr>
          <a:xfrm>
            <a:off x="7683589" y="2374381"/>
            <a:ext cx="6528571" cy="514327"/>
          </a:xfrm>
          <a:prstGeom prst="rect">
            <a:avLst/>
          </a:prstGeom>
        </p:spPr>
        <p:txBody>
          <a:bodyPr lIns="0" tIns="0" rIns="0" bIns="0" rtlCol="0" anchor="t">
            <a:spAutoFit/>
          </a:bodyPr>
          <a:lstStyle/>
          <a:p>
            <a:pPr algn="l">
              <a:lnSpc>
                <a:spcPts val="4201"/>
              </a:lnSpc>
              <a:spcBef>
                <a:spcPct val="0"/>
              </a:spcBef>
            </a:pPr>
            <a:r>
              <a:rPr lang="en-US" sz="3000" dirty="0">
                <a:solidFill>
                  <a:srgbClr val="29007B"/>
                </a:solidFill>
                <a:latin typeface="Open Sans Bold"/>
                <a:ea typeface="Open Sans Bold"/>
                <a:cs typeface="Open Sans Bold"/>
                <a:sym typeface="Open Sans Bold"/>
              </a:rPr>
              <a:t>PENELITIAN TERDAHULU</a:t>
            </a:r>
          </a:p>
        </p:txBody>
      </p:sp>
      <p:sp>
        <p:nvSpPr>
          <p:cNvPr id="22" name="TextBox 22"/>
          <p:cNvSpPr txBox="1"/>
          <p:nvPr/>
        </p:nvSpPr>
        <p:spPr>
          <a:xfrm>
            <a:off x="425447" y="3206279"/>
            <a:ext cx="6777944" cy="4415932"/>
          </a:xfrm>
          <a:prstGeom prst="rect">
            <a:avLst/>
          </a:prstGeom>
        </p:spPr>
        <p:txBody>
          <a:bodyPr lIns="0" tIns="0" rIns="0" bIns="0" rtlCol="0" anchor="t">
            <a:spAutoFit/>
          </a:bodyPr>
          <a:lstStyle/>
          <a:p>
            <a:pPr algn="l">
              <a:lnSpc>
                <a:spcPts val="4402"/>
              </a:lnSpc>
              <a:spcBef>
                <a:spcPct val="0"/>
              </a:spcBef>
            </a:pPr>
            <a:r>
              <a:rPr lang="en-US" sz="3144" dirty="0" err="1">
                <a:solidFill>
                  <a:srgbClr val="A30000"/>
                </a:solidFill>
                <a:latin typeface="Intro Rust"/>
                <a:ea typeface="Intro Rust"/>
                <a:cs typeface="Intro Rust"/>
                <a:sym typeface="Intro Rust"/>
              </a:rPr>
              <a:t>Peningkatan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mutu</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pendidikan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menjadi</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upaya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lembaga</a:t>
            </a:r>
            <a:r>
              <a:rPr lang="en-US" sz="3144" dirty="0">
                <a:solidFill>
                  <a:srgbClr val="A30000"/>
                </a:solidFill>
                <a:latin typeface="Intro Rust"/>
                <a:ea typeface="Intro Rust"/>
                <a:cs typeface="Intro Rust"/>
                <a:sym typeface="Intro Rust"/>
              </a:rPr>
              <a:t> yang </a:t>
            </a:r>
            <a:r>
              <a:rPr lang="en-US" sz="3144" dirty="0" err="1">
                <a:solidFill>
                  <a:srgbClr val="A30000"/>
                </a:solidFill>
                <a:latin typeface="Intro Rust"/>
                <a:ea typeface="Intro Rust"/>
                <a:cs typeface="Intro Rust"/>
                <a:sym typeface="Intro Rust"/>
              </a:rPr>
              <a:t>sangat</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tepat</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dan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utama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dalam</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meningkatkatkan</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animo</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masyarakat</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guna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menaruh</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anaknya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bersekolah</a:t>
            </a:r>
            <a:r>
              <a:rPr lang="en-US" sz="3144" dirty="0">
                <a:solidFill>
                  <a:srgbClr val="A30000"/>
                </a:solidFill>
                <a:latin typeface="Intro Rust"/>
                <a:ea typeface="Intro Rust"/>
                <a:cs typeface="Intro Rust"/>
                <a:sym typeface="Intro Rust"/>
              </a:rPr>
              <a:t> di </a:t>
            </a:r>
            <a:r>
              <a:rPr lang="en-US" sz="3144" dirty="0" err="1">
                <a:solidFill>
                  <a:srgbClr val="A30000"/>
                </a:solidFill>
                <a:latin typeface="Intro Rust"/>
                <a:ea typeface="Intro Rust"/>
                <a:cs typeface="Intro Rust"/>
                <a:sym typeface="Intro Rust"/>
              </a:rPr>
              <a:t>lembaga</a:t>
            </a:r>
            <a:r>
              <a:rPr lang="en-US" sz="3144" dirty="0">
                <a:solidFill>
                  <a:srgbClr val="A30000"/>
                </a:solidFill>
                <a:latin typeface="Intro Rust"/>
                <a:ea typeface="Intro Rust"/>
                <a:cs typeface="Intro Rust"/>
                <a:sym typeface="Intro Rust"/>
              </a:rPr>
              <a:t> </a:t>
            </a:r>
            <a:r>
              <a:rPr lang="en-US" sz="3144" dirty="0" err="1">
                <a:solidFill>
                  <a:srgbClr val="A30000"/>
                </a:solidFill>
                <a:latin typeface="Intro Rust"/>
                <a:ea typeface="Intro Rust"/>
                <a:cs typeface="Intro Rust"/>
                <a:sym typeface="Intro Rust"/>
              </a:rPr>
              <a:t>swasta</a:t>
            </a:r>
            <a:r>
              <a:rPr lang="en-US" sz="3144" dirty="0">
                <a:solidFill>
                  <a:srgbClr val="A30000"/>
                </a:solidFill>
                <a:latin typeface="Intro Rust"/>
                <a:ea typeface="Intro Rust"/>
                <a:cs typeface="Intro Rust"/>
                <a:sym typeface="Intro Rust"/>
              </a:rPr>
              <a:t> Islam. </a:t>
            </a:r>
          </a:p>
        </p:txBody>
      </p:sp>
      <p:sp>
        <p:nvSpPr>
          <p:cNvPr id="23" name="TextBox 23"/>
          <p:cNvSpPr txBox="1"/>
          <p:nvPr/>
        </p:nvSpPr>
        <p:spPr>
          <a:xfrm>
            <a:off x="7763865" y="3092631"/>
            <a:ext cx="6448295" cy="1046622"/>
          </a:xfrm>
          <a:prstGeom prst="rect">
            <a:avLst/>
          </a:prstGeom>
        </p:spPr>
        <p:txBody>
          <a:bodyPr lIns="0" tIns="0" rIns="0" bIns="0" rtlCol="0" anchor="t">
            <a:spAutoFit/>
          </a:bodyPr>
          <a:lstStyle/>
          <a:p>
            <a:pPr algn="l">
              <a:lnSpc>
                <a:spcPts val="4262"/>
              </a:lnSpc>
              <a:spcBef>
                <a:spcPct val="0"/>
              </a:spcBef>
            </a:pPr>
            <a:r>
              <a:rPr lang="en-US" sz="3044">
                <a:solidFill>
                  <a:srgbClr val="000000"/>
                </a:solidFill>
                <a:latin typeface="Open Sans"/>
                <a:ea typeface="Open Sans"/>
                <a:cs typeface="Open Sans"/>
                <a:sym typeface="Open Sans"/>
              </a:rPr>
              <a:t>Madrasah Ibtidaiyah Al-Husna Ciledug</a:t>
            </a:r>
          </a:p>
        </p:txBody>
      </p:sp>
      <p:sp>
        <p:nvSpPr>
          <p:cNvPr id="24" name="TextBox 24"/>
          <p:cNvSpPr txBox="1"/>
          <p:nvPr/>
        </p:nvSpPr>
        <p:spPr>
          <a:xfrm>
            <a:off x="16304130" y="9261743"/>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05</a:t>
            </a:r>
          </a:p>
        </p:txBody>
      </p:sp>
      <p:sp>
        <p:nvSpPr>
          <p:cNvPr id="25" name="TextBox 25"/>
          <p:cNvSpPr txBox="1"/>
          <p:nvPr/>
        </p:nvSpPr>
        <p:spPr>
          <a:xfrm>
            <a:off x="7763865" y="4835312"/>
            <a:ext cx="6734225" cy="2769989"/>
          </a:xfrm>
          <a:prstGeom prst="rect">
            <a:avLst/>
          </a:prstGeom>
        </p:spPr>
        <p:txBody>
          <a:bodyPr lIns="0" tIns="0" rIns="0" bIns="0" rtlCol="0" anchor="t">
            <a:spAutoFit/>
          </a:bodyPr>
          <a:lstStyle/>
          <a:p>
            <a:pPr algn="l">
              <a:lnSpc>
                <a:spcPts val="3608"/>
              </a:lnSpc>
              <a:spcBef>
                <a:spcPct val="0"/>
              </a:spcBef>
            </a:pPr>
            <a:r>
              <a:rPr lang="en-US" sz="2577" dirty="0">
                <a:solidFill>
                  <a:srgbClr val="000000"/>
                </a:solidFill>
                <a:latin typeface="Open Sans Bold"/>
                <a:ea typeface="Open Sans Bold"/>
                <a:cs typeface="Open Sans Bold"/>
                <a:sym typeface="Open Sans Bold"/>
              </a:rPr>
              <a:t>TERDAPAT INDEKS KEPUASAN MASYARAKAT SEBESAR 71% TERHADAP PELAYANAN YANG DIBERIKAN OLEH MADRASAH IBTIDAIYAH AL-HUSNA CILEDUG KARNA STRATEGI </a:t>
            </a:r>
            <a:r>
              <a:rPr lang="en-US" sz="2577" dirty="0" smtClean="0">
                <a:solidFill>
                  <a:srgbClr val="000000"/>
                </a:solidFill>
                <a:latin typeface="Open Sans Bold"/>
                <a:ea typeface="Open Sans Bold"/>
                <a:cs typeface="Open Sans Bold"/>
                <a:sym typeface="Open Sans Bold"/>
              </a:rPr>
              <a:t>PENING</a:t>
            </a:r>
            <a:r>
              <a:rPr lang="id-ID" sz="2577" dirty="0">
                <a:solidFill>
                  <a:srgbClr val="000000"/>
                </a:solidFill>
                <a:latin typeface="Open Sans Bold"/>
                <a:ea typeface="Open Sans Bold"/>
                <a:cs typeface="Open Sans Bold"/>
                <a:sym typeface="Open Sans Bold"/>
              </a:rPr>
              <a:t>K</a:t>
            </a:r>
            <a:r>
              <a:rPr lang="en-US" sz="2577" dirty="0" smtClean="0">
                <a:solidFill>
                  <a:srgbClr val="000000"/>
                </a:solidFill>
                <a:latin typeface="Open Sans Bold"/>
                <a:ea typeface="Open Sans Bold"/>
                <a:cs typeface="Open Sans Bold"/>
                <a:sym typeface="Open Sans Bold"/>
              </a:rPr>
              <a:t>ATAN </a:t>
            </a:r>
            <a:r>
              <a:rPr lang="en-US" sz="2577" dirty="0">
                <a:solidFill>
                  <a:srgbClr val="000000"/>
                </a:solidFill>
                <a:latin typeface="Open Sans Bold"/>
                <a:ea typeface="Open Sans Bold"/>
                <a:cs typeface="Open Sans Bold"/>
                <a:sym typeface="Open Sans Bold"/>
              </a:rPr>
              <a:t>MUTU YANG MEREKA LAKUKAN.</a:t>
            </a:r>
          </a:p>
        </p:txBody>
      </p:sp>
      <p:sp>
        <p:nvSpPr>
          <p:cNvPr id="26" name="TextBox 26"/>
          <p:cNvSpPr txBox="1"/>
          <p:nvPr/>
        </p:nvSpPr>
        <p:spPr>
          <a:xfrm>
            <a:off x="69759" y="8147267"/>
            <a:ext cx="14816353" cy="906073"/>
          </a:xfrm>
          <a:prstGeom prst="rect">
            <a:avLst/>
          </a:prstGeom>
        </p:spPr>
        <p:txBody>
          <a:bodyPr lIns="0" tIns="0" rIns="0" bIns="0" rtlCol="0" anchor="t">
            <a:spAutoFit/>
          </a:bodyPr>
          <a:lstStyle/>
          <a:p>
            <a:pPr algn="ctr">
              <a:lnSpc>
                <a:spcPts val="3608"/>
              </a:lnSpc>
              <a:spcBef>
                <a:spcPct val="0"/>
              </a:spcBef>
            </a:pPr>
            <a:r>
              <a:rPr lang="en-US" sz="2577" dirty="0">
                <a:ln>
                  <a:solidFill>
                    <a:schemeClr val="tx1"/>
                  </a:solidFill>
                </a:ln>
                <a:solidFill>
                  <a:srgbClr val="00BF63"/>
                </a:solidFill>
                <a:latin typeface="Open Sans Bold"/>
                <a:ea typeface="Open Sans Bold"/>
                <a:cs typeface="Open Sans Bold"/>
                <a:sym typeface="Open Sans Bold"/>
              </a:rPr>
              <a:t>TUJUAN DARI PENINGKATAN KUALITAS PELAYANAN ADALAH AGAR KEPUASAN ORANG TUA SEBAGAI PELANGGAN PENDIDIKAN ISLAM DAPAT TERAKOMODIR DENGAN BAIK.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14432340" y="-1027037"/>
            <a:ext cx="8315513" cy="831551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5" name="Group 5"/>
          <p:cNvGrpSpPr/>
          <p:nvPr/>
        </p:nvGrpSpPr>
        <p:grpSpPr>
          <a:xfrm>
            <a:off x="322343" y="1745237"/>
            <a:ext cx="14816353" cy="7513063"/>
            <a:chOff x="0" y="0"/>
            <a:chExt cx="3573161" cy="1811875"/>
          </a:xfrm>
        </p:grpSpPr>
        <p:sp>
          <p:nvSpPr>
            <p:cNvPr id="6" name="Freeform 6"/>
            <p:cNvSpPr/>
            <p:nvPr/>
          </p:nvSpPr>
          <p:spPr>
            <a:xfrm>
              <a:off x="0" y="0"/>
              <a:ext cx="3573161" cy="1811875"/>
            </a:xfrm>
            <a:custGeom>
              <a:avLst/>
              <a:gdLst/>
              <a:ahLst/>
              <a:cxnLst/>
              <a:rect l="l" t="t" r="r" b="b"/>
              <a:pathLst>
                <a:path w="3573161" h="1811875">
                  <a:moveTo>
                    <a:pt x="0" y="0"/>
                  </a:moveTo>
                  <a:lnTo>
                    <a:pt x="3573161" y="0"/>
                  </a:lnTo>
                  <a:lnTo>
                    <a:pt x="3573161" y="1811875"/>
                  </a:lnTo>
                  <a:lnTo>
                    <a:pt x="0" y="1811875"/>
                  </a:lnTo>
                  <a:close/>
                </a:path>
              </a:pathLst>
            </a:custGeom>
            <a:solidFill>
              <a:srgbClr val="000000">
                <a:alpha val="0"/>
              </a:srgbClr>
            </a:solidFill>
            <a:ln w="66675" cap="sq">
              <a:solidFill>
                <a:srgbClr val="29007B"/>
              </a:solidFill>
              <a:prstDash val="solid"/>
              <a:miter/>
            </a:ln>
          </p:spPr>
        </p:sp>
        <p:sp>
          <p:nvSpPr>
            <p:cNvPr id="7" name="TextBox 7"/>
            <p:cNvSpPr txBox="1"/>
            <p:nvPr/>
          </p:nvSpPr>
          <p:spPr>
            <a:xfrm>
              <a:off x="0" y="-47625"/>
              <a:ext cx="3573161" cy="1859500"/>
            </a:xfrm>
            <a:prstGeom prst="rect">
              <a:avLst/>
            </a:prstGeom>
          </p:spPr>
          <p:txBody>
            <a:bodyPr lIns="50800" tIns="50800" rIns="50800" bIns="50800" rtlCol="0" anchor="ctr"/>
            <a:lstStyle/>
            <a:p>
              <a:pPr algn="ctr">
                <a:lnSpc>
                  <a:spcPts val="3302"/>
                </a:lnSpc>
              </a:pPr>
              <a:endParaRPr/>
            </a:p>
          </p:txBody>
        </p:sp>
      </p:grpSp>
      <p:sp>
        <p:nvSpPr>
          <p:cNvPr id="8" name="AutoShape 8"/>
          <p:cNvSpPr/>
          <p:nvPr/>
        </p:nvSpPr>
        <p:spPr>
          <a:xfrm flipV="1">
            <a:off x="425447" y="2888708"/>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grpSp>
        <p:nvGrpSpPr>
          <p:cNvPr id="9" name="Group 9"/>
          <p:cNvGrpSpPr/>
          <p:nvPr/>
        </p:nvGrpSpPr>
        <p:grpSpPr>
          <a:xfrm>
            <a:off x="14603786" y="675794"/>
            <a:ext cx="1208387" cy="120838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1" name="Group 11"/>
          <p:cNvGrpSpPr/>
          <p:nvPr/>
        </p:nvGrpSpPr>
        <p:grpSpPr>
          <a:xfrm>
            <a:off x="13828147" y="1427209"/>
            <a:ext cx="1208387" cy="120838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3" name="Group 13"/>
          <p:cNvGrpSpPr/>
          <p:nvPr/>
        </p:nvGrpSpPr>
        <p:grpSpPr>
          <a:xfrm>
            <a:off x="16213490" y="9315450"/>
            <a:ext cx="47625" cy="740312"/>
            <a:chOff x="0" y="0"/>
            <a:chExt cx="12543" cy="194979"/>
          </a:xfrm>
        </p:grpSpPr>
        <p:sp>
          <p:nvSpPr>
            <p:cNvPr id="14" name="Freeform 14"/>
            <p:cNvSpPr/>
            <p:nvPr/>
          </p:nvSpPr>
          <p:spPr>
            <a:xfrm>
              <a:off x="0" y="0"/>
              <a:ext cx="12543" cy="194979"/>
            </a:xfrm>
            <a:custGeom>
              <a:avLst/>
              <a:gdLst/>
              <a:ahLst/>
              <a:cxnLst/>
              <a:rect l="l" t="t" r="r" b="b"/>
              <a:pathLst>
                <a:path w="12543" h="194979">
                  <a:moveTo>
                    <a:pt x="0" y="0"/>
                  </a:moveTo>
                  <a:lnTo>
                    <a:pt x="12543" y="0"/>
                  </a:lnTo>
                  <a:lnTo>
                    <a:pt x="12543" y="194979"/>
                  </a:lnTo>
                  <a:lnTo>
                    <a:pt x="0" y="194979"/>
                  </a:lnTo>
                  <a:close/>
                </a:path>
              </a:pathLst>
            </a:custGeom>
            <a:solidFill>
              <a:srgbClr val="5E17EB"/>
            </a:solidFill>
          </p:spPr>
        </p:sp>
        <p:sp>
          <p:nvSpPr>
            <p:cNvPr id="15" name="TextBox 15"/>
            <p:cNvSpPr txBox="1"/>
            <p:nvPr/>
          </p:nvSpPr>
          <p:spPr>
            <a:xfrm>
              <a:off x="0" y="-38100"/>
              <a:ext cx="12543" cy="233079"/>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6116605" y="9347468"/>
            <a:ext cx="9695568" cy="620717"/>
          </a:xfrm>
          <a:custGeom>
            <a:avLst/>
            <a:gdLst/>
            <a:ahLst/>
            <a:cxnLst/>
            <a:rect l="l" t="t" r="r" b="b"/>
            <a:pathLst>
              <a:path w="9695568" h="620717">
                <a:moveTo>
                  <a:pt x="0" y="0"/>
                </a:moveTo>
                <a:lnTo>
                  <a:pt x="9695568" y="0"/>
                </a:lnTo>
                <a:lnTo>
                  <a:pt x="9695568" y="620717"/>
                </a:lnTo>
                <a:lnTo>
                  <a:pt x="0" y="620717"/>
                </a:lnTo>
                <a:lnTo>
                  <a:pt x="0" y="0"/>
                </a:lnTo>
                <a:close/>
              </a:path>
            </a:pathLst>
          </a:custGeom>
          <a:blipFill>
            <a:blip r:embed="rId3"/>
            <a:stretch>
              <a:fillRect t="-44418" b="-4342"/>
            </a:stretch>
          </a:blipFill>
        </p:spPr>
      </p:sp>
      <p:sp>
        <p:nvSpPr>
          <p:cNvPr id="17" name="TextBox 17"/>
          <p:cNvSpPr txBox="1"/>
          <p:nvPr/>
        </p:nvSpPr>
        <p:spPr>
          <a:xfrm>
            <a:off x="1028700" y="131188"/>
            <a:ext cx="10192666" cy="1614049"/>
          </a:xfrm>
          <a:prstGeom prst="rect">
            <a:avLst/>
          </a:prstGeom>
        </p:spPr>
        <p:txBody>
          <a:bodyPr lIns="0" tIns="0" rIns="0" bIns="0" rtlCol="0" anchor="t">
            <a:spAutoFit/>
          </a:bodyPr>
          <a:lstStyle/>
          <a:p>
            <a:pPr algn="l">
              <a:lnSpc>
                <a:spcPts val="13230"/>
              </a:lnSpc>
            </a:pPr>
            <a:r>
              <a:rPr lang="en-US" sz="9450">
                <a:solidFill>
                  <a:srgbClr val="000000"/>
                </a:solidFill>
                <a:latin typeface="Staatliches"/>
                <a:ea typeface="Staatliches"/>
                <a:cs typeface="Staatliches"/>
                <a:sym typeface="Staatliches"/>
              </a:rPr>
              <a:t>PENDAHULUAN</a:t>
            </a:r>
          </a:p>
        </p:txBody>
      </p:sp>
      <p:sp>
        <p:nvSpPr>
          <p:cNvPr id="18" name="TextBox 18"/>
          <p:cNvSpPr txBox="1"/>
          <p:nvPr/>
        </p:nvSpPr>
        <p:spPr>
          <a:xfrm>
            <a:off x="425447" y="2176190"/>
            <a:ext cx="6718588" cy="537822"/>
          </a:xfrm>
          <a:prstGeom prst="rect">
            <a:avLst/>
          </a:prstGeom>
        </p:spPr>
        <p:txBody>
          <a:bodyPr lIns="0" tIns="0" rIns="0" bIns="0" rtlCol="0" anchor="t">
            <a:spAutoFit/>
          </a:bodyPr>
          <a:lstStyle/>
          <a:p>
            <a:pPr algn="l">
              <a:lnSpc>
                <a:spcPts val="4481"/>
              </a:lnSpc>
              <a:spcBef>
                <a:spcPct val="0"/>
              </a:spcBef>
            </a:pPr>
            <a:r>
              <a:rPr lang="en-US" sz="3200" dirty="0">
                <a:solidFill>
                  <a:srgbClr val="29007B"/>
                </a:solidFill>
                <a:latin typeface="Open Sans Bold"/>
                <a:ea typeface="Open Sans Bold"/>
                <a:cs typeface="Open Sans Bold"/>
                <a:sym typeface="Open Sans Bold"/>
              </a:rPr>
              <a:t>PAPARAN LOKASI PENELITIAN</a:t>
            </a:r>
          </a:p>
        </p:txBody>
      </p:sp>
      <p:sp>
        <p:nvSpPr>
          <p:cNvPr id="19" name="TextBox 19"/>
          <p:cNvSpPr txBox="1"/>
          <p:nvPr/>
        </p:nvSpPr>
        <p:spPr>
          <a:xfrm>
            <a:off x="16304130" y="9261743"/>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06</a:t>
            </a:r>
          </a:p>
        </p:txBody>
      </p:sp>
      <p:sp>
        <p:nvSpPr>
          <p:cNvPr id="20" name="TextBox 20"/>
          <p:cNvSpPr txBox="1"/>
          <p:nvPr/>
        </p:nvSpPr>
        <p:spPr>
          <a:xfrm>
            <a:off x="747411" y="3074446"/>
            <a:ext cx="13966219" cy="1372798"/>
          </a:xfrm>
          <a:prstGeom prst="rect">
            <a:avLst/>
          </a:prstGeom>
        </p:spPr>
        <p:txBody>
          <a:bodyPr lIns="0" tIns="0" rIns="0" bIns="0" rtlCol="0" anchor="t">
            <a:spAutoFit/>
          </a:bodyPr>
          <a:lstStyle/>
          <a:p>
            <a:pPr algn="ctr">
              <a:lnSpc>
                <a:spcPts val="3608"/>
              </a:lnSpc>
              <a:spcBef>
                <a:spcPct val="0"/>
              </a:spcBef>
            </a:pPr>
            <a:r>
              <a:rPr lang="en-US" sz="2577" dirty="0">
                <a:solidFill>
                  <a:srgbClr val="000000"/>
                </a:solidFill>
                <a:latin typeface="Belleza"/>
                <a:ea typeface="Belleza"/>
                <a:cs typeface="Belleza"/>
                <a:sym typeface="Belleza"/>
              </a:rPr>
              <a:t>SEKOLAH DASAR ISLAM (</a:t>
            </a:r>
            <a:r>
              <a:rPr lang="en-US" sz="2577" dirty="0" smtClean="0">
                <a:solidFill>
                  <a:srgbClr val="000000"/>
                </a:solidFill>
                <a:latin typeface="Belleza"/>
                <a:ea typeface="Belleza"/>
                <a:cs typeface="Belleza"/>
                <a:sym typeface="Belleza"/>
              </a:rPr>
              <a:t>SDI) </a:t>
            </a:r>
            <a:r>
              <a:rPr lang="en-US" sz="2577" dirty="0">
                <a:solidFill>
                  <a:srgbClr val="000000"/>
                </a:solidFill>
                <a:latin typeface="Belleza"/>
                <a:ea typeface="Belleza"/>
                <a:cs typeface="Belleza"/>
                <a:sym typeface="Belleza"/>
              </a:rPr>
              <a:t>SARI BUMI ADALAH SEKOLAH ISLAM SWASTA. SEKOLAH TERSEBUT MERUPAKAN BAGIAN DARI LEMBAGA PENDIDIKAN YANG DISPONSORI OLEH YAYASAN GROUP SARI BUMI (YGSB) DI </a:t>
            </a:r>
            <a:r>
              <a:rPr lang="id-ID" sz="2577" dirty="0" smtClean="0">
                <a:solidFill>
                  <a:srgbClr val="000000"/>
                </a:solidFill>
                <a:latin typeface="Belleza"/>
                <a:ea typeface="Belleza"/>
                <a:cs typeface="Belleza"/>
                <a:sym typeface="Belleza"/>
              </a:rPr>
              <a:t>KECAMATAN SIDOARJO </a:t>
            </a:r>
            <a:r>
              <a:rPr lang="en-US" sz="2577" dirty="0" smtClean="0">
                <a:solidFill>
                  <a:srgbClr val="000000"/>
                </a:solidFill>
                <a:latin typeface="Belleza"/>
                <a:ea typeface="Belleza"/>
                <a:cs typeface="Belleza"/>
                <a:sym typeface="Belleza"/>
              </a:rPr>
              <a:t>KABUPATEN </a:t>
            </a:r>
            <a:r>
              <a:rPr lang="en-US" sz="2577" dirty="0">
                <a:solidFill>
                  <a:srgbClr val="000000"/>
                </a:solidFill>
                <a:latin typeface="Belleza"/>
                <a:ea typeface="Belleza"/>
                <a:cs typeface="Belleza"/>
                <a:sym typeface="Belleza"/>
              </a:rPr>
              <a:t>SIDOARJO. </a:t>
            </a:r>
          </a:p>
        </p:txBody>
      </p:sp>
      <p:sp>
        <p:nvSpPr>
          <p:cNvPr id="21" name="TextBox 21"/>
          <p:cNvSpPr txBox="1"/>
          <p:nvPr/>
        </p:nvSpPr>
        <p:spPr>
          <a:xfrm>
            <a:off x="637567" y="4599644"/>
            <a:ext cx="13966219" cy="1829998"/>
          </a:xfrm>
          <a:prstGeom prst="rect">
            <a:avLst/>
          </a:prstGeom>
        </p:spPr>
        <p:txBody>
          <a:bodyPr lIns="0" tIns="0" rIns="0" bIns="0" rtlCol="0" anchor="t">
            <a:spAutoFit/>
          </a:bodyPr>
          <a:lstStyle/>
          <a:p>
            <a:pPr algn="ctr">
              <a:lnSpc>
                <a:spcPts val="3608"/>
              </a:lnSpc>
              <a:spcBef>
                <a:spcPct val="0"/>
              </a:spcBef>
            </a:pPr>
            <a:r>
              <a:rPr lang="en-US" sz="2577" dirty="0">
                <a:solidFill>
                  <a:srgbClr val="000000"/>
                </a:solidFill>
                <a:latin typeface="Belleza"/>
                <a:ea typeface="Belleza"/>
                <a:cs typeface="Belleza"/>
                <a:sym typeface="Belleza"/>
              </a:rPr>
              <a:t>SD ISLAM SARI BUMI  MENDAPATKAN NILAI A (UNGGUL) PADA TAHUN 2018 MELALUI PENILAIAN AKREDITASI OLEH BADAN AKREDITASI NASIONAL (BAN), SERTA MENJADI SEKOLAH MODEL UNTUK PEMBELAJARAN AL QUR’AN MELALUI PENILAIAN LEMBAGA UMMI FOUDATIAN PADA TAHUN 2023</a:t>
            </a:r>
          </a:p>
        </p:txBody>
      </p:sp>
      <p:sp>
        <p:nvSpPr>
          <p:cNvPr id="22" name="TextBox 22"/>
          <p:cNvSpPr txBox="1"/>
          <p:nvPr/>
        </p:nvSpPr>
        <p:spPr>
          <a:xfrm>
            <a:off x="582645" y="6362967"/>
            <a:ext cx="14076063" cy="2744398"/>
          </a:xfrm>
          <a:prstGeom prst="rect">
            <a:avLst/>
          </a:prstGeom>
        </p:spPr>
        <p:txBody>
          <a:bodyPr lIns="0" tIns="0" rIns="0" bIns="0" rtlCol="0" anchor="t">
            <a:spAutoFit/>
          </a:bodyPr>
          <a:lstStyle/>
          <a:p>
            <a:pPr algn="ctr">
              <a:lnSpc>
                <a:spcPts val="3608"/>
              </a:lnSpc>
              <a:spcBef>
                <a:spcPct val="0"/>
              </a:spcBef>
            </a:pPr>
            <a:r>
              <a:rPr lang="en-US" sz="2577" dirty="0">
                <a:solidFill>
                  <a:srgbClr val="000000"/>
                </a:solidFill>
                <a:latin typeface="Belleza"/>
                <a:ea typeface="Belleza"/>
                <a:cs typeface="Belleza"/>
                <a:sym typeface="Belleza"/>
              </a:rPr>
              <a:t>NAMUN SD ISLAM SARI BUMI MENGALAMI KENDALA DALAM OPERASIONALNYA SEBAGAI SEKOLAH ISLAM YANG TERLETAK DI SEKOLAH DENGAN MAYORITAS PENDUDUK YANG SEBAGIAN BESAR ADALAH PEKERJA, INI TENTUNYA MENGHADAPI TANTANGAN YANG SANGAT BESAR , YAITU BAGAIMANA STRATEGI YANG DITERAPKAN LEMBAGA UNTUK MENARIK ANIMO DAN KEPERCAYAAN MASYARAKAT, UNTUK MENYEKOLAHKAN ANAK KE SEKOLAH DASAR ISLAM (</a:t>
            </a:r>
            <a:r>
              <a:rPr lang="en-US" sz="2577" dirty="0" smtClean="0">
                <a:solidFill>
                  <a:srgbClr val="000000"/>
                </a:solidFill>
                <a:latin typeface="Belleza"/>
                <a:ea typeface="Belleza"/>
                <a:cs typeface="Belleza"/>
                <a:sym typeface="Belleza"/>
              </a:rPr>
              <a:t>SDI) </a:t>
            </a:r>
            <a:r>
              <a:rPr lang="en-US" sz="2577" dirty="0">
                <a:solidFill>
                  <a:srgbClr val="000000"/>
                </a:solidFill>
                <a:latin typeface="Belleza"/>
                <a:ea typeface="Belleza"/>
                <a:cs typeface="Belleza"/>
                <a:sym typeface="Belleza"/>
              </a:rPr>
              <a:t>SARI BUMI.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14432340" y="-1027037"/>
            <a:ext cx="8315513" cy="831551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5" name="Group 5"/>
          <p:cNvGrpSpPr/>
          <p:nvPr/>
        </p:nvGrpSpPr>
        <p:grpSpPr>
          <a:xfrm>
            <a:off x="322343" y="1745237"/>
            <a:ext cx="14816353" cy="7513063"/>
            <a:chOff x="0" y="0"/>
            <a:chExt cx="3573161" cy="1811875"/>
          </a:xfrm>
        </p:grpSpPr>
        <p:sp>
          <p:nvSpPr>
            <p:cNvPr id="6" name="Freeform 6"/>
            <p:cNvSpPr/>
            <p:nvPr/>
          </p:nvSpPr>
          <p:spPr>
            <a:xfrm>
              <a:off x="0" y="0"/>
              <a:ext cx="3573161" cy="1811875"/>
            </a:xfrm>
            <a:custGeom>
              <a:avLst/>
              <a:gdLst/>
              <a:ahLst/>
              <a:cxnLst/>
              <a:rect l="l" t="t" r="r" b="b"/>
              <a:pathLst>
                <a:path w="3573161" h="1811875">
                  <a:moveTo>
                    <a:pt x="0" y="0"/>
                  </a:moveTo>
                  <a:lnTo>
                    <a:pt x="3573161" y="0"/>
                  </a:lnTo>
                  <a:lnTo>
                    <a:pt x="3573161" y="1811875"/>
                  </a:lnTo>
                  <a:lnTo>
                    <a:pt x="0" y="1811875"/>
                  </a:lnTo>
                  <a:close/>
                </a:path>
              </a:pathLst>
            </a:custGeom>
            <a:solidFill>
              <a:srgbClr val="000000">
                <a:alpha val="0"/>
              </a:srgbClr>
            </a:solidFill>
            <a:ln w="66675" cap="sq">
              <a:solidFill>
                <a:srgbClr val="29007B"/>
              </a:solidFill>
              <a:prstDash val="solid"/>
              <a:miter/>
            </a:ln>
          </p:spPr>
        </p:sp>
        <p:sp>
          <p:nvSpPr>
            <p:cNvPr id="7" name="TextBox 7"/>
            <p:cNvSpPr txBox="1"/>
            <p:nvPr/>
          </p:nvSpPr>
          <p:spPr>
            <a:xfrm>
              <a:off x="0" y="-47625"/>
              <a:ext cx="3573161" cy="1859500"/>
            </a:xfrm>
            <a:prstGeom prst="rect">
              <a:avLst/>
            </a:prstGeom>
          </p:spPr>
          <p:txBody>
            <a:bodyPr lIns="50800" tIns="50800" rIns="50800" bIns="50800" rtlCol="0" anchor="ctr"/>
            <a:lstStyle/>
            <a:p>
              <a:pPr algn="ctr">
                <a:lnSpc>
                  <a:spcPts val="3302"/>
                </a:lnSpc>
              </a:pPr>
              <a:endParaRPr/>
            </a:p>
          </p:txBody>
        </p:sp>
      </p:grpSp>
      <p:sp>
        <p:nvSpPr>
          <p:cNvPr id="8" name="AutoShape 8"/>
          <p:cNvSpPr/>
          <p:nvPr/>
        </p:nvSpPr>
        <p:spPr>
          <a:xfrm flipV="1">
            <a:off x="425447" y="2888708"/>
            <a:ext cx="4961835" cy="0"/>
          </a:xfrm>
          <a:prstGeom prst="line">
            <a:avLst/>
          </a:prstGeom>
          <a:ln w="66675" cap="flat">
            <a:gradFill>
              <a:gsLst>
                <a:gs pos="0">
                  <a:srgbClr val="29007B">
                    <a:alpha val="100000"/>
                  </a:srgbClr>
                </a:gs>
                <a:gs pos="100000">
                  <a:srgbClr val="FFFFFF">
                    <a:alpha val="100000"/>
                  </a:srgbClr>
                </a:gs>
              </a:gsLst>
              <a:lin ang="0"/>
            </a:gradFill>
            <a:prstDash val="solid"/>
            <a:headEnd type="none" w="sm" len="sm"/>
            <a:tailEnd type="none" w="sm" len="sm"/>
          </a:ln>
        </p:spPr>
      </p:sp>
      <p:grpSp>
        <p:nvGrpSpPr>
          <p:cNvPr id="9" name="Group 9"/>
          <p:cNvGrpSpPr/>
          <p:nvPr/>
        </p:nvGrpSpPr>
        <p:grpSpPr>
          <a:xfrm>
            <a:off x="14603786" y="675794"/>
            <a:ext cx="1208387" cy="120838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1" name="Group 11"/>
          <p:cNvGrpSpPr/>
          <p:nvPr/>
        </p:nvGrpSpPr>
        <p:grpSpPr>
          <a:xfrm>
            <a:off x="13828147" y="1427209"/>
            <a:ext cx="1208387" cy="120838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9007B">
                    <a:alpha val="100000"/>
                  </a:srgbClr>
                </a:gs>
                <a:gs pos="100000">
                  <a:srgbClr val="FFFFFF">
                    <a:alpha val="100000"/>
                  </a:srgbClr>
                </a:gs>
              </a:gsLst>
              <a:lin ang="0"/>
            </a:gradFill>
            <a:ln w="12700">
              <a:solidFill>
                <a:srgbClr val="000000"/>
              </a:solidFill>
            </a:ln>
          </p:spPr>
        </p:sp>
      </p:grpSp>
      <p:grpSp>
        <p:nvGrpSpPr>
          <p:cNvPr id="13" name="Group 13"/>
          <p:cNvGrpSpPr/>
          <p:nvPr/>
        </p:nvGrpSpPr>
        <p:grpSpPr>
          <a:xfrm>
            <a:off x="16213490" y="9315450"/>
            <a:ext cx="47625" cy="740312"/>
            <a:chOff x="0" y="0"/>
            <a:chExt cx="12543" cy="194979"/>
          </a:xfrm>
        </p:grpSpPr>
        <p:sp>
          <p:nvSpPr>
            <p:cNvPr id="14" name="Freeform 14"/>
            <p:cNvSpPr/>
            <p:nvPr/>
          </p:nvSpPr>
          <p:spPr>
            <a:xfrm>
              <a:off x="0" y="0"/>
              <a:ext cx="12543" cy="194979"/>
            </a:xfrm>
            <a:custGeom>
              <a:avLst/>
              <a:gdLst/>
              <a:ahLst/>
              <a:cxnLst/>
              <a:rect l="l" t="t" r="r" b="b"/>
              <a:pathLst>
                <a:path w="12543" h="194979">
                  <a:moveTo>
                    <a:pt x="0" y="0"/>
                  </a:moveTo>
                  <a:lnTo>
                    <a:pt x="12543" y="0"/>
                  </a:lnTo>
                  <a:lnTo>
                    <a:pt x="12543" y="194979"/>
                  </a:lnTo>
                  <a:lnTo>
                    <a:pt x="0" y="194979"/>
                  </a:lnTo>
                  <a:close/>
                </a:path>
              </a:pathLst>
            </a:custGeom>
            <a:solidFill>
              <a:srgbClr val="5E17EB"/>
            </a:solidFill>
          </p:spPr>
        </p:sp>
        <p:sp>
          <p:nvSpPr>
            <p:cNvPr id="15" name="TextBox 15"/>
            <p:cNvSpPr txBox="1"/>
            <p:nvPr/>
          </p:nvSpPr>
          <p:spPr>
            <a:xfrm>
              <a:off x="0" y="-38100"/>
              <a:ext cx="12543" cy="233079"/>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6116605" y="9347468"/>
            <a:ext cx="9695568" cy="620717"/>
          </a:xfrm>
          <a:custGeom>
            <a:avLst/>
            <a:gdLst/>
            <a:ahLst/>
            <a:cxnLst/>
            <a:rect l="l" t="t" r="r" b="b"/>
            <a:pathLst>
              <a:path w="9695568" h="620717">
                <a:moveTo>
                  <a:pt x="0" y="0"/>
                </a:moveTo>
                <a:lnTo>
                  <a:pt x="9695568" y="0"/>
                </a:lnTo>
                <a:lnTo>
                  <a:pt x="9695568" y="620717"/>
                </a:lnTo>
                <a:lnTo>
                  <a:pt x="0" y="620717"/>
                </a:lnTo>
                <a:lnTo>
                  <a:pt x="0" y="0"/>
                </a:lnTo>
                <a:close/>
              </a:path>
            </a:pathLst>
          </a:custGeom>
          <a:blipFill>
            <a:blip r:embed="rId3"/>
            <a:stretch>
              <a:fillRect t="-44418" b="-4342"/>
            </a:stretch>
          </a:blipFill>
        </p:spPr>
      </p:sp>
      <p:sp>
        <p:nvSpPr>
          <p:cNvPr id="17" name="TextBox 17"/>
          <p:cNvSpPr txBox="1"/>
          <p:nvPr/>
        </p:nvSpPr>
        <p:spPr>
          <a:xfrm>
            <a:off x="1028700" y="131188"/>
            <a:ext cx="10192666" cy="1614049"/>
          </a:xfrm>
          <a:prstGeom prst="rect">
            <a:avLst/>
          </a:prstGeom>
        </p:spPr>
        <p:txBody>
          <a:bodyPr lIns="0" tIns="0" rIns="0" bIns="0" rtlCol="0" anchor="t">
            <a:spAutoFit/>
          </a:bodyPr>
          <a:lstStyle/>
          <a:p>
            <a:pPr algn="l">
              <a:lnSpc>
                <a:spcPts val="13230"/>
              </a:lnSpc>
            </a:pPr>
            <a:r>
              <a:rPr lang="en-US" sz="9450">
                <a:solidFill>
                  <a:srgbClr val="000000"/>
                </a:solidFill>
                <a:latin typeface="Staatliches"/>
                <a:ea typeface="Staatliches"/>
                <a:cs typeface="Staatliches"/>
                <a:sym typeface="Staatliches"/>
              </a:rPr>
              <a:t>PENDAHULUAN</a:t>
            </a:r>
          </a:p>
        </p:txBody>
      </p:sp>
      <p:sp>
        <p:nvSpPr>
          <p:cNvPr id="18" name="TextBox 18"/>
          <p:cNvSpPr txBox="1"/>
          <p:nvPr/>
        </p:nvSpPr>
        <p:spPr>
          <a:xfrm>
            <a:off x="425447" y="2176190"/>
            <a:ext cx="6718588" cy="537822"/>
          </a:xfrm>
          <a:prstGeom prst="rect">
            <a:avLst/>
          </a:prstGeom>
        </p:spPr>
        <p:txBody>
          <a:bodyPr lIns="0" tIns="0" rIns="0" bIns="0" rtlCol="0" anchor="t">
            <a:spAutoFit/>
          </a:bodyPr>
          <a:lstStyle/>
          <a:p>
            <a:pPr algn="l">
              <a:lnSpc>
                <a:spcPts val="4481"/>
              </a:lnSpc>
              <a:spcBef>
                <a:spcPct val="0"/>
              </a:spcBef>
            </a:pPr>
            <a:r>
              <a:rPr lang="en-US" sz="3200">
                <a:solidFill>
                  <a:srgbClr val="29007B"/>
                </a:solidFill>
                <a:latin typeface="Open Sans Bold"/>
                <a:ea typeface="Open Sans Bold"/>
                <a:cs typeface="Open Sans Bold"/>
                <a:sym typeface="Open Sans Bold"/>
              </a:rPr>
              <a:t>PAPARAN LOKASI PENELITIAN</a:t>
            </a:r>
          </a:p>
        </p:txBody>
      </p:sp>
      <p:sp>
        <p:nvSpPr>
          <p:cNvPr id="19" name="TextBox 19"/>
          <p:cNvSpPr txBox="1"/>
          <p:nvPr/>
        </p:nvSpPr>
        <p:spPr>
          <a:xfrm>
            <a:off x="16304130" y="9261743"/>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07</a:t>
            </a:r>
          </a:p>
        </p:txBody>
      </p:sp>
      <p:sp>
        <p:nvSpPr>
          <p:cNvPr id="20" name="TextBox 20"/>
          <p:cNvSpPr txBox="1"/>
          <p:nvPr/>
        </p:nvSpPr>
        <p:spPr>
          <a:xfrm>
            <a:off x="921542" y="3912216"/>
            <a:ext cx="13510798" cy="3201598"/>
          </a:xfrm>
          <a:prstGeom prst="rect">
            <a:avLst/>
          </a:prstGeom>
        </p:spPr>
        <p:txBody>
          <a:bodyPr lIns="0" tIns="0" rIns="0" bIns="0" rtlCol="0" anchor="t">
            <a:spAutoFit/>
          </a:bodyPr>
          <a:lstStyle/>
          <a:p>
            <a:pPr algn="ctr">
              <a:lnSpc>
                <a:spcPts val="3608"/>
              </a:lnSpc>
              <a:spcBef>
                <a:spcPct val="0"/>
              </a:spcBef>
            </a:pPr>
            <a:r>
              <a:rPr lang="en-US" sz="2577" dirty="0">
                <a:solidFill>
                  <a:srgbClr val="000000"/>
                </a:solidFill>
                <a:latin typeface="Belleza"/>
                <a:ea typeface="Belleza"/>
                <a:cs typeface="Belleza"/>
                <a:sym typeface="Belleza"/>
              </a:rPr>
              <a:t>ADAPUN POSITIONING LEMBAGA SEKOLAH DASAR (</a:t>
            </a:r>
            <a:r>
              <a:rPr lang="en-US" sz="2577" dirty="0" smtClean="0">
                <a:solidFill>
                  <a:srgbClr val="000000"/>
                </a:solidFill>
                <a:latin typeface="Belleza"/>
                <a:ea typeface="Belleza"/>
                <a:cs typeface="Belleza"/>
                <a:sym typeface="Belleza"/>
              </a:rPr>
              <a:t>SDI) </a:t>
            </a:r>
            <a:r>
              <a:rPr lang="en-US" sz="2577" dirty="0">
                <a:solidFill>
                  <a:srgbClr val="000000"/>
                </a:solidFill>
                <a:latin typeface="Belleza"/>
                <a:ea typeface="Belleza"/>
                <a:cs typeface="Belleza"/>
                <a:sym typeface="Belleza"/>
              </a:rPr>
              <a:t>ISLAM SARI BUMI DILIHAT DARI STATUS MASYARAKATNYA ADALAH KELAS MENENGAH KE ATAS DENGAN PEMIKIRAN SOSIAL YANG MAJU, SEHINGGA PENJAMINAN MUTU MENJADI FOKUS TEMA UTAMA. NAMUN PERSOALAN INI MENJADI BAHAN PENILAIAN TERHADAP JAMINAN MUTU PENDIDIKAN SD ISLAM SARI BUMI YANG BERKELANJUTAN KEPADA MASYARAKAT, DAN SEBAGAI SOLUSI ATAS KERESAHAN MASYARAKAT YANG MEREKA ALAMI DI LEMBAGA PENDIDIKAN ISLAM SECARA UMUM.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73435"/>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000000">
                    <a:alpha val="55000"/>
                  </a:srgbClr>
                </a:gs>
                <a:gs pos="100000">
                  <a:srgbClr val="3533CD">
                    <a:alpha val="55000"/>
                  </a:srgbClr>
                </a:gs>
              </a:gsLst>
              <a:lin ang="0"/>
            </a:gra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08</a:t>
            </a:r>
          </a:p>
        </p:txBody>
      </p:sp>
      <p:sp>
        <p:nvSpPr>
          <p:cNvPr id="9" name="AutoShape 9"/>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0" name="AutoShape 10"/>
          <p:cNvSpPr/>
          <p:nvPr/>
        </p:nvSpPr>
        <p:spPr>
          <a:xfrm>
            <a:off x="1219263" y="8370503"/>
            <a:ext cx="15849473" cy="0"/>
          </a:xfrm>
          <a:prstGeom prst="line">
            <a:avLst/>
          </a:prstGeom>
          <a:ln w="38100" cap="flat">
            <a:solidFill>
              <a:srgbClr val="5DA295"/>
            </a:solidFill>
            <a:prstDash val="solid"/>
            <a:headEnd type="none" w="sm" len="sm"/>
            <a:tailEnd type="none" w="sm" len="sm"/>
          </a:ln>
        </p:spPr>
      </p:sp>
      <p:sp>
        <p:nvSpPr>
          <p:cNvPr id="11" name="AutoShape 11"/>
          <p:cNvSpPr/>
          <p:nvPr/>
        </p:nvSpPr>
        <p:spPr>
          <a:xfrm>
            <a:off x="1219263" y="3102381"/>
            <a:ext cx="15849473" cy="0"/>
          </a:xfrm>
          <a:prstGeom prst="line">
            <a:avLst/>
          </a:prstGeom>
          <a:ln w="38100" cap="flat">
            <a:solidFill>
              <a:srgbClr val="5DA295"/>
            </a:solidFill>
            <a:prstDash val="solid"/>
            <a:headEnd type="none" w="sm" len="sm"/>
            <a:tailEnd type="none" w="sm" len="sm"/>
          </a:ln>
        </p:spPr>
      </p:sp>
      <p:sp>
        <p:nvSpPr>
          <p:cNvPr id="12" name="AutoShape 12"/>
          <p:cNvSpPr/>
          <p:nvPr/>
        </p:nvSpPr>
        <p:spPr>
          <a:xfrm flipV="1">
            <a:off x="1238313" y="3083200"/>
            <a:ext cx="2587" cy="5306222"/>
          </a:xfrm>
          <a:prstGeom prst="line">
            <a:avLst/>
          </a:prstGeom>
          <a:ln w="38100" cap="flat">
            <a:solidFill>
              <a:srgbClr val="5DA295"/>
            </a:solidFill>
            <a:prstDash val="solid"/>
            <a:headEnd type="none" w="sm" len="sm"/>
            <a:tailEnd type="none" w="sm" len="sm"/>
          </a:ln>
        </p:spPr>
      </p:sp>
      <p:sp>
        <p:nvSpPr>
          <p:cNvPr id="13" name="AutoShape 13"/>
          <p:cNvSpPr/>
          <p:nvPr/>
        </p:nvSpPr>
        <p:spPr>
          <a:xfrm flipH="1" flipV="1">
            <a:off x="9145294" y="3092590"/>
            <a:ext cx="0" cy="5287443"/>
          </a:xfrm>
          <a:prstGeom prst="line">
            <a:avLst/>
          </a:prstGeom>
          <a:ln w="38100" cap="flat">
            <a:solidFill>
              <a:srgbClr val="5DA295"/>
            </a:solidFill>
            <a:prstDash val="solid"/>
            <a:headEnd type="none" w="sm" len="sm"/>
            <a:tailEnd type="none" w="sm" len="sm"/>
          </a:ln>
        </p:spPr>
      </p:sp>
      <p:sp>
        <p:nvSpPr>
          <p:cNvPr id="14" name="AutoShape 14"/>
          <p:cNvSpPr/>
          <p:nvPr/>
        </p:nvSpPr>
        <p:spPr>
          <a:xfrm flipV="1">
            <a:off x="17049687" y="3092590"/>
            <a:ext cx="0" cy="5287443"/>
          </a:xfrm>
          <a:prstGeom prst="line">
            <a:avLst/>
          </a:prstGeom>
          <a:ln w="38100" cap="flat">
            <a:solidFill>
              <a:srgbClr val="5DA295"/>
            </a:solidFill>
            <a:prstDash val="solid"/>
            <a:headEnd type="none" w="sm" len="sm"/>
            <a:tailEnd type="none" w="sm" len="sm"/>
          </a:ln>
        </p:spPr>
      </p:sp>
      <p:grpSp>
        <p:nvGrpSpPr>
          <p:cNvPr id="15" name="Group 15"/>
          <p:cNvGrpSpPr/>
          <p:nvPr/>
        </p:nvGrpSpPr>
        <p:grpSpPr>
          <a:xfrm>
            <a:off x="4603191" y="3102381"/>
            <a:ext cx="1465528" cy="1491803"/>
            <a:chOff x="0" y="0"/>
            <a:chExt cx="798484" cy="812800"/>
          </a:xfrm>
        </p:grpSpPr>
        <p:sp>
          <p:nvSpPr>
            <p:cNvPr id="16" name="Freeform 16"/>
            <p:cNvSpPr/>
            <p:nvPr/>
          </p:nvSpPr>
          <p:spPr>
            <a:xfrm>
              <a:off x="0" y="0"/>
              <a:ext cx="798484" cy="812800"/>
            </a:xfrm>
            <a:custGeom>
              <a:avLst/>
              <a:gdLst/>
              <a:ahLst/>
              <a:cxnLst/>
              <a:rect l="l" t="t" r="r" b="b"/>
              <a:pathLst>
                <a:path w="798484" h="812800">
                  <a:moveTo>
                    <a:pt x="798484" y="0"/>
                  </a:moveTo>
                  <a:lnTo>
                    <a:pt x="798484" y="698500"/>
                  </a:lnTo>
                  <a:lnTo>
                    <a:pt x="399242" y="812800"/>
                  </a:lnTo>
                  <a:lnTo>
                    <a:pt x="0" y="698500"/>
                  </a:lnTo>
                  <a:lnTo>
                    <a:pt x="0" y="0"/>
                  </a:lnTo>
                  <a:lnTo>
                    <a:pt x="798484" y="0"/>
                  </a:lnTo>
                  <a:close/>
                </a:path>
              </a:pathLst>
            </a:custGeom>
            <a:solidFill>
              <a:srgbClr val="5DA295"/>
            </a:solidFill>
          </p:spPr>
        </p:sp>
        <p:sp>
          <p:nvSpPr>
            <p:cNvPr id="17" name="TextBox 17"/>
            <p:cNvSpPr txBox="1"/>
            <p:nvPr/>
          </p:nvSpPr>
          <p:spPr>
            <a:xfrm>
              <a:off x="0" y="-38100"/>
              <a:ext cx="798484" cy="7366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033132" y="3102381"/>
            <a:ext cx="1465528" cy="1491803"/>
            <a:chOff x="0" y="0"/>
            <a:chExt cx="798484" cy="812800"/>
          </a:xfrm>
        </p:grpSpPr>
        <p:sp>
          <p:nvSpPr>
            <p:cNvPr id="19" name="Freeform 19"/>
            <p:cNvSpPr/>
            <p:nvPr/>
          </p:nvSpPr>
          <p:spPr>
            <a:xfrm>
              <a:off x="0" y="0"/>
              <a:ext cx="798484" cy="812800"/>
            </a:xfrm>
            <a:custGeom>
              <a:avLst/>
              <a:gdLst/>
              <a:ahLst/>
              <a:cxnLst/>
              <a:rect l="l" t="t" r="r" b="b"/>
              <a:pathLst>
                <a:path w="798484" h="812800">
                  <a:moveTo>
                    <a:pt x="798484" y="0"/>
                  </a:moveTo>
                  <a:lnTo>
                    <a:pt x="798484" y="698500"/>
                  </a:lnTo>
                  <a:lnTo>
                    <a:pt x="399242" y="812800"/>
                  </a:lnTo>
                  <a:lnTo>
                    <a:pt x="0" y="698500"/>
                  </a:lnTo>
                  <a:lnTo>
                    <a:pt x="0" y="0"/>
                  </a:lnTo>
                  <a:lnTo>
                    <a:pt x="798484" y="0"/>
                  </a:lnTo>
                  <a:close/>
                </a:path>
              </a:pathLst>
            </a:custGeom>
            <a:solidFill>
              <a:srgbClr val="5DA295"/>
            </a:solidFill>
          </p:spPr>
        </p:sp>
        <p:sp>
          <p:nvSpPr>
            <p:cNvPr id="20" name="TextBox 20"/>
            <p:cNvSpPr txBox="1"/>
            <p:nvPr/>
          </p:nvSpPr>
          <p:spPr>
            <a:xfrm>
              <a:off x="0" y="-38100"/>
              <a:ext cx="798484" cy="73660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4931155" y="3425816"/>
            <a:ext cx="809600" cy="844933"/>
          </a:xfrm>
          <a:custGeom>
            <a:avLst/>
            <a:gdLst/>
            <a:ahLst/>
            <a:cxnLst/>
            <a:rect l="l" t="t" r="r" b="b"/>
            <a:pathLst>
              <a:path w="809600" h="844933">
                <a:moveTo>
                  <a:pt x="0" y="0"/>
                </a:moveTo>
                <a:lnTo>
                  <a:pt x="809600" y="0"/>
                </a:lnTo>
                <a:lnTo>
                  <a:pt x="809600" y="844934"/>
                </a:lnTo>
                <a:lnTo>
                  <a:pt x="0" y="8449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12425658" y="3429713"/>
            <a:ext cx="680475" cy="841037"/>
          </a:xfrm>
          <a:custGeom>
            <a:avLst/>
            <a:gdLst/>
            <a:ahLst/>
            <a:cxnLst/>
            <a:rect l="l" t="t" r="r" b="b"/>
            <a:pathLst>
              <a:path w="680475" h="841037">
                <a:moveTo>
                  <a:pt x="0" y="0"/>
                </a:moveTo>
                <a:lnTo>
                  <a:pt x="680475" y="0"/>
                </a:lnTo>
                <a:lnTo>
                  <a:pt x="680475" y="841037"/>
                </a:lnTo>
                <a:lnTo>
                  <a:pt x="0" y="8410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23"/>
          <p:cNvSpPr/>
          <p:nvPr/>
        </p:nvSpPr>
        <p:spPr>
          <a:xfrm>
            <a:off x="14869273" y="-2098748"/>
            <a:ext cx="3705427" cy="3905589"/>
          </a:xfrm>
          <a:custGeom>
            <a:avLst/>
            <a:gdLst/>
            <a:ahLst/>
            <a:cxnLst/>
            <a:rect l="l" t="t" r="r" b="b"/>
            <a:pathLst>
              <a:path w="3705427" h="3905589">
                <a:moveTo>
                  <a:pt x="0" y="0"/>
                </a:moveTo>
                <a:lnTo>
                  <a:pt x="3705427" y="0"/>
                </a:lnTo>
                <a:lnTo>
                  <a:pt x="3705427" y="3905589"/>
                </a:lnTo>
                <a:lnTo>
                  <a:pt x="0" y="39055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24"/>
          <p:cNvSpPr/>
          <p:nvPr/>
        </p:nvSpPr>
        <p:spPr>
          <a:xfrm>
            <a:off x="15302870" y="1279101"/>
            <a:ext cx="1073337" cy="1073337"/>
          </a:xfrm>
          <a:custGeom>
            <a:avLst/>
            <a:gdLst/>
            <a:ahLst/>
            <a:cxnLst/>
            <a:rect l="l" t="t" r="r" b="b"/>
            <a:pathLst>
              <a:path w="1073337" h="1073337">
                <a:moveTo>
                  <a:pt x="0" y="0"/>
                </a:moveTo>
                <a:lnTo>
                  <a:pt x="1073336" y="0"/>
                </a:lnTo>
                <a:lnTo>
                  <a:pt x="1073336" y="1073337"/>
                </a:lnTo>
                <a:lnTo>
                  <a:pt x="0" y="10733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25"/>
          <p:cNvSpPr/>
          <p:nvPr/>
        </p:nvSpPr>
        <p:spPr>
          <a:xfrm>
            <a:off x="16147931" y="2273854"/>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26"/>
          <p:cNvSpPr/>
          <p:nvPr/>
        </p:nvSpPr>
        <p:spPr>
          <a:xfrm>
            <a:off x="560067" y="8446709"/>
            <a:ext cx="659197" cy="659197"/>
          </a:xfrm>
          <a:custGeom>
            <a:avLst/>
            <a:gdLst/>
            <a:ahLst/>
            <a:cxnLst/>
            <a:rect l="l" t="t" r="r" b="b"/>
            <a:pathLst>
              <a:path w="659197" h="659197">
                <a:moveTo>
                  <a:pt x="0" y="0"/>
                </a:moveTo>
                <a:lnTo>
                  <a:pt x="659196" y="0"/>
                </a:lnTo>
                <a:lnTo>
                  <a:pt x="659196" y="659197"/>
                </a:lnTo>
                <a:lnTo>
                  <a:pt x="0" y="6591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7" name="Freeform 27"/>
          <p:cNvSpPr/>
          <p:nvPr/>
        </p:nvSpPr>
        <p:spPr>
          <a:xfrm>
            <a:off x="1250990" y="9157302"/>
            <a:ext cx="659197" cy="659197"/>
          </a:xfrm>
          <a:custGeom>
            <a:avLst/>
            <a:gdLst/>
            <a:ahLst/>
            <a:cxnLst/>
            <a:rect l="l" t="t" r="r" b="b"/>
            <a:pathLst>
              <a:path w="659197" h="659197">
                <a:moveTo>
                  <a:pt x="0" y="0"/>
                </a:moveTo>
                <a:lnTo>
                  <a:pt x="659197" y="0"/>
                </a:lnTo>
                <a:lnTo>
                  <a:pt x="659197" y="659196"/>
                </a:lnTo>
                <a:lnTo>
                  <a:pt x="0" y="65919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8" name="Freeform 28"/>
          <p:cNvSpPr/>
          <p:nvPr/>
        </p:nvSpPr>
        <p:spPr>
          <a:xfrm>
            <a:off x="0" y="0"/>
            <a:ext cx="3321702" cy="773411"/>
          </a:xfrm>
          <a:custGeom>
            <a:avLst/>
            <a:gdLst/>
            <a:ahLst/>
            <a:cxnLst/>
            <a:rect l="l" t="t" r="r" b="b"/>
            <a:pathLst>
              <a:path w="3321702" h="773411">
                <a:moveTo>
                  <a:pt x="0" y="0"/>
                </a:moveTo>
                <a:lnTo>
                  <a:pt x="3321702" y="0"/>
                </a:lnTo>
                <a:lnTo>
                  <a:pt x="3321702" y="773411"/>
                </a:lnTo>
                <a:lnTo>
                  <a:pt x="0" y="773411"/>
                </a:lnTo>
                <a:lnTo>
                  <a:pt x="0" y="0"/>
                </a:lnTo>
                <a:close/>
              </a:path>
            </a:pathLst>
          </a:custGeom>
          <a:blipFill>
            <a:blip r:embed="rId16"/>
            <a:stretch>
              <a:fillRect/>
            </a:stretch>
          </a:blipFill>
        </p:spPr>
      </p:sp>
      <p:sp>
        <p:nvSpPr>
          <p:cNvPr id="29" name="TextBox 29"/>
          <p:cNvSpPr txBox="1"/>
          <p:nvPr/>
        </p:nvSpPr>
        <p:spPr>
          <a:xfrm>
            <a:off x="3718319" y="1009916"/>
            <a:ext cx="10137245" cy="1111250"/>
          </a:xfrm>
          <a:prstGeom prst="rect">
            <a:avLst/>
          </a:prstGeom>
        </p:spPr>
        <p:txBody>
          <a:bodyPr lIns="0" tIns="0" rIns="0" bIns="0" rtlCol="0" anchor="t">
            <a:spAutoFit/>
          </a:bodyPr>
          <a:lstStyle/>
          <a:p>
            <a:pPr algn="ctr">
              <a:lnSpc>
                <a:spcPts val="9099"/>
              </a:lnSpc>
            </a:pPr>
            <a:r>
              <a:rPr lang="en-US" sz="6499" dirty="0" err="1">
                <a:solidFill>
                  <a:srgbClr val="000000"/>
                </a:solidFill>
                <a:latin typeface="Glacial Indifference Bold"/>
                <a:ea typeface="Glacial Indifference Bold"/>
                <a:cs typeface="Glacial Indifference Bold"/>
                <a:sym typeface="Glacial Indifference Bold"/>
              </a:rPr>
              <a:t>Tujuan</a:t>
            </a:r>
            <a:r>
              <a:rPr lang="en-US" sz="6499" dirty="0">
                <a:solidFill>
                  <a:srgbClr val="000000"/>
                </a:solidFill>
                <a:latin typeface="Glacial Indifference Bold"/>
                <a:ea typeface="Glacial Indifference Bold"/>
                <a:cs typeface="Glacial Indifference Bold"/>
                <a:sym typeface="Glacial Indifference Bold"/>
              </a:rPr>
              <a:t> </a:t>
            </a:r>
            <a:r>
              <a:rPr lang="en-US" sz="6499" dirty="0" err="1">
                <a:solidFill>
                  <a:srgbClr val="000000"/>
                </a:solidFill>
                <a:latin typeface="Glacial Indifference Bold"/>
                <a:ea typeface="Glacial Indifference Bold"/>
                <a:cs typeface="Glacial Indifference Bold"/>
                <a:sym typeface="Glacial Indifference Bold"/>
              </a:rPr>
              <a:t>Penelitian</a:t>
            </a:r>
            <a:endParaRPr lang="en-US" sz="6499" dirty="0">
              <a:solidFill>
                <a:srgbClr val="000000"/>
              </a:solidFill>
              <a:latin typeface="Glacial Indifference Bold"/>
              <a:ea typeface="Glacial Indifference Bold"/>
              <a:cs typeface="Glacial Indifference Bold"/>
              <a:sym typeface="Glacial Indifference Bold"/>
            </a:endParaRPr>
          </a:p>
        </p:txBody>
      </p:sp>
      <p:sp>
        <p:nvSpPr>
          <p:cNvPr id="30" name="Freeform 30"/>
          <p:cNvSpPr/>
          <p:nvPr/>
        </p:nvSpPr>
        <p:spPr>
          <a:xfrm>
            <a:off x="6709213" y="9027547"/>
            <a:ext cx="9695568" cy="578416"/>
          </a:xfrm>
          <a:custGeom>
            <a:avLst/>
            <a:gdLst/>
            <a:ahLst/>
            <a:cxnLst/>
            <a:rect l="l" t="t" r="r" b="b"/>
            <a:pathLst>
              <a:path w="9695568" h="578416">
                <a:moveTo>
                  <a:pt x="0" y="0"/>
                </a:moveTo>
                <a:lnTo>
                  <a:pt x="9695568" y="0"/>
                </a:lnTo>
                <a:lnTo>
                  <a:pt x="9695568" y="578416"/>
                </a:lnTo>
                <a:lnTo>
                  <a:pt x="0" y="578416"/>
                </a:lnTo>
                <a:lnTo>
                  <a:pt x="0" y="0"/>
                </a:lnTo>
                <a:close/>
              </a:path>
            </a:pathLst>
          </a:custGeom>
          <a:blipFill>
            <a:blip r:embed="rId17"/>
            <a:stretch>
              <a:fillRect t="-47974" b="-11666"/>
            </a:stretch>
          </a:blipFill>
        </p:spPr>
      </p:sp>
      <p:sp>
        <p:nvSpPr>
          <p:cNvPr id="31" name="TextBox 31"/>
          <p:cNvSpPr txBox="1"/>
          <p:nvPr/>
        </p:nvSpPr>
        <p:spPr>
          <a:xfrm>
            <a:off x="2070034" y="4832310"/>
            <a:ext cx="5722242" cy="3246048"/>
          </a:xfrm>
          <a:prstGeom prst="rect">
            <a:avLst/>
          </a:prstGeom>
        </p:spPr>
        <p:txBody>
          <a:bodyPr lIns="0" tIns="0" rIns="0" bIns="0" rtlCol="0" anchor="t">
            <a:spAutoFit/>
          </a:bodyPr>
          <a:lstStyle/>
          <a:p>
            <a:pPr algn="ctr">
              <a:lnSpc>
                <a:spcPts val="4308"/>
              </a:lnSpc>
              <a:spcBef>
                <a:spcPct val="0"/>
              </a:spcBef>
            </a:pPr>
            <a:r>
              <a:rPr lang="en-US" sz="3077" dirty="0">
                <a:solidFill>
                  <a:srgbClr val="000000"/>
                </a:solidFill>
                <a:latin typeface="Chau Philomene"/>
                <a:ea typeface="Chau Philomene"/>
                <a:cs typeface="Chau Philomene"/>
                <a:sym typeface="Chau Philomene"/>
              </a:rPr>
              <a:t>(1)</a:t>
            </a:r>
          </a:p>
          <a:p>
            <a:pPr algn="ctr">
              <a:lnSpc>
                <a:spcPts val="4308"/>
              </a:lnSpc>
              <a:spcBef>
                <a:spcPct val="0"/>
              </a:spcBef>
            </a:pPr>
            <a:r>
              <a:rPr lang="en-US" sz="3077" dirty="0">
                <a:solidFill>
                  <a:srgbClr val="000000"/>
                </a:solidFill>
                <a:latin typeface="Chau Philomene"/>
                <a:ea typeface="Chau Philomene"/>
                <a:cs typeface="Chau Philomene"/>
                <a:sym typeface="Chau Philomene"/>
              </a:rPr>
              <a:t> MEMAPARAN ANALISIS PENJAMINAN MUTU YANG DITERAPKAN OLEH SD ISLAM SARI BUMI SIDOARJO SEBAGAI LEMBAGA PENDIDIKAN ISLAM </a:t>
            </a:r>
          </a:p>
        </p:txBody>
      </p:sp>
      <p:sp>
        <p:nvSpPr>
          <p:cNvPr id="32" name="TextBox 32"/>
          <p:cNvSpPr txBox="1"/>
          <p:nvPr/>
        </p:nvSpPr>
        <p:spPr>
          <a:xfrm>
            <a:off x="9319151" y="4616455"/>
            <a:ext cx="7285331" cy="3788973"/>
          </a:xfrm>
          <a:prstGeom prst="rect">
            <a:avLst/>
          </a:prstGeom>
        </p:spPr>
        <p:txBody>
          <a:bodyPr lIns="0" tIns="0" rIns="0" bIns="0" rtlCol="0" anchor="t">
            <a:spAutoFit/>
          </a:bodyPr>
          <a:lstStyle/>
          <a:p>
            <a:pPr algn="ctr">
              <a:lnSpc>
                <a:spcPts val="4308"/>
              </a:lnSpc>
              <a:spcBef>
                <a:spcPct val="0"/>
              </a:spcBef>
            </a:pPr>
            <a:r>
              <a:rPr lang="en-US" sz="3077">
                <a:solidFill>
                  <a:srgbClr val="000000"/>
                </a:solidFill>
                <a:latin typeface="Chau Philomene"/>
                <a:ea typeface="Chau Philomene"/>
                <a:cs typeface="Chau Philomene"/>
                <a:sym typeface="Chau Philomene"/>
              </a:rPr>
              <a:t>(2) </a:t>
            </a:r>
          </a:p>
          <a:p>
            <a:pPr algn="ctr">
              <a:lnSpc>
                <a:spcPts val="4308"/>
              </a:lnSpc>
              <a:spcBef>
                <a:spcPct val="0"/>
              </a:spcBef>
            </a:pPr>
            <a:r>
              <a:rPr lang="en-US" sz="3077">
                <a:solidFill>
                  <a:srgbClr val="000000"/>
                </a:solidFill>
                <a:latin typeface="Chau Philomene"/>
                <a:ea typeface="Chau Philomene"/>
                <a:cs typeface="Chau Philomene"/>
                <a:sym typeface="Chau Philomene"/>
              </a:rPr>
              <a:t>MEMAPARKAN RUMUSAN STRATEGI PENJAMINAN MUTU YANG DITERAPKAN SD ISLAM SARI BUMI SIDOARJO SEBAGAI  LEMBAGA PENDIDIKAN ISLAM UNTUK MENINGKATKAN ANIMO MASYARAKAT TERHADAPNYA. </a:t>
            </a:r>
          </a:p>
        </p:txBody>
      </p:sp>
      <p:sp>
        <p:nvSpPr>
          <p:cNvPr id="33" name="Rectangle 32"/>
          <p:cNvSpPr/>
          <p:nvPr/>
        </p:nvSpPr>
        <p:spPr>
          <a:xfrm>
            <a:off x="12425658" y="1570840"/>
            <a:ext cx="912429" cy="461665"/>
          </a:xfrm>
          <a:prstGeom prst="rect">
            <a:avLst/>
          </a:prstGeom>
          <a:noFill/>
        </p:spPr>
        <p:txBody>
          <a:bodyPr wrap="none" lIns="91440" tIns="45720" rIns="91440" bIns="45720">
            <a:spAutoFit/>
          </a:bodyPr>
          <a:lstStyle/>
          <a:p>
            <a:pPr algn="ctr"/>
            <a:r>
              <a:rPr lang="en-US" sz="2400" b="1" dirty="0" smtClean="0">
                <a:ln w="9525">
                  <a:solidFill>
                    <a:schemeClr val="tx1"/>
                  </a:solidFill>
                  <a:prstDash val="solid"/>
                </a:ln>
                <a:effectLst>
                  <a:outerShdw blurRad="12700" dist="38100" dir="2700000" algn="tl" rotWithShape="0">
                    <a:schemeClr val="bg1">
                      <a:lumMod val="50000"/>
                    </a:schemeClr>
                  </a:outerShdw>
                </a:effectLst>
              </a:rPr>
              <a:t>Hal. 3</a:t>
            </a:r>
            <a:endParaRPr lang="en-US" sz="2400" b="1" cap="none" spc="0" dirty="0">
              <a:ln w="9525">
                <a:solidFill>
                  <a:schemeClr val="tx1"/>
                </a:solidFill>
                <a:prstDash val="solid"/>
              </a:ln>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69810" y="0"/>
            <a:ext cx="11413756" cy="10287000"/>
            <a:chOff x="0" y="0"/>
            <a:chExt cx="406400" cy="366281"/>
          </a:xfrm>
        </p:grpSpPr>
        <p:sp>
          <p:nvSpPr>
            <p:cNvPr id="3" name="Freeform 3"/>
            <p:cNvSpPr/>
            <p:nvPr/>
          </p:nvSpPr>
          <p:spPr>
            <a:xfrm>
              <a:off x="0" y="0"/>
              <a:ext cx="406400" cy="366281"/>
            </a:xfrm>
            <a:custGeom>
              <a:avLst/>
              <a:gdLst/>
              <a:ahLst/>
              <a:cxnLst/>
              <a:rect l="l" t="t" r="r" b="b"/>
              <a:pathLst>
                <a:path w="406400" h="366281">
                  <a:moveTo>
                    <a:pt x="203200" y="0"/>
                  </a:moveTo>
                  <a:lnTo>
                    <a:pt x="406400" y="0"/>
                  </a:lnTo>
                  <a:lnTo>
                    <a:pt x="203200" y="366281"/>
                  </a:lnTo>
                  <a:lnTo>
                    <a:pt x="0" y="366281"/>
                  </a:lnTo>
                  <a:lnTo>
                    <a:pt x="203200" y="0"/>
                  </a:lnTo>
                  <a:close/>
                </a:path>
              </a:pathLst>
            </a:custGeom>
            <a:solidFill>
              <a:srgbClr val="0E305F"/>
            </a:solidFill>
          </p:spPr>
        </p:sp>
        <p:sp>
          <p:nvSpPr>
            <p:cNvPr id="4" name="TextBox 4"/>
            <p:cNvSpPr txBox="1"/>
            <p:nvPr/>
          </p:nvSpPr>
          <p:spPr>
            <a:xfrm>
              <a:off x="101600" y="-47625"/>
              <a:ext cx="203200" cy="41390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576447" y="-2556227"/>
            <a:ext cx="10475222" cy="8926963"/>
            <a:chOff x="0" y="0"/>
            <a:chExt cx="6452843" cy="5499100"/>
          </a:xfrm>
        </p:grpSpPr>
        <p:sp>
          <p:nvSpPr>
            <p:cNvPr id="6" name="Freeform 6"/>
            <p:cNvSpPr/>
            <p:nvPr/>
          </p:nvSpPr>
          <p:spPr>
            <a:xfrm>
              <a:off x="0" y="0"/>
              <a:ext cx="6452843" cy="5499100"/>
            </a:xfrm>
            <a:custGeom>
              <a:avLst/>
              <a:gdLst/>
              <a:ahLst/>
              <a:cxnLst/>
              <a:rect l="l" t="t" r="r" b="b"/>
              <a:pathLst>
                <a:path w="6452843" h="5499100">
                  <a:moveTo>
                    <a:pt x="4839632" y="0"/>
                  </a:moveTo>
                  <a:lnTo>
                    <a:pt x="1613211" y="0"/>
                  </a:lnTo>
                  <a:lnTo>
                    <a:pt x="0" y="2749550"/>
                  </a:lnTo>
                  <a:lnTo>
                    <a:pt x="1613211" y="5499100"/>
                  </a:lnTo>
                  <a:lnTo>
                    <a:pt x="4839632" y="5499100"/>
                  </a:lnTo>
                  <a:lnTo>
                    <a:pt x="6452843" y="2749550"/>
                  </a:lnTo>
                  <a:close/>
                </a:path>
              </a:pathLst>
            </a:custGeom>
            <a:blipFill>
              <a:blip r:embed="rId2"/>
              <a:stretch>
                <a:fillRect t="-8671" b="-8671"/>
              </a:stretch>
            </a:blipFill>
            <a:ln w="161925" cap="sq">
              <a:solidFill>
                <a:srgbClr val="5DA57F"/>
              </a:solidFill>
              <a:prstDash val="solid"/>
              <a:miter/>
            </a:ln>
          </p:spPr>
        </p:sp>
      </p:grpSp>
      <p:grpSp>
        <p:nvGrpSpPr>
          <p:cNvPr id="7" name="Group 7"/>
          <p:cNvGrpSpPr/>
          <p:nvPr/>
        </p:nvGrpSpPr>
        <p:grpSpPr>
          <a:xfrm>
            <a:off x="5444435" y="4740233"/>
            <a:ext cx="1754206" cy="1581032"/>
            <a:chOff x="0" y="0"/>
            <a:chExt cx="406400" cy="366281"/>
          </a:xfrm>
        </p:grpSpPr>
        <p:sp>
          <p:nvSpPr>
            <p:cNvPr id="8" name="Freeform 8"/>
            <p:cNvSpPr/>
            <p:nvPr/>
          </p:nvSpPr>
          <p:spPr>
            <a:xfrm>
              <a:off x="0" y="0"/>
              <a:ext cx="406400" cy="366281"/>
            </a:xfrm>
            <a:custGeom>
              <a:avLst/>
              <a:gdLst/>
              <a:ahLst/>
              <a:cxnLst/>
              <a:rect l="l" t="t" r="r" b="b"/>
              <a:pathLst>
                <a:path w="406400" h="366281">
                  <a:moveTo>
                    <a:pt x="203200" y="0"/>
                  </a:moveTo>
                  <a:lnTo>
                    <a:pt x="406400" y="0"/>
                  </a:lnTo>
                  <a:lnTo>
                    <a:pt x="203200" y="366281"/>
                  </a:lnTo>
                  <a:lnTo>
                    <a:pt x="0" y="366281"/>
                  </a:lnTo>
                  <a:lnTo>
                    <a:pt x="203200" y="0"/>
                  </a:lnTo>
                  <a:close/>
                </a:path>
              </a:pathLst>
            </a:custGeom>
            <a:gradFill rotWithShape="1">
              <a:gsLst>
                <a:gs pos="0">
                  <a:srgbClr val="000000">
                    <a:alpha val="100000"/>
                  </a:srgbClr>
                </a:gs>
                <a:gs pos="100000">
                  <a:srgbClr val="3533CD">
                    <a:alpha val="100000"/>
                  </a:srgbClr>
                </a:gs>
              </a:gsLst>
              <a:lin ang="0"/>
            </a:gradFill>
          </p:spPr>
        </p:sp>
        <p:sp>
          <p:nvSpPr>
            <p:cNvPr id="9" name="TextBox 9"/>
            <p:cNvSpPr txBox="1"/>
            <p:nvPr/>
          </p:nvSpPr>
          <p:spPr>
            <a:xfrm>
              <a:off x="101600" y="-47625"/>
              <a:ext cx="203200" cy="413906"/>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323567" y="6236685"/>
            <a:ext cx="5997971" cy="4220207"/>
            <a:chOff x="0" y="0"/>
            <a:chExt cx="7815598" cy="5499100"/>
          </a:xfrm>
        </p:grpSpPr>
        <p:sp>
          <p:nvSpPr>
            <p:cNvPr id="11" name="Freeform 11"/>
            <p:cNvSpPr/>
            <p:nvPr/>
          </p:nvSpPr>
          <p:spPr>
            <a:xfrm>
              <a:off x="0" y="0"/>
              <a:ext cx="7815598" cy="5499100"/>
            </a:xfrm>
            <a:custGeom>
              <a:avLst/>
              <a:gdLst/>
              <a:ahLst/>
              <a:cxnLst/>
              <a:rect l="l" t="t" r="r" b="b"/>
              <a:pathLst>
                <a:path w="7815598" h="5499100">
                  <a:moveTo>
                    <a:pt x="5861699" y="0"/>
                  </a:moveTo>
                  <a:lnTo>
                    <a:pt x="1953900" y="0"/>
                  </a:lnTo>
                  <a:lnTo>
                    <a:pt x="0" y="2749550"/>
                  </a:lnTo>
                  <a:lnTo>
                    <a:pt x="1953900" y="5499100"/>
                  </a:lnTo>
                  <a:lnTo>
                    <a:pt x="5861699" y="5499100"/>
                  </a:lnTo>
                  <a:lnTo>
                    <a:pt x="7815598" y="2749550"/>
                  </a:lnTo>
                  <a:close/>
                </a:path>
              </a:pathLst>
            </a:custGeom>
            <a:blipFill>
              <a:blip r:embed="rId3"/>
              <a:stretch>
                <a:fillRect t="-21062" b="-21062"/>
              </a:stretch>
            </a:blipFill>
            <a:ln w="161925" cap="sq">
              <a:solidFill>
                <a:srgbClr val="5DA57F"/>
              </a:solidFill>
              <a:prstDash val="solid"/>
              <a:miter/>
            </a:ln>
          </p:spPr>
        </p:sp>
      </p:grpSp>
      <p:grpSp>
        <p:nvGrpSpPr>
          <p:cNvPr id="12" name="Group 12"/>
          <p:cNvGrpSpPr/>
          <p:nvPr/>
        </p:nvGrpSpPr>
        <p:grpSpPr>
          <a:xfrm>
            <a:off x="16394485" y="7551711"/>
            <a:ext cx="3787031" cy="3413178"/>
            <a:chOff x="0" y="0"/>
            <a:chExt cx="406400" cy="366281"/>
          </a:xfrm>
        </p:grpSpPr>
        <p:sp>
          <p:nvSpPr>
            <p:cNvPr id="13" name="Freeform 13"/>
            <p:cNvSpPr/>
            <p:nvPr/>
          </p:nvSpPr>
          <p:spPr>
            <a:xfrm>
              <a:off x="0" y="0"/>
              <a:ext cx="406400" cy="366281"/>
            </a:xfrm>
            <a:custGeom>
              <a:avLst/>
              <a:gdLst/>
              <a:ahLst/>
              <a:cxnLst/>
              <a:rect l="l" t="t" r="r" b="b"/>
              <a:pathLst>
                <a:path w="406400" h="366281">
                  <a:moveTo>
                    <a:pt x="203200" y="0"/>
                  </a:moveTo>
                  <a:lnTo>
                    <a:pt x="406400" y="0"/>
                  </a:lnTo>
                  <a:lnTo>
                    <a:pt x="203200" y="366281"/>
                  </a:lnTo>
                  <a:lnTo>
                    <a:pt x="0" y="366281"/>
                  </a:lnTo>
                  <a:lnTo>
                    <a:pt x="203200" y="0"/>
                  </a:lnTo>
                  <a:close/>
                </a:path>
              </a:pathLst>
            </a:custGeom>
            <a:gradFill rotWithShape="1">
              <a:gsLst>
                <a:gs pos="0">
                  <a:srgbClr val="000000">
                    <a:alpha val="100000"/>
                  </a:srgbClr>
                </a:gs>
                <a:gs pos="100000">
                  <a:srgbClr val="3533CD">
                    <a:alpha val="100000"/>
                  </a:srgbClr>
                </a:gs>
              </a:gsLst>
              <a:lin ang="0"/>
            </a:gradFill>
          </p:spPr>
        </p:sp>
        <p:sp>
          <p:nvSpPr>
            <p:cNvPr id="14" name="TextBox 14"/>
            <p:cNvSpPr txBox="1"/>
            <p:nvPr/>
          </p:nvSpPr>
          <p:spPr>
            <a:xfrm>
              <a:off x="101600" y="-47625"/>
              <a:ext cx="203200" cy="413906"/>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4966298" y="0"/>
            <a:ext cx="3321702" cy="773411"/>
          </a:xfrm>
          <a:custGeom>
            <a:avLst/>
            <a:gdLst/>
            <a:ahLst/>
            <a:cxnLst/>
            <a:rect l="l" t="t" r="r" b="b"/>
            <a:pathLst>
              <a:path w="3321702" h="773411">
                <a:moveTo>
                  <a:pt x="0" y="0"/>
                </a:moveTo>
                <a:lnTo>
                  <a:pt x="3321702" y="0"/>
                </a:lnTo>
                <a:lnTo>
                  <a:pt x="3321702" y="773411"/>
                </a:lnTo>
                <a:lnTo>
                  <a:pt x="0" y="773411"/>
                </a:lnTo>
                <a:lnTo>
                  <a:pt x="0" y="0"/>
                </a:lnTo>
                <a:close/>
              </a:path>
            </a:pathLst>
          </a:custGeom>
          <a:blipFill>
            <a:blip r:embed="rId4"/>
            <a:stretch>
              <a:fillRect/>
            </a:stretch>
          </a:blipFill>
        </p:spPr>
      </p:sp>
      <p:sp>
        <p:nvSpPr>
          <p:cNvPr id="16" name="Freeform 16"/>
          <p:cNvSpPr/>
          <p:nvPr/>
        </p:nvSpPr>
        <p:spPr>
          <a:xfrm>
            <a:off x="6640411" y="9429463"/>
            <a:ext cx="9695568" cy="752224"/>
          </a:xfrm>
          <a:custGeom>
            <a:avLst/>
            <a:gdLst/>
            <a:ahLst/>
            <a:cxnLst/>
            <a:rect l="l" t="t" r="r" b="b"/>
            <a:pathLst>
              <a:path w="9695568" h="752224">
                <a:moveTo>
                  <a:pt x="0" y="0"/>
                </a:moveTo>
                <a:lnTo>
                  <a:pt x="9695569" y="0"/>
                </a:lnTo>
                <a:lnTo>
                  <a:pt x="9695569" y="752224"/>
                </a:lnTo>
                <a:lnTo>
                  <a:pt x="0" y="752224"/>
                </a:lnTo>
                <a:lnTo>
                  <a:pt x="0" y="0"/>
                </a:lnTo>
                <a:close/>
              </a:path>
            </a:pathLst>
          </a:custGeom>
          <a:blipFill>
            <a:blip r:embed="rId5"/>
            <a:stretch>
              <a:fillRect t="-22754"/>
            </a:stretch>
          </a:blipFill>
        </p:spPr>
      </p:sp>
      <p:sp>
        <p:nvSpPr>
          <p:cNvPr id="17" name="TextBox 17"/>
          <p:cNvSpPr txBox="1"/>
          <p:nvPr/>
        </p:nvSpPr>
        <p:spPr>
          <a:xfrm>
            <a:off x="17259300" y="9419687"/>
            <a:ext cx="955170"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09</a:t>
            </a:r>
          </a:p>
        </p:txBody>
      </p:sp>
      <p:sp>
        <p:nvSpPr>
          <p:cNvPr id="18" name="AutoShape 18"/>
          <p:cNvSpPr/>
          <p:nvPr/>
        </p:nvSpPr>
        <p:spPr>
          <a:xfrm>
            <a:off x="17306925" y="9505412"/>
            <a:ext cx="0" cy="761492"/>
          </a:xfrm>
          <a:prstGeom prst="line">
            <a:avLst/>
          </a:prstGeom>
          <a:ln w="95250" cap="flat">
            <a:solidFill>
              <a:srgbClr val="FFFFFF"/>
            </a:solidFill>
            <a:prstDash val="solid"/>
            <a:headEnd type="none" w="sm" len="sm"/>
            <a:tailEnd type="none" w="sm" len="sm"/>
          </a:ln>
        </p:spPr>
      </p:sp>
      <p:grpSp>
        <p:nvGrpSpPr>
          <p:cNvPr id="19" name="Group 19"/>
          <p:cNvGrpSpPr/>
          <p:nvPr/>
        </p:nvGrpSpPr>
        <p:grpSpPr>
          <a:xfrm>
            <a:off x="9227387" y="2016346"/>
            <a:ext cx="655767" cy="65576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E305F"/>
            </a:solidFill>
          </p:spPr>
        </p:sp>
        <p:sp>
          <p:nvSpPr>
            <p:cNvPr id="21" name="TextBox 21"/>
            <p:cNvSpPr txBox="1"/>
            <p:nvPr/>
          </p:nvSpPr>
          <p:spPr>
            <a:xfrm>
              <a:off x="139700" y="82550"/>
              <a:ext cx="533400" cy="590550"/>
            </a:xfrm>
            <a:prstGeom prst="rect">
              <a:avLst/>
            </a:prstGeom>
          </p:spPr>
          <p:txBody>
            <a:bodyPr lIns="50800" tIns="50800" rIns="50800" bIns="50800" rtlCol="0" anchor="ctr"/>
            <a:lstStyle/>
            <a:p>
              <a:pPr algn="ctr">
                <a:lnSpc>
                  <a:spcPts val="3608"/>
                </a:lnSpc>
              </a:pPr>
              <a:endParaRPr/>
            </a:p>
          </p:txBody>
        </p:sp>
      </p:grpSp>
      <p:sp>
        <p:nvSpPr>
          <p:cNvPr id="22" name="TextBox 22"/>
          <p:cNvSpPr txBox="1"/>
          <p:nvPr/>
        </p:nvSpPr>
        <p:spPr>
          <a:xfrm>
            <a:off x="8898775" y="379730"/>
            <a:ext cx="7043227" cy="948978"/>
          </a:xfrm>
          <a:prstGeom prst="rect">
            <a:avLst/>
          </a:prstGeom>
        </p:spPr>
        <p:txBody>
          <a:bodyPr lIns="0" tIns="0" rIns="0" bIns="0" rtlCol="0" anchor="t">
            <a:spAutoFit/>
          </a:bodyPr>
          <a:lstStyle/>
          <a:p>
            <a:pPr algn="l">
              <a:lnSpc>
                <a:spcPts val="7359"/>
              </a:lnSpc>
            </a:pPr>
            <a:r>
              <a:rPr lang="en-US" sz="6399" dirty="0" smtClean="0">
                <a:solidFill>
                  <a:srgbClr val="028044"/>
                </a:solidFill>
                <a:latin typeface="Cooper Hewitt Bold"/>
                <a:ea typeface="Cooper Hewitt Bold"/>
                <a:cs typeface="Cooper Hewitt Bold"/>
                <a:sym typeface="Cooper Hewitt Bold"/>
              </a:rPr>
              <a:t>METHODE</a:t>
            </a:r>
            <a:endParaRPr lang="en-US" sz="6399" dirty="0">
              <a:solidFill>
                <a:srgbClr val="028044"/>
              </a:solidFill>
              <a:latin typeface="Cooper Hewitt Bold"/>
              <a:ea typeface="Cooper Hewitt Bold"/>
              <a:cs typeface="Cooper Hewitt Bold"/>
              <a:sym typeface="Cooper Hewitt Bold"/>
            </a:endParaRPr>
          </a:p>
        </p:txBody>
      </p:sp>
      <p:sp>
        <p:nvSpPr>
          <p:cNvPr id="23" name="TextBox 23"/>
          <p:cNvSpPr txBox="1"/>
          <p:nvPr/>
        </p:nvSpPr>
        <p:spPr>
          <a:xfrm>
            <a:off x="8244439" y="3132421"/>
            <a:ext cx="10091419" cy="1569720"/>
          </a:xfrm>
          <a:prstGeom prst="rect">
            <a:avLst/>
          </a:prstGeom>
        </p:spPr>
        <p:txBody>
          <a:bodyPr lIns="0" tIns="0" rIns="0" bIns="0" rtlCol="0" anchor="t">
            <a:spAutoFit/>
          </a:bodyPr>
          <a:lstStyle/>
          <a:p>
            <a:pPr algn="l">
              <a:lnSpc>
                <a:spcPts val="3104"/>
              </a:lnSpc>
            </a:pP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Metode</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penelitian</a:t>
            </a:r>
            <a:r>
              <a:rPr lang="en-US" sz="2699" dirty="0">
                <a:solidFill>
                  <a:srgbClr val="000000"/>
                </a:solidFill>
                <a:latin typeface="Lora Bold"/>
                <a:ea typeface="Lora Bold"/>
                <a:cs typeface="Lora Bold"/>
                <a:sym typeface="Lora Bold"/>
              </a:rPr>
              <a:t> yang </a:t>
            </a:r>
            <a:r>
              <a:rPr lang="en-US" sz="2699" dirty="0" err="1">
                <a:solidFill>
                  <a:srgbClr val="000000"/>
                </a:solidFill>
                <a:latin typeface="Lora Bold"/>
                <a:ea typeface="Lora Bold"/>
                <a:cs typeface="Lora Bold"/>
                <a:sym typeface="Lora Bold"/>
              </a:rPr>
              <a:t>melukiskan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atau</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menggambarkan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keadaan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obyek</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penelitian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pada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saat</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penelitian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berlangsung</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berdasarkan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fakta-fakta</a:t>
            </a:r>
            <a:r>
              <a:rPr lang="en-US" sz="2699" dirty="0">
                <a:solidFill>
                  <a:srgbClr val="000000"/>
                </a:solidFill>
                <a:latin typeface="Lora Bold"/>
                <a:ea typeface="Lora Bold"/>
                <a:cs typeface="Lora Bold"/>
                <a:sym typeface="Lora Bold"/>
              </a:rPr>
              <a:t> yang </a:t>
            </a:r>
            <a:r>
              <a:rPr lang="en-US" sz="2699" dirty="0" err="1">
                <a:solidFill>
                  <a:srgbClr val="000000"/>
                </a:solidFill>
                <a:latin typeface="Lora Bold"/>
                <a:ea typeface="Lora Bold"/>
                <a:cs typeface="Lora Bold"/>
                <a:sym typeface="Lora Bold"/>
              </a:rPr>
              <a:t>ditemukan</a:t>
            </a:r>
            <a:r>
              <a:rPr lang="en-US" sz="2699" dirty="0">
                <a:solidFill>
                  <a:srgbClr val="000000"/>
                </a:solidFill>
                <a:latin typeface="Lora Bold"/>
                <a:ea typeface="Lora Bold"/>
                <a:cs typeface="Lora Bold"/>
                <a:sym typeface="Lora Bold"/>
              </a:rPr>
              <a:t> di </a:t>
            </a:r>
            <a:r>
              <a:rPr lang="en-US" sz="2699" dirty="0" err="1">
                <a:solidFill>
                  <a:srgbClr val="000000"/>
                </a:solidFill>
                <a:latin typeface="Lora Bold"/>
                <a:ea typeface="Lora Bold"/>
                <a:cs typeface="Lora Bold"/>
                <a:sym typeface="Lora Bold"/>
              </a:rPr>
              <a:t>lapangan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dengan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menggunakan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pendekatan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kualitatif</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berupa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kasus</a:t>
            </a:r>
            <a:r>
              <a:rPr lang="en-US" sz="2699" dirty="0">
                <a:solidFill>
                  <a:srgbClr val="000000"/>
                </a:solidFill>
                <a:latin typeface="Lora Bold"/>
                <a:ea typeface="Lora Bold"/>
                <a:cs typeface="Lora Bold"/>
                <a:sym typeface="Lora Bold"/>
              </a:rPr>
              <a:t>.</a:t>
            </a:r>
          </a:p>
        </p:txBody>
      </p:sp>
      <p:sp>
        <p:nvSpPr>
          <p:cNvPr id="24" name="TextBox 24"/>
          <p:cNvSpPr txBox="1"/>
          <p:nvPr/>
        </p:nvSpPr>
        <p:spPr>
          <a:xfrm>
            <a:off x="10216529" y="2083979"/>
            <a:ext cx="7828225" cy="749935"/>
          </a:xfrm>
          <a:prstGeom prst="rect">
            <a:avLst/>
          </a:prstGeom>
        </p:spPr>
        <p:txBody>
          <a:bodyPr lIns="0" tIns="0" rIns="0" bIns="0" rtlCol="0" anchor="t">
            <a:spAutoFit/>
          </a:bodyPr>
          <a:lstStyle/>
          <a:p>
            <a:pPr algn="l">
              <a:lnSpc>
                <a:spcPts val="2989"/>
              </a:lnSpc>
            </a:pPr>
            <a:r>
              <a:rPr lang="en-US" sz="2599">
                <a:solidFill>
                  <a:srgbClr val="000000"/>
                </a:solidFill>
                <a:latin typeface="Intro Rust"/>
                <a:ea typeface="Intro Rust"/>
                <a:cs typeface="Intro Rust"/>
                <a:sym typeface="Intro Rust"/>
              </a:rPr>
              <a:t>Jenis penelitian yang digunakan adalah penelitian deskriptif kualitatif</a:t>
            </a:r>
          </a:p>
        </p:txBody>
      </p:sp>
      <p:sp>
        <p:nvSpPr>
          <p:cNvPr id="25" name="TextBox 25"/>
          <p:cNvSpPr txBox="1"/>
          <p:nvPr/>
        </p:nvSpPr>
        <p:spPr>
          <a:xfrm>
            <a:off x="6881517" y="5735955"/>
            <a:ext cx="10666514" cy="2741295"/>
          </a:xfrm>
          <a:prstGeom prst="rect">
            <a:avLst/>
          </a:prstGeom>
        </p:spPr>
        <p:txBody>
          <a:bodyPr lIns="0" tIns="0" rIns="0" bIns="0" rtlCol="0" anchor="t">
            <a:spAutoFit/>
          </a:bodyPr>
          <a:lstStyle/>
          <a:p>
            <a:pPr algn="just">
              <a:lnSpc>
                <a:spcPts val="3104"/>
              </a:lnSpc>
            </a:pP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Sumber</a:t>
            </a:r>
            <a:r>
              <a:rPr lang="en-US" sz="2699" dirty="0">
                <a:solidFill>
                  <a:srgbClr val="000000"/>
                </a:solidFill>
                <a:latin typeface="Lora Bold"/>
                <a:ea typeface="Lora Bold"/>
                <a:cs typeface="Lora Bold"/>
                <a:sym typeface="Lora Bold"/>
              </a:rPr>
              <a:t> data yang </a:t>
            </a:r>
            <a:r>
              <a:rPr lang="en-US" sz="2699" dirty="0" err="1">
                <a:solidFill>
                  <a:srgbClr val="000000"/>
                </a:solidFill>
                <a:latin typeface="Lora Bold"/>
                <a:ea typeface="Lora Bold"/>
                <a:cs typeface="Lora Bold"/>
                <a:sym typeface="Lora Bold"/>
              </a:rPr>
              <a:t>didapatkan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berbentuk</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kasus</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berasal</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dari</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hasil</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wawancara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catatan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lapangan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dokumen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resmi</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dan</a:t>
            </a:r>
            <a:r>
              <a:rPr lang="en-US" sz="2699" dirty="0">
                <a:solidFill>
                  <a:srgbClr val="000000"/>
                </a:solidFill>
                <a:latin typeface="Lora Bold"/>
                <a:ea typeface="Lora Bold"/>
                <a:cs typeface="Lora Bold"/>
                <a:sym typeface="Lora Bold"/>
              </a:rPr>
              <a:t> lain </a:t>
            </a:r>
            <a:r>
              <a:rPr lang="en-US" sz="2699" dirty="0" err="1">
                <a:solidFill>
                  <a:srgbClr val="000000"/>
                </a:solidFill>
                <a:latin typeface="Lora Bold"/>
                <a:ea typeface="Lora Bold"/>
                <a:cs typeface="Lora Bold"/>
                <a:sym typeface="Lora Bold"/>
              </a:rPr>
              <a:t>lainnya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Teknik</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pengambilan</a:t>
            </a:r>
            <a:r>
              <a:rPr lang="en-US" sz="2699" dirty="0">
                <a:solidFill>
                  <a:srgbClr val="000000"/>
                </a:solidFill>
                <a:latin typeface="Lora Bold"/>
                <a:ea typeface="Lora Bold"/>
                <a:cs typeface="Lora Bold"/>
                <a:sym typeface="Lora Bold"/>
              </a:rPr>
              <a:t> data </a:t>
            </a:r>
            <a:r>
              <a:rPr lang="en-US" sz="2699" dirty="0" err="1">
                <a:solidFill>
                  <a:srgbClr val="000000"/>
                </a:solidFill>
                <a:latin typeface="Lora Bold"/>
                <a:ea typeface="Lora Bold"/>
                <a:cs typeface="Lora Bold"/>
                <a:sym typeface="Lora Bold"/>
              </a:rPr>
              <a:t>dilakukan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dengan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wawancara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penggunaan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metode</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wawancara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dilakukan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secara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langsung</a:t>
            </a:r>
            <a:r>
              <a:rPr lang="en-US" sz="2699" dirty="0">
                <a:solidFill>
                  <a:srgbClr val="000000"/>
                </a:solidFill>
                <a:latin typeface="Lora Bold"/>
                <a:ea typeface="Lora Bold"/>
                <a:cs typeface="Lora Bold"/>
                <a:sym typeface="Lora Bold"/>
              </a:rPr>
              <a:t>, semi </a:t>
            </a:r>
            <a:r>
              <a:rPr lang="en-US" sz="2699" dirty="0" err="1">
                <a:solidFill>
                  <a:srgbClr val="000000"/>
                </a:solidFill>
                <a:latin typeface="Lora Bold"/>
                <a:ea typeface="Lora Bold"/>
                <a:cs typeface="Lora Bold"/>
                <a:sym typeface="Lora Bold"/>
              </a:rPr>
              <a:t>terstruktur</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sifatnya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terencana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Wawancara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ini</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terdiri</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dari</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batang</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pertanyaan</a:t>
            </a:r>
            <a:r>
              <a:rPr lang="en-US" sz="2699" dirty="0">
                <a:solidFill>
                  <a:srgbClr val="000000"/>
                </a:solidFill>
                <a:latin typeface="Lora Bold"/>
                <a:ea typeface="Lora Bold"/>
                <a:cs typeface="Lora Bold"/>
                <a:sym typeface="Lora Bold"/>
              </a:rPr>
              <a:t> yang </a:t>
            </a:r>
            <a:r>
              <a:rPr lang="en-US" sz="2699" dirty="0" err="1">
                <a:solidFill>
                  <a:srgbClr val="000000"/>
                </a:solidFill>
                <a:latin typeface="Lora Bold"/>
                <a:ea typeface="Lora Bold"/>
                <a:cs typeface="Lora Bold"/>
                <a:sym typeface="Lora Bold"/>
              </a:rPr>
              <a:t>dapat</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direspon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secara</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bebas</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Kemudian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diikuti</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dengan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pertanyaan</a:t>
            </a:r>
            <a:r>
              <a:rPr lang="en-US" sz="2699" dirty="0">
                <a:solidFill>
                  <a:srgbClr val="000000"/>
                </a:solidFill>
                <a:latin typeface="Lora Bold"/>
                <a:ea typeface="Lora Bold"/>
                <a:cs typeface="Lora Bold"/>
                <a:sym typeface="Lora Bold"/>
              </a:rPr>
              <a:t> </a:t>
            </a:r>
            <a:r>
              <a:rPr lang="en-US" sz="2699" dirty="0" err="1">
                <a:solidFill>
                  <a:srgbClr val="000000"/>
                </a:solidFill>
                <a:latin typeface="Lora Bold"/>
                <a:ea typeface="Lora Bold"/>
                <a:cs typeface="Lora Bold"/>
                <a:sym typeface="Lora Bold"/>
              </a:rPr>
              <a:t>lanjutan</a:t>
            </a:r>
            <a:r>
              <a:rPr lang="en-US" sz="2699" dirty="0">
                <a:solidFill>
                  <a:srgbClr val="000000"/>
                </a:solidFill>
                <a:latin typeface="Lora Bold"/>
                <a:ea typeface="Lora Bold"/>
                <a:cs typeface="Lora Bold"/>
                <a:sym typeface="Lora Bold"/>
              </a:rPr>
              <a:t>.</a:t>
            </a:r>
          </a:p>
        </p:txBody>
      </p:sp>
      <p:sp>
        <p:nvSpPr>
          <p:cNvPr id="26" name="TextBox 26"/>
          <p:cNvSpPr txBox="1"/>
          <p:nvPr/>
        </p:nvSpPr>
        <p:spPr>
          <a:xfrm>
            <a:off x="8634472" y="5162449"/>
            <a:ext cx="6018206" cy="438150"/>
          </a:xfrm>
          <a:prstGeom prst="rect">
            <a:avLst/>
          </a:prstGeom>
        </p:spPr>
        <p:txBody>
          <a:bodyPr lIns="0" tIns="0" rIns="0" bIns="0" rtlCol="0" anchor="t">
            <a:spAutoFit/>
          </a:bodyPr>
          <a:lstStyle/>
          <a:p>
            <a:pPr algn="l">
              <a:lnSpc>
                <a:spcPts val="3449"/>
              </a:lnSpc>
            </a:pPr>
            <a:r>
              <a:rPr lang="en-US" sz="2999">
                <a:solidFill>
                  <a:srgbClr val="000000"/>
                </a:solidFill>
                <a:latin typeface="Intro Rust"/>
                <a:ea typeface="Intro Rust"/>
                <a:cs typeface="Intro Rust"/>
                <a:sym typeface="Intro Rust"/>
              </a:rPr>
              <a:t>Langkah Penumpulan Data</a:t>
            </a:r>
          </a:p>
        </p:txBody>
      </p:sp>
      <p:grpSp>
        <p:nvGrpSpPr>
          <p:cNvPr id="27" name="Group 27"/>
          <p:cNvGrpSpPr/>
          <p:nvPr/>
        </p:nvGrpSpPr>
        <p:grpSpPr>
          <a:xfrm>
            <a:off x="7588673" y="4952184"/>
            <a:ext cx="655767" cy="6557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E305F"/>
            </a:solidFill>
          </p:spPr>
        </p:sp>
        <p:sp>
          <p:nvSpPr>
            <p:cNvPr id="29" name="TextBox 29"/>
            <p:cNvSpPr txBox="1"/>
            <p:nvPr/>
          </p:nvSpPr>
          <p:spPr>
            <a:xfrm>
              <a:off x="139700" y="82550"/>
              <a:ext cx="533400" cy="590550"/>
            </a:xfrm>
            <a:prstGeom prst="rect">
              <a:avLst/>
            </a:prstGeom>
          </p:spPr>
          <p:txBody>
            <a:bodyPr lIns="50800" tIns="50800" rIns="50800" bIns="50800" rtlCol="0" anchor="ctr"/>
            <a:lstStyle/>
            <a:p>
              <a:pPr algn="ctr">
                <a:lnSpc>
                  <a:spcPts val="3608"/>
                </a:lnSpc>
              </a:pPr>
              <a:endParaRPr/>
            </a:p>
          </p:txBody>
        </p:sp>
      </p:grpSp>
      <p:sp>
        <p:nvSpPr>
          <p:cNvPr id="30" name="Rectangle 29"/>
          <p:cNvSpPr/>
          <p:nvPr/>
        </p:nvSpPr>
        <p:spPr>
          <a:xfrm>
            <a:off x="13133393" y="720457"/>
            <a:ext cx="912429" cy="461665"/>
          </a:xfrm>
          <a:prstGeom prst="rect">
            <a:avLst/>
          </a:prstGeom>
          <a:noFill/>
        </p:spPr>
        <p:txBody>
          <a:bodyPr wrap="none" lIns="91440" tIns="45720" rIns="91440" bIns="45720">
            <a:spAutoFit/>
          </a:bodyPr>
          <a:lstStyle/>
          <a:p>
            <a:pPr algn="ctr"/>
            <a:r>
              <a:rPr lang="en-US" sz="2400" b="1" dirty="0" smtClean="0">
                <a:ln w="9525">
                  <a:solidFill>
                    <a:schemeClr val="tx1"/>
                  </a:solidFill>
                  <a:prstDash val="solid"/>
                </a:ln>
                <a:effectLst>
                  <a:outerShdw blurRad="12700" dist="38100" dir="2700000" algn="tl" rotWithShape="0">
                    <a:schemeClr val="bg1">
                      <a:lumMod val="50000"/>
                    </a:schemeClr>
                  </a:outerShdw>
                </a:effectLst>
              </a:rPr>
              <a:t>Hal. 3</a:t>
            </a:r>
            <a:endParaRPr lang="en-US" sz="2400" b="1" cap="none" spc="0" dirty="0">
              <a:ln w="9525">
                <a:solidFill>
                  <a:schemeClr val="tx1"/>
                </a:solidFill>
                <a:prstDash val="solid"/>
              </a:ln>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1564</Words>
  <Application>Microsoft Office PowerPoint</Application>
  <PresentationFormat>Custom</PresentationFormat>
  <Paragraphs>209</Paragraphs>
  <Slides>24</Slides>
  <Notes>2</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24</vt:i4>
      </vt:variant>
    </vt:vector>
  </HeadingPairs>
  <TitlesOfParts>
    <vt:vector size="50" baseType="lpstr">
      <vt:lpstr>Chau Philomene</vt:lpstr>
      <vt:lpstr>Cooper Hewitt Bold</vt:lpstr>
      <vt:lpstr>Calibri</vt:lpstr>
      <vt:lpstr>Marykate</vt:lpstr>
      <vt:lpstr>Glacial Indifference Bold</vt:lpstr>
      <vt:lpstr>Intro Rust</vt:lpstr>
      <vt:lpstr>Times New Roman</vt:lpstr>
      <vt:lpstr>Helios</vt:lpstr>
      <vt:lpstr>Lora Bold</vt:lpstr>
      <vt:lpstr>Open Sans Bold</vt:lpstr>
      <vt:lpstr>Exo</vt:lpstr>
      <vt:lpstr>Staatliches</vt:lpstr>
      <vt:lpstr>Forum</vt:lpstr>
      <vt:lpstr>Belleza</vt:lpstr>
      <vt:lpstr>Madani Arabic</vt:lpstr>
      <vt:lpstr>Montserrat Classic Bold</vt:lpstr>
      <vt:lpstr>Open Sans</vt:lpstr>
      <vt:lpstr>Poppins Bold</vt:lpstr>
      <vt:lpstr>Arial</vt:lpstr>
      <vt:lpstr>Helios Bold</vt:lpstr>
      <vt:lpstr>Gagalin</vt:lpstr>
      <vt:lpstr>Andalus</vt:lpstr>
      <vt:lpstr>Sukar Bold</vt:lpstr>
      <vt:lpstr>Bebas Neue</vt:lpstr>
      <vt:lpstr>Anton</vt:lpstr>
      <vt:lpstr>Office Theme</vt:lpstr>
      <vt:lpstr>STRATEGI PENINGKATAN ANIMO MASYARAKAT MELALUI SISTEM PENJAMINAN MUTU DI SD ISLAM SARI BUMI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TESIS UMSIDA</dc:title>
  <dc:creator>LENOVO</dc:creator>
  <cp:lastModifiedBy>LENOVO</cp:lastModifiedBy>
  <cp:revision>20</cp:revision>
  <dcterms:created xsi:type="dcterms:W3CDTF">2006-08-16T00:00:00Z</dcterms:created>
  <dcterms:modified xsi:type="dcterms:W3CDTF">2024-08-15T06:03:55Z</dcterms:modified>
  <dc:identifier>DAGLoofXY80</dc:identifier>
</cp:coreProperties>
</file>