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6" r:id="rId7"/>
    <p:sldId id="261" r:id="rId8"/>
    <p:sldId id="262" r:id="rId9"/>
    <p:sldId id="263" r:id="rId10"/>
    <p:sldId id="264" r:id="rId11"/>
    <p:sldId id="267" r:id="rId12"/>
    <p:sldId id="268" r:id="rId13"/>
    <p:sldId id="269" r:id="rId14"/>
    <p:sldId id="270" r:id="rId15"/>
    <p:sldId id="265" r:id="rId16"/>
  </p:sldIdLst>
  <p:sldSz cx="12192000" cy="6858000"/>
  <p:notesSz cx="9144000" cy="6858000"/>
  <p:embeddedFontLst>
    <p:embeddedFont>
      <p:font typeface="Century Gothic" panose="020B0502020202020204" pitchFamily="34" charset="0"/>
      <p:regular r:id="rId18"/>
      <p:bold r:id="rId19"/>
      <p:italic r:id="rId20"/>
      <p:boldItalic r:id="rId21"/>
    </p:embeddedFont>
    <p:embeddedFont>
      <p:font typeface="Exo" panose="020B060402020202020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6"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8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04f7abbb21_0_70: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04f7abbb21_0_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104f7abbb21_0_0: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g104f7abbb21_0_0: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04f7abbb21_0_315: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 name="Google Shape;81;g104f7abbb21_0_31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727522" y="1204686"/>
            <a:ext cx="10736956" cy="2489009"/>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6000"/>
              <a:buFont typeface="Exo"/>
              <a:buNone/>
            </a:pPr>
            <a:r>
              <a:rPr lang="en-US" sz="4800" dirty="0" err="1">
                <a:latin typeface="Exo"/>
                <a:ea typeface="Exo"/>
                <a:cs typeface="Exo"/>
                <a:sym typeface="Exo"/>
              </a:rPr>
              <a:t>Problematika</a:t>
            </a:r>
            <a:r>
              <a:rPr lang="en-US" sz="4800" dirty="0">
                <a:latin typeface="Exo"/>
                <a:ea typeface="Exo"/>
                <a:cs typeface="Exo"/>
                <a:sym typeface="Exo"/>
              </a:rPr>
              <a:t> </a:t>
            </a:r>
            <a:r>
              <a:rPr lang="en-US" sz="4800" dirty="0" err="1">
                <a:latin typeface="Exo"/>
                <a:ea typeface="Exo"/>
                <a:cs typeface="Exo"/>
                <a:sym typeface="Exo"/>
              </a:rPr>
              <a:t>Kompetensi</a:t>
            </a:r>
            <a:r>
              <a:rPr lang="en-US" sz="4800" dirty="0">
                <a:latin typeface="Exo"/>
                <a:ea typeface="Exo"/>
                <a:cs typeface="Exo"/>
                <a:sym typeface="Exo"/>
              </a:rPr>
              <a:t> </a:t>
            </a:r>
            <a:r>
              <a:rPr lang="en-US" sz="4800" dirty="0" err="1">
                <a:latin typeface="Exo"/>
                <a:ea typeface="Exo"/>
                <a:cs typeface="Exo"/>
                <a:sym typeface="Exo"/>
              </a:rPr>
              <a:t>Pedagogik</a:t>
            </a:r>
            <a:r>
              <a:rPr lang="en-US" sz="4800" dirty="0">
                <a:latin typeface="Exo"/>
                <a:ea typeface="Exo"/>
                <a:cs typeface="Exo"/>
                <a:sym typeface="Exo"/>
              </a:rPr>
              <a:t> Guru </a:t>
            </a:r>
            <a:r>
              <a:rPr lang="en-US" sz="4800" dirty="0" err="1">
                <a:latin typeface="Exo"/>
                <a:ea typeface="Exo"/>
                <a:cs typeface="Exo"/>
                <a:sym typeface="Exo"/>
              </a:rPr>
              <a:t>dalam</a:t>
            </a:r>
            <a:r>
              <a:rPr lang="en-US" sz="4800" dirty="0">
                <a:latin typeface="Exo"/>
                <a:ea typeface="Exo"/>
                <a:cs typeface="Exo"/>
                <a:sym typeface="Exo"/>
              </a:rPr>
              <a:t> </a:t>
            </a:r>
            <a:r>
              <a:rPr lang="en-US" sz="4800" dirty="0" err="1">
                <a:latin typeface="Exo"/>
                <a:ea typeface="Exo"/>
                <a:cs typeface="Exo"/>
                <a:sym typeface="Exo"/>
              </a:rPr>
              <a:t>Implementasi</a:t>
            </a:r>
            <a:r>
              <a:rPr lang="en-US" sz="4800" dirty="0">
                <a:latin typeface="Exo"/>
                <a:ea typeface="Exo"/>
                <a:cs typeface="Exo"/>
                <a:sym typeface="Exo"/>
              </a:rPr>
              <a:t> </a:t>
            </a:r>
            <a:r>
              <a:rPr lang="en-US" sz="4800" dirty="0" err="1">
                <a:latin typeface="Exo"/>
                <a:ea typeface="Exo"/>
                <a:cs typeface="Exo"/>
                <a:sym typeface="Exo"/>
              </a:rPr>
              <a:t>Kurikulum</a:t>
            </a:r>
            <a:r>
              <a:rPr lang="en-US" sz="4800" dirty="0">
                <a:latin typeface="Exo"/>
                <a:ea typeface="Exo"/>
                <a:cs typeface="Exo"/>
                <a:sym typeface="Exo"/>
              </a:rPr>
              <a:t> Merdeka</a:t>
            </a:r>
            <a:endParaRPr sz="4800" dirty="0">
              <a:latin typeface="Exo"/>
              <a:ea typeface="Exo"/>
              <a:cs typeface="Exo"/>
              <a:sym typeface="Exo"/>
            </a:endParaRPr>
          </a:p>
        </p:txBody>
      </p:sp>
      <p:sp>
        <p:nvSpPr>
          <p:cNvPr id="41" name="Google Shape;41;p1"/>
          <p:cNvSpPr txBox="1">
            <a:spLocks noGrp="1"/>
          </p:cNvSpPr>
          <p:nvPr>
            <p:ph type="subTitle" idx="1"/>
          </p:nvPr>
        </p:nvSpPr>
        <p:spPr>
          <a:xfrm>
            <a:off x="1714500" y="3693694"/>
            <a:ext cx="8763000" cy="266213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dirty="0">
                <a:solidFill>
                  <a:srgbClr val="F2F2F2"/>
                </a:solidFill>
                <a:latin typeface="Exo"/>
                <a:ea typeface="Exo"/>
                <a:cs typeface="Exo"/>
                <a:sym typeface="Exo"/>
              </a:rPr>
              <a:t>Oleh:</a:t>
            </a:r>
            <a:endParaRPr dirty="0"/>
          </a:p>
          <a:p>
            <a:pPr marL="0" lvl="0" indent="0" algn="ctr" rtl="0">
              <a:lnSpc>
                <a:spcPct val="90000"/>
              </a:lnSpc>
              <a:spcBef>
                <a:spcPts val="1000"/>
              </a:spcBef>
              <a:spcAft>
                <a:spcPts val="0"/>
              </a:spcAft>
              <a:buClr>
                <a:schemeClr val="lt1"/>
              </a:buClr>
              <a:buSzPts val="2400"/>
              <a:buNone/>
            </a:pPr>
            <a:r>
              <a:rPr lang="en-US" dirty="0" err="1"/>
              <a:t>Achmad</a:t>
            </a:r>
            <a:r>
              <a:rPr lang="en-US" dirty="0"/>
              <a:t> Alif Rizal Fauzi </a:t>
            </a:r>
            <a:endParaRPr dirty="0"/>
          </a:p>
          <a:p>
            <a:pPr marL="0" lvl="0" indent="0" algn="ctr" rtl="0">
              <a:lnSpc>
                <a:spcPct val="90000"/>
              </a:lnSpc>
              <a:spcBef>
                <a:spcPts val="1000"/>
              </a:spcBef>
              <a:spcAft>
                <a:spcPts val="0"/>
              </a:spcAft>
              <a:buClr>
                <a:schemeClr val="lt1"/>
              </a:buClr>
              <a:buSzPts val="2400"/>
              <a:buNone/>
            </a:pPr>
            <a:r>
              <a:rPr lang="en-US" dirty="0" err="1"/>
              <a:t>Taufik</a:t>
            </a:r>
            <a:r>
              <a:rPr lang="en-US" dirty="0"/>
              <a:t> </a:t>
            </a:r>
            <a:r>
              <a:rPr lang="en-US" dirty="0" err="1"/>
              <a:t>Churrahman</a:t>
            </a:r>
            <a:endParaRPr dirty="0"/>
          </a:p>
          <a:p>
            <a:pPr marL="0" lvl="0" indent="0" algn="ctr" rtl="0">
              <a:lnSpc>
                <a:spcPct val="90000"/>
              </a:lnSpc>
              <a:spcBef>
                <a:spcPts val="1000"/>
              </a:spcBef>
              <a:spcAft>
                <a:spcPts val="0"/>
              </a:spcAft>
              <a:buClr>
                <a:schemeClr val="lt1"/>
              </a:buClr>
              <a:buSzPts val="2400"/>
              <a:buNone/>
            </a:pPr>
            <a:r>
              <a:rPr lang="en-US" dirty="0" err="1"/>
              <a:t>Manajemen</a:t>
            </a:r>
            <a:r>
              <a:rPr lang="en-US" dirty="0"/>
              <a:t> Pendidikan Islam</a:t>
            </a:r>
            <a:endParaRPr dirty="0"/>
          </a:p>
          <a:p>
            <a:pPr marL="0" lvl="0" indent="0" algn="ctr" rtl="0">
              <a:lnSpc>
                <a:spcPct val="90000"/>
              </a:lnSpc>
              <a:spcBef>
                <a:spcPts val="1000"/>
              </a:spcBef>
              <a:spcAft>
                <a:spcPts val="0"/>
              </a:spcAft>
              <a:buClr>
                <a:srgbClr val="F2F2F2"/>
              </a:buClr>
              <a:buSzPts val="2400"/>
              <a:buNone/>
            </a:pPr>
            <a:r>
              <a:rPr lang="en-US" dirty="0">
                <a:solidFill>
                  <a:srgbClr val="F2F2F2"/>
                </a:solidFill>
                <a:latin typeface="Exo"/>
                <a:ea typeface="Exo"/>
                <a:cs typeface="Exo"/>
                <a:sym typeface="Exo"/>
              </a:rPr>
              <a:t>Universitas Muhammadiyah </a:t>
            </a:r>
            <a:r>
              <a:rPr lang="en-US" dirty="0" err="1">
                <a:solidFill>
                  <a:srgbClr val="F2F2F2"/>
                </a:solidFill>
                <a:latin typeface="Exo"/>
                <a:ea typeface="Exo"/>
                <a:cs typeface="Exo"/>
                <a:sym typeface="Exo"/>
              </a:rPr>
              <a:t>Sidoarjo</a:t>
            </a:r>
            <a:r>
              <a:rPr lang="en-US" dirty="0">
                <a:solidFill>
                  <a:srgbClr val="F2F2F2"/>
                </a:solidFill>
                <a:latin typeface="Exo"/>
                <a:ea typeface="Exo"/>
                <a:cs typeface="Exo"/>
                <a:sym typeface="Exo"/>
              </a:rPr>
              <a:t> </a:t>
            </a:r>
            <a:endParaRPr dirty="0">
              <a:solidFill>
                <a:srgbClr val="F2F2F2"/>
              </a:solidFill>
              <a:latin typeface="Exo"/>
              <a:ea typeface="Exo"/>
              <a:cs typeface="Exo"/>
              <a:sym typeface="Exo"/>
            </a:endParaRPr>
          </a:p>
          <a:p>
            <a:pPr marL="0" lvl="0" indent="0" algn="ctr" rtl="0">
              <a:lnSpc>
                <a:spcPct val="90000"/>
              </a:lnSpc>
              <a:spcBef>
                <a:spcPts val="1000"/>
              </a:spcBef>
              <a:spcAft>
                <a:spcPts val="0"/>
              </a:spcAft>
              <a:buClr>
                <a:srgbClr val="F2F2F2"/>
              </a:buClr>
              <a:buSzPts val="2400"/>
              <a:buNone/>
            </a:pPr>
            <a:r>
              <a:rPr lang="en-US" dirty="0">
                <a:solidFill>
                  <a:srgbClr val="F2F2F2"/>
                </a:solidFill>
              </a:rPr>
              <a:t>Juli, 2024</a:t>
            </a:r>
            <a:endParaRPr dirty="0">
              <a:solidFill>
                <a:srgbClr val="F2F2F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lnSpcReduction="10000"/>
          </a:bodyPr>
          <a:lstStyle/>
          <a:p>
            <a:pPr indent="-406400"/>
            <a:r>
              <a:rPr lang="id-ID" sz="1800" dirty="0">
                <a:effectLst/>
                <a:latin typeface="Times New Roman" panose="02020603050405020304" pitchFamily="18" charset="0"/>
                <a:ea typeface="Times New Roman" panose="02020603050405020304" pitchFamily="18" charset="0"/>
              </a:rPr>
              <a:t>L. Sumardi, “Does the Teaching and Learning Process in Primary Schools Correspond to the Characteristics of the 21st Century Learning ?,” vol. 13, no. 3, pp. 357–370, 2020.</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[2]	I. G. N. Santika, N. K. Suarni, and I. W. Lasmawan, “Analisis Perubahan Kurikulum Ditinjau Dari Kurikulum Sebagai Suatu Ide,” </a:t>
            </a:r>
            <a:r>
              <a:rPr lang="id-ID" sz="1800" i="1" dirty="0">
                <a:effectLst/>
                <a:latin typeface="Times New Roman" panose="02020603050405020304" pitchFamily="18" charset="0"/>
                <a:ea typeface="Times New Roman" panose="02020603050405020304" pitchFamily="18" charset="0"/>
              </a:rPr>
              <a:t>Jurnal Education and development</a:t>
            </a:r>
            <a:r>
              <a:rPr lang="id-ID" sz="1800" dirty="0">
                <a:effectLst/>
                <a:latin typeface="Times New Roman" panose="02020603050405020304" pitchFamily="18" charset="0"/>
                <a:ea typeface="Times New Roman" panose="02020603050405020304" pitchFamily="18" charset="0"/>
              </a:rPr>
              <a:t>, vol. 10, no. 3, pp. 694–700, 2022.</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[3]	A. Mukminin, A. Habibi, L. D. Prasojo, A. Idi, and A. Hamidah, “Curriculum reform in Indonesia: Moving from an exclusive to inclusive curriculum,” </a:t>
            </a:r>
            <a:r>
              <a:rPr lang="id-ID" sz="1800" i="1" dirty="0">
                <a:effectLst/>
                <a:latin typeface="Times New Roman" panose="02020603050405020304" pitchFamily="18" charset="0"/>
                <a:ea typeface="Times New Roman" panose="02020603050405020304" pitchFamily="18" charset="0"/>
              </a:rPr>
              <a:t>Center for Educational Policy Studies Journal</a:t>
            </a:r>
            <a:r>
              <a:rPr lang="id-ID" sz="1800" dirty="0">
                <a:effectLst/>
                <a:latin typeface="Times New Roman" panose="02020603050405020304" pitchFamily="18" charset="0"/>
                <a:ea typeface="Times New Roman" panose="02020603050405020304" pitchFamily="18" charset="0"/>
              </a:rPr>
              <a:t>, vol. 9, no. 2, pp. 53–72, 2019, doi: 10.26529/cepsj.543.</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[4]	S. Hamdi, C. Triatna, and N. Nurdin, “Kurikulum Merdeka dalam Perspektif Pedagogik,” </a:t>
            </a:r>
            <a:r>
              <a:rPr lang="id-ID" sz="1800" i="1" dirty="0">
                <a:effectLst/>
                <a:latin typeface="Times New Roman" panose="02020603050405020304" pitchFamily="18" charset="0"/>
                <a:ea typeface="Times New Roman" panose="02020603050405020304" pitchFamily="18" charset="0"/>
              </a:rPr>
              <a:t>SAP (Susunan Artikel Pendidikan)</a:t>
            </a:r>
            <a:r>
              <a:rPr lang="id-ID" sz="1800" dirty="0">
                <a:effectLst/>
                <a:latin typeface="Times New Roman" panose="02020603050405020304" pitchFamily="18" charset="0"/>
                <a:ea typeface="Times New Roman" panose="02020603050405020304" pitchFamily="18" charset="0"/>
              </a:rPr>
              <a:t>, vol. 7, no. 1, pp. 10–17, 2022, doi: 10.30998/sap.v7i1.13015.</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[5]	A. T. Mawati, Hanafiah, and O. Arifudin, “Dampak pergantian kurikulum pendidikan terhadap peserta didik sekolah dasar,” </a:t>
            </a:r>
            <a:r>
              <a:rPr lang="id-ID" sz="1800" i="1" dirty="0">
                <a:effectLst/>
                <a:latin typeface="Times New Roman" panose="02020603050405020304" pitchFamily="18" charset="0"/>
                <a:ea typeface="Times New Roman" panose="02020603050405020304" pitchFamily="18" charset="0"/>
              </a:rPr>
              <a:t>Jurnal Primar Edu</a:t>
            </a:r>
            <a:r>
              <a:rPr lang="id-ID" sz="1800" dirty="0">
                <a:effectLst/>
                <a:latin typeface="Times New Roman" panose="02020603050405020304" pitchFamily="18" charset="0"/>
                <a:ea typeface="Times New Roman" panose="02020603050405020304" pitchFamily="18" charset="0"/>
              </a:rPr>
              <a:t>, vol. 1, no. 1, pp. 69–82, 2023.</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[6]	R. Lwande, C. Muchemi, L &amp; Oboko, “Identifying learning styles and cognitive traits in a learning management system,” </a:t>
            </a:r>
            <a:r>
              <a:rPr lang="id-ID" sz="1800" i="1" dirty="0">
                <a:effectLst/>
                <a:latin typeface="Times New Roman" panose="02020603050405020304" pitchFamily="18" charset="0"/>
                <a:ea typeface="Times New Roman" panose="02020603050405020304" pitchFamily="18" charset="0"/>
              </a:rPr>
              <a:t>Heliyon</a:t>
            </a:r>
            <a:r>
              <a:rPr lang="id-ID" sz="1800" dirty="0">
                <a:effectLst/>
                <a:latin typeface="Times New Roman" panose="02020603050405020304" pitchFamily="18" charset="0"/>
                <a:ea typeface="Times New Roman" panose="02020603050405020304" pitchFamily="18" charset="0"/>
              </a:rPr>
              <a:t>, vol. 7, no. 8, 2021, doi: https://doi.org/10.1016/j.heliyon.2021.e07701.</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[7]	R. Zulvira, Neviyarni, and Irdamurni, “Karakteristik Siswa Kelas Rendah Sekolah Dasar,” </a:t>
            </a:r>
            <a:r>
              <a:rPr lang="id-ID" sz="1800" i="1" dirty="0">
                <a:effectLst/>
                <a:latin typeface="Times New Roman" panose="02020603050405020304" pitchFamily="18" charset="0"/>
                <a:ea typeface="Times New Roman" panose="02020603050405020304" pitchFamily="18" charset="0"/>
              </a:rPr>
              <a:t>Jurnal Pendidikan Tambusai</a:t>
            </a:r>
            <a:r>
              <a:rPr lang="id-ID" sz="1800" dirty="0">
                <a:effectLst/>
                <a:latin typeface="Times New Roman" panose="02020603050405020304" pitchFamily="18" charset="0"/>
                <a:ea typeface="Times New Roman" panose="02020603050405020304" pitchFamily="18" charset="0"/>
              </a:rPr>
              <a:t>, vol. 5, no. 1, pp. 1846–1851, 2021.</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[8]	M. T. Wijayanto, F. D. Purwosetiyono, and D. Prasetyowati, “Kemampuan Berpikir Kreatif Siswa dalam Menyelesaikan Word Problem Ditinjau dari Gaya Belajar Siswa,” </a:t>
            </a:r>
            <a:r>
              <a:rPr lang="id-ID" sz="1800" i="1" dirty="0">
                <a:effectLst/>
                <a:latin typeface="Times New Roman" panose="02020603050405020304" pitchFamily="18" charset="0"/>
                <a:ea typeface="Times New Roman" panose="02020603050405020304" pitchFamily="18" charset="0"/>
              </a:rPr>
              <a:t>Imajiner: Jurnal Matematika dan Pendidikan Matematika</a:t>
            </a:r>
            <a:r>
              <a:rPr lang="id-ID" sz="1800" dirty="0">
                <a:effectLst/>
                <a:latin typeface="Times New Roman" panose="02020603050405020304" pitchFamily="18" charset="0"/>
                <a:ea typeface="Times New Roman" panose="02020603050405020304" pitchFamily="18" charset="0"/>
              </a:rPr>
              <a:t>, vol. 3, no. 1, pp. 37–47, 2021, doi: 10.26877/imajiner.v3i1.7026.</a:t>
            </a:r>
            <a:endParaRPr lang="en-ID" sz="1800" dirty="0">
              <a:effectLst/>
              <a:latin typeface="Times New Roman" panose="02020603050405020304" pitchFamily="18" charset="0"/>
              <a:ea typeface="Times New Roman" panose="02020603050405020304" pitchFamily="18" charset="0"/>
            </a:endParaRPr>
          </a:p>
          <a:p>
            <a:pPr marL="457200" lvl="0" indent="-228600" algn="l" rtl="0">
              <a:lnSpc>
                <a:spcPct val="90000"/>
              </a:lnSpc>
              <a:spcBef>
                <a:spcPts val="1000"/>
              </a:spcBef>
              <a:spcAft>
                <a:spcPts val="0"/>
              </a:spcAft>
              <a:buClr>
                <a:schemeClr val="dk1"/>
              </a:buClr>
              <a:buSzPts val="2800"/>
              <a:buNone/>
            </a:pPr>
            <a:endParaRPr lang="en-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53A75-BBC1-C5E0-3E9C-84940E73D28C}"/>
              </a:ext>
            </a:extLst>
          </p:cNvPr>
          <p:cNvSpPr>
            <a:spLocks noGrp="1"/>
          </p:cNvSpPr>
          <p:nvPr>
            <p:ph type="title"/>
          </p:nvPr>
        </p:nvSpPr>
        <p:spPr/>
        <p:txBody>
          <a:bodyPr/>
          <a:lstStyle/>
          <a:p>
            <a:r>
              <a:rPr lang="en-US" dirty="0" err="1"/>
              <a:t>Referensi</a:t>
            </a:r>
            <a:endParaRPr lang="en-ID" dirty="0"/>
          </a:p>
        </p:txBody>
      </p:sp>
      <p:sp>
        <p:nvSpPr>
          <p:cNvPr id="3" name="Text Placeholder 2">
            <a:extLst>
              <a:ext uri="{FF2B5EF4-FFF2-40B4-BE49-F238E27FC236}">
                <a16:creationId xmlns:a16="http://schemas.microsoft.com/office/drawing/2014/main" id="{B12C2D63-729A-6BB8-7FC3-FED2F0EFBEC0}"/>
              </a:ext>
            </a:extLst>
          </p:cNvPr>
          <p:cNvSpPr>
            <a:spLocks noGrp="1"/>
          </p:cNvSpPr>
          <p:nvPr>
            <p:ph type="body" idx="1"/>
          </p:nvPr>
        </p:nvSpPr>
        <p:spPr/>
        <p:txBody>
          <a:bodyPr>
            <a:normAutofit fontScale="92500" lnSpcReduction="20000"/>
          </a:bodyPr>
          <a:lstStyle/>
          <a:p>
            <a:pPr indent="-406400"/>
            <a:r>
              <a:rPr lang="id-ID" sz="1800" dirty="0">
                <a:effectLst/>
                <a:latin typeface="Times New Roman" panose="02020603050405020304" pitchFamily="18" charset="0"/>
                <a:ea typeface="Times New Roman" panose="02020603050405020304" pitchFamily="18" charset="0"/>
              </a:rPr>
              <a:t>Z. Zhumash, A. Zhumabaeva, S. Nurgaliyeva, G. Saduakas, L. A. Lebedeva, and S. B. Zhoraeva, “Professional teaching competence in preservice primary school teachers: Structure, criteria and levels,” </a:t>
            </a:r>
            <a:r>
              <a:rPr lang="id-ID" sz="1800" i="1" dirty="0">
                <a:effectLst/>
                <a:latin typeface="Times New Roman" panose="02020603050405020304" pitchFamily="18" charset="0"/>
                <a:ea typeface="Times New Roman" panose="02020603050405020304" pitchFamily="18" charset="0"/>
              </a:rPr>
              <a:t>World Journal on Educational Technology: Current Issues</a:t>
            </a:r>
            <a:r>
              <a:rPr lang="id-ID" sz="1800" dirty="0">
                <a:effectLst/>
                <a:latin typeface="Times New Roman" panose="02020603050405020304" pitchFamily="18" charset="0"/>
                <a:ea typeface="Times New Roman" panose="02020603050405020304" pitchFamily="18" charset="0"/>
              </a:rPr>
              <a:t>, vol. 13, no. 2, pp. 261–271, 2021, doi: 10.18844/wjet.v13i2.5699.</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[10]	J. F. Keguruan, I. Pendidikan, I. Artikel, and P. Guru, “Prestasi Belajar Peserta Didik Ditinjau dari Implementasi Kompetensi Pedagogik Guru,” vol. 2, no. 3, pp. 99–111, 2021.</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[11]	H. Mujiono, “Supervisi Akademik Meningkatkan Kompetensi Pedagogik Guru,” </a:t>
            </a:r>
            <a:r>
              <a:rPr lang="id-ID" sz="1800" i="1" dirty="0">
                <a:effectLst/>
                <a:latin typeface="Times New Roman" panose="02020603050405020304" pitchFamily="18" charset="0"/>
                <a:ea typeface="Times New Roman" panose="02020603050405020304" pitchFamily="18" charset="0"/>
              </a:rPr>
              <a:t>Jurnal Dinamika Manajemen Pendidikan</a:t>
            </a:r>
            <a:r>
              <a:rPr lang="id-ID" sz="1800" dirty="0">
                <a:effectLst/>
                <a:latin typeface="Times New Roman" panose="02020603050405020304" pitchFamily="18" charset="0"/>
                <a:ea typeface="Times New Roman" panose="02020603050405020304" pitchFamily="18" charset="0"/>
              </a:rPr>
              <a:t>, vol. 4, no. 2, p. 113, 2020, doi: 10.26740/jdmp.v4n2.p113-121.</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[12]	N. Maulidah, R. Rokhmaniyah, and S. Suhartono, “Perbedaan Pengaruh Kompetensi Pedagogik Guru Terhadap Kemampuan Berpikir Kritis Siswa Pada Pembelajaran Matematika Tentang Volume Bangun Ruang Di Kelas V Sd Negeri Sekecamatan Alian Tahun Ajaran 2020/2021,” </a:t>
            </a:r>
            <a:r>
              <a:rPr lang="id-ID" sz="1800" i="1" dirty="0">
                <a:effectLst/>
                <a:latin typeface="Times New Roman" panose="02020603050405020304" pitchFamily="18" charset="0"/>
                <a:ea typeface="Times New Roman" panose="02020603050405020304" pitchFamily="18" charset="0"/>
              </a:rPr>
              <a:t>Kalam Cendekia: Jurnal Ilmiah Kependidikan</a:t>
            </a:r>
            <a:r>
              <a:rPr lang="id-ID" sz="1800" dirty="0">
                <a:effectLst/>
                <a:latin typeface="Times New Roman" panose="02020603050405020304" pitchFamily="18" charset="0"/>
                <a:ea typeface="Times New Roman" panose="02020603050405020304" pitchFamily="18" charset="0"/>
              </a:rPr>
              <a:t>, vol. 9, no. 3, pp. 1–7, 2021, doi: 10.20961/jkc.v9i3.53549.</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[13]	Y. Yulyani, T. Kazumaretha, Y. Arisanti, Y. Fitria, and D. Desyandri, “Implementasi Kompetensi Pedagogik Guru Dalam Pembelajaran Tematik Di Sekolah Dasar,” </a:t>
            </a:r>
            <a:r>
              <a:rPr lang="id-ID" sz="1800" i="1" dirty="0">
                <a:effectLst/>
                <a:latin typeface="Times New Roman" panose="02020603050405020304" pitchFamily="18" charset="0"/>
                <a:ea typeface="Times New Roman" panose="02020603050405020304" pitchFamily="18" charset="0"/>
              </a:rPr>
              <a:t>School Education Journal Pgsd Fip Unimed</a:t>
            </a:r>
            <a:r>
              <a:rPr lang="id-ID" sz="1800" dirty="0">
                <a:effectLst/>
                <a:latin typeface="Times New Roman" panose="02020603050405020304" pitchFamily="18" charset="0"/>
                <a:ea typeface="Times New Roman" panose="02020603050405020304" pitchFamily="18" charset="0"/>
              </a:rPr>
              <a:t>, vol. 10, no. 2, p. 184, 2020, doi: 10.24114/sejpgsd.v10i2.18545.</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[14]	J. Mandasari, M. E. Waluyo, and E. Harista, “Implementasi Kompetensi Pedagogik Guru Dalam Mengelola Pembelajaran Di SD Negeri 2 Fajar Indah Kabupaten Bangka Selatan,” </a:t>
            </a:r>
            <a:r>
              <a:rPr lang="id-ID" sz="1800" i="1" dirty="0">
                <a:effectLst/>
                <a:latin typeface="Times New Roman" panose="02020603050405020304" pitchFamily="18" charset="0"/>
                <a:ea typeface="Times New Roman" panose="02020603050405020304" pitchFamily="18" charset="0"/>
              </a:rPr>
              <a:t>Lenternal: Learning and Teaching Journal</a:t>
            </a:r>
            <a:r>
              <a:rPr lang="id-ID" sz="1800" dirty="0">
                <a:effectLst/>
                <a:latin typeface="Times New Roman" panose="02020603050405020304" pitchFamily="18" charset="0"/>
                <a:ea typeface="Times New Roman" panose="02020603050405020304" pitchFamily="18" charset="0"/>
              </a:rPr>
              <a:t>, vol. 1, no. 1, pp. 22–30, 2020, doi: 10.32923/lenternal.v1i1.1275.</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[15]	N. Nurjanah, “Analisis Kompetensi Pedagogik Guru Dalam Program Full Day School Di Sma Negeri 1,” 2019.</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[16]	S. Fatmawati, C. Ainy, S. Soemantri, and U. M. Surabaya, “Meta Analisis Pengaruh Pendekatan Metaphorical,” vol. 23, no. 1, pp. 48–64, 2023.</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1522762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0D66C-9D56-EDD9-949C-73398CA48130}"/>
              </a:ext>
            </a:extLst>
          </p:cNvPr>
          <p:cNvSpPr>
            <a:spLocks noGrp="1"/>
          </p:cNvSpPr>
          <p:nvPr>
            <p:ph type="title"/>
          </p:nvPr>
        </p:nvSpPr>
        <p:spPr/>
        <p:txBody>
          <a:bodyPr/>
          <a:lstStyle/>
          <a:p>
            <a:r>
              <a:rPr lang="en-US" dirty="0" err="1"/>
              <a:t>Referensi</a:t>
            </a:r>
            <a:endParaRPr lang="en-ID" dirty="0"/>
          </a:p>
        </p:txBody>
      </p:sp>
      <p:sp>
        <p:nvSpPr>
          <p:cNvPr id="3" name="Text Placeholder 2">
            <a:extLst>
              <a:ext uri="{FF2B5EF4-FFF2-40B4-BE49-F238E27FC236}">
                <a16:creationId xmlns:a16="http://schemas.microsoft.com/office/drawing/2014/main" id="{197A6AFC-0BD1-8DF8-5D3D-9497A4E24D67}"/>
              </a:ext>
            </a:extLst>
          </p:cNvPr>
          <p:cNvSpPr>
            <a:spLocks noGrp="1"/>
          </p:cNvSpPr>
          <p:nvPr>
            <p:ph type="body" idx="1"/>
          </p:nvPr>
        </p:nvSpPr>
        <p:spPr/>
        <p:txBody>
          <a:bodyPr/>
          <a:lstStyle/>
          <a:p>
            <a:pPr indent="-406400"/>
            <a:r>
              <a:rPr lang="id-ID" sz="1800" dirty="0">
                <a:effectLst/>
                <a:latin typeface="Times New Roman" panose="02020603050405020304" pitchFamily="18" charset="0"/>
                <a:ea typeface="Times New Roman" panose="02020603050405020304" pitchFamily="18" charset="0"/>
              </a:rPr>
              <a:t>[17]	R. H. Yustiyawan, “Penguatan Manajemen Pendidikan Dalam Mutu Pendidikan Tinggi Studi Kasus di STIE IBMT Surabaya,” </a:t>
            </a:r>
            <a:r>
              <a:rPr lang="id-ID" sz="1800" i="1" dirty="0">
                <a:effectLst/>
                <a:latin typeface="Times New Roman" panose="02020603050405020304" pitchFamily="18" charset="0"/>
                <a:ea typeface="Times New Roman" panose="02020603050405020304" pitchFamily="18" charset="0"/>
              </a:rPr>
              <a:t>Jurnal Dinamika Manajemen Pendidikan</a:t>
            </a:r>
            <a:r>
              <a:rPr lang="id-ID" sz="1800" dirty="0">
                <a:effectLst/>
                <a:latin typeface="Times New Roman" panose="02020603050405020304" pitchFamily="18" charset="0"/>
                <a:ea typeface="Times New Roman" panose="02020603050405020304" pitchFamily="18" charset="0"/>
              </a:rPr>
              <a:t>, vol. 4, no. 1, p. 1, 2019, doi: 10.26740/jdmp.v4n1.p1-10.</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[18]	L. Sirait, “Peningkatan Kompetensi Pedagogik Guru Melalui Pelaksanaan Supervisi Akademik,” </a:t>
            </a:r>
            <a:r>
              <a:rPr lang="id-ID" sz="1800" i="1" dirty="0">
                <a:effectLst/>
                <a:latin typeface="Times New Roman" panose="02020603050405020304" pitchFamily="18" charset="0"/>
                <a:ea typeface="Times New Roman" panose="02020603050405020304" pitchFamily="18" charset="0"/>
              </a:rPr>
              <a:t>Nuansa Akademik: Jurnal Pembangunan Masyarakat</a:t>
            </a:r>
            <a:r>
              <a:rPr lang="id-ID" sz="1800" dirty="0">
                <a:effectLst/>
                <a:latin typeface="Times New Roman" panose="02020603050405020304" pitchFamily="18" charset="0"/>
                <a:ea typeface="Times New Roman" panose="02020603050405020304" pitchFamily="18" charset="0"/>
              </a:rPr>
              <a:t>, vol. 6, no. 1, pp. 63–74, 2021, doi: 10.47200/jnajpm.v6i1.691.</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[19]	E. Chrisvianty, Y. Arafat, and M. Mulyadi, “Pengaruh Keterampilan Mengajar dan Motivasi Kerja terhadap Kinerja Guru,” </a:t>
            </a:r>
            <a:r>
              <a:rPr lang="id-ID" sz="1800" i="1" dirty="0">
                <a:effectLst/>
                <a:latin typeface="Times New Roman" panose="02020603050405020304" pitchFamily="18" charset="0"/>
                <a:ea typeface="Times New Roman" panose="02020603050405020304" pitchFamily="18" charset="0"/>
              </a:rPr>
              <a:t>Jurnal Pendidikan Tambusai</a:t>
            </a:r>
            <a:r>
              <a:rPr lang="id-ID" sz="1800" dirty="0">
                <a:effectLst/>
                <a:latin typeface="Times New Roman" panose="02020603050405020304" pitchFamily="18" charset="0"/>
                <a:ea typeface="Times New Roman" panose="02020603050405020304" pitchFamily="18" charset="0"/>
              </a:rPr>
              <a:t>, vol. 4, no. 2, pp. 1634–1643, 2020, doi: 10.31004/jptam.v4i2.628.</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[20]	E. Elvira, “Faktor Penyebab Rendahnya Kualitas Pendidikan dan Cara Mengatasinya (Studi pada : Sekolah Dasar di Desa Tonggolobibi),” </a:t>
            </a:r>
            <a:r>
              <a:rPr lang="id-ID" sz="1800" i="1" dirty="0">
                <a:effectLst/>
                <a:latin typeface="Times New Roman" panose="02020603050405020304" pitchFamily="18" charset="0"/>
                <a:ea typeface="Times New Roman" panose="02020603050405020304" pitchFamily="18" charset="0"/>
              </a:rPr>
              <a:t>iqra: Jurnal ilmu kependidikan dan keislaman</a:t>
            </a:r>
            <a:r>
              <a:rPr lang="id-ID" sz="1800" dirty="0">
                <a:effectLst/>
                <a:latin typeface="Times New Roman" panose="02020603050405020304" pitchFamily="18" charset="0"/>
                <a:ea typeface="Times New Roman" panose="02020603050405020304" pitchFamily="18" charset="0"/>
              </a:rPr>
              <a:t>, vol. 16, no. 2, pp. 93–98, 2021, doi: 10.56338/iqra.v16i2.1602.</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[21]	Adek Cerah Kurnia Azis and Siti Khodijah Lubis, “Asesmen Diagnostik Sebagai Penilaian Pembelajaran Dalam Kurikulum Merdeka Di Sekolah Dasar,” </a:t>
            </a:r>
            <a:r>
              <a:rPr lang="id-ID" sz="1800" i="1" dirty="0">
                <a:effectLst/>
                <a:latin typeface="Times New Roman" panose="02020603050405020304" pitchFamily="18" charset="0"/>
                <a:ea typeface="Times New Roman" panose="02020603050405020304" pitchFamily="18" charset="0"/>
              </a:rPr>
              <a:t>Pena Anda: Jurnal Pendidikan Sekolah Dasar</a:t>
            </a:r>
            <a:r>
              <a:rPr lang="id-ID" sz="1800" dirty="0">
                <a:effectLst/>
                <a:latin typeface="Times New Roman" panose="02020603050405020304" pitchFamily="18" charset="0"/>
                <a:ea typeface="Times New Roman" panose="02020603050405020304" pitchFamily="18" charset="0"/>
              </a:rPr>
              <a:t>, vol. 1, no. 2, pp. 20–29, 2023, doi: 10.33830/penaanda.v1i2.6202.</a:t>
            </a:r>
            <a:endParaRPr lang="en-ID"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47297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DF52-3223-3C7D-B606-9BC4F764CFC4}"/>
              </a:ext>
            </a:extLst>
          </p:cNvPr>
          <p:cNvSpPr>
            <a:spLocks noGrp="1"/>
          </p:cNvSpPr>
          <p:nvPr>
            <p:ph type="title"/>
          </p:nvPr>
        </p:nvSpPr>
        <p:spPr/>
        <p:txBody>
          <a:bodyPr/>
          <a:lstStyle/>
          <a:p>
            <a:r>
              <a:rPr lang="en-US" dirty="0" err="1"/>
              <a:t>Referensi</a:t>
            </a:r>
            <a:endParaRPr lang="en-ID" dirty="0"/>
          </a:p>
        </p:txBody>
      </p:sp>
      <p:sp>
        <p:nvSpPr>
          <p:cNvPr id="3" name="Text Placeholder 2">
            <a:extLst>
              <a:ext uri="{FF2B5EF4-FFF2-40B4-BE49-F238E27FC236}">
                <a16:creationId xmlns:a16="http://schemas.microsoft.com/office/drawing/2014/main" id="{73AC114C-237D-6A7E-F8C2-65DF647A911E}"/>
              </a:ext>
            </a:extLst>
          </p:cNvPr>
          <p:cNvSpPr>
            <a:spLocks noGrp="1"/>
          </p:cNvSpPr>
          <p:nvPr>
            <p:ph type="body" idx="1"/>
          </p:nvPr>
        </p:nvSpPr>
        <p:spPr/>
        <p:txBody>
          <a:bodyPr/>
          <a:lstStyle/>
          <a:p>
            <a:pPr indent="-406400"/>
            <a:r>
              <a:rPr lang="id-ID" sz="1800" dirty="0">
                <a:effectLst/>
                <a:latin typeface="Times New Roman" panose="02020603050405020304" pitchFamily="18" charset="0"/>
                <a:ea typeface="Times New Roman" panose="02020603050405020304" pitchFamily="18" charset="0"/>
              </a:rPr>
              <a:t>[22]	E. Agustina Silitonga and I. Magdalena Universitas Muhammadiyah Tangerang, “Gaya Belajar Siswa Di Sekolah Dasar Negeri Cikokol 2 Tangerang,” </a:t>
            </a:r>
            <a:r>
              <a:rPr lang="id-ID" sz="1800" i="1" dirty="0">
                <a:effectLst/>
                <a:latin typeface="Times New Roman" panose="02020603050405020304" pitchFamily="18" charset="0"/>
                <a:ea typeface="Times New Roman" panose="02020603050405020304" pitchFamily="18" charset="0"/>
              </a:rPr>
              <a:t>PENSA : Jurnal Pendidikan dan Ilmu Sosial</a:t>
            </a:r>
            <a:r>
              <a:rPr lang="id-ID" sz="1800" dirty="0">
                <a:effectLst/>
                <a:latin typeface="Times New Roman" panose="02020603050405020304" pitchFamily="18" charset="0"/>
                <a:ea typeface="Times New Roman" panose="02020603050405020304" pitchFamily="18" charset="0"/>
              </a:rPr>
              <a:t>, vol. 2, no. 1, pp. 17–22, 2020, [Online]. Available: https://ejournal.stitpn.ac.id/index.php/pensa</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[23]	B. M. Marzuqi and N. Ahid, “Perkembangan Kurikulum Pendidikan Di Indonesia: Prinsip Dan Faktor Yang Mempengaruhi,” </a:t>
            </a:r>
            <a:r>
              <a:rPr lang="id-ID" sz="1800" i="1" dirty="0">
                <a:effectLst/>
                <a:latin typeface="Times New Roman" panose="02020603050405020304" pitchFamily="18" charset="0"/>
                <a:ea typeface="Times New Roman" panose="02020603050405020304" pitchFamily="18" charset="0"/>
              </a:rPr>
              <a:t>JoIEM (Journal of Islamic Education Management)</a:t>
            </a:r>
            <a:r>
              <a:rPr lang="id-ID" sz="1800" dirty="0">
                <a:effectLst/>
                <a:latin typeface="Times New Roman" panose="02020603050405020304" pitchFamily="18" charset="0"/>
                <a:ea typeface="Times New Roman" panose="02020603050405020304" pitchFamily="18" charset="0"/>
              </a:rPr>
              <a:t>, vol. 4, no. 2, pp. 99–116, 2023, doi: 10.30762/joiem.v4i2.1284.</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[24]	D. Wahyudin and A. Suwirta, “Politics of Curriculum in the Educational System in Indonesia,” </a:t>
            </a:r>
            <a:r>
              <a:rPr lang="id-ID" sz="1800" i="1" dirty="0">
                <a:effectLst/>
                <a:latin typeface="Times New Roman" panose="02020603050405020304" pitchFamily="18" charset="0"/>
                <a:ea typeface="Times New Roman" panose="02020603050405020304" pitchFamily="18" charset="0"/>
              </a:rPr>
              <a:t>Tawarikh</a:t>
            </a:r>
            <a:r>
              <a:rPr lang="id-ID" sz="1800" dirty="0">
                <a:effectLst/>
                <a:latin typeface="Times New Roman" panose="02020603050405020304" pitchFamily="18" charset="0"/>
                <a:ea typeface="Times New Roman" panose="02020603050405020304" pitchFamily="18" charset="0"/>
              </a:rPr>
              <a:t>, vol. 11, no. April, pp. 143–158, 2020.</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[25]	M. M. Zagoto, N. Yarni, and O. Dakhi, “Perbedaan Individu Dari Gaya Belajarnya Serta Implikasinya Dalam Pembelajaran,” </a:t>
            </a:r>
            <a:r>
              <a:rPr lang="id-ID" sz="1800" i="1" dirty="0">
                <a:effectLst/>
                <a:latin typeface="Times New Roman" panose="02020603050405020304" pitchFamily="18" charset="0"/>
                <a:ea typeface="Times New Roman" panose="02020603050405020304" pitchFamily="18" charset="0"/>
              </a:rPr>
              <a:t>Jurnal Review Pendidikan dan Pengajaran</a:t>
            </a:r>
            <a:r>
              <a:rPr lang="id-ID" sz="1800" dirty="0">
                <a:effectLst/>
                <a:latin typeface="Times New Roman" panose="02020603050405020304" pitchFamily="18" charset="0"/>
                <a:ea typeface="Times New Roman" panose="02020603050405020304" pitchFamily="18" charset="0"/>
              </a:rPr>
              <a:t>, vol. 2, no. 2, pp. 259–265, 2019, doi: 10.31004/jrpp.v2i2.481.</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[26]	R. Novianti, T. Umari, T. Maemunaty, and A. Bahar, “Resiliensi sebagai Pendukung Kesiapan Anak Masuk Sekolah Dasar,” vol. 10, pp. 1428–1435, 2021.</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[27]	U. I. N. Wahyu Iskandar. Sunan and K. Yogyakarta, “Kemampuan Guru Dalam Berkomunikasi Terhadap Peningkatkan Minat Belajar Siswa di SDIT Ummi Darussalam Bandar Setia,” </a:t>
            </a:r>
            <a:r>
              <a:rPr lang="id-ID" sz="1800" i="1" dirty="0">
                <a:effectLst/>
                <a:latin typeface="Times New Roman" panose="02020603050405020304" pitchFamily="18" charset="0"/>
                <a:ea typeface="Times New Roman" panose="02020603050405020304" pitchFamily="18" charset="0"/>
              </a:rPr>
              <a:t>Wahyu Iskandar</a:t>
            </a:r>
            <a:r>
              <a:rPr lang="id-ID" sz="1800" dirty="0">
                <a:effectLst/>
                <a:latin typeface="Times New Roman" panose="02020603050405020304" pitchFamily="18" charset="0"/>
                <a:ea typeface="Times New Roman" panose="02020603050405020304" pitchFamily="18" charset="0"/>
              </a:rPr>
              <a:t>, vol. 3, no. 2, 2019.</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[28]	A. Dudung, “Kompetensi Profesional Guru,” </a:t>
            </a:r>
            <a:r>
              <a:rPr lang="id-ID" sz="1800" i="1" dirty="0">
                <a:effectLst/>
                <a:latin typeface="Times New Roman" panose="02020603050405020304" pitchFamily="18" charset="0"/>
                <a:ea typeface="Times New Roman" panose="02020603050405020304" pitchFamily="18" charset="0"/>
              </a:rPr>
              <a:t>JKKP (Jurnal Kesejahteraan Keluarga dan Pendidikan)</a:t>
            </a:r>
            <a:r>
              <a:rPr lang="id-ID" sz="1800" dirty="0">
                <a:effectLst/>
                <a:latin typeface="Times New Roman" panose="02020603050405020304" pitchFamily="18" charset="0"/>
                <a:ea typeface="Times New Roman" panose="02020603050405020304" pitchFamily="18" charset="0"/>
              </a:rPr>
              <a:t>, vol. 5, no. 1, pp. 9–19, 2018, doi: 10.21009/jkkp.051.02.</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2911088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D459B-6E43-CAAA-7E28-9A849C432D21}"/>
              </a:ext>
            </a:extLst>
          </p:cNvPr>
          <p:cNvSpPr>
            <a:spLocks noGrp="1"/>
          </p:cNvSpPr>
          <p:nvPr>
            <p:ph type="title"/>
          </p:nvPr>
        </p:nvSpPr>
        <p:spPr/>
        <p:txBody>
          <a:bodyPr/>
          <a:lstStyle/>
          <a:p>
            <a:r>
              <a:rPr lang="en-US" dirty="0" err="1"/>
              <a:t>Referensi</a:t>
            </a:r>
            <a:endParaRPr lang="en-ID" dirty="0"/>
          </a:p>
        </p:txBody>
      </p:sp>
      <p:sp>
        <p:nvSpPr>
          <p:cNvPr id="3" name="Text Placeholder 2">
            <a:extLst>
              <a:ext uri="{FF2B5EF4-FFF2-40B4-BE49-F238E27FC236}">
                <a16:creationId xmlns:a16="http://schemas.microsoft.com/office/drawing/2014/main" id="{A57AC16E-4A23-093D-2CBF-46E293CA5009}"/>
              </a:ext>
            </a:extLst>
          </p:cNvPr>
          <p:cNvSpPr>
            <a:spLocks noGrp="1"/>
          </p:cNvSpPr>
          <p:nvPr>
            <p:ph type="body" idx="1"/>
          </p:nvPr>
        </p:nvSpPr>
        <p:spPr/>
        <p:txBody>
          <a:bodyPr/>
          <a:lstStyle/>
          <a:p>
            <a:pPr indent="-406400"/>
            <a:r>
              <a:rPr lang="id-ID" sz="1800" dirty="0">
                <a:effectLst/>
                <a:latin typeface="Times New Roman" panose="02020603050405020304" pitchFamily="18" charset="0"/>
                <a:ea typeface="Times New Roman" panose="02020603050405020304" pitchFamily="18" charset="0"/>
              </a:rPr>
              <a:t>[29]	H. Silvana, G. Rullyana, and A. Hadiapurwa, “Kebutuhan Informasi Guru Di Era Digital: Studi Kasus Di Sekolah Dasar Labschool Universitas Pendidikan Indonesia,” </a:t>
            </a:r>
            <a:r>
              <a:rPr lang="id-ID" sz="1800" i="1" dirty="0">
                <a:effectLst/>
                <a:latin typeface="Times New Roman" panose="02020603050405020304" pitchFamily="18" charset="0"/>
                <a:ea typeface="Times New Roman" panose="02020603050405020304" pitchFamily="18" charset="0"/>
              </a:rPr>
              <a:t>Baca: Jurnal Dokumentasi Dan Informasi</a:t>
            </a:r>
            <a:r>
              <a:rPr lang="id-ID" sz="1800" dirty="0">
                <a:effectLst/>
                <a:latin typeface="Times New Roman" panose="02020603050405020304" pitchFamily="18" charset="0"/>
                <a:ea typeface="Times New Roman" panose="02020603050405020304" pitchFamily="18" charset="0"/>
              </a:rPr>
              <a:t>, vol. 40, no. 2, p. 147, 2019, doi: 10.14203/j.baca.v40i2.454.</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[30]	D. Rahmadayanti and A. Hartoyo, “Potret Kurikulum Merdeka, Wujud Merdeka Belajar di Sekolah Dasar,” </a:t>
            </a:r>
            <a:r>
              <a:rPr lang="id-ID" sz="1800" i="1" dirty="0">
                <a:effectLst/>
                <a:latin typeface="Times New Roman" panose="02020603050405020304" pitchFamily="18" charset="0"/>
                <a:ea typeface="Times New Roman" panose="02020603050405020304" pitchFamily="18" charset="0"/>
              </a:rPr>
              <a:t>Jurnal Basicedu</a:t>
            </a:r>
            <a:r>
              <a:rPr lang="id-ID" sz="1800" dirty="0">
                <a:effectLst/>
                <a:latin typeface="Times New Roman" panose="02020603050405020304" pitchFamily="18" charset="0"/>
                <a:ea typeface="Times New Roman" panose="02020603050405020304" pitchFamily="18" charset="0"/>
              </a:rPr>
              <a:t>, vol. 6, no. 4, pp. 7174–7187, 2022, doi: 10.31004/basicedu.v6i4.3431.</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[31]	T. S. Nugraha, “Kurikulum Merdeka untuk Pemulihan Krisis Pembelajaran,” pp. 250–261, 2022.</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[32]	S. Kusumawardani and A. Larasati, “Analisis Konsumsi Air Putih Terhadap Konsentrasi,” </a:t>
            </a:r>
            <a:r>
              <a:rPr lang="id-ID" sz="1800" i="1" dirty="0">
                <a:effectLst/>
                <a:latin typeface="Times New Roman" panose="02020603050405020304" pitchFamily="18" charset="0"/>
                <a:ea typeface="Times New Roman" panose="02020603050405020304" pitchFamily="18" charset="0"/>
              </a:rPr>
              <a:t>Jurnal Holistika</a:t>
            </a:r>
            <a:r>
              <a:rPr lang="id-ID" sz="1800" dirty="0">
                <a:effectLst/>
                <a:latin typeface="Times New Roman" panose="02020603050405020304" pitchFamily="18" charset="0"/>
                <a:ea typeface="Times New Roman" panose="02020603050405020304" pitchFamily="18" charset="0"/>
              </a:rPr>
              <a:t>, vol. 4, no. 2, p. 91, 2020, doi: 10.24853/holistika.4.2.91-95.</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[33]	 saipul hadi firda rahmayani, bahri, “Problematika Sistem Pembelajaran Full Day School Di Sd Islamic Center Samarinda,” </a:t>
            </a:r>
            <a:r>
              <a:rPr lang="id-ID" sz="1800" i="1" dirty="0">
                <a:effectLst/>
                <a:latin typeface="Times New Roman" panose="02020603050405020304" pitchFamily="18" charset="0"/>
                <a:ea typeface="Times New Roman" panose="02020603050405020304" pitchFamily="18" charset="0"/>
              </a:rPr>
              <a:t>Tarbiyah Wa Ta’lim: Jurnal Penelitian Pendidikan &amp; Pembelajaran</a:t>
            </a:r>
            <a:r>
              <a:rPr lang="id-ID" sz="1800" dirty="0">
                <a:effectLst/>
                <a:latin typeface="Times New Roman" panose="02020603050405020304" pitchFamily="18" charset="0"/>
                <a:ea typeface="Times New Roman" panose="02020603050405020304" pitchFamily="18" charset="0"/>
              </a:rPr>
              <a:t>, vol. 7, no. 2, pp. 49–68, 2020.</a:t>
            </a:r>
            <a:endParaRPr lang="en-ID" sz="1800" dirty="0">
              <a:effectLst/>
              <a:latin typeface="Times New Roman" panose="02020603050405020304" pitchFamily="18" charset="0"/>
              <a:ea typeface="Times New Roman" panose="02020603050405020304" pitchFamily="18" charset="0"/>
            </a:endParaRPr>
          </a:p>
          <a:p>
            <a:pPr indent="-406400"/>
            <a:r>
              <a:rPr lang="id-ID" sz="1800" dirty="0">
                <a:effectLst/>
                <a:latin typeface="Times New Roman" panose="02020603050405020304" pitchFamily="18" charset="0"/>
                <a:ea typeface="Times New Roman" panose="02020603050405020304" pitchFamily="18" charset="0"/>
              </a:rPr>
              <a:t>[34]	S. Maifa, “Adaptasi Semangat Merdeka Belajar dengan Penerapan Model Pembelajaran Project Based Learning Sebagai Bentuk Inovasi dalam Pembelajaran,” </a:t>
            </a:r>
            <a:r>
              <a:rPr lang="id-ID" sz="1800" i="1" dirty="0">
                <a:effectLst/>
                <a:latin typeface="Times New Roman" panose="02020603050405020304" pitchFamily="18" charset="0"/>
                <a:ea typeface="Times New Roman" panose="02020603050405020304" pitchFamily="18" charset="0"/>
              </a:rPr>
              <a:t>Journal of Pedagogy and Online Learning</a:t>
            </a:r>
            <a:r>
              <a:rPr lang="id-ID" sz="1800" dirty="0">
                <a:effectLst/>
                <a:latin typeface="Times New Roman" panose="02020603050405020304" pitchFamily="18" charset="0"/>
                <a:ea typeface="Times New Roman" panose="02020603050405020304" pitchFamily="18" charset="0"/>
              </a:rPr>
              <a:t>, vol. 1, no. 2, pp. 38–46, 2022.</a:t>
            </a:r>
            <a:endParaRPr lang="en-ID" sz="1800" dirty="0">
              <a:effectLst/>
              <a:latin typeface="Times New Roman" panose="02020603050405020304" pitchFamily="18" charset="0"/>
              <a:ea typeface="Times New Roman" panose="02020603050405020304" pitchFamily="18" charset="0"/>
            </a:endParaRPr>
          </a:p>
          <a:p>
            <a:r>
              <a:rPr lang="id-ID" sz="1800" dirty="0">
                <a:effectLst/>
                <a:latin typeface="Times New Roman" panose="02020603050405020304" pitchFamily="18" charset="0"/>
                <a:ea typeface="Times New Roman" panose="02020603050405020304" pitchFamily="18" charset="0"/>
              </a:rPr>
              <a:t>[35]	N. Imamah and T. Churrahman, “Academic Supervision by School Principals for Improving Teacher Performance,” </a:t>
            </a:r>
            <a:r>
              <a:rPr lang="id-ID" sz="1800" i="1" dirty="0">
                <a:effectLst/>
                <a:latin typeface="Times New Roman" panose="02020603050405020304" pitchFamily="18" charset="0"/>
                <a:ea typeface="Times New Roman" panose="02020603050405020304" pitchFamily="18" charset="0"/>
              </a:rPr>
              <a:t>KnE Social Sciences</a:t>
            </a:r>
            <a:r>
              <a:rPr lang="id-ID" sz="1800" dirty="0">
                <a:effectLst/>
                <a:latin typeface="Times New Roman" panose="02020603050405020304" pitchFamily="18" charset="0"/>
                <a:ea typeface="Times New Roman" panose="02020603050405020304" pitchFamily="18" charset="0"/>
              </a:rPr>
              <a:t>, vol. 2022, pp. 60–69, 2022, doi: 10.18502/kss.v7i10.11209</a:t>
            </a:r>
            <a:endParaRPr lang="en-ID" dirty="0"/>
          </a:p>
        </p:txBody>
      </p:sp>
    </p:spTree>
    <p:extLst>
      <p:ext uri="{BB962C8B-B14F-4D97-AF65-F5344CB8AC3E}">
        <p14:creationId xmlns:p14="http://schemas.microsoft.com/office/powerpoint/2010/main" val="586586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t>Pendahuluan</a:t>
            </a:r>
            <a:endParaRPr dirty="0"/>
          </a:p>
        </p:txBody>
      </p:sp>
      <p:sp>
        <p:nvSpPr>
          <p:cNvPr id="47" name="Google Shape;47;g104f7abbb21_0_30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r>
              <a:rPr lang="en-US" sz="2800" dirty="0">
                <a:solidFill>
                  <a:srgbClr val="000000"/>
                </a:solidFill>
                <a:effectLst/>
                <a:latin typeface="Times New Roman" panose="02020603050405020304" pitchFamily="18" charset="0"/>
                <a:ea typeface="Times New Roman" panose="02020603050405020304" pitchFamily="18" charset="0"/>
              </a:rPr>
              <a:t>Gap: </a:t>
            </a:r>
            <a:r>
              <a:rPr lang="id-ID" sz="2800" dirty="0">
                <a:solidFill>
                  <a:srgbClr val="000000"/>
                </a:solidFill>
                <a:effectLst/>
                <a:latin typeface="Times New Roman" panose="02020603050405020304" pitchFamily="18" charset="0"/>
                <a:ea typeface="Times New Roman" panose="02020603050405020304" pitchFamily="18" charset="0"/>
              </a:rPr>
              <a:t>bahwa karakteristik gaya belajar siswa di SD ini beragam, khususnya pada siswa kelas satu. Hal tersebut menarik untuk dikaji lebih dalam, mengingat kompetensi pedagogik berkaitan dengan gaya belajar, apalagi siswa kelas satu berada pada tahap peralihan masa pra sekolah menuju masa sekolah</a:t>
            </a:r>
            <a:r>
              <a:rPr lang="en-US" sz="2800" dirty="0">
                <a:solidFill>
                  <a:srgbClr val="000000"/>
                </a:solidFill>
                <a:effectLst/>
                <a:latin typeface="Times New Roman" panose="02020603050405020304" pitchFamily="18" charset="0"/>
                <a:ea typeface="Times New Roman" panose="02020603050405020304" pitchFamily="18" charset="0"/>
              </a:rPr>
              <a:t>. </a:t>
            </a:r>
            <a:r>
              <a:rPr lang="id-ID" sz="2800" dirty="0">
                <a:solidFill>
                  <a:srgbClr val="000000"/>
                </a:solidFill>
                <a:effectLst/>
                <a:latin typeface="Times New Roman" panose="02020603050405020304" pitchFamily="18" charset="0"/>
                <a:ea typeface="Times New Roman" panose="02020603050405020304" pitchFamily="18" charset="0"/>
              </a:rPr>
              <a:t>Selain itu, implementasi kompetensi pedagogik di sekolah ini juga patut dikaji lebih dalam karena menerapkan </a:t>
            </a:r>
            <a:r>
              <a:rPr lang="id-ID" sz="2800" i="1" dirty="0">
                <a:solidFill>
                  <a:srgbClr val="000000"/>
                </a:solidFill>
                <a:effectLst/>
                <a:latin typeface="Times New Roman" panose="02020603050405020304" pitchFamily="18" charset="0"/>
                <a:ea typeface="Times New Roman" panose="02020603050405020304" pitchFamily="18" charset="0"/>
              </a:rPr>
              <a:t>full day school </a:t>
            </a:r>
            <a:r>
              <a:rPr lang="id-ID" sz="2800" dirty="0">
                <a:solidFill>
                  <a:srgbClr val="000000"/>
                </a:solidFill>
                <a:effectLst/>
                <a:latin typeface="Times New Roman" panose="02020603050405020304" pitchFamily="18" charset="0"/>
                <a:ea typeface="Times New Roman" panose="02020603050405020304" pitchFamily="18" charset="0"/>
              </a:rPr>
              <a:t>dan kurikulum merdeka untuk tingkat kelas rendah sekolah dasar</a:t>
            </a:r>
            <a:r>
              <a:rPr lang="en-US" sz="2800" dirty="0">
                <a:solidFill>
                  <a:srgbClr val="000000"/>
                </a:solidFill>
                <a:effectLst/>
                <a:latin typeface="Times New Roman" panose="02020603050405020304" pitchFamily="18" charset="0"/>
                <a:ea typeface="Times New Roman" panose="02020603050405020304" pitchFamily="18" charset="0"/>
              </a:rPr>
              <a:t>.</a:t>
            </a:r>
          </a:p>
          <a:p>
            <a:r>
              <a:rPr lang="en-ID" sz="3200" b="0" i="0" dirty="0" err="1">
                <a:effectLst/>
                <a:latin typeface="Times New Roman" panose="02020603050405020304" pitchFamily="18" charset="0"/>
                <a:cs typeface="Times New Roman" panose="02020603050405020304" pitchFamily="18" charset="0"/>
              </a:rPr>
              <a:t>Kompetensi</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pedagogik</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adalah</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kemampuan</a:t>
            </a:r>
            <a:r>
              <a:rPr lang="en-ID" sz="3200" b="0" i="0" dirty="0">
                <a:effectLst/>
                <a:latin typeface="Times New Roman" panose="02020603050405020304" pitchFamily="18" charset="0"/>
                <a:cs typeface="Times New Roman" panose="02020603050405020304" pitchFamily="18" charset="0"/>
              </a:rPr>
              <a:t> guru </a:t>
            </a:r>
            <a:r>
              <a:rPr lang="en-ID" sz="3200" b="0" i="0" dirty="0" err="1">
                <a:effectLst/>
                <a:latin typeface="Times New Roman" panose="02020603050405020304" pitchFamily="18" charset="0"/>
                <a:cs typeface="Times New Roman" panose="02020603050405020304" pitchFamily="18" charset="0"/>
              </a:rPr>
              <a:t>dalam</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mengelola</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pembelajaran</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peserta</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didik</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meliputi</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menyiapkan</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perangkat</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pembelajaran</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melaksanakan</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pembelajaran</a:t>
            </a:r>
            <a:r>
              <a:rPr lang="en-ID" sz="3200" b="0" i="0" dirty="0">
                <a:effectLst/>
                <a:latin typeface="Times New Roman" panose="02020603050405020304" pitchFamily="18" charset="0"/>
                <a:cs typeface="Times New Roman" panose="02020603050405020304" pitchFamily="18" charset="0"/>
              </a:rPr>
              <a:t> dan </a:t>
            </a:r>
            <a:r>
              <a:rPr lang="en-ID" sz="3200" b="0" i="0" dirty="0" err="1">
                <a:effectLst/>
                <a:latin typeface="Times New Roman" panose="02020603050405020304" pitchFamily="18" charset="0"/>
                <a:cs typeface="Times New Roman" panose="02020603050405020304" pitchFamily="18" charset="0"/>
              </a:rPr>
              <a:t>evaluasi</a:t>
            </a:r>
            <a:r>
              <a:rPr lang="en-ID" sz="3200" b="0" i="0" dirty="0">
                <a:effectLst/>
                <a:latin typeface="Times New Roman" panose="02020603050405020304" pitchFamily="18" charset="0"/>
                <a:cs typeface="Times New Roman" panose="02020603050405020304" pitchFamily="18" charset="0"/>
              </a:rPr>
              <a:t> </a:t>
            </a:r>
            <a:r>
              <a:rPr lang="en-ID" sz="3200" b="0" i="0" dirty="0" err="1">
                <a:effectLst/>
                <a:latin typeface="Times New Roman" panose="02020603050405020304" pitchFamily="18" charset="0"/>
                <a:cs typeface="Times New Roman" panose="02020603050405020304" pitchFamily="18" charset="0"/>
              </a:rPr>
              <a:t>pembelajaran</a:t>
            </a:r>
            <a:r>
              <a:rPr lang="en-ID" sz="3200" b="0" i="0" dirty="0">
                <a:effectLst/>
                <a:latin typeface="Times New Roman" panose="02020603050405020304" pitchFamily="18" charset="0"/>
                <a:cs typeface="Times New Roman" panose="02020603050405020304" pitchFamily="18" charset="0"/>
              </a:rPr>
              <a:t>.</a:t>
            </a:r>
            <a:endPar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lvl="0" indent="-2286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dirty="0" err="1"/>
              <a:t>Pertanyaan</a:t>
            </a:r>
            <a:r>
              <a:rPr lang="en-US" dirty="0"/>
              <a:t> </a:t>
            </a:r>
            <a:r>
              <a:rPr lang="en-US" dirty="0" err="1"/>
              <a:t>Penelitian</a:t>
            </a:r>
            <a:r>
              <a:rPr lang="en-US" dirty="0"/>
              <a:t> (</a:t>
            </a:r>
            <a:r>
              <a:rPr lang="en-US" dirty="0" err="1"/>
              <a:t>Rumusan</a:t>
            </a:r>
            <a:r>
              <a:rPr lang="en-US" dirty="0"/>
              <a:t> </a:t>
            </a:r>
            <a:r>
              <a:rPr lang="en-US" dirty="0" err="1"/>
              <a:t>Masalah</a:t>
            </a:r>
            <a:r>
              <a:rPr lang="en-US" dirty="0"/>
              <a:t>)</a:t>
            </a:r>
            <a:endParaRPr dirty="0"/>
          </a:p>
        </p:txBody>
      </p:sp>
      <p:sp>
        <p:nvSpPr>
          <p:cNvPr id="2" name="Google Shape;59;g104f7abbb21_0_303">
            <a:extLst>
              <a:ext uri="{FF2B5EF4-FFF2-40B4-BE49-F238E27FC236}">
                <a16:creationId xmlns:a16="http://schemas.microsoft.com/office/drawing/2014/main" id="{967FD112-F9B1-96AB-2FA9-943676DE9D40}"/>
              </a:ext>
            </a:extLst>
          </p:cNvPr>
          <p:cNvSpPr txBox="1">
            <a:spLocks noGrp="1"/>
          </p:cNvSpPr>
          <p:nvPr>
            <p:ph type="body" idx="1"/>
          </p:nvPr>
        </p:nvSpPr>
        <p:spPr>
          <a:xfrm>
            <a:off x="166758" y="1289154"/>
            <a:ext cx="11830877" cy="3177915"/>
          </a:xfrm>
          <a:prstGeom prst="rect">
            <a:avLst/>
          </a:prstGeom>
          <a:noFill/>
          <a:ln>
            <a:noFill/>
          </a:ln>
        </p:spPr>
        <p:txBody>
          <a:bodyPr spcFirstLastPara="1" wrap="square" lIns="91425" tIns="45700" rIns="91425" bIns="45700" anchor="t" anchorCtr="0">
            <a:normAutofit/>
          </a:bodyPr>
          <a:lstStyle/>
          <a:p>
            <a:pPr marL="571500" lvl="0" indent="-342900" algn="l">
              <a:lnSpc>
                <a:spcPct val="150000"/>
              </a:lnSpc>
              <a:spcBef>
                <a:spcPts val="1000"/>
              </a:spcBef>
              <a:spcAft>
                <a:spcPts val="0"/>
              </a:spcAft>
              <a:buClr>
                <a:schemeClr val="dk1"/>
              </a:buClr>
              <a:buSzPts val="2800"/>
              <a:buFont typeface="+mj-lt"/>
              <a:buAutoNum type="arabicPeriod"/>
            </a:pPr>
            <a:r>
              <a:rPr lang="en-US" sz="2400" dirty="0" err="1">
                <a:solidFill>
                  <a:srgbClr val="000000"/>
                </a:solidFill>
                <a:latin typeface="Times New Roman" panose="02020603050405020304" pitchFamily="18" charset="0"/>
                <a:ea typeface="Times New Roman" panose="02020603050405020304" pitchFamily="18" charset="0"/>
              </a:rPr>
              <a:t>Apa</a:t>
            </a:r>
            <a:r>
              <a:rPr lang="en-US" sz="2400" dirty="0">
                <a:solidFill>
                  <a:srgbClr val="000000"/>
                </a:solidFill>
                <a:latin typeface="Times New Roman" panose="02020603050405020304" pitchFamily="18" charset="0"/>
                <a:ea typeface="Times New Roman" panose="02020603050405020304" pitchFamily="18" charset="0"/>
              </a:rPr>
              <a:t> </a:t>
            </a:r>
            <a:r>
              <a:rPr lang="id-ID" sz="2400" dirty="0">
                <a:solidFill>
                  <a:srgbClr val="000000"/>
                </a:solidFill>
                <a:effectLst/>
                <a:latin typeface="Times New Roman" panose="02020603050405020304" pitchFamily="18" charset="0"/>
                <a:ea typeface="Times New Roman" panose="02020603050405020304" pitchFamily="18" charset="0"/>
              </a:rPr>
              <a:t>problematika guru dalam pengembangan kompetensi pedagogik pada kurikulum Merdeka</a:t>
            </a:r>
            <a:r>
              <a:rPr lang="en-US" sz="2400" dirty="0">
                <a:solidFill>
                  <a:srgbClr val="000000"/>
                </a:solidFill>
                <a:effectLst/>
                <a:latin typeface="Times New Roman" panose="02020603050405020304" pitchFamily="18" charset="0"/>
                <a:ea typeface="Times New Roman" panose="02020603050405020304" pitchFamily="18" charset="0"/>
              </a:rPr>
              <a:t>?</a:t>
            </a:r>
          </a:p>
          <a:p>
            <a:pPr marL="571500" lvl="0" indent="-342900" algn="l">
              <a:lnSpc>
                <a:spcPct val="150000"/>
              </a:lnSpc>
              <a:spcBef>
                <a:spcPts val="1000"/>
              </a:spcBef>
              <a:spcAft>
                <a:spcPts val="0"/>
              </a:spcAft>
              <a:buClr>
                <a:schemeClr val="dk1"/>
              </a:buClr>
              <a:buSzPts val="2800"/>
              <a:buFont typeface="+mj-lt"/>
              <a:buAutoNum type="arabicPeriod"/>
            </a:pPr>
            <a:r>
              <a:rPr lang="en-US" sz="2400" dirty="0" err="1">
                <a:solidFill>
                  <a:srgbClr val="000000"/>
                </a:solidFill>
                <a:latin typeface="Times New Roman" panose="02020603050405020304" pitchFamily="18" charset="0"/>
                <a:ea typeface="Times New Roman" panose="02020603050405020304" pitchFamily="18" charset="0"/>
              </a:rPr>
              <a:t>Bagaimana</a:t>
            </a:r>
            <a:r>
              <a:rPr lang="en-US" sz="2400" dirty="0">
                <a:solidFill>
                  <a:srgbClr val="000000"/>
                </a:solidFill>
                <a:latin typeface="Times New Roman" panose="02020603050405020304" pitchFamily="18" charset="0"/>
                <a:ea typeface="Times New Roman" panose="02020603050405020304" pitchFamily="18" charset="0"/>
              </a:rPr>
              <a:t> s</a:t>
            </a:r>
            <a:r>
              <a:rPr lang="id-ID" sz="2400" dirty="0">
                <a:solidFill>
                  <a:srgbClr val="000000"/>
                </a:solidFill>
                <a:effectLst/>
                <a:latin typeface="Times New Roman" panose="02020603050405020304" pitchFamily="18" charset="0"/>
                <a:ea typeface="Times New Roman" panose="02020603050405020304" pitchFamily="18" charset="0"/>
              </a:rPr>
              <a:t>olusi implementasi pedagogik yang efektif di dalam menerapkan kurikulum Merdeka</a:t>
            </a:r>
            <a:r>
              <a:rPr lang="en-US" sz="2400" dirty="0">
                <a:solidFill>
                  <a:srgbClr val="000000"/>
                </a:solidFill>
                <a:effectLst/>
                <a:latin typeface="Times New Roman" panose="02020603050405020304" pitchFamily="18" charset="0"/>
                <a:ea typeface="Times New Roman" panose="02020603050405020304" pitchFamily="18" charset="0"/>
              </a:rPr>
              <a:t>?</a:t>
            </a:r>
            <a:endParaRPr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t>Metode</a:t>
            </a:r>
            <a:endParaRPr dirty="0"/>
          </a:p>
        </p:txBody>
      </p:sp>
      <p:sp>
        <p:nvSpPr>
          <p:cNvPr id="59" name="Google Shape;59;g104f7abbb21_0_303"/>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lnSpcReduction="10000"/>
          </a:bodyPr>
          <a:lstStyle/>
          <a:p>
            <a:r>
              <a:rPr lang="id-ID" sz="2800" dirty="0">
                <a:solidFill>
                  <a:srgbClr val="000000"/>
                </a:solidFill>
                <a:effectLst/>
                <a:latin typeface="Times New Roman" panose="02020603050405020304" pitchFamily="18" charset="0"/>
                <a:ea typeface="Times New Roman" panose="02020603050405020304" pitchFamily="18" charset="0"/>
              </a:rPr>
              <a:t>Metode penelitian ini berbasis pada penelitian kualitatif menggunakan pendekatan deskriptif analitik berbasis studi kasus</a:t>
            </a:r>
            <a:r>
              <a:rPr lang="en-US" sz="2800" dirty="0">
                <a:solidFill>
                  <a:srgbClr val="000000"/>
                </a:solidFill>
                <a:effectLst/>
                <a:latin typeface="Times New Roman" panose="02020603050405020304" pitchFamily="18" charset="0"/>
                <a:ea typeface="Times New Roman" panose="02020603050405020304" pitchFamily="18" charset="0"/>
              </a:rPr>
              <a:t>. </a:t>
            </a:r>
          </a:p>
          <a:p>
            <a:r>
              <a:rPr lang="en-US" sz="2800" dirty="0">
                <a:solidFill>
                  <a:srgbClr val="000000"/>
                </a:solidFill>
                <a:effectLst/>
                <a:latin typeface="Times New Roman" panose="02020603050405020304" pitchFamily="18" charset="0"/>
                <a:ea typeface="Times New Roman" panose="02020603050405020304" pitchFamily="18" charset="0"/>
              </a:rPr>
              <a:t>S</a:t>
            </a:r>
            <a:r>
              <a:rPr lang="id-ID" sz="2800" dirty="0">
                <a:solidFill>
                  <a:srgbClr val="000000"/>
                </a:solidFill>
                <a:effectLst/>
                <a:latin typeface="Times New Roman" panose="02020603050405020304" pitchFamily="18" charset="0"/>
                <a:ea typeface="Times New Roman" panose="02020603050405020304" pitchFamily="18" charset="0"/>
              </a:rPr>
              <a:t>ubjek penelitian terdiri dari guru dan siswa SD Antawirya dengan batasan penelitian pada siswa kelas 1 SD. </a:t>
            </a:r>
            <a:endParaRPr lang="en-ID" sz="2800" dirty="0">
              <a:effectLst/>
              <a:latin typeface="Times New Roman" panose="02020603050405020304" pitchFamily="18" charset="0"/>
              <a:ea typeface="Times New Roman" panose="02020603050405020304" pitchFamily="18" charset="0"/>
            </a:endParaRPr>
          </a:p>
          <a:p>
            <a:r>
              <a:rPr lang="id-ID" sz="2800" dirty="0">
                <a:solidFill>
                  <a:srgbClr val="000000"/>
                </a:solidFill>
                <a:effectLst/>
                <a:latin typeface="Times New Roman" panose="02020603050405020304" pitchFamily="18" charset="0"/>
                <a:ea typeface="Times New Roman" panose="02020603050405020304" pitchFamily="18" charset="0"/>
              </a:rPr>
              <a:t>Sumber data bersifat primer yang diperoleh melalui kegiatan </a:t>
            </a:r>
            <a:r>
              <a:rPr lang="en-US" sz="2800" dirty="0" err="1">
                <a:solidFill>
                  <a:srgbClr val="000000"/>
                </a:solidFill>
                <a:latin typeface="Times New Roman" panose="02020603050405020304" pitchFamily="18" charset="0"/>
                <a:ea typeface="Times New Roman" panose="02020603050405020304" pitchFamily="18" charset="0"/>
              </a:rPr>
              <a:t>observasi</a:t>
            </a:r>
            <a:r>
              <a:rPr lang="en-US" sz="2800" dirty="0">
                <a:solidFill>
                  <a:srgbClr val="000000"/>
                </a:solidFill>
                <a:latin typeface="Times New Roman" panose="02020603050405020304" pitchFamily="18" charset="0"/>
                <a:ea typeface="Times New Roman" panose="02020603050405020304" pitchFamily="18" charset="0"/>
              </a:rPr>
              <a:t> dan </a:t>
            </a:r>
            <a:r>
              <a:rPr lang="en-US" sz="2800" dirty="0" err="1">
                <a:solidFill>
                  <a:srgbClr val="000000"/>
                </a:solidFill>
                <a:latin typeface="Times New Roman" panose="02020603050405020304" pitchFamily="18" charset="0"/>
                <a:ea typeface="Times New Roman" panose="02020603050405020304" pitchFamily="18" charset="0"/>
              </a:rPr>
              <a:t>wawancara</a:t>
            </a:r>
            <a:r>
              <a:rPr lang="id-ID" sz="2800" dirty="0">
                <a:solidFill>
                  <a:srgbClr val="000000"/>
                </a:solidFill>
                <a:effectLst/>
                <a:latin typeface="Times New Roman" panose="02020603050405020304" pitchFamily="18" charset="0"/>
                <a:ea typeface="Times New Roman" panose="02020603050405020304" pitchFamily="18" charset="0"/>
              </a:rPr>
              <a:t> untuk mengetahui </a:t>
            </a:r>
            <a:r>
              <a:rPr lang="en-US" sz="2800" dirty="0" err="1">
                <a:solidFill>
                  <a:srgbClr val="000000"/>
                </a:solidFill>
                <a:effectLst/>
                <a:latin typeface="Times New Roman" panose="02020603050405020304" pitchFamily="18" charset="0"/>
                <a:ea typeface="Times New Roman" panose="02020603050405020304" pitchFamily="18" charset="0"/>
              </a:rPr>
              <a:t>problematika</a:t>
            </a:r>
            <a:r>
              <a:rPr lang="id-ID" sz="2800" dirty="0">
                <a:solidFill>
                  <a:srgbClr val="000000"/>
                </a:solidFill>
                <a:effectLst/>
                <a:latin typeface="Times New Roman" panose="02020603050405020304" pitchFamily="18" charset="0"/>
                <a:ea typeface="Times New Roman" panose="02020603050405020304" pitchFamily="18" charset="0"/>
              </a:rPr>
              <a:t> implementasi pedagogik pada kurikulum merdeka. Adapun data sekunder diperoleh dari</a:t>
            </a:r>
            <a:r>
              <a:rPr lang="en-US" sz="2800" dirty="0">
                <a:solidFill>
                  <a:srgbClr val="000000"/>
                </a:solidFill>
                <a:effectLst/>
                <a:latin typeface="Times New Roman" panose="02020603050405020304" pitchFamily="18" charset="0"/>
                <a:ea typeface="Times New Roman" panose="02020603050405020304" pitchFamily="18" charset="0"/>
              </a:rPr>
              <a:t> </a:t>
            </a:r>
            <a:r>
              <a:rPr lang="id-ID" sz="2800" dirty="0">
                <a:solidFill>
                  <a:srgbClr val="000000"/>
                </a:solidFill>
                <a:effectLst/>
                <a:latin typeface="Times New Roman" panose="02020603050405020304" pitchFamily="18" charset="0"/>
                <a:ea typeface="Times New Roman" panose="02020603050405020304" pitchFamily="18" charset="0"/>
              </a:rPr>
              <a:t>studi literatur untuk pengumpulan referensi yang sesuai dengan topik penelitian.</a:t>
            </a:r>
            <a:endParaRPr lang="en-US" sz="2800" dirty="0">
              <a:solidFill>
                <a:srgbClr val="000000"/>
              </a:solidFill>
              <a:effectLst/>
              <a:latin typeface="Times New Roman" panose="02020603050405020304" pitchFamily="18" charset="0"/>
              <a:ea typeface="Times New Roman" panose="02020603050405020304" pitchFamily="18" charset="0"/>
            </a:endParaRPr>
          </a:p>
          <a:p>
            <a:r>
              <a:rPr lang="id-ID" sz="2800" dirty="0">
                <a:solidFill>
                  <a:srgbClr val="000000"/>
                </a:solidFill>
                <a:effectLst/>
                <a:latin typeface="Times New Roman" panose="02020603050405020304" pitchFamily="18" charset="0"/>
                <a:ea typeface="Times New Roman" panose="02020603050405020304" pitchFamily="18" charset="0"/>
              </a:rPr>
              <a:t>Instrumen utama penelitian ini adalah peneliti yang berperan sebagai kolektor data penelitian. Selanjutnya untuk teknik analisis data yang digunakan meliputi reduksi data dalam bentuk seleksi data dengan kriteria yang telah sesuai dengan tujuan dan membatasi deskripsi agar hasil temuan lebih terarah</a:t>
            </a:r>
            <a:r>
              <a:rPr lang="en-US" sz="2800" dirty="0">
                <a:solidFill>
                  <a:srgbClr val="000000"/>
                </a:solidFill>
                <a:effectLst/>
                <a:latin typeface="Times New Roman" panose="02020603050405020304" pitchFamily="18" charset="0"/>
                <a:ea typeface="Times New Roman" panose="02020603050405020304" pitchFamily="18" charset="0"/>
              </a:rPr>
              <a:t>.</a:t>
            </a:r>
          </a:p>
          <a:p>
            <a:pPr marL="457200" lvl="0" indent="-2286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a:t>Hasil</a:t>
            </a:r>
            <a:endParaRPr dirty="0"/>
          </a:p>
        </p:txBody>
      </p:sp>
      <p:sp>
        <p:nvSpPr>
          <p:cNvPr id="65" name="Google Shape;65;g104f7abbb21_0_3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50800" indent="0">
              <a:buNone/>
            </a:pPr>
            <a:r>
              <a:rPr lang="en-US" sz="2800" dirty="0" err="1"/>
              <a:t>Problematika</a:t>
            </a:r>
            <a:r>
              <a:rPr lang="en-US" sz="2800" dirty="0"/>
              <a:t> </a:t>
            </a:r>
            <a:r>
              <a:rPr lang="en-US" sz="2800" dirty="0" err="1"/>
              <a:t>Kompetensi</a:t>
            </a:r>
            <a:r>
              <a:rPr lang="en-US" sz="2800" dirty="0"/>
              <a:t> </a:t>
            </a:r>
            <a:r>
              <a:rPr lang="en-US" sz="2800" dirty="0" err="1"/>
              <a:t>Pedagogik</a:t>
            </a:r>
            <a:endParaRPr lang="en-US" sz="2800" dirty="0"/>
          </a:p>
          <a:p>
            <a:r>
              <a:rPr lang="en-US" sz="2800" dirty="0"/>
              <a:t>Kurang </a:t>
            </a:r>
            <a:r>
              <a:rPr lang="en-US" sz="2800" dirty="0" err="1"/>
              <a:t>menguasai</a:t>
            </a:r>
            <a:r>
              <a:rPr lang="en-US" sz="2800" dirty="0"/>
              <a:t> </a:t>
            </a:r>
            <a:r>
              <a:rPr lang="en-US" sz="2800" dirty="0" err="1"/>
              <a:t>karakteristik</a:t>
            </a:r>
            <a:r>
              <a:rPr lang="en-US" sz="2800" dirty="0"/>
              <a:t> </a:t>
            </a:r>
            <a:r>
              <a:rPr lang="en-US" sz="2800" dirty="0" err="1"/>
              <a:t>siswa</a:t>
            </a:r>
            <a:r>
              <a:rPr lang="en-US" sz="2800" dirty="0"/>
              <a:t> </a:t>
            </a:r>
            <a:r>
              <a:rPr lang="en-US" sz="2800" dirty="0" err="1"/>
              <a:t>karena</a:t>
            </a:r>
            <a:r>
              <a:rPr lang="en-US" sz="2800" dirty="0"/>
              <a:t> </a:t>
            </a:r>
            <a:r>
              <a:rPr lang="en-US" sz="2800" dirty="0" err="1"/>
              <a:t>kurangnya</a:t>
            </a:r>
            <a:r>
              <a:rPr lang="en-US" sz="2800" dirty="0"/>
              <a:t> </a:t>
            </a:r>
            <a:r>
              <a:rPr lang="en-US" sz="2800" dirty="0" err="1"/>
              <a:t>keterampilan</a:t>
            </a:r>
            <a:r>
              <a:rPr lang="en-US" sz="2800" dirty="0"/>
              <a:t> guru</a:t>
            </a:r>
          </a:p>
          <a:p>
            <a:r>
              <a:rPr lang="en-US" sz="2800" dirty="0" err="1"/>
              <a:t>Kesiapan</a:t>
            </a:r>
            <a:r>
              <a:rPr lang="en-US" sz="2800" dirty="0"/>
              <a:t> </a:t>
            </a:r>
            <a:r>
              <a:rPr lang="en-US" sz="2800" dirty="0" err="1"/>
              <a:t>belajar</a:t>
            </a:r>
            <a:r>
              <a:rPr lang="en-US" sz="2800" dirty="0"/>
              <a:t> </a:t>
            </a:r>
            <a:r>
              <a:rPr lang="en-US" sz="2800" dirty="0" err="1"/>
              <a:t>siswa</a:t>
            </a:r>
            <a:r>
              <a:rPr lang="en-US" sz="2800" dirty="0"/>
              <a:t> yang </a:t>
            </a:r>
            <a:r>
              <a:rPr lang="en-US" sz="2800" dirty="0" err="1"/>
              <a:t>beragam</a:t>
            </a:r>
            <a:endParaRPr lang="en-US" sz="2800" dirty="0"/>
          </a:p>
          <a:p>
            <a:r>
              <a:rPr lang="en-US" sz="2800" dirty="0"/>
              <a:t>Pola </a:t>
            </a:r>
            <a:r>
              <a:rPr lang="en-US" sz="2800" dirty="0" err="1"/>
              <a:t>komunikasi</a:t>
            </a:r>
            <a:r>
              <a:rPr lang="en-US" sz="2800" dirty="0"/>
              <a:t> </a:t>
            </a:r>
            <a:r>
              <a:rPr lang="en-US" sz="2800" dirty="0" err="1"/>
              <a:t>antara</a:t>
            </a:r>
            <a:r>
              <a:rPr lang="en-US" sz="2800" dirty="0"/>
              <a:t> guru dengan </a:t>
            </a:r>
            <a:r>
              <a:rPr lang="en-US" sz="2800" dirty="0" err="1"/>
              <a:t>siswa</a:t>
            </a:r>
            <a:r>
              <a:rPr lang="en-US" sz="2800" dirty="0"/>
              <a:t> yang </a:t>
            </a:r>
            <a:r>
              <a:rPr lang="en-US" sz="2800" dirty="0" err="1"/>
              <a:t>kurang</a:t>
            </a:r>
            <a:r>
              <a:rPr lang="en-US" sz="2800" dirty="0"/>
              <a:t> </a:t>
            </a:r>
            <a:r>
              <a:rPr lang="en-US" sz="2800" dirty="0" err="1"/>
              <a:t>sehingga</a:t>
            </a:r>
            <a:r>
              <a:rPr lang="en-US" sz="2800" dirty="0"/>
              <a:t> </a:t>
            </a:r>
            <a:r>
              <a:rPr lang="en-US" sz="2800" dirty="0" err="1"/>
              <a:t>menyebabkan</a:t>
            </a:r>
            <a:r>
              <a:rPr lang="en-US" sz="2800" dirty="0"/>
              <a:t> </a:t>
            </a:r>
            <a:r>
              <a:rPr lang="en-US" sz="2800" dirty="0" err="1"/>
              <a:t>siswa</a:t>
            </a:r>
            <a:r>
              <a:rPr lang="en-US" sz="2800" dirty="0"/>
              <a:t> </a:t>
            </a:r>
            <a:r>
              <a:rPr lang="en-US" sz="2800" dirty="0" err="1"/>
              <a:t>mudah</a:t>
            </a:r>
            <a:r>
              <a:rPr lang="en-US" sz="2800" dirty="0"/>
              <a:t> </a:t>
            </a:r>
            <a:r>
              <a:rPr lang="en-US" sz="2800" dirty="0" err="1"/>
              <a:t>lelah</a:t>
            </a:r>
            <a:r>
              <a:rPr lang="en-US" sz="2800" dirty="0"/>
              <a:t> dan </a:t>
            </a:r>
            <a:r>
              <a:rPr lang="en-US" sz="2800" dirty="0" err="1"/>
              <a:t>jenuh</a:t>
            </a:r>
            <a:endParaRPr lang="en-US" sz="2800" dirty="0"/>
          </a:p>
          <a:p>
            <a:r>
              <a:rPr lang="en-US" sz="2800" dirty="0" err="1"/>
              <a:t>Kurangnya</a:t>
            </a:r>
            <a:r>
              <a:rPr lang="en-US" sz="2800" dirty="0"/>
              <a:t> </a:t>
            </a:r>
            <a:r>
              <a:rPr lang="en-US" sz="2800" dirty="0" err="1"/>
              <a:t>kegiatan</a:t>
            </a:r>
            <a:r>
              <a:rPr lang="en-US" sz="2800" dirty="0"/>
              <a:t> </a:t>
            </a:r>
            <a:r>
              <a:rPr lang="en-US" sz="2800" dirty="0" err="1"/>
              <a:t>pembelajaran</a:t>
            </a:r>
            <a:r>
              <a:rPr lang="en-US" sz="2800" dirty="0"/>
              <a:t> yang </a:t>
            </a:r>
            <a:r>
              <a:rPr lang="en-US" sz="2800" dirty="0" err="1"/>
              <a:t>mendidik</a:t>
            </a:r>
            <a:endParaRPr lang="en-US" sz="2800" dirty="0"/>
          </a:p>
          <a:p>
            <a:pPr marL="457200" lvl="0" indent="-228600" algn="l" rtl="0">
              <a:lnSpc>
                <a:spcPct val="90000"/>
              </a:lnSpc>
              <a:spcBef>
                <a:spcPts val="1000"/>
              </a:spcBef>
              <a:spcAft>
                <a:spcPts val="0"/>
              </a:spcAft>
              <a:buClr>
                <a:schemeClr val="dk1"/>
              </a:buClr>
              <a:buSzPts val="2800"/>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550B-6D6B-82D9-7738-2F1E29550820}"/>
              </a:ext>
            </a:extLst>
          </p:cNvPr>
          <p:cNvSpPr>
            <a:spLocks noGrp="1"/>
          </p:cNvSpPr>
          <p:nvPr>
            <p:ph type="title"/>
          </p:nvPr>
        </p:nvSpPr>
        <p:spPr/>
        <p:txBody>
          <a:bodyPr/>
          <a:lstStyle/>
          <a:p>
            <a:r>
              <a:rPr lang="en-US" dirty="0"/>
              <a:t>Hasil</a:t>
            </a:r>
            <a:endParaRPr lang="en-ID" dirty="0"/>
          </a:p>
        </p:txBody>
      </p:sp>
      <p:sp>
        <p:nvSpPr>
          <p:cNvPr id="3" name="Text Placeholder 2">
            <a:extLst>
              <a:ext uri="{FF2B5EF4-FFF2-40B4-BE49-F238E27FC236}">
                <a16:creationId xmlns:a16="http://schemas.microsoft.com/office/drawing/2014/main" id="{A5BB90AE-84AE-D1E2-84CE-7D2C02A4AC35}"/>
              </a:ext>
            </a:extLst>
          </p:cNvPr>
          <p:cNvSpPr>
            <a:spLocks noGrp="1"/>
          </p:cNvSpPr>
          <p:nvPr>
            <p:ph type="body" idx="1"/>
          </p:nvPr>
        </p:nvSpPr>
        <p:spPr/>
        <p:txBody>
          <a:bodyPr>
            <a:normAutofit fontScale="85000" lnSpcReduction="20000"/>
          </a:bodyPr>
          <a:lstStyle/>
          <a:p>
            <a:pPr marL="0" indent="0">
              <a:buNone/>
            </a:pPr>
            <a:r>
              <a:rPr lang="en-US" sz="2800" dirty="0">
                <a:solidFill>
                  <a:srgbClr val="000000"/>
                </a:solidFill>
                <a:latin typeface="Times New Roman" panose="02020603050405020304" pitchFamily="18" charset="0"/>
                <a:ea typeface="Times New Roman" panose="02020603050405020304" pitchFamily="18" charset="0"/>
              </a:rPr>
              <a:t>Solusi </a:t>
            </a:r>
            <a:r>
              <a:rPr lang="en-US" sz="2800" dirty="0" err="1">
                <a:solidFill>
                  <a:srgbClr val="000000"/>
                </a:solidFill>
                <a:latin typeface="Times New Roman" panose="02020603050405020304" pitchFamily="18" charset="0"/>
                <a:ea typeface="Times New Roman" panose="02020603050405020304" pitchFamily="18" charset="0"/>
              </a:rPr>
              <a:t>Implementasi</a:t>
            </a:r>
            <a:endParaRPr lang="en-US" sz="2800" dirty="0">
              <a:solidFill>
                <a:srgbClr val="000000"/>
              </a:solidFill>
              <a:latin typeface="Times New Roman" panose="02020603050405020304" pitchFamily="18" charset="0"/>
              <a:ea typeface="Times New Roman" panose="02020603050405020304" pitchFamily="18" charset="0"/>
            </a:endParaRPr>
          </a:p>
          <a:p>
            <a:pPr marL="514350" indent="-514350">
              <a:buFont typeface="+mj-lt"/>
              <a:buAutoNum type="arabicPeriod"/>
            </a:pPr>
            <a:r>
              <a:rPr lang="en-US" sz="2800" dirty="0">
                <a:solidFill>
                  <a:srgbClr val="000000"/>
                </a:solidFill>
                <a:latin typeface="Times New Roman" panose="02020603050405020304" pitchFamily="18" charset="0"/>
                <a:ea typeface="Times New Roman" panose="02020603050405020304" pitchFamily="18" charset="0"/>
              </a:rPr>
              <a:t>I</a:t>
            </a:r>
            <a:r>
              <a:rPr lang="id-ID" sz="2800" dirty="0">
                <a:solidFill>
                  <a:srgbClr val="000000"/>
                </a:solidFill>
                <a:effectLst/>
                <a:latin typeface="Times New Roman" panose="02020603050405020304" pitchFamily="18" charset="0"/>
                <a:ea typeface="Times New Roman" panose="02020603050405020304" pitchFamily="18" charset="0"/>
              </a:rPr>
              <a:t>mplementasi melalui maksimalisasi keikutsertaan guru pada porgram pelatihan atau Pendidikan Profesi Guru (PPG) agar lebih memahami metode pengajaran yang efektif</a:t>
            </a:r>
            <a:endParaRPr lang="en-US" sz="2800" dirty="0">
              <a:solidFill>
                <a:srgbClr val="000000"/>
              </a:solidFill>
              <a:effectLst/>
              <a:latin typeface="Times New Roman" panose="02020603050405020304" pitchFamily="18" charset="0"/>
              <a:ea typeface="Times New Roman" panose="02020603050405020304" pitchFamily="18" charset="0"/>
            </a:endParaRPr>
          </a:p>
          <a:p>
            <a:pPr marL="514350" indent="-514350">
              <a:buFont typeface="+mj-lt"/>
              <a:buAutoNum type="arabicPeriod"/>
            </a:pPr>
            <a:r>
              <a:rPr lang="id-ID" sz="2800" dirty="0">
                <a:solidFill>
                  <a:srgbClr val="000000"/>
                </a:solidFill>
                <a:effectLst/>
                <a:latin typeface="Times New Roman" panose="02020603050405020304" pitchFamily="18" charset="0"/>
                <a:ea typeface="Times New Roman" panose="02020603050405020304" pitchFamily="18" charset="0"/>
              </a:rPr>
              <a:t>Optimalisasi penyediaan informasi dari pihak kurikulum sekolah tentang aspek desain perancangan pembelajaran</a:t>
            </a:r>
            <a:endParaRPr lang="en-US" sz="2800" dirty="0">
              <a:solidFill>
                <a:srgbClr val="000000"/>
              </a:solidFill>
              <a:latin typeface="Times New Roman" panose="02020603050405020304" pitchFamily="18" charset="0"/>
              <a:ea typeface="Times New Roman" panose="02020603050405020304" pitchFamily="18" charset="0"/>
            </a:endParaRPr>
          </a:p>
          <a:p>
            <a:pPr marL="514350" indent="-514350">
              <a:buFont typeface="+mj-lt"/>
              <a:buAutoNum type="arabicPeriod"/>
            </a:pPr>
            <a:r>
              <a:rPr lang="id-ID" sz="2800" dirty="0">
                <a:solidFill>
                  <a:srgbClr val="000000"/>
                </a:solidFill>
                <a:effectLst/>
                <a:latin typeface="Times New Roman" panose="02020603050405020304" pitchFamily="18" charset="0"/>
                <a:ea typeface="Times New Roman" panose="02020603050405020304" pitchFamily="18" charset="0"/>
              </a:rPr>
              <a:t>Modifikasi metode pembelajaran agar sesuai dengan kurikulum merdeka.</a:t>
            </a:r>
            <a:endParaRPr lang="en-US" sz="2800" dirty="0">
              <a:solidFill>
                <a:srgbClr val="000000"/>
              </a:solidFill>
              <a:effectLst/>
              <a:latin typeface="Times New Roman" panose="02020603050405020304" pitchFamily="18" charset="0"/>
              <a:ea typeface="Times New Roman" panose="02020603050405020304" pitchFamily="18" charset="0"/>
            </a:endParaRPr>
          </a:p>
          <a:p>
            <a:pPr marL="514350" indent="-514350">
              <a:buFont typeface="+mj-lt"/>
              <a:buAutoNum type="arabicPeriod"/>
            </a:pPr>
            <a:r>
              <a:rPr lang="id-ID" sz="2800" dirty="0">
                <a:solidFill>
                  <a:srgbClr val="000000"/>
                </a:solidFill>
                <a:effectLst/>
                <a:latin typeface="Times New Roman" panose="02020603050405020304" pitchFamily="18" charset="0"/>
                <a:ea typeface="Times New Roman" panose="02020603050405020304" pitchFamily="18" charset="0"/>
              </a:rPr>
              <a:t>Mengemas kegiatan pembelajaran dengan aktivitas yang diminati siswa dan sesuai dengan </a:t>
            </a:r>
            <a:r>
              <a:rPr lang="en-US" sz="2800" dirty="0" err="1">
                <a:solidFill>
                  <a:srgbClr val="000000"/>
                </a:solidFill>
                <a:latin typeface="Times New Roman" panose="02020603050405020304" pitchFamily="18" charset="0"/>
                <a:ea typeface="Times New Roman" panose="02020603050405020304" pitchFamily="18" charset="0"/>
              </a:rPr>
              <a:t>kesiapan</a:t>
            </a:r>
            <a:r>
              <a:rPr lang="en-US" sz="2800" dirty="0">
                <a:solidFill>
                  <a:srgbClr val="000000"/>
                </a:solidFill>
                <a:latin typeface="Times New Roman" panose="02020603050405020304" pitchFamily="18" charset="0"/>
                <a:ea typeface="Times New Roman" panose="02020603050405020304" pitchFamily="18" charset="0"/>
              </a:rPr>
              <a:t> dan </a:t>
            </a:r>
            <a:r>
              <a:rPr lang="en-US" sz="2800" dirty="0" err="1">
                <a:solidFill>
                  <a:srgbClr val="000000"/>
                </a:solidFill>
                <a:latin typeface="Times New Roman" panose="02020603050405020304" pitchFamily="18" charset="0"/>
                <a:ea typeface="Times New Roman" panose="02020603050405020304" pitchFamily="18" charset="0"/>
              </a:rPr>
              <a:t>gaya</a:t>
            </a:r>
            <a:r>
              <a:rPr lang="id-ID" sz="2800" dirty="0">
                <a:solidFill>
                  <a:srgbClr val="000000"/>
                </a:solidFill>
                <a:effectLst/>
                <a:latin typeface="Times New Roman" panose="02020603050405020304" pitchFamily="18" charset="0"/>
                <a:ea typeface="Times New Roman" panose="02020603050405020304" pitchFamily="18" charset="0"/>
              </a:rPr>
              <a:t> belajar siswa</a:t>
            </a:r>
            <a:endParaRPr lang="en-US" sz="2800" dirty="0">
              <a:solidFill>
                <a:srgbClr val="000000"/>
              </a:solidFill>
              <a:latin typeface="Times New Roman" panose="02020603050405020304" pitchFamily="18" charset="0"/>
              <a:ea typeface="Times New Roman" panose="02020603050405020304" pitchFamily="18" charset="0"/>
            </a:endParaRPr>
          </a:p>
          <a:p>
            <a:pPr marL="514350" indent="-514350">
              <a:buFont typeface="+mj-lt"/>
              <a:buAutoNum type="arabicPeriod"/>
            </a:pPr>
            <a:r>
              <a:rPr lang="en-US" sz="2800" dirty="0">
                <a:solidFill>
                  <a:srgbClr val="000000"/>
                </a:solidFill>
                <a:latin typeface="Times New Roman" panose="02020603050405020304" pitchFamily="18" charset="0"/>
                <a:ea typeface="Times New Roman" panose="02020603050405020304" pitchFamily="18" charset="0"/>
              </a:rPr>
              <a:t>M</a:t>
            </a:r>
            <a:r>
              <a:rPr lang="id-ID" sz="2800" dirty="0">
                <a:solidFill>
                  <a:srgbClr val="000000"/>
                </a:solidFill>
                <a:effectLst/>
                <a:latin typeface="Times New Roman" panose="02020603050405020304" pitchFamily="18" charset="0"/>
                <a:ea typeface="Times New Roman" panose="02020603050405020304" pitchFamily="18" charset="0"/>
              </a:rPr>
              <a:t>engaktualisasikan pembelajaran berbasis proyek bagi siswa kelas satu</a:t>
            </a:r>
            <a:endParaRPr lang="en-US" sz="2800" dirty="0">
              <a:solidFill>
                <a:srgbClr val="000000"/>
              </a:solidFill>
              <a:effectLst/>
              <a:latin typeface="Times New Roman" panose="02020603050405020304" pitchFamily="18" charset="0"/>
              <a:ea typeface="Times New Roman" panose="02020603050405020304" pitchFamily="18" charset="0"/>
            </a:endParaRPr>
          </a:p>
          <a:p>
            <a:pPr marL="514350" indent="-514350">
              <a:buFont typeface="+mj-lt"/>
              <a:buAutoNum type="arabicPeriod"/>
            </a:pPr>
            <a:r>
              <a:rPr lang="id-ID" sz="2800" dirty="0">
                <a:solidFill>
                  <a:srgbClr val="000000"/>
                </a:solidFill>
                <a:effectLst/>
                <a:latin typeface="Times New Roman" panose="02020603050405020304" pitchFamily="18" charset="0"/>
                <a:ea typeface="Times New Roman" panose="02020603050405020304" pitchFamily="18" charset="0"/>
              </a:rPr>
              <a:t>Membagi kelas menjadi beberapa kelompok berdasarkan gaya belajar dan karakteristik siswa</a:t>
            </a:r>
            <a:endParaRPr lang="en-US" sz="2800" dirty="0">
              <a:solidFill>
                <a:srgbClr val="000000"/>
              </a:solidFill>
              <a:effectLst/>
              <a:latin typeface="Times New Roman" panose="02020603050405020304" pitchFamily="18" charset="0"/>
              <a:ea typeface="Times New Roman" panose="02020603050405020304" pitchFamily="18" charset="0"/>
            </a:endParaRPr>
          </a:p>
          <a:p>
            <a:pPr marL="514350" indent="-514350">
              <a:buFont typeface="+mj-lt"/>
              <a:buAutoNum type="arabicPeriod"/>
            </a:pPr>
            <a:r>
              <a:rPr lang="id-ID" sz="2800" dirty="0">
                <a:solidFill>
                  <a:srgbClr val="000000"/>
                </a:solidFill>
                <a:effectLst/>
                <a:latin typeface="Times New Roman" panose="02020603050405020304" pitchFamily="18" charset="0"/>
                <a:ea typeface="Times New Roman" panose="02020603050405020304" pitchFamily="18" charset="0"/>
              </a:rPr>
              <a:t>Setelah semua solusi terimplementasi, maka dapat dilanjutkan dengan supervisi akademik yang berfungsi untuk mengontrol dan mengevaluasi pelaksanaan kompetensi pedagogik guru</a:t>
            </a:r>
            <a:r>
              <a:rPr lang="en-US" sz="2800" dirty="0">
                <a:solidFill>
                  <a:srgbClr val="000000"/>
                </a:solidFill>
                <a:effectLst/>
                <a:latin typeface="Times New Roman" panose="02020603050405020304" pitchFamily="18" charset="0"/>
                <a:ea typeface="Times New Roman" panose="02020603050405020304" pitchFamily="18" charset="0"/>
              </a:rPr>
              <a:t>.</a:t>
            </a:r>
            <a:endParaRPr lang="en-ID" sz="2800" dirty="0"/>
          </a:p>
        </p:txBody>
      </p:sp>
    </p:spTree>
    <p:extLst>
      <p:ext uri="{BB962C8B-B14F-4D97-AF65-F5344CB8AC3E}">
        <p14:creationId xmlns:p14="http://schemas.microsoft.com/office/powerpoint/2010/main" val="2133996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g104f7abbb21_0_70"/>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a:p>
        </p:txBody>
      </p:sp>
      <p:sp>
        <p:nvSpPr>
          <p:cNvPr id="71" name="Google Shape;71;g104f7abbb21_0_70"/>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742950" lvl="0" indent="-514350" algn="l" rtl="0">
              <a:lnSpc>
                <a:spcPct val="90000"/>
              </a:lnSpc>
              <a:spcBef>
                <a:spcPts val="1000"/>
              </a:spcBef>
              <a:spcAft>
                <a:spcPts val="0"/>
              </a:spcAft>
              <a:buClr>
                <a:schemeClr val="dk1"/>
              </a:buClr>
              <a:buSzPts val="2800"/>
              <a:buAutoNum type="arabicPeriod"/>
            </a:pPr>
            <a:r>
              <a:rPr lang="en-US" dirty="0" err="1">
                <a:latin typeface="Century Gothic" panose="020B0502020202020204" pitchFamily="34" charset="0"/>
              </a:rPr>
              <a:t>Deskripsi</a:t>
            </a:r>
            <a:r>
              <a:rPr lang="en-US" dirty="0">
                <a:latin typeface="Century Gothic" panose="020B0502020202020204" pitchFamily="34" charset="0"/>
              </a:rPr>
              <a:t> </a:t>
            </a:r>
            <a:r>
              <a:rPr lang="en-US" dirty="0" err="1">
                <a:latin typeface="Century Gothic" panose="020B0502020202020204" pitchFamily="34" charset="0"/>
              </a:rPr>
              <a:t>tentang</a:t>
            </a:r>
            <a:r>
              <a:rPr lang="en-US" dirty="0">
                <a:latin typeface="Century Gothic" panose="020B0502020202020204" pitchFamily="34" charset="0"/>
              </a:rPr>
              <a:t> </a:t>
            </a:r>
            <a:r>
              <a:rPr lang="en-US" dirty="0" err="1">
                <a:latin typeface="Century Gothic" panose="020B0502020202020204" pitchFamily="34" charset="0"/>
              </a:rPr>
              <a:t>problematika</a:t>
            </a:r>
            <a:r>
              <a:rPr lang="en-US" dirty="0">
                <a:latin typeface="Century Gothic" panose="020B0502020202020204" pitchFamily="34" charset="0"/>
              </a:rPr>
              <a:t> </a:t>
            </a:r>
            <a:r>
              <a:rPr lang="en-US" dirty="0" err="1">
                <a:latin typeface="Century Gothic" panose="020B0502020202020204" pitchFamily="34" charset="0"/>
              </a:rPr>
              <a:t>kompetensi</a:t>
            </a:r>
            <a:r>
              <a:rPr lang="en-US" dirty="0">
                <a:latin typeface="Century Gothic" panose="020B0502020202020204" pitchFamily="34" charset="0"/>
              </a:rPr>
              <a:t> </a:t>
            </a:r>
            <a:r>
              <a:rPr lang="en-US" dirty="0" err="1">
                <a:latin typeface="Century Gothic" panose="020B0502020202020204" pitchFamily="34" charset="0"/>
              </a:rPr>
              <a:t>pedagogik</a:t>
            </a:r>
            <a:r>
              <a:rPr lang="en-US" dirty="0">
                <a:latin typeface="Century Gothic" panose="020B0502020202020204" pitchFamily="34" charset="0"/>
              </a:rPr>
              <a:t> guru </a:t>
            </a:r>
            <a:r>
              <a:rPr lang="en-US" dirty="0" err="1">
                <a:latin typeface="Century Gothic" panose="020B0502020202020204" pitchFamily="34" charset="0"/>
              </a:rPr>
              <a:t>dalam</a:t>
            </a:r>
            <a:r>
              <a:rPr lang="en-US" dirty="0">
                <a:latin typeface="Century Gothic" panose="020B0502020202020204" pitchFamily="34" charset="0"/>
              </a:rPr>
              <a:t> </a:t>
            </a:r>
            <a:r>
              <a:rPr lang="en-US" dirty="0" err="1">
                <a:latin typeface="Century Gothic" panose="020B0502020202020204" pitchFamily="34" charset="0"/>
              </a:rPr>
              <a:t>implementasi</a:t>
            </a:r>
            <a:r>
              <a:rPr lang="en-US" dirty="0">
                <a:latin typeface="Century Gothic" panose="020B0502020202020204" pitchFamily="34" charset="0"/>
              </a:rPr>
              <a:t> </a:t>
            </a:r>
            <a:r>
              <a:rPr lang="en-US" dirty="0" err="1">
                <a:latin typeface="Century Gothic" panose="020B0502020202020204" pitchFamily="34" charset="0"/>
              </a:rPr>
              <a:t>kurikulum</a:t>
            </a:r>
            <a:r>
              <a:rPr lang="en-US" dirty="0">
                <a:latin typeface="Century Gothic" panose="020B0502020202020204" pitchFamily="34" charset="0"/>
              </a:rPr>
              <a:t> Merdeka.</a:t>
            </a:r>
          </a:p>
          <a:p>
            <a:pPr marL="742950" indent="-514350">
              <a:buFont typeface="Arial"/>
              <a:buAutoNum type="arabicPeriod"/>
            </a:pPr>
            <a:r>
              <a:rPr lang="id-ID" dirty="0">
                <a:solidFill>
                  <a:srgbClr val="000000"/>
                </a:solidFill>
                <a:effectLst/>
                <a:latin typeface="Century Gothic" panose="020B0502020202020204" pitchFamily="34" charset="0"/>
                <a:ea typeface="Times New Roman" panose="02020603050405020304" pitchFamily="18" charset="0"/>
              </a:rPr>
              <a:t>Implementasi Kompetensi Pedagogik yang Efektif bagi Guru Kelas Satu SD Antawirya</a:t>
            </a:r>
            <a:r>
              <a:rPr lang="en-US" dirty="0">
                <a:solidFill>
                  <a:srgbClr val="000000"/>
                </a:solidFill>
                <a:effectLst/>
                <a:latin typeface="Century Gothic" panose="020B0502020202020204" pitchFamily="34" charset="0"/>
                <a:ea typeface="Times New Roman" panose="02020603050405020304" pitchFamily="18" charset="0"/>
              </a:rPr>
              <a:t>.</a:t>
            </a:r>
            <a:endParaRPr lang="en-US" sz="4000" dirty="0">
              <a:latin typeface="Century Gothic" panose="020B0502020202020204" pitchFamily="34" charset="0"/>
            </a:endParaRPr>
          </a:p>
          <a:p>
            <a:pPr marL="228600" lvl="0" indent="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104f7abbb21_0_0"/>
          <p:cNvSpPr txBox="1">
            <a:spLocks noGrp="1"/>
          </p:cNvSpPr>
          <p:nvPr>
            <p:ph type="title"/>
          </p:nvPr>
        </p:nvSpPr>
        <p:spPr>
          <a:xfrm>
            <a:off x="166758" y="11333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a:t>Temuan Penting Penelitian</a:t>
            </a:r>
            <a:endParaRPr/>
          </a:p>
        </p:txBody>
      </p:sp>
      <p:sp>
        <p:nvSpPr>
          <p:cNvPr id="78" name="Google Shape;78;g104f7abbb21_0_0"/>
          <p:cNvSpPr txBox="1">
            <a:spLocks noGrp="1"/>
          </p:cNvSpPr>
          <p:nvPr>
            <p:ph type="body" idx="1"/>
          </p:nvPr>
        </p:nvSpPr>
        <p:spPr>
          <a:xfrm>
            <a:off x="166758" y="1238732"/>
            <a:ext cx="11830800" cy="50898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ts val="2800"/>
              <a:buNone/>
            </a:pPr>
            <a:r>
              <a:rPr lang="en-US" dirty="0" err="1"/>
              <a:t>Penerapan</a:t>
            </a:r>
            <a:r>
              <a:rPr lang="en-US" dirty="0"/>
              <a:t> </a:t>
            </a:r>
            <a:r>
              <a:rPr lang="en-US" dirty="0" err="1"/>
              <a:t>kurikulum</a:t>
            </a:r>
            <a:r>
              <a:rPr lang="en-US" dirty="0"/>
              <a:t> baru </a:t>
            </a:r>
            <a:r>
              <a:rPr lang="en-US" dirty="0" err="1"/>
              <a:t>butuh</a:t>
            </a:r>
            <a:r>
              <a:rPr lang="en-US" dirty="0"/>
              <a:t> </a:t>
            </a:r>
            <a:r>
              <a:rPr lang="en-US" dirty="0" err="1"/>
              <a:t>waktu</a:t>
            </a:r>
            <a:r>
              <a:rPr lang="en-US" dirty="0"/>
              <a:t> yang </a:t>
            </a:r>
            <a:r>
              <a:rPr lang="en-US" dirty="0" err="1"/>
              <a:t>tidak</a:t>
            </a:r>
            <a:r>
              <a:rPr lang="en-US" dirty="0"/>
              <a:t> </a:t>
            </a:r>
            <a:r>
              <a:rPr lang="en-US" dirty="0" err="1"/>
              <a:t>sebentar</a:t>
            </a:r>
            <a:r>
              <a:rPr lang="en-US" dirty="0"/>
              <a:t>, para guru </a:t>
            </a:r>
            <a:r>
              <a:rPr lang="en-US" dirty="0" err="1"/>
              <a:t>butuh</a:t>
            </a:r>
            <a:r>
              <a:rPr lang="en-US" dirty="0"/>
              <a:t> </a:t>
            </a:r>
            <a:r>
              <a:rPr lang="en-US" dirty="0" err="1"/>
              <a:t>pelatihan</a:t>
            </a:r>
            <a:r>
              <a:rPr lang="en-US" dirty="0"/>
              <a:t> </a:t>
            </a:r>
            <a:r>
              <a:rPr lang="en-US" dirty="0" err="1"/>
              <a:t>lanjutan</a:t>
            </a:r>
            <a:r>
              <a:rPr lang="en-US" dirty="0"/>
              <a:t> agar </a:t>
            </a:r>
            <a:r>
              <a:rPr lang="en-US" dirty="0" err="1"/>
              <a:t>dapat</a:t>
            </a:r>
            <a:r>
              <a:rPr lang="en-US" dirty="0"/>
              <a:t> </a:t>
            </a:r>
            <a:r>
              <a:rPr lang="en-US" dirty="0" err="1"/>
              <a:t>menguasai</a:t>
            </a:r>
            <a:r>
              <a:rPr lang="en-US" dirty="0"/>
              <a:t> </a:t>
            </a:r>
            <a:r>
              <a:rPr lang="en-US" dirty="0" err="1"/>
              <a:t>kurikulum</a:t>
            </a:r>
            <a:r>
              <a:rPr lang="en-US" dirty="0"/>
              <a:t> dengan </a:t>
            </a:r>
            <a:r>
              <a:rPr lang="en-US" dirty="0" err="1"/>
              <a:t>baik</a:t>
            </a:r>
            <a:r>
              <a:rPr lang="en-US" dirty="0"/>
              <a:t>.</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104f7abbb21_0_315"/>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Manfaat Penelitian</a:t>
            </a:r>
            <a:endParaRPr/>
          </a:p>
        </p:txBody>
      </p:sp>
      <p:sp>
        <p:nvSpPr>
          <p:cNvPr id="84" name="Google Shape;84;g104f7abbb21_0_315"/>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742950" lvl="0" indent="-514350" algn="l" rtl="0">
              <a:lnSpc>
                <a:spcPct val="90000"/>
              </a:lnSpc>
              <a:spcBef>
                <a:spcPts val="1000"/>
              </a:spcBef>
              <a:spcAft>
                <a:spcPts val="0"/>
              </a:spcAft>
              <a:buClr>
                <a:schemeClr val="dk1"/>
              </a:buClr>
              <a:buSzPts val="2800"/>
              <a:buAutoNum type="arabicPeriod"/>
            </a:pPr>
            <a:r>
              <a:rPr lang="en-US" dirty="0" err="1"/>
              <a:t>Dapat</a:t>
            </a:r>
            <a:r>
              <a:rPr lang="en-US" dirty="0"/>
              <a:t> </a:t>
            </a:r>
            <a:r>
              <a:rPr lang="en-US" dirty="0" err="1"/>
              <a:t>mendeskripsikan</a:t>
            </a:r>
            <a:r>
              <a:rPr lang="en-US" dirty="0"/>
              <a:t> </a:t>
            </a:r>
            <a:r>
              <a:rPr lang="en-US" dirty="0" err="1"/>
              <a:t>problematika</a:t>
            </a:r>
            <a:r>
              <a:rPr lang="en-US" dirty="0"/>
              <a:t> </a:t>
            </a:r>
            <a:r>
              <a:rPr lang="en-US" dirty="0" err="1"/>
              <a:t>kompetensi</a:t>
            </a:r>
            <a:r>
              <a:rPr lang="en-US" dirty="0"/>
              <a:t> pedagogic </a:t>
            </a:r>
            <a:r>
              <a:rPr lang="en-US" dirty="0" err="1"/>
              <a:t>dalam</a:t>
            </a:r>
            <a:r>
              <a:rPr lang="en-US" dirty="0"/>
              <a:t> </a:t>
            </a:r>
            <a:r>
              <a:rPr lang="en-US" dirty="0" err="1"/>
              <a:t>kurikulum</a:t>
            </a:r>
            <a:r>
              <a:rPr lang="en-US" dirty="0"/>
              <a:t> Merdeka dengan </a:t>
            </a:r>
            <a:r>
              <a:rPr lang="en-US" dirty="0" err="1"/>
              <a:t>tepat</a:t>
            </a:r>
            <a:r>
              <a:rPr lang="en-US" dirty="0"/>
              <a:t> sesuai </a:t>
            </a:r>
            <a:r>
              <a:rPr lang="en-US" dirty="0" err="1"/>
              <a:t>jenjang</a:t>
            </a:r>
            <a:r>
              <a:rPr lang="en-US" dirty="0"/>
              <a:t>.</a:t>
            </a:r>
          </a:p>
          <a:p>
            <a:pPr marL="742950" lvl="0" indent="-514350" algn="l" rtl="0">
              <a:lnSpc>
                <a:spcPct val="90000"/>
              </a:lnSpc>
              <a:spcBef>
                <a:spcPts val="1000"/>
              </a:spcBef>
              <a:spcAft>
                <a:spcPts val="0"/>
              </a:spcAft>
              <a:buClr>
                <a:schemeClr val="dk1"/>
              </a:buClr>
              <a:buSzPts val="2800"/>
              <a:buAutoNum type="arabicPeriod"/>
            </a:pPr>
            <a:r>
              <a:rPr lang="en-US" dirty="0" err="1"/>
              <a:t>Menawarkan</a:t>
            </a:r>
            <a:r>
              <a:rPr lang="en-US" dirty="0"/>
              <a:t> Solusi </a:t>
            </a:r>
            <a:r>
              <a:rPr lang="en-US" dirty="0" err="1"/>
              <a:t>implementasi</a:t>
            </a:r>
            <a:r>
              <a:rPr lang="en-US" dirty="0"/>
              <a:t> </a:t>
            </a:r>
            <a:r>
              <a:rPr lang="en-US" dirty="0" err="1"/>
              <a:t>kompetensi</a:t>
            </a:r>
            <a:r>
              <a:rPr lang="en-US" dirty="0"/>
              <a:t> </a:t>
            </a:r>
            <a:r>
              <a:rPr lang="en-US" dirty="0" err="1"/>
              <a:t>pedagogicyang</a:t>
            </a:r>
            <a:r>
              <a:rPr lang="en-US" dirty="0"/>
              <a:t> </a:t>
            </a:r>
            <a:r>
              <a:rPr lang="en-US" dirty="0" err="1"/>
              <a:t>efektif</a:t>
            </a:r>
            <a:r>
              <a:rPr lang="en-US" dirty="0"/>
              <a:t> </a:t>
            </a:r>
            <a:r>
              <a:rPr lang="en-US" dirty="0" err="1"/>
              <a:t>dalam</a:t>
            </a:r>
            <a:r>
              <a:rPr lang="en-US" dirty="0"/>
              <a:t> </a:t>
            </a:r>
            <a:r>
              <a:rPr lang="en-US" dirty="0" err="1"/>
              <a:t>kurikulum</a:t>
            </a:r>
            <a:r>
              <a:rPr lang="en-US" dirty="0"/>
              <a:t> Merdeka</a:t>
            </a:r>
          </a:p>
          <a:p>
            <a:pPr marL="742950" lvl="0" indent="-514350" algn="l" rtl="0">
              <a:lnSpc>
                <a:spcPct val="90000"/>
              </a:lnSpc>
              <a:spcBef>
                <a:spcPts val="1000"/>
              </a:spcBef>
              <a:spcAft>
                <a:spcPts val="0"/>
              </a:spcAft>
              <a:buClr>
                <a:schemeClr val="dk1"/>
              </a:buClr>
              <a:buSzPts val="2800"/>
              <a:buAutoNum type="arabicPeriod"/>
            </a:pPr>
            <a:r>
              <a:rPr lang="en-US" dirty="0" err="1"/>
              <a:t>Menjadi</a:t>
            </a:r>
            <a:r>
              <a:rPr lang="en-US" dirty="0"/>
              <a:t> </a:t>
            </a:r>
            <a:r>
              <a:rPr lang="en-US" dirty="0" err="1"/>
              <a:t>landasan</a:t>
            </a:r>
            <a:r>
              <a:rPr lang="en-US" dirty="0"/>
              <a:t> Lembaga </a:t>
            </a:r>
            <a:r>
              <a:rPr lang="en-US" dirty="0" err="1"/>
              <a:t>dalam</a:t>
            </a:r>
            <a:r>
              <a:rPr lang="en-US" dirty="0"/>
              <a:t> </a:t>
            </a:r>
            <a:r>
              <a:rPr lang="en-US" dirty="0" err="1"/>
              <a:t>pengembangan</a:t>
            </a:r>
            <a:r>
              <a:rPr lang="en-US" dirty="0"/>
              <a:t> dan </a:t>
            </a:r>
            <a:r>
              <a:rPr lang="en-US" dirty="0" err="1"/>
              <a:t>pelatihan</a:t>
            </a:r>
            <a:r>
              <a:rPr lang="en-US" dirty="0"/>
              <a:t> </a:t>
            </a:r>
            <a:r>
              <a:rPr lang="en-US" dirty="0" err="1"/>
              <a:t>kompetensi</a:t>
            </a:r>
            <a:r>
              <a:rPr lang="en-US" dirty="0"/>
              <a:t> </a:t>
            </a:r>
            <a:r>
              <a:rPr lang="en-US" dirty="0" err="1"/>
              <a:t>pedagogik</a:t>
            </a:r>
            <a:r>
              <a:rPr lang="en-US" dirty="0"/>
              <a:t> guru</a:t>
            </a:r>
            <a:endParaRPr dirty="0"/>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2321</Words>
  <Application>Microsoft Office PowerPoint</Application>
  <PresentationFormat>Widescreen</PresentationFormat>
  <Paragraphs>84</Paragraphs>
  <Slides>15</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Exo</vt:lpstr>
      <vt:lpstr>Calibri</vt:lpstr>
      <vt:lpstr>Century Gothic</vt:lpstr>
      <vt:lpstr>Times New Roman</vt:lpstr>
      <vt:lpstr>Office Theme</vt:lpstr>
      <vt:lpstr>Problematika Kompetensi Pedagogik Guru dalam Implementasi Kurikulum Merdeka</vt:lpstr>
      <vt:lpstr>Pendahuluan</vt:lpstr>
      <vt:lpstr>Pertanyaan Penelitian (Rumusan Masalah)</vt:lpstr>
      <vt:lpstr>Metode</vt:lpstr>
      <vt:lpstr>Hasil</vt:lpstr>
      <vt:lpstr>Hasil</vt:lpstr>
      <vt:lpstr>Pembahasan</vt:lpstr>
      <vt:lpstr>Temuan Penting Penelitian</vt:lpstr>
      <vt:lpstr>Manfaat Penelitian</vt:lpstr>
      <vt:lpstr>Referensi</vt:lpstr>
      <vt:lpstr>Referensi</vt:lpstr>
      <vt:lpstr>Referensi</vt:lpstr>
      <vt:lpstr>Referensi</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Umsida</dc:creator>
  <cp:lastModifiedBy>alif fauzi</cp:lastModifiedBy>
  <cp:revision>4</cp:revision>
  <dcterms:created xsi:type="dcterms:W3CDTF">2020-02-15T07:43:00Z</dcterms:created>
  <dcterms:modified xsi:type="dcterms:W3CDTF">2024-08-09T03:38:04Z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