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6" r:id="rId2"/>
    <p:sldId id="263" r:id="rId3"/>
    <p:sldId id="265" r:id="rId4"/>
    <p:sldId id="264" r:id="rId5"/>
    <p:sldId id="266" r:id="rId6"/>
    <p:sldId id="267" r:id="rId7"/>
    <p:sldId id="269" r:id="rId8"/>
    <p:sldId id="271" r:id="rId9"/>
    <p:sldId id="272" r:id="rId10"/>
    <p:sldId id="273" r:id="rId11"/>
    <p:sldId id="274" r:id="rId12"/>
    <p:sldId id="275" r:id="rId13"/>
    <p:sldId id="276" r:id="rId14"/>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346B"/>
    <a:srgbClr val="1B4685"/>
    <a:srgbClr val="1C476E"/>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1338" y="66"/>
      </p:cViewPr>
      <p:guideLst/>
    </p:cSldViewPr>
  </p:slideViewPr>
  <p:notesTextViewPr>
    <p:cViewPr>
      <p:scale>
        <a:sx n="1" d="1"/>
        <a:sy n="1" d="1"/>
      </p:scale>
      <p:origin x="0" y="0"/>
    </p:cViewPr>
  </p:notesTextViewPr>
  <p:notesViewPr>
    <p:cSldViewPr snapToGrid="0">
      <p:cViewPr varScale="1">
        <p:scale>
          <a:sx n="72" d="100"/>
          <a:sy n="72" d="100"/>
        </p:scale>
        <p:origin x="18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96427F3-134A-4FFB-858F-CE24B0CB3519}" type="datetimeFigureOut">
              <a:rPr lang="en-US" smtClean="0"/>
              <a:t>8/12/2024</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F521B7ED-EBE3-41CC-B0F5-B226B3FBC1FD}" type="slidenum">
              <a:rPr lang="en-US" smtClean="0"/>
              <a:t>‹#›</a:t>
            </a:fld>
            <a:endParaRPr lang="en-US"/>
          </a:p>
        </p:txBody>
      </p:sp>
    </p:spTree>
    <p:extLst>
      <p:ext uri="{BB962C8B-B14F-4D97-AF65-F5344CB8AC3E}">
        <p14:creationId xmlns:p14="http://schemas.microsoft.com/office/powerpoint/2010/main" val="2673922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99E53E9-0DC6-48A1-AD43-315F7B10A02A}" type="datetimeFigureOut">
              <a:rPr lang="en-US" smtClean="0"/>
              <a:t>8/12/2024</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D9E804C-E1BB-4E1F-96D4-238CD75362DB}" type="slidenum">
              <a:rPr lang="en-US" smtClean="0"/>
              <a:t>‹#›</a:t>
            </a:fld>
            <a:endParaRPr lang="en-US"/>
          </a:p>
        </p:txBody>
      </p:sp>
    </p:spTree>
    <p:extLst>
      <p:ext uri="{BB962C8B-B14F-4D97-AF65-F5344CB8AC3E}">
        <p14:creationId xmlns:p14="http://schemas.microsoft.com/office/powerpoint/2010/main" val="3270845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252" y="-9938"/>
            <a:ext cx="9157251" cy="6867938"/>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252" y="-9938"/>
            <a:ext cx="2174465" cy="1537250"/>
          </a:xfrm>
          <a:prstGeom prst="rect">
            <a:avLst/>
          </a:prstGeom>
        </p:spPr>
      </p:pic>
      <p:sp>
        <p:nvSpPr>
          <p:cNvPr id="2" name="Title 1"/>
          <p:cNvSpPr>
            <a:spLocks noGrp="1"/>
          </p:cNvSpPr>
          <p:nvPr>
            <p:ph type="ctrTitle"/>
          </p:nvPr>
        </p:nvSpPr>
        <p:spPr>
          <a:xfrm>
            <a:off x="685800" y="1537251"/>
            <a:ext cx="7772400" cy="1972711"/>
          </a:xfrm>
        </p:spPr>
        <p:txBody>
          <a:bodyPr anchor="b">
            <a:normAutofit/>
          </a:bodyPr>
          <a:lstStyle>
            <a:lvl1pPr algn="ctr">
              <a:defRPr sz="6000">
                <a:solidFill>
                  <a:schemeClr val="bg1"/>
                </a:solidFill>
                <a:latin typeface="Alexon RR" panose="02000300000000000000" pitchFamily="50" charset="0"/>
              </a:defRPr>
            </a:lvl1pPr>
          </a:lstStyle>
          <a:p>
            <a:r>
              <a:rPr lang="en-US" dirty="0"/>
              <a:t>Click to edit Master title style</a:t>
            </a:r>
          </a:p>
        </p:txBody>
      </p:sp>
      <p:sp>
        <p:nvSpPr>
          <p:cNvPr id="3" name="Subtitle 2"/>
          <p:cNvSpPr>
            <a:spLocks noGrp="1"/>
          </p:cNvSpPr>
          <p:nvPr>
            <p:ph type="subTitle" idx="1"/>
          </p:nvPr>
        </p:nvSpPr>
        <p:spPr>
          <a:xfrm>
            <a:off x="1143000" y="3750364"/>
            <a:ext cx="6858000" cy="1507435"/>
          </a:xfrm>
        </p:spPr>
        <p:txBody>
          <a:bodyPr/>
          <a:lstStyle>
            <a:lvl1pPr marL="0" indent="0" algn="ctr">
              <a:buNone/>
              <a:defRPr sz="2400">
                <a:solidFill>
                  <a:schemeClr val="bg1"/>
                </a:solidFill>
                <a:latin typeface="Alexon RR" panose="02000300000000000000"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575642" y="5653018"/>
            <a:ext cx="2057400" cy="365125"/>
          </a:xfrm>
        </p:spPr>
        <p:txBody>
          <a:bodyPr/>
          <a:lstStyle/>
          <a:p>
            <a:fld id="{7287147D-8531-4EF9-A41A-7503F0AF64C4}" type="datetimeFigureOut">
              <a:rPr lang="en-US" smtClean="0"/>
              <a:t>8/12/2024</a:t>
            </a:fld>
            <a:endParaRPr lang="en-US"/>
          </a:p>
        </p:txBody>
      </p:sp>
      <p:sp>
        <p:nvSpPr>
          <p:cNvPr id="5" name="Footer Placeholder 4"/>
          <p:cNvSpPr>
            <a:spLocks noGrp="1"/>
          </p:cNvSpPr>
          <p:nvPr>
            <p:ph type="ftr" sz="quarter" idx="11"/>
          </p:nvPr>
        </p:nvSpPr>
        <p:spPr>
          <a:xfrm>
            <a:off x="3028950" y="5653018"/>
            <a:ext cx="3086100" cy="365125"/>
          </a:xfrm>
        </p:spPr>
        <p:txBody>
          <a:bodyPr/>
          <a:lstStyle/>
          <a:p>
            <a:endParaRPr lang="en-US" dirty="0"/>
          </a:p>
        </p:txBody>
      </p:sp>
      <p:sp>
        <p:nvSpPr>
          <p:cNvPr id="6" name="Slide Number Placeholder 5"/>
          <p:cNvSpPr>
            <a:spLocks noGrp="1"/>
          </p:cNvSpPr>
          <p:nvPr>
            <p:ph type="sldNum" sz="quarter" idx="12"/>
          </p:nvPr>
        </p:nvSpPr>
        <p:spPr>
          <a:xfrm>
            <a:off x="6510958" y="5653018"/>
            <a:ext cx="2057400" cy="365125"/>
          </a:xfrm>
        </p:spPr>
        <p:txBody>
          <a:bodyPr/>
          <a:lstStyle/>
          <a:p>
            <a:fld id="{80FA636C-79B5-490E-A768-D9BE77AF68C9}" type="slidenum">
              <a:rPr lang="en-US" smtClean="0"/>
              <a:t>‹#›</a:t>
            </a:fld>
            <a:endParaRPr lang="en-US"/>
          </a:p>
        </p:txBody>
      </p:sp>
      <p:sp>
        <p:nvSpPr>
          <p:cNvPr id="12" name="TextBox 11"/>
          <p:cNvSpPr txBox="1"/>
          <p:nvPr userDrawn="1"/>
        </p:nvSpPr>
        <p:spPr>
          <a:xfrm>
            <a:off x="1948899" y="401018"/>
            <a:ext cx="1814720" cy="830997"/>
          </a:xfrm>
          <a:prstGeom prst="rect">
            <a:avLst/>
          </a:prstGeom>
          <a:noFill/>
        </p:spPr>
        <p:txBody>
          <a:bodyPr wrap="square" rtlCol="0">
            <a:spAutoFit/>
          </a:bodyPr>
          <a:lstStyle/>
          <a:p>
            <a:r>
              <a:rPr lang="en-US" sz="1600" dirty="0" err="1">
                <a:solidFill>
                  <a:schemeClr val="accent4"/>
                </a:solidFill>
                <a:latin typeface="Alexon RR" panose="02000300000000000000" pitchFamily="50" charset="0"/>
              </a:rPr>
              <a:t>Universitas</a:t>
            </a:r>
            <a:r>
              <a:rPr lang="en-US" sz="1600" dirty="0">
                <a:solidFill>
                  <a:schemeClr val="accent4"/>
                </a:solidFill>
                <a:latin typeface="Alexon RR" panose="02000300000000000000" pitchFamily="50" charset="0"/>
              </a:rPr>
              <a:t> </a:t>
            </a:r>
            <a:r>
              <a:rPr lang="en-US" sz="1600" dirty="0" err="1">
                <a:solidFill>
                  <a:schemeClr val="accent4"/>
                </a:solidFill>
                <a:latin typeface="Alexon RR" panose="02000300000000000000" pitchFamily="50" charset="0"/>
              </a:rPr>
              <a:t>Muhammadiyah</a:t>
            </a:r>
            <a:r>
              <a:rPr lang="en-US" sz="1600" dirty="0">
                <a:solidFill>
                  <a:schemeClr val="accent4"/>
                </a:solidFill>
                <a:latin typeface="Alexon RR" panose="02000300000000000000" pitchFamily="50" charset="0"/>
              </a:rPr>
              <a:t> </a:t>
            </a:r>
            <a:r>
              <a:rPr lang="en-US" sz="1600" dirty="0" err="1">
                <a:solidFill>
                  <a:schemeClr val="accent4"/>
                </a:solidFill>
                <a:latin typeface="Alexon RR" panose="02000300000000000000" pitchFamily="50" charset="0"/>
              </a:rPr>
              <a:t>Sidoarjo</a:t>
            </a:r>
            <a:endParaRPr lang="en-US" sz="1600" dirty="0">
              <a:solidFill>
                <a:schemeClr val="accent4"/>
              </a:solidFill>
              <a:latin typeface="Alexon RR" panose="02000300000000000000" pitchFamily="50" charset="0"/>
            </a:endParaRPr>
          </a:p>
        </p:txBody>
      </p:sp>
      <p:sp>
        <p:nvSpPr>
          <p:cNvPr id="13" name="TextBox 12"/>
          <p:cNvSpPr txBox="1"/>
          <p:nvPr userDrawn="1"/>
        </p:nvSpPr>
        <p:spPr>
          <a:xfrm>
            <a:off x="7539658" y="6122504"/>
            <a:ext cx="1458568" cy="735496"/>
          </a:xfrm>
          <a:prstGeom prst="rect">
            <a:avLst/>
          </a:prstGeom>
          <a:solidFill>
            <a:srgbClr val="1B4685"/>
          </a:solidFill>
        </p:spPr>
        <p:txBody>
          <a:bodyPr wrap="square" rtlCol="0">
            <a:spAutoFit/>
          </a:bodyPr>
          <a:lstStyle/>
          <a:p>
            <a:endParaRPr lang="en-US" dirty="0"/>
          </a:p>
        </p:txBody>
      </p:sp>
    </p:spTree>
    <p:extLst>
      <p:ext uri="{BB962C8B-B14F-4D97-AF65-F5344CB8AC3E}">
        <p14:creationId xmlns:p14="http://schemas.microsoft.com/office/powerpoint/2010/main" val="3301971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87147D-8531-4EF9-A41A-7503F0AF64C4}" type="datetimeFigureOut">
              <a:rPr lang="en-US" smtClean="0"/>
              <a:t>8/12/2024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pic>
        <p:nvPicPr>
          <p:cNvPr id="6" name="Picture 5"/>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26000"/>
                    </a14:imgEffect>
                  </a14:imgLayer>
                </a14:imgProps>
              </a:ext>
              <a:ext uri="{28A0092B-C50C-407E-A947-70E740481C1C}">
                <a14:useLocalDpi xmlns:a14="http://schemas.microsoft.com/office/drawing/2010/main" val="0"/>
              </a:ext>
            </a:extLst>
          </a:blip>
          <a:stretch>
            <a:fillRect/>
          </a:stretch>
        </p:blipFill>
        <p:spPr>
          <a:xfrm>
            <a:off x="5715000" y="4879075"/>
            <a:ext cx="3810000" cy="1978925"/>
          </a:xfrm>
          <a:prstGeom prst="rect">
            <a:avLst/>
          </a:prstGeom>
          <a:noFill/>
        </p:spPr>
      </p:pic>
      <p:sp>
        <p:nvSpPr>
          <p:cNvPr id="10" name="Text Placeholder 2"/>
          <p:cNvSpPr>
            <a:spLocks noGrp="1"/>
          </p:cNvSpPr>
          <p:nvPr>
            <p:ph idx="1"/>
          </p:nvPr>
        </p:nvSpPr>
        <p:spPr>
          <a:xfrm>
            <a:off x="108505" y="1232452"/>
            <a:ext cx="8889721"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108505" y="113336"/>
            <a:ext cx="8853691" cy="999848"/>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86772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Custom Layout">
    <p:bg>
      <p:bgPr>
        <a:gradFill>
          <a:gsLst>
            <a:gs pos="0">
              <a:schemeClr val="tx2">
                <a:lumMod val="60000"/>
                <a:lumOff val="40000"/>
              </a:schemeClr>
            </a:gs>
            <a:gs pos="100000">
              <a:schemeClr val="tx2">
                <a:lumMod val="75000"/>
              </a:schemeClr>
            </a:gs>
            <a:gs pos="11000">
              <a:srgbClr val="0087E6"/>
            </a:gs>
            <a:gs pos="60000">
              <a:srgbClr val="005CBF"/>
            </a:gs>
          </a:gsLst>
          <a:path path="rect">
            <a:fillToRect l="100000" t="100000"/>
          </a:path>
        </a:gra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BEBA8EAE-BF5A-486C-A8C5-ECC9F3942E4B}">
                <a14:imgProps xmlns:a14="http://schemas.microsoft.com/office/drawing/2010/main">
                  <a14:imgLayer r:embed="rId3">
                    <a14:imgEffect>
                      <a14:artisticGlowDiffused/>
                    </a14:imgEffect>
                    <a14:imgEffect>
                      <a14:brightnessContrast bright="59000" contrast="68000"/>
                    </a14:imgEffect>
                  </a14:imgLayer>
                </a14:imgProps>
              </a:ext>
              <a:ext uri="{28A0092B-C50C-407E-A947-70E740481C1C}">
                <a14:useLocalDpi xmlns:a14="http://schemas.microsoft.com/office/drawing/2010/main" val="0"/>
              </a:ext>
            </a:extLst>
          </a:blip>
          <a:stretch>
            <a:fillRect/>
          </a:stretch>
        </p:blipFill>
        <p:spPr>
          <a:xfrm>
            <a:off x="5547897" y="4776523"/>
            <a:ext cx="4083983" cy="2121233"/>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pPr/>
              <a:t>8/12/2024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pPr/>
              <a:t>‹#›</a:t>
            </a:fld>
            <a:endParaRPr lang="en-US"/>
          </a:p>
        </p:txBody>
      </p:sp>
      <p:sp>
        <p:nvSpPr>
          <p:cNvPr id="12" name="Title 1"/>
          <p:cNvSpPr>
            <a:spLocks noGrp="1"/>
          </p:cNvSpPr>
          <p:nvPr>
            <p:ph type="title"/>
          </p:nvPr>
        </p:nvSpPr>
        <p:spPr>
          <a:xfrm>
            <a:off x="2093843" y="113335"/>
            <a:ext cx="6868352" cy="891207"/>
          </a:xfrm>
        </p:spPr>
        <p:txBody>
          <a:bodyPr/>
          <a:lstStyle>
            <a:lvl1pPr>
              <a:defRPr>
                <a:solidFill>
                  <a:schemeClr val="bg1"/>
                </a:solidFill>
              </a:defRPr>
            </a:lvl1pPr>
          </a:lstStyle>
          <a:p>
            <a:r>
              <a:rPr lang="en-US" dirty="0"/>
              <a:t>Click to edit Master title style</a:t>
            </a:r>
          </a:p>
        </p:txBody>
      </p:sp>
      <p:sp>
        <p:nvSpPr>
          <p:cNvPr id="13" name="Text Placeholder 2"/>
          <p:cNvSpPr>
            <a:spLocks noGrp="1"/>
          </p:cNvSpPr>
          <p:nvPr>
            <p:ph idx="1"/>
          </p:nvPr>
        </p:nvSpPr>
        <p:spPr>
          <a:xfrm>
            <a:off x="145775" y="1126435"/>
            <a:ext cx="8852452" cy="5327374"/>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1791" y="128927"/>
            <a:ext cx="1616765" cy="767065"/>
          </a:xfrm>
          <a:prstGeom prst="rect">
            <a:avLst/>
          </a:prstGeom>
        </p:spPr>
      </p:pic>
    </p:spTree>
    <p:extLst>
      <p:ext uri="{BB962C8B-B14F-4D97-AF65-F5344CB8AC3E}">
        <p14:creationId xmlns:p14="http://schemas.microsoft.com/office/powerpoint/2010/main" val="3644732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bg>
      <p:bgPr>
        <a:gradFill>
          <a:gsLst>
            <a:gs pos="0">
              <a:schemeClr val="tx2">
                <a:lumMod val="60000"/>
                <a:lumOff val="40000"/>
              </a:schemeClr>
            </a:gs>
            <a:gs pos="100000">
              <a:schemeClr val="tx2">
                <a:lumMod val="75000"/>
              </a:schemeClr>
            </a:gs>
            <a:gs pos="11000">
              <a:srgbClr val="0087E6"/>
            </a:gs>
            <a:gs pos="60000">
              <a:srgbClr val="005CBF"/>
            </a:gs>
          </a:gsLst>
          <a:path path="rect">
            <a:fillToRect l="100000" t="100000"/>
          </a:path>
        </a:gra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pPr/>
              <a:t>8/12/2024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pPr/>
              <a:t>‹#›</a:t>
            </a:fld>
            <a:endParaRPr lang="en-US"/>
          </a:p>
        </p:txBody>
      </p:sp>
      <p:sp>
        <p:nvSpPr>
          <p:cNvPr id="12" name="Title 1"/>
          <p:cNvSpPr>
            <a:spLocks noGrp="1"/>
          </p:cNvSpPr>
          <p:nvPr>
            <p:ph type="title"/>
          </p:nvPr>
        </p:nvSpPr>
        <p:spPr>
          <a:xfrm>
            <a:off x="2093843" y="113335"/>
            <a:ext cx="6868352" cy="891207"/>
          </a:xfrm>
        </p:spPr>
        <p:txBody>
          <a:bodyPr/>
          <a:lstStyle>
            <a:lvl1pPr>
              <a:defRPr>
                <a:solidFill>
                  <a:schemeClr val="bg1"/>
                </a:solidFill>
              </a:defRPr>
            </a:lvl1pPr>
          </a:lstStyle>
          <a:p>
            <a:r>
              <a:rPr lang="en-US" dirty="0"/>
              <a:t>Click to edit Master title style</a:t>
            </a:r>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791" y="128927"/>
            <a:ext cx="1616765" cy="767065"/>
          </a:xfrm>
          <a:prstGeom prst="rect">
            <a:avLst/>
          </a:prstGeom>
        </p:spPr>
      </p:pic>
      <p:sp>
        <p:nvSpPr>
          <p:cNvPr id="9" name="Text Placeholder 2"/>
          <p:cNvSpPr>
            <a:spLocks noGrp="1"/>
          </p:cNvSpPr>
          <p:nvPr>
            <p:ph idx="1"/>
          </p:nvPr>
        </p:nvSpPr>
        <p:spPr>
          <a:xfrm>
            <a:off x="159026" y="1139687"/>
            <a:ext cx="8803169" cy="5399226"/>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17761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Custom Layout">
    <p:bg>
      <p:bgPr>
        <a:gradFill>
          <a:gsLst>
            <a:gs pos="0">
              <a:schemeClr val="tx2">
                <a:lumMod val="60000"/>
                <a:lumOff val="40000"/>
              </a:schemeClr>
            </a:gs>
            <a:gs pos="100000">
              <a:schemeClr val="tx2">
                <a:lumMod val="75000"/>
              </a:schemeClr>
            </a:gs>
            <a:gs pos="11000">
              <a:srgbClr val="0087E6"/>
            </a:gs>
            <a:gs pos="60000">
              <a:srgbClr val="005CBF"/>
            </a:gs>
          </a:gsLst>
          <a:path path="rect">
            <a:fillToRect l="100000" t="100000"/>
          </a:path>
        </a:gra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BEBA8EAE-BF5A-486C-A8C5-ECC9F3942E4B}">
                <a14:imgProps xmlns:a14="http://schemas.microsoft.com/office/drawing/2010/main">
                  <a14:imgLayer r:embed="rId3">
                    <a14:imgEffect>
                      <a14:artisticGlowDiffused/>
                    </a14:imgEffect>
                    <a14:imgEffect>
                      <a14:brightnessContrast bright="59000" contrast="68000"/>
                    </a14:imgEffect>
                  </a14:imgLayer>
                </a14:imgProps>
              </a:ext>
              <a:ext uri="{28A0092B-C50C-407E-A947-70E740481C1C}">
                <a14:useLocalDpi xmlns:a14="http://schemas.microsoft.com/office/drawing/2010/main" val="0"/>
              </a:ext>
            </a:extLst>
          </a:blip>
          <a:stretch>
            <a:fillRect/>
          </a:stretch>
        </p:blipFill>
        <p:spPr>
          <a:xfrm>
            <a:off x="5547897" y="4776523"/>
            <a:ext cx="4083983" cy="2121233"/>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pPr/>
              <a:t>8/12/2024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pPr/>
              <a:t>‹#›</a:t>
            </a:fld>
            <a:endParaRPr lang="en-US"/>
          </a:p>
        </p:txBody>
      </p:sp>
      <p:sp>
        <p:nvSpPr>
          <p:cNvPr id="12" name="Title 1"/>
          <p:cNvSpPr>
            <a:spLocks noGrp="1"/>
          </p:cNvSpPr>
          <p:nvPr>
            <p:ph type="title"/>
          </p:nvPr>
        </p:nvSpPr>
        <p:spPr>
          <a:xfrm>
            <a:off x="159026" y="113335"/>
            <a:ext cx="8803169" cy="891207"/>
          </a:xfrm>
        </p:spPr>
        <p:txBody>
          <a:bodyPr/>
          <a:lstStyle>
            <a:lvl1pPr>
              <a:defRPr>
                <a:solidFill>
                  <a:schemeClr val="bg1"/>
                </a:solidFill>
              </a:defRPr>
            </a:lvl1pPr>
          </a:lstStyle>
          <a:p>
            <a:r>
              <a:rPr lang="en-US" dirty="0"/>
              <a:t>Click to edit Master title style</a:t>
            </a:r>
          </a:p>
        </p:txBody>
      </p:sp>
      <p:sp>
        <p:nvSpPr>
          <p:cNvPr id="13" name="Text Placeholder 2"/>
          <p:cNvSpPr>
            <a:spLocks noGrp="1"/>
          </p:cNvSpPr>
          <p:nvPr>
            <p:ph idx="1"/>
          </p:nvPr>
        </p:nvSpPr>
        <p:spPr>
          <a:xfrm>
            <a:off x="159026" y="1139687"/>
            <a:ext cx="8803169" cy="5399226"/>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52890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9"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3"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3" name="Content Placeholder 2"/>
          <p:cNvSpPr>
            <a:spLocks noGrp="1"/>
          </p:cNvSpPr>
          <p:nvPr>
            <p:ph sz="half" idx="1"/>
          </p:nvPr>
        </p:nvSpPr>
        <p:spPr>
          <a:xfrm>
            <a:off x="176007" y="1285462"/>
            <a:ext cx="4338843" cy="48915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285462"/>
            <a:ext cx="4369076" cy="48915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125068" y="113335"/>
            <a:ext cx="8873158"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extLst>
      <p:ext uri="{BB962C8B-B14F-4D97-AF65-F5344CB8AC3E}">
        <p14:creationId xmlns:p14="http://schemas.microsoft.com/office/powerpoint/2010/main" val="3046952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13"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4"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3" name="Text Placeholder 2"/>
          <p:cNvSpPr>
            <a:spLocks noGrp="1"/>
          </p:cNvSpPr>
          <p:nvPr>
            <p:ph type="body" idx="1"/>
          </p:nvPr>
        </p:nvSpPr>
        <p:spPr>
          <a:xfrm>
            <a:off x="125068" y="1269207"/>
            <a:ext cx="4373114" cy="82391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068" y="2213390"/>
            <a:ext cx="4373114" cy="39762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269207"/>
            <a:ext cx="4369076" cy="82391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213390"/>
            <a:ext cx="4369076" cy="39762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1"/>
          <p:cNvSpPr>
            <a:spLocks noGrp="1"/>
          </p:cNvSpPr>
          <p:nvPr>
            <p:ph type="title"/>
          </p:nvPr>
        </p:nvSpPr>
        <p:spPr>
          <a:xfrm>
            <a:off x="125068" y="113335"/>
            <a:ext cx="8873158"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extLst>
      <p:ext uri="{BB962C8B-B14F-4D97-AF65-F5344CB8AC3E}">
        <p14:creationId xmlns:p14="http://schemas.microsoft.com/office/powerpoint/2010/main" val="2438674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12"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3"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2" name="Title 1"/>
          <p:cNvSpPr>
            <a:spLocks noGrp="1"/>
          </p:cNvSpPr>
          <p:nvPr>
            <p:ph type="title"/>
          </p:nvPr>
        </p:nvSpPr>
        <p:spPr>
          <a:xfrm>
            <a:off x="629841" y="457200"/>
            <a:ext cx="2949178" cy="1600200"/>
          </a:xfrm>
          <a:solidFill>
            <a:srgbClr val="1B4685"/>
          </a:solidFill>
        </p:spPr>
        <p:txBody>
          <a:bodyPr anchor="b"/>
          <a:lstStyle>
            <a:lvl1pPr>
              <a:defRPr sz="32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solidFill>
            <a:srgbClr val="FFC000"/>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079896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10"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1"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2" name="Title 1"/>
          <p:cNvSpPr>
            <a:spLocks noGrp="1"/>
          </p:cNvSpPr>
          <p:nvPr>
            <p:ph type="title"/>
          </p:nvPr>
        </p:nvSpPr>
        <p:spPr>
          <a:xfrm>
            <a:off x="629841" y="457200"/>
            <a:ext cx="2949178" cy="1600200"/>
          </a:xfrm>
          <a:solidFill>
            <a:srgbClr val="1B4685"/>
          </a:solidFill>
        </p:spPr>
        <p:txBody>
          <a:bodyPr anchor="b"/>
          <a:lstStyle>
            <a:lvl1pPr>
              <a:defRPr sz="320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solidFill>
            <a:srgbClr val="FFC000"/>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1240446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12"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3"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3" name="Vertical Text Placeholder 2"/>
          <p:cNvSpPr>
            <a:spLocks noGrp="1"/>
          </p:cNvSpPr>
          <p:nvPr>
            <p:ph type="body" orient="vert" idx="1"/>
          </p:nvPr>
        </p:nvSpPr>
        <p:spPr>
          <a:xfrm>
            <a:off x="125068" y="1298713"/>
            <a:ext cx="8873158" cy="4878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5068" y="113335"/>
            <a:ext cx="8873158"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extLst>
      <p:ext uri="{BB962C8B-B14F-4D97-AF65-F5344CB8AC3E}">
        <p14:creationId xmlns:p14="http://schemas.microsoft.com/office/powerpoint/2010/main" val="20057807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11"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2"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2" name="Vertical Title 1"/>
          <p:cNvSpPr>
            <a:spLocks noGrp="1"/>
          </p:cNvSpPr>
          <p:nvPr>
            <p:ph type="title" orient="vert"/>
          </p:nvPr>
        </p:nvSpPr>
        <p:spPr>
          <a:xfrm>
            <a:off x="7020753" y="365124"/>
            <a:ext cx="1971675" cy="5571849"/>
          </a:xfrm>
          <a:solidFill>
            <a:srgbClr val="1B4685"/>
          </a:solidFill>
        </p:spPr>
        <p:txBody>
          <a:bodyPr vert="eaVert"/>
          <a:lstStyle>
            <a:lvl1pPr>
              <a:defRPr>
                <a:solidFill>
                  <a:schemeClr val="bg1"/>
                </a:solidFill>
              </a:defRPr>
            </a:lvl1pPr>
          </a:lstStyle>
          <a:p>
            <a:r>
              <a:rPr lang="en-US" dirty="0"/>
              <a:t>Click to edit Master title style</a:t>
            </a:r>
          </a:p>
        </p:txBody>
      </p:sp>
      <p:sp>
        <p:nvSpPr>
          <p:cNvPr id="3" name="Vertical Text Placeholder 2"/>
          <p:cNvSpPr>
            <a:spLocks noGrp="1"/>
          </p:cNvSpPr>
          <p:nvPr>
            <p:ph type="body" orient="vert" idx="1"/>
          </p:nvPr>
        </p:nvSpPr>
        <p:spPr>
          <a:xfrm>
            <a:off x="125068" y="365125"/>
            <a:ext cx="6739558" cy="5571849"/>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1693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2" name="Title 1"/>
          <p:cNvSpPr>
            <a:spLocks noGrp="1"/>
          </p:cNvSpPr>
          <p:nvPr>
            <p:ph type="title"/>
          </p:nvPr>
        </p:nvSpPr>
        <p:spPr>
          <a:xfrm>
            <a:off x="125068" y="113335"/>
            <a:ext cx="8873158"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5" name="Footer Placeholder 4"/>
          <p:cNvSpPr>
            <a:spLocks noGrp="1"/>
          </p:cNvSpPr>
          <p:nvPr>
            <p:ph type="ftr" sz="quarter" idx="11"/>
          </p:nvPr>
        </p:nvSpPr>
        <p:spPr>
          <a:xfrm>
            <a:off x="3018597" y="5963341"/>
            <a:ext cx="3086100" cy="365125"/>
          </a:xfrm>
        </p:spPr>
        <p:txBody>
          <a:bodyPr/>
          <a:lstStyle/>
          <a:p>
            <a:endParaRPr lang="en-US" dirty="0"/>
          </a:p>
        </p:txBody>
      </p:sp>
      <p:sp>
        <p:nvSpPr>
          <p:cNvPr id="8" name="Text Placeholder 2"/>
          <p:cNvSpPr>
            <a:spLocks noGrp="1"/>
          </p:cNvSpPr>
          <p:nvPr>
            <p:ph idx="1"/>
          </p:nvPr>
        </p:nvSpPr>
        <p:spPr>
          <a:xfrm>
            <a:off x="125068" y="1238732"/>
            <a:ext cx="8873158"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Tree>
    <p:extLst>
      <p:ext uri="{BB962C8B-B14F-4D97-AF65-F5344CB8AC3E}">
        <p14:creationId xmlns:p14="http://schemas.microsoft.com/office/powerpoint/2010/main" val="1777349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628650" y="6356351"/>
            <a:ext cx="908602" cy="365125"/>
          </a:xfrm>
        </p:spPr>
        <p:txBody>
          <a:bodyPr/>
          <a:lstStyle/>
          <a:p>
            <a:fld id="{7287147D-8531-4EF9-A41A-7503F0AF64C4}" type="datetimeFigureOut">
              <a:rPr lang="en-US" smtClean="0"/>
              <a:t>8/12/2024</a:t>
            </a:fld>
            <a:endParaRPr lang="en-US" dirty="0"/>
          </a:p>
        </p:txBody>
      </p:sp>
      <p:sp>
        <p:nvSpPr>
          <p:cNvPr id="6" name="Slide Number Placeholder 5"/>
          <p:cNvSpPr>
            <a:spLocks noGrp="1"/>
          </p:cNvSpPr>
          <p:nvPr>
            <p:ph type="sldNum" sz="quarter" idx="12"/>
          </p:nvPr>
        </p:nvSpPr>
        <p:spPr>
          <a:xfrm>
            <a:off x="1619457" y="6356351"/>
            <a:ext cx="378515" cy="365125"/>
          </a:xfrm>
        </p:spPr>
        <p:txBody>
          <a:bodyPr/>
          <a:lstStyle/>
          <a:p>
            <a:fld id="{80FA636C-79B5-490E-A768-D9BE77AF68C9}" type="slidenum">
              <a:rPr lang="en-US" smtClean="0"/>
              <a:t>‹#›</a:t>
            </a:fld>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252" y="-9938"/>
            <a:ext cx="2174465" cy="1537250"/>
          </a:xfrm>
          <a:prstGeom prst="rect">
            <a:avLst/>
          </a:prstGeom>
        </p:spPr>
      </p:pic>
      <p:sp>
        <p:nvSpPr>
          <p:cNvPr id="13" name="TextBox 12"/>
          <p:cNvSpPr txBox="1"/>
          <p:nvPr userDrawn="1"/>
        </p:nvSpPr>
        <p:spPr>
          <a:xfrm>
            <a:off x="1895890" y="350030"/>
            <a:ext cx="1814720" cy="923330"/>
          </a:xfrm>
          <a:prstGeom prst="rect">
            <a:avLst/>
          </a:prstGeom>
          <a:noFill/>
        </p:spPr>
        <p:txBody>
          <a:bodyPr wrap="square" rtlCol="0">
            <a:spAutoFit/>
          </a:bodyPr>
          <a:lstStyle/>
          <a:p>
            <a:r>
              <a:rPr lang="en-US" sz="1800" dirty="0" err="1">
                <a:solidFill>
                  <a:schemeClr val="accent4"/>
                </a:solidFill>
                <a:latin typeface="Alexon RR" panose="02000300000000000000" pitchFamily="50" charset="0"/>
              </a:rPr>
              <a:t>Universitas</a:t>
            </a:r>
            <a:r>
              <a:rPr lang="en-US" sz="1800" dirty="0">
                <a:solidFill>
                  <a:schemeClr val="accent4"/>
                </a:solidFill>
                <a:latin typeface="Alexon RR" panose="02000300000000000000" pitchFamily="50" charset="0"/>
              </a:rPr>
              <a:t> </a:t>
            </a:r>
            <a:r>
              <a:rPr lang="en-US" sz="1800" dirty="0" err="1">
                <a:solidFill>
                  <a:schemeClr val="accent4"/>
                </a:solidFill>
                <a:latin typeface="Alexon RR" panose="02000300000000000000" pitchFamily="50" charset="0"/>
              </a:rPr>
              <a:t>Muhammadiyah</a:t>
            </a:r>
            <a:r>
              <a:rPr lang="en-US" sz="1800" dirty="0">
                <a:solidFill>
                  <a:schemeClr val="accent4"/>
                </a:solidFill>
                <a:latin typeface="Alexon RR" panose="02000300000000000000" pitchFamily="50" charset="0"/>
              </a:rPr>
              <a:t> </a:t>
            </a:r>
            <a:r>
              <a:rPr lang="en-US" sz="1800" dirty="0" err="1">
                <a:solidFill>
                  <a:schemeClr val="accent4"/>
                </a:solidFill>
                <a:latin typeface="Alexon RR" panose="02000300000000000000" pitchFamily="50" charset="0"/>
              </a:rPr>
              <a:t>Sidoarjo</a:t>
            </a:r>
            <a:endParaRPr lang="en-US" sz="1800" dirty="0">
              <a:solidFill>
                <a:schemeClr val="accent4"/>
              </a:solidFill>
              <a:latin typeface="Alexon RR" panose="02000300000000000000" pitchFamily="50" charset="0"/>
            </a:endParaRPr>
          </a:p>
        </p:txBody>
      </p:sp>
    </p:spTree>
    <p:extLst>
      <p:ext uri="{BB962C8B-B14F-4D97-AF65-F5344CB8AC3E}">
        <p14:creationId xmlns:p14="http://schemas.microsoft.com/office/powerpoint/2010/main" val="3216016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252" y="-9938"/>
            <a:ext cx="9157251" cy="6867938"/>
          </a:xfrm>
          <a:prstGeom prst="rect">
            <a:avLst/>
          </a:prstGeom>
        </p:spPr>
      </p:pic>
      <p:sp>
        <p:nvSpPr>
          <p:cNvPr id="2" name="Title 1"/>
          <p:cNvSpPr>
            <a:spLocks noGrp="1"/>
          </p:cNvSpPr>
          <p:nvPr>
            <p:ph type="title"/>
          </p:nvPr>
        </p:nvSpPr>
        <p:spPr>
          <a:xfrm>
            <a:off x="125068" y="17876"/>
            <a:ext cx="8873158" cy="1325563"/>
          </a:xfrm>
        </p:spPr>
        <p:txBody>
          <a:bodyPr/>
          <a:lstStyle>
            <a:lvl1pPr>
              <a:defRPr>
                <a:solidFill>
                  <a:schemeClr val="bg1"/>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7287147D-8531-4EF9-A41A-7503F0AF64C4}" type="datetimeFigureOut">
              <a:rPr lang="en-US" smtClean="0"/>
              <a:t>8/12/2024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sp>
        <p:nvSpPr>
          <p:cNvPr id="7" name="Text Placeholder 2"/>
          <p:cNvSpPr>
            <a:spLocks noGrp="1"/>
          </p:cNvSpPr>
          <p:nvPr>
            <p:ph idx="1"/>
          </p:nvPr>
        </p:nvSpPr>
        <p:spPr>
          <a:xfrm>
            <a:off x="125068" y="1417982"/>
            <a:ext cx="8873158" cy="4910483"/>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8433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62" y="0"/>
            <a:ext cx="9144000" cy="6858000"/>
          </a:xfrm>
          <a:prstGeom prst="rect">
            <a:avLst/>
          </a:prstGeom>
        </p:spPr>
      </p:pic>
      <p:sp>
        <p:nvSpPr>
          <p:cNvPr id="3" name="Date Placeholder 2"/>
          <p:cNvSpPr>
            <a:spLocks noGrp="1"/>
          </p:cNvSpPr>
          <p:nvPr>
            <p:ph type="dt" sz="half" idx="10"/>
          </p:nvPr>
        </p:nvSpPr>
        <p:spPr/>
        <p:txBody>
          <a:bodyPr/>
          <a:lstStyle/>
          <a:p>
            <a:fld id="{7287147D-8531-4EF9-A41A-7503F0AF64C4}" type="datetimeFigureOut">
              <a:rPr lang="en-US" smtClean="0"/>
              <a:t>8/12/2024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429250" y="6432205"/>
            <a:ext cx="2057400" cy="365125"/>
          </a:xfrm>
        </p:spPr>
        <p:txBody>
          <a:bodyPr/>
          <a:lstStyle/>
          <a:p>
            <a:fld id="{80FA636C-79B5-490E-A768-D9BE77AF68C9}" type="slidenum">
              <a:rPr lang="en-US" smtClean="0"/>
              <a:t>‹#›</a:t>
            </a:fld>
            <a:endParaRPr lang="en-US"/>
          </a:p>
        </p:txBody>
      </p:sp>
      <p:sp>
        <p:nvSpPr>
          <p:cNvPr id="8" name="Title 1"/>
          <p:cNvSpPr>
            <a:spLocks noGrp="1"/>
          </p:cNvSpPr>
          <p:nvPr>
            <p:ph type="title"/>
          </p:nvPr>
        </p:nvSpPr>
        <p:spPr>
          <a:xfrm>
            <a:off x="185530" y="113336"/>
            <a:ext cx="8776665" cy="999848"/>
          </a:xfrm>
        </p:spPr>
        <p:txBody>
          <a:bodyPr/>
          <a:lstStyle>
            <a:lvl1pPr algn="ctr">
              <a:defRPr>
                <a:solidFill>
                  <a:schemeClr val="bg1"/>
                </a:solidFill>
              </a:defRPr>
            </a:lvl1pPr>
          </a:lstStyle>
          <a:p>
            <a:r>
              <a:rPr lang="en-US" dirty="0"/>
              <a:t>Click to edit Master title style</a:t>
            </a:r>
          </a:p>
        </p:txBody>
      </p:sp>
      <p:sp>
        <p:nvSpPr>
          <p:cNvPr id="9" name="Text Placeholder 2"/>
          <p:cNvSpPr>
            <a:spLocks noGrp="1"/>
          </p:cNvSpPr>
          <p:nvPr>
            <p:ph idx="1"/>
          </p:nvPr>
        </p:nvSpPr>
        <p:spPr>
          <a:xfrm>
            <a:off x="172279" y="1232452"/>
            <a:ext cx="8789917" cy="5221357"/>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0428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10"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1"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7" name="Title 1"/>
          <p:cNvSpPr>
            <a:spLocks noGrp="1"/>
          </p:cNvSpPr>
          <p:nvPr>
            <p:ph type="title"/>
          </p:nvPr>
        </p:nvSpPr>
        <p:spPr>
          <a:xfrm>
            <a:off x="185530" y="113336"/>
            <a:ext cx="8776665" cy="999848"/>
          </a:xfrm>
        </p:spPr>
        <p:txBody>
          <a:bodyPr/>
          <a:lstStyle>
            <a:lvl1pPr algn="ctr">
              <a:defRPr/>
            </a:lvl1pPr>
          </a:lstStyle>
          <a:p>
            <a:r>
              <a:rPr lang="en-US" dirty="0"/>
              <a:t>Click to edit Master title style</a:t>
            </a:r>
          </a:p>
        </p:txBody>
      </p:sp>
      <p:sp>
        <p:nvSpPr>
          <p:cNvPr id="8" name="Text Placeholder 2"/>
          <p:cNvSpPr>
            <a:spLocks noGrp="1"/>
          </p:cNvSpPr>
          <p:nvPr>
            <p:ph idx="1"/>
          </p:nvPr>
        </p:nvSpPr>
        <p:spPr>
          <a:xfrm>
            <a:off x="172279" y="1232452"/>
            <a:ext cx="8789917"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278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05" y="113335"/>
            <a:ext cx="8889721" cy="6667291"/>
          </a:xfrm>
          <a:prstGeom prst="rect">
            <a:avLst/>
          </a:prstGeom>
        </p:spPr>
      </p:pic>
      <p:sp>
        <p:nvSpPr>
          <p:cNvPr id="9" name="Date Placeholder 3"/>
          <p:cNvSpPr>
            <a:spLocks noGrp="1"/>
          </p:cNvSpPr>
          <p:nvPr>
            <p:ph type="dt" sz="half" idx="10"/>
          </p:nvPr>
        </p:nvSpPr>
        <p:spPr>
          <a:xfrm>
            <a:off x="7742633" y="6341718"/>
            <a:ext cx="884531" cy="365125"/>
          </a:xfrm>
        </p:spPr>
        <p:txBody>
          <a:bodyPr/>
          <a:lstStyle/>
          <a:p>
            <a:fld id="{7287147D-8531-4EF9-A41A-7503F0AF64C4}" type="datetimeFigureOut">
              <a:rPr lang="en-US" smtClean="0"/>
              <a:t>8/12/2024</a:t>
            </a:fld>
            <a:endParaRPr lang="en-US" dirty="0"/>
          </a:p>
        </p:txBody>
      </p:sp>
      <p:sp>
        <p:nvSpPr>
          <p:cNvPr id="10" name="Slide Number Placeholder 8"/>
          <p:cNvSpPr txBox="1">
            <a:spLocks/>
          </p:cNvSpPr>
          <p:nvPr userDrawn="1"/>
        </p:nvSpPr>
        <p:spPr>
          <a:xfrm>
            <a:off x="8570429" y="6332227"/>
            <a:ext cx="3917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mtClean="0"/>
              <a:pPr/>
              <a:t>‹#›</a:t>
            </a:fld>
            <a:endParaRPr lang="en-US" dirty="0"/>
          </a:p>
        </p:txBody>
      </p:sp>
      <p:sp>
        <p:nvSpPr>
          <p:cNvPr id="7" name="Title 1"/>
          <p:cNvSpPr>
            <a:spLocks noGrp="1"/>
          </p:cNvSpPr>
          <p:nvPr>
            <p:ph type="title"/>
          </p:nvPr>
        </p:nvSpPr>
        <p:spPr>
          <a:xfrm>
            <a:off x="185530" y="113336"/>
            <a:ext cx="8776665" cy="999848"/>
          </a:xfrm>
        </p:spPr>
        <p:txBody>
          <a:bodyPr/>
          <a:lstStyle>
            <a:lvl1pPr algn="ctr">
              <a:defRPr/>
            </a:lvl1pPr>
          </a:lstStyle>
          <a:p>
            <a:r>
              <a:rPr lang="en-US" dirty="0"/>
              <a:t>Click to edit Master title style</a:t>
            </a:r>
          </a:p>
        </p:txBody>
      </p:sp>
      <p:sp>
        <p:nvSpPr>
          <p:cNvPr id="11" name="Text Placeholder 2"/>
          <p:cNvSpPr>
            <a:spLocks noGrp="1"/>
          </p:cNvSpPr>
          <p:nvPr>
            <p:ph idx="1"/>
          </p:nvPr>
        </p:nvSpPr>
        <p:spPr>
          <a:xfrm>
            <a:off x="172279" y="1232452"/>
            <a:ext cx="8789917"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27649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26000"/>
                    </a14:imgEffect>
                  </a14:imgLayer>
                </a14:imgProps>
              </a:ext>
              <a:ext uri="{28A0092B-C50C-407E-A947-70E740481C1C}">
                <a14:useLocalDpi xmlns:a14="http://schemas.microsoft.com/office/drawing/2010/main" val="0"/>
              </a:ext>
            </a:extLst>
          </a:blip>
          <a:stretch>
            <a:fillRect/>
          </a:stretch>
        </p:blipFill>
        <p:spPr>
          <a:xfrm>
            <a:off x="5715000" y="4879075"/>
            <a:ext cx="3810000" cy="1978925"/>
          </a:xfrm>
          <a:prstGeom prst="rect">
            <a:avLst/>
          </a:prstGeom>
          <a:noFill/>
        </p:spPr>
      </p:pic>
      <p:sp>
        <p:nvSpPr>
          <p:cNvPr id="3" name="Date Placeholder 2"/>
          <p:cNvSpPr>
            <a:spLocks noGrp="1"/>
          </p:cNvSpPr>
          <p:nvPr>
            <p:ph type="dt" sz="half" idx="10"/>
          </p:nvPr>
        </p:nvSpPr>
        <p:spPr/>
        <p:txBody>
          <a:bodyPr/>
          <a:lstStyle/>
          <a:p>
            <a:fld id="{7287147D-8531-4EF9-A41A-7503F0AF64C4}" type="datetimeFigureOut">
              <a:rPr lang="en-US" smtClean="0"/>
              <a:t>8/12/2024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sp>
        <p:nvSpPr>
          <p:cNvPr id="8" name="Title 1"/>
          <p:cNvSpPr>
            <a:spLocks noGrp="1"/>
          </p:cNvSpPr>
          <p:nvPr>
            <p:ph type="title"/>
          </p:nvPr>
        </p:nvSpPr>
        <p:spPr>
          <a:xfrm>
            <a:off x="1868556" y="113335"/>
            <a:ext cx="7093639" cy="891207"/>
          </a:xfrm>
        </p:spPr>
        <p:txBody>
          <a:bodyPr/>
          <a:lstStyle/>
          <a:p>
            <a:r>
              <a:rPr lang="en-US"/>
              <a:t>Click to edit Master title style</a:t>
            </a:r>
            <a:endParaRPr lang="en-US" dirty="0"/>
          </a:p>
        </p:txBody>
      </p:sp>
      <p:sp>
        <p:nvSpPr>
          <p:cNvPr id="9" name="Text Placeholder 2"/>
          <p:cNvSpPr>
            <a:spLocks noGrp="1"/>
          </p:cNvSpPr>
          <p:nvPr>
            <p:ph idx="1"/>
          </p:nvPr>
        </p:nvSpPr>
        <p:spPr>
          <a:xfrm>
            <a:off x="251791" y="1126435"/>
            <a:ext cx="8746435" cy="532737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863" y="76200"/>
            <a:ext cx="1701737" cy="762000"/>
          </a:xfrm>
          <a:prstGeom prst="rect">
            <a:avLst/>
          </a:prstGeom>
        </p:spPr>
      </p:pic>
    </p:spTree>
    <p:extLst>
      <p:ext uri="{BB962C8B-B14F-4D97-AF65-F5344CB8AC3E}">
        <p14:creationId xmlns:p14="http://schemas.microsoft.com/office/powerpoint/2010/main" val="3067540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87147D-8531-4EF9-A41A-7503F0AF64C4}" type="datetimeFigureOut">
              <a:rPr lang="en-US" smtClean="0"/>
              <a:t>8/12/2024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0863" y="76200"/>
            <a:ext cx="1701737" cy="762000"/>
          </a:xfrm>
          <a:prstGeom prst="rect">
            <a:avLst/>
          </a:prstGeom>
        </p:spPr>
      </p:pic>
      <p:sp>
        <p:nvSpPr>
          <p:cNvPr id="9" name="Title 1"/>
          <p:cNvSpPr>
            <a:spLocks noGrp="1"/>
          </p:cNvSpPr>
          <p:nvPr>
            <p:ph type="title"/>
          </p:nvPr>
        </p:nvSpPr>
        <p:spPr>
          <a:xfrm>
            <a:off x="1868556" y="113335"/>
            <a:ext cx="7093639" cy="891207"/>
          </a:xfrm>
        </p:spPr>
        <p:txBody>
          <a:bodyPr/>
          <a:lstStyle/>
          <a:p>
            <a:r>
              <a:rPr lang="en-US"/>
              <a:t>Click to edit Master title style</a:t>
            </a:r>
            <a:endParaRPr lang="en-US" dirty="0"/>
          </a:p>
        </p:txBody>
      </p:sp>
      <p:sp>
        <p:nvSpPr>
          <p:cNvPr id="10" name="Text Placeholder 2"/>
          <p:cNvSpPr>
            <a:spLocks noGrp="1"/>
          </p:cNvSpPr>
          <p:nvPr>
            <p:ph idx="1"/>
          </p:nvPr>
        </p:nvSpPr>
        <p:spPr>
          <a:xfrm>
            <a:off x="251791" y="1126435"/>
            <a:ext cx="8746435" cy="532737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99669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7147D-8531-4EF9-A41A-7503F0AF64C4}" type="datetimeFigureOut">
              <a:rPr lang="en-US" smtClean="0"/>
              <a:t>8/12/2024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A636C-79B5-490E-A768-D9BE77AF68C9}" type="slidenum">
              <a:rPr lang="en-US" smtClean="0"/>
              <a:t>‹#›</a:t>
            </a:fld>
            <a:endParaRPr lang="en-US"/>
          </a:p>
        </p:txBody>
      </p:sp>
    </p:spTree>
    <p:extLst>
      <p:ext uri="{BB962C8B-B14F-4D97-AF65-F5344CB8AC3E}">
        <p14:creationId xmlns:p14="http://schemas.microsoft.com/office/powerpoint/2010/main" val="21081981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9" r:id="rId3"/>
    <p:sldLayoutId id="2147483680" r:id="rId4"/>
    <p:sldLayoutId id="2147483681" r:id="rId5"/>
    <p:sldLayoutId id="2147483666" r:id="rId6"/>
    <p:sldLayoutId id="2147483667" r:id="rId7"/>
    <p:sldLayoutId id="2147483672" r:id="rId8"/>
    <p:sldLayoutId id="2147483673" r:id="rId9"/>
    <p:sldLayoutId id="2147483674" r:id="rId10"/>
    <p:sldLayoutId id="2147483683" r:id="rId11"/>
    <p:sldLayoutId id="2147483685" r:id="rId12"/>
    <p:sldLayoutId id="2147483686" r:id="rId13"/>
    <p:sldLayoutId id="2147483682" r:id="rId14"/>
    <p:sldLayoutId id="2147483678" r:id="rId15"/>
    <p:sldLayoutId id="2147483668" r:id="rId16"/>
    <p:sldLayoutId id="2147483669" r:id="rId17"/>
    <p:sldLayoutId id="2147483670" r:id="rId18"/>
    <p:sldLayoutId id="2147483671" r:id="rId19"/>
  </p:sldLayoutIdLst>
  <p:txStyles>
    <p:titleStyle>
      <a:lvl1pPr algn="l" defTabSz="914400" rtl="0" eaLnBrk="1" latinLnBrk="0" hangingPunct="1">
        <a:lnSpc>
          <a:spcPct val="90000"/>
        </a:lnSpc>
        <a:spcBef>
          <a:spcPct val="0"/>
        </a:spcBef>
        <a:buNone/>
        <a:defRPr sz="4400" kern="1200">
          <a:solidFill>
            <a:schemeClr val="tx1"/>
          </a:solidFill>
          <a:latin typeface="Alexon RR" panose="020003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9247" y="1268362"/>
            <a:ext cx="7772400" cy="2281942"/>
          </a:xfrm>
        </p:spPr>
        <p:txBody>
          <a:bodyPr>
            <a:normAutofit fontScale="90000"/>
          </a:bodyPr>
          <a:lstStyle/>
          <a:p>
            <a:r>
              <a:rPr lang="en-ID" b="1" dirty="0" err="1"/>
              <a:t>Pengaruh</a:t>
            </a:r>
            <a:r>
              <a:rPr lang="en-ID" b="1" dirty="0"/>
              <a:t> Mata </a:t>
            </a:r>
            <a:r>
              <a:rPr lang="en-ID" b="1" dirty="0" err="1"/>
              <a:t>Kuliah</a:t>
            </a:r>
            <a:r>
              <a:rPr lang="en-ID" b="1" dirty="0"/>
              <a:t> AIK </a:t>
            </a:r>
            <a:r>
              <a:rPr lang="en-ID" b="1" dirty="0" err="1"/>
              <a:t>terhadap</a:t>
            </a:r>
            <a:r>
              <a:rPr lang="en-ID" b="1" dirty="0"/>
              <a:t> </a:t>
            </a:r>
            <a:r>
              <a:rPr lang="en-ID" b="1" dirty="0" err="1"/>
              <a:t>Sikap</a:t>
            </a:r>
            <a:r>
              <a:rPr lang="en-ID" b="1" dirty="0"/>
              <a:t> </a:t>
            </a:r>
            <a:r>
              <a:rPr lang="en-ID" b="1" dirty="0" err="1"/>
              <a:t>Filantropi</a:t>
            </a:r>
            <a:r>
              <a:rPr lang="en-ID" b="1" dirty="0"/>
              <a:t> </a:t>
            </a:r>
            <a:r>
              <a:rPr lang="en-ID" b="1" dirty="0" err="1"/>
              <a:t>Mahasiswa</a:t>
            </a:r>
            <a:r>
              <a:rPr lang="en-ID" b="1" dirty="0"/>
              <a:t> </a:t>
            </a:r>
            <a:r>
              <a:rPr lang="en-ID" b="1" dirty="0" err="1"/>
              <a:t>Umsida</a:t>
            </a:r>
            <a:endParaRPr lang="en-US" dirty="0"/>
          </a:p>
        </p:txBody>
      </p:sp>
      <p:sp>
        <p:nvSpPr>
          <p:cNvPr id="3" name="Subtitle 2"/>
          <p:cNvSpPr>
            <a:spLocks noGrp="1"/>
          </p:cNvSpPr>
          <p:nvPr>
            <p:ph type="subTitle" idx="1"/>
          </p:nvPr>
        </p:nvSpPr>
        <p:spPr>
          <a:xfrm>
            <a:off x="1143000" y="3996812"/>
            <a:ext cx="6858000" cy="1592825"/>
          </a:xfrm>
        </p:spPr>
        <p:txBody>
          <a:bodyPr/>
          <a:lstStyle/>
          <a:p>
            <a:r>
              <a:rPr lang="en-US" dirty="0"/>
              <a:t>Nama: Abd </a:t>
            </a:r>
            <a:r>
              <a:rPr lang="en-US" dirty="0" err="1"/>
              <a:t>Haris</a:t>
            </a:r>
            <a:r>
              <a:rPr lang="en-US" dirty="0"/>
              <a:t> </a:t>
            </a:r>
            <a:r>
              <a:rPr lang="en-US" dirty="0" err="1"/>
              <a:t>Effendie</a:t>
            </a:r>
            <a:r>
              <a:rPr lang="en-US" dirty="0"/>
              <a:t>, </a:t>
            </a:r>
            <a:r>
              <a:rPr lang="en-US" dirty="0" err="1"/>
              <a:t>S.Pd</a:t>
            </a:r>
            <a:endParaRPr lang="en-US" dirty="0"/>
          </a:p>
          <a:p>
            <a:r>
              <a:rPr lang="en-US" dirty="0"/>
              <a:t>NIM : 228610800085</a:t>
            </a:r>
          </a:p>
          <a:p>
            <a:r>
              <a:rPr lang="en-US" dirty="0" err="1"/>
              <a:t>Tanggal</a:t>
            </a:r>
            <a:r>
              <a:rPr lang="en-US" dirty="0"/>
              <a:t> </a:t>
            </a:r>
            <a:r>
              <a:rPr lang="en-US" dirty="0" err="1"/>
              <a:t>Ujian</a:t>
            </a:r>
            <a:r>
              <a:rPr lang="en-US" dirty="0"/>
              <a:t> : 26 </a:t>
            </a:r>
            <a:r>
              <a:rPr lang="en-US" dirty="0" err="1"/>
              <a:t>Juli</a:t>
            </a:r>
            <a:r>
              <a:rPr lang="en-US" dirty="0"/>
              <a:t> 2024</a:t>
            </a:r>
            <a:endParaRPr lang="en-ID" dirty="0"/>
          </a:p>
          <a:p>
            <a:endParaRPr lang="en-US" dirty="0"/>
          </a:p>
        </p:txBody>
      </p:sp>
    </p:spTree>
    <p:extLst>
      <p:ext uri="{BB962C8B-B14F-4D97-AF65-F5344CB8AC3E}">
        <p14:creationId xmlns:p14="http://schemas.microsoft.com/office/powerpoint/2010/main" val="1183812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068" y="1386348"/>
            <a:ext cx="8873158" cy="4660491"/>
          </a:xfrm>
        </p:spPr>
        <p:txBody>
          <a:bodyPr>
            <a:normAutofit/>
          </a:bodyPr>
          <a:lstStyle/>
          <a:p>
            <a:pPr marL="0" indent="0" algn="just">
              <a:buNone/>
            </a:pPr>
            <a:endParaRPr lang="en-ID" sz="2000" dirty="0"/>
          </a:p>
          <a:p>
            <a:pPr marL="457200" lvl="1" indent="0">
              <a:buNone/>
            </a:pPr>
            <a:endParaRPr lang="en-ID" sz="1800" dirty="0"/>
          </a:p>
          <a:p>
            <a:pPr marL="0" indent="0" algn="just">
              <a:buNone/>
            </a:pPr>
            <a:endParaRPr lang="en-ID" sz="2000" dirty="0"/>
          </a:p>
          <a:p>
            <a:pPr marL="0" indent="0">
              <a:buNone/>
            </a:pPr>
            <a:endParaRPr lang="en-US" dirty="0"/>
          </a:p>
        </p:txBody>
      </p:sp>
      <p:sp>
        <p:nvSpPr>
          <p:cNvPr id="5" name="Content Placeholder 2">
            <a:extLst>
              <a:ext uri="{FF2B5EF4-FFF2-40B4-BE49-F238E27FC236}">
                <a16:creationId xmlns:a16="http://schemas.microsoft.com/office/drawing/2014/main" id="{4EC15C5D-2187-4C54-8F62-951F8D8B91CE}"/>
              </a:ext>
            </a:extLst>
          </p:cNvPr>
          <p:cNvSpPr txBox="1">
            <a:spLocks/>
          </p:cNvSpPr>
          <p:nvPr/>
        </p:nvSpPr>
        <p:spPr>
          <a:xfrm>
            <a:off x="277468" y="663677"/>
            <a:ext cx="8720758" cy="46604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ID" sz="2800" b="0" i="0" u="sng" strike="noStrike" kern="1200" cap="none" spc="0" normalizeH="0" baseline="0" noProof="0" dirty="0" err="1">
                <a:ln>
                  <a:noFill/>
                </a:ln>
                <a:solidFill>
                  <a:prstClr val="black"/>
                </a:solidFill>
                <a:effectLst/>
                <a:uLnTx/>
                <a:uFillTx/>
                <a:latin typeface="Calibri" panose="020F0502020204030204"/>
                <a:ea typeface="+mn-ea"/>
                <a:cs typeface="+mn-cs"/>
              </a:rPr>
              <a:t>Tabel</a:t>
            </a:r>
            <a:r>
              <a:rPr kumimoji="0" lang="en-ID" sz="2800" b="0" i="0" u="sng" strike="noStrike" kern="1200" cap="none" spc="0" normalizeH="0" baseline="0" noProof="0" dirty="0">
                <a:ln>
                  <a:noFill/>
                </a:ln>
                <a:solidFill>
                  <a:prstClr val="black"/>
                </a:solidFill>
                <a:effectLst/>
                <a:uLnTx/>
                <a:uFillTx/>
                <a:latin typeface="Calibri" panose="020F0502020204030204"/>
                <a:ea typeface="+mn-ea"/>
                <a:cs typeface="+mn-cs"/>
              </a:rPr>
              <a:t> 5: Uji </a:t>
            </a:r>
            <a:r>
              <a:rPr kumimoji="0" lang="en-ID" sz="2800" b="0" i="0" u="sng" strike="noStrike" kern="1200" cap="none" spc="0" normalizeH="0" baseline="0" noProof="0" dirty="0" err="1">
                <a:ln>
                  <a:noFill/>
                </a:ln>
                <a:solidFill>
                  <a:prstClr val="black"/>
                </a:solidFill>
                <a:effectLst/>
                <a:uLnTx/>
                <a:uFillTx/>
                <a:latin typeface="Calibri" panose="020F0502020204030204"/>
                <a:ea typeface="+mn-ea"/>
                <a:cs typeface="+mn-cs"/>
              </a:rPr>
              <a:t>Signifikansi</a:t>
            </a:r>
            <a:r>
              <a:rPr kumimoji="0" lang="en-ID" sz="2800" b="0" i="0" u="sng" strike="noStrike" kern="1200" cap="none" spc="0" normalizeH="0" baseline="0" noProof="0" dirty="0">
                <a:ln>
                  <a:noFill/>
                </a:ln>
                <a:solidFill>
                  <a:prstClr val="black"/>
                </a:solidFill>
                <a:effectLst/>
                <a:uLnTx/>
                <a:uFillTx/>
                <a:latin typeface="Calibri" panose="020F0502020204030204"/>
                <a:ea typeface="+mn-ea"/>
                <a:cs typeface="+mn-cs"/>
              </a:rPr>
              <a:t> (F-test)</a:t>
            </a:r>
          </a:p>
          <a:p>
            <a:pPr marL="0" marR="0" lvl="0" indent="0" algn="just" defTabSz="914400" rtl="0" eaLnBrk="1" fontAlgn="auto" latinLnBrk="0" hangingPunct="1">
              <a:lnSpc>
                <a:spcPct val="90000"/>
              </a:lnSpc>
              <a:spcBef>
                <a:spcPts val="1000"/>
              </a:spcBef>
              <a:spcAft>
                <a:spcPts val="0"/>
              </a:spcAft>
              <a:buClrTx/>
              <a:buSzTx/>
              <a:buNone/>
              <a:tabLst/>
              <a:defRPr/>
            </a:pP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Nilai F yang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signifikan</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(15.67, p &lt; 0.01)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menunjukkan</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bahwa</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model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regresi</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yang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digunakan</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secara</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keseluruhan</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signifikan</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menegaskan</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pengaruh</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positif</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variabel</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AIK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terhadap</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sikap</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filantropis</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ID" sz="2800" b="0" i="0" u="none" strike="noStrike" kern="1200" cap="none" spc="0" normalizeH="0" baseline="0" noProof="0" dirty="0" err="1">
                <a:ln>
                  <a:noFill/>
                </a:ln>
                <a:solidFill>
                  <a:prstClr val="black"/>
                </a:solidFill>
                <a:effectLst/>
                <a:uLnTx/>
                <a:uFillTx/>
                <a:latin typeface="Calibri" panose="020F0502020204030204"/>
                <a:ea typeface="+mn-ea"/>
                <a:cs typeface="+mn-cs"/>
              </a:rPr>
              <a:t>mahasiswa</a:t>
            </a:r>
            <a:r>
              <a:rPr kumimoji="0" lang="en-ID" sz="2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indent="0" algn="just">
              <a:buNone/>
            </a:pPr>
            <a:endParaRPr lang="en-ID" sz="2000" dirty="0"/>
          </a:p>
          <a:p>
            <a:pPr marL="0" indent="0" algn="just">
              <a:buFont typeface="Arial" panose="020B0604020202020204" pitchFamily="34" charset="0"/>
              <a:buNone/>
            </a:pPr>
            <a:endParaRPr lang="en-ID" sz="2000" dirty="0"/>
          </a:p>
          <a:p>
            <a:pPr marL="457200" lvl="1" indent="0">
              <a:buFont typeface="Arial" panose="020B0604020202020204" pitchFamily="34" charset="0"/>
              <a:buNone/>
            </a:pPr>
            <a:endParaRPr lang="en-ID" sz="1800" dirty="0"/>
          </a:p>
          <a:p>
            <a:pPr marL="0" indent="0" algn="just">
              <a:buFont typeface="Arial" panose="020B0604020202020204" pitchFamily="34" charset="0"/>
              <a:buNone/>
            </a:pPr>
            <a:endParaRPr lang="en-ID" sz="2000" dirty="0"/>
          </a:p>
          <a:p>
            <a:pPr marL="0" indent="0">
              <a:buFont typeface="Arial" panose="020B0604020202020204" pitchFamily="34" charset="0"/>
              <a:buNone/>
            </a:pPr>
            <a:endParaRPr lang="en-US" dirty="0"/>
          </a:p>
        </p:txBody>
      </p:sp>
      <p:pic>
        <p:nvPicPr>
          <p:cNvPr id="4" name="Picture 3">
            <a:extLst>
              <a:ext uri="{FF2B5EF4-FFF2-40B4-BE49-F238E27FC236}">
                <a16:creationId xmlns:a16="http://schemas.microsoft.com/office/drawing/2014/main" id="{C1FDB82E-425E-44E7-95D0-8FEF4C2A17C7}"/>
              </a:ext>
            </a:extLst>
          </p:cNvPr>
          <p:cNvPicPr>
            <a:picLocks noChangeAspect="1"/>
          </p:cNvPicPr>
          <p:nvPr/>
        </p:nvPicPr>
        <p:blipFill>
          <a:blip r:embed="rId2"/>
          <a:stretch>
            <a:fillRect/>
          </a:stretch>
        </p:blipFill>
        <p:spPr>
          <a:xfrm>
            <a:off x="530942" y="3090079"/>
            <a:ext cx="7551174" cy="1172205"/>
          </a:xfrm>
          <a:prstGeom prst="rect">
            <a:avLst/>
          </a:prstGeom>
        </p:spPr>
      </p:pic>
    </p:spTree>
    <p:extLst>
      <p:ext uri="{BB962C8B-B14F-4D97-AF65-F5344CB8AC3E}">
        <p14:creationId xmlns:p14="http://schemas.microsoft.com/office/powerpoint/2010/main" val="3535415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D" dirty="0" err="1"/>
              <a:t>Interpretasi</a:t>
            </a:r>
            <a:r>
              <a:rPr lang="en-ID" dirty="0"/>
              <a:t> Hasil</a:t>
            </a:r>
            <a:endParaRPr lang="en-US" dirty="0"/>
          </a:p>
        </p:txBody>
      </p:sp>
      <p:sp>
        <p:nvSpPr>
          <p:cNvPr id="3" name="Content Placeholder 2"/>
          <p:cNvSpPr>
            <a:spLocks noGrp="1"/>
          </p:cNvSpPr>
          <p:nvPr>
            <p:ph idx="1"/>
          </p:nvPr>
        </p:nvSpPr>
        <p:spPr>
          <a:xfrm>
            <a:off x="135421" y="1681317"/>
            <a:ext cx="8873158" cy="4188542"/>
          </a:xfrm>
        </p:spPr>
        <p:txBody>
          <a:bodyPr/>
          <a:lstStyle/>
          <a:p>
            <a:pPr algn="just">
              <a:buFont typeface="Wingdings" panose="05000000000000000000" pitchFamily="2" charset="2"/>
              <a:buChar char="Ø"/>
            </a:pPr>
            <a:r>
              <a:rPr lang="en-ID" sz="2000" dirty="0" err="1"/>
              <a:t>Korelasi</a:t>
            </a:r>
            <a:r>
              <a:rPr lang="en-ID" sz="2000" dirty="0"/>
              <a:t> </a:t>
            </a:r>
            <a:r>
              <a:rPr lang="en-ID" sz="2000" dirty="0" err="1"/>
              <a:t>Positif:Hasil</a:t>
            </a:r>
            <a:r>
              <a:rPr lang="en-ID" sz="2000" dirty="0"/>
              <a:t> </a:t>
            </a:r>
            <a:r>
              <a:rPr lang="en-ID" sz="2000" dirty="0" err="1"/>
              <a:t>korelasi</a:t>
            </a:r>
            <a:r>
              <a:rPr lang="en-ID" sz="2000" dirty="0"/>
              <a:t> </a:t>
            </a:r>
            <a:r>
              <a:rPr lang="en-ID" sz="2000" dirty="0" err="1"/>
              <a:t>menunjukkan</a:t>
            </a:r>
            <a:r>
              <a:rPr lang="en-ID" sz="2000" dirty="0"/>
              <a:t> </a:t>
            </a:r>
            <a:r>
              <a:rPr lang="en-ID" sz="2000" dirty="0" err="1"/>
              <a:t>bahwa</a:t>
            </a:r>
            <a:r>
              <a:rPr lang="en-ID" sz="2000" dirty="0"/>
              <a:t> </a:t>
            </a:r>
            <a:r>
              <a:rPr lang="en-ID" sz="2000" dirty="0" err="1"/>
              <a:t>semakin</a:t>
            </a:r>
            <a:r>
              <a:rPr lang="en-ID" sz="2000" dirty="0"/>
              <a:t> </a:t>
            </a:r>
            <a:r>
              <a:rPr lang="en-ID" sz="2000" dirty="0" err="1"/>
              <a:t>baik</a:t>
            </a:r>
            <a:r>
              <a:rPr lang="en-ID" sz="2000" dirty="0"/>
              <a:t> </a:t>
            </a:r>
            <a:r>
              <a:rPr lang="en-ID" sz="2000" dirty="0" err="1"/>
              <a:t>pemahaman</a:t>
            </a:r>
            <a:r>
              <a:rPr lang="en-ID" sz="2000" dirty="0"/>
              <a:t> dan </a:t>
            </a:r>
            <a:r>
              <a:rPr lang="en-ID" sz="2000" dirty="0" err="1"/>
              <a:t>keterlibatan</a:t>
            </a:r>
            <a:r>
              <a:rPr lang="en-ID" sz="2000" dirty="0"/>
              <a:t> </a:t>
            </a:r>
            <a:r>
              <a:rPr lang="en-ID" sz="2000" dirty="0" err="1"/>
              <a:t>mahasiswa</a:t>
            </a:r>
            <a:r>
              <a:rPr lang="en-ID" sz="2000" dirty="0"/>
              <a:t> </a:t>
            </a:r>
            <a:r>
              <a:rPr lang="en-ID" sz="2000" dirty="0" err="1"/>
              <a:t>dalam</a:t>
            </a:r>
            <a:r>
              <a:rPr lang="en-ID" sz="2000" dirty="0"/>
              <a:t> </a:t>
            </a:r>
            <a:r>
              <a:rPr lang="en-ID" sz="2000" dirty="0" err="1"/>
              <a:t>mata</a:t>
            </a:r>
            <a:r>
              <a:rPr lang="en-ID" sz="2000" dirty="0"/>
              <a:t> </a:t>
            </a:r>
            <a:r>
              <a:rPr lang="en-ID" sz="2000" dirty="0" err="1"/>
              <a:t>kuliah</a:t>
            </a:r>
            <a:r>
              <a:rPr lang="en-ID" sz="2000" dirty="0"/>
              <a:t> AIK, </a:t>
            </a:r>
            <a:r>
              <a:rPr lang="en-ID" sz="2000" dirty="0" err="1"/>
              <a:t>semakin</a:t>
            </a:r>
            <a:r>
              <a:rPr lang="en-ID" sz="2000" dirty="0"/>
              <a:t> </a:t>
            </a:r>
            <a:r>
              <a:rPr lang="en-ID" sz="2000" dirty="0" err="1"/>
              <a:t>tinggi</a:t>
            </a:r>
            <a:r>
              <a:rPr lang="en-ID" sz="2000" dirty="0"/>
              <a:t> </a:t>
            </a:r>
            <a:r>
              <a:rPr lang="en-ID" sz="2000" dirty="0" err="1"/>
              <a:t>sikap</a:t>
            </a:r>
            <a:r>
              <a:rPr lang="en-ID" sz="2000" dirty="0"/>
              <a:t> </a:t>
            </a:r>
            <a:r>
              <a:rPr lang="en-ID" sz="2000" dirty="0" err="1"/>
              <a:t>filantropis</a:t>
            </a:r>
            <a:r>
              <a:rPr lang="en-ID" sz="2000" dirty="0"/>
              <a:t> </a:t>
            </a:r>
            <a:r>
              <a:rPr lang="en-ID" sz="2000" dirty="0" err="1"/>
              <a:t>mereka</a:t>
            </a:r>
            <a:r>
              <a:rPr lang="en-ID" sz="2000" dirty="0"/>
              <a:t>. </a:t>
            </a:r>
            <a:r>
              <a:rPr lang="en-ID" sz="2000" dirty="0" err="1"/>
              <a:t>Korelasi</a:t>
            </a:r>
            <a:r>
              <a:rPr lang="en-ID" sz="2000" dirty="0"/>
              <a:t> </a:t>
            </a:r>
            <a:r>
              <a:rPr lang="en-ID" sz="2000" dirty="0" err="1"/>
              <a:t>terkuat</a:t>
            </a:r>
            <a:r>
              <a:rPr lang="en-ID" sz="2000" dirty="0"/>
              <a:t> </a:t>
            </a:r>
            <a:r>
              <a:rPr lang="en-ID" sz="2000" dirty="0" err="1"/>
              <a:t>ditemukan</a:t>
            </a:r>
            <a:r>
              <a:rPr lang="en-ID" sz="2000" dirty="0"/>
              <a:t> </a:t>
            </a:r>
            <a:r>
              <a:rPr lang="en-ID" sz="2000" dirty="0" err="1"/>
              <a:t>antara</a:t>
            </a:r>
            <a:r>
              <a:rPr lang="en-ID" sz="2000" dirty="0"/>
              <a:t> </a:t>
            </a:r>
            <a:r>
              <a:rPr lang="en-ID" sz="2000" dirty="0" err="1"/>
              <a:t>pemahaman</a:t>
            </a:r>
            <a:r>
              <a:rPr lang="en-ID" sz="2000" dirty="0"/>
              <a:t> </a:t>
            </a:r>
            <a:r>
              <a:rPr lang="en-ID" sz="2000" dirty="0" err="1"/>
              <a:t>konsep</a:t>
            </a:r>
            <a:r>
              <a:rPr lang="en-ID" sz="2000" dirty="0"/>
              <a:t> </a:t>
            </a:r>
            <a:r>
              <a:rPr lang="en-ID" sz="2000" dirty="0" err="1"/>
              <a:t>filantropi</a:t>
            </a:r>
            <a:r>
              <a:rPr lang="en-ID" sz="2000" dirty="0"/>
              <a:t> </a:t>
            </a:r>
            <a:r>
              <a:rPr lang="en-ID" sz="2000" dirty="0" err="1"/>
              <a:t>dalam</a:t>
            </a:r>
            <a:r>
              <a:rPr lang="en-ID" sz="2000" dirty="0"/>
              <a:t> Islam (X3) dan </a:t>
            </a:r>
            <a:r>
              <a:rPr lang="en-ID" sz="2000" dirty="0" err="1"/>
              <a:t>persepsi</a:t>
            </a:r>
            <a:r>
              <a:rPr lang="en-ID" sz="2000" dirty="0"/>
              <a:t> </a:t>
            </a:r>
            <a:r>
              <a:rPr lang="en-ID" sz="2000" dirty="0" err="1"/>
              <a:t>pentingnya</a:t>
            </a:r>
            <a:r>
              <a:rPr lang="en-ID" sz="2000" dirty="0"/>
              <a:t> </a:t>
            </a:r>
            <a:r>
              <a:rPr lang="en-ID" sz="2000" dirty="0" err="1"/>
              <a:t>kegiatan</a:t>
            </a:r>
            <a:r>
              <a:rPr lang="en-ID" sz="2000" dirty="0"/>
              <a:t> </a:t>
            </a:r>
            <a:r>
              <a:rPr lang="en-ID" sz="2000" dirty="0" err="1"/>
              <a:t>filantropi</a:t>
            </a:r>
            <a:r>
              <a:rPr lang="en-ID" sz="2000" dirty="0"/>
              <a:t> (Y3).</a:t>
            </a:r>
          </a:p>
          <a:p>
            <a:pPr algn="just">
              <a:buFont typeface="Wingdings" panose="05000000000000000000" pitchFamily="2" charset="2"/>
              <a:buChar char="Ø"/>
            </a:pPr>
            <a:r>
              <a:rPr lang="en-ID" sz="2000" dirty="0" err="1"/>
              <a:t>Pengaruh</a:t>
            </a:r>
            <a:r>
              <a:rPr lang="en-ID" sz="2000" dirty="0"/>
              <a:t> </a:t>
            </a:r>
            <a:r>
              <a:rPr lang="en-ID" sz="2000" dirty="0" err="1"/>
              <a:t>Positif:Semua</a:t>
            </a:r>
            <a:r>
              <a:rPr lang="en-ID" sz="2000" dirty="0"/>
              <a:t> </a:t>
            </a:r>
            <a:r>
              <a:rPr lang="en-ID" sz="2000" dirty="0" err="1"/>
              <a:t>variabel</a:t>
            </a:r>
            <a:r>
              <a:rPr lang="en-ID" sz="2000" dirty="0"/>
              <a:t> </a:t>
            </a:r>
            <a:r>
              <a:rPr lang="en-ID" sz="2000" dirty="0" err="1"/>
              <a:t>bebas</a:t>
            </a:r>
            <a:r>
              <a:rPr lang="en-ID" sz="2000" dirty="0"/>
              <a:t> (X1, X2, X3) </a:t>
            </a:r>
            <a:r>
              <a:rPr lang="en-ID" sz="2000" dirty="0" err="1"/>
              <a:t>memiliki</a:t>
            </a:r>
            <a:r>
              <a:rPr lang="en-ID" sz="2000" dirty="0"/>
              <a:t> </a:t>
            </a:r>
            <a:r>
              <a:rPr lang="en-ID" sz="2000" dirty="0" err="1"/>
              <a:t>pengaruh</a:t>
            </a:r>
            <a:r>
              <a:rPr lang="en-ID" sz="2000" dirty="0"/>
              <a:t> </a:t>
            </a:r>
            <a:r>
              <a:rPr lang="en-ID" sz="2000" dirty="0" err="1"/>
              <a:t>positif</a:t>
            </a:r>
            <a:r>
              <a:rPr lang="en-ID" sz="2000" dirty="0"/>
              <a:t> </a:t>
            </a:r>
            <a:r>
              <a:rPr lang="en-ID" sz="2000" dirty="0" err="1"/>
              <a:t>terhadap</a:t>
            </a:r>
            <a:r>
              <a:rPr lang="en-ID" sz="2000" dirty="0"/>
              <a:t> </a:t>
            </a:r>
            <a:r>
              <a:rPr lang="en-ID" sz="2000" dirty="0" err="1"/>
              <a:t>sikap</a:t>
            </a:r>
            <a:r>
              <a:rPr lang="en-ID" sz="2000" dirty="0"/>
              <a:t> </a:t>
            </a:r>
            <a:r>
              <a:rPr lang="en-ID" sz="2000" dirty="0" err="1"/>
              <a:t>filantropis</a:t>
            </a:r>
            <a:r>
              <a:rPr lang="en-ID" sz="2000" dirty="0"/>
              <a:t> </a:t>
            </a:r>
            <a:r>
              <a:rPr lang="en-ID" sz="2000" dirty="0" err="1"/>
              <a:t>mahasiswa</a:t>
            </a:r>
            <a:r>
              <a:rPr lang="en-ID" sz="2000" dirty="0"/>
              <a:t> (Y). </a:t>
            </a:r>
            <a:r>
              <a:rPr lang="en-ID" sz="2000" dirty="0" err="1"/>
              <a:t>Ini</a:t>
            </a:r>
            <a:r>
              <a:rPr lang="en-ID" sz="2000" dirty="0"/>
              <a:t> </a:t>
            </a:r>
            <a:r>
              <a:rPr lang="en-ID" sz="2000" dirty="0" err="1"/>
              <a:t>mengindikasikan</a:t>
            </a:r>
            <a:r>
              <a:rPr lang="en-ID" sz="2000" dirty="0"/>
              <a:t> </a:t>
            </a:r>
            <a:r>
              <a:rPr lang="en-ID" sz="2000" dirty="0" err="1"/>
              <a:t>bahwa</a:t>
            </a:r>
            <a:r>
              <a:rPr lang="en-ID" sz="2000" dirty="0"/>
              <a:t> </a:t>
            </a:r>
            <a:r>
              <a:rPr lang="en-ID" sz="2000" dirty="0" err="1"/>
              <a:t>peningkatan</a:t>
            </a:r>
            <a:r>
              <a:rPr lang="en-ID" sz="2000" dirty="0"/>
              <a:t> </a:t>
            </a:r>
            <a:r>
              <a:rPr lang="en-ID" sz="2000" dirty="0" err="1"/>
              <a:t>dalam</a:t>
            </a:r>
            <a:r>
              <a:rPr lang="en-ID" sz="2000" dirty="0"/>
              <a:t> </a:t>
            </a:r>
            <a:r>
              <a:rPr lang="en-ID" sz="2000" dirty="0" err="1"/>
              <a:t>pengetahuan</a:t>
            </a:r>
            <a:r>
              <a:rPr lang="en-ID" sz="2000" dirty="0"/>
              <a:t>, </a:t>
            </a:r>
            <a:r>
              <a:rPr lang="en-ID" sz="2000" dirty="0" err="1"/>
              <a:t>pemahaman</a:t>
            </a:r>
            <a:r>
              <a:rPr lang="en-ID" sz="2000" dirty="0"/>
              <a:t>, dan </a:t>
            </a:r>
            <a:r>
              <a:rPr lang="en-ID" sz="2000" dirty="0" err="1"/>
              <a:t>keterlibatan</a:t>
            </a:r>
            <a:r>
              <a:rPr lang="en-ID" sz="2000" dirty="0"/>
              <a:t> </a:t>
            </a:r>
            <a:r>
              <a:rPr lang="en-ID" sz="2000" dirty="0" err="1"/>
              <a:t>dalam</a:t>
            </a:r>
            <a:r>
              <a:rPr lang="en-ID" sz="2000" dirty="0"/>
              <a:t> AIK </a:t>
            </a:r>
            <a:r>
              <a:rPr lang="en-ID" sz="2000" dirty="0" err="1"/>
              <a:t>akan</a:t>
            </a:r>
            <a:r>
              <a:rPr lang="en-ID" sz="2000" dirty="0"/>
              <a:t> </a:t>
            </a:r>
            <a:r>
              <a:rPr lang="en-ID" sz="2000" dirty="0" err="1"/>
              <a:t>meningkatkan</a:t>
            </a:r>
            <a:r>
              <a:rPr lang="en-ID" sz="2000" dirty="0"/>
              <a:t> </a:t>
            </a:r>
            <a:r>
              <a:rPr lang="en-ID" sz="2000" dirty="0" err="1"/>
              <a:t>sikap</a:t>
            </a:r>
            <a:r>
              <a:rPr lang="en-ID" sz="2000" dirty="0"/>
              <a:t> </a:t>
            </a:r>
            <a:r>
              <a:rPr lang="en-ID" sz="2000" dirty="0" err="1"/>
              <a:t>filantropis</a:t>
            </a:r>
            <a:r>
              <a:rPr lang="en-ID" sz="2000" dirty="0"/>
              <a:t> </a:t>
            </a:r>
            <a:r>
              <a:rPr lang="en-ID" sz="2000" dirty="0" err="1"/>
              <a:t>mahasiswa</a:t>
            </a:r>
            <a:r>
              <a:rPr lang="en-ID" sz="2000" dirty="0"/>
              <a:t>.</a:t>
            </a:r>
          </a:p>
          <a:p>
            <a:pPr algn="just">
              <a:buFont typeface="Wingdings" panose="05000000000000000000" pitchFamily="2" charset="2"/>
              <a:buChar char="Ø"/>
            </a:pPr>
            <a:r>
              <a:rPr lang="en-ID" sz="2000" dirty="0" err="1"/>
              <a:t>Pengaruh</a:t>
            </a:r>
            <a:r>
              <a:rPr lang="en-ID" sz="2000" dirty="0"/>
              <a:t> </a:t>
            </a:r>
            <a:r>
              <a:rPr lang="en-ID" sz="2000" dirty="0" err="1"/>
              <a:t>Signifikan:Koefisien</a:t>
            </a:r>
            <a:r>
              <a:rPr lang="en-ID" sz="2000" dirty="0"/>
              <a:t> </a:t>
            </a:r>
            <a:r>
              <a:rPr lang="en-ID" sz="2000" dirty="0" err="1"/>
              <a:t>regresi</a:t>
            </a:r>
            <a:r>
              <a:rPr lang="en-ID" sz="2000" dirty="0"/>
              <a:t> </a:t>
            </a:r>
            <a:r>
              <a:rPr lang="en-ID" sz="2000" dirty="0" err="1"/>
              <a:t>menunjukkan</a:t>
            </a:r>
            <a:r>
              <a:rPr lang="en-ID" sz="2000" dirty="0"/>
              <a:t> </a:t>
            </a:r>
            <a:r>
              <a:rPr lang="en-ID" sz="2000" dirty="0" err="1"/>
              <a:t>bahwa</a:t>
            </a:r>
            <a:r>
              <a:rPr lang="en-ID" sz="2000" dirty="0"/>
              <a:t> </a:t>
            </a:r>
            <a:r>
              <a:rPr lang="en-ID" sz="2000" dirty="0" err="1"/>
              <a:t>keterlibatan</a:t>
            </a:r>
            <a:r>
              <a:rPr lang="en-ID" sz="2000" dirty="0"/>
              <a:t> </a:t>
            </a:r>
            <a:r>
              <a:rPr lang="en-ID" sz="2000" dirty="0" err="1"/>
              <a:t>aktif</a:t>
            </a:r>
            <a:r>
              <a:rPr lang="en-ID" sz="2000" dirty="0"/>
              <a:t> </a:t>
            </a:r>
            <a:r>
              <a:rPr lang="en-ID" sz="2000" dirty="0" err="1"/>
              <a:t>dalam</a:t>
            </a:r>
            <a:r>
              <a:rPr lang="en-ID" sz="2000" dirty="0"/>
              <a:t> </a:t>
            </a:r>
            <a:r>
              <a:rPr lang="en-ID" sz="2000" dirty="0" err="1"/>
              <a:t>diskusi</a:t>
            </a:r>
            <a:r>
              <a:rPr lang="en-ID" sz="2000" dirty="0"/>
              <a:t> </a:t>
            </a:r>
            <a:r>
              <a:rPr lang="en-ID" sz="2000" dirty="0" err="1"/>
              <a:t>mata</a:t>
            </a:r>
            <a:r>
              <a:rPr lang="en-ID" sz="2000" dirty="0"/>
              <a:t> </a:t>
            </a:r>
            <a:r>
              <a:rPr lang="en-ID" sz="2000" dirty="0" err="1"/>
              <a:t>kuliah</a:t>
            </a:r>
            <a:r>
              <a:rPr lang="en-ID" sz="2000" dirty="0"/>
              <a:t> AIK (X2) </a:t>
            </a:r>
            <a:r>
              <a:rPr lang="en-ID" sz="2000" dirty="0" err="1"/>
              <a:t>memiliki</a:t>
            </a:r>
            <a:r>
              <a:rPr lang="en-ID" sz="2000" dirty="0"/>
              <a:t> </a:t>
            </a:r>
            <a:r>
              <a:rPr lang="en-ID" sz="2000" dirty="0" err="1"/>
              <a:t>pengaruh</a:t>
            </a:r>
            <a:r>
              <a:rPr lang="en-ID" sz="2000" dirty="0"/>
              <a:t> </a:t>
            </a:r>
            <a:r>
              <a:rPr lang="en-ID" sz="2000" dirty="0" err="1"/>
              <a:t>terbesar</a:t>
            </a:r>
            <a:r>
              <a:rPr lang="en-ID" sz="2000" dirty="0"/>
              <a:t> </a:t>
            </a:r>
            <a:r>
              <a:rPr lang="en-ID" sz="2000" dirty="0" err="1"/>
              <a:t>terhadap</a:t>
            </a:r>
            <a:r>
              <a:rPr lang="en-ID" sz="2000" dirty="0"/>
              <a:t> </a:t>
            </a:r>
            <a:r>
              <a:rPr lang="en-ID" sz="2000" dirty="0" err="1"/>
              <a:t>sikap</a:t>
            </a:r>
            <a:r>
              <a:rPr lang="en-ID" sz="2000" dirty="0"/>
              <a:t> </a:t>
            </a:r>
            <a:r>
              <a:rPr lang="en-ID" sz="2000" dirty="0" err="1"/>
              <a:t>filantropis</a:t>
            </a:r>
            <a:r>
              <a:rPr lang="en-ID" sz="2000" dirty="0"/>
              <a:t> </a:t>
            </a:r>
            <a:r>
              <a:rPr lang="en-ID" sz="2000" dirty="0" err="1"/>
              <a:t>mahasiswa</a:t>
            </a:r>
            <a:r>
              <a:rPr lang="en-ID" sz="2000" dirty="0"/>
              <a:t>. </a:t>
            </a:r>
            <a:r>
              <a:rPr lang="en-ID" sz="2000" dirty="0" err="1"/>
              <a:t>Ini</a:t>
            </a:r>
            <a:r>
              <a:rPr lang="en-ID" sz="2000" dirty="0"/>
              <a:t> </a:t>
            </a:r>
            <a:r>
              <a:rPr lang="en-ID" sz="2000" dirty="0" err="1"/>
              <a:t>menunjukkan</a:t>
            </a:r>
            <a:r>
              <a:rPr lang="en-ID" sz="2000" dirty="0"/>
              <a:t> </a:t>
            </a:r>
            <a:r>
              <a:rPr lang="en-ID" sz="2000" dirty="0" err="1"/>
              <a:t>pentingnya</a:t>
            </a:r>
            <a:r>
              <a:rPr lang="en-ID" sz="2000" dirty="0"/>
              <a:t> </a:t>
            </a:r>
            <a:r>
              <a:rPr lang="en-ID" sz="2000" dirty="0" err="1"/>
              <a:t>partisipasi</a:t>
            </a:r>
            <a:r>
              <a:rPr lang="en-ID" sz="2000" dirty="0"/>
              <a:t> </a:t>
            </a:r>
            <a:r>
              <a:rPr lang="en-ID" sz="2000" dirty="0" err="1"/>
              <a:t>aktif</a:t>
            </a:r>
            <a:r>
              <a:rPr lang="en-ID" sz="2000" dirty="0"/>
              <a:t> </a:t>
            </a:r>
            <a:r>
              <a:rPr lang="en-ID" sz="2000" dirty="0" err="1"/>
              <a:t>dalam</a:t>
            </a:r>
            <a:r>
              <a:rPr lang="en-ID" sz="2000" dirty="0"/>
              <a:t> </a:t>
            </a:r>
            <a:r>
              <a:rPr lang="en-ID" sz="2000" dirty="0" err="1"/>
              <a:t>kegiatan</a:t>
            </a:r>
            <a:r>
              <a:rPr lang="en-ID" sz="2000" dirty="0"/>
              <a:t> </a:t>
            </a:r>
            <a:r>
              <a:rPr lang="en-ID" sz="2000" dirty="0" err="1"/>
              <a:t>akademik</a:t>
            </a:r>
            <a:r>
              <a:rPr lang="en-ID" sz="2000" dirty="0"/>
              <a:t> dan </a:t>
            </a:r>
            <a:r>
              <a:rPr lang="en-ID" sz="2000" dirty="0" err="1"/>
              <a:t>diskusi</a:t>
            </a:r>
            <a:r>
              <a:rPr lang="en-ID" sz="2000" dirty="0"/>
              <a:t> </a:t>
            </a:r>
            <a:r>
              <a:rPr lang="en-ID" sz="2000" dirty="0" err="1"/>
              <a:t>terkait</a:t>
            </a:r>
            <a:r>
              <a:rPr lang="en-ID" sz="2000" dirty="0"/>
              <a:t> </a:t>
            </a:r>
            <a:r>
              <a:rPr lang="en-ID" sz="2000" dirty="0" err="1"/>
              <a:t>nilai-nilai</a:t>
            </a:r>
            <a:r>
              <a:rPr lang="en-ID" sz="2000" dirty="0"/>
              <a:t> </a:t>
            </a:r>
            <a:r>
              <a:rPr lang="en-ID" sz="2000" dirty="0" err="1"/>
              <a:t>sosial</a:t>
            </a:r>
            <a:r>
              <a:rPr lang="en-ID" sz="2000" dirty="0"/>
              <a:t> dan agama</a:t>
            </a:r>
          </a:p>
          <a:p>
            <a:pPr marL="0" indent="0" algn="just">
              <a:buNone/>
            </a:pPr>
            <a:endParaRPr lang="en-ID" sz="2000" dirty="0"/>
          </a:p>
          <a:p>
            <a:pPr marL="0" indent="0" algn="just">
              <a:buNone/>
            </a:pPr>
            <a:endParaRPr lang="en-ID" sz="2000" dirty="0"/>
          </a:p>
          <a:p>
            <a:pPr marL="0" indent="0">
              <a:buNone/>
            </a:pPr>
            <a:endParaRPr lang="en-US" dirty="0"/>
          </a:p>
        </p:txBody>
      </p:sp>
    </p:spTree>
    <p:extLst>
      <p:ext uri="{BB962C8B-B14F-4D97-AF65-F5344CB8AC3E}">
        <p14:creationId xmlns:p14="http://schemas.microsoft.com/office/powerpoint/2010/main" val="1055826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Kesimpulan</a:t>
            </a:r>
          </a:p>
        </p:txBody>
      </p:sp>
      <p:sp>
        <p:nvSpPr>
          <p:cNvPr id="3" name="Content Placeholder 2"/>
          <p:cNvSpPr>
            <a:spLocks noGrp="1"/>
          </p:cNvSpPr>
          <p:nvPr>
            <p:ph idx="1"/>
          </p:nvPr>
        </p:nvSpPr>
        <p:spPr>
          <a:xfrm>
            <a:off x="135421" y="1681317"/>
            <a:ext cx="8873158" cy="4188542"/>
          </a:xfrm>
        </p:spPr>
        <p:txBody>
          <a:bodyPr>
            <a:normAutofit fontScale="92500" lnSpcReduction="10000"/>
          </a:bodyPr>
          <a:lstStyle/>
          <a:p>
            <a:r>
              <a:rPr lang="id-ID" sz="1800" dirty="0">
                <a:effectLst/>
                <a:latin typeface="Times New Roman" panose="02020603050405020304" pitchFamily="18" charset="0"/>
                <a:ea typeface="Times New Roman" panose="02020603050405020304" pitchFamily="18" charset="0"/>
              </a:rPr>
              <a:t>Berdasarkan hasil analisis statistik, dapat disimpulkan bahwa mata kuliah Al-Islam dan Kemuhammadiyahan (AIK) memiliki pengaruh signifikan terhadap sikap filantropis mahasiswa Umsida. Pemahaman dan keterlibatan mahasiswa dalam mata kuliah AIK meningkatkan kecenderungan mereka untuk terlibat dalam kegiatan filantropi, sesuai dengan tujuan penelitian yang diharapkan.</a:t>
            </a:r>
            <a:endParaRPr lang="en-ID" sz="1800" dirty="0">
              <a:effectLst/>
              <a:latin typeface="Times New Roman" panose="02020603050405020304" pitchFamily="18" charset="0"/>
              <a:ea typeface="Times New Roman" panose="02020603050405020304" pitchFamily="18" charset="0"/>
            </a:endParaRPr>
          </a:p>
          <a:p>
            <a:r>
              <a:rPr lang="en-ID" dirty="0" err="1"/>
              <a:t>Rekomendasi</a:t>
            </a:r>
            <a:r>
              <a:rPr lang="en-ID" dirty="0"/>
              <a:t>:</a:t>
            </a:r>
          </a:p>
          <a:p>
            <a:pPr lvl="1"/>
            <a:r>
              <a:rPr lang="en-ID" dirty="0" err="1"/>
              <a:t>Penguatan</a:t>
            </a:r>
            <a:r>
              <a:rPr lang="en-ID" dirty="0"/>
              <a:t> </a:t>
            </a:r>
            <a:r>
              <a:rPr lang="en-ID" dirty="0" err="1"/>
              <a:t>Kurikulum</a:t>
            </a:r>
            <a:r>
              <a:rPr lang="en-ID" dirty="0"/>
              <a:t>: </a:t>
            </a:r>
            <a:r>
              <a:rPr lang="en-ID" dirty="0" err="1"/>
              <a:t>Kurikulum</a:t>
            </a:r>
            <a:r>
              <a:rPr lang="en-ID" dirty="0"/>
              <a:t> AIK </a:t>
            </a:r>
            <a:r>
              <a:rPr lang="en-ID" dirty="0" err="1"/>
              <a:t>perlu</a:t>
            </a:r>
            <a:r>
              <a:rPr lang="en-ID" dirty="0"/>
              <a:t> </a:t>
            </a:r>
            <a:r>
              <a:rPr lang="en-ID" dirty="0" err="1"/>
              <a:t>diperkuat</a:t>
            </a:r>
            <a:r>
              <a:rPr lang="en-ID" dirty="0"/>
              <a:t> </a:t>
            </a:r>
            <a:r>
              <a:rPr lang="en-ID" dirty="0" err="1"/>
              <a:t>dengan</a:t>
            </a:r>
            <a:r>
              <a:rPr lang="en-ID" dirty="0"/>
              <a:t> </a:t>
            </a:r>
            <a:r>
              <a:rPr lang="en-ID" dirty="0" err="1"/>
              <a:t>penekanan</a:t>
            </a:r>
            <a:r>
              <a:rPr lang="en-ID" dirty="0"/>
              <a:t> pada </a:t>
            </a:r>
            <a:r>
              <a:rPr lang="en-ID" dirty="0" err="1"/>
              <a:t>diskusi</a:t>
            </a:r>
            <a:r>
              <a:rPr lang="en-ID" dirty="0"/>
              <a:t> </a:t>
            </a:r>
            <a:r>
              <a:rPr lang="en-ID" dirty="0" err="1"/>
              <a:t>interaktif</a:t>
            </a:r>
            <a:r>
              <a:rPr lang="en-ID" dirty="0"/>
              <a:t> dan </a:t>
            </a:r>
            <a:r>
              <a:rPr lang="en-ID" dirty="0" err="1"/>
              <a:t>kegiatan</a:t>
            </a:r>
            <a:r>
              <a:rPr lang="en-ID" dirty="0"/>
              <a:t> </a:t>
            </a:r>
            <a:r>
              <a:rPr lang="en-ID" dirty="0" err="1"/>
              <a:t>praktis</a:t>
            </a:r>
            <a:r>
              <a:rPr lang="en-ID" dirty="0"/>
              <a:t> yang </a:t>
            </a:r>
            <a:r>
              <a:rPr lang="en-ID" dirty="0" err="1"/>
              <a:t>relevan</a:t>
            </a:r>
            <a:r>
              <a:rPr lang="en-ID" dirty="0"/>
              <a:t> </a:t>
            </a:r>
            <a:r>
              <a:rPr lang="en-ID" dirty="0" err="1"/>
              <a:t>untuk</a:t>
            </a:r>
            <a:r>
              <a:rPr lang="en-ID" dirty="0"/>
              <a:t> </a:t>
            </a:r>
            <a:r>
              <a:rPr lang="en-ID" dirty="0" err="1"/>
              <a:t>meningkatkan</a:t>
            </a:r>
            <a:r>
              <a:rPr lang="en-ID" dirty="0"/>
              <a:t> </a:t>
            </a:r>
            <a:r>
              <a:rPr lang="en-ID" dirty="0" err="1"/>
              <a:t>pemahaman</a:t>
            </a:r>
            <a:r>
              <a:rPr lang="en-ID" dirty="0"/>
              <a:t> dan </a:t>
            </a:r>
            <a:r>
              <a:rPr lang="en-ID" dirty="0" err="1"/>
              <a:t>keterlibatan</a:t>
            </a:r>
            <a:r>
              <a:rPr lang="en-ID" dirty="0"/>
              <a:t> </a:t>
            </a:r>
            <a:r>
              <a:rPr lang="en-ID" dirty="0" err="1"/>
              <a:t>mahasiswa</a:t>
            </a:r>
            <a:r>
              <a:rPr lang="en-ID" dirty="0"/>
              <a:t>.</a:t>
            </a:r>
          </a:p>
          <a:p>
            <a:pPr lvl="1"/>
            <a:r>
              <a:rPr lang="en-ID" dirty="0" err="1"/>
              <a:t>Kegiatan</a:t>
            </a:r>
            <a:r>
              <a:rPr lang="en-ID" dirty="0"/>
              <a:t> </a:t>
            </a:r>
            <a:r>
              <a:rPr lang="en-ID" dirty="0" err="1"/>
              <a:t>Filantropis</a:t>
            </a:r>
            <a:r>
              <a:rPr lang="en-ID" dirty="0"/>
              <a:t>: </a:t>
            </a:r>
            <a:r>
              <a:rPr lang="en-ID" dirty="0" err="1"/>
              <a:t>Meningkatkan</a:t>
            </a:r>
            <a:r>
              <a:rPr lang="en-ID" dirty="0"/>
              <a:t> </a:t>
            </a:r>
            <a:r>
              <a:rPr lang="en-ID" dirty="0" err="1"/>
              <a:t>kegiatan</a:t>
            </a:r>
            <a:r>
              <a:rPr lang="en-ID" dirty="0"/>
              <a:t> </a:t>
            </a:r>
            <a:r>
              <a:rPr lang="en-ID" dirty="0" err="1"/>
              <a:t>filantropis</a:t>
            </a:r>
            <a:r>
              <a:rPr lang="en-ID" dirty="0"/>
              <a:t> dan </a:t>
            </a:r>
            <a:r>
              <a:rPr lang="en-ID" dirty="0" err="1"/>
              <a:t>sosial</a:t>
            </a:r>
            <a:r>
              <a:rPr lang="en-ID" dirty="0"/>
              <a:t> </a:t>
            </a:r>
            <a:r>
              <a:rPr lang="en-ID" dirty="0" err="1"/>
              <a:t>dalam</a:t>
            </a:r>
            <a:r>
              <a:rPr lang="en-ID" dirty="0"/>
              <a:t> program AIK </a:t>
            </a:r>
            <a:r>
              <a:rPr lang="en-ID" dirty="0" err="1"/>
              <a:t>untuk</a:t>
            </a:r>
            <a:r>
              <a:rPr lang="en-ID" dirty="0"/>
              <a:t> </a:t>
            </a:r>
            <a:r>
              <a:rPr lang="en-ID" dirty="0" err="1"/>
              <a:t>memberikan</a:t>
            </a:r>
            <a:r>
              <a:rPr lang="en-ID" dirty="0"/>
              <a:t> </a:t>
            </a:r>
            <a:r>
              <a:rPr lang="en-ID" dirty="0" err="1"/>
              <a:t>pengalaman</a:t>
            </a:r>
            <a:r>
              <a:rPr lang="en-ID" dirty="0"/>
              <a:t> </a:t>
            </a:r>
            <a:r>
              <a:rPr lang="en-ID" dirty="0" err="1"/>
              <a:t>langsung</a:t>
            </a:r>
            <a:r>
              <a:rPr lang="en-ID" dirty="0"/>
              <a:t> </a:t>
            </a:r>
            <a:r>
              <a:rPr lang="en-ID" dirty="0" err="1"/>
              <a:t>kepada</a:t>
            </a:r>
            <a:r>
              <a:rPr lang="en-ID" dirty="0"/>
              <a:t> </a:t>
            </a:r>
            <a:r>
              <a:rPr lang="en-ID" dirty="0" err="1"/>
              <a:t>mahasiswa</a:t>
            </a:r>
            <a:r>
              <a:rPr lang="en-ID" dirty="0"/>
              <a:t>.</a:t>
            </a:r>
          </a:p>
          <a:p>
            <a:pPr lvl="1"/>
            <a:r>
              <a:rPr lang="en-ID" dirty="0" err="1"/>
              <a:t>Pengembangan</a:t>
            </a:r>
            <a:r>
              <a:rPr lang="en-ID" dirty="0"/>
              <a:t> </a:t>
            </a:r>
            <a:r>
              <a:rPr lang="en-ID" dirty="0" err="1"/>
              <a:t>Karakter</a:t>
            </a:r>
            <a:r>
              <a:rPr lang="en-ID" dirty="0"/>
              <a:t>: </a:t>
            </a:r>
            <a:r>
              <a:rPr lang="en-ID" dirty="0" err="1"/>
              <a:t>Fokus</a:t>
            </a:r>
            <a:r>
              <a:rPr lang="en-ID" dirty="0"/>
              <a:t> pada </a:t>
            </a:r>
            <a:r>
              <a:rPr lang="en-ID" dirty="0" err="1"/>
              <a:t>pengembangan</a:t>
            </a:r>
            <a:r>
              <a:rPr lang="en-ID" dirty="0"/>
              <a:t> </a:t>
            </a:r>
            <a:r>
              <a:rPr lang="en-ID" dirty="0" err="1"/>
              <a:t>karakter</a:t>
            </a:r>
            <a:r>
              <a:rPr lang="en-ID" dirty="0"/>
              <a:t> </a:t>
            </a:r>
            <a:r>
              <a:rPr lang="en-ID" dirty="0" err="1"/>
              <a:t>mahasiswa</a:t>
            </a:r>
            <a:r>
              <a:rPr lang="en-ID" dirty="0"/>
              <a:t> </a:t>
            </a:r>
            <a:r>
              <a:rPr lang="en-ID" dirty="0" err="1"/>
              <a:t>melalui</a:t>
            </a:r>
            <a:r>
              <a:rPr lang="en-ID" dirty="0"/>
              <a:t> </a:t>
            </a:r>
            <a:r>
              <a:rPr lang="en-ID" dirty="0" err="1"/>
              <a:t>kegiatan</a:t>
            </a:r>
            <a:r>
              <a:rPr lang="en-ID" dirty="0"/>
              <a:t> </a:t>
            </a:r>
            <a:r>
              <a:rPr lang="en-ID" dirty="0" err="1"/>
              <a:t>filantropis</a:t>
            </a:r>
            <a:r>
              <a:rPr lang="en-ID" dirty="0"/>
              <a:t> dan </a:t>
            </a:r>
            <a:r>
              <a:rPr lang="en-ID" dirty="0" err="1"/>
              <a:t>tanggung</a:t>
            </a:r>
            <a:r>
              <a:rPr lang="en-ID" dirty="0"/>
              <a:t> </a:t>
            </a:r>
            <a:r>
              <a:rPr lang="en-ID" dirty="0" err="1"/>
              <a:t>jawab</a:t>
            </a:r>
            <a:r>
              <a:rPr lang="en-ID" dirty="0"/>
              <a:t> </a:t>
            </a:r>
            <a:r>
              <a:rPr lang="en-ID" dirty="0" err="1"/>
              <a:t>sosial</a:t>
            </a:r>
            <a:r>
              <a:rPr lang="en-ID" dirty="0"/>
              <a:t> yang </a:t>
            </a:r>
            <a:r>
              <a:rPr lang="en-ID" dirty="0" err="1"/>
              <a:t>terintegrasi</a:t>
            </a:r>
            <a:r>
              <a:rPr lang="en-ID" dirty="0"/>
              <a:t> </a:t>
            </a:r>
            <a:r>
              <a:rPr lang="en-ID" dirty="0" err="1"/>
              <a:t>dalam</a:t>
            </a:r>
            <a:r>
              <a:rPr lang="en-ID" dirty="0"/>
              <a:t> </a:t>
            </a:r>
            <a:r>
              <a:rPr lang="en-ID" dirty="0" err="1"/>
              <a:t>kurikulum</a:t>
            </a:r>
            <a:r>
              <a:rPr lang="en-ID" dirty="0"/>
              <a:t> AIK.</a:t>
            </a:r>
          </a:p>
          <a:p>
            <a:pPr marL="0" indent="0" algn="just">
              <a:buNone/>
            </a:pPr>
            <a:endParaRPr lang="en-ID" sz="2000" dirty="0"/>
          </a:p>
          <a:p>
            <a:pPr marL="0" indent="0" algn="just">
              <a:buNone/>
            </a:pPr>
            <a:endParaRPr lang="en-ID" sz="2000" dirty="0"/>
          </a:p>
          <a:p>
            <a:pPr marL="0" indent="0">
              <a:buNone/>
            </a:pPr>
            <a:endParaRPr lang="en-US" dirty="0"/>
          </a:p>
        </p:txBody>
      </p:sp>
    </p:spTree>
    <p:extLst>
      <p:ext uri="{BB962C8B-B14F-4D97-AF65-F5344CB8AC3E}">
        <p14:creationId xmlns:p14="http://schemas.microsoft.com/office/powerpoint/2010/main" val="2125971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id-ID" sz="4400" b="1" kern="0" cap="small" dirty="0">
                <a:effectLst/>
                <a:latin typeface="Times New Roman" panose="02020603050405020304" pitchFamily="18" charset="0"/>
              </a:rPr>
              <a:t>Referensi</a:t>
            </a:r>
            <a:endParaRPr lang="en-US" dirty="0"/>
          </a:p>
        </p:txBody>
      </p:sp>
      <p:sp>
        <p:nvSpPr>
          <p:cNvPr id="3" name="Content Placeholder 2"/>
          <p:cNvSpPr>
            <a:spLocks noGrp="1"/>
          </p:cNvSpPr>
          <p:nvPr>
            <p:ph idx="1"/>
          </p:nvPr>
        </p:nvSpPr>
        <p:spPr>
          <a:xfrm>
            <a:off x="135421" y="1681317"/>
            <a:ext cx="8873158" cy="4188542"/>
          </a:xfrm>
        </p:spPr>
        <p:txBody>
          <a:bodyPr>
            <a:normAutofit/>
          </a:bodyPr>
          <a:lstStyle/>
          <a:p>
            <a:pPr marL="0" indent="0" algn="just">
              <a:buNone/>
            </a:pPr>
            <a:endParaRPr lang="en-ID" sz="2000" dirty="0"/>
          </a:p>
          <a:p>
            <a:pPr marL="0" indent="0" algn="just">
              <a:buNone/>
            </a:pPr>
            <a:endParaRPr lang="en-ID" sz="2000" dirty="0"/>
          </a:p>
          <a:p>
            <a:pPr marL="0" indent="0">
              <a:buNone/>
            </a:pPr>
            <a:endParaRPr lang="en-US" dirty="0"/>
          </a:p>
        </p:txBody>
      </p:sp>
      <p:pic>
        <p:nvPicPr>
          <p:cNvPr id="2" name="Picture 1">
            <a:extLst>
              <a:ext uri="{FF2B5EF4-FFF2-40B4-BE49-F238E27FC236}">
                <a16:creationId xmlns:a16="http://schemas.microsoft.com/office/drawing/2014/main" id="{33756124-AF6B-4B54-855E-B2AD67712D73}"/>
              </a:ext>
            </a:extLst>
          </p:cNvPr>
          <p:cNvPicPr>
            <a:picLocks noChangeAspect="1"/>
          </p:cNvPicPr>
          <p:nvPr/>
        </p:nvPicPr>
        <p:blipFill>
          <a:blip r:embed="rId2"/>
          <a:stretch>
            <a:fillRect/>
          </a:stretch>
        </p:blipFill>
        <p:spPr>
          <a:xfrm>
            <a:off x="349658" y="1681317"/>
            <a:ext cx="8499374" cy="4188542"/>
          </a:xfrm>
          <a:prstGeom prst="rect">
            <a:avLst/>
          </a:prstGeom>
        </p:spPr>
      </p:pic>
    </p:spTree>
    <p:extLst>
      <p:ext uri="{BB962C8B-B14F-4D97-AF65-F5344CB8AC3E}">
        <p14:creationId xmlns:p14="http://schemas.microsoft.com/office/powerpoint/2010/main" val="2160459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err="1"/>
              <a:t>Pendahuluan</a:t>
            </a:r>
            <a:endParaRPr lang="en-US" dirty="0"/>
          </a:p>
        </p:txBody>
      </p:sp>
      <p:sp>
        <p:nvSpPr>
          <p:cNvPr id="3" name="Content Placeholder 2"/>
          <p:cNvSpPr>
            <a:spLocks noGrp="1"/>
          </p:cNvSpPr>
          <p:nvPr>
            <p:ph idx="1"/>
          </p:nvPr>
        </p:nvSpPr>
        <p:spPr>
          <a:xfrm>
            <a:off x="125068" y="1386348"/>
            <a:ext cx="8873158" cy="4660491"/>
          </a:xfrm>
        </p:spPr>
        <p:txBody>
          <a:bodyPr/>
          <a:lstStyle/>
          <a:p>
            <a:pPr algn="just"/>
            <a:r>
              <a:rPr lang="en-ID" sz="2000" dirty="0"/>
              <a:t>Pendidikan </a:t>
            </a:r>
            <a:r>
              <a:rPr lang="en-ID" sz="2000" dirty="0" err="1"/>
              <a:t>tinggi</a:t>
            </a:r>
            <a:r>
              <a:rPr lang="en-ID" sz="2000" dirty="0"/>
              <a:t> </a:t>
            </a:r>
            <a:r>
              <a:rPr lang="en-ID" sz="2000" dirty="0" err="1"/>
              <a:t>berperan</a:t>
            </a:r>
            <a:r>
              <a:rPr lang="en-ID" sz="2000" dirty="0"/>
              <a:t> </a:t>
            </a:r>
            <a:r>
              <a:rPr lang="en-ID" sz="2000" dirty="0" err="1"/>
              <a:t>penting</a:t>
            </a:r>
            <a:r>
              <a:rPr lang="en-ID" sz="2000" dirty="0"/>
              <a:t> </a:t>
            </a:r>
            <a:r>
              <a:rPr lang="en-ID" sz="2000" dirty="0" err="1"/>
              <a:t>dalam</a:t>
            </a:r>
            <a:r>
              <a:rPr lang="en-ID" sz="2000" dirty="0"/>
              <a:t> </a:t>
            </a:r>
            <a:r>
              <a:rPr lang="en-ID" sz="2000" dirty="0" err="1"/>
              <a:t>membentuk</a:t>
            </a:r>
            <a:r>
              <a:rPr lang="en-ID" sz="2000" dirty="0"/>
              <a:t> </a:t>
            </a:r>
            <a:r>
              <a:rPr lang="en-ID" sz="2000" dirty="0" err="1"/>
              <a:t>pengetahuan</a:t>
            </a:r>
            <a:r>
              <a:rPr lang="en-ID" sz="2000" dirty="0"/>
              <a:t> </a:t>
            </a:r>
            <a:r>
              <a:rPr lang="en-ID" sz="2000" dirty="0" err="1"/>
              <a:t>akademis</a:t>
            </a:r>
            <a:r>
              <a:rPr lang="en-ID" sz="2000" dirty="0"/>
              <a:t> </a:t>
            </a:r>
            <a:r>
              <a:rPr lang="en-ID" sz="2000" dirty="0" err="1"/>
              <a:t>serta</a:t>
            </a:r>
            <a:r>
              <a:rPr lang="en-ID" sz="2000" dirty="0"/>
              <a:t> </a:t>
            </a:r>
            <a:r>
              <a:rPr lang="en-ID" sz="2000" dirty="0" err="1"/>
              <a:t>karakter</a:t>
            </a:r>
            <a:r>
              <a:rPr lang="en-ID" sz="2000" dirty="0"/>
              <a:t> dan </a:t>
            </a:r>
            <a:r>
              <a:rPr lang="en-ID" sz="2000" dirty="0" err="1"/>
              <a:t>sikap</a:t>
            </a:r>
            <a:r>
              <a:rPr lang="en-ID" sz="2000" dirty="0"/>
              <a:t> </a:t>
            </a:r>
            <a:r>
              <a:rPr lang="en-ID" sz="2000" dirty="0" err="1"/>
              <a:t>sosial</a:t>
            </a:r>
            <a:r>
              <a:rPr lang="en-ID" sz="2000" dirty="0"/>
              <a:t> </a:t>
            </a:r>
            <a:r>
              <a:rPr lang="en-ID" sz="2000" dirty="0" err="1"/>
              <a:t>mahasiswa</a:t>
            </a:r>
            <a:r>
              <a:rPr lang="en-ID" sz="2000" dirty="0"/>
              <a:t>. Di Universitas Muhammadiyah </a:t>
            </a:r>
            <a:r>
              <a:rPr lang="en-ID" sz="2000" dirty="0" err="1"/>
              <a:t>Sidoarjo</a:t>
            </a:r>
            <a:r>
              <a:rPr lang="en-ID" sz="2000" dirty="0"/>
              <a:t> (UMSIDA), </a:t>
            </a:r>
            <a:r>
              <a:rPr lang="en-ID" sz="2000" dirty="0" err="1"/>
              <a:t>mata</a:t>
            </a:r>
            <a:r>
              <a:rPr lang="en-ID" sz="2000" dirty="0"/>
              <a:t> </a:t>
            </a:r>
            <a:r>
              <a:rPr lang="en-ID" sz="2000" dirty="0" err="1"/>
              <a:t>kuliah</a:t>
            </a:r>
            <a:r>
              <a:rPr lang="en-ID" sz="2000" dirty="0"/>
              <a:t> Al-Islam dan </a:t>
            </a:r>
            <a:r>
              <a:rPr lang="en-ID" sz="2000" dirty="0" err="1"/>
              <a:t>Kemuhammadiyahan</a:t>
            </a:r>
            <a:r>
              <a:rPr lang="en-ID" sz="2000" dirty="0"/>
              <a:t> (AIK) </a:t>
            </a:r>
            <a:r>
              <a:rPr lang="en-ID" sz="2000" dirty="0" err="1"/>
              <a:t>berfungsi</a:t>
            </a:r>
            <a:r>
              <a:rPr lang="en-ID" sz="2000" dirty="0"/>
              <a:t> </a:t>
            </a:r>
            <a:r>
              <a:rPr lang="en-ID" sz="2000" dirty="0" err="1"/>
              <a:t>sebagai</a:t>
            </a:r>
            <a:r>
              <a:rPr lang="en-ID" sz="2000" dirty="0"/>
              <a:t> </a:t>
            </a:r>
            <a:r>
              <a:rPr lang="en-ID" sz="2000" dirty="0" err="1"/>
              <a:t>sarana</a:t>
            </a:r>
            <a:r>
              <a:rPr lang="en-ID" sz="2000" dirty="0"/>
              <a:t> </a:t>
            </a:r>
            <a:r>
              <a:rPr lang="en-ID" sz="2000" dirty="0" err="1"/>
              <a:t>untuk</a:t>
            </a:r>
            <a:r>
              <a:rPr lang="en-ID" sz="2000" dirty="0"/>
              <a:t> </a:t>
            </a:r>
            <a:r>
              <a:rPr lang="en-ID" sz="2000" dirty="0" err="1"/>
              <a:t>menanamkan</a:t>
            </a:r>
            <a:r>
              <a:rPr lang="en-ID" sz="2000" dirty="0"/>
              <a:t> </a:t>
            </a:r>
            <a:r>
              <a:rPr lang="en-ID" sz="2000" dirty="0" err="1"/>
              <a:t>nilai-nilai</a:t>
            </a:r>
            <a:r>
              <a:rPr lang="en-ID" sz="2000" dirty="0"/>
              <a:t> Islam dan </a:t>
            </a:r>
            <a:r>
              <a:rPr lang="en-ID" sz="2000" dirty="0" err="1"/>
              <a:t>meningkatkan</a:t>
            </a:r>
            <a:r>
              <a:rPr lang="en-ID" sz="2000" dirty="0"/>
              <a:t> </a:t>
            </a:r>
            <a:r>
              <a:rPr lang="en-ID" sz="2000" dirty="0" err="1"/>
              <a:t>pemahaman</a:t>
            </a:r>
            <a:r>
              <a:rPr lang="en-ID" sz="2000" dirty="0"/>
              <a:t> </a:t>
            </a:r>
            <a:r>
              <a:rPr lang="en-ID" sz="2000" dirty="0" err="1"/>
              <a:t>tentang</a:t>
            </a:r>
            <a:r>
              <a:rPr lang="en-ID" sz="2000" dirty="0"/>
              <a:t> </a:t>
            </a:r>
            <a:r>
              <a:rPr lang="en-ID" sz="2000" dirty="0" err="1"/>
              <a:t>ajaran</a:t>
            </a:r>
            <a:r>
              <a:rPr lang="en-ID" sz="2000" dirty="0"/>
              <a:t> Muhammadiyah </a:t>
            </a:r>
            <a:r>
              <a:rPr lang="en-ID" sz="2000" dirty="0" err="1"/>
              <a:t>serta</a:t>
            </a:r>
            <a:r>
              <a:rPr lang="en-ID" sz="2000" dirty="0"/>
              <a:t> </a:t>
            </a:r>
            <a:r>
              <a:rPr lang="en-ID" sz="2000" dirty="0" err="1"/>
              <a:t>membentuk</a:t>
            </a:r>
            <a:r>
              <a:rPr lang="en-ID" sz="2000" dirty="0"/>
              <a:t> </a:t>
            </a:r>
            <a:r>
              <a:rPr lang="en-ID" sz="2000" dirty="0" err="1"/>
              <a:t>karakter</a:t>
            </a:r>
            <a:r>
              <a:rPr lang="en-ID" sz="2000" dirty="0"/>
              <a:t> </a:t>
            </a:r>
            <a:r>
              <a:rPr lang="en-ID" sz="2000" dirty="0" err="1"/>
              <a:t>mahasiswa</a:t>
            </a:r>
            <a:r>
              <a:rPr lang="en-ID" sz="2000" dirty="0"/>
              <a:t>. Salah </a:t>
            </a:r>
            <a:r>
              <a:rPr lang="en-ID" sz="2000" dirty="0" err="1"/>
              <a:t>satu</a:t>
            </a:r>
            <a:r>
              <a:rPr lang="en-ID" sz="2000" dirty="0"/>
              <a:t> </a:t>
            </a:r>
            <a:r>
              <a:rPr lang="en-ID" sz="2000" dirty="0" err="1"/>
              <a:t>tujuan</a:t>
            </a:r>
            <a:r>
              <a:rPr lang="en-ID" sz="2000" dirty="0"/>
              <a:t> </a:t>
            </a:r>
            <a:r>
              <a:rPr lang="en-ID" sz="2000" dirty="0" err="1"/>
              <a:t>utama</a:t>
            </a:r>
            <a:r>
              <a:rPr lang="en-ID" sz="2000" dirty="0"/>
              <a:t> </a:t>
            </a:r>
            <a:r>
              <a:rPr lang="en-ID" sz="2000" dirty="0" err="1"/>
              <a:t>pendidikan</a:t>
            </a:r>
            <a:r>
              <a:rPr lang="en-ID" sz="2000" dirty="0"/>
              <a:t> AIK </a:t>
            </a:r>
            <a:r>
              <a:rPr lang="en-ID" sz="2000" dirty="0" err="1"/>
              <a:t>adalah</a:t>
            </a:r>
            <a:r>
              <a:rPr lang="en-ID" sz="2000" dirty="0"/>
              <a:t> </a:t>
            </a:r>
            <a:r>
              <a:rPr lang="en-ID" sz="2000" dirty="0" err="1"/>
              <a:t>membentuk</a:t>
            </a:r>
            <a:r>
              <a:rPr lang="en-ID" sz="2000" dirty="0"/>
              <a:t> </a:t>
            </a:r>
            <a:r>
              <a:rPr lang="en-ID" sz="2000" dirty="0" err="1"/>
              <a:t>sikap</a:t>
            </a:r>
            <a:r>
              <a:rPr lang="en-ID" sz="2000" dirty="0"/>
              <a:t> </a:t>
            </a:r>
            <a:r>
              <a:rPr lang="en-ID" sz="2000" dirty="0" err="1"/>
              <a:t>filantropis</a:t>
            </a:r>
            <a:r>
              <a:rPr lang="en-ID" sz="2000" dirty="0"/>
              <a:t>, </a:t>
            </a:r>
            <a:r>
              <a:rPr lang="en-ID" sz="2000" dirty="0" err="1"/>
              <a:t>yaitu</a:t>
            </a:r>
            <a:r>
              <a:rPr lang="en-ID" sz="2000" dirty="0"/>
              <a:t> </a:t>
            </a:r>
            <a:r>
              <a:rPr lang="en-ID" sz="2000" dirty="0" err="1"/>
              <a:t>kecenderungan</a:t>
            </a:r>
            <a:r>
              <a:rPr lang="en-ID" sz="2000" dirty="0"/>
              <a:t> </a:t>
            </a:r>
            <a:r>
              <a:rPr lang="en-ID" sz="2000" dirty="0" err="1"/>
              <a:t>untuk</a:t>
            </a:r>
            <a:r>
              <a:rPr lang="en-ID" sz="2000" dirty="0"/>
              <a:t> </a:t>
            </a:r>
            <a:r>
              <a:rPr lang="en-ID" sz="2000" dirty="0" err="1"/>
              <a:t>melakukan</a:t>
            </a:r>
            <a:r>
              <a:rPr lang="en-ID" sz="2000" dirty="0"/>
              <a:t> </a:t>
            </a:r>
            <a:r>
              <a:rPr lang="en-ID" sz="2000" dirty="0" err="1"/>
              <a:t>tindakan</a:t>
            </a:r>
            <a:r>
              <a:rPr lang="en-ID" sz="2000" dirty="0"/>
              <a:t> </a:t>
            </a:r>
            <a:r>
              <a:rPr lang="en-ID" sz="2000" dirty="0" err="1"/>
              <a:t>kebaikan</a:t>
            </a:r>
            <a:r>
              <a:rPr lang="en-ID" sz="2000" dirty="0"/>
              <a:t> dan </a:t>
            </a:r>
            <a:r>
              <a:rPr lang="en-ID" sz="2000" dirty="0" err="1"/>
              <a:t>membantu</a:t>
            </a:r>
            <a:r>
              <a:rPr lang="en-ID" sz="2000" dirty="0"/>
              <a:t> </a:t>
            </a:r>
            <a:r>
              <a:rPr lang="en-ID" sz="2000" dirty="0" err="1"/>
              <a:t>sesama</a:t>
            </a:r>
            <a:r>
              <a:rPr lang="en-ID" sz="2000" dirty="0"/>
              <a:t>.</a:t>
            </a:r>
          </a:p>
          <a:p>
            <a:pPr algn="just"/>
            <a:r>
              <a:rPr lang="en-ID" sz="2000" dirty="0" err="1"/>
              <a:t>Filantropi</a:t>
            </a:r>
            <a:r>
              <a:rPr lang="en-ID" sz="2000" dirty="0"/>
              <a:t> </a:t>
            </a:r>
            <a:r>
              <a:rPr lang="en-ID" sz="2000" dirty="0" err="1"/>
              <a:t>dalam</a:t>
            </a:r>
            <a:r>
              <a:rPr lang="en-ID" sz="2000" dirty="0"/>
              <a:t> Islam </a:t>
            </a:r>
            <a:r>
              <a:rPr lang="en-ID" sz="2000" dirty="0" err="1"/>
              <a:t>memiliki</a:t>
            </a:r>
            <a:r>
              <a:rPr lang="en-ID" sz="2000" dirty="0"/>
              <a:t> </a:t>
            </a:r>
            <a:r>
              <a:rPr lang="en-ID" sz="2000" dirty="0" err="1"/>
              <a:t>dasar</a:t>
            </a:r>
            <a:r>
              <a:rPr lang="en-ID" sz="2000" dirty="0"/>
              <a:t> yang </a:t>
            </a:r>
            <a:r>
              <a:rPr lang="en-ID" sz="2000" dirty="0" err="1"/>
              <a:t>kuat</a:t>
            </a:r>
            <a:r>
              <a:rPr lang="en-ID" sz="2000" dirty="0"/>
              <a:t> </a:t>
            </a:r>
            <a:r>
              <a:rPr lang="en-ID" sz="2000" dirty="0" err="1"/>
              <a:t>dalam</a:t>
            </a:r>
            <a:r>
              <a:rPr lang="en-ID" sz="2000" dirty="0"/>
              <a:t> </a:t>
            </a:r>
            <a:r>
              <a:rPr lang="en-ID" sz="2000" dirty="0" err="1"/>
              <a:t>ajaran</a:t>
            </a:r>
            <a:r>
              <a:rPr lang="en-ID" sz="2000" dirty="0"/>
              <a:t> Al-Qur'an dan Sunnah, </a:t>
            </a:r>
            <a:r>
              <a:rPr lang="en-ID" sz="2000" dirty="0" err="1"/>
              <a:t>termasuk</a:t>
            </a:r>
            <a:r>
              <a:rPr lang="en-ID" sz="2000" dirty="0"/>
              <a:t> </a:t>
            </a:r>
            <a:r>
              <a:rPr lang="en-ID" sz="2000" dirty="0" err="1"/>
              <a:t>konsep</a:t>
            </a:r>
            <a:r>
              <a:rPr lang="en-ID" sz="2000" dirty="0"/>
              <a:t> zakat, </a:t>
            </a:r>
            <a:r>
              <a:rPr lang="en-ID" sz="2000" dirty="0" err="1"/>
              <a:t>infaq</a:t>
            </a:r>
            <a:r>
              <a:rPr lang="en-ID" sz="2000" dirty="0"/>
              <a:t>, dan </a:t>
            </a:r>
            <a:r>
              <a:rPr lang="en-ID" sz="2000" dirty="0" err="1"/>
              <a:t>sedekah</a:t>
            </a:r>
            <a:r>
              <a:rPr lang="en-ID" sz="2000" dirty="0"/>
              <a:t>. Mata </a:t>
            </a:r>
            <a:r>
              <a:rPr lang="en-ID" sz="2000" dirty="0" err="1"/>
              <a:t>kuliah</a:t>
            </a:r>
            <a:r>
              <a:rPr lang="en-ID" sz="2000" dirty="0"/>
              <a:t> AIK, </a:t>
            </a:r>
            <a:r>
              <a:rPr lang="en-ID" sz="2000" dirty="0" err="1"/>
              <a:t>sebagai</a:t>
            </a:r>
            <a:r>
              <a:rPr lang="en-ID" sz="2000" dirty="0"/>
              <a:t> </a:t>
            </a:r>
            <a:r>
              <a:rPr lang="en-ID" sz="2000" dirty="0" err="1"/>
              <a:t>bagian</a:t>
            </a:r>
            <a:r>
              <a:rPr lang="en-ID" sz="2000" dirty="0"/>
              <a:t> </a:t>
            </a:r>
            <a:r>
              <a:rPr lang="en-ID" sz="2000" dirty="0" err="1"/>
              <a:t>dari</a:t>
            </a:r>
            <a:r>
              <a:rPr lang="en-ID" sz="2000" dirty="0"/>
              <a:t> </a:t>
            </a:r>
            <a:r>
              <a:rPr lang="en-ID" sz="2000" dirty="0" err="1"/>
              <a:t>kurikulum</a:t>
            </a:r>
            <a:r>
              <a:rPr lang="en-ID" sz="2000" dirty="0"/>
              <a:t>, </a:t>
            </a:r>
            <a:r>
              <a:rPr lang="en-ID" sz="2000" dirty="0" err="1"/>
              <a:t>diharapkan</a:t>
            </a:r>
            <a:r>
              <a:rPr lang="en-ID" sz="2000" dirty="0"/>
              <a:t> </a:t>
            </a:r>
            <a:r>
              <a:rPr lang="en-ID" sz="2000" dirty="0" err="1"/>
              <a:t>dapat</a:t>
            </a:r>
            <a:r>
              <a:rPr lang="en-ID" sz="2000" dirty="0"/>
              <a:t> </a:t>
            </a:r>
            <a:r>
              <a:rPr lang="en-ID" sz="2000" dirty="0" err="1"/>
              <a:t>memperkuat</a:t>
            </a:r>
            <a:r>
              <a:rPr lang="en-ID" sz="2000" dirty="0"/>
              <a:t> </a:t>
            </a:r>
            <a:r>
              <a:rPr lang="en-ID" sz="2000" dirty="0" err="1"/>
              <a:t>sikap</a:t>
            </a:r>
            <a:r>
              <a:rPr lang="en-ID" sz="2000" dirty="0"/>
              <a:t> </a:t>
            </a:r>
            <a:r>
              <a:rPr lang="en-ID" sz="2000" dirty="0" err="1"/>
              <a:t>filantropis</a:t>
            </a:r>
            <a:r>
              <a:rPr lang="en-ID" sz="2000" dirty="0"/>
              <a:t> </a:t>
            </a:r>
            <a:r>
              <a:rPr lang="en-ID" sz="2000" dirty="0" err="1"/>
              <a:t>mahasiswa</a:t>
            </a:r>
            <a:r>
              <a:rPr lang="en-ID" sz="2000" dirty="0"/>
              <a:t> </a:t>
            </a:r>
            <a:r>
              <a:rPr lang="en-ID" sz="2000" dirty="0" err="1"/>
              <a:t>melalui</a:t>
            </a:r>
            <a:r>
              <a:rPr lang="en-ID" sz="2000" dirty="0"/>
              <a:t> </a:t>
            </a:r>
            <a:r>
              <a:rPr lang="en-ID" sz="2000" dirty="0" err="1"/>
              <a:t>pemahaman</a:t>
            </a:r>
            <a:r>
              <a:rPr lang="en-ID" sz="2000" dirty="0"/>
              <a:t> dan </a:t>
            </a:r>
            <a:r>
              <a:rPr lang="en-ID" sz="2000" dirty="0" err="1"/>
              <a:t>keterlibatan</a:t>
            </a:r>
            <a:r>
              <a:rPr lang="en-ID" sz="2000" dirty="0"/>
              <a:t> </a:t>
            </a:r>
            <a:r>
              <a:rPr lang="en-ID" sz="2000" dirty="0" err="1"/>
              <a:t>aktif</a:t>
            </a:r>
            <a:r>
              <a:rPr lang="en-ID" sz="2000" dirty="0"/>
              <a:t> </a:t>
            </a:r>
            <a:r>
              <a:rPr lang="en-ID" sz="2000" dirty="0" err="1"/>
              <a:t>dalam</a:t>
            </a:r>
            <a:r>
              <a:rPr lang="en-ID" sz="2000" dirty="0"/>
              <a:t> </a:t>
            </a:r>
            <a:r>
              <a:rPr lang="en-ID" sz="2000" dirty="0" err="1"/>
              <a:t>kegiatan</a:t>
            </a:r>
            <a:r>
              <a:rPr lang="en-ID" sz="2000" dirty="0"/>
              <a:t> </a:t>
            </a:r>
            <a:r>
              <a:rPr lang="en-ID" sz="2000" dirty="0" err="1"/>
              <a:t>sosial</a:t>
            </a:r>
            <a:r>
              <a:rPr lang="en-ID" sz="2000" dirty="0"/>
              <a:t>. </a:t>
            </a:r>
            <a:r>
              <a:rPr lang="en-ID" sz="2000" dirty="0" err="1"/>
              <a:t>Penelitian</a:t>
            </a:r>
            <a:r>
              <a:rPr lang="en-ID" sz="2000" dirty="0"/>
              <a:t> </a:t>
            </a:r>
            <a:r>
              <a:rPr lang="en-ID" sz="2000" dirty="0" err="1"/>
              <a:t>ini</a:t>
            </a:r>
            <a:r>
              <a:rPr lang="en-ID" sz="2000" dirty="0"/>
              <a:t> </a:t>
            </a:r>
            <a:r>
              <a:rPr lang="en-ID" sz="2000" dirty="0" err="1"/>
              <a:t>bertujuan</a:t>
            </a:r>
            <a:r>
              <a:rPr lang="en-ID" sz="2000" dirty="0"/>
              <a:t> </a:t>
            </a:r>
            <a:r>
              <a:rPr lang="en-ID" sz="2000" dirty="0" err="1"/>
              <a:t>untuk</a:t>
            </a:r>
            <a:r>
              <a:rPr lang="en-ID" sz="2000" dirty="0"/>
              <a:t> </a:t>
            </a:r>
            <a:r>
              <a:rPr lang="en-ID" sz="2000" dirty="0" err="1"/>
              <a:t>mengkaji</a:t>
            </a:r>
            <a:r>
              <a:rPr lang="en-ID" sz="2000" dirty="0"/>
              <a:t> </a:t>
            </a:r>
            <a:r>
              <a:rPr lang="en-ID" sz="2000" dirty="0" err="1"/>
              <a:t>pengaruh</a:t>
            </a:r>
            <a:r>
              <a:rPr lang="en-ID" sz="2000" dirty="0"/>
              <a:t> </a:t>
            </a:r>
            <a:r>
              <a:rPr lang="en-ID" sz="2000" dirty="0" err="1"/>
              <a:t>mata</a:t>
            </a:r>
            <a:r>
              <a:rPr lang="en-ID" sz="2000" dirty="0"/>
              <a:t> </a:t>
            </a:r>
            <a:r>
              <a:rPr lang="en-ID" sz="2000" dirty="0" err="1"/>
              <a:t>kuliah</a:t>
            </a:r>
            <a:r>
              <a:rPr lang="en-ID" sz="2000" dirty="0"/>
              <a:t> AIK </a:t>
            </a:r>
            <a:r>
              <a:rPr lang="en-ID" sz="2000" dirty="0" err="1"/>
              <a:t>terhadap</a:t>
            </a:r>
            <a:r>
              <a:rPr lang="en-ID" sz="2000" dirty="0"/>
              <a:t> </a:t>
            </a:r>
            <a:r>
              <a:rPr lang="en-ID" sz="2000" dirty="0" err="1"/>
              <a:t>sikap</a:t>
            </a:r>
            <a:r>
              <a:rPr lang="en-ID" sz="2000" dirty="0"/>
              <a:t> </a:t>
            </a:r>
            <a:r>
              <a:rPr lang="en-ID" sz="2000" dirty="0" err="1"/>
              <a:t>filantropis</a:t>
            </a:r>
            <a:r>
              <a:rPr lang="en-ID" sz="2000" dirty="0"/>
              <a:t> </a:t>
            </a:r>
            <a:r>
              <a:rPr lang="en-ID" sz="2000" dirty="0" err="1"/>
              <a:t>mahasiswa</a:t>
            </a:r>
            <a:r>
              <a:rPr lang="en-ID" sz="2000" dirty="0"/>
              <a:t> di UMSIDA dan </a:t>
            </a:r>
            <a:r>
              <a:rPr lang="en-ID" sz="2000" dirty="0" err="1"/>
              <a:t>memberikan</a:t>
            </a:r>
            <a:r>
              <a:rPr lang="en-ID" sz="2000" dirty="0"/>
              <a:t> </a:t>
            </a:r>
            <a:r>
              <a:rPr lang="en-ID" sz="2000" dirty="0" err="1"/>
              <a:t>rekomendasi</a:t>
            </a:r>
            <a:r>
              <a:rPr lang="en-ID" sz="2000" dirty="0"/>
              <a:t> </a:t>
            </a:r>
            <a:r>
              <a:rPr lang="en-ID" sz="2000" dirty="0" err="1"/>
              <a:t>untuk</a:t>
            </a:r>
            <a:r>
              <a:rPr lang="en-ID" sz="2000" dirty="0"/>
              <a:t> </a:t>
            </a:r>
            <a:r>
              <a:rPr lang="en-ID" sz="2000" dirty="0" err="1"/>
              <a:t>penguatan</a:t>
            </a:r>
            <a:r>
              <a:rPr lang="en-ID" sz="2000" dirty="0"/>
              <a:t> </a:t>
            </a:r>
            <a:r>
              <a:rPr lang="en-ID" sz="2000" dirty="0" err="1"/>
              <a:t>kurikulum</a:t>
            </a:r>
            <a:r>
              <a:rPr lang="en-ID" sz="2000" dirty="0"/>
              <a:t>.</a:t>
            </a:r>
          </a:p>
          <a:p>
            <a:pPr marL="0" indent="0" algn="just">
              <a:buNone/>
            </a:pPr>
            <a:endParaRPr lang="en-ID" sz="2000" dirty="0"/>
          </a:p>
          <a:p>
            <a:pPr marL="0" indent="0">
              <a:buNone/>
            </a:pPr>
            <a:endParaRPr lang="en-US" dirty="0"/>
          </a:p>
        </p:txBody>
      </p:sp>
    </p:spTree>
    <p:extLst>
      <p:ext uri="{BB962C8B-B14F-4D97-AF65-F5344CB8AC3E}">
        <p14:creationId xmlns:p14="http://schemas.microsoft.com/office/powerpoint/2010/main" val="1990361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D" dirty="0" err="1"/>
              <a:t>Metode</a:t>
            </a:r>
            <a:endParaRPr lang="en-US" dirty="0"/>
          </a:p>
        </p:txBody>
      </p:sp>
      <p:sp>
        <p:nvSpPr>
          <p:cNvPr id="3" name="Content Placeholder 2"/>
          <p:cNvSpPr>
            <a:spLocks noGrp="1"/>
          </p:cNvSpPr>
          <p:nvPr>
            <p:ph idx="1"/>
          </p:nvPr>
        </p:nvSpPr>
        <p:spPr>
          <a:xfrm>
            <a:off x="125068" y="1386348"/>
            <a:ext cx="8873158" cy="4660491"/>
          </a:xfrm>
        </p:spPr>
        <p:txBody>
          <a:bodyPr>
            <a:normAutofit/>
          </a:bodyPr>
          <a:lstStyle/>
          <a:p>
            <a:pPr marL="0" indent="0" algn="just">
              <a:buNone/>
            </a:pPr>
            <a:r>
              <a:rPr lang="en-ID" sz="2000" b="1" dirty="0"/>
              <a:t>1. </a:t>
            </a:r>
            <a:r>
              <a:rPr lang="en-ID" sz="2400" b="1" dirty="0" err="1"/>
              <a:t>Pendekatan</a:t>
            </a:r>
            <a:endParaRPr lang="en-ID" sz="2400" b="1" dirty="0"/>
          </a:p>
          <a:p>
            <a:pPr marL="0" indent="0" algn="just">
              <a:buNone/>
            </a:pPr>
            <a:r>
              <a:rPr lang="en-ID" sz="1800" dirty="0"/>
              <a:t>	</a:t>
            </a:r>
            <a:r>
              <a:rPr lang="en-ID" sz="1800" dirty="0" err="1"/>
              <a:t>Penelitian</a:t>
            </a:r>
            <a:r>
              <a:rPr lang="en-ID" sz="1800" dirty="0"/>
              <a:t> </a:t>
            </a:r>
            <a:r>
              <a:rPr lang="en-ID" sz="1800" dirty="0" err="1"/>
              <a:t>ini</a:t>
            </a:r>
            <a:r>
              <a:rPr lang="en-ID" sz="1800" dirty="0"/>
              <a:t> </a:t>
            </a:r>
            <a:r>
              <a:rPr lang="en-ID" sz="1800" dirty="0" err="1"/>
              <a:t>menggunakan</a:t>
            </a:r>
            <a:r>
              <a:rPr lang="en-ID" sz="1800" dirty="0"/>
              <a:t> </a:t>
            </a:r>
            <a:r>
              <a:rPr lang="en-ID" sz="1800" dirty="0" err="1"/>
              <a:t>pendekatan</a:t>
            </a:r>
            <a:r>
              <a:rPr lang="en-ID" sz="1800" dirty="0"/>
              <a:t> </a:t>
            </a:r>
            <a:r>
              <a:rPr lang="en-ID" sz="1800" dirty="0" err="1"/>
              <a:t>kuantitatif</a:t>
            </a:r>
            <a:r>
              <a:rPr lang="en-ID" sz="1800" dirty="0"/>
              <a:t> </a:t>
            </a:r>
            <a:r>
              <a:rPr lang="en-ID" sz="1800" dirty="0" err="1"/>
              <a:t>dengan</a:t>
            </a:r>
            <a:r>
              <a:rPr lang="en-ID" sz="1800" dirty="0"/>
              <a:t> </a:t>
            </a:r>
            <a:r>
              <a:rPr lang="en-ID" sz="1800" dirty="0" err="1"/>
              <a:t>desain</a:t>
            </a:r>
            <a:r>
              <a:rPr lang="en-ID" sz="1800" dirty="0"/>
              <a:t> </a:t>
            </a:r>
            <a:r>
              <a:rPr lang="en-ID" sz="1800" dirty="0" err="1"/>
              <a:t>penelitian</a:t>
            </a:r>
            <a:r>
              <a:rPr lang="en-ID" sz="1800" dirty="0"/>
              <a:t> </a:t>
            </a:r>
            <a:r>
              <a:rPr lang="en-ID" sz="1800" dirty="0" err="1"/>
              <a:t>korelasional</a:t>
            </a:r>
            <a:r>
              <a:rPr lang="en-ID" sz="1800" dirty="0"/>
              <a:t>. </a:t>
            </a:r>
            <a:r>
              <a:rPr lang="en-ID" sz="1800" dirty="0" err="1"/>
              <a:t>Variabel</a:t>
            </a:r>
            <a:r>
              <a:rPr lang="en-ID" sz="1800" dirty="0"/>
              <a:t> </a:t>
            </a:r>
            <a:r>
              <a:rPr lang="en-ID" sz="1800" dirty="0" err="1"/>
              <a:t>penelitian</a:t>
            </a:r>
            <a:r>
              <a:rPr lang="en-ID" sz="1800" dirty="0"/>
              <a:t> </a:t>
            </a:r>
            <a:r>
              <a:rPr lang="en-ID" sz="1800" dirty="0" err="1"/>
              <a:t>terdiri</a:t>
            </a:r>
            <a:r>
              <a:rPr lang="en-ID" sz="1800" dirty="0"/>
              <a:t> </a:t>
            </a:r>
            <a:r>
              <a:rPr lang="en-ID" sz="1800" dirty="0" err="1"/>
              <a:t>dari</a:t>
            </a:r>
            <a:r>
              <a:rPr lang="en-ID" sz="1800" dirty="0"/>
              <a:t> </a:t>
            </a:r>
            <a:r>
              <a:rPr lang="en-ID" sz="1800" dirty="0" err="1"/>
              <a:t>mata</a:t>
            </a:r>
            <a:r>
              <a:rPr lang="en-ID" sz="1800" dirty="0"/>
              <a:t> </a:t>
            </a:r>
            <a:r>
              <a:rPr lang="en-ID" sz="1800" dirty="0" err="1"/>
              <a:t>kuliah</a:t>
            </a:r>
            <a:r>
              <a:rPr lang="en-ID" sz="1800" dirty="0"/>
              <a:t> AIK (X) dan </a:t>
            </a:r>
            <a:r>
              <a:rPr lang="en-ID" sz="1800" dirty="0" err="1"/>
              <a:t>sikap</a:t>
            </a:r>
            <a:r>
              <a:rPr lang="en-ID" sz="1800" dirty="0"/>
              <a:t> </a:t>
            </a:r>
            <a:r>
              <a:rPr lang="en-ID" sz="1800" dirty="0" err="1"/>
              <a:t>filantropis</a:t>
            </a:r>
            <a:r>
              <a:rPr lang="en-ID" sz="1800" dirty="0"/>
              <a:t> </a:t>
            </a:r>
            <a:r>
              <a:rPr lang="en-ID" sz="1800" dirty="0" err="1"/>
              <a:t>mahasiswa</a:t>
            </a:r>
            <a:r>
              <a:rPr lang="en-ID" sz="1800" dirty="0"/>
              <a:t> (Y). </a:t>
            </a:r>
            <a:r>
              <a:rPr lang="en-ID" sz="1800" dirty="0" err="1"/>
              <a:t>Indikator</a:t>
            </a:r>
            <a:r>
              <a:rPr lang="en-ID" sz="1800" dirty="0"/>
              <a:t> </a:t>
            </a:r>
            <a:r>
              <a:rPr lang="en-ID" sz="1800" dirty="0" err="1"/>
              <a:t>variabelnya</a:t>
            </a:r>
            <a:r>
              <a:rPr lang="en-ID" sz="1800" dirty="0"/>
              <a:t> </a:t>
            </a:r>
            <a:r>
              <a:rPr lang="en-ID" sz="1800" dirty="0" err="1"/>
              <a:t>adalah</a:t>
            </a:r>
            <a:r>
              <a:rPr lang="en-ID" sz="1800" dirty="0"/>
              <a:t>:</a:t>
            </a:r>
          </a:p>
          <a:p>
            <a:pPr algn="just">
              <a:buFont typeface="Wingdings" panose="05000000000000000000" pitchFamily="2" charset="2"/>
              <a:buChar char="Ø"/>
            </a:pPr>
            <a:r>
              <a:rPr lang="en-ID" sz="2000" b="1" dirty="0"/>
              <a:t>Mata </a:t>
            </a:r>
            <a:r>
              <a:rPr lang="en-ID" sz="2000" b="1" dirty="0" err="1"/>
              <a:t>Kuliah</a:t>
            </a:r>
            <a:r>
              <a:rPr lang="en-ID" sz="2000" b="1" dirty="0"/>
              <a:t> AIK (</a:t>
            </a:r>
            <a:r>
              <a:rPr lang="en-ID" sz="2000" b="1" dirty="0" err="1"/>
              <a:t>Variabel</a:t>
            </a:r>
            <a:r>
              <a:rPr lang="en-ID" sz="2000" b="1" dirty="0"/>
              <a:t> X)</a:t>
            </a:r>
          </a:p>
          <a:p>
            <a:pPr marL="800100" lvl="1" indent="-342900" algn="just">
              <a:buFont typeface="+mj-lt"/>
              <a:buAutoNum type="alphaLcParenR"/>
            </a:pPr>
            <a:r>
              <a:rPr lang="en-ID" sz="1800" dirty="0" err="1"/>
              <a:t>Persepsi</a:t>
            </a:r>
            <a:r>
              <a:rPr lang="en-ID" sz="1800" dirty="0"/>
              <a:t> </a:t>
            </a:r>
            <a:r>
              <a:rPr lang="en-ID" sz="1800" dirty="0" err="1"/>
              <a:t>mahasiswa</a:t>
            </a:r>
            <a:r>
              <a:rPr lang="en-ID" sz="1800" dirty="0"/>
              <a:t> </a:t>
            </a:r>
            <a:r>
              <a:rPr lang="en-ID" sz="1800" dirty="0" err="1"/>
              <a:t>terhadap</a:t>
            </a:r>
            <a:r>
              <a:rPr lang="en-ID" sz="1800" dirty="0"/>
              <a:t> </a:t>
            </a:r>
            <a:r>
              <a:rPr lang="en-ID" sz="1800" dirty="0" err="1"/>
              <a:t>pentingnya</a:t>
            </a:r>
            <a:r>
              <a:rPr lang="en-ID" sz="1800" dirty="0"/>
              <a:t> </a:t>
            </a:r>
            <a:r>
              <a:rPr lang="en-ID" sz="1800" dirty="0" err="1"/>
              <a:t>mata</a:t>
            </a:r>
            <a:r>
              <a:rPr lang="en-ID" sz="1800" dirty="0"/>
              <a:t> </a:t>
            </a:r>
            <a:r>
              <a:rPr lang="en-ID" sz="1800" dirty="0" err="1"/>
              <a:t>kuliah</a:t>
            </a:r>
            <a:r>
              <a:rPr lang="en-ID" sz="1800" dirty="0"/>
              <a:t> AIK</a:t>
            </a:r>
          </a:p>
          <a:p>
            <a:pPr marL="800100" lvl="1" indent="-342900" algn="just">
              <a:buFont typeface="+mj-lt"/>
              <a:buAutoNum type="alphaLcParenR"/>
            </a:pPr>
            <a:r>
              <a:rPr lang="en-ID" sz="1800" dirty="0" err="1"/>
              <a:t>Keterlibatan</a:t>
            </a:r>
            <a:r>
              <a:rPr lang="en-ID" sz="1800" dirty="0"/>
              <a:t> </a:t>
            </a:r>
            <a:r>
              <a:rPr lang="en-ID" sz="1800" dirty="0" err="1"/>
              <a:t>mahasiswa</a:t>
            </a:r>
            <a:r>
              <a:rPr lang="en-ID" sz="1800" dirty="0"/>
              <a:t> </a:t>
            </a:r>
            <a:r>
              <a:rPr lang="en-ID" sz="1800" dirty="0" err="1"/>
              <a:t>dalam</a:t>
            </a:r>
            <a:r>
              <a:rPr lang="en-ID" sz="1800" dirty="0"/>
              <a:t> </a:t>
            </a:r>
            <a:r>
              <a:rPr lang="en-ID" sz="1800" dirty="0" err="1"/>
              <a:t>diskusi</a:t>
            </a:r>
            <a:r>
              <a:rPr lang="en-ID" sz="1800" dirty="0"/>
              <a:t> dan </a:t>
            </a:r>
            <a:r>
              <a:rPr lang="en-ID" sz="1800" dirty="0" err="1"/>
              <a:t>pembahasan</a:t>
            </a:r>
            <a:r>
              <a:rPr lang="en-ID" sz="1800" dirty="0"/>
              <a:t> </a:t>
            </a:r>
            <a:r>
              <a:rPr lang="en-ID" sz="1800" dirty="0" err="1"/>
              <a:t>dalam</a:t>
            </a:r>
            <a:r>
              <a:rPr lang="en-ID" sz="1800" dirty="0"/>
              <a:t> </a:t>
            </a:r>
            <a:r>
              <a:rPr lang="en-ID" sz="1800" dirty="0" err="1"/>
              <a:t>mata</a:t>
            </a:r>
            <a:r>
              <a:rPr lang="en-ID" sz="1800" dirty="0"/>
              <a:t> </a:t>
            </a:r>
            <a:r>
              <a:rPr lang="en-ID" sz="1800" dirty="0" err="1"/>
              <a:t>kuliah</a:t>
            </a:r>
            <a:r>
              <a:rPr lang="en-ID" sz="1800" dirty="0"/>
              <a:t> AIK</a:t>
            </a:r>
          </a:p>
          <a:p>
            <a:pPr marL="800100" lvl="1" indent="-342900" algn="just">
              <a:buFont typeface="+mj-lt"/>
              <a:buAutoNum type="alphaLcParenR"/>
            </a:pPr>
            <a:r>
              <a:rPr lang="en-ID" sz="1800" dirty="0" err="1"/>
              <a:t>Pemahaman</a:t>
            </a:r>
            <a:r>
              <a:rPr lang="en-ID" sz="1800" dirty="0"/>
              <a:t> </a:t>
            </a:r>
            <a:r>
              <a:rPr lang="en-ID" sz="1800" dirty="0" err="1"/>
              <a:t>mahasiswa</a:t>
            </a:r>
            <a:r>
              <a:rPr lang="en-ID" sz="1800" dirty="0"/>
              <a:t> </a:t>
            </a:r>
            <a:r>
              <a:rPr lang="en-ID" sz="1800" dirty="0" err="1"/>
              <a:t>terhadap</a:t>
            </a:r>
            <a:r>
              <a:rPr lang="en-ID" sz="1800" dirty="0"/>
              <a:t> </a:t>
            </a:r>
            <a:r>
              <a:rPr lang="en-ID" sz="1800" dirty="0" err="1"/>
              <a:t>konsep</a:t>
            </a:r>
            <a:r>
              <a:rPr lang="en-ID" sz="1800" dirty="0"/>
              <a:t> dan </a:t>
            </a:r>
            <a:r>
              <a:rPr lang="en-ID" sz="1800" dirty="0" err="1"/>
              <a:t>ajaran</a:t>
            </a:r>
            <a:r>
              <a:rPr lang="en-ID" sz="1800" dirty="0"/>
              <a:t> Islam </a:t>
            </a:r>
            <a:r>
              <a:rPr lang="en-ID" sz="1800" dirty="0" err="1"/>
              <a:t>tentang</a:t>
            </a:r>
            <a:r>
              <a:rPr lang="en-ID" sz="1800" dirty="0"/>
              <a:t> </a:t>
            </a:r>
            <a:r>
              <a:rPr lang="en-ID" sz="1800" dirty="0" err="1"/>
              <a:t>filantropi</a:t>
            </a:r>
            <a:endParaRPr lang="en-ID" sz="1800" b="1" dirty="0"/>
          </a:p>
          <a:p>
            <a:pPr algn="just">
              <a:buFont typeface="Wingdings" panose="05000000000000000000" pitchFamily="2" charset="2"/>
              <a:buChar char="Ø"/>
            </a:pPr>
            <a:r>
              <a:rPr lang="en-ID" sz="2000" b="1" dirty="0" err="1"/>
              <a:t>Sikap</a:t>
            </a:r>
            <a:r>
              <a:rPr lang="en-ID" sz="2000" b="1" dirty="0"/>
              <a:t> </a:t>
            </a:r>
            <a:r>
              <a:rPr lang="en-ID" sz="2000" b="1" dirty="0" err="1"/>
              <a:t>Filantropis</a:t>
            </a:r>
            <a:r>
              <a:rPr lang="en-ID" sz="2000" b="1" dirty="0"/>
              <a:t> </a:t>
            </a:r>
            <a:r>
              <a:rPr lang="en-ID" sz="2000" b="1" dirty="0" err="1"/>
              <a:t>Mahasiswa</a:t>
            </a:r>
            <a:r>
              <a:rPr lang="en-ID" sz="2000" b="1" dirty="0"/>
              <a:t> (</a:t>
            </a:r>
            <a:r>
              <a:rPr lang="en-ID" sz="2000" b="1" dirty="0" err="1"/>
              <a:t>Variabel</a:t>
            </a:r>
            <a:r>
              <a:rPr lang="en-ID" sz="2000" b="1" dirty="0"/>
              <a:t> Y)</a:t>
            </a:r>
          </a:p>
          <a:p>
            <a:pPr marL="800100" lvl="1" indent="-342900" algn="just">
              <a:buFont typeface="+mj-lt"/>
              <a:buAutoNum type="alphaLcPeriod"/>
            </a:pPr>
            <a:r>
              <a:rPr lang="en-ID" sz="1800" dirty="0" err="1"/>
              <a:t>Kemauan</a:t>
            </a:r>
            <a:r>
              <a:rPr lang="en-ID" sz="1800" dirty="0"/>
              <a:t> </a:t>
            </a:r>
            <a:r>
              <a:rPr lang="en-ID" sz="1800" dirty="0" err="1"/>
              <a:t>untuk</a:t>
            </a:r>
            <a:r>
              <a:rPr lang="en-ID" sz="1800" dirty="0"/>
              <a:t> </a:t>
            </a:r>
            <a:r>
              <a:rPr lang="en-ID" sz="1800" dirty="0" err="1"/>
              <a:t>melakukan</a:t>
            </a:r>
            <a:r>
              <a:rPr lang="en-ID" sz="1800" dirty="0"/>
              <a:t> </a:t>
            </a:r>
            <a:r>
              <a:rPr lang="en-ID" sz="1800" dirty="0" err="1"/>
              <a:t>kegiatan</a:t>
            </a:r>
            <a:r>
              <a:rPr lang="en-ID" sz="1800" dirty="0"/>
              <a:t> </a:t>
            </a:r>
            <a:r>
              <a:rPr lang="en-ID" sz="1800" dirty="0" err="1"/>
              <a:t>sosial</a:t>
            </a:r>
            <a:r>
              <a:rPr lang="en-ID" sz="1800" dirty="0"/>
              <a:t> </a:t>
            </a:r>
            <a:r>
              <a:rPr lang="en-ID" sz="1800" dirty="0" err="1"/>
              <a:t>atau</a:t>
            </a:r>
            <a:r>
              <a:rPr lang="en-ID" sz="1800" dirty="0"/>
              <a:t> </a:t>
            </a:r>
            <a:r>
              <a:rPr lang="en-ID" sz="1800" dirty="0" err="1"/>
              <a:t>amal</a:t>
            </a:r>
            <a:endParaRPr lang="en-ID" sz="1800" dirty="0"/>
          </a:p>
          <a:p>
            <a:pPr marL="800100" lvl="1" indent="-342900" algn="just">
              <a:buFont typeface="+mj-lt"/>
              <a:buAutoNum type="alphaLcPeriod"/>
            </a:pPr>
            <a:r>
              <a:rPr lang="en-ID" sz="1800" dirty="0" err="1"/>
              <a:t>Keterlibatan</a:t>
            </a:r>
            <a:r>
              <a:rPr lang="en-ID" sz="1800" dirty="0"/>
              <a:t> </a:t>
            </a:r>
            <a:r>
              <a:rPr lang="en-ID" sz="1800" dirty="0" err="1"/>
              <a:t>dalam</a:t>
            </a:r>
            <a:r>
              <a:rPr lang="en-ID" sz="1800" dirty="0"/>
              <a:t> </a:t>
            </a:r>
            <a:r>
              <a:rPr lang="en-ID" sz="1800" dirty="0" err="1"/>
              <a:t>kegiatan</a:t>
            </a:r>
            <a:r>
              <a:rPr lang="en-ID" sz="1800" dirty="0"/>
              <a:t> </a:t>
            </a:r>
            <a:r>
              <a:rPr lang="en-ID" sz="1800" dirty="0" err="1"/>
              <a:t>filantropi</a:t>
            </a:r>
            <a:r>
              <a:rPr lang="en-ID" sz="1800" dirty="0"/>
              <a:t> </a:t>
            </a:r>
            <a:r>
              <a:rPr lang="en-ID" sz="1800" dirty="0" err="1"/>
              <a:t>atau</a:t>
            </a:r>
            <a:r>
              <a:rPr lang="en-ID" sz="1800" dirty="0"/>
              <a:t> </a:t>
            </a:r>
            <a:r>
              <a:rPr lang="en-ID" sz="1800" dirty="0" err="1"/>
              <a:t>sosial</a:t>
            </a:r>
            <a:endParaRPr lang="en-ID" sz="1800" dirty="0"/>
          </a:p>
          <a:p>
            <a:pPr marL="800100" lvl="1" indent="-342900" algn="just">
              <a:buFont typeface="+mj-lt"/>
              <a:buAutoNum type="alphaLcPeriod"/>
            </a:pPr>
            <a:r>
              <a:rPr lang="en-ID" sz="1800" dirty="0" err="1"/>
              <a:t>Persepsi</a:t>
            </a:r>
            <a:r>
              <a:rPr lang="en-ID" sz="1800" dirty="0"/>
              <a:t> </a:t>
            </a:r>
            <a:r>
              <a:rPr lang="en-ID" sz="1800" dirty="0" err="1"/>
              <a:t>mahasiswa</a:t>
            </a:r>
            <a:r>
              <a:rPr lang="en-ID" sz="1800" dirty="0"/>
              <a:t> </a:t>
            </a:r>
            <a:r>
              <a:rPr lang="en-ID" sz="1800" dirty="0" err="1"/>
              <a:t>terhadap</a:t>
            </a:r>
            <a:r>
              <a:rPr lang="en-ID" sz="1800" dirty="0"/>
              <a:t> </a:t>
            </a:r>
            <a:r>
              <a:rPr lang="en-ID" sz="1800" dirty="0" err="1"/>
              <a:t>pentingnya</a:t>
            </a:r>
            <a:r>
              <a:rPr lang="en-ID" sz="1800" dirty="0"/>
              <a:t> </a:t>
            </a:r>
            <a:r>
              <a:rPr lang="en-ID" sz="1800" dirty="0" err="1"/>
              <a:t>kegiatan</a:t>
            </a:r>
            <a:r>
              <a:rPr lang="en-ID" sz="1800" dirty="0"/>
              <a:t> </a:t>
            </a:r>
            <a:r>
              <a:rPr lang="en-ID" sz="1800" dirty="0" err="1"/>
              <a:t>filantropi</a:t>
            </a:r>
            <a:r>
              <a:rPr lang="en-ID" sz="1800" dirty="0"/>
              <a:t> </a:t>
            </a:r>
            <a:r>
              <a:rPr lang="en-ID" sz="1800" dirty="0" err="1"/>
              <a:t>sebagai</a:t>
            </a:r>
            <a:r>
              <a:rPr lang="en-ID" sz="1800" dirty="0"/>
              <a:t> </a:t>
            </a:r>
            <a:r>
              <a:rPr lang="en-ID" sz="1800" dirty="0" err="1"/>
              <a:t>bagian</a:t>
            </a:r>
            <a:r>
              <a:rPr lang="en-ID" sz="1800" dirty="0"/>
              <a:t> </a:t>
            </a:r>
            <a:r>
              <a:rPr lang="en-ID" sz="1800" dirty="0" err="1"/>
              <a:t>dari</a:t>
            </a:r>
            <a:r>
              <a:rPr lang="en-ID" sz="1800" dirty="0"/>
              <a:t> </a:t>
            </a:r>
            <a:r>
              <a:rPr lang="en-ID" sz="1800" dirty="0" err="1"/>
              <a:t>ajaran</a:t>
            </a:r>
            <a:r>
              <a:rPr lang="en-ID" sz="1800" dirty="0"/>
              <a:t> Islam</a:t>
            </a:r>
          </a:p>
          <a:p>
            <a:pPr marL="0" indent="0" algn="just">
              <a:buNone/>
            </a:pPr>
            <a:endParaRPr lang="en-ID" sz="2000" dirty="0"/>
          </a:p>
          <a:p>
            <a:pPr marL="0" indent="0" algn="just">
              <a:buNone/>
            </a:pPr>
            <a:endParaRPr lang="en-ID" sz="2000" dirty="0"/>
          </a:p>
          <a:p>
            <a:pPr marL="457200" lvl="1" indent="0">
              <a:buNone/>
            </a:pPr>
            <a:endParaRPr lang="en-ID" sz="1800" dirty="0"/>
          </a:p>
          <a:p>
            <a:pPr marL="0" indent="0" algn="just">
              <a:buNone/>
            </a:pPr>
            <a:endParaRPr lang="en-ID" sz="2000" dirty="0"/>
          </a:p>
          <a:p>
            <a:pPr marL="0" indent="0">
              <a:buNone/>
            </a:pPr>
            <a:endParaRPr lang="en-US" dirty="0"/>
          </a:p>
        </p:txBody>
      </p:sp>
    </p:spTree>
    <p:extLst>
      <p:ext uri="{BB962C8B-B14F-4D97-AF65-F5344CB8AC3E}">
        <p14:creationId xmlns:p14="http://schemas.microsoft.com/office/powerpoint/2010/main" val="3858607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D" dirty="0" err="1"/>
              <a:t>Lanjutan</a:t>
            </a:r>
            <a:endParaRPr lang="en-US" dirty="0"/>
          </a:p>
        </p:txBody>
      </p:sp>
      <p:sp>
        <p:nvSpPr>
          <p:cNvPr id="3" name="Content Placeholder 2"/>
          <p:cNvSpPr>
            <a:spLocks noGrp="1"/>
          </p:cNvSpPr>
          <p:nvPr>
            <p:ph idx="1"/>
          </p:nvPr>
        </p:nvSpPr>
        <p:spPr>
          <a:xfrm>
            <a:off x="125068" y="1386348"/>
            <a:ext cx="8873158" cy="4660491"/>
          </a:xfrm>
        </p:spPr>
        <p:txBody>
          <a:bodyPr>
            <a:normAutofit/>
          </a:bodyPr>
          <a:lstStyle/>
          <a:p>
            <a:pPr marL="0" indent="0" algn="just">
              <a:buNone/>
            </a:pPr>
            <a:r>
              <a:rPr lang="en-ID" sz="2000" b="1" dirty="0"/>
              <a:t>2. </a:t>
            </a:r>
            <a:r>
              <a:rPr lang="en-ID" sz="2400" b="1" dirty="0" err="1"/>
              <a:t>Populasi</a:t>
            </a:r>
            <a:r>
              <a:rPr lang="en-ID" sz="2400" b="1" dirty="0"/>
              <a:t> dan </a:t>
            </a:r>
            <a:r>
              <a:rPr lang="en-ID" sz="2400" b="1" dirty="0" err="1"/>
              <a:t>Sampel</a:t>
            </a:r>
            <a:endParaRPr lang="en-ID" sz="2400" b="1" dirty="0"/>
          </a:p>
          <a:p>
            <a:pPr marL="0" indent="0" algn="just">
              <a:buNone/>
            </a:pPr>
            <a:r>
              <a:rPr lang="en-ID" sz="2400" dirty="0"/>
              <a:t>	</a:t>
            </a:r>
            <a:r>
              <a:rPr lang="en-ID" sz="2400" dirty="0" err="1"/>
              <a:t>Populasi</a:t>
            </a:r>
            <a:r>
              <a:rPr lang="en-ID" sz="2400" dirty="0"/>
              <a:t> </a:t>
            </a:r>
            <a:r>
              <a:rPr lang="en-ID" sz="2400" dirty="0" err="1"/>
              <a:t>dalam</a:t>
            </a:r>
            <a:r>
              <a:rPr lang="en-ID" sz="2400" dirty="0"/>
              <a:t> </a:t>
            </a:r>
            <a:r>
              <a:rPr lang="en-ID" sz="2400" dirty="0" err="1"/>
              <a:t>penelitian</a:t>
            </a:r>
            <a:r>
              <a:rPr lang="en-ID" sz="2400" dirty="0"/>
              <a:t> </a:t>
            </a:r>
            <a:r>
              <a:rPr lang="en-ID" sz="2400" dirty="0" err="1"/>
              <a:t>ini</a:t>
            </a:r>
            <a:r>
              <a:rPr lang="en-ID" sz="2400" dirty="0"/>
              <a:t> </a:t>
            </a:r>
            <a:r>
              <a:rPr lang="en-ID" sz="2400" dirty="0" err="1"/>
              <a:t>adalah</a:t>
            </a:r>
            <a:r>
              <a:rPr lang="en-ID" sz="2400" dirty="0"/>
              <a:t> </a:t>
            </a:r>
            <a:r>
              <a:rPr lang="en-ID" sz="2400" dirty="0" err="1"/>
              <a:t>mahasiswa</a:t>
            </a:r>
            <a:r>
              <a:rPr lang="en-ID" sz="2400" dirty="0"/>
              <a:t> UMSIDA yang </a:t>
            </a:r>
            <a:r>
              <a:rPr lang="en-ID" sz="2400" dirty="0" err="1"/>
              <a:t>mengambil</a:t>
            </a:r>
            <a:r>
              <a:rPr lang="en-ID" sz="2400" dirty="0"/>
              <a:t> </a:t>
            </a:r>
            <a:r>
              <a:rPr lang="en-ID" sz="2400" dirty="0" err="1"/>
              <a:t>mata</a:t>
            </a:r>
            <a:r>
              <a:rPr lang="en-ID" sz="2400" dirty="0"/>
              <a:t> </a:t>
            </a:r>
            <a:r>
              <a:rPr lang="en-ID" sz="2400" dirty="0" err="1"/>
              <a:t>kuliah</a:t>
            </a:r>
            <a:r>
              <a:rPr lang="en-ID" sz="2400" dirty="0"/>
              <a:t> AIK. </a:t>
            </a:r>
            <a:r>
              <a:rPr lang="en-ID" sz="2400" dirty="0" err="1"/>
              <a:t>Dengan</a:t>
            </a:r>
            <a:r>
              <a:rPr lang="en-ID" sz="2400" dirty="0"/>
              <a:t> </a:t>
            </a:r>
            <a:r>
              <a:rPr lang="en-ID" sz="2400" dirty="0" err="1"/>
              <a:t>populasi</a:t>
            </a:r>
            <a:r>
              <a:rPr lang="en-ID" sz="2400" dirty="0"/>
              <a:t> </a:t>
            </a:r>
            <a:r>
              <a:rPr lang="en-ID" sz="2400" dirty="0" err="1"/>
              <a:t>sebanyak</a:t>
            </a:r>
            <a:r>
              <a:rPr lang="en-ID" sz="2400" dirty="0"/>
              <a:t> 10.000 </a:t>
            </a:r>
            <a:r>
              <a:rPr lang="en-ID" sz="2400" dirty="0" err="1"/>
              <a:t>mahasiswa</a:t>
            </a:r>
            <a:r>
              <a:rPr lang="en-ID" sz="2400" dirty="0"/>
              <a:t> dan margin of error 5%, </a:t>
            </a:r>
            <a:r>
              <a:rPr lang="en-ID" sz="2400" dirty="0" err="1"/>
              <a:t>jumlah</a:t>
            </a:r>
            <a:r>
              <a:rPr lang="en-ID" sz="2400" dirty="0"/>
              <a:t> </a:t>
            </a:r>
            <a:r>
              <a:rPr lang="en-ID" sz="2400" dirty="0" err="1"/>
              <a:t>sampel</a:t>
            </a:r>
            <a:r>
              <a:rPr lang="en-ID" sz="2400" dirty="0"/>
              <a:t> yang </a:t>
            </a:r>
            <a:r>
              <a:rPr lang="en-ID" sz="2400" dirty="0" err="1"/>
              <a:t>diperlukan</a:t>
            </a:r>
            <a:r>
              <a:rPr lang="en-ID" sz="2400" dirty="0"/>
              <a:t> </a:t>
            </a:r>
            <a:r>
              <a:rPr lang="en-ID" sz="2400" dirty="0" err="1"/>
              <a:t>adalah</a:t>
            </a:r>
            <a:r>
              <a:rPr lang="en-ID" sz="2400" dirty="0"/>
              <a:t> </a:t>
            </a:r>
            <a:r>
              <a:rPr lang="en-ID" sz="2400" dirty="0" err="1"/>
              <a:t>sekitar</a:t>
            </a:r>
            <a:r>
              <a:rPr lang="en-ID" sz="2400" dirty="0"/>
              <a:t> 230 </a:t>
            </a:r>
            <a:r>
              <a:rPr lang="en-ID" sz="2400" dirty="0" err="1"/>
              <a:t>responden</a:t>
            </a:r>
            <a:r>
              <a:rPr lang="en-ID" sz="2400" dirty="0"/>
              <a:t> </a:t>
            </a:r>
            <a:r>
              <a:rPr lang="en-ID" sz="2400" dirty="0" err="1"/>
              <a:t>menggunakan</a:t>
            </a:r>
            <a:r>
              <a:rPr lang="en-ID" sz="2400" dirty="0"/>
              <a:t> </a:t>
            </a:r>
            <a:r>
              <a:rPr lang="en-ID" sz="2400" dirty="0" err="1"/>
              <a:t>rumus</a:t>
            </a:r>
            <a:r>
              <a:rPr lang="en-ID" sz="2400" dirty="0"/>
              <a:t> </a:t>
            </a:r>
            <a:r>
              <a:rPr lang="en-ID" sz="2400" dirty="0" err="1"/>
              <a:t>Krejcie</a:t>
            </a:r>
            <a:r>
              <a:rPr lang="en-ID" sz="2400" dirty="0"/>
              <a:t> dan Morgan.</a:t>
            </a:r>
          </a:p>
          <a:p>
            <a:pPr marL="0" indent="0" algn="just">
              <a:buNone/>
            </a:pPr>
            <a:r>
              <a:rPr lang="en-ID" sz="2400" b="1" dirty="0"/>
              <a:t>3. Teknik Sampling</a:t>
            </a:r>
          </a:p>
          <a:p>
            <a:pPr marL="0" indent="0" algn="just">
              <a:buNone/>
            </a:pPr>
            <a:r>
              <a:rPr lang="en-ID" sz="2400" dirty="0"/>
              <a:t>	Teknik sampling </a:t>
            </a:r>
            <a:r>
              <a:rPr lang="en-ID" sz="2400" dirty="0" err="1"/>
              <a:t>acak</a:t>
            </a:r>
            <a:r>
              <a:rPr lang="en-ID" sz="2400" dirty="0"/>
              <a:t> </a:t>
            </a:r>
            <a:r>
              <a:rPr lang="en-ID" sz="2400" dirty="0" err="1"/>
              <a:t>sederhana</a:t>
            </a:r>
            <a:r>
              <a:rPr lang="en-ID" sz="2400" dirty="0"/>
              <a:t> </a:t>
            </a:r>
            <a:r>
              <a:rPr lang="en-ID" sz="2400" dirty="0" err="1"/>
              <a:t>atau</a:t>
            </a:r>
            <a:r>
              <a:rPr lang="en-ID" sz="2400" dirty="0"/>
              <a:t> stratified random sampling </a:t>
            </a:r>
            <a:r>
              <a:rPr lang="en-ID" sz="2400" dirty="0" err="1"/>
              <a:t>dapat</a:t>
            </a:r>
            <a:r>
              <a:rPr lang="en-ID" sz="2400" dirty="0"/>
              <a:t> </a:t>
            </a:r>
            <a:r>
              <a:rPr lang="en-ID" sz="2400" dirty="0" err="1"/>
              <a:t>digunakan</a:t>
            </a:r>
            <a:r>
              <a:rPr lang="en-ID" sz="2400" dirty="0"/>
              <a:t> </a:t>
            </a:r>
            <a:r>
              <a:rPr lang="en-ID" sz="2400" dirty="0" err="1"/>
              <a:t>untuk</a:t>
            </a:r>
            <a:r>
              <a:rPr lang="en-ID" sz="2400" dirty="0"/>
              <a:t> </a:t>
            </a:r>
            <a:r>
              <a:rPr lang="en-ID" sz="2400" dirty="0" err="1"/>
              <a:t>memastikan</a:t>
            </a:r>
            <a:r>
              <a:rPr lang="en-ID" sz="2400" dirty="0"/>
              <a:t> </a:t>
            </a:r>
            <a:r>
              <a:rPr lang="en-ID" sz="2400" dirty="0" err="1"/>
              <a:t>representativitas</a:t>
            </a:r>
            <a:r>
              <a:rPr lang="en-ID" sz="2400" dirty="0"/>
              <a:t> </a:t>
            </a:r>
            <a:r>
              <a:rPr lang="en-ID" sz="2400" dirty="0" err="1"/>
              <a:t>sampel</a:t>
            </a:r>
            <a:r>
              <a:rPr lang="en-ID" sz="2400" dirty="0"/>
              <a:t>. Teknik sampling yang </a:t>
            </a:r>
            <a:r>
              <a:rPr lang="en-ID" sz="2400" dirty="0" err="1"/>
              <a:t>tepat</a:t>
            </a:r>
            <a:r>
              <a:rPr lang="en-ID" sz="2400" dirty="0"/>
              <a:t> </a:t>
            </a:r>
            <a:r>
              <a:rPr lang="en-ID" sz="2400" dirty="0" err="1"/>
              <a:t>harus</a:t>
            </a:r>
            <a:r>
              <a:rPr lang="en-ID" sz="2400" dirty="0"/>
              <a:t> </a:t>
            </a:r>
            <a:r>
              <a:rPr lang="en-ID" sz="2400" dirty="0" err="1"/>
              <a:t>mempertimbangkan</a:t>
            </a:r>
            <a:r>
              <a:rPr lang="en-ID" sz="2400" dirty="0"/>
              <a:t> </a:t>
            </a:r>
            <a:r>
              <a:rPr lang="en-ID" sz="2400" dirty="0" err="1"/>
              <a:t>karakteristik</a:t>
            </a:r>
            <a:r>
              <a:rPr lang="en-ID" sz="2400" dirty="0"/>
              <a:t> </a:t>
            </a:r>
            <a:r>
              <a:rPr lang="en-ID" sz="2400" dirty="0" err="1"/>
              <a:t>populasi</a:t>
            </a:r>
            <a:r>
              <a:rPr lang="en-ID" sz="2400" dirty="0"/>
              <a:t> dan </a:t>
            </a:r>
            <a:r>
              <a:rPr lang="en-ID" sz="2400" dirty="0" err="1"/>
              <a:t>tujuan</a:t>
            </a:r>
            <a:r>
              <a:rPr lang="en-ID" sz="2400" dirty="0"/>
              <a:t> </a:t>
            </a:r>
            <a:r>
              <a:rPr lang="en-ID" sz="2400" dirty="0" err="1"/>
              <a:t>penelitian</a:t>
            </a:r>
            <a:r>
              <a:rPr lang="en-ID" sz="2400" dirty="0"/>
              <a:t>.</a:t>
            </a:r>
          </a:p>
          <a:p>
            <a:pPr marL="0" indent="0" algn="just">
              <a:buNone/>
            </a:pPr>
            <a:endParaRPr lang="en-ID" sz="2400" dirty="0"/>
          </a:p>
          <a:p>
            <a:pPr marL="0" indent="0" algn="just">
              <a:buNone/>
            </a:pPr>
            <a:endParaRPr lang="en-ID" sz="2000" dirty="0"/>
          </a:p>
          <a:p>
            <a:pPr marL="457200" lvl="1" indent="0">
              <a:buNone/>
            </a:pPr>
            <a:endParaRPr lang="en-ID" sz="1800" dirty="0"/>
          </a:p>
          <a:p>
            <a:pPr marL="0" indent="0" algn="just">
              <a:buNone/>
            </a:pPr>
            <a:endParaRPr lang="en-ID" sz="2000" dirty="0"/>
          </a:p>
          <a:p>
            <a:pPr marL="0" indent="0">
              <a:buNone/>
            </a:pPr>
            <a:endParaRPr lang="en-US" dirty="0"/>
          </a:p>
        </p:txBody>
      </p:sp>
    </p:spTree>
    <p:extLst>
      <p:ext uri="{BB962C8B-B14F-4D97-AF65-F5344CB8AC3E}">
        <p14:creationId xmlns:p14="http://schemas.microsoft.com/office/powerpoint/2010/main" val="2585432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D" dirty="0" err="1"/>
              <a:t>Lanjutan</a:t>
            </a:r>
            <a:endParaRPr lang="en-US" dirty="0"/>
          </a:p>
        </p:txBody>
      </p:sp>
      <p:sp>
        <p:nvSpPr>
          <p:cNvPr id="3" name="Content Placeholder 2"/>
          <p:cNvSpPr>
            <a:spLocks noGrp="1"/>
          </p:cNvSpPr>
          <p:nvPr>
            <p:ph idx="1"/>
          </p:nvPr>
        </p:nvSpPr>
        <p:spPr>
          <a:xfrm>
            <a:off x="125068" y="1386348"/>
            <a:ext cx="8873158" cy="4660491"/>
          </a:xfrm>
        </p:spPr>
        <p:txBody>
          <a:bodyPr>
            <a:normAutofit/>
          </a:bodyPr>
          <a:lstStyle/>
          <a:p>
            <a:pPr marL="0" indent="0" algn="just">
              <a:buNone/>
            </a:pPr>
            <a:r>
              <a:rPr lang="en-ID" sz="2400" b="1" dirty="0"/>
              <a:t>4. Teknik </a:t>
            </a:r>
            <a:r>
              <a:rPr lang="en-ID" sz="2400" b="1" dirty="0" err="1"/>
              <a:t>Analisis</a:t>
            </a:r>
            <a:r>
              <a:rPr lang="en-ID" sz="2400" b="1" dirty="0"/>
              <a:t> Data</a:t>
            </a:r>
          </a:p>
          <a:p>
            <a:pPr marL="0" indent="0">
              <a:buNone/>
            </a:pPr>
            <a:r>
              <a:rPr lang="en-ID" sz="2400" u="sng" dirty="0"/>
              <a:t>Data </a:t>
            </a:r>
            <a:r>
              <a:rPr lang="en-ID" sz="2400" u="sng" dirty="0" err="1"/>
              <a:t>dianalisis</a:t>
            </a:r>
            <a:r>
              <a:rPr lang="en-ID" sz="2400" u="sng" dirty="0"/>
              <a:t> </a:t>
            </a:r>
            <a:r>
              <a:rPr lang="en-ID" sz="2400" u="sng" dirty="0" err="1"/>
              <a:t>menggunakan</a:t>
            </a:r>
            <a:r>
              <a:rPr lang="en-ID" sz="2400" u="sng" dirty="0"/>
              <a:t>:</a:t>
            </a:r>
          </a:p>
          <a:p>
            <a:pPr>
              <a:buFont typeface="Arial" panose="020B0604020202020204" pitchFamily="34" charset="0"/>
              <a:buChar char="•"/>
            </a:pPr>
            <a:r>
              <a:rPr lang="en-ID" sz="2400" b="1" dirty="0" err="1"/>
              <a:t>Analisis</a:t>
            </a:r>
            <a:r>
              <a:rPr lang="en-ID" sz="2400" b="1" dirty="0"/>
              <a:t> </a:t>
            </a:r>
            <a:r>
              <a:rPr lang="en-ID" sz="2400" b="1" dirty="0" err="1"/>
              <a:t>Deskriptif</a:t>
            </a:r>
            <a:r>
              <a:rPr lang="en-ID" sz="2400" b="1" dirty="0"/>
              <a:t>:</a:t>
            </a:r>
            <a:r>
              <a:rPr lang="en-ID" sz="2400" dirty="0"/>
              <a:t> </a:t>
            </a:r>
            <a:r>
              <a:rPr lang="en-ID" sz="2400" dirty="0" err="1"/>
              <a:t>untuk</a:t>
            </a:r>
            <a:r>
              <a:rPr lang="en-ID" sz="2400" dirty="0"/>
              <a:t> </a:t>
            </a:r>
            <a:r>
              <a:rPr lang="en-ID" sz="2400" dirty="0" err="1"/>
              <a:t>mendeskripsikan</a:t>
            </a:r>
            <a:r>
              <a:rPr lang="en-ID" sz="2400" dirty="0"/>
              <a:t> </a:t>
            </a:r>
            <a:r>
              <a:rPr lang="en-ID" sz="2400" dirty="0" err="1"/>
              <a:t>karakteristik</a:t>
            </a:r>
            <a:r>
              <a:rPr lang="en-ID" sz="2400" dirty="0"/>
              <a:t> </a:t>
            </a:r>
            <a:r>
              <a:rPr lang="en-ID" sz="2400" dirty="0" err="1"/>
              <a:t>sampel</a:t>
            </a:r>
            <a:r>
              <a:rPr lang="en-ID" sz="2400" dirty="0"/>
              <a:t> dan </a:t>
            </a:r>
            <a:r>
              <a:rPr lang="en-ID" sz="2400" dirty="0" err="1"/>
              <a:t>variabel</a:t>
            </a:r>
            <a:r>
              <a:rPr lang="en-ID" sz="2400" dirty="0"/>
              <a:t>.</a:t>
            </a:r>
          </a:p>
          <a:p>
            <a:pPr>
              <a:buFont typeface="Arial" panose="020B0604020202020204" pitchFamily="34" charset="0"/>
              <a:buChar char="•"/>
            </a:pPr>
            <a:r>
              <a:rPr lang="en-ID" sz="2400" b="1" dirty="0" err="1"/>
              <a:t>Analisis</a:t>
            </a:r>
            <a:r>
              <a:rPr lang="en-ID" sz="2400" b="1" dirty="0"/>
              <a:t> </a:t>
            </a:r>
            <a:r>
              <a:rPr lang="en-ID" sz="2400" b="1" dirty="0" err="1"/>
              <a:t>Korelasi</a:t>
            </a:r>
            <a:r>
              <a:rPr lang="en-ID" sz="2400" b="1" dirty="0"/>
              <a:t> Pearson:</a:t>
            </a:r>
            <a:r>
              <a:rPr lang="en-ID" sz="2400" dirty="0"/>
              <a:t> </a:t>
            </a:r>
            <a:r>
              <a:rPr lang="en-ID" sz="2400" dirty="0" err="1"/>
              <a:t>untuk</a:t>
            </a:r>
            <a:r>
              <a:rPr lang="en-ID" sz="2400" dirty="0"/>
              <a:t> </a:t>
            </a:r>
            <a:r>
              <a:rPr lang="en-ID" sz="2400" dirty="0" err="1"/>
              <a:t>menentukan</a:t>
            </a:r>
            <a:r>
              <a:rPr lang="en-ID" sz="2400" dirty="0"/>
              <a:t> </a:t>
            </a:r>
            <a:r>
              <a:rPr lang="en-ID" sz="2400" dirty="0" err="1"/>
              <a:t>hubungan</a:t>
            </a:r>
            <a:r>
              <a:rPr lang="en-ID" sz="2400" dirty="0"/>
              <a:t> </a:t>
            </a:r>
            <a:r>
              <a:rPr lang="en-ID" sz="2400" dirty="0" err="1"/>
              <a:t>antara</a:t>
            </a:r>
            <a:r>
              <a:rPr lang="en-ID" sz="2400" dirty="0"/>
              <a:t> </a:t>
            </a:r>
            <a:r>
              <a:rPr lang="en-ID" sz="2400" dirty="0" err="1"/>
              <a:t>variabel</a:t>
            </a:r>
            <a:r>
              <a:rPr lang="en-ID" sz="2400" dirty="0"/>
              <a:t> X dan Y.</a:t>
            </a:r>
          </a:p>
          <a:p>
            <a:pPr>
              <a:buFont typeface="Arial" panose="020B0604020202020204" pitchFamily="34" charset="0"/>
              <a:buChar char="•"/>
            </a:pPr>
            <a:r>
              <a:rPr lang="en-ID" sz="2400" b="1" dirty="0" err="1"/>
              <a:t>Regresi</a:t>
            </a:r>
            <a:r>
              <a:rPr lang="en-ID" sz="2400" b="1" dirty="0"/>
              <a:t> Linear </a:t>
            </a:r>
            <a:r>
              <a:rPr lang="en-ID" sz="2400" b="1" dirty="0" err="1"/>
              <a:t>Berganda</a:t>
            </a:r>
            <a:r>
              <a:rPr lang="en-ID" sz="2400" b="1" dirty="0"/>
              <a:t>:</a:t>
            </a:r>
            <a:r>
              <a:rPr lang="en-ID" sz="2400" dirty="0"/>
              <a:t> </a:t>
            </a:r>
            <a:r>
              <a:rPr lang="en-ID" sz="2400" dirty="0" err="1"/>
              <a:t>untuk</a:t>
            </a:r>
            <a:r>
              <a:rPr lang="en-ID" sz="2400" dirty="0"/>
              <a:t> </a:t>
            </a:r>
            <a:r>
              <a:rPr lang="en-ID" sz="2400" dirty="0" err="1"/>
              <a:t>mengetahui</a:t>
            </a:r>
            <a:r>
              <a:rPr lang="en-ID" sz="2400" dirty="0"/>
              <a:t> </a:t>
            </a:r>
            <a:r>
              <a:rPr lang="en-ID" sz="2400" dirty="0" err="1"/>
              <a:t>pengaruh</a:t>
            </a:r>
            <a:r>
              <a:rPr lang="en-ID" sz="2400" dirty="0"/>
              <a:t> </a:t>
            </a:r>
            <a:r>
              <a:rPr lang="en-ID" sz="2400" dirty="0" err="1"/>
              <a:t>variabel</a:t>
            </a:r>
            <a:r>
              <a:rPr lang="en-ID" sz="2400" dirty="0"/>
              <a:t> X </a:t>
            </a:r>
            <a:r>
              <a:rPr lang="en-ID" sz="2400" dirty="0" err="1"/>
              <a:t>terhadap</a:t>
            </a:r>
            <a:r>
              <a:rPr lang="en-ID" sz="2400" dirty="0"/>
              <a:t> </a:t>
            </a:r>
            <a:r>
              <a:rPr lang="en-ID" sz="2400" dirty="0" err="1"/>
              <a:t>variabel</a:t>
            </a:r>
            <a:r>
              <a:rPr lang="en-ID" sz="2400" dirty="0"/>
              <a:t> Y.</a:t>
            </a:r>
          </a:p>
          <a:p>
            <a:pPr>
              <a:buFont typeface="Arial" panose="020B0604020202020204" pitchFamily="34" charset="0"/>
              <a:buChar char="•"/>
            </a:pPr>
            <a:r>
              <a:rPr lang="en-ID" sz="2400" b="1" dirty="0"/>
              <a:t>Uji </a:t>
            </a:r>
            <a:r>
              <a:rPr lang="en-ID" sz="2400" b="1" dirty="0" err="1"/>
              <a:t>Signifikansi</a:t>
            </a:r>
            <a:r>
              <a:rPr lang="en-ID" sz="2400" b="1" dirty="0"/>
              <a:t> (F-test):</a:t>
            </a:r>
            <a:r>
              <a:rPr lang="en-ID" sz="2400" dirty="0"/>
              <a:t> </a:t>
            </a:r>
            <a:r>
              <a:rPr lang="en-ID" sz="2400" dirty="0" err="1"/>
              <a:t>untuk</a:t>
            </a:r>
            <a:r>
              <a:rPr lang="en-ID" sz="2400" dirty="0"/>
              <a:t> </a:t>
            </a:r>
            <a:r>
              <a:rPr lang="en-ID" sz="2400" dirty="0" err="1"/>
              <a:t>menilai</a:t>
            </a:r>
            <a:r>
              <a:rPr lang="en-ID" sz="2400" dirty="0"/>
              <a:t> </a:t>
            </a:r>
            <a:r>
              <a:rPr lang="en-ID" sz="2400" dirty="0" err="1"/>
              <a:t>signifikansi</a:t>
            </a:r>
            <a:r>
              <a:rPr lang="en-ID" sz="2400" dirty="0"/>
              <a:t> model </a:t>
            </a:r>
            <a:r>
              <a:rPr lang="en-ID" sz="2400" dirty="0" err="1"/>
              <a:t>regresi</a:t>
            </a:r>
            <a:r>
              <a:rPr lang="en-ID" sz="2400" dirty="0"/>
              <a:t> </a:t>
            </a:r>
            <a:r>
              <a:rPr lang="en-ID" sz="2400" dirty="0" err="1"/>
              <a:t>secara</a:t>
            </a:r>
            <a:r>
              <a:rPr lang="en-ID" sz="2400" dirty="0"/>
              <a:t> </a:t>
            </a:r>
            <a:r>
              <a:rPr lang="en-ID" sz="2400" dirty="0" err="1"/>
              <a:t>keseluruhan</a:t>
            </a:r>
            <a:r>
              <a:rPr lang="en-ID" sz="2400" dirty="0"/>
              <a:t>.</a:t>
            </a:r>
          </a:p>
          <a:p>
            <a:pPr marL="0" indent="0" algn="just">
              <a:buNone/>
            </a:pPr>
            <a:endParaRPr lang="en-ID" sz="2000" dirty="0"/>
          </a:p>
          <a:p>
            <a:pPr marL="457200" lvl="1" indent="0">
              <a:buNone/>
            </a:pPr>
            <a:endParaRPr lang="en-ID" sz="1800" dirty="0"/>
          </a:p>
          <a:p>
            <a:pPr marL="0" indent="0" algn="just">
              <a:buNone/>
            </a:pPr>
            <a:endParaRPr lang="en-ID" sz="2000" dirty="0"/>
          </a:p>
          <a:p>
            <a:pPr marL="0" indent="0">
              <a:buNone/>
            </a:pPr>
            <a:endParaRPr lang="en-US" dirty="0"/>
          </a:p>
        </p:txBody>
      </p:sp>
    </p:spTree>
    <p:extLst>
      <p:ext uri="{BB962C8B-B14F-4D97-AF65-F5344CB8AC3E}">
        <p14:creationId xmlns:p14="http://schemas.microsoft.com/office/powerpoint/2010/main" val="2165962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D" dirty="0"/>
              <a:t>Hasil dan </a:t>
            </a:r>
            <a:r>
              <a:rPr lang="en-ID" dirty="0" err="1"/>
              <a:t>Pembahasan</a:t>
            </a:r>
            <a:endParaRPr lang="en-US" dirty="0"/>
          </a:p>
        </p:txBody>
      </p:sp>
      <p:sp>
        <p:nvSpPr>
          <p:cNvPr id="3" name="Content Placeholder 2"/>
          <p:cNvSpPr>
            <a:spLocks noGrp="1"/>
          </p:cNvSpPr>
          <p:nvPr>
            <p:ph idx="1"/>
          </p:nvPr>
        </p:nvSpPr>
        <p:spPr>
          <a:xfrm>
            <a:off x="125068" y="1386348"/>
            <a:ext cx="8873158" cy="4660491"/>
          </a:xfrm>
        </p:spPr>
        <p:txBody>
          <a:bodyPr>
            <a:normAutofit/>
          </a:bodyPr>
          <a:lstStyle/>
          <a:p>
            <a:r>
              <a:rPr lang="en-ID" sz="2400" b="1" dirty="0"/>
              <a:t>A. </a:t>
            </a:r>
            <a:r>
              <a:rPr lang="en-ID" sz="2400" b="1" dirty="0" err="1"/>
              <a:t>Deskripsi</a:t>
            </a:r>
            <a:r>
              <a:rPr lang="en-ID" sz="2400" b="1" dirty="0"/>
              <a:t> Data</a:t>
            </a:r>
          </a:p>
          <a:p>
            <a:r>
              <a:rPr lang="en-ID" sz="2400" b="1" dirty="0" err="1"/>
              <a:t>Tabel</a:t>
            </a:r>
            <a:r>
              <a:rPr lang="en-ID" sz="2400" b="1" dirty="0"/>
              <a:t> 1: </a:t>
            </a:r>
            <a:r>
              <a:rPr lang="en-ID" sz="2400" b="1" dirty="0" err="1"/>
              <a:t>Deskripsi</a:t>
            </a:r>
            <a:r>
              <a:rPr lang="en-ID" sz="2400" b="1" dirty="0"/>
              <a:t> </a:t>
            </a:r>
            <a:r>
              <a:rPr lang="en-ID" sz="2400" b="1" dirty="0" err="1"/>
              <a:t>Statistik</a:t>
            </a:r>
            <a:r>
              <a:rPr lang="en-ID" sz="2400" b="1" dirty="0"/>
              <a:t> </a:t>
            </a:r>
            <a:r>
              <a:rPr lang="en-ID" sz="2400" b="1" dirty="0" err="1"/>
              <a:t>Variabel</a:t>
            </a:r>
            <a:r>
              <a:rPr lang="en-ID" sz="2400" b="1" dirty="0"/>
              <a:t> X dan Y</a:t>
            </a:r>
            <a:endParaRPr lang="en-ID" sz="2400" dirty="0"/>
          </a:p>
          <a:p>
            <a:pPr marL="0" indent="0" algn="just">
              <a:buNone/>
            </a:pPr>
            <a:endParaRPr lang="en-ID" sz="2000" dirty="0"/>
          </a:p>
          <a:p>
            <a:pPr marL="457200" lvl="1" indent="0">
              <a:buNone/>
            </a:pPr>
            <a:endParaRPr lang="en-ID" sz="1800" dirty="0"/>
          </a:p>
          <a:p>
            <a:pPr marL="0" indent="0" algn="just">
              <a:buNone/>
            </a:pPr>
            <a:endParaRPr lang="en-ID" sz="2000" dirty="0"/>
          </a:p>
          <a:p>
            <a:pPr marL="0" indent="0">
              <a:buNone/>
            </a:pPr>
            <a:endParaRPr lang="en-US" dirty="0"/>
          </a:p>
        </p:txBody>
      </p:sp>
      <p:pic>
        <p:nvPicPr>
          <p:cNvPr id="4" name="Picture 3">
            <a:extLst>
              <a:ext uri="{FF2B5EF4-FFF2-40B4-BE49-F238E27FC236}">
                <a16:creationId xmlns:a16="http://schemas.microsoft.com/office/drawing/2014/main" id="{7B45F505-2EE4-4614-A311-824522E01079}"/>
              </a:ext>
            </a:extLst>
          </p:cNvPr>
          <p:cNvPicPr>
            <a:picLocks noChangeAspect="1"/>
          </p:cNvPicPr>
          <p:nvPr/>
        </p:nvPicPr>
        <p:blipFill>
          <a:blip r:embed="rId2"/>
          <a:stretch>
            <a:fillRect/>
          </a:stretch>
        </p:blipFill>
        <p:spPr>
          <a:xfrm>
            <a:off x="435077" y="2792879"/>
            <a:ext cx="8273846" cy="2678773"/>
          </a:xfrm>
          <a:prstGeom prst="rect">
            <a:avLst/>
          </a:prstGeom>
        </p:spPr>
      </p:pic>
    </p:spTree>
    <p:extLst>
      <p:ext uri="{BB962C8B-B14F-4D97-AF65-F5344CB8AC3E}">
        <p14:creationId xmlns:p14="http://schemas.microsoft.com/office/powerpoint/2010/main" val="3480928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068" y="988143"/>
            <a:ext cx="8873158" cy="4557252"/>
          </a:xfrm>
        </p:spPr>
        <p:txBody>
          <a:bodyPr>
            <a:normAutofit/>
          </a:bodyPr>
          <a:lstStyle/>
          <a:p>
            <a:r>
              <a:rPr lang="en-ID" dirty="0" err="1"/>
              <a:t>Tabel</a:t>
            </a:r>
            <a:r>
              <a:rPr lang="en-ID" dirty="0"/>
              <a:t> 2: </a:t>
            </a:r>
            <a:r>
              <a:rPr lang="en-ID" dirty="0" err="1"/>
              <a:t>Distribusi</a:t>
            </a:r>
            <a:r>
              <a:rPr lang="en-ID" dirty="0"/>
              <a:t> Rata-rata </a:t>
            </a:r>
            <a:r>
              <a:rPr lang="en-ID" dirty="0" err="1"/>
              <a:t>Variabel</a:t>
            </a:r>
            <a:r>
              <a:rPr lang="en-ID" dirty="0"/>
              <a:t> X dan Y</a:t>
            </a:r>
          </a:p>
          <a:p>
            <a:endParaRPr lang="en-ID" dirty="0"/>
          </a:p>
          <a:p>
            <a:pPr marL="0" indent="0">
              <a:buNone/>
            </a:pPr>
            <a:endParaRPr lang="en-US" dirty="0"/>
          </a:p>
        </p:txBody>
      </p:sp>
      <p:pic>
        <p:nvPicPr>
          <p:cNvPr id="2" name="Picture 1">
            <a:extLst>
              <a:ext uri="{FF2B5EF4-FFF2-40B4-BE49-F238E27FC236}">
                <a16:creationId xmlns:a16="http://schemas.microsoft.com/office/drawing/2014/main" id="{28B9A099-5368-44BF-977C-7E4E53F3EF25}"/>
              </a:ext>
            </a:extLst>
          </p:cNvPr>
          <p:cNvPicPr>
            <a:picLocks noChangeAspect="1"/>
          </p:cNvPicPr>
          <p:nvPr/>
        </p:nvPicPr>
        <p:blipFill>
          <a:blip r:embed="rId2"/>
          <a:stretch>
            <a:fillRect/>
          </a:stretch>
        </p:blipFill>
        <p:spPr>
          <a:xfrm>
            <a:off x="623828" y="1969489"/>
            <a:ext cx="8180960" cy="1673362"/>
          </a:xfrm>
          <a:prstGeom prst="rect">
            <a:avLst/>
          </a:prstGeom>
        </p:spPr>
      </p:pic>
    </p:spTree>
    <p:extLst>
      <p:ext uri="{BB962C8B-B14F-4D97-AF65-F5344CB8AC3E}">
        <p14:creationId xmlns:p14="http://schemas.microsoft.com/office/powerpoint/2010/main" val="1126885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D" dirty="0" err="1"/>
              <a:t>Analisis</a:t>
            </a:r>
            <a:r>
              <a:rPr lang="en-ID" dirty="0"/>
              <a:t> Data</a:t>
            </a:r>
            <a:endParaRPr lang="en-US" dirty="0"/>
          </a:p>
        </p:txBody>
      </p:sp>
      <p:sp>
        <p:nvSpPr>
          <p:cNvPr id="3" name="Content Placeholder 2"/>
          <p:cNvSpPr>
            <a:spLocks noGrp="1"/>
          </p:cNvSpPr>
          <p:nvPr>
            <p:ph idx="1"/>
          </p:nvPr>
        </p:nvSpPr>
        <p:spPr>
          <a:xfrm>
            <a:off x="125068" y="1386348"/>
            <a:ext cx="8873158" cy="4660491"/>
          </a:xfrm>
        </p:spPr>
        <p:txBody>
          <a:bodyPr>
            <a:normAutofit/>
          </a:bodyPr>
          <a:lstStyle/>
          <a:p>
            <a:pPr marL="0" indent="0" algn="just">
              <a:buNone/>
            </a:pPr>
            <a:endParaRPr lang="en-ID" sz="2000" dirty="0"/>
          </a:p>
          <a:p>
            <a:pPr marL="457200" lvl="1" indent="0">
              <a:buNone/>
            </a:pPr>
            <a:endParaRPr lang="en-ID" sz="1800" dirty="0"/>
          </a:p>
          <a:p>
            <a:pPr marL="0" indent="0" algn="just">
              <a:buNone/>
            </a:pPr>
            <a:endParaRPr lang="en-ID" sz="2000" dirty="0"/>
          </a:p>
          <a:p>
            <a:pPr marL="0" indent="0">
              <a:buNone/>
            </a:pPr>
            <a:endParaRPr lang="en-US" dirty="0"/>
          </a:p>
        </p:txBody>
      </p:sp>
      <p:sp>
        <p:nvSpPr>
          <p:cNvPr id="5" name="Content Placeholder 2">
            <a:extLst>
              <a:ext uri="{FF2B5EF4-FFF2-40B4-BE49-F238E27FC236}">
                <a16:creationId xmlns:a16="http://schemas.microsoft.com/office/drawing/2014/main" id="{4EC15C5D-2187-4C54-8F62-951F8D8B91CE}"/>
              </a:ext>
            </a:extLst>
          </p:cNvPr>
          <p:cNvSpPr txBox="1">
            <a:spLocks/>
          </p:cNvSpPr>
          <p:nvPr/>
        </p:nvSpPr>
        <p:spPr>
          <a:xfrm>
            <a:off x="277468" y="1538748"/>
            <a:ext cx="8720758" cy="46604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ID" sz="2000" b="1" u="sng" dirty="0" err="1">
                <a:latin typeface="Arial Black" panose="020B0A04020102020204" pitchFamily="34" charset="0"/>
              </a:rPr>
              <a:t>Tabel</a:t>
            </a:r>
            <a:r>
              <a:rPr lang="en-ID" sz="2000" b="1" u="sng" dirty="0">
                <a:latin typeface="Arial Black" panose="020B0A04020102020204" pitchFamily="34" charset="0"/>
              </a:rPr>
              <a:t> 3: </a:t>
            </a:r>
            <a:r>
              <a:rPr lang="en-ID" sz="2000" b="1" u="sng" dirty="0" err="1">
                <a:latin typeface="Arial Black" panose="020B0A04020102020204" pitchFamily="34" charset="0"/>
              </a:rPr>
              <a:t>Korelasi</a:t>
            </a:r>
            <a:r>
              <a:rPr lang="en-ID" sz="2000" b="1" u="sng" dirty="0">
                <a:latin typeface="Arial Black" panose="020B0A04020102020204" pitchFamily="34" charset="0"/>
              </a:rPr>
              <a:t> Pearson</a:t>
            </a:r>
          </a:p>
          <a:p>
            <a:pPr algn="just"/>
            <a:r>
              <a:rPr lang="en-ID" sz="2000" b="1" dirty="0" err="1"/>
              <a:t>Catatan</a:t>
            </a:r>
            <a:r>
              <a:rPr lang="en-ID" sz="2000" b="1" dirty="0"/>
              <a:t>:</a:t>
            </a:r>
            <a:r>
              <a:rPr lang="en-ID" sz="2000" dirty="0"/>
              <a:t> **</a:t>
            </a:r>
            <a:r>
              <a:rPr lang="en-ID" sz="2000" dirty="0" err="1"/>
              <a:t>Signifikan</a:t>
            </a:r>
            <a:r>
              <a:rPr lang="en-ID" sz="2000" dirty="0"/>
              <a:t> pada level 0.01</a:t>
            </a:r>
          </a:p>
          <a:p>
            <a:pPr algn="just"/>
            <a:r>
              <a:rPr lang="en-ID" sz="2000" dirty="0"/>
              <a:t>Hasil </a:t>
            </a:r>
            <a:r>
              <a:rPr lang="en-ID" sz="2000" dirty="0" err="1"/>
              <a:t>analisis</a:t>
            </a:r>
            <a:r>
              <a:rPr lang="en-ID" sz="2000" dirty="0"/>
              <a:t> </a:t>
            </a:r>
            <a:r>
              <a:rPr lang="en-ID" sz="2000" dirty="0" err="1"/>
              <a:t>korelasi</a:t>
            </a:r>
            <a:r>
              <a:rPr lang="en-ID" sz="2000" dirty="0"/>
              <a:t> </a:t>
            </a:r>
            <a:r>
              <a:rPr lang="en-ID" sz="2000" dirty="0" err="1"/>
              <a:t>menunjukkan</a:t>
            </a:r>
            <a:r>
              <a:rPr lang="en-ID" sz="2000" dirty="0"/>
              <a:t> </a:t>
            </a:r>
            <a:r>
              <a:rPr lang="en-ID" sz="2000" dirty="0" err="1"/>
              <a:t>hubungan</a:t>
            </a:r>
            <a:r>
              <a:rPr lang="en-ID" sz="2000" dirty="0"/>
              <a:t> </a:t>
            </a:r>
            <a:r>
              <a:rPr lang="en-ID" sz="2000" dirty="0" err="1"/>
              <a:t>positif</a:t>
            </a:r>
            <a:r>
              <a:rPr lang="en-ID" sz="2000" dirty="0"/>
              <a:t> dan </a:t>
            </a:r>
            <a:r>
              <a:rPr lang="en-ID" sz="2000" dirty="0" err="1"/>
              <a:t>signifikan</a:t>
            </a:r>
            <a:r>
              <a:rPr lang="en-ID" sz="2000" dirty="0"/>
              <a:t> </a:t>
            </a:r>
            <a:r>
              <a:rPr lang="en-ID" sz="2000" dirty="0" err="1"/>
              <a:t>antara</a:t>
            </a:r>
            <a:r>
              <a:rPr lang="en-ID" sz="2000" dirty="0"/>
              <a:t> </a:t>
            </a:r>
            <a:r>
              <a:rPr lang="en-ID" sz="2000" dirty="0" err="1"/>
              <a:t>variabel</a:t>
            </a:r>
            <a:r>
              <a:rPr lang="en-ID" sz="2000" dirty="0"/>
              <a:t> AIK (X) dan </a:t>
            </a:r>
            <a:r>
              <a:rPr lang="en-ID" sz="2000" dirty="0" err="1"/>
              <a:t>sikap</a:t>
            </a:r>
            <a:r>
              <a:rPr lang="en-ID" sz="2000" dirty="0"/>
              <a:t> </a:t>
            </a:r>
            <a:r>
              <a:rPr lang="en-ID" sz="2000" dirty="0" err="1"/>
              <a:t>filantropis</a:t>
            </a:r>
            <a:r>
              <a:rPr lang="en-ID" sz="2000" dirty="0"/>
              <a:t> </a:t>
            </a:r>
            <a:r>
              <a:rPr lang="en-ID" sz="2000" dirty="0" err="1"/>
              <a:t>mahasiswa</a:t>
            </a:r>
            <a:r>
              <a:rPr lang="en-ID" sz="2000" dirty="0"/>
              <a:t> (Y). </a:t>
            </a:r>
            <a:r>
              <a:rPr lang="en-ID" sz="2000" dirty="0" err="1"/>
              <a:t>Korelasi</a:t>
            </a:r>
            <a:r>
              <a:rPr lang="en-ID" sz="2000" dirty="0"/>
              <a:t> </a:t>
            </a:r>
            <a:r>
              <a:rPr lang="en-ID" sz="2000" dirty="0" err="1"/>
              <a:t>terkuat</a:t>
            </a:r>
            <a:r>
              <a:rPr lang="en-ID" sz="2000" dirty="0"/>
              <a:t> </a:t>
            </a:r>
            <a:r>
              <a:rPr lang="en-ID" sz="2000" dirty="0" err="1"/>
              <a:t>adalah</a:t>
            </a:r>
            <a:r>
              <a:rPr lang="en-ID" sz="2000" dirty="0"/>
              <a:t> </a:t>
            </a:r>
            <a:r>
              <a:rPr lang="en-ID" sz="2000" dirty="0" err="1"/>
              <a:t>antara</a:t>
            </a:r>
            <a:r>
              <a:rPr lang="en-ID" sz="2000" dirty="0"/>
              <a:t> </a:t>
            </a:r>
            <a:r>
              <a:rPr lang="en-ID" sz="2000" dirty="0" err="1"/>
              <a:t>pemahaman</a:t>
            </a:r>
            <a:r>
              <a:rPr lang="en-ID" sz="2000" dirty="0"/>
              <a:t> </a:t>
            </a:r>
            <a:r>
              <a:rPr lang="en-ID" sz="2000" dirty="0" err="1"/>
              <a:t>tentang</a:t>
            </a:r>
            <a:r>
              <a:rPr lang="en-ID" sz="2000" dirty="0"/>
              <a:t> </a:t>
            </a:r>
            <a:r>
              <a:rPr lang="en-ID" sz="2000" dirty="0" err="1"/>
              <a:t>konsep</a:t>
            </a:r>
            <a:r>
              <a:rPr lang="en-ID" sz="2000" dirty="0"/>
              <a:t> </a:t>
            </a:r>
            <a:r>
              <a:rPr lang="en-ID" sz="2000" dirty="0" err="1"/>
              <a:t>filantropi</a:t>
            </a:r>
            <a:r>
              <a:rPr lang="en-ID" sz="2000" dirty="0"/>
              <a:t> </a:t>
            </a:r>
            <a:r>
              <a:rPr lang="en-ID" sz="2000" dirty="0" err="1"/>
              <a:t>dalam</a:t>
            </a:r>
            <a:r>
              <a:rPr lang="en-ID" sz="2000" dirty="0"/>
              <a:t> Islam (X3) dan </a:t>
            </a:r>
            <a:r>
              <a:rPr lang="en-ID" sz="2000" dirty="0" err="1"/>
              <a:t>persepsi</a:t>
            </a:r>
            <a:r>
              <a:rPr lang="en-ID" sz="2000" dirty="0"/>
              <a:t> </a:t>
            </a:r>
            <a:r>
              <a:rPr lang="en-ID" sz="2000" dirty="0" err="1"/>
              <a:t>pentingnya</a:t>
            </a:r>
            <a:r>
              <a:rPr lang="en-ID" sz="2000" dirty="0"/>
              <a:t> </a:t>
            </a:r>
            <a:r>
              <a:rPr lang="en-ID" sz="2000" dirty="0" err="1"/>
              <a:t>kegiatan</a:t>
            </a:r>
            <a:r>
              <a:rPr lang="en-ID" sz="2000" dirty="0"/>
              <a:t> </a:t>
            </a:r>
            <a:r>
              <a:rPr lang="en-ID" sz="2000" dirty="0" err="1"/>
              <a:t>filantropi</a:t>
            </a:r>
            <a:r>
              <a:rPr lang="en-ID" sz="2000" dirty="0"/>
              <a:t> (Y3) </a:t>
            </a:r>
            <a:r>
              <a:rPr lang="en-ID" sz="2000" dirty="0" err="1"/>
              <a:t>dengan</a:t>
            </a:r>
            <a:r>
              <a:rPr lang="en-ID" sz="2000" dirty="0"/>
              <a:t> </a:t>
            </a:r>
            <a:r>
              <a:rPr lang="en-ID" sz="2000" dirty="0" err="1"/>
              <a:t>nilai</a:t>
            </a:r>
            <a:r>
              <a:rPr lang="en-ID" sz="2000" dirty="0"/>
              <a:t> r = 0.50.</a:t>
            </a:r>
          </a:p>
          <a:p>
            <a:pPr marL="0" indent="0" algn="just">
              <a:buNone/>
            </a:pPr>
            <a:endParaRPr lang="en-ID" sz="2000" dirty="0"/>
          </a:p>
          <a:p>
            <a:pPr marL="0" indent="0" algn="just">
              <a:buFont typeface="Arial" panose="020B0604020202020204" pitchFamily="34" charset="0"/>
              <a:buNone/>
            </a:pPr>
            <a:endParaRPr lang="en-ID" sz="2000" dirty="0"/>
          </a:p>
          <a:p>
            <a:pPr marL="457200" lvl="1" indent="0">
              <a:buFont typeface="Arial" panose="020B0604020202020204" pitchFamily="34" charset="0"/>
              <a:buNone/>
            </a:pPr>
            <a:endParaRPr lang="en-ID" sz="1800" dirty="0"/>
          </a:p>
          <a:p>
            <a:pPr marL="0" indent="0" algn="just">
              <a:buFont typeface="Arial" panose="020B0604020202020204" pitchFamily="34" charset="0"/>
              <a:buNone/>
            </a:pPr>
            <a:endParaRPr lang="en-ID" sz="2000" dirty="0"/>
          </a:p>
          <a:p>
            <a:pPr marL="0" indent="0">
              <a:buFont typeface="Arial" panose="020B0604020202020204" pitchFamily="34" charset="0"/>
              <a:buNone/>
            </a:pPr>
            <a:endParaRPr lang="en-US" dirty="0"/>
          </a:p>
        </p:txBody>
      </p:sp>
      <p:pic>
        <p:nvPicPr>
          <p:cNvPr id="6" name="Picture 5">
            <a:extLst>
              <a:ext uri="{FF2B5EF4-FFF2-40B4-BE49-F238E27FC236}">
                <a16:creationId xmlns:a16="http://schemas.microsoft.com/office/drawing/2014/main" id="{6B9150F9-FDA8-44AE-A5DC-567116E4CE2D}"/>
              </a:ext>
            </a:extLst>
          </p:cNvPr>
          <p:cNvPicPr>
            <a:picLocks noChangeAspect="1"/>
          </p:cNvPicPr>
          <p:nvPr/>
        </p:nvPicPr>
        <p:blipFill>
          <a:blip r:embed="rId2"/>
          <a:stretch>
            <a:fillRect/>
          </a:stretch>
        </p:blipFill>
        <p:spPr>
          <a:xfrm>
            <a:off x="700027" y="3864077"/>
            <a:ext cx="7875639" cy="1700980"/>
          </a:xfrm>
          <a:prstGeom prst="rect">
            <a:avLst/>
          </a:prstGeom>
        </p:spPr>
      </p:pic>
    </p:spTree>
    <p:extLst>
      <p:ext uri="{BB962C8B-B14F-4D97-AF65-F5344CB8AC3E}">
        <p14:creationId xmlns:p14="http://schemas.microsoft.com/office/powerpoint/2010/main" val="4029949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068" y="1386348"/>
            <a:ext cx="8873158" cy="4660491"/>
          </a:xfrm>
        </p:spPr>
        <p:txBody>
          <a:bodyPr>
            <a:normAutofit/>
          </a:bodyPr>
          <a:lstStyle/>
          <a:p>
            <a:pPr marL="0" indent="0" algn="just">
              <a:buNone/>
            </a:pPr>
            <a:endParaRPr lang="en-ID" sz="2000" dirty="0"/>
          </a:p>
          <a:p>
            <a:pPr marL="457200" lvl="1" indent="0">
              <a:buNone/>
            </a:pPr>
            <a:endParaRPr lang="en-ID" sz="1800" dirty="0"/>
          </a:p>
          <a:p>
            <a:pPr marL="0" indent="0" algn="just">
              <a:buNone/>
            </a:pPr>
            <a:endParaRPr lang="en-ID" sz="2000" dirty="0"/>
          </a:p>
          <a:p>
            <a:pPr marL="0" indent="0">
              <a:buNone/>
            </a:pPr>
            <a:endParaRPr lang="en-US" dirty="0"/>
          </a:p>
        </p:txBody>
      </p:sp>
      <p:sp>
        <p:nvSpPr>
          <p:cNvPr id="5" name="Content Placeholder 2">
            <a:extLst>
              <a:ext uri="{FF2B5EF4-FFF2-40B4-BE49-F238E27FC236}">
                <a16:creationId xmlns:a16="http://schemas.microsoft.com/office/drawing/2014/main" id="{4EC15C5D-2187-4C54-8F62-951F8D8B91CE}"/>
              </a:ext>
            </a:extLst>
          </p:cNvPr>
          <p:cNvSpPr txBox="1">
            <a:spLocks/>
          </p:cNvSpPr>
          <p:nvPr/>
        </p:nvSpPr>
        <p:spPr>
          <a:xfrm>
            <a:off x="277468" y="663677"/>
            <a:ext cx="8720758" cy="46604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IT" sz="2000" b="1" u="sng" dirty="0">
                <a:latin typeface="Arial Black" panose="020B0A04020102020204" pitchFamily="34" charset="0"/>
              </a:rPr>
              <a:t>Tabel 4: Regresi Linear Berganda</a:t>
            </a:r>
          </a:p>
          <a:p>
            <a:pPr marL="0" indent="0" algn="just">
              <a:buNone/>
            </a:pPr>
            <a:r>
              <a:rPr lang="en-ID" sz="2400" dirty="0"/>
              <a:t>	</a:t>
            </a:r>
            <a:r>
              <a:rPr lang="en-ID" sz="2400" dirty="0" err="1"/>
              <a:t>Koefisien</a:t>
            </a:r>
            <a:r>
              <a:rPr lang="en-ID" sz="2400" dirty="0"/>
              <a:t> </a:t>
            </a:r>
            <a:r>
              <a:rPr lang="en-ID" sz="2400" dirty="0" err="1"/>
              <a:t>regresi</a:t>
            </a:r>
            <a:r>
              <a:rPr lang="en-ID" sz="2400" dirty="0"/>
              <a:t> </a:t>
            </a:r>
            <a:r>
              <a:rPr lang="en-ID" sz="2400" dirty="0" err="1"/>
              <a:t>positif</a:t>
            </a:r>
            <a:r>
              <a:rPr lang="en-ID" sz="2400" dirty="0"/>
              <a:t> dan </a:t>
            </a:r>
            <a:r>
              <a:rPr lang="en-ID" sz="2400" dirty="0" err="1"/>
              <a:t>signifikan</a:t>
            </a:r>
            <a:r>
              <a:rPr lang="en-ID" sz="2400" dirty="0"/>
              <a:t> </a:t>
            </a:r>
            <a:r>
              <a:rPr lang="en-ID" sz="2400" dirty="0" err="1"/>
              <a:t>menunjukkan</a:t>
            </a:r>
            <a:r>
              <a:rPr lang="en-ID" sz="2400" dirty="0"/>
              <a:t> </a:t>
            </a:r>
            <a:r>
              <a:rPr lang="en-ID" sz="2400" dirty="0" err="1"/>
              <a:t>bahwa</a:t>
            </a:r>
            <a:r>
              <a:rPr lang="en-ID" sz="2400" dirty="0"/>
              <a:t> </a:t>
            </a:r>
            <a:r>
              <a:rPr lang="en-ID" sz="2400" dirty="0" err="1"/>
              <a:t>pemahaman</a:t>
            </a:r>
            <a:r>
              <a:rPr lang="en-ID" sz="2400" dirty="0"/>
              <a:t> dan </a:t>
            </a:r>
            <a:r>
              <a:rPr lang="en-ID" sz="2400" dirty="0" err="1"/>
              <a:t>keterlibatan</a:t>
            </a:r>
            <a:r>
              <a:rPr lang="en-ID" sz="2400" dirty="0"/>
              <a:t> </a:t>
            </a:r>
            <a:r>
              <a:rPr lang="en-ID" sz="2400" dirty="0" err="1"/>
              <a:t>dalam</a:t>
            </a:r>
            <a:r>
              <a:rPr lang="en-ID" sz="2400" dirty="0"/>
              <a:t> AIK </a:t>
            </a:r>
            <a:r>
              <a:rPr lang="en-ID" sz="2400" dirty="0" err="1"/>
              <a:t>berpengaruh</a:t>
            </a:r>
            <a:r>
              <a:rPr lang="en-ID" sz="2400" dirty="0"/>
              <a:t> </a:t>
            </a:r>
            <a:r>
              <a:rPr lang="en-ID" sz="2400" dirty="0" err="1"/>
              <a:t>positif</a:t>
            </a:r>
            <a:r>
              <a:rPr lang="en-ID" sz="2400" dirty="0"/>
              <a:t> </a:t>
            </a:r>
            <a:r>
              <a:rPr lang="en-ID" sz="2400" dirty="0" err="1"/>
              <a:t>terhadap</a:t>
            </a:r>
            <a:r>
              <a:rPr lang="en-ID" sz="2400" dirty="0"/>
              <a:t> </a:t>
            </a:r>
            <a:r>
              <a:rPr lang="en-ID" sz="2400" dirty="0" err="1"/>
              <a:t>sikap</a:t>
            </a:r>
            <a:r>
              <a:rPr lang="en-ID" sz="2400" dirty="0"/>
              <a:t> </a:t>
            </a:r>
            <a:r>
              <a:rPr lang="en-ID" sz="2400" dirty="0" err="1"/>
              <a:t>filantropis</a:t>
            </a:r>
            <a:r>
              <a:rPr lang="en-ID" sz="2400" dirty="0"/>
              <a:t> </a:t>
            </a:r>
            <a:r>
              <a:rPr lang="en-ID" sz="2400" dirty="0" err="1"/>
              <a:t>mahasiswa</a:t>
            </a:r>
            <a:r>
              <a:rPr lang="en-ID" sz="2400" dirty="0"/>
              <a:t>. </a:t>
            </a:r>
            <a:r>
              <a:rPr lang="en-ID" sz="2400" dirty="0" err="1"/>
              <a:t>Koefisien</a:t>
            </a:r>
            <a:r>
              <a:rPr lang="en-ID" sz="2400" dirty="0"/>
              <a:t> </a:t>
            </a:r>
            <a:r>
              <a:rPr lang="en-ID" sz="2400" dirty="0" err="1"/>
              <a:t>terbesar</a:t>
            </a:r>
            <a:r>
              <a:rPr lang="en-ID" sz="2400" dirty="0"/>
              <a:t> </a:t>
            </a:r>
            <a:r>
              <a:rPr lang="en-ID" sz="2400" dirty="0" err="1"/>
              <a:t>terdapat</a:t>
            </a:r>
            <a:r>
              <a:rPr lang="en-ID" sz="2400" dirty="0"/>
              <a:t> pada </a:t>
            </a:r>
            <a:r>
              <a:rPr lang="en-ID" sz="2400" dirty="0" err="1"/>
              <a:t>keterlibatan</a:t>
            </a:r>
            <a:r>
              <a:rPr lang="en-ID" sz="2400" dirty="0"/>
              <a:t> </a:t>
            </a:r>
            <a:r>
              <a:rPr lang="en-ID" sz="2400" dirty="0" err="1"/>
              <a:t>dalam</a:t>
            </a:r>
            <a:r>
              <a:rPr lang="en-ID" sz="2400" dirty="0"/>
              <a:t> </a:t>
            </a:r>
            <a:r>
              <a:rPr lang="en-ID" sz="2400" dirty="0" err="1"/>
              <a:t>diskusi</a:t>
            </a:r>
            <a:r>
              <a:rPr lang="en-ID" sz="2400" dirty="0"/>
              <a:t> AIK (X2) </a:t>
            </a:r>
            <a:r>
              <a:rPr lang="en-ID" sz="2400" dirty="0" err="1"/>
              <a:t>dengan</a:t>
            </a:r>
            <a:r>
              <a:rPr lang="en-ID" sz="2400" dirty="0"/>
              <a:t> </a:t>
            </a:r>
            <a:r>
              <a:rPr lang="en-ID" sz="2400" dirty="0" err="1"/>
              <a:t>nilai</a:t>
            </a:r>
            <a:r>
              <a:rPr lang="en-ID" sz="2400" dirty="0"/>
              <a:t> 0.35.</a:t>
            </a:r>
            <a:endParaRPr lang="it-IT" sz="2400" dirty="0"/>
          </a:p>
          <a:p>
            <a:pPr marL="0" indent="0" algn="just">
              <a:buNone/>
            </a:pPr>
            <a:endParaRPr lang="en-ID" sz="2000" dirty="0"/>
          </a:p>
          <a:p>
            <a:pPr marL="0" indent="0" algn="just">
              <a:buFont typeface="Arial" panose="020B0604020202020204" pitchFamily="34" charset="0"/>
              <a:buNone/>
            </a:pPr>
            <a:endParaRPr lang="en-ID" sz="2000" dirty="0"/>
          </a:p>
          <a:p>
            <a:pPr marL="457200" lvl="1" indent="0">
              <a:buFont typeface="Arial" panose="020B0604020202020204" pitchFamily="34" charset="0"/>
              <a:buNone/>
            </a:pPr>
            <a:endParaRPr lang="en-ID" sz="1800" dirty="0"/>
          </a:p>
          <a:p>
            <a:pPr marL="0" indent="0" algn="just">
              <a:buFont typeface="Arial" panose="020B0604020202020204" pitchFamily="34" charset="0"/>
              <a:buNone/>
            </a:pPr>
            <a:endParaRPr lang="en-ID" sz="2000" dirty="0"/>
          </a:p>
          <a:p>
            <a:pPr marL="0" indent="0">
              <a:buFont typeface="Arial" panose="020B0604020202020204" pitchFamily="34" charset="0"/>
              <a:buNone/>
            </a:pPr>
            <a:endParaRPr lang="en-US" dirty="0"/>
          </a:p>
        </p:txBody>
      </p:sp>
      <p:pic>
        <p:nvPicPr>
          <p:cNvPr id="8" name="Picture 7">
            <a:extLst>
              <a:ext uri="{FF2B5EF4-FFF2-40B4-BE49-F238E27FC236}">
                <a16:creationId xmlns:a16="http://schemas.microsoft.com/office/drawing/2014/main" id="{8AA26FAE-66DC-41F9-9D44-72BB382118BE}"/>
              </a:ext>
            </a:extLst>
          </p:cNvPr>
          <p:cNvPicPr>
            <a:picLocks noChangeAspect="1"/>
          </p:cNvPicPr>
          <p:nvPr/>
        </p:nvPicPr>
        <p:blipFill>
          <a:blip r:embed="rId2"/>
          <a:stretch>
            <a:fillRect/>
          </a:stretch>
        </p:blipFill>
        <p:spPr>
          <a:xfrm>
            <a:off x="808182" y="3101007"/>
            <a:ext cx="7506929" cy="1722998"/>
          </a:xfrm>
          <a:prstGeom prst="rect">
            <a:avLst/>
          </a:prstGeom>
        </p:spPr>
      </p:pic>
    </p:spTree>
    <p:extLst>
      <p:ext uri="{BB962C8B-B14F-4D97-AF65-F5344CB8AC3E}">
        <p14:creationId xmlns:p14="http://schemas.microsoft.com/office/powerpoint/2010/main" val="28441629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12524</TotalTime>
  <Words>813</Words>
  <Application>Microsoft Office PowerPoint</Application>
  <PresentationFormat>On-screen Show (4:3)</PresentationFormat>
  <Paragraphs>81</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Alexon RR</vt:lpstr>
      <vt:lpstr>Arial</vt:lpstr>
      <vt:lpstr>Arial Black</vt:lpstr>
      <vt:lpstr>Calibri</vt:lpstr>
      <vt:lpstr>Times New Roman</vt:lpstr>
      <vt:lpstr>Wingdings</vt:lpstr>
      <vt:lpstr>Office Theme</vt:lpstr>
      <vt:lpstr>Pengaruh Mata Kuliah AIK terhadap Sikap Filantropi Mahasiswa Umsida</vt:lpstr>
      <vt:lpstr>Pendahuluan</vt:lpstr>
      <vt:lpstr>Metode</vt:lpstr>
      <vt:lpstr>Lanjutan</vt:lpstr>
      <vt:lpstr>Lanjutan</vt:lpstr>
      <vt:lpstr>Hasil dan Pembahasan</vt:lpstr>
      <vt:lpstr>PowerPoint Presentation</vt:lpstr>
      <vt:lpstr>Analisis Data</vt:lpstr>
      <vt:lpstr>PowerPoint Presentation</vt:lpstr>
      <vt:lpstr>PowerPoint Presentation</vt:lpstr>
      <vt:lpstr>Interpretasi Hasil</vt:lpstr>
      <vt:lpstr>Kesimpulan</vt:lpstr>
      <vt:lpstr>Referensi</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Umsida</dc:creator>
  <cp:lastModifiedBy>LAZISMU UMSIDA</cp:lastModifiedBy>
  <cp:revision>55</cp:revision>
  <dcterms:created xsi:type="dcterms:W3CDTF">2020-02-15T07:43:23Z</dcterms:created>
  <dcterms:modified xsi:type="dcterms:W3CDTF">2024-08-12T05:55:33Z</dcterms:modified>
</cp:coreProperties>
</file>