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8" r:id="rId15"/>
    <p:sldId id="271" r:id="rId16"/>
    <p:sldId id="272" r:id="rId17"/>
    <p:sldId id="277" r:id="rId18"/>
  </p:sldIdLst>
  <p:sldSz cx="12192000" cy="6858000"/>
  <p:notesSz cx="9144000" cy="6858000"/>
  <p:embeddedFontLst>
    <p:embeddedFont>
      <p:font typeface="Century Gothic" panose="020B0502020202020204" pitchFamily="34" charset="0"/>
      <p:regular r:id="rId20"/>
      <p:bold r:id="rId21"/>
      <p:italic r:id="rId22"/>
      <p:boldItalic r:id="rId23"/>
    </p:embeddedFont>
    <p:embeddedFont>
      <p:font typeface="Aharoni" panose="02010803020104030203" pitchFamily="2" charset="-79"/>
      <p:bold r:id="rId24"/>
    </p:embeddedFont>
    <p:embeddedFont>
      <p:font typeface="Exo"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Arial Black" panose="020B0A04020102020204" pitchFamily="34" charset="0"/>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eQbMCKNlbP+QWTDUqPHAz5fp5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2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54872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 name="Google Shape;44;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4f7abbb21_0_7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3d5a981091_0_8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13d5a981091_0_870: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13d5a981091_0_87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3d5a981091_0_876: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13d5a981091_0_87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4f7abbb21_0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4f7abbb21_0_0: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104f7abbb21_0_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3d5a981091_0_88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3d5a981091_0_881: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13d5a981091_0_881: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3d5a981091_0_88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3d5a981091_0_888: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13d5a981091_0_888: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3d5a981091_0_9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13d5a981091_0_939: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g13d5a981091_0_939: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7d9fd07dbf_0_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7d9fd07dbf_0_5: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g17d9fd07dbf_0_5: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04f7abbb21_0_30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d5a981091_0_91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3d5a981091_0_919: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13d5a981091_0_919: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3d5a981091_0_92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3d5a981091_0_926: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13d5a981091_0_926: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d5a981091_0_85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d5a981091_0_858: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13d5a981091_0_858: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7d9fd07dbf_0_1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7d9fd07dbf_0_11: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g17d9fd07dbf_0_11: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04f7abbb21_0_3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7"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36"/>
        <p:cNvGrpSpPr/>
        <p:nvPr/>
      </p:nvGrpSpPr>
      <p:grpSpPr>
        <a:xfrm>
          <a:off x="0" y="0"/>
          <a:ext cx="0" cy="0"/>
          <a:chOff x="0" y="0"/>
          <a:chExt cx="0" cy="0"/>
        </a:xfrm>
      </p:grpSpPr>
      <p:sp>
        <p:nvSpPr>
          <p:cNvPr id="37" name="Google Shape;37;g13d5a981091_0_83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48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 name="Google Shape;38;g13d5a981091_0_833"/>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39" name="Google Shape;39;g13d5a981091_0_833"/>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 name="Google Shape;40;g13d5a981091_0_833"/>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 name="Google Shape;41;g13d5a981091_0_833"/>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45"/>
        <p:cNvGrpSpPr/>
        <p:nvPr/>
      </p:nvGrpSpPr>
      <p:grpSpPr>
        <a:xfrm>
          <a:off x="0" y="0"/>
          <a:ext cx="0" cy="0"/>
          <a:chOff x="0" y="0"/>
          <a:chExt cx="0" cy="0"/>
        </a:xfrm>
      </p:grpSpPr>
      <p:sp>
        <p:nvSpPr>
          <p:cNvPr id="46" name="Google Shape;46;p1"/>
          <p:cNvSpPr txBox="1">
            <a:spLocks noGrp="1"/>
          </p:cNvSpPr>
          <p:nvPr>
            <p:ph type="ctrTitle"/>
          </p:nvPr>
        </p:nvSpPr>
        <p:spPr>
          <a:xfrm>
            <a:off x="767408" y="1484784"/>
            <a:ext cx="10736956" cy="2928991"/>
          </a:xfrm>
          <a:prstGeom prst="rect">
            <a:avLst/>
          </a:prstGeom>
          <a:noFill/>
          <a:ln>
            <a:noFill/>
          </a:ln>
        </p:spPr>
        <p:txBody>
          <a:bodyPr spcFirstLastPara="1" wrap="square" lIns="91425" tIns="45700" rIns="91425" bIns="45700" anchor="b" anchorCtr="0">
            <a:normAutofit fontScale="90000"/>
          </a:bodyPr>
          <a:lstStyle/>
          <a:p>
            <a:r>
              <a:rPr lang="id-ID" altLang="ko-KR" sz="4400" dirty="0" smtClean="0">
                <a:solidFill>
                  <a:schemeClr val="tx1">
                    <a:lumMod val="95000"/>
                    <a:lumOff val="5000"/>
                  </a:schemeClr>
                </a:solidFill>
                <a:latin typeface="Exo" panose="020B0604020202020204" charset="0"/>
                <a:cs typeface="Aharoni" panose="02010803020104030203" pitchFamily="2" charset="-79"/>
              </a:rPr>
              <a:t/>
            </a:r>
            <a:br>
              <a:rPr lang="id-ID" altLang="ko-KR" sz="4400" dirty="0" smtClean="0">
                <a:solidFill>
                  <a:schemeClr val="tx1">
                    <a:lumMod val="95000"/>
                    <a:lumOff val="5000"/>
                  </a:schemeClr>
                </a:solidFill>
                <a:latin typeface="Exo" panose="020B0604020202020204" charset="0"/>
                <a:cs typeface="Aharoni" panose="02010803020104030203" pitchFamily="2" charset="-79"/>
              </a:rPr>
            </a:br>
            <a:r>
              <a:rPr lang="id-ID" altLang="ko-KR" sz="4400" dirty="0">
                <a:solidFill>
                  <a:schemeClr val="tx1">
                    <a:lumMod val="95000"/>
                    <a:lumOff val="5000"/>
                  </a:schemeClr>
                </a:solidFill>
                <a:latin typeface="Exo" panose="020B0604020202020204" charset="0"/>
                <a:cs typeface="Aharoni" panose="02010803020104030203" pitchFamily="2" charset="-79"/>
              </a:rPr>
              <a:t/>
            </a:r>
            <a:br>
              <a:rPr lang="id-ID" altLang="ko-KR" sz="4400" dirty="0">
                <a:solidFill>
                  <a:schemeClr val="tx1">
                    <a:lumMod val="95000"/>
                    <a:lumOff val="5000"/>
                  </a:schemeClr>
                </a:solidFill>
                <a:latin typeface="Exo" panose="020B0604020202020204" charset="0"/>
                <a:cs typeface="Aharoni" panose="02010803020104030203" pitchFamily="2" charset="-79"/>
              </a:rPr>
            </a:br>
            <a:r>
              <a:rPr lang="id-ID" altLang="ko-KR" sz="4400" dirty="0" smtClean="0">
                <a:solidFill>
                  <a:schemeClr val="tx1">
                    <a:lumMod val="95000"/>
                    <a:lumOff val="5000"/>
                  </a:schemeClr>
                </a:solidFill>
                <a:latin typeface="Exo" panose="020B0604020202020204" charset="0"/>
                <a:cs typeface="Aharoni" panose="02010803020104030203" pitchFamily="2" charset="-79"/>
              </a:rPr>
              <a:t/>
            </a:r>
            <a:br>
              <a:rPr lang="id-ID" altLang="ko-KR" sz="4400" dirty="0" smtClean="0">
                <a:solidFill>
                  <a:schemeClr val="tx1">
                    <a:lumMod val="95000"/>
                    <a:lumOff val="5000"/>
                  </a:schemeClr>
                </a:solidFill>
                <a:latin typeface="Exo" panose="020B0604020202020204" charset="0"/>
                <a:cs typeface="Aharoni" panose="02010803020104030203" pitchFamily="2" charset="-79"/>
              </a:rPr>
            </a:br>
            <a:r>
              <a:rPr lang="id-ID" altLang="ko-KR" sz="4400" dirty="0" smtClean="0">
                <a:solidFill>
                  <a:schemeClr val="tx1">
                    <a:lumMod val="95000"/>
                    <a:lumOff val="5000"/>
                  </a:schemeClr>
                </a:solidFill>
                <a:latin typeface="Exo" panose="020B0604020202020204" charset="0"/>
                <a:cs typeface="Aharoni" panose="02010803020104030203" pitchFamily="2" charset="-79"/>
              </a:rPr>
              <a:t/>
            </a:r>
            <a:br>
              <a:rPr lang="id-ID" altLang="ko-KR" sz="4400" dirty="0" smtClean="0">
                <a:solidFill>
                  <a:schemeClr val="tx1">
                    <a:lumMod val="95000"/>
                    <a:lumOff val="5000"/>
                  </a:schemeClr>
                </a:solidFill>
                <a:latin typeface="Exo" panose="020B0604020202020204" charset="0"/>
                <a:cs typeface="Aharoni" panose="02010803020104030203" pitchFamily="2" charset="-79"/>
              </a:rPr>
            </a:br>
            <a:r>
              <a:rPr lang="id-ID" altLang="ko-KR" sz="4400" dirty="0" smtClean="0">
                <a:solidFill>
                  <a:schemeClr val="tx1">
                    <a:lumMod val="95000"/>
                    <a:lumOff val="5000"/>
                  </a:schemeClr>
                </a:solidFill>
                <a:latin typeface="Exo" panose="020B0604020202020204" charset="0"/>
                <a:cs typeface="Aharoni" panose="02010803020104030203" pitchFamily="2" charset="-79"/>
              </a:rPr>
              <a:t/>
            </a:r>
            <a:br>
              <a:rPr lang="id-ID" altLang="ko-KR" sz="4400" dirty="0" smtClean="0">
                <a:solidFill>
                  <a:schemeClr val="tx1">
                    <a:lumMod val="95000"/>
                    <a:lumOff val="5000"/>
                  </a:schemeClr>
                </a:solidFill>
                <a:latin typeface="Exo" panose="020B0604020202020204" charset="0"/>
                <a:cs typeface="Aharoni" panose="02010803020104030203" pitchFamily="2" charset="-79"/>
              </a:rPr>
            </a:br>
            <a:r>
              <a:rPr lang="id-ID" altLang="ko-KR" sz="4400" dirty="0">
                <a:solidFill>
                  <a:schemeClr val="tx1">
                    <a:lumMod val="95000"/>
                    <a:lumOff val="5000"/>
                  </a:schemeClr>
                </a:solidFill>
                <a:latin typeface="Exo" panose="020B0604020202020204" charset="0"/>
                <a:cs typeface="Aharoni" panose="02010803020104030203" pitchFamily="2" charset="-79"/>
              </a:rPr>
              <a:t/>
            </a:r>
            <a:br>
              <a:rPr lang="id-ID" altLang="ko-KR" sz="4400" dirty="0">
                <a:solidFill>
                  <a:schemeClr val="tx1">
                    <a:lumMod val="95000"/>
                    <a:lumOff val="5000"/>
                  </a:schemeClr>
                </a:solidFill>
                <a:latin typeface="Exo" panose="020B0604020202020204" charset="0"/>
                <a:cs typeface="Aharoni" panose="02010803020104030203" pitchFamily="2" charset="-79"/>
              </a:rPr>
            </a:br>
            <a:r>
              <a:rPr lang="id-ID" altLang="ko-KR" sz="4400" dirty="0" smtClean="0">
                <a:solidFill>
                  <a:schemeClr val="tx1">
                    <a:lumMod val="95000"/>
                    <a:lumOff val="5000"/>
                  </a:schemeClr>
                </a:solidFill>
                <a:latin typeface="Exo" panose="020B0604020202020204" charset="0"/>
                <a:cs typeface="Aharoni" panose="02010803020104030203" pitchFamily="2" charset="-79"/>
              </a:rPr>
              <a:t/>
            </a:r>
            <a:br>
              <a:rPr lang="id-ID" altLang="ko-KR" sz="4400" dirty="0" smtClean="0">
                <a:solidFill>
                  <a:schemeClr val="tx1">
                    <a:lumMod val="95000"/>
                    <a:lumOff val="5000"/>
                  </a:schemeClr>
                </a:solidFill>
                <a:latin typeface="Exo" panose="020B0604020202020204" charset="0"/>
                <a:cs typeface="Aharoni" panose="02010803020104030203" pitchFamily="2" charset="-79"/>
              </a:rPr>
            </a:br>
            <a:r>
              <a:rPr lang="id-ID" altLang="ko-KR" sz="4400" dirty="0" smtClean="0">
                <a:solidFill>
                  <a:schemeClr val="bg1"/>
                </a:solidFill>
                <a:latin typeface="Exo" panose="020B0604020202020204" charset="0"/>
                <a:cs typeface="Aharoni" panose="02010803020104030203" pitchFamily="2" charset="-79"/>
              </a:rPr>
              <a:t>PENGARUH </a:t>
            </a:r>
            <a:r>
              <a:rPr lang="id-ID" altLang="ko-KR" sz="4400" i="1" dirty="0">
                <a:solidFill>
                  <a:schemeClr val="bg1"/>
                </a:solidFill>
                <a:latin typeface="Exo" panose="020B0604020202020204" charset="0"/>
                <a:cs typeface="Aharoni" panose="02010803020104030203" pitchFamily="2" charset="-79"/>
              </a:rPr>
              <a:t>BRAND IMAGE</a:t>
            </a:r>
            <a:r>
              <a:rPr lang="id-ID" altLang="ko-KR" sz="4400" dirty="0">
                <a:solidFill>
                  <a:schemeClr val="bg1"/>
                </a:solidFill>
                <a:latin typeface="Exo" panose="020B0604020202020204" charset="0"/>
                <a:cs typeface="Aharoni" panose="02010803020104030203" pitchFamily="2" charset="-79"/>
              </a:rPr>
              <a:t>, CITA RASA, DAN PERSEPSI HARGA TERHADAP KEPUTUSAN PEMBELIAN PADA MOMENTUM </a:t>
            </a:r>
            <a:r>
              <a:rPr lang="id-ID" altLang="ko-KR" sz="4400" i="1" dirty="0">
                <a:solidFill>
                  <a:schemeClr val="bg1"/>
                </a:solidFill>
                <a:latin typeface="Exo" panose="020B0604020202020204" charset="0"/>
                <a:cs typeface="Aharoni" panose="02010803020104030203" pitchFamily="2" charset="-79"/>
              </a:rPr>
              <a:t>COFFEE</a:t>
            </a:r>
            <a:r>
              <a:rPr lang="id-ID" altLang="ko-KR" sz="4400" dirty="0">
                <a:solidFill>
                  <a:schemeClr val="bg1"/>
                </a:solidFill>
                <a:latin typeface="Exo" panose="020B0604020202020204" charset="0"/>
                <a:cs typeface="Aharoni" panose="02010803020104030203" pitchFamily="2" charset="-79"/>
              </a:rPr>
              <a:t> DI </a:t>
            </a:r>
            <a:r>
              <a:rPr lang="id-ID" altLang="ko-KR" sz="4400" dirty="0" smtClean="0">
                <a:solidFill>
                  <a:schemeClr val="bg1"/>
                </a:solidFill>
                <a:latin typeface="Exo" panose="020B0604020202020204" charset="0"/>
                <a:cs typeface="Aharoni" panose="02010803020104030203" pitchFamily="2" charset="-79"/>
              </a:rPr>
              <a:t>SIDOARJO</a:t>
            </a:r>
            <a:r>
              <a:rPr lang="id-ID" altLang="ko-KR" dirty="0">
                <a:solidFill>
                  <a:schemeClr val="bg1"/>
                </a:solidFill>
                <a:latin typeface="Aharoni" panose="02010803020104030203" pitchFamily="2" charset="-79"/>
                <a:cs typeface="Aharoni" panose="02010803020104030203" pitchFamily="2" charset="-79"/>
              </a:rPr>
              <a:t/>
            </a:r>
            <a:br>
              <a:rPr lang="id-ID" altLang="ko-KR" dirty="0">
                <a:solidFill>
                  <a:schemeClr val="bg1"/>
                </a:solidFill>
                <a:latin typeface="Aharoni" panose="02010803020104030203" pitchFamily="2" charset="-79"/>
                <a:cs typeface="Aharoni" panose="02010803020104030203" pitchFamily="2" charset="-79"/>
              </a:rPr>
            </a:br>
            <a:endParaRPr dirty="0">
              <a:solidFill>
                <a:schemeClr val="bg1"/>
              </a:solidFill>
              <a:sym typeface="Exo"/>
            </a:endParaRPr>
          </a:p>
        </p:txBody>
      </p:sp>
      <p:sp>
        <p:nvSpPr>
          <p:cNvPr id="47" name="Google Shape;47;p1"/>
          <p:cNvSpPr txBox="1">
            <a:spLocks noGrp="1"/>
          </p:cNvSpPr>
          <p:nvPr>
            <p:ph type="subTitle" idx="1"/>
          </p:nvPr>
        </p:nvSpPr>
        <p:spPr>
          <a:xfrm>
            <a:off x="1714500" y="3693695"/>
            <a:ext cx="8763000" cy="10850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endParaRPr lang="id-ID" dirty="0" smtClean="0">
              <a:solidFill>
                <a:srgbClr val="F2F2F2"/>
              </a:solidFill>
              <a:latin typeface="Exo"/>
              <a:ea typeface="Exo"/>
              <a:cs typeface="Exo"/>
              <a:sym typeface="Exo"/>
            </a:endParaRPr>
          </a:p>
          <a:p>
            <a:pPr marL="0" lvl="0" indent="0" algn="ctr" rtl="0">
              <a:lnSpc>
                <a:spcPct val="90000"/>
              </a:lnSpc>
              <a:spcBef>
                <a:spcPts val="0"/>
              </a:spcBef>
              <a:spcAft>
                <a:spcPts val="0"/>
              </a:spcAft>
              <a:buClr>
                <a:srgbClr val="F2F2F2"/>
              </a:buClr>
              <a:buSzPts val="2400"/>
              <a:buNone/>
            </a:pPr>
            <a:r>
              <a:rPr lang="en-US" dirty="0" err="1" smtClean="0">
                <a:solidFill>
                  <a:srgbClr val="F2F2F2"/>
                </a:solidFill>
                <a:latin typeface="Exo"/>
                <a:ea typeface="Exo"/>
                <a:cs typeface="Exo"/>
                <a:sym typeface="Exo"/>
              </a:rPr>
              <a:t>Oleh</a:t>
            </a:r>
            <a:r>
              <a:rPr lang="en-US" dirty="0">
                <a:solidFill>
                  <a:srgbClr val="F2F2F2"/>
                </a:solidFill>
                <a:latin typeface="Exo"/>
                <a:ea typeface="Exo"/>
                <a:cs typeface="Exo"/>
                <a:sym typeface="Exo"/>
              </a:rPr>
              <a:t>:</a:t>
            </a:r>
            <a:endParaRPr dirty="0">
              <a:solidFill>
                <a:srgbClr val="F2F2F2"/>
              </a:solidFill>
              <a:latin typeface="Exo"/>
              <a:ea typeface="Exo"/>
              <a:cs typeface="Exo"/>
              <a:sym typeface="Exo"/>
            </a:endParaRPr>
          </a:p>
          <a:p>
            <a:pPr marL="0" lvl="0" indent="0" algn="ctr" rtl="0">
              <a:lnSpc>
                <a:spcPct val="90000"/>
              </a:lnSpc>
              <a:spcBef>
                <a:spcPts val="0"/>
              </a:spcBef>
              <a:spcAft>
                <a:spcPts val="0"/>
              </a:spcAft>
              <a:buClr>
                <a:srgbClr val="F2F2F2"/>
              </a:buClr>
              <a:buSzPts val="2400"/>
              <a:buNone/>
            </a:pPr>
            <a:r>
              <a:rPr dirty="0" err="1" smtClean="0">
                <a:solidFill>
                  <a:srgbClr val="F2F2F2"/>
                </a:solidFill>
              </a:rPr>
              <a:t>Ilga</a:t>
            </a:r>
            <a:r>
              <a:rPr dirty="0" smtClean="0">
                <a:solidFill>
                  <a:srgbClr val="F2F2F2"/>
                </a:solidFill>
              </a:rPr>
              <a:t> </a:t>
            </a:r>
            <a:r>
              <a:rPr dirty="0" err="1" smtClean="0">
                <a:solidFill>
                  <a:srgbClr val="F2F2F2"/>
                </a:solidFill>
              </a:rPr>
              <a:t>Dewi</a:t>
            </a:r>
            <a:r>
              <a:rPr dirty="0" smtClean="0">
                <a:solidFill>
                  <a:srgbClr val="F2F2F2"/>
                </a:solidFill>
              </a:rPr>
              <a:t> </a:t>
            </a:r>
            <a:r>
              <a:rPr dirty="0" err="1" smtClean="0">
                <a:solidFill>
                  <a:srgbClr val="F2F2F2"/>
                </a:solidFill>
              </a:rPr>
              <a:t>Darmayanti</a:t>
            </a:r>
            <a:endParaRPr dirty="0" smtClean="0">
              <a:solidFill>
                <a:srgbClr val="F2F2F2"/>
              </a:solidFill>
            </a:endParaRPr>
          </a:p>
          <a:p>
            <a:pPr marL="0" lvl="0" indent="0" algn="ctr" rtl="0">
              <a:lnSpc>
                <a:spcPct val="90000"/>
              </a:lnSpc>
              <a:spcBef>
                <a:spcPts val="0"/>
              </a:spcBef>
              <a:spcAft>
                <a:spcPts val="0"/>
              </a:spcAft>
              <a:buClr>
                <a:srgbClr val="F2F2F2"/>
              </a:buClr>
              <a:buSzPts val="2400"/>
              <a:buNone/>
            </a:pPr>
            <a:endParaRPr dirty="0">
              <a:solidFill>
                <a:srgbClr val="F2F2F2"/>
              </a:solidFill>
            </a:endParaRPr>
          </a:p>
          <a:p>
            <a:pPr marL="0" lvl="0" indent="0" algn="ctr" rtl="0">
              <a:lnSpc>
                <a:spcPct val="90000"/>
              </a:lnSpc>
              <a:spcBef>
                <a:spcPts val="1000"/>
              </a:spcBef>
              <a:spcAft>
                <a:spcPts val="0"/>
              </a:spcAft>
              <a:buClr>
                <a:schemeClr val="dk1"/>
              </a:buClr>
              <a:buSzPts val="1100"/>
              <a:buFont typeface="Arial"/>
              <a:buNone/>
            </a:pPr>
            <a:r>
              <a:rPr lang="id-ID" dirty="0" smtClean="0"/>
              <a:t>Program Studi S1 Manajemen</a:t>
            </a:r>
          </a:p>
          <a:p>
            <a:pPr marL="0" lvl="0" indent="0" algn="ctr" rtl="0">
              <a:lnSpc>
                <a:spcPct val="90000"/>
              </a:lnSpc>
              <a:spcBef>
                <a:spcPts val="1000"/>
              </a:spcBef>
              <a:spcAft>
                <a:spcPts val="0"/>
              </a:spcAft>
              <a:buClr>
                <a:schemeClr val="dk1"/>
              </a:buClr>
              <a:buSzPts val="1100"/>
              <a:buFont typeface="Arial"/>
              <a:buNone/>
            </a:pPr>
            <a:r>
              <a:rPr lang="id-ID" dirty="0" smtClean="0"/>
              <a:t>Fakultas Bisnis, Hukum, dan Ilmu Sosial</a:t>
            </a:r>
          </a:p>
          <a:p>
            <a:pPr marL="0" lvl="0" indent="0" algn="ctr" rtl="0">
              <a:lnSpc>
                <a:spcPct val="90000"/>
              </a:lnSpc>
              <a:spcBef>
                <a:spcPts val="1000"/>
              </a:spcBef>
              <a:spcAft>
                <a:spcPts val="0"/>
              </a:spcAft>
              <a:buClr>
                <a:schemeClr val="dk1"/>
              </a:buClr>
              <a:buSzPts val="1100"/>
              <a:buFont typeface="Arial"/>
              <a:buNone/>
            </a:pPr>
            <a:r>
              <a:rPr lang="en-US" dirty="0" err="1" smtClean="0"/>
              <a:t>Universitas</a:t>
            </a:r>
            <a:r>
              <a:rPr lang="en-US" dirty="0" smtClean="0"/>
              <a:t> </a:t>
            </a:r>
            <a:r>
              <a:rPr lang="en-US" dirty="0" err="1"/>
              <a:t>Muhammadiyah</a:t>
            </a:r>
            <a:r>
              <a:rPr lang="en-US" dirty="0"/>
              <a:t> </a:t>
            </a:r>
            <a:r>
              <a:rPr lang="en-US" dirty="0" err="1"/>
              <a:t>Sidoarjo</a:t>
            </a:r>
            <a:endParaRPr dirty="0"/>
          </a:p>
          <a:p>
            <a:pPr marL="0" lvl="0" indent="0" algn="ctr" rtl="0">
              <a:lnSpc>
                <a:spcPct val="90000"/>
              </a:lnSpc>
              <a:spcBef>
                <a:spcPts val="1000"/>
              </a:spcBef>
              <a:spcAft>
                <a:spcPts val="0"/>
              </a:spcAft>
              <a:buClr>
                <a:schemeClr val="dk1"/>
              </a:buClr>
              <a:buSzPts val="11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04f7abbb21_0_70"/>
          <p:cNvSpPr txBox="1">
            <a:spLocks noGrp="1"/>
          </p:cNvSpPr>
          <p:nvPr>
            <p:ph type="title"/>
          </p:nvPr>
        </p:nvSpPr>
        <p:spPr>
          <a:xfrm>
            <a:off x="166758" y="11088"/>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id-ID" dirty="0" smtClean="0"/>
              <a:t>Hasil</a:t>
            </a:r>
            <a:endParaRPr dirty="0"/>
          </a:p>
        </p:txBody>
      </p:sp>
      <p:sp>
        <p:nvSpPr>
          <p:cNvPr id="131" name="Google Shape;131;g104f7abbb21_0_70"/>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50800" lvl="0" indent="0">
              <a:buNone/>
            </a:pPr>
            <a:r>
              <a:rPr lang="id-ID" dirty="0"/>
              <a:t>Uji Koefisien Determinasi Berganda (R²)</a:t>
            </a:r>
          </a:p>
          <a:p>
            <a:pPr marL="50800" lvl="0" indent="0">
              <a:buNone/>
            </a:pPr>
            <a:endParaRPr lang="id-ID" dirty="0" smtClean="0"/>
          </a:p>
          <a:p>
            <a:pPr marL="50800" lvl="0" indent="0">
              <a:buNone/>
            </a:pPr>
            <a:r>
              <a:rPr lang="id-ID" sz="2000" dirty="0" smtClean="0"/>
              <a:t>Nilai </a:t>
            </a:r>
            <a:r>
              <a:rPr lang="id-ID" sz="2000" dirty="0"/>
              <a:t>R square sebesar 0,648 atau 64,8 %</a:t>
            </a:r>
          </a:p>
          <a:p>
            <a:pPr marL="50800" lvl="0" indent="0">
              <a:buNone/>
            </a:pPr>
            <a:r>
              <a:rPr lang="id-ID" sz="2000" dirty="0"/>
              <a:t>Berarti brand image, cita rasa dan </a:t>
            </a:r>
            <a:r>
              <a:rPr lang="id-ID" sz="2000" dirty="0" smtClean="0"/>
              <a:t>persepsi</a:t>
            </a:r>
          </a:p>
          <a:p>
            <a:pPr marL="50800" lvl="0" indent="0">
              <a:buNone/>
            </a:pPr>
            <a:r>
              <a:rPr lang="id-ID" sz="2000" dirty="0" smtClean="0"/>
              <a:t>harga </a:t>
            </a:r>
            <a:r>
              <a:rPr lang="id-ID" sz="2000" dirty="0"/>
              <a:t>mempengaruhi sebesar 64,8 % </a:t>
            </a:r>
          </a:p>
          <a:p>
            <a:pPr marL="50800" lvl="0" indent="0">
              <a:buNone/>
            </a:pPr>
            <a:r>
              <a:rPr lang="id-ID" sz="2000" dirty="0"/>
              <a:t>Sementara sisanya 35,2 % dijelaskan </a:t>
            </a:r>
            <a:endParaRPr lang="id-ID" sz="2000" dirty="0" smtClean="0"/>
          </a:p>
          <a:p>
            <a:pPr marL="50800" lvl="0" indent="0">
              <a:buNone/>
            </a:pPr>
            <a:r>
              <a:rPr lang="id-ID" sz="2000" dirty="0" smtClean="0"/>
              <a:t>oleh </a:t>
            </a:r>
            <a:r>
              <a:rPr lang="id-ID" sz="2000" dirty="0"/>
              <a:t>variabel lain yang tidak diteliti dalam  </a:t>
            </a:r>
          </a:p>
          <a:p>
            <a:pPr marL="50800" lvl="0" indent="0">
              <a:buNone/>
            </a:pPr>
            <a:r>
              <a:rPr lang="id-ID" sz="2000" dirty="0"/>
              <a:t>penelitian ini</a:t>
            </a:r>
          </a:p>
          <a:p>
            <a:pPr marL="50800" lvl="0" indent="0" algn="l" rtl="0">
              <a:lnSpc>
                <a:spcPct val="90000"/>
              </a:lnSpc>
              <a:spcBef>
                <a:spcPts val="1000"/>
              </a:spcBef>
              <a:spcAft>
                <a:spcPts val="0"/>
              </a:spcAft>
              <a:buSzPts val="2800"/>
              <a:buNone/>
            </a:pPr>
            <a:endParaRPr dirty="0"/>
          </a:p>
        </p:txBody>
      </p:sp>
      <p:pic>
        <p:nvPicPr>
          <p:cNvPr id="2" name="Picture 1"/>
          <p:cNvPicPr>
            <a:picLocks noChangeAspect="1"/>
          </p:cNvPicPr>
          <p:nvPr/>
        </p:nvPicPr>
        <p:blipFill>
          <a:blip r:embed="rId3"/>
          <a:stretch>
            <a:fillRect/>
          </a:stretch>
        </p:blipFill>
        <p:spPr>
          <a:xfrm>
            <a:off x="6090099" y="2060848"/>
            <a:ext cx="5907536" cy="23593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3d5a981091_0_870"/>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id-ID" dirty="0" smtClean="0"/>
              <a:t>Pembahasan</a:t>
            </a:r>
            <a:endParaRPr dirty="0"/>
          </a:p>
        </p:txBody>
      </p:sp>
      <p:sp>
        <p:nvSpPr>
          <p:cNvPr id="138" name="Google Shape;138;g13d5a981091_0_870"/>
          <p:cNvSpPr txBox="1">
            <a:spLocks noGrp="1"/>
          </p:cNvSpPr>
          <p:nvPr>
            <p:ph type="body" idx="1"/>
          </p:nvPr>
        </p:nvSpPr>
        <p:spPr>
          <a:xfrm>
            <a:off x="166758" y="1238732"/>
            <a:ext cx="11830800" cy="5089800"/>
          </a:xfrm>
          <a:prstGeom prst="rect">
            <a:avLst/>
          </a:prstGeom>
          <a:noFill/>
          <a:ln>
            <a:noFill/>
          </a:ln>
        </p:spPr>
        <p:txBody>
          <a:bodyPr spcFirstLastPara="1" wrap="square" lIns="91425" tIns="45700" rIns="91425" bIns="45700" anchor="t" anchorCtr="0">
            <a:normAutofit fontScale="40000" lnSpcReduction="20000"/>
          </a:bodyPr>
          <a:lstStyle/>
          <a:p>
            <a:pPr marL="0" lvl="0" indent="0" algn="just">
              <a:lnSpc>
                <a:spcPct val="115000"/>
              </a:lnSpc>
              <a:spcBef>
                <a:spcPts val="0"/>
              </a:spcBef>
              <a:buNone/>
            </a:pPr>
            <a:r>
              <a:rPr lang="id-ID" sz="4300" b="1" dirty="0" smtClean="0"/>
              <a:t>1.Hipotesis </a:t>
            </a:r>
            <a:r>
              <a:rPr lang="id-ID" sz="4300" b="1" dirty="0"/>
              <a:t>pertama: brand image berpengaruh signifikan terhadap keputusan pembelian pada Momentum Coffee di </a:t>
            </a:r>
            <a:r>
              <a:rPr lang="id-ID" sz="4300" b="1" dirty="0" smtClean="0"/>
              <a:t>Sidoarjo</a:t>
            </a:r>
          </a:p>
          <a:p>
            <a:pPr marL="0" lvl="0" indent="0" algn="just">
              <a:lnSpc>
                <a:spcPct val="115000"/>
              </a:lnSpc>
              <a:spcBef>
                <a:spcPts val="0"/>
              </a:spcBef>
              <a:buNone/>
            </a:pPr>
            <a:endParaRPr lang="id-ID" sz="4300" dirty="0"/>
          </a:p>
          <a:p>
            <a:pPr marL="0" lvl="0" indent="0" algn="just">
              <a:lnSpc>
                <a:spcPct val="115000"/>
              </a:lnSpc>
              <a:spcBef>
                <a:spcPts val="0"/>
              </a:spcBef>
              <a:buNone/>
            </a:pPr>
            <a:r>
              <a:rPr lang="id-ID" sz="4300" dirty="0"/>
              <a:t>	Berdasarkan hasil analisis data membuktikan bahwa brand image berpengaruh signifikan terhadap keputusan pembelian. Hal ini menunjukkan konsumen Momentum Coffee di Sidoarjo dalam melakukan pembelian dipengaruhi oleh brand image Momentum Coffee merupakan coffee shop yang terkenal di Sidoarjo meskipun dari tanggapan responden masih ada beberapa yang berpendapat  coffee shop tersebut belum terkenal di Sidoarjo, namun Momentum Coffee mempunyai citra yang bagus dalam menjaga kualitas produknya, dan juga dapat dikonsumsi oleh semua golongan kelas sosial. Sehingga alasan tersebut menjadikan konsumen mampu meningkatkan keputusan pembelian.</a:t>
            </a:r>
          </a:p>
          <a:p>
            <a:pPr marL="0" lvl="0" indent="0" algn="just">
              <a:lnSpc>
                <a:spcPct val="115000"/>
              </a:lnSpc>
              <a:spcBef>
                <a:spcPts val="0"/>
              </a:spcBef>
              <a:buNone/>
            </a:pPr>
            <a:r>
              <a:rPr lang="id-ID" sz="4300" dirty="0"/>
              <a:t>		Hasil penelitian ini sesuai dengan teori yang menjelaskan mengenai keyakinan konsumen dalam menganalisa suatu produk dan jasa yang membentuk brand image dari produk tersebut, yang dapat mempengaruhi konsumen dalam keputusan pembelian [9]. Jika brand image memiliki nilai yang positif dan kuat dibenak konsumen, maka brand tersebut akan selalu diingat oleh konsumen dan konsumen akan mempercayai brand tersebut sehingga konsumen akan melakukan pembelian.</a:t>
            </a:r>
          </a:p>
          <a:p>
            <a:pPr marL="0" lvl="0" indent="0" algn="just">
              <a:lnSpc>
                <a:spcPct val="115000"/>
              </a:lnSpc>
              <a:spcBef>
                <a:spcPts val="0"/>
              </a:spcBef>
              <a:buNone/>
            </a:pPr>
            <a:r>
              <a:rPr lang="id-ID" sz="4300" dirty="0"/>
              <a:t>Hasil penelitian didukung oleh penelitian sebelumnya yang membuktikan bahwa brand image berpengaruh terhadap keputusan pembelian [12]. Selain itu relevan dengan penelitian lainnya yang juga membuktikan variabel brand image memiliki pengaruh hasil yang positif dan signifikan terhadap keputusan pembelian [13] .</a:t>
            </a:r>
          </a:p>
          <a:p>
            <a:pPr marL="0" lvl="0" indent="0" algn="just" rtl="0">
              <a:lnSpc>
                <a:spcPct val="115000"/>
              </a:lnSpc>
              <a:spcBef>
                <a:spcPts val="0"/>
              </a:spcBef>
              <a:spcAft>
                <a:spcPts val="0"/>
              </a:spcAft>
              <a:buNone/>
            </a:pPr>
            <a:endParaRPr sz="4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3d5a981091_0_876"/>
          <p:cNvSpPr txBox="1">
            <a:spLocks noGrp="1"/>
          </p:cNvSpPr>
          <p:nvPr>
            <p:ph type="title"/>
          </p:nvPr>
        </p:nvSpPr>
        <p:spPr>
          <a:xfrm>
            <a:off x="166758" y="11333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id-ID" dirty="0" smtClean="0"/>
              <a:t>Pembahasan</a:t>
            </a:r>
            <a:endParaRPr dirty="0"/>
          </a:p>
        </p:txBody>
      </p:sp>
      <p:sp>
        <p:nvSpPr>
          <p:cNvPr id="144" name="Google Shape;144;g13d5a981091_0_876"/>
          <p:cNvSpPr txBox="1">
            <a:spLocks noGrp="1"/>
          </p:cNvSpPr>
          <p:nvPr>
            <p:ph type="body" idx="1"/>
          </p:nvPr>
        </p:nvSpPr>
        <p:spPr>
          <a:xfrm>
            <a:off x="166758" y="1238732"/>
            <a:ext cx="11830800" cy="5089800"/>
          </a:xfrm>
          <a:prstGeom prst="rect">
            <a:avLst/>
          </a:prstGeom>
          <a:noFill/>
          <a:ln>
            <a:noFill/>
          </a:ln>
        </p:spPr>
        <p:txBody>
          <a:bodyPr spcFirstLastPara="1" wrap="square" lIns="91425" tIns="45700" rIns="91425" bIns="45700" anchor="t" anchorCtr="0">
            <a:noAutofit/>
          </a:bodyPr>
          <a:lstStyle/>
          <a:p>
            <a:pPr lvl="0" indent="-228600">
              <a:buNone/>
            </a:pPr>
            <a:r>
              <a:rPr lang="id-ID" sz="1800" b="1" dirty="0"/>
              <a:t>2. Hipotesis kedua: cita rasa berpengaruh signifikan terhadap keputusan pembelian pada Momentum Coffee di </a:t>
            </a:r>
            <a:r>
              <a:rPr lang="id-ID" sz="1800" b="1" dirty="0" smtClean="0"/>
              <a:t>Sidoarjo</a:t>
            </a:r>
            <a:endParaRPr lang="id-ID" sz="1800" b="1" dirty="0"/>
          </a:p>
          <a:p>
            <a:pPr lvl="0" indent="-228600" algn="ctr">
              <a:buNone/>
            </a:pPr>
            <a:r>
              <a:rPr lang="id-ID" sz="1800" dirty="0"/>
              <a:t>	Berdasarkan hasil analisis data membuktikan bahwa cita rasa berpengaruh signifikan terhadap keputusan pembelian. Hal ini menunjukkan cita rasa yang dimiliki oleh Momentum Coffee  memiliki aroma kopi mewakili rasa kopi yang beraneka ragam,juga memberikan pilihan kopi panas maupun dingin serta tekstur kopi yang kental dan pekat, sehingga tinggi rendahnya keputusan pembelian konsumen ditentukan pada baik buruknya cita rasa yang dihasilkan, semakin baik cita rasa yang dihasilkan maka semakin tinggi tingkat ketertarikan konsumen.	</a:t>
            </a:r>
          </a:p>
          <a:p>
            <a:pPr lvl="0" indent="-228600" algn="ctr">
              <a:buNone/>
            </a:pPr>
            <a:r>
              <a:rPr lang="id-ID" sz="1800" dirty="0"/>
              <a:t>Hasil penelitian ini sesuai dengan teori yang menjelaskan jika cita rasa sangat mempengaruhi konsumen dalam menerima produk [14]. Cita rasa yang khas dari suatu produk dapat membuat konsumen memiliki kecenderungan untuk membeli yang lebih besar. Sebuah cita rasa dari suatu produk yang sesuai dengan selera konsumen akan memiliki nilai yang lebih dibanding produk lainnya. Produk yang memiliki cita rasa sesuai dan sudah digemari oleh konsumen mendapatkan peluang lebih banyak dalam hal keputusan pembelian.</a:t>
            </a:r>
          </a:p>
          <a:p>
            <a:pPr lvl="0" indent="-228600" algn="ctr">
              <a:buNone/>
            </a:pPr>
            <a:r>
              <a:rPr lang="id-ID" sz="1800" dirty="0"/>
              <a:t>Hasil penelitian didukung oleh penelitian yang membuktikan cita rasa berpengaruh positif dan siginifikan terhadap keputusan pembelian [15]. Selain itu relevan dengan penelitian lainnya yang juga membuktikan hasil penelitian variabel cita rasa memiliki pengaruh yang positif dan signifikan terhadap keputusan pembelian [16].</a:t>
            </a:r>
          </a:p>
          <a:p>
            <a:pPr marL="457200" lvl="0" indent="-228600" algn="l" rtl="0">
              <a:lnSpc>
                <a:spcPct val="90000"/>
              </a:lnSpc>
              <a:spcBef>
                <a:spcPts val="1000"/>
              </a:spcBef>
              <a:spcAft>
                <a:spcPts val="0"/>
              </a:spcAft>
              <a:buClr>
                <a:schemeClr val="dk1"/>
              </a:buClr>
              <a:buSzPts val="2800"/>
              <a:buNone/>
            </a:pPr>
            <a:endParaRPr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04f7abbb21_0_0"/>
          <p:cNvSpPr txBox="1">
            <a:spLocks noGrp="1"/>
          </p:cNvSpPr>
          <p:nvPr>
            <p:ph type="title"/>
          </p:nvPr>
        </p:nvSpPr>
        <p:spPr>
          <a:xfrm>
            <a:off x="166758" y="11333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id-ID" dirty="0" smtClean="0"/>
              <a:t>Pembahasan</a:t>
            </a:r>
            <a:endParaRPr dirty="0"/>
          </a:p>
        </p:txBody>
      </p:sp>
      <p:sp>
        <p:nvSpPr>
          <p:cNvPr id="151" name="Google Shape;151;g104f7abbb21_0_0"/>
          <p:cNvSpPr txBox="1">
            <a:spLocks noGrp="1"/>
          </p:cNvSpPr>
          <p:nvPr>
            <p:ph type="body" idx="1"/>
          </p:nvPr>
        </p:nvSpPr>
        <p:spPr>
          <a:xfrm>
            <a:off x="166758" y="1238732"/>
            <a:ext cx="11830800" cy="5089800"/>
          </a:xfrm>
          <a:prstGeom prst="rect">
            <a:avLst/>
          </a:prstGeom>
          <a:noFill/>
          <a:ln>
            <a:noFill/>
          </a:ln>
        </p:spPr>
        <p:txBody>
          <a:bodyPr spcFirstLastPara="1" wrap="square" lIns="91425" tIns="45700" rIns="91425" bIns="45700" anchor="t" anchorCtr="0">
            <a:normAutofit fontScale="70000" lnSpcReduction="20000"/>
          </a:bodyPr>
          <a:lstStyle/>
          <a:p>
            <a:pPr marL="0" lvl="0" indent="0">
              <a:buNone/>
            </a:pPr>
            <a:r>
              <a:rPr lang="id-ID" b="1" dirty="0"/>
              <a:t>3. Hipotesis ketiga: persepsi harga berpengaruh signifikan terhadap keputusan pembelian pada Momentum Coffee di Sidoarjo</a:t>
            </a:r>
          </a:p>
          <a:p>
            <a:pPr marL="0" lvl="0" indent="0">
              <a:buNone/>
            </a:pPr>
            <a:r>
              <a:rPr lang="id-ID" b="1" dirty="0" smtClean="0"/>
              <a:t>	</a:t>
            </a:r>
            <a:r>
              <a:rPr lang="id-ID" dirty="0" smtClean="0"/>
              <a:t>Berdasarkan </a:t>
            </a:r>
            <a:r>
              <a:rPr lang="id-ID" dirty="0"/>
              <a:t>hasil analisis data membuktikan bahwa persepsi harga  berpengaruh signifikan terhadap keputusan pembelian pada Momentum Coffee di Sidoarjo. Hal ini menunjukkan harga produk di Momentum coffee sangat terjangkau oleh konsumen sehingga konsumen tidak merasa keberatan dengan harga yang diberikan begitu pula dapat menyesuaikan harga saing pada coffee shop lainnya, sehingga harga ini wajar tidak terlampau tinggi maupun rendah serta sesuai dengan kualitas dan manfaat yang didapatkan oleh konsumen. Sehingga alasan tersebut menjadikan konsumen mampu meningkatkan keputusan pembelian.</a:t>
            </a:r>
          </a:p>
          <a:p>
            <a:pPr marL="0" lvl="0" indent="0">
              <a:buNone/>
            </a:pPr>
            <a:r>
              <a:rPr lang="id-ID" dirty="0" smtClean="0"/>
              <a:t>	Hasil </a:t>
            </a:r>
            <a:r>
              <a:rPr lang="id-ID" dirty="0"/>
              <a:t>penelitian ini sesuai dengan teori yang menjelaskan bahwa suatu bisnis akan menetapkan harga yang sesuai dengan referensi konsumen yang bertujuan untuk menemukan persepsi harga yang dianggap wajar atau sesuai untuk pelanggan, dikarenakan harga adalah hal yang penting [17]. Persepsi harga juga sangat menentukan pembelian ulang, Jadi setiap perusahaan dalam menetapkan harga diharapkan mampu menyesuaikan persepsi konsumen yang berdampak pada keputusan pembelian.</a:t>
            </a:r>
          </a:p>
          <a:p>
            <a:pPr marL="0" lvl="0" indent="0">
              <a:buNone/>
            </a:pPr>
            <a:r>
              <a:rPr lang="id-ID" dirty="0" smtClean="0"/>
              <a:t>	Hasil </a:t>
            </a:r>
            <a:r>
              <a:rPr lang="id-ID" dirty="0"/>
              <a:t>penelitian didukung oleh penelitian yang membuktikan persepsi harga berpengaruh positif dan siginifikan terhadap keputusan pembelian [18]. Selain itu relevan dengan penelitian lainnya yang juga membuktikan variabel persepsi harga memiliki pengaruh hasil yang positif terhadap konsumen dalam keputusan pembelian [19].</a:t>
            </a:r>
          </a:p>
          <a:p>
            <a:pPr marL="0" lvl="0" indent="0" algn="l" rtl="0">
              <a:lnSpc>
                <a:spcPct val="90000"/>
              </a:lnSpc>
              <a:spcBef>
                <a:spcPts val="1000"/>
              </a:spcBef>
              <a:spcAft>
                <a:spcPts val="0"/>
              </a:spcAft>
              <a:buSzPts val="28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Kesimpulan</a:t>
            </a:r>
            <a:endParaRPr lang="id-ID" dirty="0"/>
          </a:p>
        </p:txBody>
      </p:sp>
      <p:sp>
        <p:nvSpPr>
          <p:cNvPr id="3" name="Text Placeholder 2"/>
          <p:cNvSpPr>
            <a:spLocks noGrp="1"/>
          </p:cNvSpPr>
          <p:nvPr>
            <p:ph type="body" idx="1"/>
          </p:nvPr>
        </p:nvSpPr>
        <p:spPr/>
        <p:txBody>
          <a:bodyPr>
            <a:normAutofit fontScale="85000" lnSpcReduction="20000"/>
          </a:bodyPr>
          <a:lstStyle/>
          <a:p>
            <a:pPr marL="50800" indent="0">
              <a:buNone/>
            </a:pPr>
            <a:r>
              <a:rPr lang="id-ID" dirty="0"/>
              <a:t>Berdasarkan hasil dari penelitian dan pembahasan yang telah dijelaskan di atas, maka</a:t>
            </a:r>
          </a:p>
          <a:p>
            <a:pPr marL="50800" indent="0">
              <a:buNone/>
            </a:pPr>
            <a:r>
              <a:rPr lang="id-ID" dirty="0"/>
              <a:t>dapat ditarik kesimpulan sebagai berikut:</a:t>
            </a:r>
          </a:p>
          <a:p>
            <a:pPr marL="50800" indent="0">
              <a:buNone/>
            </a:pPr>
            <a:r>
              <a:rPr lang="id-ID" dirty="0"/>
              <a:t>1. Brand image berpengaruh signifikan terhadap keputusan pembelian pada Momentum Coffee di Sidoarjo. Dengan ini menunjukkan bahwa semakin baik brand image yang diberikan, maka akan semakin meningkat pula keputusan pembelian. </a:t>
            </a:r>
          </a:p>
          <a:p>
            <a:pPr marL="50800" indent="0">
              <a:buNone/>
            </a:pPr>
            <a:r>
              <a:rPr lang="id-ID" dirty="0"/>
              <a:t>2. Cita rasa berpengaruh signifikan terhadap keputusan pembelian pada Momentum Coffee di Sidoarjo. Dengan ini menunjukkan bahwa semakin baik cita rasa yang dihasilkan maka semakin tinggi tingkat ketertarikan konsumen.</a:t>
            </a:r>
          </a:p>
          <a:p>
            <a:pPr marL="50800" indent="0">
              <a:buNone/>
            </a:pPr>
            <a:r>
              <a:rPr lang="id-ID" dirty="0"/>
              <a:t>3. Persepsi harga berpengaruh signifikan terhadap keputusan pembelian pada Momentum Coffee di Sidoarjo. </a:t>
            </a:r>
            <a:r>
              <a:rPr lang="id-ID"/>
              <a:t>Dengan ini menunjukkan semakin terjangkaunya harga produk yang di tawarkan Momentum Coffee maka semakin tinggi pengaruhnya dalam menarik konsumen untuk melakukan keputusan pembelian. </a:t>
            </a:r>
          </a:p>
          <a:p>
            <a:pPr marL="50800" indent="0">
              <a:buNone/>
            </a:pPr>
            <a:endParaRPr lang="id-ID"/>
          </a:p>
        </p:txBody>
      </p:sp>
    </p:spTree>
    <p:extLst>
      <p:ext uri="{BB962C8B-B14F-4D97-AF65-F5344CB8AC3E}">
        <p14:creationId xmlns:p14="http://schemas.microsoft.com/office/powerpoint/2010/main" val="1767908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3d5a981091_0_881"/>
          <p:cNvSpPr txBox="1">
            <a:spLocks noGrp="1"/>
          </p:cNvSpPr>
          <p:nvPr>
            <p:ph type="title"/>
          </p:nvPr>
        </p:nvSpPr>
        <p:spPr>
          <a:xfrm>
            <a:off x="166758" y="113336"/>
            <a:ext cx="11830800" cy="1042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dirty="0" err="1" smtClean="0"/>
              <a:t>Referensi</a:t>
            </a:r>
            <a:endParaRPr dirty="0"/>
          </a:p>
        </p:txBody>
      </p:sp>
      <p:sp>
        <p:nvSpPr>
          <p:cNvPr id="158" name="Google Shape;158;g13d5a981091_0_881"/>
          <p:cNvSpPr txBox="1">
            <a:spLocks noGrp="1"/>
          </p:cNvSpPr>
          <p:nvPr>
            <p:ph type="body" idx="1"/>
          </p:nvPr>
        </p:nvSpPr>
        <p:spPr>
          <a:xfrm>
            <a:off x="166758" y="1238732"/>
            <a:ext cx="11830800" cy="5089800"/>
          </a:xfrm>
          <a:prstGeom prst="rect">
            <a:avLst/>
          </a:prstGeom>
        </p:spPr>
        <p:txBody>
          <a:bodyPr spcFirstLastPara="1" wrap="square" lIns="91425" tIns="45700" rIns="91425" bIns="45700" anchor="t" anchorCtr="0">
            <a:normAutofit fontScale="32500" lnSpcReduction="20000"/>
          </a:bodyPr>
          <a:lstStyle/>
          <a:p>
            <a:pPr marL="0" lvl="0" indent="0">
              <a:buNone/>
            </a:pPr>
            <a:r>
              <a:rPr lang="id-ID" sz="5600" dirty="0"/>
              <a:t>[</a:t>
            </a:r>
            <a:r>
              <a:rPr lang="id-ID" sz="5600" dirty="0" smtClean="0"/>
              <a:t>1]Kotler</a:t>
            </a:r>
            <a:r>
              <a:rPr lang="id-ID" sz="5600" dirty="0"/>
              <a:t>, Philip &amp; Kevin Lane Keller.(2016) Manajemen Pemasaran, edisi 12 jilid 1&amp;2.Jakarta: PT. Indeks.</a:t>
            </a:r>
          </a:p>
          <a:p>
            <a:pPr marL="0" lvl="0" indent="0">
              <a:buNone/>
            </a:pPr>
            <a:r>
              <a:rPr lang="id-ID" sz="5600" dirty="0"/>
              <a:t>[</a:t>
            </a:r>
            <a:r>
              <a:rPr lang="id-ID" sz="5600" dirty="0" smtClean="0"/>
              <a:t>2]Kertajasa</a:t>
            </a:r>
            <a:r>
              <a:rPr lang="id-ID" sz="5600" dirty="0"/>
              <a:t>, Devan dan Rita Ambarwati. (2022) Pengaruh Brand Image, Brand Trust, Kualitas Produk dan Harga Terhadap Keputusan Pembelian Kampoeng Roti Tropodo Waru. Sidoarjo. Academia Open.Vol 7.</a:t>
            </a:r>
          </a:p>
          <a:p>
            <a:pPr marL="0" lvl="0" indent="0">
              <a:buNone/>
            </a:pPr>
            <a:r>
              <a:rPr lang="id-ID" sz="5600" dirty="0"/>
              <a:t>[</a:t>
            </a:r>
            <a:r>
              <a:rPr lang="id-ID" sz="5600" dirty="0" smtClean="0"/>
              <a:t>3]Hidayat</a:t>
            </a:r>
            <a:r>
              <a:rPr lang="id-ID" sz="5600" dirty="0"/>
              <a:t>, Rahmat dan Lilik Indayani. (2022) Pengaruh Desaign Produk, Citra Merek, Dan Kualitas Produk Terhadap Keputusan Pembelian Pada Produk Handphone Merek Oppo. Indonesia Journal of low&amp; Economics Review. Vol 16.</a:t>
            </a:r>
          </a:p>
          <a:p>
            <a:pPr marL="0" lvl="0" indent="0">
              <a:buNone/>
            </a:pPr>
            <a:r>
              <a:rPr lang="id-ID" sz="5600" dirty="0"/>
              <a:t>[</a:t>
            </a:r>
            <a:r>
              <a:rPr lang="id-ID" sz="5600" dirty="0" smtClean="0"/>
              <a:t>4]Drummond</a:t>
            </a:r>
            <a:r>
              <a:rPr lang="id-ID" sz="5600" dirty="0"/>
              <a:t>, Karen Eich &amp; Brefere Lisa (2010). Nutrition for Foodservice and Culinary Professionals (7th ed.). John Wiley &amp; Sons, Inc.</a:t>
            </a:r>
          </a:p>
          <a:p>
            <a:pPr marL="0" lvl="0" indent="0">
              <a:buNone/>
            </a:pPr>
            <a:r>
              <a:rPr lang="id-ID" sz="5600" dirty="0"/>
              <a:t>[</a:t>
            </a:r>
            <a:r>
              <a:rPr lang="id-ID" sz="5600" dirty="0" smtClean="0"/>
              <a:t>5]Zietsman,Mariette </a:t>
            </a:r>
            <a:r>
              <a:rPr lang="id-ID" sz="5600" dirty="0"/>
              <a:t>Louise, Mostert Pierre &amp; Svensson Goran .(2019). Perceived Price and Service Quality As Mediators Between Price Fairness and Perceived Value In Business Banking Relatinships:A micro-Enterprise Perspective. International Journal Of Bank Marketing,37(1),2-19.</a:t>
            </a:r>
          </a:p>
          <a:p>
            <a:pPr marL="0" lvl="0" indent="0">
              <a:buNone/>
            </a:pPr>
            <a:r>
              <a:rPr lang="id-ID" sz="5600" dirty="0"/>
              <a:t>[</a:t>
            </a:r>
            <a:r>
              <a:rPr lang="id-ID" sz="5600" dirty="0" smtClean="0"/>
              <a:t>6]Muller-Bloch</a:t>
            </a:r>
            <a:r>
              <a:rPr lang="id-ID" sz="5600" dirty="0"/>
              <a:t>, Christoph &amp; Johann Kranz. (2015). A Framework for Rigorously Identifying Research Gaps in Qualitative Literature Reviews.</a:t>
            </a:r>
          </a:p>
          <a:p>
            <a:pPr marL="0" lvl="0" indent="0">
              <a:buNone/>
            </a:pPr>
            <a:r>
              <a:rPr lang="id-ID" sz="5600" dirty="0"/>
              <a:t>[</a:t>
            </a:r>
            <a:r>
              <a:rPr lang="id-ID" sz="5600" dirty="0" smtClean="0"/>
              <a:t>7]Arikunto,Suharsimi.2010</a:t>
            </a:r>
            <a:r>
              <a:rPr lang="id-ID" sz="5600" dirty="0"/>
              <a:t>. Prosedur Penelitian: Suatu Pendekatan Praktek Cetakan Kedua Belas. Jakarta: PT. Rineka Cipta</a:t>
            </a:r>
          </a:p>
          <a:p>
            <a:pPr marL="0" lvl="0" indent="0">
              <a:buNone/>
            </a:pPr>
            <a:r>
              <a:rPr lang="id-ID" sz="5600" dirty="0"/>
              <a:t>[</a:t>
            </a:r>
            <a:r>
              <a:rPr lang="id-ID" sz="5600" dirty="0" smtClean="0"/>
              <a:t>8]Aaker</a:t>
            </a:r>
            <a:r>
              <a:rPr lang="id-ID" sz="5600" dirty="0"/>
              <a:t>, David Allen &amp; Alexander L. Biel. (2009). Brand Equity and Advertising: Advertising Role in Building Strong Brand. Hillsdale: Lawrence Erlbaum Associates.</a:t>
            </a:r>
          </a:p>
          <a:p>
            <a:pPr marL="0" lvl="0" indent="0">
              <a:buNone/>
            </a:pPr>
            <a:r>
              <a:rPr lang="id-ID" sz="5600" dirty="0"/>
              <a:t>[</a:t>
            </a:r>
            <a:r>
              <a:rPr lang="id-ID" sz="5600" dirty="0" smtClean="0"/>
              <a:t>9]Kotler</a:t>
            </a:r>
            <a:r>
              <a:rPr lang="id-ID" sz="5600" dirty="0"/>
              <a:t>, Philip &amp; Amstrong Gary. (2008). Prinsip - Prinsip Pemasaran, Jilid I Edisi 12. Jakarta: Erlangga.</a:t>
            </a:r>
          </a:p>
          <a:p>
            <a:pPr marL="0" lvl="0" indent="0">
              <a:buNone/>
            </a:pPr>
            <a:r>
              <a:rPr lang="id-ID" sz="5600" dirty="0"/>
              <a:t>[</a:t>
            </a:r>
            <a:r>
              <a:rPr lang="id-ID" sz="5600" dirty="0" smtClean="0"/>
              <a:t>10]Kotler</a:t>
            </a:r>
            <a:r>
              <a:rPr lang="id-ID" sz="5600" dirty="0"/>
              <a:t>, Philip &amp; Amstrong Gary. (2012). Prinsip - Prinsip Pemasaran, Jilid I Edisi 13 . Jakarta: Erlangga.</a:t>
            </a:r>
          </a:p>
          <a:p>
            <a:pPr marL="0" lvl="0" indent="0">
              <a:buNone/>
            </a:pPr>
            <a:endParaRPr lang="id-ID" dirty="0"/>
          </a:p>
          <a:p>
            <a:pPr marL="0" lvl="0" indent="0" algn="l" rtl="0">
              <a:spcBef>
                <a:spcPts val="100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3d5a981091_0_888"/>
          <p:cNvSpPr txBox="1">
            <a:spLocks noGrp="1"/>
          </p:cNvSpPr>
          <p:nvPr>
            <p:ph type="title"/>
          </p:nvPr>
        </p:nvSpPr>
        <p:spPr>
          <a:xfrm>
            <a:off x="166758" y="113336"/>
            <a:ext cx="11830800" cy="1042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dirty="0" err="1" smtClean="0"/>
              <a:t>Referensi</a:t>
            </a:r>
            <a:endParaRPr dirty="0"/>
          </a:p>
        </p:txBody>
      </p:sp>
      <p:sp>
        <p:nvSpPr>
          <p:cNvPr id="166" name="Google Shape;166;g13d5a981091_0_888"/>
          <p:cNvSpPr txBox="1">
            <a:spLocks noGrp="1"/>
          </p:cNvSpPr>
          <p:nvPr>
            <p:ph type="body" idx="1"/>
          </p:nvPr>
        </p:nvSpPr>
        <p:spPr>
          <a:xfrm>
            <a:off x="166758" y="1238732"/>
            <a:ext cx="11830800" cy="5089800"/>
          </a:xfrm>
          <a:prstGeom prst="rect">
            <a:avLst/>
          </a:prstGeom>
        </p:spPr>
        <p:txBody>
          <a:bodyPr spcFirstLastPara="1" wrap="square" lIns="91425" tIns="45700" rIns="91425" bIns="45700" anchor="t" anchorCtr="0">
            <a:normAutofit fontScale="47500" lnSpcReduction="20000"/>
          </a:bodyPr>
          <a:lstStyle/>
          <a:p>
            <a:pPr marL="0" lvl="0" indent="0">
              <a:spcBef>
                <a:spcPts val="0"/>
              </a:spcBef>
              <a:buClr>
                <a:srgbClr val="E48312"/>
              </a:buClr>
              <a:buSzPts val="2900"/>
              <a:buNone/>
            </a:pPr>
            <a:r>
              <a:rPr lang="id-ID" sz="3800" dirty="0"/>
              <a:t>[11]Sugiyono. (2016). Metode Penelitian Kuantitatif, Kualitatif,  dan  R&amp;D. Bandung:CV. Alfabeta.</a:t>
            </a:r>
          </a:p>
          <a:p>
            <a:pPr marL="0" lvl="0" indent="0">
              <a:spcBef>
                <a:spcPts val="0"/>
              </a:spcBef>
              <a:buClr>
                <a:srgbClr val="E48312"/>
              </a:buClr>
              <a:buSzPts val="2900"/>
              <a:buNone/>
            </a:pPr>
            <a:r>
              <a:rPr lang="id-ID" sz="3800" dirty="0"/>
              <a:t>[12]Firdaus,Rachma Annisa dan Dewi Komala Sari (2022) Pengaruh Digital Marketing,Brand Image,dan Store Atmosphere Terhadap Keputusan Pembelian Pada Rumah Makan.Academia Open.Vol 7.</a:t>
            </a:r>
          </a:p>
          <a:p>
            <a:pPr marL="0" lvl="0" indent="0">
              <a:spcBef>
                <a:spcPts val="0"/>
              </a:spcBef>
              <a:buClr>
                <a:srgbClr val="E48312"/>
              </a:buClr>
              <a:buSzPts val="2900"/>
              <a:buNone/>
            </a:pPr>
            <a:r>
              <a:rPr lang="id-ID" sz="3800" dirty="0"/>
              <a:t>[13]Pradani, Nurilita Fatma, Sudarwati dan Rochmi Widayanti (2020) Analisis Brand,Image, Lifestyle, Dan Promosi Terhadap Keputusan Pembelian Di Gerai Starbucks Coffee(Study Pada Konsumen Starbucks Coffee Di Kota Solo). Jurnal Penelitian dan Kajian Ilmiah,18(1),64-72.</a:t>
            </a:r>
          </a:p>
          <a:p>
            <a:pPr marL="0" lvl="0" indent="0">
              <a:spcBef>
                <a:spcPts val="0"/>
              </a:spcBef>
              <a:buClr>
                <a:srgbClr val="E48312"/>
              </a:buClr>
              <a:buSzPts val="2900"/>
              <a:buNone/>
            </a:pPr>
            <a:r>
              <a:rPr lang="id-ID" sz="3800" dirty="0"/>
              <a:t>[14] Wulandari., Elvina Endah Puspa. (2021). Pengaruh Lokasi, Inovasi Produk, dan Cita Rasa Terhadap Keputusan Pembelian Pada Eleven Cafe di Kota Bengkulu. Jurnal Entrepreneur Dan Manajemen Sains, 2(1), 74–86.</a:t>
            </a:r>
          </a:p>
          <a:p>
            <a:pPr marL="0" lvl="0" indent="0">
              <a:spcBef>
                <a:spcPts val="0"/>
              </a:spcBef>
              <a:buClr>
                <a:srgbClr val="E48312"/>
              </a:buClr>
              <a:buSzPts val="2900"/>
              <a:buNone/>
            </a:pPr>
            <a:r>
              <a:rPr lang="id-ID" sz="3800" dirty="0"/>
              <a:t>[15]Dilasari, Eka Mei, Gea Yosita dan Vicky Sanjaya (2022). Pengaruh Cita Rasa Dan Promosi Melalui Media   Sosial Terhadap Keputusan Pembelian Konsumen Kopi Janji Jiwa Bandar Lampung. Jurnal Manajemen Bisnis Islam , 3(1), 26-42. </a:t>
            </a:r>
          </a:p>
          <a:p>
            <a:pPr marL="0" lvl="0" indent="0">
              <a:spcBef>
                <a:spcPts val="0"/>
              </a:spcBef>
              <a:buClr>
                <a:srgbClr val="E48312"/>
              </a:buClr>
              <a:buSzPts val="2900"/>
              <a:buNone/>
            </a:pPr>
            <a:r>
              <a:rPr lang="id-ID" sz="3800" dirty="0"/>
              <a:t>[16}lmi, Sofia, Supawi Pawenang, dan Fithri Setya Marwati. (2020). Pengaruh Choi Siwon Sebagai Brand Ambassador, Brand Image (Citra Merek) Dan Cita Rasa Terhadap Keputusan Pembelian Mie Korean Spicy Chicken. Jurnal Edunomika,04(1), 103-113.</a:t>
            </a:r>
          </a:p>
          <a:p>
            <a:pPr marL="0" lvl="0" indent="0">
              <a:spcBef>
                <a:spcPts val="0"/>
              </a:spcBef>
              <a:buClr>
                <a:srgbClr val="E48312"/>
              </a:buClr>
              <a:buSzPts val="2900"/>
              <a:buNone/>
            </a:pPr>
            <a:r>
              <a:rPr lang="id-ID" sz="3800" dirty="0"/>
              <a:t>[</a:t>
            </a:r>
            <a:r>
              <a:rPr lang="id-ID" sz="3800" dirty="0" smtClean="0"/>
              <a:t>17]Afwan</a:t>
            </a:r>
            <a:r>
              <a:rPr lang="id-ID" sz="3800" dirty="0"/>
              <a:t>, Muhammad Teguh. dan Suryono Budi Santoso. (2019). Analisis Pengaruh Kualitas Produk, Persepsi Harga Dan Kualitas Pelayanan Terhadap Keputusan Pembelian Dengan Citra Merek Sebagai Variabel Intervening. http://ejournal-s1.undip.ac.id/index.php/dbr , 8(1), 1-10</a:t>
            </a:r>
            <a:r>
              <a:rPr lang="id-ID" sz="3800" dirty="0" smtClean="0"/>
              <a:t>.</a:t>
            </a:r>
            <a:endParaRPr lang="id-ID" sz="3800" dirty="0"/>
          </a:p>
          <a:p>
            <a:pPr marL="0" lvl="0" indent="0">
              <a:spcBef>
                <a:spcPts val="0"/>
              </a:spcBef>
              <a:buClr>
                <a:srgbClr val="E48312"/>
              </a:buClr>
              <a:buSzPts val="2900"/>
              <a:buNone/>
            </a:pPr>
            <a:r>
              <a:rPr lang="id-ID" sz="3800" dirty="0"/>
              <a:t>[</a:t>
            </a:r>
            <a:r>
              <a:rPr lang="id-ID" sz="3800" dirty="0" smtClean="0"/>
              <a:t>18]Dzulkharnain</a:t>
            </a:r>
            <a:r>
              <a:rPr lang="id-ID" sz="3800" dirty="0"/>
              <a:t>, Emylia. (2019). Pengaruh Persepsi Harga, Citra Merek Dan Kualitas Produk Terhadap Keputusan Pembelian. Jurnal Prodi S1 Manajemen, Fakultas Ekonomi dan Bisnis , 3(1), 69-79.</a:t>
            </a:r>
          </a:p>
          <a:p>
            <a:pPr marL="0" lvl="0" indent="0">
              <a:spcBef>
                <a:spcPts val="0"/>
              </a:spcBef>
              <a:buClr>
                <a:srgbClr val="E48312"/>
              </a:buClr>
              <a:buSzPts val="2900"/>
              <a:buNone/>
            </a:pPr>
            <a:r>
              <a:rPr lang="id-ID" sz="3800" dirty="0"/>
              <a:t>[</a:t>
            </a:r>
            <a:r>
              <a:rPr lang="id-ID" sz="3800" dirty="0" smtClean="0"/>
              <a:t>19]Ariyuni</a:t>
            </a:r>
            <a:r>
              <a:rPr lang="id-ID" sz="3800" dirty="0"/>
              <a:t>, Diana &amp; Yusuf Suhardi. (2020) Pengaruh Persepsi Harga, Kualitas Pelayanan Dan Word Of Mouth Terhadap Pelayanan (Studi Pada Starbucks Coffee Stasiun Gambir). Jurnal STEI Ekonomi, 22(11),</a:t>
            </a:r>
            <a:r>
              <a:rPr lang="id-ID" sz="3800" dirty="0" smtClean="0"/>
              <a:t>1-</a:t>
            </a:r>
            <a:endParaRPr lang="id-ID" sz="3800" dirty="0"/>
          </a:p>
          <a:p>
            <a:pPr marL="0" lvl="0" indent="0" algn="l" rtl="0">
              <a:spcBef>
                <a:spcPts val="0"/>
              </a:spcBef>
              <a:spcAft>
                <a:spcPts val="0"/>
              </a:spcAft>
              <a:buClr>
                <a:srgbClr val="E48312"/>
              </a:buClr>
              <a:buSzPts val="2900"/>
              <a:buNone/>
            </a:pPr>
            <a:endParaRPr sz="3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3d5a981091_0_939"/>
          <p:cNvSpPr txBox="1">
            <a:spLocks noGrp="1"/>
          </p:cNvSpPr>
          <p:nvPr>
            <p:ph type="title"/>
          </p:nvPr>
        </p:nvSpPr>
        <p:spPr>
          <a:xfrm>
            <a:off x="166758" y="113336"/>
            <a:ext cx="11830800" cy="1042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id-ID" dirty="0" smtClean="0"/>
              <a:t>Pendahuluan</a:t>
            </a:r>
            <a:endParaRPr dirty="0"/>
          </a:p>
        </p:txBody>
      </p:sp>
      <p:sp>
        <p:nvSpPr>
          <p:cNvPr id="54" name="Google Shape;54;g13d5a981091_0_939"/>
          <p:cNvSpPr txBox="1">
            <a:spLocks noGrp="1"/>
          </p:cNvSpPr>
          <p:nvPr>
            <p:ph type="body" idx="1"/>
          </p:nvPr>
        </p:nvSpPr>
        <p:spPr>
          <a:xfrm>
            <a:off x="166758" y="1238732"/>
            <a:ext cx="11830800" cy="5089800"/>
          </a:xfrm>
          <a:prstGeom prst="rect">
            <a:avLst/>
          </a:prstGeom>
        </p:spPr>
        <p:txBody>
          <a:bodyPr spcFirstLastPara="1" wrap="square" lIns="91425" tIns="45700" rIns="91425" bIns="45700" anchor="t" anchorCtr="0">
            <a:normAutofit fontScale="77500" lnSpcReduction="20000"/>
          </a:bodyPr>
          <a:lstStyle/>
          <a:p>
            <a:pPr indent="0" algn="ctr">
              <a:lnSpc>
                <a:spcPct val="200000"/>
              </a:lnSpc>
              <a:spcAft>
                <a:spcPts val="1000"/>
              </a:spcAft>
              <a:buNone/>
            </a:pPr>
            <a:r>
              <a:rPr lang="id-ID" sz="2400" dirty="0">
                <a:latin typeface="Times New Roman" panose="02020603050405020304" pitchFamily="18" charset="0"/>
                <a:cs typeface="Times New Roman" panose="02020603050405020304" pitchFamily="18" charset="0"/>
              </a:rPr>
              <a:t>Belakangan  ini usaha yang memiliki potensi perkembangan cukup pesat yakni usaha di bidang bisnis kuliner makanan maupun minuman. semakin berkembang pesat maka semakin banyak pula pelaku usaha yang bersaing dalam bidang bisnis makanan maupun minuman ini, hal ini membuat semakin banyaknya </a:t>
            </a:r>
            <a:r>
              <a:rPr lang="id-ID" sz="2400" i="1" dirty="0">
                <a:latin typeface="Times New Roman" panose="02020603050405020304" pitchFamily="18" charset="0"/>
                <a:cs typeface="Times New Roman" panose="02020603050405020304" pitchFamily="18" charset="0"/>
              </a:rPr>
              <a:t>coffee shop</a:t>
            </a:r>
            <a:r>
              <a:rPr lang="id-ID" sz="2400" dirty="0">
                <a:latin typeface="Times New Roman" panose="02020603050405020304" pitchFamily="18" charset="0"/>
                <a:cs typeface="Times New Roman" panose="02020603050405020304" pitchFamily="18" charset="0"/>
              </a:rPr>
              <a:t> maka juga melahirkan fenomena sosial dan budaya </a:t>
            </a:r>
            <a:r>
              <a:rPr lang="id-ID" sz="2400" dirty="0" smtClean="0">
                <a:latin typeface="Times New Roman" panose="02020603050405020304" pitchFamily="18" charset="0"/>
                <a:cs typeface="Times New Roman" panose="02020603050405020304" pitchFamily="18" charset="0"/>
              </a:rPr>
              <a:t>baru</a:t>
            </a:r>
            <a:r>
              <a:rPr lang="id-ID" sz="2400" dirty="0" smtClean="0">
                <a:solidFill>
                  <a:schemeClr val="tx1"/>
                </a:solidFill>
                <a:latin typeface="Times New Roman" panose="02020603050405020304" pitchFamily="18" charset="0"/>
                <a:cs typeface="Times New Roman" panose="02020603050405020304" pitchFamily="18" charset="0"/>
              </a:rPr>
              <a:t>. </a:t>
            </a:r>
            <a:r>
              <a:rPr lang="id-ID" sz="2400" dirty="0" smtClean="0">
                <a:solidFill>
                  <a:schemeClr val="tx1"/>
                </a:solidFill>
                <a:latin typeface="Times New Roman"/>
                <a:ea typeface="Calibri"/>
                <a:cs typeface="Arial"/>
              </a:rPr>
              <a:t>Momentum </a:t>
            </a:r>
            <a:r>
              <a:rPr lang="id-ID" sz="2400" i="1" dirty="0">
                <a:solidFill>
                  <a:schemeClr val="tx1"/>
                </a:solidFill>
                <a:latin typeface="Times New Roman"/>
                <a:ea typeface="Calibri"/>
                <a:cs typeface="Arial"/>
              </a:rPr>
              <a:t>coffee</a:t>
            </a:r>
            <a:r>
              <a:rPr lang="id-ID" sz="2400" dirty="0">
                <a:solidFill>
                  <a:schemeClr val="tx1"/>
                </a:solidFill>
                <a:latin typeface="Times New Roman"/>
                <a:ea typeface="Calibri"/>
                <a:cs typeface="Arial"/>
              </a:rPr>
              <a:t> adalah salah satu </a:t>
            </a:r>
            <a:r>
              <a:rPr lang="id-ID" sz="2400" i="1" dirty="0">
                <a:solidFill>
                  <a:schemeClr val="tx1"/>
                </a:solidFill>
                <a:latin typeface="Times New Roman"/>
                <a:ea typeface="Calibri"/>
                <a:cs typeface="Arial"/>
              </a:rPr>
              <a:t>coffee shop </a:t>
            </a:r>
            <a:r>
              <a:rPr lang="id-ID" sz="2400" dirty="0">
                <a:solidFill>
                  <a:schemeClr val="tx1"/>
                </a:solidFill>
                <a:latin typeface="Times New Roman"/>
                <a:ea typeface="Calibri"/>
                <a:cs typeface="Arial"/>
              </a:rPr>
              <a:t>yang bersebelahan dan bersaing dengan </a:t>
            </a:r>
            <a:r>
              <a:rPr lang="id-ID" sz="2400" i="1" dirty="0">
                <a:solidFill>
                  <a:schemeClr val="tx1"/>
                </a:solidFill>
                <a:latin typeface="Times New Roman"/>
                <a:ea typeface="Calibri"/>
                <a:cs typeface="Arial"/>
              </a:rPr>
              <a:t>coffee shop </a:t>
            </a:r>
            <a:r>
              <a:rPr lang="id-ID" sz="2400" dirty="0">
                <a:solidFill>
                  <a:schemeClr val="tx1"/>
                </a:solidFill>
                <a:latin typeface="Times New Roman"/>
                <a:ea typeface="Calibri"/>
                <a:cs typeface="Arial"/>
              </a:rPr>
              <a:t>lainnya di salah satu kawasan Jln.Kavling Dpr IV No.15 Sidoarjo, yang di didirikan pada 28 Januari </a:t>
            </a:r>
            <a:r>
              <a:rPr lang="id-ID" sz="2400" dirty="0" smtClean="0">
                <a:solidFill>
                  <a:schemeClr val="tx1"/>
                </a:solidFill>
                <a:latin typeface="Times New Roman"/>
                <a:ea typeface="Calibri"/>
                <a:cs typeface="Arial"/>
              </a:rPr>
              <a:t>2021. Momentum </a:t>
            </a:r>
            <a:r>
              <a:rPr lang="id-ID" sz="2400" i="1" dirty="0">
                <a:solidFill>
                  <a:schemeClr val="tx1"/>
                </a:solidFill>
                <a:latin typeface="Times New Roman"/>
                <a:ea typeface="Calibri"/>
                <a:cs typeface="Arial"/>
              </a:rPr>
              <a:t>Coffee</a:t>
            </a:r>
            <a:r>
              <a:rPr lang="id-ID" sz="2400" dirty="0">
                <a:solidFill>
                  <a:schemeClr val="tx1"/>
                </a:solidFill>
                <a:latin typeface="Times New Roman"/>
                <a:ea typeface="Calibri"/>
                <a:cs typeface="Arial"/>
              </a:rPr>
              <a:t> memiliki ciri khas yang berbeda dengan </a:t>
            </a:r>
            <a:r>
              <a:rPr lang="id-ID" sz="2400" i="1" dirty="0">
                <a:solidFill>
                  <a:schemeClr val="tx1"/>
                </a:solidFill>
                <a:latin typeface="Times New Roman"/>
                <a:ea typeface="Calibri"/>
                <a:cs typeface="Arial"/>
              </a:rPr>
              <a:t>coffee </a:t>
            </a:r>
            <a:r>
              <a:rPr lang="id-ID" sz="2400" dirty="0">
                <a:solidFill>
                  <a:schemeClr val="tx1"/>
                </a:solidFill>
                <a:latin typeface="Times New Roman"/>
                <a:ea typeface="Calibri"/>
                <a:cs typeface="Arial"/>
              </a:rPr>
              <a:t>shop lainnya yakni kelebihan dari segi bangunan dengan tema iconic Gunungan Wayang artinya (senyaman dirumah) dan, tentunya ada hal yang menarik seperti </a:t>
            </a:r>
            <a:r>
              <a:rPr lang="id-ID" sz="2400" i="1" dirty="0">
                <a:solidFill>
                  <a:schemeClr val="tx1"/>
                </a:solidFill>
                <a:latin typeface="Times New Roman"/>
                <a:ea typeface="Calibri"/>
                <a:cs typeface="Arial"/>
              </a:rPr>
              <a:t>live music</a:t>
            </a:r>
            <a:r>
              <a:rPr lang="id-ID" sz="2400" dirty="0">
                <a:solidFill>
                  <a:schemeClr val="tx1"/>
                </a:solidFill>
                <a:latin typeface="Times New Roman"/>
                <a:ea typeface="Calibri"/>
                <a:cs typeface="Arial"/>
              </a:rPr>
              <a:t>, </a:t>
            </a:r>
            <a:r>
              <a:rPr lang="id-ID" sz="2400" i="1" dirty="0">
                <a:solidFill>
                  <a:schemeClr val="tx1"/>
                </a:solidFill>
                <a:latin typeface="Times New Roman"/>
                <a:ea typeface="Calibri"/>
                <a:cs typeface="Arial"/>
              </a:rPr>
              <a:t>live latte</a:t>
            </a:r>
            <a:r>
              <a:rPr lang="id-ID" sz="2400" dirty="0">
                <a:solidFill>
                  <a:schemeClr val="tx1"/>
                </a:solidFill>
                <a:latin typeface="Times New Roman"/>
                <a:ea typeface="Calibri"/>
                <a:cs typeface="Arial"/>
              </a:rPr>
              <a:t> sesuai </a:t>
            </a:r>
            <a:r>
              <a:rPr lang="id-ID" sz="2400" i="1" dirty="0">
                <a:solidFill>
                  <a:schemeClr val="tx1"/>
                </a:solidFill>
                <a:latin typeface="Times New Roman"/>
                <a:ea typeface="Calibri"/>
                <a:cs typeface="Arial"/>
              </a:rPr>
              <a:t>request </a:t>
            </a:r>
            <a:r>
              <a:rPr lang="id-ID" sz="2400" dirty="0">
                <a:solidFill>
                  <a:schemeClr val="tx1"/>
                </a:solidFill>
                <a:latin typeface="Times New Roman"/>
                <a:ea typeface="Calibri"/>
                <a:cs typeface="Arial"/>
              </a:rPr>
              <a:t>pelanggan, ada </a:t>
            </a:r>
            <a:r>
              <a:rPr lang="id-ID" sz="2400" i="1" dirty="0">
                <a:solidFill>
                  <a:schemeClr val="tx1"/>
                </a:solidFill>
                <a:latin typeface="Times New Roman"/>
                <a:ea typeface="Calibri"/>
                <a:cs typeface="Arial"/>
              </a:rPr>
              <a:t>wifi</a:t>
            </a:r>
            <a:r>
              <a:rPr lang="id-ID" sz="2400" dirty="0">
                <a:solidFill>
                  <a:schemeClr val="tx1"/>
                </a:solidFill>
                <a:latin typeface="Times New Roman"/>
                <a:ea typeface="Calibri"/>
                <a:cs typeface="Arial"/>
              </a:rPr>
              <a:t> dan juga ada ruangan </a:t>
            </a:r>
            <a:r>
              <a:rPr lang="id-ID" sz="2400" i="1" dirty="0">
                <a:solidFill>
                  <a:schemeClr val="tx1"/>
                </a:solidFill>
                <a:latin typeface="Times New Roman"/>
                <a:ea typeface="Calibri"/>
                <a:cs typeface="Arial"/>
              </a:rPr>
              <a:t>indoor</a:t>
            </a:r>
            <a:r>
              <a:rPr lang="id-ID" sz="2400" dirty="0">
                <a:solidFill>
                  <a:schemeClr val="tx1"/>
                </a:solidFill>
                <a:latin typeface="Times New Roman"/>
                <a:ea typeface="Calibri"/>
                <a:cs typeface="Arial"/>
              </a:rPr>
              <a:t> maupun </a:t>
            </a:r>
            <a:r>
              <a:rPr lang="id-ID" sz="2400" i="1" dirty="0">
                <a:solidFill>
                  <a:schemeClr val="tx1"/>
                </a:solidFill>
                <a:latin typeface="Times New Roman"/>
                <a:ea typeface="Calibri"/>
                <a:cs typeface="Arial"/>
              </a:rPr>
              <a:t>outdoor</a:t>
            </a:r>
            <a:endParaRPr sz="25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g17d9fd07dbf_0_5"/>
          <p:cNvSpPr txBox="1">
            <a:spLocks noGrp="1"/>
          </p:cNvSpPr>
          <p:nvPr>
            <p:ph type="title"/>
          </p:nvPr>
        </p:nvSpPr>
        <p:spPr>
          <a:xfrm>
            <a:off x="166758" y="113336"/>
            <a:ext cx="11830800" cy="1042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id-ID" dirty="0" smtClean="0"/>
              <a:t>Rumusan Masalah</a:t>
            </a:r>
            <a:endParaRPr dirty="0"/>
          </a:p>
        </p:txBody>
      </p:sp>
      <p:sp>
        <p:nvSpPr>
          <p:cNvPr id="4" name="Text Placeholder 3">
            <a:extLst>
              <a:ext uri="{FF2B5EF4-FFF2-40B4-BE49-F238E27FC236}">
                <a16:creationId xmlns:a16="http://schemas.microsoft.com/office/drawing/2014/main" xmlns="" id="{527F7B6B-A917-4555-A869-4665539DB059}"/>
              </a:ext>
            </a:extLst>
          </p:cNvPr>
          <p:cNvSpPr txBox="1">
            <a:spLocks noGrp="1"/>
          </p:cNvSpPr>
          <p:nvPr>
            <p:ph type="body" idx="1"/>
          </p:nvPr>
        </p:nvSpPr>
        <p:spPr>
          <a:xfrm>
            <a:off x="-96688" y="2348880"/>
            <a:ext cx="9721080" cy="442132"/>
          </a:xfrm>
          <a:prstGeom prst="rect">
            <a:avLst/>
          </a:prstGeom>
          <a:noFill/>
        </p:spPr>
        <p:txBody>
          <a:bodyPr wrap="square" rtlCol="0" anchor="ctr">
            <a:spAutoFit/>
          </a:bodyPr>
          <a:lstStyle/>
          <a:p>
            <a:pPr marL="50800" indent="0" algn="ctr">
              <a:buNone/>
            </a:pPr>
            <a:r>
              <a:rPr lang="id-ID" altLang="ko-KR" sz="1600" b="1" dirty="0" smtClean="0">
                <a:solidFill>
                  <a:schemeClr val="tx1">
                    <a:lumMod val="75000"/>
                    <a:lumOff val="25000"/>
                  </a:schemeClr>
                </a:solidFill>
                <a:latin typeface="Arial Black" panose="020B0A04020102020204" pitchFamily="34" charset="0"/>
                <a:cs typeface="Arial" pitchFamily="34" charset="0"/>
              </a:rPr>
              <a:t>1. Apakah </a:t>
            </a:r>
            <a:r>
              <a:rPr lang="id-ID" altLang="ko-KR" sz="1600" b="1" i="1" dirty="0" smtClean="0">
                <a:solidFill>
                  <a:schemeClr val="tx1">
                    <a:lumMod val="75000"/>
                    <a:lumOff val="25000"/>
                  </a:schemeClr>
                </a:solidFill>
                <a:latin typeface="Arial Black" panose="020B0A04020102020204" pitchFamily="34" charset="0"/>
                <a:cs typeface="Arial" pitchFamily="34" charset="0"/>
              </a:rPr>
              <a:t>brand image </a:t>
            </a:r>
            <a:r>
              <a:rPr lang="id-ID" altLang="ko-KR" sz="1600" b="1" dirty="0" smtClean="0">
                <a:solidFill>
                  <a:schemeClr val="tx1">
                    <a:lumMod val="75000"/>
                    <a:lumOff val="25000"/>
                  </a:schemeClr>
                </a:solidFill>
                <a:latin typeface="Arial Black" panose="020B0A04020102020204" pitchFamily="34" charset="0"/>
                <a:cs typeface="Arial" pitchFamily="34" charset="0"/>
              </a:rPr>
              <a:t>berpengaruh terhadap keputusan pembelian?</a:t>
            </a:r>
            <a:endParaRPr lang="ko-KR" altLang="en-US" sz="1600" b="1" dirty="0">
              <a:solidFill>
                <a:schemeClr val="tx1">
                  <a:lumMod val="75000"/>
                  <a:lumOff val="25000"/>
                </a:schemeClr>
              </a:solidFill>
              <a:latin typeface="Arial Black" panose="020B0A04020102020204" pitchFamily="34" charset="0"/>
              <a:cs typeface="Arial" pitchFamily="34" charset="0"/>
            </a:endParaRPr>
          </a:p>
        </p:txBody>
      </p:sp>
      <p:sp>
        <p:nvSpPr>
          <p:cNvPr id="5" name="TextBox 4">
            <a:extLst>
              <a:ext uri="{FF2B5EF4-FFF2-40B4-BE49-F238E27FC236}">
                <a16:creationId xmlns:a16="http://schemas.microsoft.com/office/drawing/2014/main" xmlns="" id="{527F7B6B-A917-4555-A869-4665539DB059}"/>
              </a:ext>
            </a:extLst>
          </p:cNvPr>
          <p:cNvSpPr txBox="1"/>
          <p:nvPr/>
        </p:nvSpPr>
        <p:spPr>
          <a:xfrm>
            <a:off x="1631504" y="3382253"/>
            <a:ext cx="7632848" cy="338554"/>
          </a:xfrm>
          <a:prstGeom prst="rect">
            <a:avLst/>
          </a:prstGeom>
          <a:noFill/>
        </p:spPr>
        <p:txBody>
          <a:bodyPr wrap="square" rtlCol="0" anchor="ctr">
            <a:spAutoFit/>
          </a:bodyPr>
          <a:lstStyle/>
          <a:p>
            <a:pPr algn="ctr"/>
            <a:r>
              <a:rPr lang="id-ID" altLang="ko-KR" sz="1600" b="1" dirty="0">
                <a:solidFill>
                  <a:schemeClr val="tx1">
                    <a:lumMod val="75000"/>
                    <a:lumOff val="25000"/>
                  </a:schemeClr>
                </a:solidFill>
                <a:latin typeface="Arial Black" panose="020B0A04020102020204" pitchFamily="34" charset="0"/>
                <a:cs typeface="Arial" pitchFamily="34" charset="0"/>
              </a:rPr>
              <a:t>2</a:t>
            </a:r>
            <a:r>
              <a:rPr lang="id-ID" altLang="ko-KR" sz="1600" b="1" dirty="0" smtClean="0">
                <a:solidFill>
                  <a:schemeClr val="tx1">
                    <a:lumMod val="75000"/>
                    <a:lumOff val="25000"/>
                  </a:schemeClr>
                </a:solidFill>
                <a:latin typeface="Arial Black" panose="020B0A04020102020204" pitchFamily="34" charset="0"/>
                <a:cs typeface="Arial" pitchFamily="34" charset="0"/>
              </a:rPr>
              <a:t>. Apakah cita rasa berpengaruh terhadap keputusan pembelian?</a:t>
            </a:r>
            <a:endParaRPr lang="ko-KR" altLang="en-US" sz="1600" b="1" dirty="0">
              <a:solidFill>
                <a:schemeClr val="tx1">
                  <a:lumMod val="75000"/>
                  <a:lumOff val="25000"/>
                </a:schemeClr>
              </a:solidFill>
              <a:latin typeface="Arial Black" panose="020B0A04020102020204" pitchFamily="34" charset="0"/>
              <a:cs typeface="Arial" pitchFamily="34" charset="0"/>
            </a:endParaRPr>
          </a:p>
        </p:txBody>
      </p:sp>
      <p:sp>
        <p:nvSpPr>
          <p:cNvPr id="6" name="TextBox 5">
            <a:extLst>
              <a:ext uri="{FF2B5EF4-FFF2-40B4-BE49-F238E27FC236}">
                <a16:creationId xmlns:a16="http://schemas.microsoft.com/office/drawing/2014/main" xmlns="" id="{527F7B6B-A917-4555-A869-4665539DB059}"/>
              </a:ext>
            </a:extLst>
          </p:cNvPr>
          <p:cNvSpPr txBox="1"/>
          <p:nvPr/>
        </p:nvSpPr>
        <p:spPr>
          <a:xfrm>
            <a:off x="2351584" y="4293096"/>
            <a:ext cx="9289032" cy="338554"/>
          </a:xfrm>
          <a:prstGeom prst="rect">
            <a:avLst/>
          </a:prstGeom>
          <a:noFill/>
        </p:spPr>
        <p:txBody>
          <a:bodyPr wrap="square" rtlCol="0" anchor="ctr">
            <a:spAutoFit/>
          </a:bodyPr>
          <a:lstStyle/>
          <a:p>
            <a:pPr algn="ctr"/>
            <a:r>
              <a:rPr lang="id-ID" altLang="ko-KR" sz="1600" b="1" dirty="0">
                <a:solidFill>
                  <a:schemeClr val="tx1">
                    <a:lumMod val="75000"/>
                    <a:lumOff val="25000"/>
                  </a:schemeClr>
                </a:solidFill>
                <a:latin typeface="Arial Black" panose="020B0A04020102020204" pitchFamily="34" charset="0"/>
                <a:cs typeface="Arial" pitchFamily="34" charset="0"/>
              </a:rPr>
              <a:t>3</a:t>
            </a:r>
            <a:r>
              <a:rPr lang="id-ID" altLang="ko-KR" sz="1600" b="1" dirty="0" smtClean="0">
                <a:solidFill>
                  <a:schemeClr val="tx1">
                    <a:lumMod val="75000"/>
                    <a:lumOff val="25000"/>
                  </a:schemeClr>
                </a:solidFill>
                <a:latin typeface="Arial Black" panose="020B0A04020102020204" pitchFamily="34" charset="0"/>
                <a:cs typeface="Arial" pitchFamily="34" charset="0"/>
              </a:rPr>
              <a:t>. Apakah persepsi harga berpengaruh terhadap keputusan pembelian?</a:t>
            </a:r>
            <a:endParaRPr lang="ko-KR" altLang="en-US" sz="1600" b="1" dirty="0">
              <a:solidFill>
                <a:schemeClr val="tx1">
                  <a:lumMod val="75000"/>
                  <a:lumOff val="25000"/>
                </a:schemeClr>
              </a:solidFill>
              <a:latin typeface="Arial Black" panose="020B0A04020102020204"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dirty="0" err="1" smtClean="0"/>
              <a:t>Kerangka</a:t>
            </a:r>
            <a:r>
              <a:rPr dirty="0" smtClean="0"/>
              <a:t> </a:t>
            </a:r>
            <a:r>
              <a:rPr dirty="0" err="1" smtClean="0"/>
              <a:t>Konseptual</a:t>
            </a:r>
            <a:endParaRPr dirty="0"/>
          </a:p>
        </p:txBody>
      </p:sp>
      <p:sp>
        <p:nvSpPr>
          <p:cNvPr id="91" name="Google Shape;91;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63500" lvl="0" indent="0" algn="l" rtl="0">
              <a:lnSpc>
                <a:spcPct val="80000"/>
              </a:lnSpc>
              <a:spcBef>
                <a:spcPts val="1000"/>
              </a:spcBef>
              <a:spcAft>
                <a:spcPts val="0"/>
              </a:spcAft>
              <a:buSzPts val="2600"/>
              <a:buNone/>
            </a:pPr>
            <a:endParaRPr sz="2600" dirty="0">
              <a:latin typeface="Calibri"/>
              <a:ea typeface="Calibri"/>
              <a:cs typeface="Calibri"/>
              <a:sym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010" y="1700808"/>
            <a:ext cx="733822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13d5a981091_0_919"/>
          <p:cNvSpPr txBox="1">
            <a:spLocks noGrp="1"/>
          </p:cNvSpPr>
          <p:nvPr>
            <p:ph type="title"/>
          </p:nvPr>
        </p:nvSpPr>
        <p:spPr>
          <a:xfrm>
            <a:off x="166758" y="57918"/>
            <a:ext cx="11830800" cy="1042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id-ID" dirty="0" smtClean="0"/>
              <a:t>Hasil</a:t>
            </a:r>
            <a:endParaRPr dirty="0"/>
          </a:p>
        </p:txBody>
      </p:sp>
      <p:pic>
        <p:nvPicPr>
          <p:cNvPr id="2" name="Picture 1"/>
          <p:cNvPicPr>
            <a:picLocks noChangeAspect="1"/>
          </p:cNvPicPr>
          <p:nvPr/>
        </p:nvPicPr>
        <p:blipFill>
          <a:blip r:embed="rId3"/>
          <a:stretch>
            <a:fillRect/>
          </a:stretch>
        </p:blipFill>
        <p:spPr>
          <a:xfrm>
            <a:off x="6510253" y="1133445"/>
            <a:ext cx="5487305" cy="4869160"/>
          </a:xfrm>
          <a:prstGeom prst="rect">
            <a:avLst/>
          </a:prstGeom>
        </p:spPr>
      </p:pic>
      <p:sp>
        <p:nvSpPr>
          <p:cNvPr id="98" name="Google Shape;98;g13d5a981091_0_919"/>
          <p:cNvSpPr txBox="1">
            <a:spLocks noGrp="1"/>
          </p:cNvSpPr>
          <p:nvPr>
            <p:ph type="body" idx="1"/>
          </p:nvPr>
        </p:nvSpPr>
        <p:spPr>
          <a:xfrm>
            <a:off x="166758" y="1238732"/>
            <a:ext cx="11830800" cy="5089800"/>
          </a:xfrm>
          <a:prstGeom prst="rect">
            <a:avLst/>
          </a:prstGeom>
        </p:spPr>
        <p:txBody>
          <a:bodyPr spcFirstLastPara="1" wrap="square" lIns="91425" tIns="45700" rIns="91425" bIns="45700" anchor="t" anchorCtr="0">
            <a:normAutofit lnSpcReduction="10000"/>
          </a:bodyPr>
          <a:lstStyle/>
          <a:p>
            <a:pPr marL="0" lvl="0" indent="0">
              <a:buNone/>
            </a:pPr>
            <a:r>
              <a:rPr lang="id-ID" sz="2200" dirty="0" smtClean="0"/>
              <a:t>Uji Validitas</a:t>
            </a:r>
          </a:p>
          <a:p>
            <a:pPr marL="0" lvl="0" indent="0">
              <a:buNone/>
            </a:pPr>
            <a:r>
              <a:rPr lang="id-ID" sz="2200" dirty="0" smtClean="0"/>
              <a:t>Pengujian </a:t>
            </a:r>
            <a:r>
              <a:rPr lang="id-ID" sz="2200" dirty="0"/>
              <a:t>untuk menentukan valid atau </a:t>
            </a:r>
          </a:p>
          <a:p>
            <a:pPr marL="0" lvl="0" indent="0">
              <a:buNone/>
            </a:pPr>
            <a:r>
              <a:rPr lang="id-ID" sz="2200" dirty="0"/>
              <a:t>Tidaknya dengan membandingkan nilai </a:t>
            </a:r>
          </a:p>
          <a:p>
            <a:pPr marL="0" lvl="0" indent="0">
              <a:buNone/>
            </a:pPr>
            <a:r>
              <a:rPr lang="id-ID" sz="2200" dirty="0"/>
              <a:t>r hitung dengan r tabel,</a:t>
            </a:r>
          </a:p>
          <a:p>
            <a:pPr marL="0" lvl="0" indent="0">
              <a:buNone/>
            </a:pPr>
            <a:r>
              <a:rPr lang="id-ID" sz="2200" dirty="0"/>
              <a:t>Untuk degree of freedom (df) = 96– 2 = 94</a:t>
            </a:r>
          </a:p>
          <a:p>
            <a:pPr marL="0" lvl="0" indent="0">
              <a:buNone/>
            </a:pPr>
            <a:r>
              <a:rPr lang="id-ID" sz="2200" dirty="0"/>
              <a:t>Pada taraf signifikan 0,05 di dapat r tabel </a:t>
            </a:r>
          </a:p>
          <a:p>
            <a:pPr marL="0" lvl="0" indent="0">
              <a:buNone/>
            </a:pPr>
            <a:r>
              <a:rPr lang="id-ID" sz="2200" dirty="0"/>
              <a:t>sebesar 0,2006</a:t>
            </a:r>
          </a:p>
          <a:p>
            <a:pPr marL="0" lvl="0" indent="0">
              <a:buNone/>
            </a:pPr>
            <a:endParaRPr lang="id-ID" sz="2200" dirty="0"/>
          </a:p>
          <a:p>
            <a:pPr marL="0" lvl="0" indent="0">
              <a:buNone/>
            </a:pPr>
            <a:r>
              <a:rPr lang="id-ID" sz="2200" dirty="0"/>
              <a:t>Apabila nilai r hitung lebih besar </a:t>
            </a:r>
          </a:p>
          <a:p>
            <a:pPr marL="0" lvl="0" indent="0">
              <a:buNone/>
            </a:pPr>
            <a:r>
              <a:rPr lang="id-ID" sz="2200" dirty="0"/>
              <a:t>dibanding r tabel, dan apabila r </a:t>
            </a:r>
            <a:r>
              <a:rPr lang="id-ID" sz="2200" dirty="0" smtClean="0"/>
              <a:t>hitung</a:t>
            </a:r>
          </a:p>
          <a:p>
            <a:pPr marL="0" lvl="0" indent="0">
              <a:buNone/>
            </a:pPr>
            <a:r>
              <a:rPr lang="id-ID" sz="2200" dirty="0" smtClean="0"/>
              <a:t> </a:t>
            </a:r>
            <a:r>
              <a:rPr lang="id-ID" sz="2200" dirty="0"/>
              <a:t>lebis besar dari nilai kritis maka item pernyataan </a:t>
            </a:r>
          </a:p>
          <a:p>
            <a:pPr marL="0" lvl="0" indent="0">
              <a:buNone/>
            </a:pPr>
            <a:r>
              <a:rPr lang="id-ID" sz="2200" dirty="0"/>
              <a:t>dapat dikatakan valid. </a:t>
            </a:r>
          </a:p>
          <a:p>
            <a:pPr marL="0" lvl="0" indent="0">
              <a:buNone/>
            </a:pPr>
            <a:endParaRPr lang="id-ID" dirty="0"/>
          </a:p>
          <a:p>
            <a:pPr marL="0" lvl="0" indent="0" algn="l" rtl="0">
              <a:spcBef>
                <a:spcPts val="100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13d5a981091_0_926"/>
          <p:cNvSpPr txBox="1">
            <a:spLocks noGrp="1"/>
          </p:cNvSpPr>
          <p:nvPr>
            <p:ph type="title"/>
          </p:nvPr>
        </p:nvSpPr>
        <p:spPr>
          <a:xfrm>
            <a:off x="166758" y="57918"/>
            <a:ext cx="11830800" cy="1042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id-ID" dirty="0" smtClean="0"/>
              <a:t>Hasil</a:t>
            </a:r>
            <a:endParaRPr dirty="0"/>
          </a:p>
        </p:txBody>
      </p:sp>
      <p:pic>
        <p:nvPicPr>
          <p:cNvPr id="2" name="Picture 1"/>
          <p:cNvPicPr>
            <a:picLocks noChangeAspect="1"/>
          </p:cNvPicPr>
          <p:nvPr/>
        </p:nvPicPr>
        <p:blipFill>
          <a:blip r:embed="rId3"/>
          <a:stretch>
            <a:fillRect/>
          </a:stretch>
        </p:blipFill>
        <p:spPr>
          <a:xfrm>
            <a:off x="5842528" y="1628800"/>
            <a:ext cx="5795562" cy="2952328"/>
          </a:xfrm>
          <a:prstGeom prst="rect">
            <a:avLst/>
          </a:prstGeom>
        </p:spPr>
      </p:pic>
      <p:sp>
        <p:nvSpPr>
          <p:cNvPr id="105" name="Google Shape;105;g13d5a981091_0_926"/>
          <p:cNvSpPr txBox="1">
            <a:spLocks noGrp="1"/>
          </p:cNvSpPr>
          <p:nvPr>
            <p:ph type="body" idx="1"/>
          </p:nvPr>
        </p:nvSpPr>
        <p:spPr>
          <a:xfrm>
            <a:off x="166750" y="1238725"/>
            <a:ext cx="11830800" cy="4763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sz="2600" dirty="0" err="1" smtClean="0"/>
              <a:t>Uji</a:t>
            </a:r>
            <a:r>
              <a:rPr sz="2600" dirty="0" smtClean="0"/>
              <a:t> </a:t>
            </a:r>
            <a:r>
              <a:rPr sz="2600" dirty="0" err="1" smtClean="0"/>
              <a:t>Reliabilitas</a:t>
            </a:r>
            <a:endParaRPr sz="2600" dirty="0" smtClean="0"/>
          </a:p>
          <a:p>
            <a:pPr marL="0" lvl="0" indent="0">
              <a:buNone/>
            </a:pPr>
            <a:endParaRPr lang="id-ID" sz="2600" dirty="0" smtClean="0"/>
          </a:p>
          <a:p>
            <a:pPr marL="0" lvl="0" indent="0">
              <a:buNone/>
            </a:pPr>
            <a:r>
              <a:rPr lang="id-ID" sz="2600" dirty="0" smtClean="0"/>
              <a:t>Dari </a:t>
            </a:r>
            <a:r>
              <a:rPr lang="id-ID" sz="2600" dirty="0"/>
              <a:t>semua variabel nilai koefisien </a:t>
            </a:r>
          </a:p>
          <a:p>
            <a:pPr marL="0" lvl="0" indent="0">
              <a:buNone/>
            </a:pPr>
            <a:r>
              <a:rPr lang="id-ID" sz="2600" dirty="0"/>
              <a:t>Cronbach Alpha nya melebihi 0,60 </a:t>
            </a:r>
          </a:p>
          <a:p>
            <a:pPr marL="0" lvl="0" indent="0">
              <a:buNone/>
            </a:pPr>
            <a:r>
              <a:rPr lang="id-ID" sz="2600" dirty="0"/>
              <a:t>Artinya kuisioner dapat </a:t>
            </a:r>
            <a:r>
              <a:rPr lang="id-ID" sz="2600" dirty="0" smtClean="0"/>
              <a:t>digunakan</a:t>
            </a:r>
          </a:p>
          <a:p>
            <a:pPr marL="0" lvl="0" indent="0">
              <a:buNone/>
            </a:pPr>
            <a:r>
              <a:rPr lang="id-ID" sz="2600" dirty="0" smtClean="0"/>
              <a:t> </a:t>
            </a:r>
            <a:r>
              <a:rPr lang="id-ID" sz="2600" dirty="0"/>
              <a:t>atau reliabel </a:t>
            </a:r>
          </a:p>
          <a:p>
            <a:pPr marL="0" lvl="0" indent="0" algn="l" rtl="0">
              <a:spcBef>
                <a:spcPts val="1000"/>
              </a:spcBef>
              <a:spcAft>
                <a:spcPts val="0"/>
              </a:spcAft>
              <a:buNone/>
            </a:pPr>
            <a:endParaRPr sz="2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3d5a981091_0_858"/>
          <p:cNvSpPr txBox="1">
            <a:spLocks noGrp="1"/>
          </p:cNvSpPr>
          <p:nvPr>
            <p:ph type="title"/>
          </p:nvPr>
        </p:nvSpPr>
        <p:spPr>
          <a:xfrm>
            <a:off x="166758" y="57917"/>
            <a:ext cx="11830800" cy="1042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id-ID" dirty="0" smtClean="0"/>
              <a:t>Hasil </a:t>
            </a:r>
            <a:endParaRPr dirty="0"/>
          </a:p>
        </p:txBody>
      </p:sp>
      <p:sp>
        <p:nvSpPr>
          <p:cNvPr id="112" name="Google Shape;112;g13d5a981091_0_858"/>
          <p:cNvSpPr txBox="1">
            <a:spLocks noGrp="1"/>
          </p:cNvSpPr>
          <p:nvPr>
            <p:ph type="body" idx="1"/>
          </p:nvPr>
        </p:nvSpPr>
        <p:spPr>
          <a:xfrm>
            <a:off x="166758" y="1238732"/>
            <a:ext cx="11830800" cy="5089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dirty="0" err="1" smtClean="0"/>
              <a:t>Uji</a:t>
            </a:r>
            <a:r>
              <a:rPr dirty="0" smtClean="0"/>
              <a:t> </a:t>
            </a:r>
            <a:r>
              <a:rPr dirty="0" err="1" smtClean="0"/>
              <a:t>Regresi</a:t>
            </a:r>
            <a:r>
              <a:rPr dirty="0" smtClean="0"/>
              <a:t> Linear </a:t>
            </a:r>
            <a:r>
              <a:rPr dirty="0" err="1" smtClean="0"/>
              <a:t>Berganda</a:t>
            </a:r>
            <a:r>
              <a:rPr dirty="0" smtClean="0"/>
              <a:t> </a:t>
            </a:r>
          </a:p>
          <a:p>
            <a:pPr marL="0" lvl="0" indent="0" algn="l" rtl="0">
              <a:spcBef>
                <a:spcPts val="1000"/>
              </a:spcBef>
              <a:spcAft>
                <a:spcPts val="0"/>
              </a:spcAft>
              <a:buNone/>
            </a:pPr>
            <a:endParaRPr dirty="0" smtClean="0"/>
          </a:p>
          <a:p>
            <a:pPr marL="0" lvl="0" indent="0">
              <a:buNone/>
            </a:pPr>
            <a:r>
              <a:rPr lang="id-ID" dirty="0"/>
              <a:t>Didapatkan hasil </a:t>
            </a:r>
            <a:r>
              <a:rPr lang="id-ID" dirty="0" smtClean="0"/>
              <a:t>persamaan</a:t>
            </a:r>
            <a:r>
              <a:rPr lang="id-ID" dirty="0"/>
              <a:t>:</a:t>
            </a:r>
          </a:p>
          <a:p>
            <a:pPr marL="0" lvl="0" indent="0">
              <a:buNone/>
            </a:pPr>
            <a:r>
              <a:rPr lang="id-ID" dirty="0"/>
              <a:t>Y = 3,251+ 0,417X1 + 0,278X2 + 0,814X3</a:t>
            </a:r>
          </a:p>
          <a:p>
            <a:pPr marL="0" lvl="0" indent="0" algn="l" rtl="0">
              <a:spcBef>
                <a:spcPts val="1000"/>
              </a:spcBef>
              <a:spcAft>
                <a:spcPts val="0"/>
              </a:spcAft>
              <a:buNone/>
            </a:pPr>
            <a:endParaRPr lang="x-none" dirty="0"/>
          </a:p>
        </p:txBody>
      </p:sp>
      <p:pic>
        <p:nvPicPr>
          <p:cNvPr id="3" name="Picture 2"/>
          <p:cNvPicPr>
            <a:picLocks noChangeAspect="1"/>
          </p:cNvPicPr>
          <p:nvPr/>
        </p:nvPicPr>
        <p:blipFill>
          <a:blip r:embed="rId3"/>
          <a:stretch>
            <a:fillRect/>
          </a:stretch>
        </p:blipFill>
        <p:spPr>
          <a:xfrm>
            <a:off x="5447928" y="1628800"/>
            <a:ext cx="6408712" cy="35979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7d9fd07dbf_0_11"/>
          <p:cNvSpPr txBox="1">
            <a:spLocks noGrp="1"/>
          </p:cNvSpPr>
          <p:nvPr>
            <p:ph type="title"/>
          </p:nvPr>
        </p:nvSpPr>
        <p:spPr>
          <a:xfrm>
            <a:off x="166758" y="113336"/>
            <a:ext cx="11830800" cy="1042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id-ID" dirty="0" smtClean="0"/>
              <a:t>Hasil</a:t>
            </a:r>
            <a:endParaRPr dirty="0"/>
          </a:p>
        </p:txBody>
      </p:sp>
      <p:pic>
        <p:nvPicPr>
          <p:cNvPr id="2" name="Picture 1"/>
          <p:cNvPicPr>
            <a:picLocks noChangeAspect="1"/>
          </p:cNvPicPr>
          <p:nvPr/>
        </p:nvPicPr>
        <p:blipFill>
          <a:blip r:embed="rId3"/>
          <a:stretch>
            <a:fillRect/>
          </a:stretch>
        </p:blipFill>
        <p:spPr>
          <a:xfrm>
            <a:off x="4972210" y="1700808"/>
            <a:ext cx="7047587" cy="3956647"/>
          </a:xfrm>
          <a:prstGeom prst="rect">
            <a:avLst/>
          </a:prstGeom>
        </p:spPr>
      </p:pic>
      <p:sp>
        <p:nvSpPr>
          <p:cNvPr id="119" name="Google Shape;119;g17d9fd07dbf_0_11"/>
          <p:cNvSpPr txBox="1">
            <a:spLocks noGrp="1"/>
          </p:cNvSpPr>
          <p:nvPr>
            <p:ph type="body" idx="1"/>
          </p:nvPr>
        </p:nvSpPr>
        <p:spPr>
          <a:xfrm>
            <a:off x="166758" y="1238732"/>
            <a:ext cx="11830800" cy="5089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dirty="0" err="1" smtClean="0"/>
              <a:t>Uji</a:t>
            </a:r>
            <a:r>
              <a:rPr dirty="0" smtClean="0"/>
              <a:t> </a:t>
            </a:r>
            <a:r>
              <a:rPr dirty="0" err="1" smtClean="0"/>
              <a:t>Parsial</a:t>
            </a:r>
            <a:r>
              <a:rPr dirty="0" smtClean="0"/>
              <a:t> (</a:t>
            </a:r>
            <a:r>
              <a:rPr dirty="0" err="1" smtClean="0"/>
              <a:t>Uji</a:t>
            </a:r>
            <a:r>
              <a:rPr dirty="0" smtClean="0"/>
              <a:t> T)</a:t>
            </a:r>
          </a:p>
          <a:p>
            <a:pPr marL="0" lvl="0" indent="0">
              <a:buNone/>
            </a:pPr>
            <a:r>
              <a:rPr lang="id-ID" sz="1700" dirty="0"/>
              <a:t>Pengujian untuk menentukan uji parsial </a:t>
            </a:r>
            <a:endParaRPr lang="id-ID" sz="1700" dirty="0" smtClean="0"/>
          </a:p>
          <a:p>
            <a:pPr marL="0" lvl="0" indent="0">
              <a:buNone/>
            </a:pPr>
            <a:r>
              <a:rPr lang="id-ID" sz="1700" dirty="0" smtClean="0"/>
              <a:t>dengan </a:t>
            </a:r>
            <a:r>
              <a:rPr lang="id-ID" sz="1700" dirty="0"/>
              <a:t>membandingkan nilai </a:t>
            </a:r>
          </a:p>
          <a:p>
            <a:pPr marL="0" lvl="0" indent="0">
              <a:buNone/>
            </a:pPr>
            <a:r>
              <a:rPr lang="id-ID" sz="1700" dirty="0"/>
              <a:t>t hitung dengan t tabel,</a:t>
            </a:r>
          </a:p>
          <a:p>
            <a:pPr marL="0" lvl="0" indent="0">
              <a:buNone/>
            </a:pPr>
            <a:r>
              <a:rPr lang="id-ID" sz="1700" dirty="0"/>
              <a:t>Untuk degree of freedom (df) = 96 – 3 - 1 = 92</a:t>
            </a:r>
          </a:p>
          <a:p>
            <a:pPr marL="0" lvl="0" indent="0">
              <a:buNone/>
            </a:pPr>
            <a:r>
              <a:rPr lang="id-ID" sz="1700" dirty="0"/>
              <a:t>Pada taraf signifikan 0,05 di dapat t tabel </a:t>
            </a:r>
          </a:p>
          <a:p>
            <a:pPr marL="0" lvl="0" indent="0">
              <a:buNone/>
            </a:pPr>
            <a:r>
              <a:rPr lang="id-ID" sz="1700" dirty="0"/>
              <a:t>sebesar 1,986</a:t>
            </a:r>
          </a:p>
          <a:p>
            <a:pPr marL="0" lvl="0" indent="0">
              <a:buNone/>
            </a:pPr>
            <a:endParaRPr lang="id-ID" sz="1700" dirty="0"/>
          </a:p>
          <a:p>
            <a:pPr marL="0" lvl="0" indent="0">
              <a:buNone/>
            </a:pPr>
            <a:r>
              <a:rPr lang="id-ID" sz="1700" dirty="0"/>
              <a:t>Apabila nilai t hitung lebih besar </a:t>
            </a:r>
          </a:p>
          <a:p>
            <a:pPr marL="0" lvl="0" indent="0">
              <a:buNone/>
            </a:pPr>
            <a:r>
              <a:rPr lang="id-ID" sz="1700" dirty="0"/>
              <a:t>dibanding t tabel, maka dapat dikatakan </a:t>
            </a:r>
          </a:p>
          <a:p>
            <a:pPr marL="0" lvl="0" indent="0">
              <a:buNone/>
            </a:pPr>
            <a:r>
              <a:rPr lang="id-ID" sz="1700" dirty="0"/>
              <a:t>variabel bebas secara parsial berpengaruh </a:t>
            </a:r>
          </a:p>
          <a:p>
            <a:pPr marL="0" lvl="0" indent="0">
              <a:buNone/>
            </a:pPr>
            <a:r>
              <a:rPr lang="id-ID" sz="1700" dirty="0"/>
              <a:t>Terhadap keputusan pembelian</a:t>
            </a:r>
          </a:p>
          <a:p>
            <a:pPr marL="0" lvl="0" indent="0">
              <a:buNone/>
            </a:pPr>
            <a:endParaRPr lang="id-ID" dirty="0"/>
          </a:p>
          <a:p>
            <a:pPr marL="0" lvl="0" indent="0" algn="l" rtl="0">
              <a:spcBef>
                <a:spcPts val="100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id-ID" dirty="0" smtClean="0"/>
              <a:t>Hasil</a:t>
            </a:r>
            <a:endParaRPr dirty="0"/>
          </a:p>
        </p:txBody>
      </p:sp>
      <p:pic>
        <p:nvPicPr>
          <p:cNvPr id="2" name="Picture 1"/>
          <p:cNvPicPr>
            <a:picLocks noChangeAspect="1"/>
          </p:cNvPicPr>
          <p:nvPr/>
        </p:nvPicPr>
        <p:blipFill>
          <a:blip r:embed="rId3"/>
          <a:stretch>
            <a:fillRect/>
          </a:stretch>
        </p:blipFill>
        <p:spPr>
          <a:xfrm>
            <a:off x="5879976" y="2132856"/>
            <a:ext cx="5907536" cy="2359356"/>
          </a:xfrm>
          <a:prstGeom prst="rect">
            <a:avLst/>
          </a:prstGeom>
        </p:spPr>
      </p:pic>
      <p:sp>
        <p:nvSpPr>
          <p:cNvPr id="125" name="Google Shape;125;g104f7abbb21_0_3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lvl="0" indent="-228600">
              <a:buNone/>
            </a:pPr>
            <a:r>
              <a:rPr lang="id-ID" dirty="0" smtClean="0"/>
              <a:t>Koefisien Korelasi Berganda (R)</a:t>
            </a:r>
          </a:p>
          <a:p>
            <a:pPr lvl="0" indent="-228600">
              <a:buNone/>
            </a:pPr>
            <a:endParaRPr lang="id-ID" dirty="0"/>
          </a:p>
          <a:p>
            <a:pPr lvl="0" indent="-228600">
              <a:buNone/>
            </a:pPr>
            <a:r>
              <a:rPr lang="id-ID" sz="2000" dirty="0" smtClean="0"/>
              <a:t>Nilai </a:t>
            </a:r>
            <a:r>
              <a:rPr lang="id-ID" sz="2000" dirty="0"/>
              <a:t>R sebesar 0,805menunjukkan </a:t>
            </a:r>
          </a:p>
          <a:p>
            <a:pPr lvl="0" indent="-228600">
              <a:buNone/>
            </a:pPr>
            <a:r>
              <a:rPr lang="id-ID" sz="2000" dirty="0"/>
              <a:t>hubungan variabel bebas </a:t>
            </a:r>
            <a:r>
              <a:rPr lang="id-ID" sz="2000" dirty="0" smtClean="0"/>
              <a:t>dan</a:t>
            </a:r>
          </a:p>
          <a:p>
            <a:pPr lvl="0" indent="-228600">
              <a:buNone/>
            </a:pPr>
            <a:r>
              <a:rPr lang="id-ID" sz="2000" dirty="0" smtClean="0"/>
              <a:t>variabel </a:t>
            </a:r>
            <a:r>
              <a:rPr lang="id-ID" sz="2000" dirty="0"/>
              <a:t>terikat kuat karena nilai dari uji R </a:t>
            </a:r>
          </a:p>
          <a:p>
            <a:pPr lvl="0" indent="-228600">
              <a:buNone/>
            </a:pPr>
            <a:r>
              <a:rPr lang="id-ID" sz="2000" dirty="0"/>
              <a:t>mendekati nilai 1</a:t>
            </a:r>
          </a:p>
          <a:p>
            <a:pPr marL="457200" lvl="0" indent="-228600" algn="l" rtl="0">
              <a:lnSpc>
                <a:spcPct val="90000"/>
              </a:lnSpc>
              <a:spcBef>
                <a:spcPts val="1000"/>
              </a:spcBef>
              <a:spcAft>
                <a:spcPts val="0"/>
              </a:spcAft>
              <a:buClr>
                <a:schemeClr val="dk1"/>
              </a:buClr>
              <a:buSzPts val="2800"/>
              <a:buNone/>
            </a:pP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1246</Words>
  <Application>Microsoft Office PowerPoint</Application>
  <PresentationFormat>Custom</PresentationFormat>
  <Paragraphs>122</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Century Gothic</vt:lpstr>
      <vt:lpstr>Aharoni</vt:lpstr>
      <vt:lpstr>Times New Roman</vt:lpstr>
      <vt:lpstr>Exo</vt:lpstr>
      <vt:lpstr>Calibri</vt:lpstr>
      <vt:lpstr>Arial Black</vt:lpstr>
      <vt:lpstr>Office Theme</vt:lpstr>
      <vt:lpstr>       PENGARUH BRAND IMAGE, CITA RASA, DAN PERSEPSI HARGA TERHADAP KEPUTUSAN PEMBELIAN PADA MOMENTUM COFFEE DI SIDOARJO </vt:lpstr>
      <vt:lpstr>Pendahuluan</vt:lpstr>
      <vt:lpstr>Rumusan Masalah</vt:lpstr>
      <vt:lpstr>Kerangka Konseptual</vt:lpstr>
      <vt:lpstr>Hasil</vt:lpstr>
      <vt:lpstr>Hasil</vt:lpstr>
      <vt:lpstr>Hasil </vt:lpstr>
      <vt:lpstr>Hasil</vt:lpstr>
      <vt:lpstr>Hasil</vt:lpstr>
      <vt:lpstr>Hasil</vt:lpstr>
      <vt:lpstr>Pembahasan</vt:lpstr>
      <vt:lpstr>Pembahasan</vt:lpstr>
      <vt:lpstr>Pembahasan</vt:lpstr>
      <vt:lpstr>Kesimpulan</vt:lpstr>
      <vt:lpstr>Referensi</vt:lpstr>
      <vt:lpstr>Referensi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PENGARUH BRAND IMAGE, CITA RASA, DAN PERSEPSI HARGA TERHADAP KEPUTUSAN PEMBELIAN PADA MOMENTUM COFFEE DI SIDOARJO</dc:title>
  <dc:creator>Umsida</dc:creator>
  <cp:lastModifiedBy>Mr Parman</cp:lastModifiedBy>
  <cp:revision>10</cp:revision>
  <dcterms:created xsi:type="dcterms:W3CDTF">2020-02-15T07:43:00Z</dcterms:created>
  <dcterms:modified xsi:type="dcterms:W3CDTF">2023-03-10T10:49:41Z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