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6" r:id="rId6"/>
    <p:sldId id="260" r:id="rId7"/>
    <p:sldId id="267" r:id="rId8"/>
    <p:sldId id="268" r:id="rId9"/>
    <p:sldId id="269" r:id="rId10"/>
    <p:sldId id="270" r:id="rId11"/>
    <p:sldId id="262" r:id="rId12"/>
    <p:sldId id="263" r:id="rId13"/>
    <p:sldId id="264" r:id="rId14"/>
    <p:sldId id="271" r:id="rId15"/>
    <p:sldId id="272" r:id="rId16"/>
    <p:sldId id="273" r:id="rId17"/>
    <p:sldId id="265" r:id="rId18"/>
  </p:sldIdLst>
  <p:sldSz cx="12192000" cy="6858000"/>
  <p:notesSz cx="9144000" cy="6858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Exo" panose="020B0604020202020204" charset="0"/>
      <p:regular r:id="rId24"/>
      <p:bold r:id="rId25"/>
      <p:italic r:id="rId26"/>
      <p:boldItalic r:id="rId27"/>
    </p:embeddedFont>
    <p:embeddedFont>
      <p:font typeface="Century Gothic" panose="020B0502020202020204" pitchFamily="34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2" roundtripDataSignature="AMtx7mgY2+DM/rwO2HkSTRKEfJ3qJmWL/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g104f7abbb21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104f7abbb21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g104f7abbb21_0_297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" name="Google Shape;51;g104f7abbb21_0_297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04f7abbb21_0_303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g104f7abbb21_0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04f7abbb2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g104f7abbb21_0_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" name="Google Shape;75;g104f7abbb21_0_0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04f7abbb21_0_31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g104f7abbb21_0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04f7abbb21_0_6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104f7abbb21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04f7abbb21_0_9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g104f7abbb21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0A2246"/>
            </a:gs>
            <a:gs pos="100000">
              <a:srgbClr val="1D4886"/>
            </a:gs>
          </a:gsLst>
          <a:lin ang="5400000" scaled="0"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5"/>
          <p:cNvPicPr preferRelativeResize="0"/>
          <p:nvPr/>
        </p:nvPicPr>
        <p:blipFill rotWithShape="1">
          <a:blip r:embed="rId2">
            <a:alphaModFix amt="60000"/>
          </a:blip>
          <a:srcRect l="46601" t="2654" r="7599"/>
          <a:stretch/>
        </p:blipFill>
        <p:spPr>
          <a:xfrm>
            <a:off x="-1" y="3509963"/>
            <a:ext cx="3146679" cy="3358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5"/>
          <p:cNvPicPr preferRelativeResize="0"/>
          <p:nvPr/>
        </p:nvPicPr>
        <p:blipFill rotWithShape="1">
          <a:blip r:embed="rId3">
            <a:alphaModFix/>
          </a:blip>
          <a:srcRect l="21878" t="94162" r="21683" b="1155"/>
          <a:stretch/>
        </p:blipFill>
        <p:spPr>
          <a:xfrm>
            <a:off x="3510723" y="6456981"/>
            <a:ext cx="5170554" cy="32150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5"/>
          <p:cNvSpPr txBox="1">
            <a:spLocks noGrp="1"/>
          </p:cNvSpPr>
          <p:nvPr>
            <p:ph type="ctrTitle"/>
          </p:nvPr>
        </p:nvSpPr>
        <p:spPr>
          <a:xfrm>
            <a:off x="914400" y="1537252"/>
            <a:ext cx="10363200" cy="1972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"/>
              <a:buNone/>
              <a:defRPr sz="60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5"/>
          <p:cNvSpPr txBox="1">
            <a:spLocks noGrp="1"/>
          </p:cNvSpPr>
          <p:nvPr>
            <p:ph type="subTitle" idx="1"/>
          </p:nvPr>
        </p:nvSpPr>
        <p:spPr>
          <a:xfrm>
            <a:off x="1524000" y="3750365"/>
            <a:ext cx="9144000" cy="1507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25"/>
          <p:cNvSpPr txBox="1">
            <a:spLocks noGrp="1"/>
          </p:cNvSpPr>
          <p:nvPr>
            <p:ph type="dt" idx="10"/>
          </p:nvPr>
        </p:nvSpPr>
        <p:spPr>
          <a:xfrm>
            <a:off x="767523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5"/>
          <p:cNvSpPr txBox="1">
            <a:spLocks noGrp="1"/>
          </p:cNvSpPr>
          <p:nvPr>
            <p:ph type="ftr" idx="11"/>
          </p:nvPr>
        </p:nvSpPr>
        <p:spPr>
          <a:xfrm>
            <a:off x="4038600" y="565301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5"/>
          <p:cNvSpPr txBox="1">
            <a:spLocks noGrp="1"/>
          </p:cNvSpPr>
          <p:nvPr>
            <p:ph type="sldNum" idx="12"/>
          </p:nvPr>
        </p:nvSpPr>
        <p:spPr>
          <a:xfrm>
            <a:off x="8681277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25"/>
          <p:cNvSpPr txBox="1"/>
          <p:nvPr/>
        </p:nvSpPr>
        <p:spPr>
          <a:xfrm>
            <a:off x="6852481" y="465853"/>
            <a:ext cx="241962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C000"/>
                </a:solidFill>
                <a:latin typeface="Exo"/>
                <a:ea typeface="Exo"/>
                <a:cs typeface="Exo"/>
                <a:sym typeface="Exo"/>
              </a:rPr>
              <a:t>UNIVERSITAS MUHAMMADIYAH SIDOARJO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4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75247" y="226794"/>
            <a:ext cx="2187844" cy="10052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Google Shape;25;p25"/>
          <p:cNvCxnSpPr/>
          <p:nvPr/>
        </p:nvCxnSpPr>
        <p:spPr>
          <a:xfrm>
            <a:off x="9372600" y="465853"/>
            <a:ext cx="0" cy="830997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26"/>
          <p:cNvPicPr preferRelativeResize="0"/>
          <p:nvPr/>
        </p:nvPicPr>
        <p:blipFill rotWithShape="1">
          <a:blip r:embed="rId2">
            <a:alphaModFix/>
          </a:blip>
          <a:srcRect t="23661"/>
          <a:stretch/>
        </p:blipFill>
        <p:spPr>
          <a:xfrm>
            <a:off x="144674" y="314231"/>
            <a:ext cx="11830877" cy="6466395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6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6"/>
          <p:cNvSpPr txBox="1">
            <a:spLocks noGrp="1"/>
          </p:cNvSpPr>
          <p:nvPr>
            <p:ph type="dt" idx="10"/>
          </p:nvPr>
        </p:nvSpPr>
        <p:spPr>
          <a:xfrm>
            <a:off x="10323511" y="6341719"/>
            <a:ext cx="11793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6"/>
          <p:cNvSpPr txBox="1">
            <a:spLocks noGrp="1"/>
          </p:cNvSpPr>
          <p:nvPr>
            <p:ph type="ftr" idx="11"/>
          </p:nvPr>
        </p:nvSpPr>
        <p:spPr>
          <a:xfrm>
            <a:off x="4024796" y="596334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6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6"/>
          <p:cNvSpPr txBox="1"/>
          <p:nvPr/>
        </p:nvSpPr>
        <p:spPr>
          <a:xfrm>
            <a:off x="11427239" y="6332228"/>
            <a:ext cx="522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26"/>
          <p:cNvPicPr preferRelativeResize="0"/>
          <p:nvPr/>
        </p:nvPicPr>
        <p:blipFill rotWithShape="1">
          <a:blip r:embed="rId3">
            <a:alphaModFix/>
          </a:blip>
          <a:srcRect l="47997" t="2654" r="7599"/>
          <a:stretch/>
        </p:blipFill>
        <p:spPr>
          <a:xfrm flipH="1">
            <a:off x="10198953" y="4248292"/>
            <a:ext cx="1993047" cy="2538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bg>
      <p:bgPr>
        <a:solidFill>
          <a:srgbClr val="0A2246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06779" y="2515037"/>
            <a:ext cx="3978442" cy="1827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Exo"/>
              <a:buNone/>
              <a:defRPr sz="4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A2246"/>
            </a:gs>
            <a:gs pos="31000">
              <a:srgbClr val="0A2246"/>
            </a:gs>
            <a:gs pos="100000">
              <a:srgbClr val="1B4685"/>
            </a:gs>
          </a:gsLst>
          <a:lin ang="5400000" scaled="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727522" y="1204686"/>
            <a:ext cx="10736956" cy="2489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en-US" sz="4800" dirty="0" err="1"/>
              <a:t>Analisis</a:t>
            </a:r>
            <a:r>
              <a:rPr lang="en-US" sz="4800" dirty="0"/>
              <a:t> </a:t>
            </a:r>
            <a:r>
              <a:rPr lang="en-US" sz="4800" dirty="0" err="1"/>
              <a:t>Pola</a:t>
            </a:r>
            <a:r>
              <a:rPr lang="en-US" sz="4800" dirty="0"/>
              <a:t> </a:t>
            </a:r>
            <a:r>
              <a:rPr lang="en-US" sz="4800" dirty="0" err="1"/>
              <a:t>Komunikasi</a:t>
            </a:r>
            <a:r>
              <a:rPr lang="en-US" sz="4800" dirty="0"/>
              <a:t> Guru </a:t>
            </a:r>
            <a:r>
              <a:rPr lang="en-US" sz="4800" dirty="0" err="1"/>
              <a:t>dan</a:t>
            </a:r>
            <a:r>
              <a:rPr lang="en-US" sz="4800" dirty="0"/>
              <a:t> </a:t>
            </a:r>
            <a:r>
              <a:rPr lang="en-US" sz="4800" dirty="0" err="1"/>
              <a:t>Siswa</a:t>
            </a:r>
            <a:r>
              <a:rPr lang="en-US" sz="4800" dirty="0"/>
              <a:t> </a:t>
            </a:r>
            <a:r>
              <a:rPr lang="en-US" sz="4800" dirty="0" err="1"/>
              <a:t>Terhadap</a:t>
            </a:r>
            <a:r>
              <a:rPr lang="en-US" sz="4800" dirty="0"/>
              <a:t> </a:t>
            </a:r>
            <a:r>
              <a:rPr lang="en-US" sz="4800" dirty="0" err="1"/>
              <a:t>Disiplin</a:t>
            </a:r>
            <a:r>
              <a:rPr lang="en-US" sz="4800" dirty="0"/>
              <a:t> </a:t>
            </a:r>
            <a:r>
              <a:rPr lang="en-US" sz="4800" dirty="0" err="1"/>
              <a:t>Belajar</a:t>
            </a:r>
            <a:r>
              <a:rPr lang="en-US" sz="4800" dirty="0"/>
              <a:t> </a:t>
            </a:r>
            <a:r>
              <a:rPr lang="en-US" sz="4800" dirty="0" err="1"/>
              <a:t>Siswa</a:t>
            </a:r>
            <a:r>
              <a:rPr lang="en-US" sz="4800" dirty="0"/>
              <a:t> Madrasah </a:t>
            </a:r>
            <a:r>
              <a:rPr lang="en-US" sz="4800" dirty="0" err="1"/>
              <a:t>Ibtida’iyah</a:t>
            </a:r>
            <a:endParaRPr sz="4800" dirty="0">
              <a:sym typeface="Exo"/>
            </a:endParaRPr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1714500" y="3693695"/>
            <a:ext cx="8763000" cy="1085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 err="1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Oleh</a:t>
            </a: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: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 err="1" smtClean="0"/>
              <a:t>Rindi</a:t>
            </a:r>
            <a:r>
              <a:rPr lang="en-US" dirty="0" smtClean="0"/>
              <a:t> </a:t>
            </a:r>
            <a:r>
              <a:rPr lang="en-US" dirty="0" err="1" smtClean="0"/>
              <a:t>Yanika</a:t>
            </a:r>
            <a:r>
              <a:rPr lang="en-US" dirty="0" smtClean="0"/>
              <a:t> </a:t>
            </a:r>
            <a:r>
              <a:rPr lang="en-US" dirty="0" err="1" smtClean="0"/>
              <a:t>Maryanti</a:t>
            </a:r>
            <a:r>
              <a:rPr lang="en-US" dirty="0" smtClean="0"/>
              <a:t>, 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 err="1" smtClean="0"/>
              <a:t>Moch</a:t>
            </a:r>
            <a:r>
              <a:rPr lang="en-US" dirty="0" smtClean="0"/>
              <a:t>. </a:t>
            </a:r>
            <a:r>
              <a:rPr lang="en-US" dirty="0" err="1" smtClean="0"/>
              <a:t>Bahak</a:t>
            </a:r>
            <a:r>
              <a:rPr lang="en-US" dirty="0" smtClean="0"/>
              <a:t> </a:t>
            </a:r>
            <a:r>
              <a:rPr lang="en-US" dirty="0" err="1" smtClean="0"/>
              <a:t>Udin</a:t>
            </a:r>
            <a:r>
              <a:rPr lang="en-US" dirty="0" smtClean="0"/>
              <a:t> By </a:t>
            </a:r>
            <a:r>
              <a:rPr lang="en-US" dirty="0" err="1" smtClean="0"/>
              <a:t>Arifin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 err="1" smtClean="0"/>
              <a:t>Pendidikan</a:t>
            </a:r>
            <a:r>
              <a:rPr lang="en-US" dirty="0" smtClean="0"/>
              <a:t> Guru Madrasah </a:t>
            </a:r>
            <a:r>
              <a:rPr lang="en-US" dirty="0" err="1" smtClean="0"/>
              <a:t>Ibtida’iyah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 err="1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Universitas</a:t>
            </a: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 </a:t>
            </a:r>
            <a:r>
              <a:rPr lang="en-US" dirty="0" err="1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Muhammadiyah</a:t>
            </a: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 </a:t>
            </a:r>
            <a:r>
              <a:rPr lang="en-US" dirty="0" err="1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Sidoarjo</a:t>
            </a: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 </a:t>
            </a:r>
            <a:endParaRPr dirty="0">
              <a:solidFill>
                <a:srgbClr val="F2F2F2"/>
              </a:solidFill>
              <a:latin typeface="Exo"/>
              <a:ea typeface="Exo"/>
              <a:cs typeface="Exo"/>
              <a:sym typeface="Exo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 err="1">
                <a:solidFill>
                  <a:srgbClr val="F2F2F2"/>
                </a:solidFill>
              </a:rPr>
              <a:t>Bulan</a:t>
            </a:r>
            <a:r>
              <a:rPr lang="en-US" dirty="0">
                <a:solidFill>
                  <a:srgbClr val="F2F2F2"/>
                </a:solidFill>
              </a:rPr>
              <a:t>, </a:t>
            </a:r>
            <a:r>
              <a:rPr lang="en-US" dirty="0" smtClean="0">
                <a:solidFill>
                  <a:srgbClr val="F2F2F2"/>
                </a:solidFill>
              </a:rPr>
              <a:t>2024</a:t>
            </a:r>
            <a:endParaRPr dirty="0">
              <a:solidFill>
                <a:srgbClr val="F2F2F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Pembahasan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0800" indent="0">
              <a:buNone/>
            </a:pP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819" y="1404986"/>
            <a:ext cx="2064325" cy="4122977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968" y="1404985"/>
            <a:ext cx="2072814" cy="4122978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546" y="2092036"/>
            <a:ext cx="4682836" cy="267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289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04f7abbb21_0_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Temuan Penting Penelitian</a:t>
            </a:r>
            <a:endParaRPr/>
          </a:p>
        </p:txBody>
      </p:sp>
      <p:sp>
        <p:nvSpPr>
          <p:cNvPr id="78" name="Google Shape;78;g104f7abbb21_0_0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00" cy="508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 sz="2000" dirty="0" err="1" smtClean="0"/>
              <a:t>Kesetaraan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interaksi</a:t>
            </a:r>
            <a:r>
              <a:rPr lang="en-US" sz="2000" dirty="0" smtClean="0"/>
              <a:t> </a:t>
            </a:r>
            <a:r>
              <a:rPr lang="en-US" sz="2000" dirty="0" err="1" smtClean="0"/>
              <a:t>antara</a:t>
            </a:r>
            <a:r>
              <a:rPr lang="en-US" sz="2000" dirty="0" smtClean="0"/>
              <a:t> Guru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semua</a:t>
            </a:r>
            <a:r>
              <a:rPr lang="en-US" sz="2000" dirty="0" smtClean="0"/>
              <a:t> </a:t>
            </a:r>
            <a:r>
              <a:rPr lang="en-US" sz="2000" dirty="0" err="1" smtClean="0"/>
              <a:t>Siswa</a:t>
            </a:r>
            <a:r>
              <a:rPr lang="en-US" sz="2000" dirty="0" smtClean="0"/>
              <a:t> </a:t>
            </a:r>
            <a:r>
              <a:rPr lang="en-US" sz="2000" dirty="0" err="1" smtClean="0"/>
              <a:t>merupakan</a:t>
            </a:r>
            <a:r>
              <a:rPr lang="en-US" sz="2000" dirty="0" smtClean="0"/>
              <a:t> </a:t>
            </a:r>
            <a:r>
              <a:rPr lang="en-US" sz="2000" dirty="0" err="1" smtClean="0"/>
              <a:t>landasan</a:t>
            </a:r>
            <a:r>
              <a:rPr lang="en-US" sz="2000" dirty="0" smtClean="0"/>
              <a:t> </a:t>
            </a:r>
            <a:r>
              <a:rPr lang="en-US" sz="2000" dirty="0" err="1" smtClean="0"/>
              <a:t>penting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memungkinkan</a:t>
            </a:r>
            <a:r>
              <a:rPr lang="en-US" sz="2000" dirty="0" smtClean="0"/>
              <a:t> </a:t>
            </a:r>
            <a:r>
              <a:rPr lang="en-US" sz="2000" dirty="0" err="1" smtClean="0"/>
              <a:t>terjadinya</a:t>
            </a:r>
            <a:r>
              <a:rPr lang="en-US" sz="2000" dirty="0" smtClean="0"/>
              <a:t> </a:t>
            </a:r>
            <a:r>
              <a:rPr lang="en-US" sz="2000" dirty="0" err="1" smtClean="0"/>
              <a:t>pertukaran</a:t>
            </a:r>
            <a:r>
              <a:rPr lang="en-US" sz="2000" dirty="0" smtClean="0"/>
              <a:t> ide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pengetahuan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saling</a:t>
            </a:r>
            <a:r>
              <a:rPr lang="en-US" sz="2000" dirty="0" smtClean="0"/>
              <a:t> </a:t>
            </a:r>
            <a:r>
              <a:rPr lang="en-US" sz="2000" dirty="0" err="1" smtClean="0"/>
              <a:t>menghormati</a:t>
            </a:r>
            <a:r>
              <a:rPr lang="en-US" sz="2000" dirty="0" smtClean="0"/>
              <a:t>. </a:t>
            </a:r>
            <a:r>
              <a:rPr lang="en-US" sz="2000" dirty="0" err="1" smtClean="0"/>
              <a:t>Setiap</a:t>
            </a:r>
            <a:r>
              <a:rPr lang="en-US" sz="2000" dirty="0" smtClean="0"/>
              <a:t> guru yang </a:t>
            </a:r>
            <a:r>
              <a:rPr lang="en-US" sz="2000" dirty="0" err="1" smtClean="0"/>
              <a:t>mendengarkan</a:t>
            </a:r>
            <a:r>
              <a:rPr lang="en-US" sz="2000" dirty="0" smtClean="0"/>
              <a:t> </a:t>
            </a:r>
            <a:r>
              <a:rPr lang="en-US" sz="2000" dirty="0" err="1" smtClean="0"/>
              <a:t>secara</a:t>
            </a:r>
            <a:r>
              <a:rPr lang="en-US" sz="2000" dirty="0" smtClean="0"/>
              <a:t> </a:t>
            </a:r>
            <a:r>
              <a:rPr lang="en-US" sz="2000" dirty="0" err="1" smtClean="0"/>
              <a:t>aktif</a:t>
            </a:r>
            <a:r>
              <a:rPr lang="en-US" sz="2000" dirty="0" smtClean="0"/>
              <a:t>, </a:t>
            </a:r>
            <a:r>
              <a:rPr lang="en-US" sz="2000" dirty="0" err="1" smtClean="0"/>
              <a:t>kebutuhan</a:t>
            </a:r>
            <a:r>
              <a:rPr lang="en-US" sz="2000" dirty="0" smtClean="0"/>
              <a:t>,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aspirasi</a:t>
            </a:r>
            <a:r>
              <a:rPr lang="en-US" sz="2000" dirty="0" smtClean="0"/>
              <a:t> </a:t>
            </a:r>
            <a:r>
              <a:rPr lang="en-US" sz="2000" dirty="0" err="1" smtClean="0"/>
              <a:t>siswa</a:t>
            </a:r>
            <a:r>
              <a:rPr lang="en-US" sz="2000" dirty="0" smtClean="0"/>
              <a:t>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membangun</a:t>
            </a:r>
            <a:r>
              <a:rPr lang="en-US" sz="2000" dirty="0" smtClean="0"/>
              <a:t> </a:t>
            </a:r>
            <a:r>
              <a:rPr lang="en-US" sz="2000" dirty="0" err="1" smtClean="0"/>
              <a:t>hubungan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kuat</a:t>
            </a:r>
            <a:r>
              <a:rPr lang="en-US" sz="2000" dirty="0" smtClean="0"/>
              <a:t>, </a:t>
            </a:r>
            <a:r>
              <a:rPr lang="en-US" sz="2000" dirty="0" err="1" smtClean="0"/>
              <a:t>mendorong</a:t>
            </a:r>
            <a:r>
              <a:rPr lang="en-US" sz="2000" dirty="0" smtClean="0"/>
              <a:t> </a:t>
            </a:r>
            <a:r>
              <a:rPr lang="en-US" sz="2000" dirty="0" err="1" smtClean="0"/>
              <a:t>siswa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lebih</a:t>
            </a:r>
            <a:r>
              <a:rPr lang="en-US" sz="2000" dirty="0" smtClean="0"/>
              <a:t> </a:t>
            </a:r>
            <a:r>
              <a:rPr lang="en-US" sz="2000" dirty="0" err="1" smtClean="0"/>
              <a:t>berani</a:t>
            </a:r>
            <a:r>
              <a:rPr lang="en-US" sz="2000" dirty="0" smtClean="0"/>
              <a:t> </a:t>
            </a:r>
            <a:r>
              <a:rPr lang="en-US" sz="2000" dirty="0" err="1" smtClean="0"/>
              <a:t>berusaha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terlibat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proses </a:t>
            </a:r>
            <a:r>
              <a:rPr lang="en-US" sz="2000" dirty="0" err="1" smtClean="0"/>
              <a:t>pembelajaran</a:t>
            </a:r>
            <a:r>
              <a:rPr lang="en-US" sz="2000" dirty="0" smtClean="0"/>
              <a:t>. </a:t>
            </a:r>
            <a:r>
              <a:rPr lang="en-US" sz="2000" dirty="0" err="1" smtClean="0"/>
              <a:t>Semakin</a:t>
            </a:r>
            <a:r>
              <a:rPr lang="en-US" sz="2000" dirty="0" smtClean="0"/>
              <a:t> </a:t>
            </a:r>
            <a:r>
              <a:rPr lang="en-US" sz="2000" dirty="0" err="1" smtClean="0"/>
              <a:t>tinggi</a:t>
            </a:r>
            <a:r>
              <a:rPr lang="en-US" sz="2000" dirty="0" smtClean="0"/>
              <a:t> </a:t>
            </a:r>
            <a:r>
              <a:rPr lang="en-US" sz="2000" dirty="0" err="1" smtClean="0"/>
              <a:t>pola</a:t>
            </a:r>
            <a:r>
              <a:rPr lang="en-US" sz="2000" dirty="0" smtClean="0"/>
              <a:t> </a:t>
            </a:r>
            <a:r>
              <a:rPr lang="en-US" sz="2000" dirty="0" err="1" smtClean="0"/>
              <a:t>komunikasi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diterapkan</a:t>
            </a:r>
            <a:r>
              <a:rPr lang="en-US" sz="2000" dirty="0" smtClean="0"/>
              <a:t> </a:t>
            </a:r>
            <a:r>
              <a:rPr lang="en-US" sz="2000" dirty="0" err="1" smtClean="0"/>
              <a:t>maka</a:t>
            </a:r>
            <a:r>
              <a:rPr lang="en-US" sz="2000" dirty="0" smtClean="0"/>
              <a:t> </a:t>
            </a:r>
            <a:r>
              <a:rPr lang="en-US" sz="2000" dirty="0" err="1" smtClean="0"/>
              <a:t>semakin</a:t>
            </a:r>
            <a:r>
              <a:rPr lang="en-US" sz="2000" dirty="0" smtClean="0"/>
              <a:t> </a:t>
            </a:r>
            <a:r>
              <a:rPr lang="en-US" sz="2000" dirty="0" err="1" smtClean="0"/>
              <a:t>besar</a:t>
            </a:r>
            <a:r>
              <a:rPr lang="en-US" sz="2000" dirty="0" smtClean="0"/>
              <a:t> </a:t>
            </a:r>
            <a:r>
              <a:rPr lang="en-US" sz="2000" dirty="0" err="1" smtClean="0"/>
              <a:t>pengaruhnya</a:t>
            </a:r>
            <a:r>
              <a:rPr lang="en-US" sz="2000" dirty="0" smtClean="0"/>
              <a:t> </a:t>
            </a:r>
            <a:r>
              <a:rPr lang="en-US" sz="2000" dirty="0" err="1" smtClean="0"/>
              <a:t>terhadap</a:t>
            </a:r>
            <a:r>
              <a:rPr lang="en-US" sz="2000" dirty="0" smtClean="0"/>
              <a:t> </a:t>
            </a:r>
            <a:r>
              <a:rPr lang="en-US" sz="2000" dirty="0" err="1" smtClean="0"/>
              <a:t>tingkat</a:t>
            </a:r>
            <a:r>
              <a:rPr lang="en-US" sz="2000" dirty="0" smtClean="0"/>
              <a:t> </a:t>
            </a:r>
            <a:r>
              <a:rPr lang="en-US" sz="2000" dirty="0" err="1" smtClean="0"/>
              <a:t>disiplin</a:t>
            </a:r>
            <a:r>
              <a:rPr lang="en-US" sz="2000" dirty="0" smtClean="0"/>
              <a:t> </a:t>
            </a:r>
            <a:r>
              <a:rPr lang="en-US" sz="2000" dirty="0" err="1" smtClean="0"/>
              <a:t>belajar</a:t>
            </a:r>
            <a:r>
              <a:rPr lang="en-US" sz="2000" dirty="0" smtClean="0"/>
              <a:t> </a:t>
            </a:r>
            <a:r>
              <a:rPr lang="en-US" sz="2000" dirty="0" err="1" smtClean="0"/>
              <a:t>siswa</a:t>
            </a:r>
            <a:r>
              <a:rPr lang="en-US" sz="2000" dirty="0" smtClean="0"/>
              <a:t> </a:t>
            </a:r>
            <a:r>
              <a:rPr lang="en-US" sz="2000" dirty="0" err="1" smtClean="0"/>
              <a:t>sekolah</a:t>
            </a:r>
            <a:r>
              <a:rPr lang="en-US" sz="2000" dirty="0" smtClean="0"/>
              <a:t> </a:t>
            </a:r>
            <a:r>
              <a:rPr lang="en-US" sz="2000" dirty="0" err="1" smtClean="0"/>
              <a:t>dasar</a:t>
            </a:r>
            <a:r>
              <a:rPr lang="en-US" sz="2000" dirty="0" smtClean="0"/>
              <a:t>. </a:t>
            </a:r>
            <a:endParaRPr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04f7abbb21_0_315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Manfaat Penelitian</a:t>
            </a:r>
            <a:endParaRPr/>
          </a:p>
        </p:txBody>
      </p:sp>
      <p:sp>
        <p:nvSpPr>
          <p:cNvPr id="84" name="Google Shape;84;g104f7abbb21_0_315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400" dirty="0" err="1" smtClean="0"/>
              <a:t>Memberikan</a:t>
            </a:r>
            <a:r>
              <a:rPr lang="en-US" sz="2400" dirty="0" smtClean="0"/>
              <a:t> </a:t>
            </a:r>
            <a:r>
              <a:rPr lang="en-US" sz="2400" dirty="0" err="1" smtClean="0"/>
              <a:t>pemahaman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pengarahan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mengubah</a:t>
            </a:r>
            <a:r>
              <a:rPr lang="en-US" sz="2400" dirty="0" smtClean="0"/>
              <a:t> </a:t>
            </a:r>
            <a:r>
              <a:rPr lang="en-US" sz="2400" dirty="0" err="1" smtClean="0"/>
              <a:t>metode</a:t>
            </a:r>
            <a:r>
              <a:rPr lang="en-US" sz="2400" dirty="0" smtClean="0"/>
              <a:t> </a:t>
            </a:r>
            <a:r>
              <a:rPr lang="en-US" sz="2400" dirty="0" err="1" smtClean="0"/>
              <a:t>pembelajaran</a:t>
            </a:r>
            <a:r>
              <a:rPr lang="en-US" sz="2400" dirty="0" smtClean="0"/>
              <a:t>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</a:t>
            </a:r>
            <a:r>
              <a:rPr lang="en-US" sz="2400" dirty="0" err="1" smtClean="0"/>
              <a:t>semua</a:t>
            </a:r>
            <a:r>
              <a:rPr lang="en-US" sz="2400" dirty="0" smtClean="0"/>
              <a:t> Guru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Calon</a:t>
            </a:r>
            <a:r>
              <a:rPr lang="en-US" sz="2400" dirty="0" smtClean="0"/>
              <a:t> Guru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memperhatikan</a:t>
            </a:r>
            <a:r>
              <a:rPr lang="en-US" sz="2400" dirty="0" smtClean="0"/>
              <a:t> </a:t>
            </a:r>
            <a:r>
              <a:rPr lang="en-US" sz="2400" dirty="0" err="1" smtClean="0"/>
              <a:t>kesetaraan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berinteraksi</a:t>
            </a:r>
            <a:r>
              <a:rPr lang="en-US" sz="2400" dirty="0" smtClean="0"/>
              <a:t> </a:t>
            </a:r>
            <a:r>
              <a:rPr lang="en-US" sz="2400" dirty="0" err="1" smtClean="0"/>
              <a:t>guna</a:t>
            </a:r>
            <a:r>
              <a:rPr lang="en-US" sz="2400" dirty="0" smtClean="0"/>
              <a:t> </a:t>
            </a:r>
            <a:r>
              <a:rPr lang="en-US" sz="2400" dirty="0" err="1" smtClean="0"/>
              <a:t>meningkatkan</a:t>
            </a:r>
            <a:r>
              <a:rPr lang="en-US" sz="2400" dirty="0" smtClean="0"/>
              <a:t> </a:t>
            </a:r>
            <a:r>
              <a:rPr lang="en-US" sz="2400" dirty="0" err="1" smtClean="0"/>
              <a:t>terjadinya</a:t>
            </a:r>
            <a:r>
              <a:rPr lang="en-US" sz="2400" dirty="0" smtClean="0"/>
              <a:t> </a:t>
            </a:r>
            <a:r>
              <a:rPr lang="en-US" sz="2400" dirty="0" err="1" smtClean="0"/>
              <a:t>pertukaran</a:t>
            </a:r>
            <a:r>
              <a:rPr lang="en-US" sz="2400" dirty="0" smtClean="0"/>
              <a:t> ide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pengetahuan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saling</a:t>
            </a:r>
            <a:r>
              <a:rPr lang="en-US" sz="2400" dirty="0" smtClean="0"/>
              <a:t> </a:t>
            </a:r>
            <a:r>
              <a:rPr lang="en-US" sz="2400" dirty="0" err="1" smtClean="0"/>
              <a:t>menghormati</a:t>
            </a:r>
            <a:r>
              <a:rPr lang="en-US" sz="2400" dirty="0" smtClean="0"/>
              <a:t>, </a:t>
            </a:r>
            <a:r>
              <a:rPr lang="en-US" sz="2400" dirty="0" err="1" smtClean="0"/>
              <a:t>maka</a:t>
            </a:r>
            <a:r>
              <a:rPr lang="en-US" sz="2400" dirty="0" smtClean="0"/>
              <a:t>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berpengaruh</a:t>
            </a:r>
            <a:r>
              <a:rPr lang="en-US" sz="2400" dirty="0" smtClean="0"/>
              <a:t> </a:t>
            </a:r>
            <a:r>
              <a:rPr lang="en-US" sz="2400" dirty="0" err="1" smtClean="0"/>
              <a:t>besar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dirty="0" err="1" smtClean="0"/>
              <a:t>meningkatnya</a:t>
            </a:r>
            <a:r>
              <a:rPr lang="en-US" sz="2400" dirty="0" smtClean="0"/>
              <a:t> </a:t>
            </a:r>
            <a:r>
              <a:rPr lang="en-US" sz="2400" dirty="0" err="1" smtClean="0"/>
              <a:t>kedisiplinan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belajar</a:t>
            </a:r>
            <a:r>
              <a:rPr lang="en-US" sz="2400" dirty="0" smtClean="0"/>
              <a:t> </a:t>
            </a:r>
            <a:r>
              <a:rPr lang="en-US" sz="2400" dirty="0" err="1" smtClean="0"/>
              <a:t>Siswa</a:t>
            </a:r>
            <a:r>
              <a:rPr lang="en-US" sz="2400" dirty="0" smtClean="0"/>
              <a:t>. </a:t>
            </a:r>
            <a:endParaRPr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04f7abbb21_0_61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Referensi</a:t>
            </a:r>
            <a:endParaRPr/>
          </a:p>
        </p:txBody>
      </p:sp>
      <p:sp>
        <p:nvSpPr>
          <p:cNvPr id="90" name="Google Shape;90;g104f7abbb21_0_61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55000" lnSpcReduction="20000"/>
          </a:bodyPr>
          <a:lstStyle/>
          <a:p>
            <a:r>
              <a:rPr lang="id-ID" dirty="0"/>
              <a:t>D. D. Pohan and U. S. Fitria, “Jenis Jenis Komunikasi,” </a:t>
            </a:r>
            <a:r>
              <a:rPr lang="id-ID" i="1" dirty="0"/>
              <a:t>J. Educ. Res. Soc. Stud.</a:t>
            </a:r>
            <a:r>
              <a:rPr lang="id-ID" dirty="0"/>
              <a:t>, vol. 2, p. hal. 31, 2021.</a:t>
            </a:r>
            <a:endParaRPr lang="en-US" dirty="0"/>
          </a:p>
          <a:p>
            <a:r>
              <a:rPr lang="id-ID" dirty="0" smtClean="0"/>
              <a:t>K</a:t>
            </a:r>
            <a:r>
              <a:rPr lang="id-ID" dirty="0"/>
              <a:t>. Nisa and S. Sujarwo, “Efektivitas Komunikasi Guru terhadap Motivasi Belajar Anak Usia Dini,” </a:t>
            </a:r>
            <a:r>
              <a:rPr lang="id-ID" i="1" dirty="0"/>
              <a:t>J. Obs.  J. Pendidik. Anak Usia Dini</a:t>
            </a:r>
            <a:r>
              <a:rPr lang="id-ID" dirty="0"/>
              <a:t>, vol. 5, no. 1, p. 229, 2020, doi: 10.31004/obsesi.v5i1.534.</a:t>
            </a:r>
            <a:endParaRPr lang="en-US" dirty="0"/>
          </a:p>
          <a:p>
            <a:r>
              <a:rPr lang="id-ID" dirty="0" smtClean="0"/>
              <a:t>S</a:t>
            </a:r>
            <a:r>
              <a:rPr lang="id-ID" dirty="0"/>
              <a:t>. Rahmah, “Pola Komunikasi Keluarga dalam Pembentukan Kepribadian Anak St. Rahmah UIN Antasari Banjarmasin,” </a:t>
            </a:r>
            <a:r>
              <a:rPr lang="id-ID" i="1" dirty="0"/>
              <a:t>J. Alhadharah</a:t>
            </a:r>
            <a:r>
              <a:rPr lang="id-ID" dirty="0"/>
              <a:t>, vol. 17, no. 33, pp. 13–31, 2018.</a:t>
            </a:r>
            <a:endParaRPr lang="en-US" dirty="0"/>
          </a:p>
          <a:p>
            <a:r>
              <a:rPr lang="id-ID" dirty="0" smtClean="0"/>
              <a:t>M</a:t>
            </a:r>
            <a:r>
              <a:rPr lang="id-ID" dirty="0"/>
              <a:t>. B. Wulur and Hoirunisa, “Pola Komunikasi Interpersonal Antar Pembina dan Santri dalam Menanamkan Nilai-nilai Akhlak di Pondok Pesantren Darul Arqom Muhammadiyah Ponre Waru,” </a:t>
            </a:r>
            <a:r>
              <a:rPr lang="id-ID" i="1" dirty="0"/>
              <a:t>J. Komun. dan Organ.</a:t>
            </a:r>
            <a:r>
              <a:rPr lang="id-ID" dirty="0"/>
              <a:t>, vol. 1, no. 2, pp. 55–64, 2019.</a:t>
            </a:r>
            <a:endParaRPr lang="en-US" dirty="0"/>
          </a:p>
          <a:p>
            <a:r>
              <a:rPr lang="id-ID" dirty="0" smtClean="0"/>
              <a:t>A</a:t>
            </a:r>
            <a:r>
              <a:rPr lang="id-ID" dirty="0"/>
              <a:t>. Muslim, S. D. Fajarica, and E. P. Paramita, “Pola Komunikasi Antara Guru dan Santri dalam Pembinaan Kedisiplinan Hafalan Al Qur ’ an,” vol. 3, no. 2, pp. 24–30, 2023.</a:t>
            </a:r>
            <a:endParaRPr lang="en-US" dirty="0"/>
          </a:p>
          <a:p>
            <a:r>
              <a:rPr lang="id-ID" dirty="0" smtClean="0"/>
              <a:t>R</a:t>
            </a:r>
            <a:r>
              <a:rPr lang="id-ID" dirty="0"/>
              <a:t>. Susanto </a:t>
            </a:r>
            <a:r>
              <a:rPr lang="id-ID" i="1" dirty="0"/>
              <a:t>et al.</a:t>
            </a:r>
            <a:r>
              <a:rPr lang="id-ID" dirty="0"/>
              <a:t>, “PKM Pemberdayaan Keterampilan Model Komunikasi Instruksional Guru SD Duri Kepa 05,” </a:t>
            </a:r>
            <a:r>
              <a:rPr lang="id-ID" i="1" dirty="0"/>
              <a:t>Int. J. Community Serv. Learn.</a:t>
            </a:r>
            <a:r>
              <a:rPr lang="id-ID" dirty="0"/>
              <a:t>, vol. 5, no. 2, pp. 84–94, 2021, doi: 10.23887/ijcsl.v5i2.36635.</a:t>
            </a:r>
            <a:endParaRPr lang="en-US" dirty="0"/>
          </a:p>
          <a:p>
            <a:r>
              <a:rPr lang="id-ID" dirty="0" smtClean="0"/>
              <a:t>K</a:t>
            </a:r>
            <a:r>
              <a:rPr lang="id-ID" dirty="0"/>
              <a:t>. B. Siswa, “IRSYADUNA: Jurnal Studi Kemahasiswaan Vol. 1, No. 1, April 2021 P-ISSN : - ; E-ISSN : - https://jurnal.stituwjombang.ac.id/index.php/irsyaduna,” vol. 1, no. 1, pp. 1–13, 2021.</a:t>
            </a:r>
            <a:endParaRPr lang="en-US" dirty="0"/>
          </a:p>
          <a:p>
            <a:r>
              <a:rPr lang="id-ID" dirty="0" smtClean="0"/>
              <a:t>I</a:t>
            </a:r>
            <a:r>
              <a:rPr lang="id-ID" dirty="0"/>
              <a:t>. Kanah and D. Mardiani, “Kemampuan Komunikasi dan Kemandirian Belajar Siswa Melalui Problem Based Learning dan Discovery Learning,” </a:t>
            </a:r>
            <a:r>
              <a:rPr lang="id-ID" i="1" dirty="0"/>
              <a:t>Plusminus J. Pendidik. Mat.</a:t>
            </a:r>
            <a:r>
              <a:rPr lang="id-ID" dirty="0"/>
              <a:t>, vol. 2, no. 2, pp. 255–264, 2022, doi: 10.31980/plusminus.v2i2.1825.</a:t>
            </a:r>
            <a:endParaRPr lang="en-US" dirty="0"/>
          </a:p>
          <a:p>
            <a:r>
              <a:rPr lang="id-ID" dirty="0" smtClean="0"/>
              <a:t>A</a:t>
            </a:r>
            <a:r>
              <a:rPr lang="id-ID" dirty="0"/>
              <a:t>. Fransisca, “Perkembangan Bahan Ajar Menggunakan Teori Brunner Untuk Meningkatkan Kemampuan pemahaman Konsep,” </a:t>
            </a:r>
            <a:r>
              <a:rPr lang="id-ID" i="1" dirty="0"/>
              <a:t>Aksara J. Ilmu Pendidik. Nonform.</a:t>
            </a:r>
            <a:r>
              <a:rPr lang="id-ID" dirty="0"/>
              <a:t>, vol. 7, no. 2, p. 463, 2021.</a:t>
            </a:r>
            <a:endParaRPr lang="en-US" dirty="0"/>
          </a:p>
          <a:p>
            <a:r>
              <a:rPr lang="id-ID" dirty="0" smtClean="0"/>
              <a:t>W</a:t>
            </a:r>
            <a:r>
              <a:rPr lang="id-ID" dirty="0"/>
              <a:t>. Sukarni, “Literatur Review: Implementasi Sistem Sosial Model Pembelajaran Problem Solving Terhadap Sikap Siswa,” </a:t>
            </a:r>
            <a:r>
              <a:rPr lang="id-ID" i="1" dirty="0"/>
              <a:t>J. Eval. Educ.</a:t>
            </a:r>
            <a:r>
              <a:rPr lang="id-ID" dirty="0"/>
              <a:t>, vol. 2, no. 1, pp. 1–8, 2021, doi: 10.37251/jee.v2i1.163.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Referensi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id-ID" dirty="0"/>
              <a:t>S. Walimah, “Pengaruh Komunikasi Guru Dan Orang Tua Terhadap Kemampuan Membaca Permulaan Siswa di Sekolah Dasar,” </a:t>
            </a:r>
            <a:r>
              <a:rPr lang="id-ID" i="1" dirty="0"/>
              <a:t>J. Basicedu</a:t>
            </a:r>
            <a:r>
              <a:rPr lang="id-ID" dirty="0"/>
              <a:t>, vol. 5, no. 3, pp. 1532–1538, 2021, [Online]. Available: https://jbasic.org/index.php/basicedu/article/view/966</a:t>
            </a:r>
            <a:endParaRPr lang="en-US" dirty="0"/>
          </a:p>
          <a:p>
            <a:r>
              <a:rPr lang="id-ID" dirty="0" smtClean="0"/>
              <a:t>N</a:t>
            </a:r>
            <a:r>
              <a:rPr lang="id-ID" dirty="0"/>
              <a:t>. Nurhayati, “KEPEMIMPINAN KEPALA SEKOLAH DAN DAMPAKNYA TERHDAP IKLIM MENGAJAR (Studi Kasus di SMPN 2 Kapetakan Cirebon),” </a:t>
            </a:r>
            <a:r>
              <a:rPr lang="id-ID" i="1" dirty="0"/>
              <a:t>Gema Wiralodra</a:t>
            </a:r>
            <a:r>
              <a:rPr lang="id-ID" dirty="0"/>
              <a:t>, vol. 10, no. 1, pp. 70–78, 2019, doi: 10.31943/gemawiralodra.v10i1.11.</a:t>
            </a:r>
            <a:endParaRPr lang="en-US" dirty="0"/>
          </a:p>
          <a:p>
            <a:r>
              <a:rPr lang="id-ID" dirty="0" smtClean="0"/>
              <a:t>N</a:t>
            </a:r>
            <a:r>
              <a:rPr lang="id-ID" dirty="0"/>
              <a:t>. Hayati and D. Setiawan, “Dampak Rendahnya Kemampuan Berbahasa dan Bernalar terhadap Kemampuan Berpikir Kritis Siswa Sekolah Dasar,” </a:t>
            </a:r>
            <a:r>
              <a:rPr lang="id-ID" i="1" dirty="0"/>
              <a:t>J. Basicedu</a:t>
            </a:r>
            <a:r>
              <a:rPr lang="id-ID" dirty="0"/>
              <a:t>, vol. 6, no. 5, pp. 8517–8528, 2022, doi: 10.31004/basicedu.v6i5.3650.</a:t>
            </a:r>
            <a:endParaRPr lang="en-US" dirty="0"/>
          </a:p>
          <a:p>
            <a:r>
              <a:rPr lang="id-ID" dirty="0" smtClean="0"/>
              <a:t>I</a:t>
            </a:r>
            <a:r>
              <a:rPr lang="id-ID" dirty="0"/>
              <a:t>. J. Triwardhani, W. Trigartanti, I. Rachmawati, and R. P. Putra, “Strategi Guru dalam membangun komunikasi dengan Orang Tua Siswa di Sekolah,” </a:t>
            </a:r>
            <a:r>
              <a:rPr lang="id-ID" i="1" dirty="0"/>
              <a:t>J. Kaji. Komun.</a:t>
            </a:r>
            <a:r>
              <a:rPr lang="id-ID" dirty="0"/>
              <a:t>, vol. 8, no. 1, p. 99, 2020, doi: 10.24198/jkk.v8i1.23620.</a:t>
            </a:r>
            <a:endParaRPr lang="en-US" dirty="0"/>
          </a:p>
          <a:p>
            <a:r>
              <a:rPr lang="id-ID" dirty="0" smtClean="0"/>
              <a:t>A</a:t>
            </a:r>
            <a:r>
              <a:rPr lang="id-ID" dirty="0"/>
              <a:t>. Amaliyah and A. Rahmat, “Aam Amaliyah, Azwar Rahmat Attadib: Journal of Elementary Education, Vol. 5 (1), Juni 2021,” </a:t>
            </a:r>
            <a:r>
              <a:rPr lang="id-ID" i="1" dirty="0"/>
              <a:t>J. Elem. Educ.</a:t>
            </a:r>
            <a:r>
              <a:rPr lang="id-ID" dirty="0"/>
              <a:t>, vol. 5, no. 1, pp. 28–45, 2021.</a:t>
            </a:r>
            <a:endParaRPr lang="en-US" dirty="0"/>
          </a:p>
          <a:p>
            <a:r>
              <a:rPr lang="id-ID" dirty="0" smtClean="0"/>
              <a:t>E</a:t>
            </a:r>
            <a:r>
              <a:rPr lang="id-ID" dirty="0"/>
              <a:t>. I. Muawanah and A. Muhid, “Strategi Meningkatkan Motivasi Belajar Siswa Selama Pandemi Covid – 19 : Literature Review,” </a:t>
            </a:r>
            <a:r>
              <a:rPr lang="id-ID" i="1" dirty="0"/>
              <a:t>J. Ilm. Bimbing. Konseling Undiksha</a:t>
            </a:r>
            <a:r>
              <a:rPr lang="id-ID" dirty="0"/>
              <a:t>, vol. 12, no. 1, pp. 90–98, 2021, doi: 10.23887/jjbk.v12i1.31311.</a:t>
            </a:r>
            <a:endParaRPr lang="en-US" dirty="0"/>
          </a:p>
          <a:p>
            <a:r>
              <a:rPr lang="id-ID" dirty="0" smtClean="0"/>
              <a:t>W</a:t>
            </a:r>
            <a:r>
              <a:rPr lang="id-ID" dirty="0"/>
              <a:t>. Junaidi, Andi Syahputra, Asmarika, Riska Syafitri, “Pola Komunikasi Guru dengan Peserta Didik dalam Pembinaan Akhlak di SDIT Uwais Al Qarni Pekanbaru,” </a:t>
            </a:r>
            <a:r>
              <a:rPr lang="id-ID" i="1" dirty="0"/>
              <a:t>J. Educ. Res.</a:t>
            </a:r>
            <a:r>
              <a:rPr lang="id-ID" dirty="0"/>
              <a:t>, vol. 4, no. 3, pp. 1162–1168, 2023.</a:t>
            </a:r>
            <a:endParaRPr lang="en-US" dirty="0"/>
          </a:p>
          <a:p>
            <a:r>
              <a:rPr lang="id-ID" dirty="0" smtClean="0"/>
              <a:t>I</a:t>
            </a:r>
            <a:r>
              <a:rPr lang="id-ID" dirty="0"/>
              <a:t>. Imron, “Analisa Pengaruh Kualitas Produk Terhadap Kepuasan Konsumen Menggunakan Metode Kuantitatif Pada CV. Meubele Berkah Tangerang,” </a:t>
            </a:r>
            <a:r>
              <a:rPr lang="id-ID" i="1" dirty="0"/>
              <a:t>Indones. J. Softw. Eng.</a:t>
            </a:r>
            <a:r>
              <a:rPr lang="id-ID" dirty="0"/>
              <a:t>, vol. 5, no. 1, pp. 19–28, 2019, doi: 10.31294/ijse.v5i1.5861.</a:t>
            </a:r>
            <a:endParaRPr lang="en-US" dirty="0"/>
          </a:p>
          <a:p>
            <a:r>
              <a:rPr lang="id-ID" dirty="0" smtClean="0"/>
              <a:t>A</a:t>
            </a:r>
            <a:r>
              <a:rPr lang="id-ID" dirty="0"/>
              <a:t>. G. Prawiyogi, T. L. Sadiah, A. Purwanugraha, and P. N. Elisa, “Penggunaan Media Big Book untuk Menumbuhkan Minat Membaca di Sekolah Dasar,” </a:t>
            </a:r>
            <a:r>
              <a:rPr lang="id-ID" i="1" dirty="0"/>
              <a:t>J. Basicedu</a:t>
            </a:r>
            <a:r>
              <a:rPr lang="id-ID" dirty="0"/>
              <a:t>, vol. 5, no. 1, pp. 446–452, 2021, doi: 10.31004/basicedu.v5i1.787.</a:t>
            </a:r>
            <a:endParaRPr lang="en-US" dirty="0"/>
          </a:p>
          <a:p>
            <a:r>
              <a:rPr lang="id-ID" dirty="0" smtClean="0"/>
              <a:t>S</a:t>
            </a:r>
            <a:r>
              <a:rPr lang="id-ID" dirty="0"/>
              <a:t>. K. Dewi and A. Sudaryanto, “Validitas dan Reliabilitas Kuesioner Pengetahuan , Sikap dan Perilaku Pencegahan Demam Berdarah,” </a:t>
            </a:r>
            <a:r>
              <a:rPr lang="id-ID" i="1" dirty="0"/>
              <a:t>Semin. Nas. Keperawatan Univ. Muhammadiyah Surakarta 2020</a:t>
            </a:r>
            <a:r>
              <a:rPr lang="id-ID" dirty="0"/>
              <a:t>, pp. 73–79, 2020.</a:t>
            </a:r>
            <a:endParaRPr lang="en-US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1253458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Referensi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758" y="1155459"/>
            <a:ext cx="11830877" cy="5089734"/>
          </a:xfrm>
        </p:spPr>
        <p:txBody>
          <a:bodyPr>
            <a:normAutofit fontScale="55000" lnSpcReduction="20000"/>
          </a:bodyPr>
          <a:lstStyle/>
          <a:p>
            <a:r>
              <a:rPr lang="id-ID" dirty="0"/>
              <a:t>D. Maya Nuraini Faiza, “Jurnal Basicedu,” </a:t>
            </a:r>
            <a:r>
              <a:rPr lang="id-ID" i="1" dirty="0"/>
              <a:t>J. Basicedu</a:t>
            </a:r>
            <a:r>
              <a:rPr lang="id-ID" dirty="0"/>
              <a:t>, vol. 5, no. 5, pp. 3829–3840, 2021.</a:t>
            </a:r>
            <a:endParaRPr lang="en-US" dirty="0"/>
          </a:p>
          <a:p>
            <a:r>
              <a:rPr lang="id-ID" dirty="0" smtClean="0"/>
              <a:t>I</a:t>
            </a:r>
            <a:r>
              <a:rPr lang="id-ID" dirty="0"/>
              <a:t>. R. Alamsyah and R. A. Nugroho, “Pengaruh Latihan Shooting Dengan Metode Beef Terhadap Akurasi Free Throw Siswi Ekstrakurikuler Basket Smk Neger 4 Bandar Lampung,” </a:t>
            </a:r>
            <a:r>
              <a:rPr lang="id-ID" i="1" dirty="0"/>
              <a:t>J. Phys. Educ.</a:t>
            </a:r>
            <a:r>
              <a:rPr lang="id-ID" dirty="0"/>
              <a:t>, vol. 3, no. 2, pp. 1–5, 2022, doi: 10.33365/joupe.v3i2.1890.</a:t>
            </a:r>
            <a:endParaRPr lang="en-US" dirty="0"/>
          </a:p>
          <a:p>
            <a:r>
              <a:rPr lang="id-ID" dirty="0" smtClean="0"/>
              <a:t>D</a:t>
            </a:r>
            <a:r>
              <a:rPr lang="id-ID" dirty="0"/>
              <a:t>. Firmansyah and Dede, “Teknik Pengambilan Sampel Umum dalam Metodologi Penelitian: Literature Review,” </a:t>
            </a:r>
            <a:r>
              <a:rPr lang="id-ID" i="1" dirty="0"/>
              <a:t>J. Ilm. Pendidik. Holistik</a:t>
            </a:r>
            <a:r>
              <a:rPr lang="id-ID" dirty="0"/>
              <a:t>, vol. 1, no. 2, pp. 85–114, 2022, doi: 10.55927/jiph.v1i2.937.</a:t>
            </a:r>
            <a:endParaRPr lang="en-US" dirty="0"/>
          </a:p>
          <a:p>
            <a:r>
              <a:rPr lang="id-ID" dirty="0" smtClean="0"/>
              <a:t>N</a:t>
            </a:r>
            <a:r>
              <a:rPr lang="id-ID" dirty="0"/>
              <a:t>. M. Janna and Herianto, “Artikel Statistik yang Benar,” </a:t>
            </a:r>
            <a:r>
              <a:rPr lang="id-ID" i="1" dirty="0"/>
              <a:t>J. Darul Dakwah Wal-Irsyad</a:t>
            </a:r>
            <a:r>
              <a:rPr lang="id-ID" dirty="0"/>
              <a:t>, no. 18210047, pp. 1–12, 2021.</a:t>
            </a:r>
            <a:endParaRPr lang="en-US" dirty="0"/>
          </a:p>
          <a:p>
            <a:r>
              <a:rPr lang="id-ID" dirty="0" smtClean="0"/>
              <a:t>U</a:t>
            </a:r>
            <a:r>
              <a:rPr lang="id-ID" dirty="0"/>
              <a:t>. Usmadi, “Pengujian Persyaratan Analisis (Uji Homogenitas Dan Uji Normalitas),” </a:t>
            </a:r>
            <a:r>
              <a:rPr lang="id-ID" i="1" dirty="0"/>
              <a:t>Inov. Pendidik.</a:t>
            </a:r>
            <a:r>
              <a:rPr lang="id-ID" dirty="0"/>
              <a:t>, vol. 7, no. 1, pp. 50–62, 2020, doi: 10.31869/ip.v7i1.2281.</a:t>
            </a:r>
            <a:endParaRPr lang="en-US" dirty="0"/>
          </a:p>
          <a:p>
            <a:r>
              <a:rPr lang="id-ID" dirty="0" smtClean="0"/>
              <a:t>M</a:t>
            </a:r>
            <a:r>
              <a:rPr lang="id-ID" dirty="0"/>
              <a:t>. B. U. B. Arifin and A. Aunillah, </a:t>
            </a:r>
            <a:r>
              <a:rPr lang="id-ID" i="1" dirty="0"/>
              <a:t>Buku Ajar Statistik Pendidikan</a:t>
            </a:r>
            <a:r>
              <a:rPr lang="id-ID" dirty="0"/>
              <a:t>. Sidoarjo: UMSIDA Press, 2021. doi: https://doi.org/10.21070/2021/978-623-6292-33-4.</a:t>
            </a:r>
            <a:endParaRPr lang="en-US" dirty="0"/>
          </a:p>
          <a:p>
            <a:r>
              <a:rPr lang="id-ID" dirty="0" smtClean="0"/>
              <a:t>S</a:t>
            </a:r>
            <a:r>
              <a:rPr lang="id-ID" dirty="0"/>
              <a:t>. Sumartini, K. S. Harahap, and S. Sthevany, “Kajian Pengendalian Mutu Produk Tuna Loin Precooked Frozen Menggunakan Metode Skala Likert Di Perusahaan Pembekuan Tuna,” </a:t>
            </a:r>
            <a:r>
              <a:rPr lang="id-ID" i="1" dirty="0"/>
              <a:t>Aurelia J.</a:t>
            </a:r>
            <a:r>
              <a:rPr lang="id-ID" dirty="0"/>
              <a:t>, vol. 2, no. 1, p. 29, 2020, doi: 10.15578/aj.v2i1.9392.</a:t>
            </a:r>
            <a:endParaRPr lang="en-US" dirty="0"/>
          </a:p>
          <a:p>
            <a:r>
              <a:rPr lang="id-ID" dirty="0" smtClean="0"/>
              <a:t>M</a:t>
            </a:r>
            <a:r>
              <a:rPr lang="id-ID" dirty="0"/>
              <a:t>. B. U. B. Arifin and N. Nurdyansyah, </a:t>
            </a:r>
            <a:r>
              <a:rPr lang="id-ID" i="1" dirty="0"/>
              <a:t>Buku Ajar Metodologi Penelitian Pendidikan</a:t>
            </a:r>
            <a:r>
              <a:rPr lang="id-ID" dirty="0"/>
              <a:t>. Sidoarjo: UMSIDA Press, 2018. doi: https://doi.org/10.21070/2018/978-602-5914-19-5.</a:t>
            </a:r>
            <a:endParaRPr lang="en-US" dirty="0"/>
          </a:p>
          <a:p>
            <a:r>
              <a:rPr lang="id-ID" dirty="0" smtClean="0"/>
              <a:t>D</a:t>
            </a:r>
            <a:r>
              <a:rPr lang="id-ID" dirty="0"/>
              <a:t>. N. P. Putri and M. B. U. B. Arifin, “Peran Kinerja Guru Dalam Membentuk Karakter Kerjasama Pada Siswa Kelas IV,” </a:t>
            </a:r>
            <a:r>
              <a:rPr lang="id-ID" i="1" dirty="0"/>
              <a:t>Al-Mada J. Agama, Sos. dan Budaya</a:t>
            </a:r>
            <a:r>
              <a:rPr lang="id-ID" dirty="0"/>
              <a:t>, vol. 5, no. 2, pp. 176–189, 2022, doi: 10.31538/almada.v5i2.2517.</a:t>
            </a:r>
            <a:endParaRPr lang="en-US" dirty="0"/>
          </a:p>
          <a:p>
            <a:r>
              <a:rPr lang="id-ID" dirty="0" smtClean="0"/>
              <a:t>R</a:t>
            </a:r>
            <a:r>
              <a:rPr lang="id-ID" dirty="0"/>
              <a:t>. D. K. Sari and M. Arifin, “Penerapan Model Pembelajaran Make a Match untuk Meningkatkan Motivasi Belajar Siswa Kelas IV MI Miftahul Ulum Kraton pada Tema 6,” </a:t>
            </a:r>
            <a:r>
              <a:rPr lang="id-ID" i="1" dirty="0"/>
              <a:t>Model. J. Progr. …</a:t>
            </a:r>
            <a:r>
              <a:rPr lang="id-ID" dirty="0"/>
              <a:t>, vol. 9, pp. 281–291, 2022, [Online]. Available: http://www.jurnal.stitnualhikmah.ac.id/index.php/modeling/article/view/1206%0Ahttps://www.jurnal.stitnualhikmah.ac.id/index.php/modeling/article/download/1206/732</a:t>
            </a:r>
            <a:endParaRPr lang="en-US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4093791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Referensi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d-ID" sz="2000" dirty="0"/>
              <a:t>A. T. Daga, “Makna Merdeka Belajar dan Penguatan Peran Guru di Sekolah Dasar,” </a:t>
            </a:r>
            <a:r>
              <a:rPr lang="id-ID" sz="2000" i="1" dirty="0"/>
              <a:t>J. Educ. FKIP UNMA</a:t>
            </a:r>
            <a:r>
              <a:rPr lang="id-ID" sz="2000" dirty="0"/>
              <a:t>, vol. 7, no. 3, pp. 1075–1090, 2021, doi: 10.31949/educatio.v7i3.1279.</a:t>
            </a:r>
            <a:endParaRPr lang="en-US" sz="2000" dirty="0"/>
          </a:p>
          <a:p>
            <a:r>
              <a:rPr lang="id-ID" sz="2000" dirty="0" smtClean="0"/>
              <a:t>A</a:t>
            </a:r>
            <a:r>
              <a:rPr lang="id-ID" sz="2000" dirty="0"/>
              <a:t>. M. Regianti and N. Nurdyansyah, “Pengembangan Media Interaktif Fabel Untuk Meningkatkan Minat Baca Dan Ketrampilan Menulis Peserta Didik,” </a:t>
            </a:r>
            <a:r>
              <a:rPr lang="id-ID" sz="2000" i="1" dirty="0"/>
              <a:t>Autentik  J. Pengemb. Pendidik. Dasar</a:t>
            </a:r>
            <a:r>
              <a:rPr lang="id-ID" sz="2000" dirty="0"/>
              <a:t>, vol. 7, no. 1, pp. 70–81, 2023, doi: 10.36379/autentik.v7i1.277.</a:t>
            </a:r>
            <a:endParaRPr lang="en-US" sz="2000" dirty="0"/>
          </a:p>
          <a:p>
            <a:r>
              <a:rPr lang="id-ID" sz="2000" dirty="0" smtClean="0"/>
              <a:t>D</a:t>
            </a:r>
            <a:r>
              <a:rPr lang="id-ID" sz="2000" dirty="0"/>
              <a:t>. Derson and I. G. D. Gunawan, “Pentingnya Pendidikan Multikultur Dalam Pembelajaran di Sekolah Dasar,” </a:t>
            </a:r>
            <a:r>
              <a:rPr lang="id-ID" sz="2000" i="1" dirty="0"/>
              <a:t>JAPAM (Jurnal Pendidik. Agama)</a:t>
            </a:r>
            <a:r>
              <a:rPr lang="id-ID" sz="2000" dirty="0"/>
              <a:t>, vol. 1, no. 1, p. 12, 2021, doi: 10.25078/japam.v1i1.2317.</a:t>
            </a:r>
            <a:endParaRPr lang="en-US" sz="2000" dirty="0"/>
          </a:p>
          <a:p>
            <a:r>
              <a:rPr lang="id-ID" sz="2000" dirty="0" smtClean="0"/>
              <a:t>A</a:t>
            </a:r>
            <a:r>
              <a:rPr lang="id-ID" sz="2000" dirty="0"/>
              <a:t>. Tusaroh and J. Juhji, “The Effect of Role-Playing Method on Student’s Confidence in Indonesian Language Subjects,” </a:t>
            </a:r>
            <a:r>
              <a:rPr lang="id-ID" sz="2000" i="1" dirty="0"/>
              <a:t>Madrosatuna J. Islam. Elem. Sch.</a:t>
            </a:r>
            <a:r>
              <a:rPr lang="id-ID" sz="2000" dirty="0"/>
              <a:t>, vol. 4, no. 1, pp. 01–07, 2020, doi: 10.21070/madrosatuna.v4i1.370.</a:t>
            </a:r>
            <a:endParaRPr lang="en-US" sz="2000" dirty="0"/>
          </a:p>
          <a:p>
            <a:r>
              <a:rPr lang="id-ID" sz="2000" dirty="0" smtClean="0"/>
              <a:t>L</a:t>
            </a:r>
            <a:r>
              <a:rPr lang="id-ID" sz="2000" dirty="0"/>
              <a:t>. N. Ardana, N. Vega,  putri Kirana, and T. Sunaryati, “Peran Penting Evaluasi Pembelajaran pada Mata PelajaranPendidikan Kewarganegaraan di Sekolah Dasar BerbasisPendidikan Karakter,” </a:t>
            </a:r>
            <a:r>
              <a:rPr lang="id-ID" sz="2000" i="1" dirty="0"/>
              <a:t>J. Pendidik. Tambusai</a:t>
            </a:r>
            <a:r>
              <a:rPr lang="id-ID" sz="2000" dirty="0"/>
              <a:t>, vol. 7, pp. 1–6, 2023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7448863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04f7abbb21_0_30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Pendahuluan</a:t>
            </a:r>
            <a:endParaRPr/>
          </a:p>
        </p:txBody>
      </p:sp>
      <p:sp>
        <p:nvSpPr>
          <p:cNvPr id="47" name="Google Shape;47;g104f7abbb21_0_309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50800" indent="0" algn="just">
              <a:buNone/>
            </a:pPr>
            <a:r>
              <a:rPr lang="en-US" sz="2600" dirty="0" err="1"/>
              <a:t>Komunikasi</a:t>
            </a:r>
            <a:r>
              <a:rPr lang="en-US" sz="2600" dirty="0"/>
              <a:t> </a:t>
            </a:r>
            <a:r>
              <a:rPr lang="en-US" sz="2600" dirty="0" err="1"/>
              <a:t>dapat</a:t>
            </a:r>
            <a:r>
              <a:rPr lang="en-US" sz="2600" dirty="0"/>
              <a:t> </a:t>
            </a:r>
            <a:r>
              <a:rPr lang="en-US" sz="2600" dirty="0" err="1"/>
              <a:t>membawa</a:t>
            </a:r>
            <a:r>
              <a:rPr lang="en-US" sz="2600" dirty="0"/>
              <a:t> </a:t>
            </a:r>
            <a:r>
              <a:rPr lang="en-US" sz="2600" dirty="0" err="1"/>
              <a:t>berbagai</a:t>
            </a:r>
            <a:r>
              <a:rPr lang="en-US" sz="2600" dirty="0"/>
              <a:t> </a:t>
            </a:r>
            <a:r>
              <a:rPr lang="en-US" sz="2600" dirty="0" err="1"/>
              <a:t>makna</a:t>
            </a:r>
            <a:r>
              <a:rPr lang="en-US" sz="2600" dirty="0"/>
              <a:t> </a:t>
            </a:r>
            <a:r>
              <a:rPr lang="en-US" sz="2600" dirty="0" err="1"/>
              <a:t>dalam</a:t>
            </a:r>
            <a:r>
              <a:rPr lang="en-US" sz="2600" dirty="0"/>
              <a:t> </a:t>
            </a:r>
            <a:r>
              <a:rPr lang="en-US" sz="2600" dirty="0" err="1"/>
              <a:t>kehidupan</a:t>
            </a:r>
            <a:r>
              <a:rPr lang="en-US" sz="2600" dirty="0"/>
              <a:t> </a:t>
            </a:r>
            <a:r>
              <a:rPr lang="en-US" sz="2600" dirty="0" err="1"/>
              <a:t>setiap</a:t>
            </a:r>
            <a:r>
              <a:rPr lang="en-US" sz="2600" dirty="0"/>
              <a:t> </a:t>
            </a:r>
            <a:r>
              <a:rPr lang="en-US" sz="2600" dirty="0" err="1"/>
              <a:t>manusia</a:t>
            </a:r>
            <a:r>
              <a:rPr lang="en-US" sz="2600" dirty="0"/>
              <a:t> yang </a:t>
            </a:r>
            <a:r>
              <a:rPr lang="en-US" sz="2600" dirty="0" err="1"/>
              <a:t>bertukar</a:t>
            </a:r>
            <a:r>
              <a:rPr lang="en-US" sz="2600" dirty="0"/>
              <a:t> </a:t>
            </a:r>
            <a:r>
              <a:rPr lang="en-US" sz="2600" dirty="0" err="1"/>
              <a:t>pikiran</a:t>
            </a:r>
            <a:r>
              <a:rPr lang="en-US" sz="2600" dirty="0"/>
              <a:t> </a:t>
            </a:r>
            <a:r>
              <a:rPr lang="en-US" sz="2600" dirty="0" err="1"/>
              <a:t>mengenai</a:t>
            </a:r>
            <a:r>
              <a:rPr lang="en-US" sz="2600" dirty="0"/>
              <a:t> </a:t>
            </a:r>
            <a:r>
              <a:rPr lang="en-US" sz="2600" dirty="0" err="1"/>
              <a:t>segala</a:t>
            </a:r>
            <a:r>
              <a:rPr lang="en-US" sz="2600" dirty="0"/>
              <a:t> </a:t>
            </a:r>
            <a:r>
              <a:rPr lang="en-US" sz="2600" dirty="0" err="1"/>
              <a:t>macam</a:t>
            </a:r>
            <a:r>
              <a:rPr lang="en-US" sz="2600" dirty="0"/>
              <a:t> </a:t>
            </a:r>
            <a:r>
              <a:rPr lang="en-US" sz="2600" dirty="0" err="1"/>
              <a:t>sumber</a:t>
            </a:r>
            <a:r>
              <a:rPr lang="en-US" sz="2600" dirty="0"/>
              <a:t> </a:t>
            </a:r>
            <a:r>
              <a:rPr lang="en-US" sz="2600" dirty="0" err="1"/>
              <a:t>informasi</a:t>
            </a:r>
            <a:r>
              <a:rPr lang="en-US" sz="2600" dirty="0"/>
              <a:t> </a:t>
            </a:r>
            <a:r>
              <a:rPr lang="en-US" sz="2600" dirty="0" err="1"/>
              <a:t>dari</a:t>
            </a:r>
            <a:r>
              <a:rPr lang="en-US" sz="2600" dirty="0"/>
              <a:t> </a:t>
            </a:r>
            <a:r>
              <a:rPr lang="en-US" sz="2600" dirty="0" err="1"/>
              <a:t>berbagai</a:t>
            </a:r>
            <a:r>
              <a:rPr lang="en-US" sz="2600" dirty="0"/>
              <a:t> </a:t>
            </a:r>
            <a:r>
              <a:rPr lang="en-US" sz="2600" dirty="0" err="1"/>
              <a:t>penjuru</a:t>
            </a:r>
            <a:r>
              <a:rPr lang="en-US" sz="2600" dirty="0"/>
              <a:t> </a:t>
            </a:r>
            <a:r>
              <a:rPr lang="en-US" sz="2600" dirty="0" err="1"/>
              <a:t>dunia</a:t>
            </a:r>
            <a:r>
              <a:rPr lang="en-US" sz="2600" dirty="0"/>
              <a:t>, </a:t>
            </a:r>
            <a:r>
              <a:rPr lang="en-US" sz="2600" dirty="0" err="1"/>
              <a:t>suasana</a:t>
            </a:r>
            <a:r>
              <a:rPr lang="en-US" sz="2600" dirty="0"/>
              <a:t> </a:t>
            </a:r>
            <a:r>
              <a:rPr lang="en-US" sz="2600" dirty="0" err="1"/>
              <a:t>hati</a:t>
            </a:r>
            <a:r>
              <a:rPr lang="en-US" sz="2600" dirty="0"/>
              <a:t> yang </a:t>
            </a:r>
            <a:r>
              <a:rPr lang="en-US" sz="2600" dirty="0" err="1"/>
              <a:t>sedang</a:t>
            </a:r>
            <a:r>
              <a:rPr lang="en-US" sz="2600" dirty="0"/>
              <a:t> </a:t>
            </a:r>
            <a:r>
              <a:rPr lang="en-US" sz="2600" dirty="0" err="1"/>
              <a:t>dirasakan</a:t>
            </a:r>
            <a:r>
              <a:rPr lang="en-US" sz="2600" dirty="0"/>
              <a:t>, </a:t>
            </a:r>
            <a:r>
              <a:rPr lang="en-US" sz="2600" dirty="0" err="1"/>
              <a:t>berbagai</a:t>
            </a:r>
            <a:r>
              <a:rPr lang="en-US" sz="2600" dirty="0"/>
              <a:t> </a:t>
            </a:r>
            <a:r>
              <a:rPr lang="en-US" sz="2600" dirty="0" err="1"/>
              <a:t>bentuk</a:t>
            </a:r>
            <a:r>
              <a:rPr lang="en-US" sz="2600" dirty="0"/>
              <a:t> </a:t>
            </a:r>
            <a:r>
              <a:rPr lang="en-US" sz="2600" dirty="0" err="1"/>
              <a:t>ekspresi</a:t>
            </a:r>
            <a:r>
              <a:rPr lang="en-US" sz="2600" dirty="0"/>
              <a:t> </a:t>
            </a:r>
            <a:r>
              <a:rPr lang="en-US" sz="2600" dirty="0" err="1"/>
              <a:t>komunikasi</a:t>
            </a:r>
            <a:r>
              <a:rPr lang="en-US" sz="2600" dirty="0"/>
              <a:t> yang </a:t>
            </a:r>
            <a:r>
              <a:rPr lang="en-US" sz="2600" dirty="0" err="1"/>
              <a:t>dilakukan</a:t>
            </a:r>
            <a:r>
              <a:rPr lang="en-US" sz="2600" dirty="0"/>
              <a:t> </a:t>
            </a:r>
            <a:r>
              <a:rPr lang="en-US" sz="2600" dirty="0" err="1"/>
              <a:t>manusia</a:t>
            </a:r>
            <a:r>
              <a:rPr lang="en-US" sz="2600" dirty="0"/>
              <a:t> </a:t>
            </a:r>
            <a:r>
              <a:rPr lang="en-US" sz="2600" dirty="0" err="1"/>
              <a:t>berdasarkan</a:t>
            </a:r>
            <a:r>
              <a:rPr lang="en-US" sz="2600" dirty="0"/>
              <a:t> </a:t>
            </a:r>
            <a:r>
              <a:rPr lang="en-US" sz="2600" dirty="0" err="1"/>
              <a:t>berbagai</a:t>
            </a:r>
            <a:r>
              <a:rPr lang="en-US" sz="2600" dirty="0"/>
              <a:t> </a:t>
            </a:r>
            <a:r>
              <a:rPr lang="en-US" sz="2600" dirty="0" err="1"/>
              <a:t>alasan</a:t>
            </a:r>
            <a:r>
              <a:rPr lang="en-US" sz="2600" dirty="0"/>
              <a:t> </a:t>
            </a:r>
            <a:r>
              <a:rPr lang="en-US" sz="2600" dirty="0" err="1"/>
              <a:t>untuk</a:t>
            </a:r>
            <a:r>
              <a:rPr lang="en-US" sz="2600" dirty="0"/>
              <a:t> </a:t>
            </a:r>
            <a:r>
              <a:rPr lang="en-US" sz="2600" dirty="0" err="1"/>
              <a:t>memulai</a:t>
            </a:r>
            <a:r>
              <a:rPr lang="en-US" sz="2600" dirty="0"/>
              <a:t> </a:t>
            </a:r>
            <a:r>
              <a:rPr lang="en-US" sz="2600" dirty="0" err="1" smtClean="0"/>
              <a:t>komunikasi</a:t>
            </a:r>
            <a:r>
              <a:rPr lang="en-US" sz="2600" dirty="0" smtClean="0"/>
              <a:t>.</a:t>
            </a:r>
            <a:r>
              <a:rPr lang="en-US" sz="2600" dirty="0"/>
              <a:t> </a:t>
            </a:r>
            <a:r>
              <a:rPr lang="en-US" sz="2600" dirty="0" err="1" smtClean="0"/>
              <a:t>Setiap</a:t>
            </a:r>
            <a:r>
              <a:rPr lang="en-US" sz="2600" dirty="0" smtClean="0"/>
              <a:t> </a:t>
            </a:r>
            <a:r>
              <a:rPr lang="en-US" sz="2600" dirty="0" err="1"/>
              <a:t>latar</a:t>
            </a:r>
            <a:r>
              <a:rPr lang="en-US" sz="2600" dirty="0"/>
              <a:t> </a:t>
            </a:r>
            <a:r>
              <a:rPr lang="en-US" sz="2600" dirty="0" err="1"/>
              <a:t>belakang</a:t>
            </a:r>
            <a:r>
              <a:rPr lang="en-US" sz="2600" dirty="0"/>
              <a:t> </a:t>
            </a:r>
            <a:r>
              <a:rPr lang="en-US" sz="2600" dirty="0" err="1"/>
              <a:t>hubungan</a:t>
            </a:r>
            <a:r>
              <a:rPr lang="en-US" sz="2600" dirty="0"/>
              <a:t> </a:t>
            </a:r>
            <a:r>
              <a:rPr lang="en-US" sz="2600" dirty="0" err="1"/>
              <a:t>memerlukan</a:t>
            </a:r>
            <a:r>
              <a:rPr lang="en-US" sz="2600" dirty="0"/>
              <a:t> </a:t>
            </a:r>
            <a:r>
              <a:rPr lang="en-US" sz="2600" dirty="0" err="1"/>
              <a:t>pola</a:t>
            </a:r>
            <a:r>
              <a:rPr lang="en-US" sz="2600" dirty="0"/>
              <a:t> </a:t>
            </a:r>
            <a:r>
              <a:rPr lang="en-US" sz="2600" dirty="0" err="1"/>
              <a:t>dan</a:t>
            </a:r>
            <a:r>
              <a:rPr lang="en-US" sz="2600" dirty="0"/>
              <a:t> </a:t>
            </a:r>
            <a:r>
              <a:rPr lang="en-US" sz="2600" dirty="0" err="1"/>
              <a:t>bentuk</a:t>
            </a:r>
            <a:r>
              <a:rPr lang="en-US" sz="2600" dirty="0"/>
              <a:t> </a:t>
            </a:r>
            <a:r>
              <a:rPr lang="en-US" sz="2600" dirty="0" err="1"/>
              <a:t>untuk</a:t>
            </a:r>
            <a:r>
              <a:rPr lang="en-US" sz="2600" dirty="0"/>
              <a:t> </a:t>
            </a:r>
            <a:r>
              <a:rPr lang="en-US" sz="2600" dirty="0" err="1"/>
              <a:t>memulai</a:t>
            </a:r>
            <a:r>
              <a:rPr lang="en-US" sz="2600" dirty="0"/>
              <a:t> </a:t>
            </a:r>
            <a:r>
              <a:rPr lang="en-US" sz="2600" dirty="0" err="1"/>
              <a:t>komunikasi</a:t>
            </a:r>
            <a:r>
              <a:rPr lang="en-US" sz="2600" dirty="0"/>
              <a:t>. </a:t>
            </a:r>
            <a:r>
              <a:rPr lang="en-US" sz="2600" dirty="0" err="1"/>
              <a:t>Pola</a:t>
            </a:r>
            <a:r>
              <a:rPr lang="en-US" sz="2600" dirty="0"/>
              <a:t> </a:t>
            </a:r>
            <a:r>
              <a:rPr lang="en-US" sz="2600" dirty="0" err="1"/>
              <a:t>komunikasi</a:t>
            </a:r>
            <a:r>
              <a:rPr lang="en-US" sz="2600" dirty="0"/>
              <a:t> </a:t>
            </a:r>
            <a:r>
              <a:rPr lang="en-US" sz="2600" dirty="0" err="1"/>
              <a:t>merupakan</a:t>
            </a:r>
            <a:r>
              <a:rPr lang="en-US" sz="2600" dirty="0"/>
              <a:t> </a:t>
            </a:r>
            <a:r>
              <a:rPr lang="en-US" sz="2600" dirty="0" err="1"/>
              <a:t>suatu</a:t>
            </a:r>
            <a:r>
              <a:rPr lang="en-US" sz="2600" dirty="0"/>
              <a:t> </a:t>
            </a:r>
            <a:r>
              <a:rPr lang="en-US" sz="2600" dirty="0" err="1"/>
              <a:t>gambaran</a:t>
            </a:r>
            <a:r>
              <a:rPr lang="en-US" sz="2600" dirty="0"/>
              <a:t> </a:t>
            </a:r>
            <a:r>
              <a:rPr lang="en-US" sz="2600" dirty="0" err="1"/>
              <a:t>sederhana</a:t>
            </a:r>
            <a:r>
              <a:rPr lang="en-US" sz="2600" dirty="0"/>
              <a:t> yang mana </a:t>
            </a:r>
            <a:r>
              <a:rPr lang="en-US" sz="2600" dirty="0" err="1"/>
              <a:t>satu</a:t>
            </a:r>
            <a:r>
              <a:rPr lang="en-US" sz="2600" dirty="0"/>
              <a:t> </a:t>
            </a:r>
            <a:r>
              <a:rPr lang="en-US" sz="2600" dirty="0" err="1"/>
              <a:t>subjek</a:t>
            </a:r>
            <a:r>
              <a:rPr lang="en-US" sz="2600" dirty="0"/>
              <a:t> </a:t>
            </a:r>
            <a:r>
              <a:rPr lang="en-US" sz="2600" dirty="0" err="1"/>
              <a:t>berhubungan</a:t>
            </a:r>
            <a:r>
              <a:rPr lang="en-US" sz="2600" dirty="0"/>
              <a:t> </a:t>
            </a:r>
            <a:r>
              <a:rPr lang="en-US" sz="2600" dirty="0" err="1"/>
              <a:t>dengan</a:t>
            </a:r>
            <a:r>
              <a:rPr lang="en-US" sz="2600" dirty="0"/>
              <a:t> </a:t>
            </a:r>
            <a:r>
              <a:rPr lang="en-US" sz="2600" dirty="0" err="1"/>
              <a:t>subjek</a:t>
            </a:r>
            <a:r>
              <a:rPr lang="en-US" sz="2600" dirty="0"/>
              <a:t> </a:t>
            </a:r>
            <a:r>
              <a:rPr lang="en-US" sz="2600" dirty="0" err="1"/>
              <a:t>lainnya</a:t>
            </a:r>
            <a:r>
              <a:rPr lang="en-US" sz="2600" dirty="0"/>
              <a:t>, proses </a:t>
            </a:r>
            <a:r>
              <a:rPr lang="en-US" sz="2600" dirty="0" err="1"/>
              <a:t>pengiriman</a:t>
            </a:r>
            <a:r>
              <a:rPr lang="en-US" sz="2600" dirty="0"/>
              <a:t> </a:t>
            </a:r>
            <a:r>
              <a:rPr lang="en-US" sz="2600" dirty="0" err="1"/>
              <a:t>dan</a:t>
            </a:r>
            <a:r>
              <a:rPr lang="en-US" sz="2600" dirty="0"/>
              <a:t> </a:t>
            </a:r>
            <a:r>
              <a:rPr lang="en-US" sz="2600" dirty="0" err="1"/>
              <a:t>penerimaan</a:t>
            </a:r>
            <a:r>
              <a:rPr lang="en-US" sz="2600" dirty="0"/>
              <a:t> </a:t>
            </a:r>
            <a:r>
              <a:rPr lang="en-US" sz="2600" dirty="0" err="1"/>
              <a:t>pesan</a:t>
            </a:r>
            <a:r>
              <a:rPr lang="en-US" sz="2600" dirty="0"/>
              <a:t> </a:t>
            </a:r>
            <a:r>
              <a:rPr lang="en-US" sz="2600" dirty="0" err="1"/>
              <a:t>dengan</a:t>
            </a:r>
            <a:r>
              <a:rPr lang="en-US" sz="2600" dirty="0"/>
              <a:t> </a:t>
            </a:r>
            <a:r>
              <a:rPr lang="en-US" sz="2600" dirty="0" err="1"/>
              <a:t>benar</a:t>
            </a:r>
            <a:r>
              <a:rPr lang="en-US" sz="2600" dirty="0"/>
              <a:t> </a:t>
            </a:r>
            <a:r>
              <a:rPr lang="en-US" sz="2600" dirty="0" err="1"/>
              <a:t>sehingga</a:t>
            </a:r>
            <a:r>
              <a:rPr lang="en-US" sz="2600" dirty="0"/>
              <a:t> </a:t>
            </a:r>
            <a:r>
              <a:rPr lang="en-US" sz="2600" dirty="0" err="1"/>
              <a:t>pesan</a:t>
            </a:r>
            <a:r>
              <a:rPr lang="en-US" sz="2600" dirty="0"/>
              <a:t> </a:t>
            </a:r>
            <a:r>
              <a:rPr lang="en-US" sz="2600" dirty="0" err="1"/>
              <a:t>dapat</a:t>
            </a:r>
            <a:r>
              <a:rPr lang="en-US" sz="2600" dirty="0"/>
              <a:t> </a:t>
            </a:r>
            <a:r>
              <a:rPr lang="en-US" sz="2600" dirty="0" err="1"/>
              <a:t>diterima</a:t>
            </a:r>
            <a:r>
              <a:rPr lang="en-US" sz="2600" dirty="0"/>
              <a:t> </a:t>
            </a:r>
            <a:r>
              <a:rPr lang="en-US" sz="2600" dirty="0" err="1"/>
              <a:t>dengan</a:t>
            </a:r>
            <a:r>
              <a:rPr lang="en-US" sz="2600" dirty="0"/>
              <a:t> </a:t>
            </a:r>
            <a:r>
              <a:rPr lang="en-US" sz="2600" dirty="0" err="1"/>
              <a:t>baik</a:t>
            </a:r>
            <a:r>
              <a:rPr lang="en-US" sz="2600" dirty="0"/>
              <a:t> </a:t>
            </a:r>
            <a:r>
              <a:rPr lang="en-US" sz="2600" dirty="0" err="1"/>
              <a:t>dan</a:t>
            </a:r>
            <a:r>
              <a:rPr lang="en-US" sz="2600" dirty="0"/>
              <a:t> </a:t>
            </a:r>
            <a:r>
              <a:rPr lang="en-US" sz="2600" dirty="0" err="1" smtClean="0"/>
              <a:t>dipahami</a:t>
            </a:r>
            <a:r>
              <a:rPr lang="en-US" sz="2600" dirty="0" smtClean="0"/>
              <a:t>. </a:t>
            </a:r>
            <a:r>
              <a:rPr lang="en-US" sz="2600" dirty="0" err="1"/>
              <a:t>Oleh</a:t>
            </a:r>
            <a:r>
              <a:rPr lang="en-US" sz="2600" dirty="0"/>
              <a:t> </a:t>
            </a:r>
            <a:r>
              <a:rPr lang="en-US" sz="2600" dirty="0" err="1"/>
              <a:t>karena</a:t>
            </a:r>
            <a:r>
              <a:rPr lang="en-US" sz="2600" dirty="0"/>
              <a:t> </a:t>
            </a:r>
            <a:r>
              <a:rPr lang="en-US" sz="2600" dirty="0" err="1"/>
              <a:t>itu</a:t>
            </a:r>
            <a:r>
              <a:rPr lang="en-US" sz="2600" dirty="0"/>
              <a:t>, </a:t>
            </a:r>
            <a:r>
              <a:rPr lang="en-US" sz="2600" dirty="0" err="1" smtClean="0"/>
              <a:t>harus</a:t>
            </a:r>
            <a:r>
              <a:rPr lang="en-US" sz="2600" dirty="0" smtClean="0"/>
              <a:t> </a:t>
            </a:r>
            <a:r>
              <a:rPr lang="en-US" sz="2600" dirty="0" err="1"/>
              <a:t>membangun</a:t>
            </a:r>
            <a:r>
              <a:rPr lang="en-US" sz="2600" dirty="0"/>
              <a:t> </a:t>
            </a:r>
            <a:r>
              <a:rPr lang="en-US" sz="2600" dirty="0" err="1"/>
              <a:t>pola</a:t>
            </a:r>
            <a:r>
              <a:rPr lang="en-US" sz="2600" dirty="0"/>
              <a:t> </a:t>
            </a:r>
            <a:r>
              <a:rPr lang="en-US" sz="2600" dirty="0" err="1"/>
              <a:t>komunikasi</a:t>
            </a:r>
            <a:r>
              <a:rPr lang="en-US" sz="2600" dirty="0"/>
              <a:t> yang </a:t>
            </a:r>
            <a:r>
              <a:rPr lang="en-US" sz="2600" dirty="0" err="1"/>
              <a:t>strategis</a:t>
            </a:r>
            <a:r>
              <a:rPr lang="en-US" sz="2600" dirty="0"/>
              <a:t> </a:t>
            </a:r>
            <a:r>
              <a:rPr lang="en-US" sz="2600" dirty="0" err="1"/>
              <a:t>dengan</a:t>
            </a:r>
            <a:r>
              <a:rPr lang="en-US" sz="2600" dirty="0"/>
              <a:t> </a:t>
            </a:r>
            <a:r>
              <a:rPr lang="en-US" sz="2600" dirty="0" err="1"/>
              <a:t>siswa</a:t>
            </a:r>
            <a:r>
              <a:rPr lang="en-US" sz="2600" dirty="0"/>
              <a:t> </a:t>
            </a:r>
            <a:r>
              <a:rPr lang="en-US" sz="2600" dirty="0" err="1"/>
              <a:t>untuk</a:t>
            </a:r>
            <a:r>
              <a:rPr lang="en-US" sz="2600" dirty="0"/>
              <a:t> </a:t>
            </a:r>
            <a:r>
              <a:rPr lang="en-US" sz="2600" dirty="0" err="1"/>
              <a:t>menciptakan</a:t>
            </a:r>
            <a:r>
              <a:rPr lang="en-US" sz="2600" dirty="0"/>
              <a:t> </a:t>
            </a:r>
            <a:r>
              <a:rPr lang="en-US" sz="2600" dirty="0" err="1"/>
              <a:t>dan</a:t>
            </a:r>
            <a:r>
              <a:rPr lang="en-US" sz="2600" dirty="0"/>
              <a:t> </a:t>
            </a:r>
            <a:r>
              <a:rPr lang="en-US" sz="2600" dirty="0" err="1"/>
              <a:t>mewujudkan</a:t>
            </a:r>
            <a:r>
              <a:rPr lang="en-US" sz="2600" dirty="0"/>
              <a:t> </a:t>
            </a:r>
            <a:r>
              <a:rPr lang="en-US" sz="2600" dirty="0" err="1"/>
              <a:t>tujuan</a:t>
            </a:r>
            <a:r>
              <a:rPr lang="en-US" sz="2600" dirty="0"/>
              <a:t> </a:t>
            </a:r>
            <a:r>
              <a:rPr lang="en-US" sz="2600" dirty="0" err="1"/>
              <a:t>pembelajaran</a:t>
            </a:r>
            <a:r>
              <a:rPr lang="en-US" sz="2600" dirty="0"/>
              <a:t> </a:t>
            </a:r>
            <a:r>
              <a:rPr lang="en-US" sz="2600" dirty="0" err="1"/>
              <a:t>secara</a:t>
            </a:r>
            <a:r>
              <a:rPr lang="en-US" sz="2600" dirty="0"/>
              <a:t> optimal. Agar </a:t>
            </a:r>
            <a:r>
              <a:rPr lang="en-US" sz="2600" dirty="0" err="1"/>
              <a:t>siswa</a:t>
            </a:r>
            <a:r>
              <a:rPr lang="en-US" sz="2600" dirty="0"/>
              <a:t> </a:t>
            </a:r>
            <a:r>
              <a:rPr lang="en-US" sz="2600" dirty="0" err="1"/>
              <a:t>dapat</a:t>
            </a:r>
            <a:r>
              <a:rPr lang="en-US" sz="2600" dirty="0"/>
              <a:t> </a:t>
            </a:r>
            <a:r>
              <a:rPr lang="en-US" sz="2600" dirty="0" err="1"/>
              <a:t>memahami</a:t>
            </a:r>
            <a:r>
              <a:rPr lang="en-US" sz="2600" dirty="0"/>
              <a:t> </a:t>
            </a:r>
            <a:r>
              <a:rPr lang="en-US" sz="2600" dirty="0" err="1"/>
              <a:t>materi</a:t>
            </a:r>
            <a:r>
              <a:rPr lang="en-US" sz="2600" dirty="0"/>
              <a:t> yang </a:t>
            </a:r>
            <a:r>
              <a:rPr lang="en-US" sz="2600" dirty="0" err="1"/>
              <a:t>akan</a:t>
            </a:r>
            <a:r>
              <a:rPr lang="en-US" sz="2600" dirty="0"/>
              <a:t> </a:t>
            </a:r>
            <a:r>
              <a:rPr lang="en-US" sz="2600" dirty="0" err="1"/>
              <a:t>disampaikan</a:t>
            </a:r>
            <a:r>
              <a:rPr lang="en-US" sz="2600" dirty="0"/>
              <a:t> guru </a:t>
            </a:r>
            <a:r>
              <a:rPr lang="en-US" sz="2600" dirty="0" err="1"/>
              <a:t>dan</a:t>
            </a:r>
            <a:r>
              <a:rPr lang="en-US" sz="2600" dirty="0"/>
              <a:t> </a:t>
            </a:r>
            <a:r>
              <a:rPr lang="en-US" sz="2600" dirty="0" err="1"/>
              <a:t>terhindar</a:t>
            </a:r>
            <a:r>
              <a:rPr lang="en-US" sz="2600" dirty="0"/>
              <a:t> </a:t>
            </a:r>
            <a:r>
              <a:rPr lang="en-US" sz="2600" dirty="0" err="1"/>
              <a:t>dari</a:t>
            </a:r>
            <a:r>
              <a:rPr lang="en-US" sz="2600" dirty="0"/>
              <a:t> </a:t>
            </a:r>
            <a:r>
              <a:rPr lang="en-US" sz="2600" dirty="0" err="1"/>
              <a:t>hal-hal</a:t>
            </a:r>
            <a:r>
              <a:rPr lang="en-US" sz="2600" dirty="0"/>
              <a:t> yang </a:t>
            </a:r>
            <a:r>
              <a:rPr lang="en-US" sz="2600" dirty="0" err="1"/>
              <a:t>tidak</a:t>
            </a:r>
            <a:r>
              <a:rPr lang="en-US" sz="2600" dirty="0"/>
              <a:t> </a:t>
            </a:r>
            <a:r>
              <a:rPr lang="en-US" sz="2600" dirty="0" err="1"/>
              <a:t>diinginkan</a:t>
            </a:r>
            <a:r>
              <a:rPr lang="en-US" sz="2600" dirty="0"/>
              <a:t>.</a:t>
            </a: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104f7abbb21_0_297"/>
          <p:cNvSpPr txBox="1">
            <a:spLocks noGrp="1"/>
          </p:cNvSpPr>
          <p:nvPr>
            <p:ph type="title"/>
          </p:nvPr>
        </p:nvSpPr>
        <p:spPr>
          <a:xfrm>
            <a:off x="166758" y="6761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Pertanyaan Penelitian (Rumusan Masalah)</a:t>
            </a:r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166758" y="1109816"/>
            <a:ext cx="1192778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sz="2800" dirty="0" err="1" smtClean="0">
                <a:latin typeface="Century Gothic" panose="020B0502020202020204" pitchFamily="34" charset="0"/>
                <a:ea typeface="Times New Roman" panose="02020603050405020304" pitchFamily="18" charset="0"/>
              </a:rPr>
              <a:t>Bagaimana</a:t>
            </a:r>
            <a:r>
              <a:rPr lang="en-US" sz="2800" dirty="0" smtClean="0">
                <a:latin typeface="Century Gothic" panose="020B0502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Century Gothic" panose="020B0502020202020204" pitchFamily="34" charset="0"/>
                <a:ea typeface="Times New Roman" panose="02020603050405020304" pitchFamily="18" charset="0"/>
              </a:rPr>
              <a:t>pola</a:t>
            </a:r>
            <a:r>
              <a:rPr lang="en-US" sz="2800" dirty="0" smtClean="0">
                <a:latin typeface="Century Gothic" panose="020B0502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Century Gothic" panose="020B0502020202020204" pitchFamily="34" charset="0"/>
                <a:ea typeface="Times New Roman" panose="02020603050405020304" pitchFamily="18" charset="0"/>
              </a:rPr>
              <a:t>komunikasi</a:t>
            </a:r>
            <a:r>
              <a:rPr lang="en-US" sz="2800" dirty="0" smtClean="0">
                <a:latin typeface="Century Gothic" panose="020B0502020202020204" pitchFamily="34" charset="0"/>
                <a:ea typeface="Times New Roman" panose="02020603050405020304" pitchFamily="18" charset="0"/>
              </a:rPr>
              <a:t> Guru-</a:t>
            </a:r>
            <a:r>
              <a:rPr lang="en-US" sz="2800" dirty="0" err="1" smtClean="0">
                <a:latin typeface="Century Gothic" panose="020B0502020202020204" pitchFamily="34" charset="0"/>
                <a:ea typeface="Times New Roman" panose="02020603050405020304" pitchFamily="18" charset="0"/>
              </a:rPr>
              <a:t>Siswa</a:t>
            </a:r>
            <a:r>
              <a:rPr lang="en-US" sz="2800" dirty="0" smtClean="0">
                <a:latin typeface="Century Gothic" panose="020B0502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Century Gothic" panose="020B0502020202020204" pitchFamily="34" charset="0"/>
                <a:ea typeface="Times New Roman" panose="02020603050405020304" pitchFamily="18" charset="0"/>
              </a:rPr>
              <a:t>berkolerasi</a:t>
            </a:r>
            <a:r>
              <a:rPr lang="en-US" sz="2800" dirty="0" smtClean="0">
                <a:latin typeface="Century Gothic" panose="020B0502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Century Gothic" panose="020B0502020202020204" pitchFamily="34" charset="0"/>
                <a:ea typeface="Times New Roman" panose="02020603050405020304" pitchFamily="18" charset="0"/>
              </a:rPr>
              <a:t>dengan</a:t>
            </a:r>
            <a:r>
              <a:rPr lang="en-US" sz="2800" dirty="0" smtClean="0">
                <a:latin typeface="Century Gothic" panose="020B0502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Century Gothic" panose="020B0502020202020204" pitchFamily="34" charset="0"/>
                <a:ea typeface="Times New Roman" panose="02020603050405020304" pitchFamily="18" charset="0"/>
              </a:rPr>
              <a:t>disiplin</a:t>
            </a:r>
            <a:r>
              <a:rPr lang="en-US" sz="2800" dirty="0" smtClean="0">
                <a:latin typeface="Century Gothic" panose="020B0502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Century Gothic" panose="020B0502020202020204" pitchFamily="34" charset="0"/>
                <a:ea typeface="Times New Roman" panose="02020603050405020304" pitchFamily="18" charset="0"/>
              </a:rPr>
              <a:t>belajar</a:t>
            </a:r>
            <a:r>
              <a:rPr lang="en-US" sz="2800" dirty="0" smtClean="0">
                <a:latin typeface="Century Gothic" panose="020B0502020202020204" pitchFamily="34" charset="0"/>
                <a:ea typeface="Times New Roman" panose="02020603050405020304" pitchFamily="18" charset="0"/>
              </a:rPr>
              <a:t>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800" dirty="0" err="1" smtClean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Seberapa</a:t>
            </a:r>
            <a:r>
              <a:rPr lang="en-US" sz="2800" dirty="0" smtClean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efektif</a:t>
            </a:r>
            <a:r>
              <a:rPr lang="en-US" sz="2800" dirty="0" smtClean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komunikasi</a:t>
            </a:r>
            <a:r>
              <a:rPr lang="en-US" sz="2800" dirty="0" smtClean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 Guru-</a:t>
            </a:r>
            <a:r>
              <a:rPr lang="en-US" sz="2800" dirty="0" err="1" smtClean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Siswa</a:t>
            </a:r>
            <a:r>
              <a:rPr lang="en-US" sz="2800" dirty="0" smtClean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dengan</a:t>
            </a:r>
            <a:r>
              <a:rPr lang="en-US" sz="2800" dirty="0" smtClean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disiplin</a:t>
            </a:r>
            <a:r>
              <a:rPr lang="en-US" sz="2800" dirty="0" smtClean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belajar</a:t>
            </a:r>
            <a:r>
              <a:rPr lang="en-US" sz="2800" dirty="0" smtClean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siswa</a:t>
            </a:r>
            <a:r>
              <a:rPr lang="en-US" sz="2800" dirty="0" smtClean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 </a:t>
            </a:r>
            <a:endParaRPr lang="en-US" sz="2800" dirty="0"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04f7abbb21_0_303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Metode</a:t>
            </a:r>
            <a:endParaRPr/>
          </a:p>
        </p:txBody>
      </p:sp>
      <p:sp>
        <p:nvSpPr>
          <p:cNvPr id="59" name="Google Shape;59;g104f7abbb21_0_303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858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2400" dirty="0" err="1" smtClean="0"/>
              <a:t>Pendekatan</a:t>
            </a:r>
            <a:r>
              <a:rPr lang="en-US" sz="2400" dirty="0" smtClean="0"/>
              <a:t> </a:t>
            </a:r>
            <a:r>
              <a:rPr lang="en-US" sz="2400" dirty="0" err="1" smtClean="0"/>
              <a:t>Deskriptif</a:t>
            </a:r>
            <a:r>
              <a:rPr lang="en-US" sz="2400" dirty="0" smtClean="0"/>
              <a:t> </a:t>
            </a:r>
            <a:r>
              <a:rPr lang="en-US" sz="2400" dirty="0" err="1" smtClean="0"/>
              <a:t>Kuantitatif</a:t>
            </a:r>
            <a:r>
              <a:rPr lang="en-US" sz="2400" dirty="0" smtClean="0"/>
              <a:t> </a:t>
            </a:r>
            <a:endParaRPr lang="en-US" sz="2400" dirty="0"/>
          </a:p>
          <a:p>
            <a:pPr marL="6858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2400" dirty="0" err="1" smtClean="0"/>
              <a:t>Teknik</a:t>
            </a:r>
            <a:r>
              <a:rPr lang="en-US" sz="2400" dirty="0" smtClean="0"/>
              <a:t> </a:t>
            </a:r>
            <a:r>
              <a:rPr lang="en-US" sz="2400" dirty="0" err="1" smtClean="0"/>
              <a:t>pemngumpulan</a:t>
            </a:r>
            <a:r>
              <a:rPr lang="en-US" sz="2400" dirty="0" smtClean="0"/>
              <a:t> data: </a:t>
            </a:r>
            <a:r>
              <a:rPr lang="en-US" sz="2400" dirty="0" err="1" smtClean="0"/>
              <a:t>Angket,Observasi,Dokumentasi</a:t>
            </a:r>
            <a:endParaRPr lang="en-US" sz="2400" dirty="0" smtClean="0"/>
          </a:p>
          <a:p>
            <a:pPr marL="6858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2400" dirty="0" smtClean="0"/>
              <a:t>Data Primer (</a:t>
            </a:r>
            <a:r>
              <a:rPr lang="en-US" sz="2400" dirty="0" err="1" smtClean="0"/>
              <a:t>Kuesioner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Observasi</a:t>
            </a:r>
            <a:r>
              <a:rPr lang="en-US" sz="2400" dirty="0" smtClean="0"/>
              <a:t>) Data </a:t>
            </a:r>
            <a:r>
              <a:rPr lang="en-US" sz="2400" dirty="0" err="1" smtClean="0"/>
              <a:t>Skunder</a:t>
            </a:r>
            <a:r>
              <a:rPr lang="en-US" sz="2400" dirty="0" smtClean="0"/>
              <a:t> (</a:t>
            </a:r>
            <a:r>
              <a:rPr lang="en-US" sz="2400" dirty="0" err="1" smtClean="0"/>
              <a:t>Dokumentasi</a:t>
            </a:r>
            <a:r>
              <a:rPr lang="en-US" sz="2400" dirty="0" smtClean="0"/>
              <a:t>)</a:t>
            </a:r>
          </a:p>
          <a:p>
            <a:pPr marL="6858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2400" dirty="0" err="1" smtClean="0"/>
              <a:t>Popolasi</a:t>
            </a:r>
            <a:r>
              <a:rPr lang="en-US" sz="2400" dirty="0" smtClean="0"/>
              <a:t> (Guru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Siswa</a:t>
            </a:r>
            <a:r>
              <a:rPr lang="en-US" sz="2400" dirty="0" smtClean="0"/>
              <a:t>) </a:t>
            </a:r>
            <a:r>
              <a:rPr lang="en-US" sz="2400" dirty="0" err="1" smtClean="0"/>
              <a:t>Sampel</a:t>
            </a:r>
            <a:r>
              <a:rPr lang="en-US" sz="2400" dirty="0" smtClean="0"/>
              <a:t> (1 </a:t>
            </a:r>
            <a:r>
              <a:rPr lang="en-US" sz="2400" dirty="0" err="1" smtClean="0"/>
              <a:t>kelompok</a:t>
            </a:r>
            <a:r>
              <a:rPr lang="en-US" sz="2400" dirty="0" smtClean="0"/>
              <a:t> </a:t>
            </a:r>
            <a:r>
              <a:rPr lang="en-US" sz="2400" dirty="0" err="1" smtClean="0"/>
              <a:t>kelas</a:t>
            </a:r>
            <a:r>
              <a:rPr lang="en-US" sz="2400" dirty="0" smtClean="0"/>
              <a:t> V </a:t>
            </a:r>
            <a:r>
              <a:rPr lang="en-US" sz="2400" dirty="0" err="1" smtClean="0"/>
              <a:t>dan</a:t>
            </a:r>
            <a:r>
              <a:rPr lang="en-US" sz="2400" dirty="0" smtClean="0"/>
              <a:t> 1 orang </a:t>
            </a:r>
            <a:r>
              <a:rPr lang="en-US" sz="2400" dirty="0" err="1" smtClean="0"/>
              <a:t>walikelas</a:t>
            </a:r>
            <a:r>
              <a:rPr lang="en-US" sz="2400" dirty="0" smtClean="0"/>
              <a:t> MI </a:t>
            </a:r>
            <a:r>
              <a:rPr lang="en-US" sz="2400" dirty="0" err="1" smtClean="0"/>
              <a:t>Ma’arif</a:t>
            </a:r>
            <a:r>
              <a:rPr lang="en-US" sz="2400" dirty="0" smtClean="0"/>
              <a:t> </a:t>
            </a:r>
            <a:r>
              <a:rPr lang="en-US" sz="2400" dirty="0" err="1" smtClean="0"/>
              <a:t>Pagerwojo</a:t>
            </a:r>
            <a:r>
              <a:rPr lang="en-US" sz="2400" dirty="0" smtClean="0"/>
              <a:t>)</a:t>
            </a:r>
          </a:p>
          <a:p>
            <a:pPr marL="6858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2400" dirty="0" err="1" smtClean="0"/>
              <a:t>Alat</a:t>
            </a:r>
            <a:r>
              <a:rPr lang="en-US" sz="2400" dirty="0" smtClean="0"/>
              <a:t> </a:t>
            </a:r>
            <a:r>
              <a:rPr lang="en-US" sz="2400" dirty="0" err="1" smtClean="0"/>
              <a:t>Ukur</a:t>
            </a:r>
            <a:r>
              <a:rPr lang="en-US" sz="2400" dirty="0" smtClean="0"/>
              <a:t>: </a:t>
            </a:r>
            <a:r>
              <a:rPr lang="en-US" sz="2400" dirty="0" err="1" smtClean="0"/>
              <a:t>Uji</a:t>
            </a:r>
            <a:r>
              <a:rPr lang="en-US" sz="2400" dirty="0" smtClean="0"/>
              <a:t> </a:t>
            </a:r>
            <a:r>
              <a:rPr lang="en-US" sz="2400" dirty="0" err="1" smtClean="0"/>
              <a:t>Validitas</a:t>
            </a:r>
            <a:r>
              <a:rPr lang="en-US" sz="2400" dirty="0" smtClean="0"/>
              <a:t>, </a:t>
            </a:r>
            <a:r>
              <a:rPr lang="en-US" sz="2400" dirty="0" err="1" smtClean="0"/>
              <a:t>Uji</a:t>
            </a:r>
            <a:r>
              <a:rPr lang="en-US" sz="2400" dirty="0" smtClean="0"/>
              <a:t> </a:t>
            </a:r>
            <a:r>
              <a:rPr lang="en-US" sz="2400" dirty="0" err="1" smtClean="0"/>
              <a:t>Reliabilitas</a:t>
            </a:r>
            <a:r>
              <a:rPr lang="en-US" sz="2400" dirty="0" smtClean="0"/>
              <a:t>, </a:t>
            </a:r>
            <a:r>
              <a:rPr lang="en-US" sz="2400" dirty="0" err="1" smtClean="0"/>
              <a:t>Uji</a:t>
            </a:r>
            <a:r>
              <a:rPr lang="en-US" sz="2400" dirty="0" smtClean="0"/>
              <a:t> </a:t>
            </a:r>
            <a:r>
              <a:rPr lang="en-US" sz="2400" dirty="0" err="1" smtClean="0"/>
              <a:t>Normalitas</a:t>
            </a:r>
            <a:endParaRPr lang="en-US" sz="2400" dirty="0" smtClean="0"/>
          </a:p>
          <a:p>
            <a:pPr marL="6858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2400" dirty="0" err="1" smtClean="0"/>
              <a:t>Analisis</a:t>
            </a:r>
            <a:r>
              <a:rPr lang="en-US" sz="2400" dirty="0" smtClean="0"/>
              <a:t> Data (</a:t>
            </a:r>
            <a:r>
              <a:rPr lang="en-US" sz="2400" dirty="0" err="1" smtClean="0"/>
              <a:t>Analisis</a:t>
            </a:r>
            <a:r>
              <a:rPr lang="en-US" sz="2400" dirty="0" smtClean="0"/>
              <a:t> </a:t>
            </a:r>
            <a:r>
              <a:rPr lang="en-US" sz="2400" dirty="0" err="1" smtClean="0"/>
              <a:t>Deskriptif</a:t>
            </a:r>
            <a:r>
              <a:rPr lang="en-US" sz="2400" dirty="0" smtClean="0"/>
              <a:t>): </a:t>
            </a:r>
            <a:r>
              <a:rPr lang="en-US" sz="2400" dirty="0" err="1" smtClean="0"/>
              <a:t>Uji</a:t>
            </a:r>
            <a:r>
              <a:rPr lang="en-US" sz="2400" dirty="0" smtClean="0"/>
              <a:t> </a:t>
            </a:r>
            <a:r>
              <a:rPr lang="en-US" sz="2400" dirty="0" err="1" smtClean="0"/>
              <a:t>Kolerasi</a:t>
            </a:r>
            <a:r>
              <a:rPr lang="en-US" sz="2400" dirty="0"/>
              <a:t> </a:t>
            </a:r>
            <a:r>
              <a:rPr lang="en-US" sz="2400" dirty="0" err="1" smtClean="0"/>
              <a:t>Sederhana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Analisis</a:t>
            </a:r>
            <a:r>
              <a:rPr lang="en-US" sz="2400" dirty="0" smtClean="0"/>
              <a:t> </a:t>
            </a:r>
            <a:r>
              <a:rPr lang="en-US" sz="2400" dirty="0" err="1" smtClean="0"/>
              <a:t>Regresi</a:t>
            </a:r>
            <a:r>
              <a:rPr lang="en-US" sz="2400" dirty="0" smtClean="0"/>
              <a:t> Linier </a:t>
            </a:r>
            <a:r>
              <a:rPr lang="en-US" sz="2400" dirty="0" err="1" smtClean="0"/>
              <a:t>Sederhana</a:t>
            </a:r>
            <a:endParaRPr lang="en-US" sz="2400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Metode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85800" lvl="0" indent="-457200">
              <a:buFont typeface="Arial" panose="020B0604020202020204" pitchFamily="34" charset="0"/>
              <a:buChar char="•"/>
            </a:pPr>
            <a:r>
              <a:rPr lang="en-US" sz="2400" dirty="0" err="1"/>
              <a:t>Teknik</a:t>
            </a:r>
            <a:r>
              <a:rPr lang="en-US" sz="2400" dirty="0"/>
              <a:t> </a:t>
            </a:r>
            <a:r>
              <a:rPr lang="en-US" sz="2400" dirty="0" err="1"/>
              <a:t>analisis</a:t>
            </a:r>
            <a:r>
              <a:rPr lang="en-US" sz="2400" dirty="0"/>
              <a:t> data </a:t>
            </a:r>
            <a:r>
              <a:rPr lang="en-US" sz="2400" dirty="0" err="1"/>
              <a:t>Observasi</a:t>
            </a:r>
            <a:r>
              <a:rPr lang="en-US" sz="2400" dirty="0"/>
              <a:t> </a:t>
            </a:r>
            <a:r>
              <a:rPr lang="en-US" sz="2400" dirty="0" err="1"/>
              <a:t>menggunakan</a:t>
            </a:r>
            <a:r>
              <a:rPr lang="en-US" sz="2400" dirty="0"/>
              <a:t> </a:t>
            </a:r>
            <a:r>
              <a:rPr lang="en-US" sz="2400" dirty="0" err="1"/>
              <a:t>tabel</a:t>
            </a:r>
            <a:r>
              <a:rPr lang="en-US" sz="2400" dirty="0"/>
              <a:t> </a:t>
            </a:r>
            <a:r>
              <a:rPr lang="en-US" sz="2400" dirty="0" err="1"/>
              <a:t>indikator</a:t>
            </a:r>
            <a:r>
              <a:rPr lang="en-US" sz="2400" dirty="0"/>
              <a:t> </a:t>
            </a:r>
            <a:r>
              <a:rPr lang="en-US" sz="2400" dirty="0" err="1"/>
              <a:t>observasi</a:t>
            </a:r>
            <a:endParaRPr lang="en-US" sz="2400" dirty="0"/>
          </a:p>
          <a:p>
            <a:pPr marL="228600" lvl="0" indent="0">
              <a:buNone/>
            </a:pPr>
            <a:r>
              <a:rPr lang="en-US" sz="2400" dirty="0"/>
              <a:t> </a:t>
            </a:r>
            <a:endParaRPr lang="en-US" sz="2400" dirty="0" smtClean="0"/>
          </a:p>
          <a:p>
            <a:pPr marL="228600" lvl="0" indent="0" algn="ctr">
              <a:buNone/>
            </a:pPr>
            <a:endParaRPr lang="en-US" sz="2400" dirty="0"/>
          </a:p>
          <a:p>
            <a:pPr marL="228600" lvl="0" indent="0">
              <a:buNone/>
            </a:pPr>
            <a:endParaRPr lang="en-US" sz="2400" dirty="0" smtClean="0"/>
          </a:p>
          <a:p>
            <a:pPr marL="228600" lvl="0" indent="0">
              <a:buNone/>
            </a:pPr>
            <a:endParaRPr lang="en-US" sz="2400" dirty="0" smtClean="0"/>
          </a:p>
          <a:p>
            <a:pPr marL="228600" lvl="0" indent="0">
              <a:buNone/>
            </a:pPr>
            <a:endParaRPr lang="en-US" sz="2400" dirty="0"/>
          </a:p>
          <a:p>
            <a:pPr marL="228600" lvl="0" indent="0">
              <a:buNone/>
            </a:pPr>
            <a:endParaRPr lang="en-US" sz="2400" dirty="0"/>
          </a:p>
          <a:p>
            <a:pPr marL="685800" lvl="0" indent="-457200">
              <a:buFont typeface="Arial" panose="020B0604020202020204" pitchFamily="34" charset="0"/>
              <a:buChar char="•"/>
            </a:pPr>
            <a:r>
              <a:rPr lang="en-US" sz="2400" dirty="0" err="1"/>
              <a:t>Bukti</a:t>
            </a:r>
            <a:r>
              <a:rPr lang="en-US" sz="2400" dirty="0"/>
              <a:t> </a:t>
            </a:r>
            <a:r>
              <a:rPr lang="en-US" sz="2400" dirty="0" err="1"/>
              <a:t>lampiran</a:t>
            </a:r>
            <a:r>
              <a:rPr lang="en-US" sz="2400" dirty="0"/>
              <a:t> </a:t>
            </a:r>
            <a:r>
              <a:rPr lang="en-US" sz="2400" dirty="0" err="1"/>
              <a:t>dokumentasi</a:t>
            </a:r>
            <a:r>
              <a:rPr lang="en-US" sz="2400" dirty="0"/>
              <a:t> </a:t>
            </a:r>
            <a:r>
              <a:rPr lang="en-US" sz="2400" dirty="0" err="1"/>
              <a:t>meliputi</a:t>
            </a:r>
            <a:r>
              <a:rPr lang="en-US" sz="2400" dirty="0"/>
              <a:t> </a:t>
            </a:r>
            <a:r>
              <a:rPr lang="en-US" sz="2400" dirty="0" err="1"/>
              <a:t>foto</a:t>
            </a:r>
            <a:r>
              <a:rPr lang="en-US" sz="2400" dirty="0"/>
              <a:t> </a:t>
            </a:r>
            <a:r>
              <a:rPr lang="en-US" sz="2400" dirty="0" err="1"/>
              <a:t>terkait</a:t>
            </a:r>
            <a:r>
              <a:rPr lang="en-US" sz="2400" dirty="0"/>
              <a:t> proses </a:t>
            </a:r>
            <a:r>
              <a:rPr lang="en-US" sz="2400" dirty="0" err="1"/>
              <a:t>pembelajaran</a:t>
            </a:r>
            <a:r>
              <a:rPr lang="en-US" sz="2400" dirty="0"/>
              <a:t>, </a:t>
            </a:r>
            <a:r>
              <a:rPr lang="en-US" sz="2400" dirty="0" err="1"/>
              <a:t>komunikasi</a:t>
            </a:r>
            <a:r>
              <a:rPr lang="en-US" sz="2400" dirty="0"/>
              <a:t> Guru-</a:t>
            </a:r>
            <a:r>
              <a:rPr lang="en-US" sz="2400" dirty="0" err="1"/>
              <a:t>Siswa</a:t>
            </a:r>
            <a:r>
              <a:rPr lang="en-US" sz="2400" dirty="0"/>
              <a:t> di grub </a:t>
            </a:r>
            <a:r>
              <a:rPr lang="en-US" sz="2400" dirty="0" err="1"/>
              <a:t>Whatsapp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RPP</a:t>
            </a:r>
          </a:p>
          <a:p>
            <a:pPr marL="228600" lv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4102" y="1895260"/>
            <a:ext cx="2788271" cy="2413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637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Pembahasan</a:t>
            </a:r>
            <a:endParaRPr dirty="0"/>
          </a:p>
        </p:txBody>
      </p:sp>
      <p:sp>
        <p:nvSpPr>
          <p:cNvPr id="65" name="Google Shape;65;g104f7abbb21_0_39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indent="-228600" algn="just">
              <a:buNone/>
            </a:pPr>
            <a:r>
              <a:rPr lang="en-US" sz="2400" dirty="0" err="1" smtClean="0"/>
              <a:t>Berikut</a:t>
            </a:r>
            <a:r>
              <a:rPr lang="en-US" sz="2400" dirty="0" smtClean="0"/>
              <a:t> </a:t>
            </a:r>
            <a:r>
              <a:rPr lang="en-US" sz="2400" dirty="0" err="1" smtClean="0"/>
              <a:t>hasil</a:t>
            </a:r>
            <a:r>
              <a:rPr lang="en-US" sz="2400" dirty="0" smtClean="0"/>
              <a:t> </a:t>
            </a:r>
            <a:r>
              <a:rPr lang="en-US" sz="2400" dirty="0" err="1" smtClean="0"/>
              <a:t>Uji</a:t>
            </a:r>
            <a:r>
              <a:rPr lang="en-US" sz="2400" dirty="0" smtClean="0"/>
              <a:t> </a:t>
            </a:r>
            <a:r>
              <a:rPr lang="en-US" sz="2400" dirty="0" err="1" smtClean="0"/>
              <a:t>prasyarat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meliputi</a:t>
            </a:r>
            <a:r>
              <a:rPr lang="en-US" sz="2400" dirty="0" smtClean="0"/>
              <a:t> </a:t>
            </a:r>
            <a:r>
              <a:rPr lang="en-US" sz="2400" dirty="0" err="1" smtClean="0"/>
              <a:t>Uji</a:t>
            </a:r>
            <a:r>
              <a:rPr lang="en-US" sz="2400" dirty="0" smtClean="0"/>
              <a:t> </a:t>
            </a:r>
            <a:r>
              <a:rPr lang="en-US" sz="2400" dirty="0" err="1" smtClean="0"/>
              <a:t>Validitas</a:t>
            </a:r>
            <a:r>
              <a:rPr lang="en-US" sz="2400" dirty="0" smtClean="0"/>
              <a:t>, </a:t>
            </a:r>
            <a:r>
              <a:rPr lang="en-US" sz="2400" dirty="0" err="1" smtClean="0"/>
              <a:t>Uji</a:t>
            </a:r>
            <a:r>
              <a:rPr lang="en-US" sz="2400" dirty="0" smtClean="0"/>
              <a:t> </a:t>
            </a:r>
            <a:r>
              <a:rPr lang="en-US" sz="2400" dirty="0" err="1" smtClean="0"/>
              <a:t>Reabilitas</a:t>
            </a:r>
            <a:r>
              <a:rPr lang="en-US" sz="2400" dirty="0" smtClean="0"/>
              <a:t>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Uji</a:t>
            </a:r>
            <a:r>
              <a:rPr lang="en-US" sz="2400" dirty="0" smtClean="0"/>
              <a:t> </a:t>
            </a:r>
            <a:r>
              <a:rPr lang="en-US" sz="2400" dirty="0" err="1" smtClean="0"/>
              <a:t>Normalitas</a:t>
            </a:r>
            <a:r>
              <a:rPr lang="en-US" sz="2400" dirty="0" smtClean="0"/>
              <a:t>:</a:t>
            </a:r>
            <a:endParaRPr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28" y="2299854"/>
            <a:ext cx="2561426" cy="347749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924" y="2618509"/>
            <a:ext cx="4586651" cy="129114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30" y="2299854"/>
            <a:ext cx="3730669" cy="358144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Pembahasan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508000" indent="-457200">
              <a:buFont typeface="+mj-lt"/>
              <a:buAutoNum type="alphaUcPeriod"/>
            </a:pPr>
            <a:r>
              <a:rPr lang="en-US" sz="2400" b="1" dirty="0" err="1" smtClean="0"/>
              <a:t>Pola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komunikasi</a:t>
            </a:r>
            <a:r>
              <a:rPr lang="en-US" sz="2400" b="1" dirty="0" smtClean="0"/>
              <a:t> Guru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Siswa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mengenai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disiplin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belajar</a:t>
            </a:r>
            <a:r>
              <a:rPr lang="en-US" sz="2400" b="1" dirty="0" smtClean="0"/>
              <a:t> </a:t>
            </a:r>
            <a:endParaRPr lang="en-US" sz="2400" b="1" dirty="0"/>
          </a:p>
          <a:p>
            <a:pPr marL="50800" indent="0">
              <a:buNone/>
            </a:pPr>
            <a:r>
              <a:rPr lang="id-ID" sz="2000" dirty="0" smtClean="0"/>
              <a:t>Komunikasi </a:t>
            </a:r>
            <a:r>
              <a:rPr lang="id-ID" sz="2000" dirty="0"/>
              <a:t>interpersonal antara guru dan siswa memberikan pengaruh sebesar 20,2% dan signifikan terhadap kedisiplinan siswa. Penelitian yang dilakukan oleh </a:t>
            </a:r>
            <a:r>
              <a:rPr lang="en-US" sz="2000" dirty="0" err="1" smtClean="0"/>
              <a:t>Jurnal</a:t>
            </a:r>
            <a:r>
              <a:rPr lang="en-US" sz="2000" dirty="0" smtClean="0"/>
              <a:t> </a:t>
            </a:r>
            <a:r>
              <a:rPr lang="en-US" sz="2000" b="1" dirty="0" err="1" smtClean="0"/>
              <a:t>Siti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Walimah</a:t>
            </a:r>
            <a:r>
              <a:rPr lang="en-US" sz="2000" b="1" dirty="0" smtClean="0"/>
              <a:t> 2021 </a:t>
            </a:r>
            <a:r>
              <a:rPr lang="id-ID" sz="2000" dirty="0" smtClean="0"/>
              <a:t>menunjukkan </a:t>
            </a:r>
            <a:r>
              <a:rPr lang="id-ID" sz="2000" dirty="0"/>
              <a:t>bahwa tingkat korelasi berada pada kategori sedang atau cukup kuat. Persentase pengaruh pola komunikasi guru dan siswa terhadap perilaku belajar siswa sebesar 44,4%, sedangkan sisanya sebesar 55,6% dipengaruhi oleh komunikasi </a:t>
            </a:r>
            <a:r>
              <a:rPr lang="id-ID" sz="2000" dirty="0" smtClean="0"/>
              <a:t>guru.</a:t>
            </a:r>
            <a:r>
              <a:rPr lang="en-US" sz="2000" dirty="0"/>
              <a:t> </a:t>
            </a:r>
            <a:r>
              <a:rPr lang="id-ID" sz="2000" dirty="0" smtClean="0"/>
              <a:t>Dari </a:t>
            </a:r>
            <a:r>
              <a:rPr lang="id-ID" sz="2000" dirty="0"/>
              <a:t>penelitian ini dapat disimpulkan bahwa pola komunikasi guru dan siswa berpengaruh terhadap perilaku belajar siswa dalam proses belajar mengajar</a:t>
            </a:r>
            <a:r>
              <a:rPr lang="id-ID" sz="2000" dirty="0" smtClean="0"/>
              <a:t>.</a:t>
            </a:r>
            <a:r>
              <a:rPr lang="en-US" sz="2000" dirty="0" smtClean="0"/>
              <a:t> </a:t>
            </a:r>
            <a:r>
              <a:rPr lang="en-US" sz="2000" dirty="0" err="1" smtClean="0"/>
              <a:t>Berdasarkan</a:t>
            </a:r>
            <a:r>
              <a:rPr lang="en-US" sz="2000" dirty="0" smtClean="0"/>
              <a:t> </a:t>
            </a:r>
            <a:r>
              <a:rPr lang="en-US" sz="2000" dirty="0" err="1" smtClean="0"/>
              <a:t>hasil</a:t>
            </a:r>
            <a:r>
              <a:rPr lang="en-US" sz="2000" dirty="0" smtClean="0"/>
              <a:t> </a:t>
            </a:r>
            <a:r>
              <a:rPr lang="en-US" sz="2000" dirty="0" err="1" smtClean="0"/>
              <a:t>temuan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apa</a:t>
            </a:r>
            <a:r>
              <a:rPr lang="en-US" sz="2000" dirty="0" smtClean="0"/>
              <a:t> yang </a:t>
            </a:r>
            <a:r>
              <a:rPr lang="en-US" sz="2000" dirty="0" err="1" smtClean="0"/>
              <a:t>telah</a:t>
            </a:r>
            <a:r>
              <a:rPr lang="en-US" sz="2000" dirty="0" smtClean="0"/>
              <a:t> </a:t>
            </a:r>
            <a:r>
              <a:rPr lang="en-US" sz="2000" dirty="0" err="1" smtClean="0"/>
              <a:t>saya</a:t>
            </a:r>
            <a:r>
              <a:rPr lang="en-US" sz="2000" dirty="0" smtClean="0"/>
              <a:t> </a:t>
            </a:r>
            <a:r>
              <a:rPr lang="en-US" sz="2000" dirty="0" err="1" smtClean="0"/>
              <a:t>teliti</a:t>
            </a:r>
            <a:r>
              <a:rPr lang="en-US" sz="2000" dirty="0" smtClean="0"/>
              <a:t> </a:t>
            </a:r>
            <a:r>
              <a:rPr lang="en-US" sz="2000" dirty="0" err="1" smtClean="0"/>
              <a:t>berikut</a:t>
            </a:r>
            <a:r>
              <a:rPr lang="en-US" sz="2000" dirty="0" smtClean="0"/>
              <a:t> </a:t>
            </a:r>
            <a:r>
              <a:rPr lang="en-US" sz="2000" dirty="0" err="1" smtClean="0"/>
              <a:t>hasil</a:t>
            </a:r>
            <a:r>
              <a:rPr lang="en-US" sz="2000" dirty="0" smtClean="0"/>
              <a:t> </a:t>
            </a:r>
            <a:r>
              <a:rPr lang="en-US" sz="2000" dirty="0" err="1" smtClean="0"/>
              <a:t>temuannya</a:t>
            </a:r>
            <a:r>
              <a:rPr lang="en-US" sz="2000" dirty="0" smtClean="0"/>
              <a:t>: </a:t>
            </a:r>
          </a:p>
          <a:p>
            <a:pPr marL="50800" indent="0">
              <a:buNone/>
            </a:pP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18" y="4257578"/>
            <a:ext cx="5325218" cy="13908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8883" y="3783599"/>
            <a:ext cx="3134162" cy="234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09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Pembahasan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565150" lvl="0" indent="-514350" algn="just">
              <a:buFont typeface="+mj-lt"/>
              <a:buAutoNum type="alphaUcPeriod" startAt="2"/>
            </a:pPr>
            <a:r>
              <a:rPr lang="en-US" sz="2400" b="1" dirty="0" err="1" smtClean="0"/>
              <a:t>Efektivitas</a:t>
            </a:r>
            <a:r>
              <a:rPr lang="en-US" sz="2400" b="1" dirty="0" smtClean="0"/>
              <a:t> </a:t>
            </a:r>
            <a:r>
              <a:rPr lang="en-US" sz="2400" b="1" dirty="0" err="1"/>
              <a:t>Pola</a:t>
            </a:r>
            <a:r>
              <a:rPr lang="en-US" sz="2400" b="1" dirty="0"/>
              <a:t> </a:t>
            </a:r>
            <a:r>
              <a:rPr lang="en-US" sz="2400" b="1" dirty="0" err="1"/>
              <a:t>Komunikasi</a:t>
            </a:r>
            <a:r>
              <a:rPr lang="en-US" sz="2400" b="1" dirty="0"/>
              <a:t> Guru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Siswa</a:t>
            </a:r>
            <a:r>
              <a:rPr lang="en-US" sz="2400" b="1" dirty="0"/>
              <a:t> </a:t>
            </a:r>
            <a:r>
              <a:rPr lang="en-US" sz="2400" b="1" dirty="0" err="1"/>
              <a:t>Terhadap</a:t>
            </a:r>
            <a:r>
              <a:rPr lang="en-US" sz="2400" b="1" dirty="0"/>
              <a:t> </a:t>
            </a:r>
            <a:r>
              <a:rPr lang="en-US" sz="2400" b="1" dirty="0" err="1"/>
              <a:t>Disiplin</a:t>
            </a:r>
            <a:r>
              <a:rPr lang="en-US" sz="2400" b="1" dirty="0"/>
              <a:t> </a:t>
            </a:r>
            <a:r>
              <a:rPr lang="en-US" sz="2400" b="1" dirty="0" err="1"/>
              <a:t>Belajar</a:t>
            </a:r>
            <a:r>
              <a:rPr lang="en-US" sz="2400" b="1" dirty="0"/>
              <a:t> </a:t>
            </a:r>
            <a:r>
              <a:rPr lang="en-US" sz="2400" b="1" dirty="0" err="1"/>
              <a:t>Siswa</a:t>
            </a:r>
            <a:endParaRPr lang="en-US" sz="2400" dirty="0"/>
          </a:p>
          <a:p>
            <a:pPr marL="50800" indent="0" algn="just">
              <a:buNone/>
            </a:pPr>
            <a:r>
              <a:rPr lang="en-US" sz="2000" dirty="0" err="1"/>
              <a:t>Efektivitas</a:t>
            </a:r>
            <a:r>
              <a:rPr lang="en-US" sz="2000" dirty="0"/>
              <a:t> </a:t>
            </a:r>
            <a:r>
              <a:rPr lang="en-US" sz="2000" dirty="0" err="1"/>
              <a:t>pola</a:t>
            </a:r>
            <a:r>
              <a:rPr lang="en-US" sz="2000" dirty="0"/>
              <a:t> </a:t>
            </a:r>
            <a:r>
              <a:rPr lang="en-US" sz="2000" dirty="0" err="1"/>
              <a:t>komunikasi</a:t>
            </a:r>
            <a:r>
              <a:rPr lang="en-US" sz="2000" dirty="0"/>
              <a:t> guru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siswa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mengetahui</a:t>
            </a:r>
            <a:r>
              <a:rPr lang="en-US" sz="2000" dirty="0"/>
              <a:t> </a:t>
            </a:r>
            <a:r>
              <a:rPr lang="en-US" sz="2000" dirty="0" err="1"/>
              <a:t>seberapa</a:t>
            </a:r>
            <a:r>
              <a:rPr lang="en-US" sz="2000" dirty="0"/>
              <a:t> </a:t>
            </a:r>
            <a:r>
              <a:rPr lang="en-US" sz="2000" dirty="0" err="1"/>
              <a:t>efektif</a:t>
            </a:r>
            <a:r>
              <a:rPr lang="en-US" sz="2000" dirty="0"/>
              <a:t> </a:t>
            </a:r>
            <a:r>
              <a:rPr lang="en-US" sz="2000" dirty="0" err="1"/>
              <a:t>pola</a:t>
            </a:r>
            <a:r>
              <a:rPr lang="en-US" sz="2000" dirty="0"/>
              <a:t> </a:t>
            </a:r>
            <a:r>
              <a:rPr lang="en-US" sz="2000" dirty="0" err="1"/>
              <a:t>komunikasi</a:t>
            </a:r>
            <a:r>
              <a:rPr lang="en-US" sz="2000" dirty="0"/>
              <a:t> guru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siswa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menumbuhkan</a:t>
            </a:r>
            <a:r>
              <a:rPr lang="en-US" sz="2000" dirty="0"/>
              <a:t> </a:t>
            </a:r>
            <a:r>
              <a:rPr lang="en-US" sz="2000" dirty="0" err="1"/>
              <a:t>disiplin</a:t>
            </a:r>
            <a:r>
              <a:rPr lang="en-US" sz="2000" dirty="0"/>
              <a:t> </a:t>
            </a:r>
            <a:r>
              <a:rPr lang="en-US" sz="2000" dirty="0" err="1"/>
              <a:t>belajar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siswa</a:t>
            </a:r>
            <a:r>
              <a:rPr lang="en-US" sz="2000" dirty="0"/>
              <a:t> Madrasah </a:t>
            </a:r>
            <a:r>
              <a:rPr lang="en-US" sz="2000" dirty="0" err="1"/>
              <a:t>Ibtida'iya</a:t>
            </a:r>
            <a:r>
              <a:rPr lang="en-US" sz="2000" dirty="0"/>
              <a:t>.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mengetahui</a:t>
            </a:r>
            <a:r>
              <a:rPr lang="en-US" sz="2000" dirty="0"/>
              <a:t> </a:t>
            </a:r>
            <a:r>
              <a:rPr lang="en-US" sz="2000" dirty="0" err="1"/>
              <a:t>hasil</a:t>
            </a:r>
            <a:r>
              <a:rPr lang="en-US" sz="2000" dirty="0"/>
              <a:t> </a:t>
            </a:r>
            <a:r>
              <a:rPr lang="en-US" sz="2000" dirty="0" err="1"/>
              <a:t>efektivitas</a:t>
            </a:r>
            <a:r>
              <a:rPr lang="en-US" sz="2000" dirty="0"/>
              <a:t> </a:t>
            </a:r>
            <a:r>
              <a:rPr lang="en-US" sz="2000" dirty="0" err="1"/>
              <a:t>peneliti</a:t>
            </a:r>
            <a:r>
              <a:rPr lang="en-US" sz="2000" dirty="0"/>
              <a:t> </a:t>
            </a:r>
            <a:r>
              <a:rPr lang="en-US" sz="2000" dirty="0" err="1"/>
              <a:t>menggunakan</a:t>
            </a:r>
            <a:r>
              <a:rPr lang="en-US" sz="2000" dirty="0"/>
              <a:t> </a:t>
            </a:r>
            <a:r>
              <a:rPr lang="en-US" sz="2000" dirty="0" err="1"/>
              <a:t>Uji</a:t>
            </a:r>
            <a:r>
              <a:rPr lang="en-US" sz="2000" dirty="0"/>
              <a:t> </a:t>
            </a:r>
            <a:r>
              <a:rPr lang="en-US" sz="2000" dirty="0" err="1"/>
              <a:t>Korelasi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Analisis</a:t>
            </a:r>
            <a:r>
              <a:rPr lang="en-US" sz="2000" dirty="0"/>
              <a:t> </a:t>
            </a:r>
            <a:r>
              <a:rPr lang="en-US" sz="2000" dirty="0" err="1"/>
              <a:t>Regresi</a:t>
            </a:r>
            <a:r>
              <a:rPr lang="en-US" sz="2000" dirty="0"/>
              <a:t>. </a:t>
            </a:r>
            <a:r>
              <a:rPr lang="en-US" sz="2000" dirty="0" err="1"/>
              <a:t>Uji</a:t>
            </a:r>
            <a:r>
              <a:rPr lang="en-US" sz="2000" dirty="0"/>
              <a:t> </a:t>
            </a:r>
            <a:r>
              <a:rPr lang="en-US" sz="2000" dirty="0" err="1"/>
              <a:t>Korelasi</a:t>
            </a:r>
            <a:r>
              <a:rPr lang="en-US" sz="2000" dirty="0"/>
              <a:t> </a:t>
            </a:r>
            <a:r>
              <a:rPr lang="en-US" sz="2000" dirty="0" err="1"/>
              <a:t>berfungsi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menilai</a:t>
            </a:r>
            <a:r>
              <a:rPr lang="en-US" sz="2000" dirty="0"/>
              <a:t> </a:t>
            </a:r>
            <a:r>
              <a:rPr lang="en-US" sz="2000" dirty="0" err="1"/>
              <a:t>tingkat</a:t>
            </a:r>
            <a:r>
              <a:rPr lang="en-US" sz="2000" dirty="0"/>
              <a:t> </a:t>
            </a:r>
            <a:r>
              <a:rPr lang="en-US" sz="2000" dirty="0" err="1"/>
              <a:t>keeratan</a:t>
            </a:r>
            <a:r>
              <a:rPr lang="en-US" sz="2000" dirty="0"/>
              <a:t> </a:t>
            </a:r>
            <a:r>
              <a:rPr lang="en-US" sz="2000" dirty="0" err="1"/>
              <a:t>hubungan</a:t>
            </a:r>
            <a:r>
              <a:rPr lang="en-US" sz="2000" dirty="0"/>
              <a:t> </a:t>
            </a:r>
            <a:r>
              <a:rPr lang="en-US" sz="2000" dirty="0" err="1"/>
              <a:t>antar</a:t>
            </a:r>
            <a:r>
              <a:rPr lang="en-US" sz="2000" dirty="0"/>
              <a:t> </a:t>
            </a:r>
            <a:r>
              <a:rPr lang="en-US" sz="2000" dirty="0" err="1"/>
              <a:t>layak</a:t>
            </a:r>
            <a:r>
              <a:rPr lang="en-US" sz="2000" dirty="0"/>
              <a:t> </a:t>
            </a:r>
            <a:r>
              <a:rPr lang="en-US" sz="2000" dirty="0" err="1"/>
              <a:t>jika</a:t>
            </a:r>
            <a:r>
              <a:rPr lang="en-US" sz="2000" dirty="0"/>
              <a:t> </a:t>
            </a:r>
            <a:r>
              <a:rPr lang="en-US" sz="2000" dirty="0" err="1"/>
              <a:t>nilai</a:t>
            </a:r>
            <a:r>
              <a:rPr lang="en-US" sz="2000" dirty="0"/>
              <a:t> </a:t>
            </a:r>
            <a:r>
              <a:rPr lang="en-US" sz="2000" dirty="0" err="1"/>
              <a:t>signifikansi</a:t>
            </a:r>
            <a:r>
              <a:rPr lang="en-US" sz="2000" dirty="0"/>
              <a:t> yang </a:t>
            </a:r>
            <a:r>
              <a:rPr lang="en-US" sz="2000" dirty="0" err="1"/>
              <a:t>dihasilkan</a:t>
            </a:r>
            <a:r>
              <a:rPr lang="en-US" sz="2000" dirty="0"/>
              <a:t> &lt; 0,05. Ada </a:t>
            </a:r>
            <a:r>
              <a:rPr lang="en-US" sz="2000" dirty="0" err="1"/>
              <a:t>hubungan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korelasi</a:t>
            </a:r>
            <a:r>
              <a:rPr lang="en-US" sz="2000" dirty="0"/>
              <a:t>, </a:t>
            </a:r>
            <a:r>
              <a:rPr lang="en-US" sz="2000" dirty="0" err="1"/>
              <a:t>sedangkan</a:t>
            </a:r>
            <a:r>
              <a:rPr lang="en-US" sz="2000" dirty="0"/>
              <a:t> </a:t>
            </a:r>
            <a:r>
              <a:rPr lang="en-US" sz="2000" dirty="0" err="1"/>
              <a:t>jika</a:t>
            </a:r>
            <a:r>
              <a:rPr lang="en-US" sz="2000" dirty="0"/>
              <a:t> </a:t>
            </a:r>
            <a:r>
              <a:rPr lang="en-US" sz="2000" dirty="0" err="1"/>
              <a:t>nilai</a:t>
            </a:r>
            <a:r>
              <a:rPr lang="en-US" sz="2000" dirty="0"/>
              <a:t> </a:t>
            </a:r>
            <a:r>
              <a:rPr lang="en-US" sz="2000" dirty="0" err="1"/>
              <a:t>signifikansi</a:t>
            </a:r>
            <a:r>
              <a:rPr lang="en-US" sz="2000" dirty="0"/>
              <a:t> yang </a:t>
            </a:r>
            <a:r>
              <a:rPr lang="en-US" sz="2000" dirty="0" err="1"/>
              <a:t>dihasilkan</a:t>
            </a:r>
            <a:r>
              <a:rPr lang="en-US" sz="2000" dirty="0"/>
              <a:t> &gt;0,05 </a:t>
            </a:r>
            <a:r>
              <a:rPr lang="en-US" sz="2000" dirty="0" err="1"/>
              <a:t>maka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berkorelasi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ada</a:t>
            </a:r>
            <a:r>
              <a:rPr lang="en-US" sz="2000" dirty="0"/>
              <a:t> </a:t>
            </a:r>
            <a:r>
              <a:rPr lang="en-US" sz="2000" dirty="0" err="1"/>
              <a:t>hubungan</a:t>
            </a:r>
            <a:r>
              <a:rPr lang="en-US" sz="2000" dirty="0"/>
              <a:t> </a:t>
            </a:r>
            <a:r>
              <a:rPr lang="en-US" sz="2000" dirty="0" err="1"/>
              <a:t>antara</a:t>
            </a:r>
            <a:r>
              <a:rPr lang="en-US" sz="2000" dirty="0"/>
              <a:t> </a:t>
            </a:r>
            <a:r>
              <a:rPr lang="en-US" sz="2000" dirty="0" err="1"/>
              <a:t>kedua</a:t>
            </a:r>
            <a:r>
              <a:rPr lang="en-US" sz="2000" dirty="0"/>
              <a:t> </a:t>
            </a:r>
            <a:r>
              <a:rPr lang="en-US" sz="2000" dirty="0" err="1"/>
              <a:t>variabel</a:t>
            </a:r>
            <a:r>
              <a:rPr lang="en-US" sz="2000" dirty="0"/>
              <a:t>. </a:t>
            </a:r>
            <a:r>
              <a:rPr lang="en-US" sz="2000" dirty="0" err="1"/>
              <a:t>Berikut</a:t>
            </a:r>
            <a:r>
              <a:rPr lang="en-US" sz="2000" dirty="0"/>
              <a:t> </a:t>
            </a:r>
            <a:r>
              <a:rPr lang="en-US" sz="2000" dirty="0" err="1"/>
              <a:t>hasil</a:t>
            </a:r>
            <a:r>
              <a:rPr lang="en-US" sz="2000" dirty="0"/>
              <a:t> </a:t>
            </a:r>
            <a:r>
              <a:rPr lang="en-US" sz="2000" dirty="0" err="1"/>
              <a:t>Uji</a:t>
            </a:r>
            <a:r>
              <a:rPr lang="en-US" sz="2000" dirty="0"/>
              <a:t> </a:t>
            </a:r>
            <a:r>
              <a:rPr lang="en-US" sz="2000" dirty="0" err="1"/>
              <a:t>Korelasi</a:t>
            </a:r>
            <a:r>
              <a:rPr lang="en-US" sz="2000" dirty="0"/>
              <a:t> </a:t>
            </a:r>
            <a:r>
              <a:rPr lang="en-US" sz="2000" dirty="0" err="1"/>
              <a:t>Sederhana</a:t>
            </a:r>
            <a:r>
              <a:rPr lang="en-US" sz="2000" dirty="0"/>
              <a:t>: </a:t>
            </a:r>
            <a:r>
              <a:rPr lang="en-US" sz="2000" dirty="0" err="1"/>
              <a:t>Analisis</a:t>
            </a:r>
            <a:r>
              <a:rPr lang="en-US" sz="2000" dirty="0"/>
              <a:t> </a:t>
            </a:r>
            <a:r>
              <a:rPr lang="en-US" sz="2000" dirty="0" err="1"/>
              <a:t>Regresi</a:t>
            </a:r>
            <a:r>
              <a:rPr lang="en-US" sz="2000" dirty="0"/>
              <a:t>. </a:t>
            </a:r>
            <a:r>
              <a:rPr lang="en-US" sz="2000" dirty="0" err="1"/>
              <a:t>Variabel</a:t>
            </a:r>
            <a:r>
              <a:rPr lang="en-US" sz="2000" dirty="0"/>
              <a:t> </a:t>
            </a:r>
            <a:r>
              <a:rPr lang="en-US" sz="2000" dirty="0" err="1"/>
              <a:t>bebas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penelitian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Pola</a:t>
            </a:r>
            <a:r>
              <a:rPr lang="en-US" sz="2000" dirty="0"/>
              <a:t> </a:t>
            </a:r>
            <a:r>
              <a:rPr lang="en-US" sz="2000" dirty="0" err="1"/>
              <a:t>Komunikasi</a:t>
            </a:r>
            <a:r>
              <a:rPr lang="en-US" sz="2000" dirty="0"/>
              <a:t> (X), </a:t>
            </a:r>
            <a:r>
              <a:rPr lang="en-US" sz="2000" dirty="0" err="1"/>
              <a:t>sedangkan</a:t>
            </a:r>
            <a:r>
              <a:rPr lang="en-US" sz="2000" dirty="0"/>
              <a:t> </a:t>
            </a:r>
            <a:r>
              <a:rPr lang="en-US" sz="2000" dirty="0" err="1"/>
              <a:t>variabel</a:t>
            </a:r>
            <a:r>
              <a:rPr lang="en-US" sz="2000" dirty="0"/>
              <a:t> </a:t>
            </a:r>
            <a:r>
              <a:rPr lang="en-US" sz="2000" dirty="0" err="1"/>
              <a:t>terikatnya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Disiplin</a:t>
            </a:r>
            <a:r>
              <a:rPr lang="en-US" sz="2000" dirty="0"/>
              <a:t> </a:t>
            </a:r>
            <a:r>
              <a:rPr lang="en-US" sz="2000" dirty="0" err="1"/>
              <a:t>Belajar</a:t>
            </a:r>
            <a:r>
              <a:rPr lang="en-US" sz="2000" dirty="0"/>
              <a:t> (Y).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58" y="4128655"/>
            <a:ext cx="4193648" cy="19047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143" y="4414201"/>
            <a:ext cx="5477639" cy="1333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35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/>
              <a:t>P</a:t>
            </a:r>
            <a:r>
              <a:rPr lang="en-US" dirty="0" err="1" smtClean="0"/>
              <a:t>embahasan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0800" indent="0" algn="just">
              <a:buNone/>
            </a:pPr>
            <a:r>
              <a:rPr lang="id-ID" sz="2000" dirty="0"/>
              <a:t>Efektivitas pola komunikasi antara guru dan siswa juga dapat dilihat dari kesiapan dokumen modul pengajaran, kegiatan proses pembelajaran, dan komunikasi guru dan siswa di grup WhatsApp. Proses-proses tersebut dapat dilihat pada Gambar 3, 4, dan 5.</a:t>
            </a:r>
            <a:endParaRPr lang="en-US" sz="2000" dirty="0"/>
          </a:p>
          <a:p>
            <a:pPr marL="50800" indent="0">
              <a:buNone/>
            </a:pP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781" y="2564312"/>
            <a:ext cx="4704109" cy="3226888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698" y="2564312"/>
            <a:ext cx="5009412" cy="3226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14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</TotalTime>
  <Words>1915</Words>
  <Application>Microsoft Office PowerPoint</Application>
  <PresentationFormat>Widescreen</PresentationFormat>
  <Paragraphs>84</Paragraphs>
  <Slides>17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Times New Roman</vt:lpstr>
      <vt:lpstr>Calibri</vt:lpstr>
      <vt:lpstr>Exo</vt:lpstr>
      <vt:lpstr>Century Gothic</vt:lpstr>
      <vt:lpstr>Office Theme</vt:lpstr>
      <vt:lpstr>Analisis Pola Komunikasi Guru dan Siswa Terhadap Disiplin Belajar Siswa Madrasah Ibtida’iyah</vt:lpstr>
      <vt:lpstr>Pendahuluan</vt:lpstr>
      <vt:lpstr>Pertanyaan Penelitian (Rumusan Masalah)</vt:lpstr>
      <vt:lpstr>Metode</vt:lpstr>
      <vt:lpstr>Metode</vt:lpstr>
      <vt:lpstr>Hasil dan Pembahasan</vt:lpstr>
      <vt:lpstr>Hasil dan Pembahasan </vt:lpstr>
      <vt:lpstr>Hasil dan Pembahasan </vt:lpstr>
      <vt:lpstr>Hasil dan Pembahasan </vt:lpstr>
      <vt:lpstr>Hasil dan Pembahasan </vt:lpstr>
      <vt:lpstr>Temuan Penting Penelitian</vt:lpstr>
      <vt:lpstr>Manfaat Penelitian</vt:lpstr>
      <vt:lpstr>Referensi</vt:lpstr>
      <vt:lpstr>Referensi </vt:lpstr>
      <vt:lpstr>Referensi</vt:lpstr>
      <vt:lpstr>Referensi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Analisis Pola Komunikasi Guru dan Siswa Terhadap Disiplin Belajar Siswa Madrasah Ibtida’iyah</dc:title>
  <dc:creator>Umsida</dc:creator>
  <cp:lastModifiedBy>DINI</cp:lastModifiedBy>
  <cp:revision>21</cp:revision>
  <dcterms:created xsi:type="dcterms:W3CDTF">2020-02-15T07:43:00Z</dcterms:created>
  <dcterms:modified xsi:type="dcterms:W3CDTF">2024-05-25T07:34:46Z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1033-11.2.0.9031</vt:lpwstr>
  </property>
</Properties>
</file>