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70" r:id="rId11"/>
    <p:sldId id="262" r:id="rId12"/>
    <p:sldId id="263" r:id="rId13"/>
    <p:sldId id="264" r:id="rId14"/>
    <p:sldId id="271" r:id="rId15"/>
    <p:sldId id="272" r:id="rId16"/>
    <p:sldId id="273" r:id="rId17"/>
    <p:sldId id="265" r:id="rId18"/>
  </p:sldIdLst>
  <p:sldSz cx="12192000" cy="6858000"/>
  <p:notesSz cx="9144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xo" panose="020B060402020202020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4800" dirty="0" err="1"/>
              <a:t>Analisis</a:t>
            </a:r>
            <a:r>
              <a:rPr lang="en-US" sz="4800" dirty="0"/>
              <a:t> </a:t>
            </a:r>
            <a:r>
              <a:rPr lang="en-US" sz="4800" dirty="0" err="1"/>
              <a:t>Pola</a:t>
            </a:r>
            <a:r>
              <a:rPr lang="en-US" sz="4800" dirty="0"/>
              <a:t> </a:t>
            </a:r>
            <a:r>
              <a:rPr lang="en-US" sz="4800" dirty="0" err="1"/>
              <a:t>Komunikasi</a:t>
            </a:r>
            <a:r>
              <a:rPr lang="en-US" sz="4800" dirty="0"/>
              <a:t> Guru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Siswa</a:t>
            </a:r>
            <a:r>
              <a:rPr lang="en-US" sz="4800" dirty="0"/>
              <a:t> </a:t>
            </a:r>
            <a:r>
              <a:rPr lang="en-US" sz="4800" dirty="0" err="1"/>
              <a:t>Terhadap</a:t>
            </a:r>
            <a:r>
              <a:rPr lang="en-US" sz="4800" dirty="0"/>
              <a:t> </a:t>
            </a:r>
            <a:r>
              <a:rPr lang="en-US" sz="4800" dirty="0" err="1"/>
              <a:t>Disiplin</a:t>
            </a:r>
            <a:r>
              <a:rPr lang="en-US" sz="4800" dirty="0"/>
              <a:t> </a:t>
            </a:r>
            <a:r>
              <a:rPr lang="en-US" sz="4800" dirty="0" err="1"/>
              <a:t>Belajar</a:t>
            </a:r>
            <a:r>
              <a:rPr lang="en-US" sz="4800" dirty="0"/>
              <a:t> </a:t>
            </a:r>
            <a:r>
              <a:rPr lang="en-US" sz="4800" dirty="0" err="1"/>
              <a:t>Siswa</a:t>
            </a:r>
            <a:r>
              <a:rPr lang="en-US" sz="4800" dirty="0"/>
              <a:t> Madrasah </a:t>
            </a:r>
            <a:r>
              <a:rPr lang="en-US" sz="4800" dirty="0" err="1"/>
              <a:t>Ibtida’iyah</a:t>
            </a:r>
            <a:endParaRPr sz="4800" dirty="0"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Rindi</a:t>
            </a:r>
            <a:r>
              <a:rPr lang="en-US" dirty="0" smtClean="0"/>
              <a:t> </a:t>
            </a:r>
            <a:r>
              <a:rPr lang="en-US" dirty="0" err="1" smtClean="0"/>
              <a:t>Yanika</a:t>
            </a:r>
            <a:r>
              <a:rPr lang="en-US" dirty="0" smtClean="0"/>
              <a:t> </a:t>
            </a:r>
            <a:r>
              <a:rPr lang="en-US" dirty="0" err="1" smtClean="0"/>
              <a:t>Maryanti</a:t>
            </a:r>
            <a:r>
              <a:rPr lang="en-US" dirty="0" smtClean="0"/>
              <a:t>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Moch</a:t>
            </a:r>
            <a:r>
              <a:rPr lang="en-US" dirty="0" smtClean="0"/>
              <a:t>. </a:t>
            </a:r>
            <a:r>
              <a:rPr lang="en-US" dirty="0" err="1" smtClean="0"/>
              <a:t>Bahak</a:t>
            </a:r>
            <a:r>
              <a:rPr lang="en-US" dirty="0" smtClean="0"/>
              <a:t> </a:t>
            </a:r>
            <a:r>
              <a:rPr lang="en-US" dirty="0" err="1" smtClean="0"/>
              <a:t>Udin</a:t>
            </a:r>
            <a:r>
              <a:rPr lang="en-US" dirty="0" smtClean="0"/>
              <a:t> By </a:t>
            </a:r>
            <a:r>
              <a:rPr lang="en-US" dirty="0" err="1" smtClean="0"/>
              <a:t>Arifin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Pendidikan</a:t>
            </a:r>
            <a:r>
              <a:rPr lang="en-US" dirty="0" smtClean="0"/>
              <a:t> Guru Madrasah </a:t>
            </a:r>
            <a:r>
              <a:rPr lang="en-US" dirty="0" err="1" smtClean="0"/>
              <a:t>Ibtida’iyah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</a:rPr>
              <a:t>Bulan</a:t>
            </a:r>
            <a:r>
              <a:rPr lang="en-US" dirty="0">
                <a:solidFill>
                  <a:srgbClr val="F2F2F2"/>
                </a:solidFill>
              </a:rPr>
              <a:t>, </a:t>
            </a:r>
            <a:r>
              <a:rPr lang="en-US" dirty="0" smtClean="0">
                <a:solidFill>
                  <a:srgbClr val="F2F2F2"/>
                </a:solidFill>
              </a:rPr>
              <a:t>2024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9" y="1404986"/>
            <a:ext cx="2064325" cy="412297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8" y="1404985"/>
            <a:ext cx="2072814" cy="412297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46" y="2092036"/>
            <a:ext cx="4682836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000" dirty="0" err="1" smtClean="0"/>
              <a:t>Kesetaraan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interaksi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Guru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landasan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memungkinkan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pertukaran</a:t>
            </a:r>
            <a:r>
              <a:rPr lang="en-US" sz="2000" dirty="0" smtClean="0"/>
              <a:t> ide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saling</a:t>
            </a:r>
            <a:r>
              <a:rPr lang="en-US" sz="2000" dirty="0" smtClean="0"/>
              <a:t> </a:t>
            </a:r>
            <a:r>
              <a:rPr lang="en-US" sz="2000" dirty="0" err="1" smtClean="0"/>
              <a:t>menghormati</a:t>
            </a:r>
            <a:r>
              <a:rPr lang="en-US" sz="2000" dirty="0" smtClean="0"/>
              <a:t>.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guru yang </a:t>
            </a:r>
            <a:r>
              <a:rPr lang="en-US" sz="2000" dirty="0" err="1" smtClean="0"/>
              <a:t>mendengarkan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aktif</a:t>
            </a:r>
            <a:r>
              <a:rPr lang="en-US" sz="2000" dirty="0" smtClean="0"/>
              <a:t>,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aspirasi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kuat</a:t>
            </a:r>
            <a:r>
              <a:rPr lang="en-US" sz="2000" dirty="0" smtClean="0"/>
              <a:t>, </a:t>
            </a:r>
            <a:r>
              <a:rPr lang="en-US" sz="2000" dirty="0" err="1" smtClean="0"/>
              <a:t>mendorong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berani</a:t>
            </a:r>
            <a:r>
              <a:rPr lang="en-US" sz="2000" dirty="0" smtClean="0"/>
              <a:t> </a:t>
            </a:r>
            <a:r>
              <a:rPr lang="en-US" sz="2000" dirty="0" err="1" smtClean="0"/>
              <a:t>berusaha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terlibat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.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pengaruhnya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disiplin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siswa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. 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pemahaman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pengarahan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Guru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Calon</a:t>
            </a:r>
            <a:r>
              <a:rPr lang="en-US" sz="2400" dirty="0" smtClean="0"/>
              <a:t> Guru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kesetaraan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guna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pertukaran</a:t>
            </a:r>
            <a:r>
              <a:rPr lang="en-US" sz="2400" dirty="0" smtClean="0"/>
              <a:t> ide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menghormati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meningkatnya</a:t>
            </a:r>
            <a:r>
              <a:rPr lang="en-US" sz="2400" dirty="0" smtClean="0"/>
              <a:t> </a:t>
            </a:r>
            <a:r>
              <a:rPr lang="en-US" sz="2400" dirty="0" err="1" smtClean="0"/>
              <a:t>kedisiplinan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. 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r>
              <a:rPr lang="id-ID" dirty="0"/>
              <a:t>D. D. Pohan and U. S. Fitria, “Jenis Jenis Komunikasi,” </a:t>
            </a:r>
            <a:r>
              <a:rPr lang="id-ID" i="1" dirty="0"/>
              <a:t>J. Educ. Res. Soc. Stud.</a:t>
            </a:r>
            <a:r>
              <a:rPr lang="id-ID" dirty="0"/>
              <a:t>, vol. 2, p. hal. 31, 2021.</a:t>
            </a:r>
            <a:endParaRPr lang="en-US" dirty="0"/>
          </a:p>
          <a:p>
            <a:r>
              <a:rPr lang="id-ID" dirty="0" smtClean="0"/>
              <a:t>K</a:t>
            </a:r>
            <a:r>
              <a:rPr lang="id-ID" dirty="0"/>
              <a:t>. Nisa and S. Sujarwo, “Efektivitas Komunikasi Guru terhadap Motivasi Belajar Anak Usia Dini,” </a:t>
            </a:r>
            <a:r>
              <a:rPr lang="id-ID" i="1" dirty="0"/>
              <a:t>J. Obs.  J. Pendidik. Anak Usia Dini</a:t>
            </a:r>
            <a:r>
              <a:rPr lang="id-ID" dirty="0"/>
              <a:t>, vol. 5, no. 1, p. 229, 2020, doi: 10.31004/obsesi.v5i1.534.</a:t>
            </a:r>
            <a:endParaRPr lang="en-US" dirty="0"/>
          </a:p>
          <a:p>
            <a:r>
              <a:rPr lang="id-ID" dirty="0" smtClean="0"/>
              <a:t>S</a:t>
            </a:r>
            <a:r>
              <a:rPr lang="id-ID" dirty="0"/>
              <a:t>. Rahmah, “Pola Komunikasi Keluarga dalam Pembentukan Kepribadian Anak St. Rahmah UIN Antasari Banjarmasin,” </a:t>
            </a:r>
            <a:r>
              <a:rPr lang="id-ID" i="1" dirty="0"/>
              <a:t>J. Alhadharah</a:t>
            </a:r>
            <a:r>
              <a:rPr lang="id-ID" dirty="0"/>
              <a:t>, vol. 17, no. 33, pp. 13–31, 2018.</a:t>
            </a:r>
            <a:endParaRPr lang="en-US" dirty="0"/>
          </a:p>
          <a:p>
            <a:r>
              <a:rPr lang="id-ID" dirty="0" smtClean="0"/>
              <a:t>M</a:t>
            </a:r>
            <a:r>
              <a:rPr lang="id-ID" dirty="0"/>
              <a:t>. B. Wulur and Hoirunisa, “Pola Komunikasi Interpersonal Antar Pembina dan Santri dalam Menanamkan Nilai-nilai Akhlak di Pondok Pesantren Darul Arqom Muhammadiyah Ponre Waru,” </a:t>
            </a:r>
            <a:r>
              <a:rPr lang="id-ID" i="1" dirty="0"/>
              <a:t>J. Komun. dan Organ.</a:t>
            </a:r>
            <a:r>
              <a:rPr lang="id-ID" dirty="0"/>
              <a:t>, vol. 1, no. 2, pp. 55–64, 2019.</a:t>
            </a:r>
            <a:endParaRPr lang="en-US" dirty="0"/>
          </a:p>
          <a:p>
            <a:r>
              <a:rPr lang="id-ID" dirty="0" smtClean="0"/>
              <a:t>A</a:t>
            </a:r>
            <a:r>
              <a:rPr lang="id-ID" dirty="0"/>
              <a:t>. Muslim, S. D. Fajarica, and E. P. Paramita, “Pola Komunikasi Antara Guru dan Santri dalam Pembinaan Kedisiplinan Hafalan Al Qur ’ an,” vol. 3, no. 2, pp. 24–30, 2023.</a:t>
            </a:r>
            <a:endParaRPr lang="en-US" dirty="0"/>
          </a:p>
          <a:p>
            <a:r>
              <a:rPr lang="id-ID" dirty="0" smtClean="0"/>
              <a:t>R</a:t>
            </a:r>
            <a:r>
              <a:rPr lang="id-ID" dirty="0"/>
              <a:t>. Susanto </a:t>
            </a:r>
            <a:r>
              <a:rPr lang="id-ID" i="1" dirty="0"/>
              <a:t>et al.</a:t>
            </a:r>
            <a:r>
              <a:rPr lang="id-ID" dirty="0"/>
              <a:t>, “PKM Pemberdayaan Keterampilan Model Komunikasi Instruksional Guru SD Duri Kepa 05,” </a:t>
            </a:r>
            <a:r>
              <a:rPr lang="id-ID" i="1" dirty="0"/>
              <a:t>Int. J. Community Serv. Learn.</a:t>
            </a:r>
            <a:r>
              <a:rPr lang="id-ID" dirty="0"/>
              <a:t>, vol. 5, no. 2, pp. 84–94, 2021, doi: 10.23887/ijcsl.v5i2.36635.</a:t>
            </a:r>
            <a:endParaRPr lang="en-US" dirty="0"/>
          </a:p>
          <a:p>
            <a:r>
              <a:rPr lang="id-ID" dirty="0" smtClean="0"/>
              <a:t>K</a:t>
            </a:r>
            <a:r>
              <a:rPr lang="id-ID" dirty="0"/>
              <a:t>. B. Siswa, “IRSYADUNA: Jurnal Studi Kemahasiswaan Vol. 1, No. 1, April 2021 P-ISSN : - ; E-ISSN : - https://jurnal.stituwjombang.ac.id/index.php/irsyaduna,” vol. 1, no. 1, pp. 1–13, 2021.</a:t>
            </a:r>
            <a:endParaRPr lang="en-US" dirty="0"/>
          </a:p>
          <a:p>
            <a:r>
              <a:rPr lang="id-ID" dirty="0" smtClean="0"/>
              <a:t>I</a:t>
            </a:r>
            <a:r>
              <a:rPr lang="id-ID" dirty="0"/>
              <a:t>. Kanah and D. Mardiani, “Kemampuan Komunikasi dan Kemandirian Belajar Siswa Melalui Problem Based Learning dan Discovery Learning,” </a:t>
            </a:r>
            <a:r>
              <a:rPr lang="id-ID" i="1" dirty="0"/>
              <a:t>Plusminus J. Pendidik. Mat.</a:t>
            </a:r>
            <a:r>
              <a:rPr lang="id-ID" dirty="0"/>
              <a:t>, vol. 2, no. 2, pp. 255–264, 2022, doi: 10.31980/plusminus.v2i2.1825.</a:t>
            </a:r>
            <a:endParaRPr lang="en-US" dirty="0"/>
          </a:p>
          <a:p>
            <a:r>
              <a:rPr lang="id-ID" dirty="0" smtClean="0"/>
              <a:t>A</a:t>
            </a:r>
            <a:r>
              <a:rPr lang="id-ID" dirty="0"/>
              <a:t>. Fransisca, “Perkembangan Bahan Ajar Menggunakan Teori Brunner Untuk Meningkatkan Kemampuan pemahaman Konsep,” </a:t>
            </a:r>
            <a:r>
              <a:rPr lang="id-ID" i="1" dirty="0"/>
              <a:t>Aksara J. Ilmu Pendidik. Nonform.</a:t>
            </a:r>
            <a:r>
              <a:rPr lang="id-ID" dirty="0"/>
              <a:t>, vol. 7, no. 2, p. 463, 2021.</a:t>
            </a:r>
            <a:endParaRPr lang="en-US" dirty="0"/>
          </a:p>
          <a:p>
            <a:r>
              <a:rPr lang="id-ID" dirty="0" smtClean="0"/>
              <a:t>W</a:t>
            </a:r>
            <a:r>
              <a:rPr lang="id-ID" dirty="0"/>
              <a:t>. Sukarni, “Literatur Review: Implementasi Sistem Sosial Model Pembelajaran Problem Solving Terhadap Sikap Siswa,” </a:t>
            </a:r>
            <a:r>
              <a:rPr lang="id-ID" i="1" dirty="0"/>
              <a:t>J. Eval. Educ.</a:t>
            </a:r>
            <a:r>
              <a:rPr lang="id-ID" dirty="0"/>
              <a:t>, vol. 2, no. 1, pp. 1–8, 2021, doi: 10.37251/jee.v2i1.163.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dirty="0"/>
              <a:t>S. Walimah, “Pengaruh Komunikasi Guru Dan Orang Tua Terhadap Kemampuan Membaca Permulaan Siswa di Sekolah Dasar,” </a:t>
            </a:r>
            <a:r>
              <a:rPr lang="id-ID" i="1" dirty="0"/>
              <a:t>J. Basicedu</a:t>
            </a:r>
            <a:r>
              <a:rPr lang="id-ID" dirty="0"/>
              <a:t>, vol. 5, no. 3, pp. 1532–1538, 2021, [Online]. Available: https://jbasic.org/index.php/basicedu/article/view/966</a:t>
            </a:r>
            <a:endParaRPr lang="en-US" dirty="0"/>
          </a:p>
          <a:p>
            <a:r>
              <a:rPr lang="id-ID" dirty="0" smtClean="0"/>
              <a:t>N</a:t>
            </a:r>
            <a:r>
              <a:rPr lang="id-ID" dirty="0"/>
              <a:t>. Nurhayati, “KEPEMIMPINAN KEPALA SEKOLAH DAN DAMPAKNYA TERHDAP IKLIM MENGAJAR (Studi Kasus di SMPN 2 Kapetakan Cirebon),” </a:t>
            </a:r>
            <a:r>
              <a:rPr lang="id-ID" i="1" dirty="0"/>
              <a:t>Gema Wiralodra</a:t>
            </a:r>
            <a:r>
              <a:rPr lang="id-ID" dirty="0"/>
              <a:t>, vol. 10, no. 1, pp. 70–78, 2019, doi: 10.31943/gemawiralodra.v10i1.11.</a:t>
            </a:r>
            <a:endParaRPr lang="en-US" dirty="0"/>
          </a:p>
          <a:p>
            <a:r>
              <a:rPr lang="id-ID" dirty="0" smtClean="0"/>
              <a:t>N</a:t>
            </a:r>
            <a:r>
              <a:rPr lang="id-ID" dirty="0"/>
              <a:t>. Hayati and D. Setiawan, “Dampak Rendahnya Kemampuan Berbahasa dan Bernalar terhadap Kemampuan Berpikir Kritis Siswa Sekolah Dasar,” </a:t>
            </a:r>
            <a:r>
              <a:rPr lang="id-ID" i="1" dirty="0"/>
              <a:t>J. Basicedu</a:t>
            </a:r>
            <a:r>
              <a:rPr lang="id-ID" dirty="0"/>
              <a:t>, vol. 6, no. 5, pp. 8517–8528, 2022, doi: 10.31004/basicedu.v6i5.3650.</a:t>
            </a:r>
            <a:endParaRPr lang="en-US" dirty="0"/>
          </a:p>
          <a:p>
            <a:r>
              <a:rPr lang="id-ID" dirty="0" smtClean="0"/>
              <a:t>I</a:t>
            </a:r>
            <a:r>
              <a:rPr lang="id-ID" dirty="0"/>
              <a:t>. J. Triwardhani, W. Trigartanti, I. Rachmawati, and R. P. Putra, “Strategi Guru dalam membangun komunikasi dengan Orang Tua Siswa di Sekolah,” </a:t>
            </a:r>
            <a:r>
              <a:rPr lang="id-ID" i="1" dirty="0"/>
              <a:t>J. Kaji. Komun.</a:t>
            </a:r>
            <a:r>
              <a:rPr lang="id-ID" dirty="0"/>
              <a:t>, vol. 8, no. 1, p. 99, 2020, doi: 10.24198/jkk.v8i1.23620.</a:t>
            </a:r>
            <a:endParaRPr lang="en-US" dirty="0"/>
          </a:p>
          <a:p>
            <a:r>
              <a:rPr lang="id-ID" dirty="0" smtClean="0"/>
              <a:t>A</a:t>
            </a:r>
            <a:r>
              <a:rPr lang="id-ID" dirty="0"/>
              <a:t>. Amaliyah and A. Rahmat, “Aam Amaliyah, Azwar Rahmat Attadib: Journal of Elementary Education, Vol. 5 (1), Juni 2021,” </a:t>
            </a:r>
            <a:r>
              <a:rPr lang="id-ID" i="1" dirty="0"/>
              <a:t>J. Elem. Educ.</a:t>
            </a:r>
            <a:r>
              <a:rPr lang="id-ID" dirty="0"/>
              <a:t>, vol. 5, no. 1, pp. 28–45, 2021.</a:t>
            </a:r>
            <a:endParaRPr lang="en-US" dirty="0"/>
          </a:p>
          <a:p>
            <a:r>
              <a:rPr lang="id-ID" dirty="0" smtClean="0"/>
              <a:t>E</a:t>
            </a:r>
            <a:r>
              <a:rPr lang="id-ID" dirty="0"/>
              <a:t>. I. Muawanah and A. Muhid, “Strategi Meningkatkan Motivasi Belajar Siswa Selama Pandemi Covid – 19 : Literature Review,” </a:t>
            </a:r>
            <a:r>
              <a:rPr lang="id-ID" i="1" dirty="0"/>
              <a:t>J. Ilm. Bimbing. Konseling Undiksha</a:t>
            </a:r>
            <a:r>
              <a:rPr lang="id-ID" dirty="0"/>
              <a:t>, vol. 12, no. 1, pp. 90–98, 2021, doi: 10.23887/jjbk.v12i1.31311.</a:t>
            </a:r>
            <a:endParaRPr lang="en-US" dirty="0"/>
          </a:p>
          <a:p>
            <a:r>
              <a:rPr lang="id-ID" dirty="0" smtClean="0"/>
              <a:t>W</a:t>
            </a:r>
            <a:r>
              <a:rPr lang="id-ID" dirty="0"/>
              <a:t>. Junaidi, Andi Syahputra, Asmarika, Riska Syafitri, “Pola Komunikasi Guru dengan Peserta Didik dalam Pembinaan Akhlak di SDIT Uwais Al Qarni Pekanbaru,” </a:t>
            </a:r>
            <a:r>
              <a:rPr lang="id-ID" i="1" dirty="0"/>
              <a:t>J. Educ. Res.</a:t>
            </a:r>
            <a:r>
              <a:rPr lang="id-ID" dirty="0"/>
              <a:t>, vol. 4, no. 3, pp. 1162–1168, 2023.</a:t>
            </a:r>
            <a:endParaRPr lang="en-US" dirty="0"/>
          </a:p>
          <a:p>
            <a:r>
              <a:rPr lang="id-ID" dirty="0" smtClean="0"/>
              <a:t>I</a:t>
            </a:r>
            <a:r>
              <a:rPr lang="id-ID" dirty="0"/>
              <a:t>. Imron, “Analisa Pengaruh Kualitas Produk Terhadap Kepuasan Konsumen Menggunakan Metode Kuantitatif Pada CV. Meubele Berkah Tangerang,” </a:t>
            </a:r>
            <a:r>
              <a:rPr lang="id-ID" i="1" dirty="0"/>
              <a:t>Indones. J. Softw. Eng.</a:t>
            </a:r>
            <a:r>
              <a:rPr lang="id-ID" dirty="0"/>
              <a:t>, vol. 5, no. 1, pp. 19–28, 2019, doi: 10.31294/ijse.v5i1.5861.</a:t>
            </a:r>
            <a:endParaRPr lang="en-US" dirty="0"/>
          </a:p>
          <a:p>
            <a:r>
              <a:rPr lang="id-ID" dirty="0" smtClean="0"/>
              <a:t>A</a:t>
            </a:r>
            <a:r>
              <a:rPr lang="id-ID" dirty="0"/>
              <a:t>. G. Prawiyogi, T. L. Sadiah, A. Purwanugraha, and P. N. Elisa, “Penggunaan Media Big Book untuk Menumbuhkan Minat Membaca di Sekolah Dasar,” </a:t>
            </a:r>
            <a:r>
              <a:rPr lang="id-ID" i="1" dirty="0"/>
              <a:t>J. Basicedu</a:t>
            </a:r>
            <a:r>
              <a:rPr lang="id-ID" dirty="0"/>
              <a:t>, vol. 5, no. 1, pp. 446–452, 2021, doi: 10.31004/basicedu.v5i1.787.</a:t>
            </a:r>
            <a:endParaRPr lang="en-US" dirty="0"/>
          </a:p>
          <a:p>
            <a:r>
              <a:rPr lang="id-ID" dirty="0" smtClean="0"/>
              <a:t>S</a:t>
            </a:r>
            <a:r>
              <a:rPr lang="id-ID" dirty="0"/>
              <a:t>. K. Dewi and A. Sudaryanto, “Validitas dan Reliabilitas Kuesioner Pengetahuan , Sikap dan Perilaku Pencegahan Demam Berdarah,” </a:t>
            </a:r>
            <a:r>
              <a:rPr lang="id-ID" i="1" dirty="0"/>
              <a:t>Semin. Nas. Keperawatan Univ. Muhammadiyah Surakarta 2020</a:t>
            </a:r>
            <a:r>
              <a:rPr lang="id-ID" dirty="0"/>
              <a:t>, pp. 73–79, 2020.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534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58" y="1155459"/>
            <a:ext cx="11830877" cy="5089734"/>
          </a:xfrm>
        </p:spPr>
        <p:txBody>
          <a:bodyPr>
            <a:normAutofit fontScale="55000" lnSpcReduction="20000"/>
          </a:bodyPr>
          <a:lstStyle/>
          <a:p>
            <a:r>
              <a:rPr lang="id-ID" dirty="0"/>
              <a:t>D. Maya Nuraini Faiza, “Jurnal Basicedu,” </a:t>
            </a:r>
            <a:r>
              <a:rPr lang="id-ID" i="1" dirty="0"/>
              <a:t>J. Basicedu</a:t>
            </a:r>
            <a:r>
              <a:rPr lang="id-ID" dirty="0"/>
              <a:t>, vol. 5, no. 5, pp. 3829–3840, 2021.</a:t>
            </a:r>
            <a:endParaRPr lang="en-US" dirty="0"/>
          </a:p>
          <a:p>
            <a:r>
              <a:rPr lang="id-ID" dirty="0" smtClean="0"/>
              <a:t>I</a:t>
            </a:r>
            <a:r>
              <a:rPr lang="id-ID" dirty="0"/>
              <a:t>. R. Alamsyah and R. A. Nugroho, “Pengaruh Latihan Shooting Dengan Metode Beef Terhadap Akurasi Free Throw Siswi Ekstrakurikuler Basket Smk Neger 4 Bandar Lampung,” </a:t>
            </a:r>
            <a:r>
              <a:rPr lang="id-ID" i="1" dirty="0"/>
              <a:t>J. Phys. Educ.</a:t>
            </a:r>
            <a:r>
              <a:rPr lang="id-ID" dirty="0"/>
              <a:t>, vol. 3, no. 2, pp. 1–5, 2022, doi: 10.33365/joupe.v3i2.1890.</a:t>
            </a:r>
            <a:endParaRPr lang="en-US" dirty="0"/>
          </a:p>
          <a:p>
            <a:r>
              <a:rPr lang="id-ID" dirty="0" smtClean="0"/>
              <a:t>D</a:t>
            </a:r>
            <a:r>
              <a:rPr lang="id-ID" dirty="0"/>
              <a:t>. Firmansyah and Dede, “Teknik Pengambilan Sampel Umum dalam Metodologi Penelitian: Literature Review,” </a:t>
            </a:r>
            <a:r>
              <a:rPr lang="id-ID" i="1" dirty="0"/>
              <a:t>J. Ilm. Pendidik. Holistik</a:t>
            </a:r>
            <a:r>
              <a:rPr lang="id-ID" dirty="0"/>
              <a:t>, vol. 1, no. 2, pp. 85–114, 2022, doi: 10.55927/jiph.v1i2.937.</a:t>
            </a:r>
            <a:endParaRPr lang="en-US" dirty="0"/>
          </a:p>
          <a:p>
            <a:r>
              <a:rPr lang="id-ID" dirty="0" smtClean="0"/>
              <a:t>N</a:t>
            </a:r>
            <a:r>
              <a:rPr lang="id-ID" dirty="0"/>
              <a:t>. M. Janna and Herianto, “Artikel Statistik yang Benar,” </a:t>
            </a:r>
            <a:r>
              <a:rPr lang="id-ID" i="1" dirty="0"/>
              <a:t>J. Darul Dakwah Wal-Irsyad</a:t>
            </a:r>
            <a:r>
              <a:rPr lang="id-ID" dirty="0"/>
              <a:t>, no. 18210047, pp. 1–12, 2021.</a:t>
            </a:r>
            <a:endParaRPr lang="en-US" dirty="0"/>
          </a:p>
          <a:p>
            <a:r>
              <a:rPr lang="id-ID" dirty="0" smtClean="0"/>
              <a:t>U</a:t>
            </a:r>
            <a:r>
              <a:rPr lang="id-ID" dirty="0"/>
              <a:t>. Usmadi, “Pengujian Persyaratan Analisis (Uji Homogenitas Dan Uji Normalitas),” </a:t>
            </a:r>
            <a:r>
              <a:rPr lang="id-ID" i="1" dirty="0"/>
              <a:t>Inov. Pendidik.</a:t>
            </a:r>
            <a:r>
              <a:rPr lang="id-ID" dirty="0"/>
              <a:t>, vol. 7, no. 1, pp. 50–62, 2020, doi: 10.31869/ip.v7i1.2281.</a:t>
            </a:r>
            <a:endParaRPr lang="en-US" dirty="0"/>
          </a:p>
          <a:p>
            <a:r>
              <a:rPr lang="id-ID" dirty="0" smtClean="0"/>
              <a:t>M</a:t>
            </a:r>
            <a:r>
              <a:rPr lang="id-ID" dirty="0"/>
              <a:t>. B. U. B. Arifin and A. Aunillah, </a:t>
            </a:r>
            <a:r>
              <a:rPr lang="id-ID" i="1" dirty="0"/>
              <a:t>Buku Ajar Statistik Pendidikan</a:t>
            </a:r>
            <a:r>
              <a:rPr lang="id-ID" dirty="0"/>
              <a:t>. Sidoarjo: UMSIDA Press, 2021. doi: https://doi.org/10.21070/2021/978-623-6292-33-4.</a:t>
            </a:r>
            <a:endParaRPr lang="en-US" dirty="0"/>
          </a:p>
          <a:p>
            <a:r>
              <a:rPr lang="id-ID" dirty="0" smtClean="0"/>
              <a:t>S</a:t>
            </a:r>
            <a:r>
              <a:rPr lang="id-ID" dirty="0"/>
              <a:t>. Sumartini, K. S. Harahap, and S. Sthevany, “Kajian Pengendalian Mutu Produk Tuna Loin Precooked Frozen Menggunakan Metode Skala Likert Di Perusahaan Pembekuan Tuna,” </a:t>
            </a:r>
            <a:r>
              <a:rPr lang="id-ID" i="1" dirty="0"/>
              <a:t>Aurelia J.</a:t>
            </a:r>
            <a:r>
              <a:rPr lang="id-ID" dirty="0"/>
              <a:t>, vol. 2, no. 1, p. 29, 2020, doi: 10.15578/aj.v2i1.9392.</a:t>
            </a:r>
            <a:endParaRPr lang="en-US" dirty="0"/>
          </a:p>
          <a:p>
            <a:r>
              <a:rPr lang="id-ID" dirty="0" smtClean="0"/>
              <a:t>M</a:t>
            </a:r>
            <a:r>
              <a:rPr lang="id-ID" dirty="0"/>
              <a:t>. B. U. B. Arifin and N. Nurdyansyah, </a:t>
            </a:r>
            <a:r>
              <a:rPr lang="id-ID" i="1" dirty="0"/>
              <a:t>Buku Ajar Metodologi Penelitian Pendidikan</a:t>
            </a:r>
            <a:r>
              <a:rPr lang="id-ID" dirty="0"/>
              <a:t>. Sidoarjo: UMSIDA Press, 2018. doi: https://doi.org/10.21070/2018/978-602-5914-19-5.</a:t>
            </a:r>
            <a:endParaRPr lang="en-US" dirty="0"/>
          </a:p>
          <a:p>
            <a:r>
              <a:rPr lang="id-ID" dirty="0" smtClean="0"/>
              <a:t>D</a:t>
            </a:r>
            <a:r>
              <a:rPr lang="id-ID" dirty="0"/>
              <a:t>. N. P. Putri and M. B. U. B. Arifin, “Peran Kinerja Guru Dalam Membentuk Karakter Kerjasama Pada Siswa Kelas IV,” </a:t>
            </a:r>
            <a:r>
              <a:rPr lang="id-ID" i="1" dirty="0"/>
              <a:t>Al-Mada J. Agama, Sos. dan Budaya</a:t>
            </a:r>
            <a:r>
              <a:rPr lang="id-ID" dirty="0"/>
              <a:t>, vol. 5, no. 2, pp. 176–189, 2022, doi: 10.31538/almada.v5i2.2517.</a:t>
            </a:r>
            <a:endParaRPr lang="en-US" dirty="0"/>
          </a:p>
          <a:p>
            <a:r>
              <a:rPr lang="id-ID" dirty="0" smtClean="0"/>
              <a:t>R</a:t>
            </a:r>
            <a:r>
              <a:rPr lang="id-ID" dirty="0"/>
              <a:t>. D. K. Sari and M. Arifin, “Penerapan Model Pembelajaran Make a Match untuk Meningkatkan Motivasi Belajar Siswa Kelas IV MI Miftahul Ulum Kraton pada Tema 6,” </a:t>
            </a:r>
            <a:r>
              <a:rPr lang="id-ID" i="1" dirty="0"/>
              <a:t>Model. J. Progr. …</a:t>
            </a:r>
            <a:r>
              <a:rPr lang="id-ID" dirty="0"/>
              <a:t>, vol. 9, pp. 281–291, 2022, [Online]. Available: http://www.jurnal.stitnualhikmah.ac.id/index.php/modeling/article/view/1206%0Ahttps://www.jurnal.stitnualhikmah.ac.id/index.php/modeling/article/download/1206/732</a:t>
            </a: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937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2000" dirty="0"/>
              <a:t>A. T. Daga, “Makna Merdeka Belajar dan Penguatan Peran Guru di Sekolah Dasar,” </a:t>
            </a:r>
            <a:r>
              <a:rPr lang="id-ID" sz="2000" i="1" dirty="0"/>
              <a:t>J. Educ. FKIP UNMA</a:t>
            </a:r>
            <a:r>
              <a:rPr lang="id-ID" sz="2000" dirty="0"/>
              <a:t>, vol. 7, no. 3, pp. 1075–1090, 2021, doi: 10.31949/educatio.v7i3.1279.</a:t>
            </a:r>
            <a:endParaRPr lang="en-US" sz="2000" dirty="0"/>
          </a:p>
          <a:p>
            <a:r>
              <a:rPr lang="id-ID" sz="2000" dirty="0" smtClean="0"/>
              <a:t>A</a:t>
            </a:r>
            <a:r>
              <a:rPr lang="id-ID" sz="2000" dirty="0"/>
              <a:t>. M. Regianti and N. Nurdyansyah, “Pengembangan Media Interaktif Fabel Untuk Meningkatkan Minat Baca Dan Ketrampilan Menulis Peserta Didik,” </a:t>
            </a:r>
            <a:r>
              <a:rPr lang="id-ID" sz="2000" i="1" dirty="0"/>
              <a:t>Autentik  J. Pengemb. Pendidik. Dasar</a:t>
            </a:r>
            <a:r>
              <a:rPr lang="id-ID" sz="2000" dirty="0"/>
              <a:t>, vol. 7, no. 1, pp. 70–81, 2023, doi: 10.36379/autentik.v7i1.277.</a:t>
            </a:r>
            <a:endParaRPr lang="en-US" sz="2000" dirty="0"/>
          </a:p>
          <a:p>
            <a:r>
              <a:rPr lang="id-ID" sz="2000" dirty="0" smtClean="0"/>
              <a:t>D</a:t>
            </a:r>
            <a:r>
              <a:rPr lang="id-ID" sz="2000" dirty="0"/>
              <a:t>. Derson and I. G. D. Gunawan, “Pentingnya Pendidikan Multikultur Dalam Pembelajaran di Sekolah Dasar,” </a:t>
            </a:r>
            <a:r>
              <a:rPr lang="id-ID" sz="2000" i="1" dirty="0"/>
              <a:t>JAPAM (Jurnal Pendidik. Agama)</a:t>
            </a:r>
            <a:r>
              <a:rPr lang="id-ID" sz="2000" dirty="0"/>
              <a:t>, vol. 1, no. 1, p. 12, 2021, doi: 10.25078/japam.v1i1.2317.</a:t>
            </a:r>
            <a:endParaRPr lang="en-US" sz="2000" dirty="0"/>
          </a:p>
          <a:p>
            <a:r>
              <a:rPr lang="id-ID" sz="2000" dirty="0" smtClean="0"/>
              <a:t>A</a:t>
            </a:r>
            <a:r>
              <a:rPr lang="id-ID" sz="2000" dirty="0"/>
              <a:t>. Tusaroh and J. Juhji, “The Effect of Role-Playing Method on Student’s Confidence in Indonesian Language Subjects,” </a:t>
            </a:r>
            <a:r>
              <a:rPr lang="id-ID" sz="2000" i="1" dirty="0"/>
              <a:t>Madrosatuna J. Islam. Elem. Sch.</a:t>
            </a:r>
            <a:r>
              <a:rPr lang="id-ID" sz="2000" dirty="0"/>
              <a:t>, vol. 4, no. 1, pp. 01–07, 2020, doi: 10.21070/madrosatuna.v4i1.370.</a:t>
            </a:r>
            <a:endParaRPr lang="en-US" sz="2000" dirty="0"/>
          </a:p>
          <a:p>
            <a:r>
              <a:rPr lang="id-ID" sz="2000" dirty="0" smtClean="0"/>
              <a:t>L</a:t>
            </a:r>
            <a:r>
              <a:rPr lang="id-ID" sz="2000" dirty="0"/>
              <a:t>. N. Ardana, N. Vega,  putri Kirana, and T. Sunaryati, “Peran Penting Evaluasi Pembelajaran pada Mata PelajaranPendidikan Kewarganegaraan di Sekolah Dasar BerbasisPendidikan Karakter,” </a:t>
            </a:r>
            <a:r>
              <a:rPr lang="id-ID" sz="2000" i="1" dirty="0"/>
              <a:t>J. Pendidik. Tambusai</a:t>
            </a:r>
            <a:r>
              <a:rPr lang="id-ID" sz="2000" dirty="0"/>
              <a:t>, vol. 7, pp. 1–6, 2023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488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0800" indent="0" algn="just">
              <a:buNone/>
            </a:pPr>
            <a:r>
              <a:rPr lang="en-US" sz="2600" dirty="0" err="1"/>
              <a:t>Komunikasi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membawa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makna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kehidupan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manusia</a:t>
            </a:r>
            <a:r>
              <a:rPr lang="en-US" sz="2600" dirty="0"/>
              <a:t> yang </a:t>
            </a:r>
            <a:r>
              <a:rPr lang="en-US" sz="2600" dirty="0" err="1"/>
              <a:t>bertukar</a:t>
            </a:r>
            <a:r>
              <a:rPr lang="en-US" sz="2600" dirty="0"/>
              <a:t> </a:t>
            </a:r>
            <a:r>
              <a:rPr lang="en-US" sz="2600" dirty="0" err="1"/>
              <a:t>pikiran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segala</a:t>
            </a:r>
            <a:r>
              <a:rPr lang="en-US" sz="2600" dirty="0"/>
              <a:t> </a:t>
            </a:r>
            <a:r>
              <a:rPr lang="en-US" sz="2600" dirty="0" err="1"/>
              <a:t>macam</a:t>
            </a:r>
            <a:r>
              <a:rPr lang="en-US" sz="2600" dirty="0"/>
              <a:t> </a:t>
            </a:r>
            <a:r>
              <a:rPr lang="en-US" sz="2600" dirty="0" err="1"/>
              <a:t>sumber</a:t>
            </a:r>
            <a:r>
              <a:rPr lang="en-US" sz="2600" dirty="0"/>
              <a:t> </a:t>
            </a:r>
            <a:r>
              <a:rPr lang="en-US" sz="2600" dirty="0" err="1"/>
              <a:t>informasi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penjuru</a:t>
            </a:r>
            <a:r>
              <a:rPr lang="en-US" sz="2600" dirty="0"/>
              <a:t> </a:t>
            </a:r>
            <a:r>
              <a:rPr lang="en-US" sz="2600" dirty="0" err="1"/>
              <a:t>dunia</a:t>
            </a:r>
            <a:r>
              <a:rPr lang="en-US" sz="2600" dirty="0"/>
              <a:t>, </a:t>
            </a:r>
            <a:r>
              <a:rPr lang="en-US" sz="2600" dirty="0" err="1"/>
              <a:t>suasana</a:t>
            </a:r>
            <a:r>
              <a:rPr lang="en-US" sz="2600" dirty="0"/>
              <a:t> </a:t>
            </a:r>
            <a:r>
              <a:rPr lang="en-US" sz="2600" dirty="0" err="1"/>
              <a:t>hati</a:t>
            </a:r>
            <a:r>
              <a:rPr lang="en-US" sz="2600" dirty="0"/>
              <a:t> yang </a:t>
            </a:r>
            <a:r>
              <a:rPr lang="en-US" sz="2600" dirty="0" err="1"/>
              <a:t>sedang</a:t>
            </a:r>
            <a:r>
              <a:rPr lang="en-US" sz="2600" dirty="0"/>
              <a:t> </a:t>
            </a:r>
            <a:r>
              <a:rPr lang="en-US" sz="2600" dirty="0" err="1"/>
              <a:t>dirasakan</a:t>
            </a:r>
            <a:r>
              <a:rPr lang="en-US" sz="2600" dirty="0"/>
              <a:t>,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bentuk</a:t>
            </a:r>
            <a:r>
              <a:rPr lang="en-US" sz="2600" dirty="0"/>
              <a:t> </a:t>
            </a:r>
            <a:r>
              <a:rPr lang="en-US" sz="2600" dirty="0" err="1"/>
              <a:t>ekspresi</a:t>
            </a:r>
            <a:r>
              <a:rPr lang="en-US" sz="2600" dirty="0"/>
              <a:t> </a:t>
            </a:r>
            <a:r>
              <a:rPr lang="en-US" sz="2600" dirty="0" err="1"/>
              <a:t>komunikasi</a:t>
            </a:r>
            <a:r>
              <a:rPr lang="en-US" sz="2600" dirty="0"/>
              <a:t> yang </a:t>
            </a:r>
            <a:r>
              <a:rPr lang="en-US" sz="2600" dirty="0" err="1"/>
              <a:t>dilakukan</a:t>
            </a:r>
            <a:r>
              <a:rPr lang="en-US" sz="2600" dirty="0"/>
              <a:t> </a:t>
            </a:r>
            <a:r>
              <a:rPr lang="en-US" sz="2600" dirty="0" err="1"/>
              <a:t>manusia</a:t>
            </a:r>
            <a:r>
              <a:rPr lang="en-US" sz="2600" dirty="0"/>
              <a:t> </a:t>
            </a:r>
            <a:r>
              <a:rPr lang="en-US" sz="2600" dirty="0" err="1"/>
              <a:t>berdasarkan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alasan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memulai</a:t>
            </a:r>
            <a:r>
              <a:rPr lang="en-US" sz="2600" dirty="0"/>
              <a:t> </a:t>
            </a:r>
            <a:r>
              <a:rPr lang="en-US" sz="2600" dirty="0" err="1" smtClean="0"/>
              <a:t>komunikasi</a:t>
            </a:r>
            <a:r>
              <a:rPr lang="en-US" sz="2600" dirty="0" smtClean="0"/>
              <a:t>.</a:t>
            </a:r>
            <a:r>
              <a:rPr lang="en-US" sz="2600" dirty="0"/>
              <a:t>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/>
              <a:t>latar</a:t>
            </a:r>
            <a:r>
              <a:rPr lang="en-US" sz="2600" dirty="0"/>
              <a:t> </a:t>
            </a:r>
            <a:r>
              <a:rPr lang="en-US" sz="2600" dirty="0" err="1"/>
              <a:t>belakang</a:t>
            </a:r>
            <a:r>
              <a:rPr lang="en-US" sz="2600" dirty="0"/>
              <a:t> </a:t>
            </a:r>
            <a:r>
              <a:rPr lang="en-US" sz="2600" dirty="0" err="1"/>
              <a:t>hubungan</a:t>
            </a:r>
            <a:r>
              <a:rPr lang="en-US" sz="2600" dirty="0"/>
              <a:t> </a:t>
            </a:r>
            <a:r>
              <a:rPr lang="en-US" sz="2600" dirty="0" err="1"/>
              <a:t>memerlukan</a:t>
            </a:r>
            <a:r>
              <a:rPr lang="en-US" sz="2600" dirty="0"/>
              <a:t> </a:t>
            </a:r>
            <a:r>
              <a:rPr lang="en-US" sz="2600" dirty="0" err="1"/>
              <a:t>pola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bentuk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memulai</a:t>
            </a:r>
            <a:r>
              <a:rPr lang="en-US" sz="2600" dirty="0"/>
              <a:t> </a:t>
            </a:r>
            <a:r>
              <a:rPr lang="en-US" sz="2600" dirty="0" err="1"/>
              <a:t>komunikasi</a:t>
            </a:r>
            <a:r>
              <a:rPr lang="en-US" sz="2600" dirty="0"/>
              <a:t>. </a:t>
            </a:r>
            <a:r>
              <a:rPr lang="en-US" sz="2600" dirty="0" err="1"/>
              <a:t>Pola</a:t>
            </a:r>
            <a:r>
              <a:rPr lang="en-US" sz="2600" dirty="0"/>
              <a:t> </a:t>
            </a:r>
            <a:r>
              <a:rPr lang="en-US" sz="2600" dirty="0" err="1"/>
              <a:t>komunikasi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suatu</a:t>
            </a:r>
            <a:r>
              <a:rPr lang="en-US" sz="2600" dirty="0"/>
              <a:t> </a:t>
            </a:r>
            <a:r>
              <a:rPr lang="en-US" sz="2600" dirty="0" err="1"/>
              <a:t>gambaran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mana </a:t>
            </a:r>
            <a:r>
              <a:rPr lang="en-US" sz="2600" dirty="0" err="1"/>
              <a:t>satu</a:t>
            </a:r>
            <a:r>
              <a:rPr lang="en-US" sz="2600" dirty="0"/>
              <a:t> </a:t>
            </a:r>
            <a:r>
              <a:rPr lang="en-US" sz="2600" dirty="0" err="1"/>
              <a:t>subjek</a:t>
            </a:r>
            <a:r>
              <a:rPr lang="en-US" sz="2600" dirty="0"/>
              <a:t> </a:t>
            </a:r>
            <a:r>
              <a:rPr lang="en-US" sz="2600" dirty="0" err="1"/>
              <a:t>berhubungan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subjek</a:t>
            </a:r>
            <a:r>
              <a:rPr lang="en-US" sz="2600" dirty="0"/>
              <a:t> </a:t>
            </a:r>
            <a:r>
              <a:rPr lang="en-US" sz="2600" dirty="0" err="1"/>
              <a:t>lainnya</a:t>
            </a:r>
            <a:r>
              <a:rPr lang="en-US" sz="2600" dirty="0"/>
              <a:t>, proses </a:t>
            </a:r>
            <a:r>
              <a:rPr lang="en-US" sz="2600" dirty="0" err="1"/>
              <a:t>pengiriman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penerimaan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benar</a:t>
            </a:r>
            <a:r>
              <a:rPr lang="en-US" sz="2600" dirty="0"/>
              <a:t>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pesan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diterima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baik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 smtClean="0"/>
              <a:t>dipahami</a:t>
            </a:r>
            <a:r>
              <a:rPr lang="en-US" sz="2600" dirty="0" smtClean="0"/>
              <a:t>.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, </a:t>
            </a:r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/>
              <a:t>membangun</a:t>
            </a:r>
            <a:r>
              <a:rPr lang="en-US" sz="2600" dirty="0"/>
              <a:t> </a:t>
            </a:r>
            <a:r>
              <a:rPr lang="en-US" sz="2600" dirty="0" err="1"/>
              <a:t>pola</a:t>
            </a:r>
            <a:r>
              <a:rPr lang="en-US" sz="2600" dirty="0"/>
              <a:t> </a:t>
            </a:r>
            <a:r>
              <a:rPr lang="en-US" sz="2600" dirty="0" err="1"/>
              <a:t>komunikasi</a:t>
            </a:r>
            <a:r>
              <a:rPr lang="en-US" sz="2600" dirty="0"/>
              <a:t> yang </a:t>
            </a:r>
            <a:r>
              <a:rPr lang="en-US" sz="2600" dirty="0" err="1"/>
              <a:t>strategis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siswa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menciptakan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mewujudkan</a:t>
            </a:r>
            <a:r>
              <a:rPr lang="en-US" sz="2600" dirty="0"/>
              <a:t> </a:t>
            </a:r>
            <a:r>
              <a:rPr lang="en-US" sz="2600" dirty="0" err="1"/>
              <a:t>tujuan</a:t>
            </a:r>
            <a:r>
              <a:rPr lang="en-US" sz="2600" dirty="0"/>
              <a:t> </a:t>
            </a:r>
            <a:r>
              <a:rPr lang="en-US" sz="2600" dirty="0" err="1"/>
              <a:t>pembelajaran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optimal. Agar </a:t>
            </a:r>
            <a:r>
              <a:rPr lang="en-US" sz="2600" dirty="0" err="1"/>
              <a:t>siswa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memahami</a:t>
            </a:r>
            <a:r>
              <a:rPr lang="en-US" sz="2600" dirty="0"/>
              <a:t> </a:t>
            </a:r>
            <a:r>
              <a:rPr lang="en-US" sz="2600" dirty="0" err="1"/>
              <a:t>materi</a:t>
            </a:r>
            <a:r>
              <a:rPr lang="en-US" sz="2600" dirty="0"/>
              <a:t> yang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disampaikan</a:t>
            </a:r>
            <a:r>
              <a:rPr lang="en-US" sz="2600" dirty="0"/>
              <a:t> guru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terhindar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hal-hal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diinginkan</a:t>
            </a:r>
            <a:r>
              <a:rPr lang="en-US" sz="2600" dirty="0"/>
              <a:t>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66758" y="1109816"/>
            <a:ext cx="11927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Bagaimana</a:t>
            </a:r>
            <a:r>
              <a:rPr lang="en-US" sz="28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pola</a:t>
            </a:r>
            <a:r>
              <a:rPr lang="en-US" sz="28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komunikasi</a:t>
            </a:r>
            <a:r>
              <a:rPr lang="en-US" sz="28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Guru-</a:t>
            </a:r>
            <a:r>
              <a:rPr lang="en-US" sz="28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Siswa</a:t>
            </a:r>
            <a:r>
              <a:rPr lang="en-US" sz="28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berkolerasi</a:t>
            </a:r>
            <a:r>
              <a:rPr lang="en-US" sz="28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8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disiplin</a:t>
            </a:r>
            <a:r>
              <a:rPr lang="en-US" sz="28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belajar</a:t>
            </a:r>
            <a:r>
              <a:rPr lang="en-US" sz="280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Seberapa</a:t>
            </a:r>
            <a:r>
              <a:rPr lang="en-US" sz="28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efektif</a:t>
            </a:r>
            <a:r>
              <a:rPr lang="en-US" sz="28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komunikasi</a:t>
            </a:r>
            <a:r>
              <a:rPr lang="en-US" sz="28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Guru-</a:t>
            </a:r>
            <a:r>
              <a:rPr lang="en-US" sz="2800" dirty="0" err="1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Siswa</a:t>
            </a:r>
            <a:r>
              <a:rPr lang="en-US" sz="28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8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disiplin</a:t>
            </a:r>
            <a:r>
              <a:rPr lang="en-US" sz="28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belajar</a:t>
            </a:r>
            <a:r>
              <a:rPr lang="en-US" sz="28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siswa</a:t>
            </a:r>
            <a:r>
              <a:rPr lang="en-US" sz="28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Deskriptif</a:t>
            </a:r>
            <a:r>
              <a:rPr lang="en-US" sz="2400" dirty="0" smtClean="0"/>
              <a:t> </a:t>
            </a:r>
            <a:r>
              <a:rPr lang="en-US" sz="2400" dirty="0" err="1" smtClean="0"/>
              <a:t>Kuantitatif</a:t>
            </a:r>
            <a:r>
              <a:rPr lang="en-US" sz="2400" dirty="0" smtClean="0"/>
              <a:t> </a:t>
            </a:r>
            <a:endParaRPr lang="en-US" sz="2400"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pemngumpulan</a:t>
            </a:r>
            <a:r>
              <a:rPr lang="en-US" sz="2400" dirty="0" smtClean="0"/>
              <a:t> data: </a:t>
            </a:r>
            <a:r>
              <a:rPr lang="en-US" sz="2400" dirty="0" err="1" smtClean="0"/>
              <a:t>Angket,Observasi,Dokumentasi</a:t>
            </a:r>
            <a:endParaRPr lang="en-US" sz="2400" dirty="0" smtClean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 smtClean="0"/>
              <a:t>Data Primer (</a:t>
            </a:r>
            <a:r>
              <a:rPr lang="en-US" sz="2400" dirty="0" err="1" smtClean="0"/>
              <a:t>Kuesioner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Observasi</a:t>
            </a:r>
            <a:r>
              <a:rPr lang="en-US" sz="2400" dirty="0" smtClean="0"/>
              <a:t>) Data </a:t>
            </a:r>
            <a:r>
              <a:rPr lang="en-US" sz="2400" dirty="0" err="1" smtClean="0"/>
              <a:t>Skunder</a:t>
            </a:r>
            <a:r>
              <a:rPr lang="en-US" sz="2400" dirty="0" smtClean="0"/>
              <a:t> (</a:t>
            </a:r>
            <a:r>
              <a:rPr lang="en-US" sz="2400" dirty="0" err="1" smtClean="0"/>
              <a:t>Dokumentasi</a:t>
            </a:r>
            <a:r>
              <a:rPr lang="en-US" sz="2400" dirty="0" smtClean="0"/>
              <a:t>)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 err="1" smtClean="0"/>
              <a:t>Popolasi</a:t>
            </a:r>
            <a:r>
              <a:rPr lang="en-US" sz="2400" dirty="0" smtClean="0"/>
              <a:t> (Guru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) </a:t>
            </a:r>
            <a:r>
              <a:rPr lang="en-US" sz="2400" dirty="0" err="1" smtClean="0"/>
              <a:t>Sampel</a:t>
            </a:r>
            <a:r>
              <a:rPr lang="en-US" sz="2400" dirty="0" smtClean="0"/>
              <a:t> (1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V </a:t>
            </a:r>
            <a:r>
              <a:rPr lang="en-US" sz="2400" dirty="0" err="1" smtClean="0"/>
              <a:t>dan</a:t>
            </a:r>
            <a:r>
              <a:rPr lang="en-US" sz="2400" dirty="0" smtClean="0"/>
              <a:t> 1 orang </a:t>
            </a:r>
            <a:r>
              <a:rPr lang="en-US" sz="2400" dirty="0" err="1" smtClean="0"/>
              <a:t>walikelas</a:t>
            </a:r>
            <a:r>
              <a:rPr lang="en-US" sz="2400" dirty="0" smtClean="0"/>
              <a:t> MI </a:t>
            </a:r>
            <a:r>
              <a:rPr lang="en-US" sz="2400" dirty="0" err="1" smtClean="0"/>
              <a:t>Ma’arif</a:t>
            </a:r>
            <a:r>
              <a:rPr lang="en-US" sz="2400" dirty="0" smtClean="0"/>
              <a:t> </a:t>
            </a:r>
            <a:r>
              <a:rPr lang="en-US" sz="2400" dirty="0" err="1" smtClean="0"/>
              <a:t>Pagerwojo</a:t>
            </a:r>
            <a:r>
              <a:rPr lang="en-US" sz="2400" dirty="0" smtClean="0"/>
              <a:t>)</a:t>
            </a:r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Ukur</a:t>
            </a:r>
            <a:r>
              <a:rPr lang="en-US" sz="2400" dirty="0" smtClean="0"/>
              <a:t>: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Validitas</a:t>
            </a:r>
            <a:r>
              <a:rPr lang="en-US" sz="2400" dirty="0" smtClean="0"/>
              <a:t>,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Reliabilitas</a:t>
            </a:r>
            <a:r>
              <a:rPr lang="en-US" sz="2400" dirty="0" smtClean="0"/>
              <a:t>,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Normalitas</a:t>
            </a:r>
            <a:endParaRPr lang="en-US" sz="2400" dirty="0" smtClean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 err="1" smtClean="0"/>
              <a:t>Analisis</a:t>
            </a:r>
            <a:r>
              <a:rPr lang="en-US" sz="2400" dirty="0" smtClean="0"/>
              <a:t> Data (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Deskriptif</a:t>
            </a:r>
            <a:r>
              <a:rPr lang="en-US" sz="2400" dirty="0" smtClean="0"/>
              <a:t>):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Kolerasi</a:t>
            </a:r>
            <a:r>
              <a:rPr lang="en-US" sz="2400" dirty="0"/>
              <a:t>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Regresi</a:t>
            </a:r>
            <a:r>
              <a:rPr lang="en-US" sz="2400" dirty="0" smtClean="0"/>
              <a:t> Linier </a:t>
            </a:r>
            <a:r>
              <a:rPr lang="en-US" sz="2400" dirty="0" err="1" smtClean="0"/>
              <a:t>Sederhana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data </a:t>
            </a:r>
            <a:r>
              <a:rPr lang="en-US" sz="2400" dirty="0" err="1"/>
              <a:t>Observasi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indikator</a:t>
            </a:r>
            <a:r>
              <a:rPr lang="en-US" sz="2400" dirty="0"/>
              <a:t> </a:t>
            </a:r>
            <a:r>
              <a:rPr lang="en-US" sz="2400" dirty="0" err="1"/>
              <a:t>observasi</a:t>
            </a:r>
            <a:endParaRPr lang="en-US" sz="2400" dirty="0"/>
          </a:p>
          <a:p>
            <a:pPr marL="228600" lvl="0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  <a:p>
            <a:pPr marL="228600" lvl="0" indent="0" algn="ctr">
              <a:buNone/>
            </a:pPr>
            <a:endParaRPr lang="en-US" sz="2400" dirty="0"/>
          </a:p>
          <a:p>
            <a:pPr marL="228600" lvl="0" indent="0">
              <a:buNone/>
            </a:pPr>
            <a:endParaRPr lang="en-US" sz="2400" dirty="0" smtClean="0"/>
          </a:p>
          <a:p>
            <a:pPr marL="228600" lvl="0" indent="0">
              <a:buNone/>
            </a:pPr>
            <a:endParaRPr lang="en-US" sz="2400" dirty="0" smtClean="0"/>
          </a:p>
          <a:p>
            <a:pPr marL="228600" lvl="0" indent="0">
              <a:buNone/>
            </a:pPr>
            <a:endParaRPr lang="en-US" sz="2400" dirty="0"/>
          </a:p>
          <a:p>
            <a:pPr marL="228600" lvl="0" indent="0">
              <a:buNone/>
            </a:pPr>
            <a:endParaRPr lang="en-US" sz="2400" dirty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Bukti</a:t>
            </a:r>
            <a:r>
              <a:rPr lang="en-US" sz="2400" dirty="0"/>
              <a:t> </a:t>
            </a:r>
            <a:r>
              <a:rPr lang="en-US" sz="2400" dirty="0" err="1"/>
              <a:t>lampiran</a:t>
            </a:r>
            <a:r>
              <a:rPr lang="en-US" sz="2400" dirty="0"/>
              <a:t> </a:t>
            </a:r>
            <a:r>
              <a:rPr lang="en-US" sz="2400" dirty="0" err="1"/>
              <a:t>dokumentasi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proses </a:t>
            </a:r>
            <a:r>
              <a:rPr lang="en-US" sz="2400" dirty="0" err="1"/>
              <a:t>pembelajaran</a:t>
            </a:r>
            <a:r>
              <a:rPr lang="en-US" sz="2400" dirty="0"/>
              <a:t>, </a:t>
            </a:r>
            <a:r>
              <a:rPr lang="en-US" sz="2400" dirty="0" err="1"/>
              <a:t>komunikasi</a:t>
            </a:r>
            <a:r>
              <a:rPr lang="en-US" sz="2400" dirty="0"/>
              <a:t> Guru-</a:t>
            </a:r>
            <a:r>
              <a:rPr lang="en-US" sz="2400" dirty="0" err="1"/>
              <a:t>Siswa</a:t>
            </a:r>
            <a:r>
              <a:rPr lang="en-US" sz="2400" dirty="0"/>
              <a:t> di grub </a:t>
            </a:r>
            <a:r>
              <a:rPr lang="en-US" sz="2400" dirty="0" err="1"/>
              <a:t>Whatsapp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RPP</a:t>
            </a:r>
          </a:p>
          <a:p>
            <a:pPr marL="22860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102" y="1895260"/>
            <a:ext cx="2788271" cy="24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3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endParaRPr dirty="0"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228600" algn="just">
              <a:buNone/>
            </a:pP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prasyarat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meliputi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Validitas</a:t>
            </a:r>
            <a:r>
              <a:rPr lang="en-US" sz="2400" dirty="0" smtClean="0"/>
              <a:t>,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Reabilitas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Uji</a:t>
            </a:r>
            <a:r>
              <a:rPr lang="en-US" sz="2400" dirty="0" smtClean="0"/>
              <a:t> </a:t>
            </a:r>
            <a:r>
              <a:rPr lang="en-US" sz="2400" dirty="0" err="1" smtClean="0"/>
              <a:t>Normalitas</a:t>
            </a:r>
            <a:r>
              <a:rPr lang="en-US" sz="2400" dirty="0" smtClean="0"/>
              <a:t>: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" y="2299854"/>
            <a:ext cx="2561426" cy="3477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24" y="2618509"/>
            <a:ext cx="4586651" cy="1291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30" y="2299854"/>
            <a:ext cx="3730669" cy="35814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0" indent="-457200">
              <a:buFont typeface="+mj-lt"/>
              <a:buAutoNum type="alphaUcPeriod"/>
            </a:pPr>
            <a:r>
              <a:rPr lang="en-US" sz="2400" b="1" dirty="0" err="1" smtClean="0"/>
              <a:t>Pola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komunikasi</a:t>
            </a:r>
            <a:r>
              <a:rPr lang="en-US" sz="2400" b="1" dirty="0" smtClean="0"/>
              <a:t> Guru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mengenai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disiplin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belajar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pPr marL="50800" indent="0">
              <a:buNone/>
            </a:pPr>
            <a:r>
              <a:rPr lang="id-ID" sz="2000" dirty="0" smtClean="0"/>
              <a:t>Komunikasi </a:t>
            </a:r>
            <a:r>
              <a:rPr lang="id-ID" sz="2000" dirty="0"/>
              <a:t>interpersonal antara guru dan siswa memberikan pengaruh sebesar 20,2% dan signifikan terhadap kedisiplinan siswa. Penelitian yang dilakukan oleh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Siti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Walimah</a:t>
            </a:r>
            <a:r>
              <a:rPr lang="en-US" sz="2000" b="1" dirty="0" smtClean="0"/>
              <a:t> 2021 </a:t>
            </a:r>
            <a:r>
              <a:rPr lang="id-ID" sz="2000" dirty="0" smtClean="0"/>
              <a:t>menunjukkan </a:t>
            </a:r>
            <a:r>
              <a:rPr lang="id-ID" sz="2000" dirty="0"/>
              <a:t>bahwa tingkat korelasi berada pada kategori sedang atau cukup kuat. Persentase pengaruh pola komunikasi guru dan siswa terhadap perilaku belajar siswa sebesar 44,4%, sedangkan sisanya sebesar 55,6% dipengaruhi oleh komunikasi </a:t>
            </a:r>
            <a:r>
              <a:rPr lang="id-ID" sz="2000" dirty="0" smtClean="0"/>
              <a:t>guru.</a:t>
            </a:r>
            <a:r>
              <a:rPr lang="en-US" sz="2000" dirty="0"/>
              <a:t> </a:t>
            </a:r>
            <a:r>
              <a:rPr lang="id-ID" sz="2000" dirty="0" smtClean="0"/>
              <a:t>Dari </a:t>
            </a:r>
            <a:r>
              <a:rPr lang="id-ID" sz="2000" dirty="0"/>
              <a:t>penelitian ini dapat disimpulkan bahwa pola komunikasi guru dan siswa berpengaruh terhadap perilaku belajar siswa dalam proses belajar mengajar</a:t>
            </a:r>
            <a:r>
              <a:rPr lang="id-ID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temuan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 smtClean="0"/>
              <a:t>teliti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temuannya</a:t>
            </a:r>
            <a:r>
              <a:rPr lang="en-US" sz="2000" dirty="0" smtClean="0"/>
              <a:t>: </a:t>
            </a:r>
          </a:p>
          <a:p>
            <a:pPr marL="5080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8" y="4257578"/>
            <a:ext cx="5325218" cy="1390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83" y="3783599"/>
            <a:ext cx="3134162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0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65150" lvl="0" indent="-514350" algn="just">
              <a:buFont typeface="+mj-lt"/>
              <a:buAutoNum type="alphaUcPeriod" startAt="2"/>
            </a:pPr>
            <a:r>
              <a:rPr lang="en-US" sz="2400" b="1" dirty="0" err="1" smtClean="0"/>
              <a:t>Efektivitas</a:t>
            </a:r>
            <a:r>
              <a:rPr lang="en-US" sz="2400" b="1" dirty="0" smtClean="0"/>
              <a:t> </a:t>
            </a:r>
            <a:r>
              <a:rPr lang="en-US" sz="2400" b="1" dirty="0" err="1"/>
              <a:t>Pola</a:t>
            </a:r>
            <a:r>
              <a:rPr lang="en-US" sz="2400" b="1" dirty="0"/>
              <a:t> </a:t>
            </a:r>
            <a:r>
              <a:rPr lang="en-US" sz="2400" b="1" dirty="0" err="1"/>
              <a:t>Komunikasi</a:t>
            </a:r>
            <a:r>
              <a:rPr lang="en-US" sz="2400" b="1" dirty="0"/>
              <a:t> Guru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Siswa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Disiplin</a:t>
            </a:r>
            <a:r>
              <a:rPr lang="en-US" sz="2400" b="1" dirty="0"/>
              <a:t> </a:t>
            </a:r>
            <a:r>
              <a:rPr lang="en-US" sz="2400" b="1" dirty="0" err="1"/>
              <a:t>Belajar</a:t>
            </a:r>
            <a:r>
              <a:rPr lang="en-US" sz="2400" b="1" dirty="0"/>
              <a:t> </a:t>
            </a:r>
            <a:r>
              <a:rPr lang="en-US" sz="2400" b="1" dirty="0" err="1"/>
              <a:t>Siswa</a:t>
            </a:r>
            <a:endParaRPr lang="en-US" sz="2400" dirty="0"/>
          </a:p>
          <a:p>
            <a:pPr marL="50800" indent="0" algn="just">
              <a:buNone/>
            </a:pPr>
            <a:r>
              <a:rPr lang="en-US" sz="2000" dirty="0" err="1"/>
              <a:t>Efektivitas</a:t>
            </a:r>
            <a:r>
              <a:rPr lang="en-US" sz="2000" dirty="0"/>
              <a:t> </a:t>
            </a:r>
            <a:r>
              <a:rPr lang="en-US" sz="2000" dirty="0" err="1"/>
              <a:t>pola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guru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seberapa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pola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guru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menumbuhkan</a:t>
            </a:r>
            <a:r>
              <a:rPr lang="en-US" sz="2000" dirty="0"/>
              <a:t> </a:t>
            </a:r>
            <a:r>
              <a:rPr lang="en-US" sz="2000" dirty="0" err="1"/>
              <a:t>disiplin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Madrasah </a:t>
            </a:r>
            <a:r>
              <a:rPr lang="en-US" sz="2000" dirty="0" err="1"/>
              <a:t>Ibtida'iya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efektivitas</a:t>
            </a:r>
            <a:r>
              <a:rPr lang="en-US" sz="2000" dirty="0"/>
              <a:t> </a:t>
            </a:r>
            <a:r>
              <a:rPr lang="en-US" sz="2000" dirty="0" err="1"/>
              <a:t>peneliti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.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menilai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keeratan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layak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signifikansi</a:t>
            </a:r>
            <a:r>
              <a:rPr lang="en-US" sz="2000" dirty="0"/>
              <a:t> yang </a:t>
            </a:r>
            <a:r>
              <a:rPr lang="en-US" sz="2000" dirty="0" err="1"/>
              <a:t>dihasilkan</a:t>
            </a:r>
            <a:r>
              <a:rPr lang="en-US" sz="2000" dirty="0"/>
              <a:t> &lt; 0,05. Ada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signifikansi</a:t>
            </a:r>
            <a:r>
              <a:rPr lang="en-US" sz="2000" dirty="0"/>
              <a:t> yang </a:t>
            </a:r>
            <a:r>
              <a:rPr lang="en-US" sz="2000" dirty="0" err="1"/>
              <a:t>dihasilkan</a:t>
            </a:r>
            <a:r>
              <a:rPr lang="en-US" sz="2000" dirty="0"/>
              <a:t> &gt;0,05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berkorelasi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.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Uji</a:t>
            </a:r>
            <a:r>
              <a:rPr lang="en-US" sz="2000" dirty="0"/>
              <a:t> </a:t>
            </a:r>
            <a:r>
              <a:rPr lang="en-US" sz="2000" dirty="0" err="1"/>
              <a:t>Korelasi</a:t>
            </a:r>
            <a:r>
              <a:rPr lang="en-US" sz="2000" dirty="0"/>
              <a:t> </a:t>
            </a:r>
            <a:r>
              <a:rPr lang="en-US" sz="2000" dirty="0" err="1"/>
              <a:t>Sederhana</a:t>
            </a:r>
            <a:r>
              <a:rPr lang="en-US" sz="2000" dirty="0"/>
              <a:t>: 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Regresi</a:t>
            </a:r>
            <a:r>
              <a:rPr lang="en-US" sz="2000" dirty="0"/>
              <a:t>.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bebas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Pola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(X), </a:t>
            </a: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</a:t>
            </a:r>
            <a:r>
              <a:rPr lang="en-US" sz="2000" dirty="0" err="1"/>
              <a:t>terikatnya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Disiplin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(Y).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8" y="4128655"/>
            <a:ext cx="4193648" cy="1904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43" y="4414201"/>
            <a:ext cx="5477639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embahasan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 algn="just">
              <a:buNone/>
            </a:pPr>
            <a:r>
              <a:rPr lang="id-ID" sz="2000" dirty="0"/>
              <a:t>Efektivitas pola komunikasi antara guru dan siswa juga dapat dilihat dari kesiapan dokumen modul pengajaran, kegiatan proses pembelajaran, dan komunikasi guru dan siswa di grup WhatsApp. Proses-proses tersebut dapat dilihat pada Gambar 3, 4, dan 5.</a:t>
            </a:r>
            <a:endParaRPr lang="en-US" sz="2000" dirty="0"/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1" y="2564312"/>
            <a:ext cx="4704109" cy="322688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98" y="2564312"/>
            <a:ext cx="5009412" cy="32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1915</Words>
  <Application>Microsoft Office PowerPoint</Application>
  <PresentationFormat>Widescreen</PresentationFormat>
  <Paragraphs>84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Calibri</vt:lpstr>
      <vt:lpstr>Exo</vt:lpstr>
      <vt:lpstr>Century Gothic</vt:lpstr>
      <vt:lpstr>Office Theme</vt:lpstr>
      <vt:lpstr>Analisis Pola Komunikasi Guru dan Siswa Terhadap Disiplin Belajar Siswa Madrasah Ibtida’iyah</vt:lpstr>
      <vt:lpstr>Pendahuluan</vt:lpstr>
      <vt:lpstr>Pertanyaan Penelitian (Rumusan Masalah)</vt:lpstr>
      <vt:lpstr>Metode</vt:lpstr>
      <vt:lpstr>Metode</vt:lpstr>
      <vt:lpstr>Hasil dan Pembahasan</vt:lpstr>
      <vt:lpstr>Hasil dan Pembahasan </vt:lpstr>
      <vt:lpstr>Hasil dan Pembahasan </vt:lpstr>
      <vt:lpstr>Hasil dan Pembahasan </vt:lpstr>
      <vt:lpstr>Hasil dan Pembahasan </vt:lpstr>
      <vt:lpstr>Temuan Penting Penelitian</vt:lpstr>
      <vt:lpstr>Manfaat Penelitian</vt:lpstr>
      <vt:lpstr>Referensi</vt:lpstr>
      <vt:lpstr>Referensi </vt:lpstr>
      <vt:lpstr>Referensi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Pola Komunikasi Guru dan Siswa Terhadap Disiplin Belajar Siswa Madrasah Ibtida’iyah</dc:title>
  <dc:creator>Umsida</dc:creator>
  <cp:lastModifiedBy>DINI</cp:lastModifiedBy>
  <cp:revision>21</cp:revision>
  <dcterms:created xsi:type="dcterms:W3CDTF">2020-02-15T07:43:00Z</dcterms:created>
  <dcterms:modified xsi:type="dcterms:W3CDTF">2024-05-25T07:34:46Z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