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9144000" cy="6858000"/>
  <p:embeddedFontLst>
    <p:embeddedFont>
      <p:font typeface="Century Gothic" panose="020B0502020202020204" pitchFamily="34" charset="0"/>
      <p:regular r:id="rId13"/>
      <p:bold r:id="rId14"/>
      <p:italic r:id="rId15"/>
      <p:boldItalic r:id="rId16"/>
    </p:embeddedFont>
    <p:embeddedFont>
      <p:font typeface="Exo"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104f7abbb21_0_29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 name="Google Shape;50;g104f7abbb21_0_29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 name="Google Shape;51;g104f7abbb21_0_29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04f7abbb21_0_3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g104f7abbb21_0_3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04f7abbb21_0_7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 name="Google Shape;68;g104f7abbb21_0_7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04f7abbb21_0_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g104f7abbb21_0_0: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 name="Google Shape;75;g104f7abbb21_0_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04f7abbb21_0_3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104f7abbb21_0_3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04f7abbb21_0_6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104f7abbb21_0_6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204686"/>
            <a:ext cx="10736956" cy="2489009"/>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lt1"/>
              </a:buClr>
              <a:buSzPts val="6000"/>
              <a:buFont typeface="Exo"/>
              <a:buNone/>
            </a:pPr>
            <a:r>
              <a:rPr lang="id-ID" sz="3200" b="1" kern="0" dirty="0">
                <a:effectLst/>
                <a:latin typeface="Times New Roman" panose="02020603050405020304" pitchFamily="18" charset="0"/>
                <a:ea typeface="Times New Roman" panose="02020603050405020304" pitchFamily="18" charset="0"/>
                <a:cs typeface="Times New Roman" panose="02020603050405020304" pitchFamily="18" charset="0"/>
              </a:rPr>
              <a:t>IMPLEMENTASI KEBIJAKAN  KEPALA MADRASAH DI MADRASAH ALIYAH MUHAMMADIYAH 9</a:t>
            </a:r>
            <a:br>
              <a:rPr lang="en-US" sz="3200" b="1" kern="0" dirty="0">
                <a:effectLst/>
                <a:latin typeface="Times New Roman" panose="02020603050405020304" pitchFamily="18" charset="0"/>
                <a:ea typeface="Times New Roman" panose="02020603050405020304" pitchFamily="18" charset="0"/>
                <a:cs typeface="Times New Roman" panose="02020603050405020304" pitchFamily="18" charset="0"/>
              </a:rPr>
            </a:br>
            <a:r>
              <a:rPr lang="id-ID" sz="3200" b="1" kern="0" dirty="0">
                <a:effectLst/>
                <a:latin typeface="Times New Roman" panose="02020603050405020304" pitchFamily="18" charset="0"/>
                <a:ea typeface="Times New Roman" panose="02020603050405020304" pitchFamily="18" charset="0"/>
                <a:cs typeface="Times New Roman" panose="02020603050405020304" pitchFamily="18" charset="0"/>
              </a:rPr>
              <a:t> LAMONGAN</a:t>
            </a:r>
            <a:endParaRPr sz="3200" dirty="0">
              <a:latin typeface="Exo"/>
              <a:ea typeface="Exo"/>
              <a:cs typeface="Exo"/>
              <a:sym typeface="Exo"/>
            </a:endParaRPr>
          </a:p>
        </p:txBody>
      </p:sp>
      <p:sp>
        <p:nvSpPr>
          <p:cNvPr id="41" name="Google Shape;41;p1"/>
          <p:cNvSpPr txBox="1">
            <a:spLocks noGrp="1"/>
          </p:cNvSpPr>
          <p:nvPr>
            <p:ph type="subTitle" idx="1"/>
          </p:nvPr>
        </p:nvSpPr>
        <p:spPr>
          <a:xfrm>
            <a:off x="1714500" y="3693695"/>
            <a:ext cx="8763000" cy="108504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dirty="0">
                <a:solidFill>
                  <a:srgbClr val="F2F2F2"/>
                </a:solidFill>
                <a:latin typeface="Exo"/>
                <a:ea typeface="Exo"/>
                <a:cs typeface="Exo"/>
                <a:sym typeface="Exo"/>
              </a:rPr>
              <a:t>Oleh:</a:t>
            </a:r>
            <a:endParaRPr dirty="0"/>
          </a:p>
          <a:p>
            <a:r>
              <a:rPr lang="en-US" sz="2400" dirty="0" err="1"/>
              <a:t>Eviek</a:t>
            </a:r>
            <a:r>
              <a:rPr lang="en-US" sz="2400" dirty="0"/>
              <a:t> L</a:t>
            </a:r>
            <a:r>
              <a:rPr lang="en-US" sz="2000" dirty="0"/>
              <a:t>atifa</a:t>
            </a:r>
            <a:endParaRPr lang="id-ID" sz="2000" dirty="0"/>
          </a:p>
          <a:p>
            <a:pPr marL="0" lvl="0" indent="0" algn="ctr" rtl="0">
              <a:lnSpc>
                <a:spcPct val="90000"/>
              </a:lnSpc>
              <a:spcBef>
                <a:spcPts val="1000"/>
              </a:spcBef>
              <a:spcAft>
                <a:spcPts val="0"/>
              </a:spcAft>
              <a:buClr>
                <a:schemeClr val="lt1"/>
              </a:buClr>
              <a:buSzPts val="2400"/>
              <a:buNone/>
            </a:pPr>
            <a:r>
              <a:rPr lang="id-ID" dirty="0"/>
              <a:t>Ida Rindaningsih </a:t>
            </a:r>
            <a:endParaRPr lang="en-US" dirty="0"/>
          </a:p>
          <a:p>
            <a:pPr algn="ctr">
              <a:lnSpc>
                <a:spcPct val="107000"/>
              </a:lnSpc>
              <a:spcAft>
                <a:spcPts val="800"/>
              </a:spcAft>
            </a:pPr>
            <a:r>
              <a:rPr lang="en-US" b="1" kern="0" dirty="0">
                <a:effectLst/>
                <a:latin typeface="+mn-lt"/>
                <a:ea typeface="Times New Roman" panose="02020603050405020304" pitchFamily="18" charset="0"/>
                <a:cs typeface="Times New Roman" panose="02020603050405020304" pitchFamily="18" charset="0"/>
              </a:rPr>
              <a:t>Magister </a:t>
            </a:r>
            <a:r>
              <a:rPr lang="en-US" b="1" kern="0" dirty="0" err="1">
                <a:effectLst/>
                <a:latin typeface="+mn-lt"/>
                <a:ea typeface="Times New Roman" panose="02020603050405020304" pitchFamily="18" charset="0"/>
                <a:cs typeface="Times New Roman" panose="02020603050405020304" pitchFamily="18" charset="0"/>
              </a:rPr>
              <a:t>Manajemen</a:t>
            </a:r>
            <a:r>
              <a:rPr lang="en-US" b="1" kern="0" dirty="0">
                <a:effectLst/>
                <a:latin typeface="+mn-lt"/>
                <a:ea typeface="Times New Roman" panose="02020603050405020304" pitchFamily="18" charset="0"/>
                <a:cs typeface="Times New Roman" panose="02020603050405020304" pitchFamily="18" charset="0"/>
              </a:rPr>
              <a:t> Pendidikan Islam</a:t>
            </a:r>
            <a:endParaRPr lang="en-ID" kern="100" dirty="0">
              <a:effectLst/>
              <a:latin typeface="+mn-lt"/>
              <a:ea typeface="Calibri" panose="020F0502020204030204" pitchFamily="34" charset="0"/>
              <a:cs typeface="Times New Roman" panose="02020603050405020304" pitchFamily="18" charset="0"/>
            </a:endParaRPr>
          </a:p>
          <a:p>
            <a:pPr marL="0" lvl="0" indent="0" algn="ctr" rtl="0">
              <a:lnSpc>
                <a:spcPct val="90000"/>
              </a:lnSpc>
              <a:spcBef>
                <a:spcPts val="1000"/>
              </a:spcBef>
              <a:spcAft>
                <a:spcPts val="0"/>
              </a:spcAft>
              <a:buClr>
                <a:srgbClr val="F2F2F2"/>
              </a:buClr>
              <a:buSzPts val="2400"/>
              <a:buNone/>
            </a:pPr>
            <a:r>
              <a:rPr lang="en-US" dirty="0">
                <a:solidFill>
                  <a:srgbClr val="F2F2F2"/>
                </a:solidFill>
                <a:latin typeface="Exo"/>
                <a:ea typeface="Exo"/>
                <a:cs typeface="Exo"/>
                <a:sym typeface="Exo"/>
              </a:rPr>
              <a:t>Universitas Muhammadiyah </a:t>
            </a:r>
            <a:r>
              <a:rPr lang="en-US" dirty="0" err="1">
                <a:solidFill>
                  <a:srgbClr val="F2F2F2"/>
                </a:solidFill>
                <a:latin typeface="Exo"/>
                <a:ea typeface="Exo"/>
                <a:cs typeface="Exo"/>
                <a:sym typeface="Exo"/>
              </a:rPr>
              <a:t>Sidoarjo</a:t>
            </a:r>
            <a:r>
              <a:rPr lang="en-US" dirty="0">
                <a:solidFill>
                  <a:srgbClr val="F2F2F2"/>
                </a:solidFill>
                <a:latin typeface="Exo"/>
                <a:ea typeface="Exo"/>
                <a:cs typeface="Exo"/>
                <a:sym typeface="Exo"/>
              </a:rPr>
              <a:t> </a:t>
            </a:r>
            <a:endParaRPr dirty="0">
              <a:solidFill>
                <a:srgbClr val="F2F2F2"/>
              </a:solidFill>
              <a:latin typeface="Exo"/>
              <a:ea typeface="Exo"/>
              <a:cs typeface="Exo"/>
              <a:sym typeface="Exo"/>
            </a:endParaRPr>
          </a:p>
          <a:p>
            <a:pPr marL="0" lvl="0" indent="0" algn="ctr" rtl="0">
              <a:lnSpc>
                <a:spcPct val="90000"/>
              </a:lnSpc>
              <a:spcBef>
                <a:spcPts val="1000"/>
              </a:spcBef>
              <a:spcAft>
                <a:spcPts val="0"/>
              </a:spcAft>
              <a:buClr>
                <a:srgbClr val="F2F2F2"/>
              </a:buClr>
              <a:buSzPts val="2400"/>
              <a:buNone/>
            </a:pPr>
            <a:r>
              <a:rPr lang="en-US" dirty="0" err="1">
                <a:solidFill>
                  <a:srgbClr val="F2F2F2"/>
                </a:solidFill>
              </a:rPr>
              <a:t>Desember</a:t>
            </a:r>
            <a:r>
              <a:rPr lang="en-US" dirty="0">
                <a:solidFill>
                  <a:srgbClr val="F2F2F2"/>
                </a:solidFill>
              </a:rPr>
              <a:t>, </a:t>
            </a:r>
            <a:r>
              <a:rPr lang="en-US" dirty="0" err="1">
                <a:solidFill>
                  <a:srgbClr val="F2F2F2"/>
                </a:solidFill>
              </a:rPr>
              <a:t>Tahun</a:t>
            </a:r>
            <a:r>
              <a:rPr lang="en-US" dirty="0">
                <a:solidFill>
                  <a:srgbClr val="F2F2F2"/>
                </a:solidFill>
              </a:rPr>
              <a:t> 2023</a:t>
            </a:r>
            <a:endParaRPr dirty="0">
              <a:solidFill>
                <a:srgbClr val="F2F2F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Pendahuluan</a:t>
            </a:r>
            <a:endParaRPr/>
          </a:p>
        </p:txBody>
      </p:sp>
      <p:sp>
        <p:nvSpPr>
          <p:cNvPr id="47" name="Google Shape;47;g104f7abbb21_0_309"/>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fontScale="92500" lnSpcReduction="10000"/>
          </a:bodyPr>
          <a:lstStyle/>
          <a:p>
            <a:pPr marL="50800" indent="0" algn="ctr">
              <a:buNone/>
            </a:pPr>
            <a:r>
              <a:rPr lang="nb-NO" sz="2600" dirty="0">
                <a:effectLst/>
                <a:latin typeface="Calibri" panose="020F0502020204030204" pitchFamily="34" charset="0"/>
                <a:ea typeface="Calibri" panose="020F0502020204030204" pitchFamily="34" charset="0"/>
                <a:cs typeface="Times New Roman" panose="02020603050405020304" pitchFamily="18" charset="0"/>
              </a:rPr>
              <a:t>P</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emimpin</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memiliki</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peran</a:t>
            </a:r>
            <a:r>
              <a:rPr lang="en-ID" sz="2600" dirty="0">
                <a:effectLst/>
                <a:latin typeface="Calibri" panose="020F0502020204030204" pitchFamily="34" charset="0"/>
                <a:ea typeface="Calibri" panose="020F0502020204030204" pitchFamily="34" charset="0"/>
                <a:cs typeface="Times New Roman" panose="02020603050405020304" pitchFamily="18" charset="0"/>
              </a:rPr>
              <a:t> yang fundamental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dalam</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mencapai</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tujuan</a:t>
            </a:r>
            <a:r>
              <a:rPr lang="en-ID" sz="2600" dirty="0">
                <a:effectLst/>
                <a:latin typeface="Calibri" panose="020F0502020204030204" pitchFamily="34" charset="0"/>
                <a:ea typeface="Calibri" panose="020F0502020204030204" pitchFamily="34" charset="0"/>
                <a:cs typeface="Times New Roman" panose="02020603050405020304" pitchFamily="18" charset="0"/>
              </a:rPr>
              <a:t> yang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diharapkan</a:t>
            </a:r>
            <a:r>
              <a:rPr lang="en-ID" sz="2600" dirty="0">
                <a:effectLst/>
                <a:latin typeface="Calibri" panose="020F0502020204030204" pitchFamily="34" charset="0"/>
                <a:ea typeface="Calibri" panose="020F0502020204030204" pitchFamily="34" charset="0"/>
                <a:cs typeface="Times New Roman" panose="02020603050405020304" pitchFamily="18" charset="0"/>
              </a:rPr>
              <a:t> pada </a:t>
            </a:r>
            <a:r>
              <a:rPr lang="nb-NO" sz="2600" dirty="0">
                <a:effectLst/>
                <a:latin typeface="Calibri" panose="020F0502020204030204" pitchFamily="34" charset="0"/>
                <a:ea typeface="Calibri" panose="020F0502020204030204" pitchFamily="34" charset="0"/>
                <a:cs typeface="Times New Roman" panose="02020603050405020304" pitchFamily="18" charset="0"/>
              </a:rPr>
              <a:t>satuan Pendidikan.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Pemimpin</a:t>
            </a:r>
            <a:r>
              <a:rPr lang="en-ID" sz="2600" dirty="0">
                <a:effectLst/>
                <a:latin typeface="Calibri" panose="020F0502020204030204" pitchFamily="34" charset="0"/>
                <a:ea typeface="Calibri" panose="020F0502020204030204" pitchFamily="34" charset="0"/>
                <a:cs typeface="Times New Roman" panose="02020603050405020304" pitchFamily="18" charset="0"/>
              </a:rPr>
              <a:t> juga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dituntut</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untuk</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bertanggung</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jawab</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atas</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sebuah</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kedudukan</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dalam</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r>
              <a:rPr lang="en-ID" sz="2600" dirty="0" err="1">
                <a:effectLst/>
                <a:latin typeface="Calibri" panose="020F0502020204030204" pitchFamily="34" charset="0"/>
                <a:ea typeface="Calibri" panose="020F0502020204030204" pitchFamily="34" charset="0"/>
                <a:cs typeface="Times New Roman" panose="02020603050405020304" pitchFamily="18" charset="0"/>
              </a:rPr>
              <a:t>kepemimpinannya</a:t>
            </a:r>
            <a:r>
              <a:rPr lang="en-ID" sz="2600" dirty="0">
                <a:effectLst/>
                <a:latin typeface="Calibri" panose="020F0502020204030204" pitchFamily="34" charset="0"/>
                <a:ea typeface="Calibri" panose="020F0502020204030204" pitchFamily="34" charset="0"/>
                <a:cs typeface="Times New Roman" panose="02020603050405020304" pitchFamily="18" charset="0"/>
              </a:rPr>
              <a:t>. </a:t>
            </a:r>
          </a:p>
          <a:p>
            <a:pPr algn="ctr"/>
            <a:r>
              <a:rPr lang="id-ID" sz="2400" dirty="0"/>
              <a:t>KENYATAAN</a:t>
            </a:r>
          </a:p>
          <a:p>
            <a:pPr algn="just"/>
            <a:r>
              <a:rPr lang="id-ID" sz="2200" kern="0" dirty="0">
                <a:effectLst/>
                <a:latin typeface="Times New Roman" panose="02020603050405020304" pitchFamily="18" charset="0"/>
                <a:ea typeface="Calibri" panose="020F0502020204030204" pitchFamily="34" charset="0"/>
              </a:rPr>
              <a:t>Kebijakan Kepala</a:t>
            </a:r>
            <a:r>
              <a:rPr lang="id-ID" sz="2200" kern="0" spc="200" dirty="0">
                <a:effectLst/>
                <a:latin typeface="Times New Roman" panose="02020603050405020304" pitchFamily="18" charset="0"/>
                <a:ea typeface="Calibri" panose="020F0502020204030204" pitchFamily="34" charset="0"/>
              </a:rPr>
              <a:t> </a:t>
            </a:r>
            <a:r>
              <a:rPr lang="id-ID" sz="2200" kern="0" dirty="0">
                <a:effectLst/>
                <a:latin typeface="Times New Roman" panose="02020603050405020304" pitchFamily="18" charset="0"/>
                <a:ea typeface="Calibri" panose="020F0502020204030204" pitchFamily="34" charset="0"/>
              </a:rPr>
              <a:t>Madrasah</a:t>
            </a:r>
            <a:r>
              <a:rPr lang="id-ID" sz="2200" kern="0" spc="200" dirty="0">
                <a:effectLst/>
                <a:latin typeface="Times New Roman" panose="02020603050405020304" pitchFamily="18" charset="0"/>
                <a:ea typeface="Calibri" panose="020F0502020204030204" pitchFamily="34" charset="0"/>
              </a:rPr>
              <a:t> </a:t>
            </a:r>
            <a:r>
              <a:rPr lang="id-ID" sz="2200" kern="0" dirty="0">
                <a:effectLst/>
                <a:latin typeface="Times New Roman" panose="02020603050405020304" pitchFamily="18" charset="0"/>
                <a:ea typeface="Calibri" panose="020F0502020204030204" pitchFamily="34" charset="0"/>
              </a:rPr>
              <a:t>merupakan suatu bentuk kebijakan yang dapat diambil atas beberapa pertimbangan oleh Kepala Madrasah untuk meningkatkan mutu pendidikan baik dari pertimbangan tujuan, strategi maupun keperluan lingkungan (Bismar:2022). </a:t>
            </a:r>
            <a:endParaRPr lang="en-US" sz="2200" kern="0" dirty="0">
              <a:effectLst/>
              <a:latin typeface="Times New Roman" panose="02020603050405020304" pitchFamily="18" charset="0"/>
              <a:ea typeface="Calibri" panose="020F0502020204030204" pitchFamily="34" charset="0"/>
            </a:endParaRPr>
          </a:p>
          <a:p>
            <a:pPr algn="just"/>
            <a:r>
              <a:rPr lang="id-ID" sz="2200" kern="0" dirty="0">
                <a:effectLst/>
                <a:latin typeface="Times New Roman" panose="02020603050405020304" pitchFamily="18" charset="0"/>
                <a:ea typeface="Calibri" panose="020F0502020204030204" pitchFamily="34" charset="0"/>
              </a:rPr>
              <a:t>Kebijakan itu adalah serangkaian tindakan yang diusulkan seseorang, kelompok atau pemerintah dalam suatu lingkungan tertentu dengan menunjukkan hambatan-hambatan dan kesempatan-kesempatan terhadap pelaksanaan usulan kebijakan tersebut dalam rangka mencapai tujuan tertentu (Sibuea et al. 2022).</a:t>
            </a:r>
            <a:endParaRPr lang="en-US" sz="2200" kern="0" dirty="0">
              <a:effectLst/>
              <a:latin typeface="Times New Roman" panose="02020603050405020304" pitchFamily="18" charset="0"/>
              <a:ea typeface="Calibri" panose="020F0502020204030204" pitchFamily="34" charset="0"/>
            </a:endParaRPr>
          </a:p>
          <a:p>
            <a:pPr algn="ctr"/>
            <a:r>
              <a:rPr lang="id-ID" sz="2200" dirty="0"/>
              <a:t>HARAPAN</a:t>
            </a:r>
          </a:p>
          <a:p>
            <a:pPr algn="just"/>
            <a:r>
              <a:rPr lang="id-ID" sz="2200" dirty="0">
                <a:effectLst/>
                <a:latin typeface="Times New Roman" panose="02020603050405020304" pitchFamily="18" charset="0"/>
                <a:ea typeface="Calibri" panose="020F0502020204030204" pitchFamily="34" charset="0"/>
              </a:rPr>
              <a:t>Kepala</a:t>
            </a:r>
            <a:r>
              <a:rPr lang="id-ID" sz="2200" spc="200" dirty="0">
                <a:effectLst/>
                <a:latin typeface="Times New Roman" panose="02020603050405020304" pitchFamily="18" charset="0"/>
                <a:ea typeface="Calibri" panose="020F0502020204030204" pitchFamily="34" charset="0"/>
              </a:rPr>
              <a:t> </a:t>
            </a:r>
            <a:r>
              <a:rPr lang="id-ID" sz="2200" dirty="0">
                <a:effectLst/>
                <a:latin typeface="Times New Roman" panose="02020603050405020304" pitchFamily="18" charset="0"/>
                <a:ea typeface="Calibri" panose="020F0502020204030204" pitchFamily="34" charset="0"/>
              </a:rPr>
              <a:t>Madrasah</a:t>
            </a:r>
            <a:r>
              <a:rPr lang="id-ID" sz="2200" spc="200" dirty="0">
                <a:effectLst/>
                <a:latin typeface="Times New Roman" panose="02020603050405020304" pitchFamily="18" charset="0"/>
                <a:ea typeface="Calibri" panose="020F0502020204030204" pitchFamily="34" charset="0"/>
              </a:rPr>
              <a:t> </a:t>
            </a:r>
            <a:r>
              <a:rPr lang="id-ID" sz="2200" kern="0" dirty="0">
                <a:effectLst/>
                <a:latin typeface="Times New Roman" panose="02020603050405020304" pitchFamily="18" charset="0"/>
                <a:ea typeface="Calibri" panose="020F0502020204030204" pitchFamily="34" charset="0"/>
              </a:rPr>
              <a:t>sebagai pimpinan tertinggi di suatu madrasah harus mempunyai kebijakan untuk mempengaruhi bawahannya (Murni 2018).</a:t>
            </a:r>
            <a:endParaRPr lang="en-US" sz="2200" kern="0" dirty="0">
              <a:effectLst/>
              <a:latin typeface="Times New Roman" panose="02020603050405020304" pitchFamily="18" charset="0"/>
              <a:ea typeface="Calibri" panose="020F0502020204030204" pitchFamily="34" charset="0"/>
            </a:endParaRPr>
          </a:p>
          <a:p>
            <a:pPr algn="just"/>
            <a:r>
              <a:rPr lang="id-ID" sz="2200" kern="100" dirty="0">
                <a:effectLst/>
                <a:latin typeface="Times New Roman" panose="02020603050405020304" pitchFamily="18" charset="0"/>
                <a:ea typeface="Calibri" panose="020F0502020204030204" pitchFamily="34" charset="0"/>
                <a:cs typeface="Times New Roman" panose="02020603050405020304" pitchFamily="18" charset="0"/>
              </a:rPr>
              <a:t>suatu kebijakan pendidikan pada sebuah madrasah perlu menggunakan berbagai macam </a:t>
            </a:r>
            <a:r>
              <a:rPr lang="en-ID" sz="2200" kern="100" dirty="0">
                <a:latin typeface="Calibri" panose="020F0502020204030204" pitchFamily="34" charset="0"/>
                <a:ea typeface="Calibri" panose="020F0502020204030204" pitchFamily="34" charset="0"/>
                <a:cs typeface="Times New Roman" panose="02020603050405020304" pitchFamily="18" charset="0"/>
              </a:rPr>
              <a:t> </a:t>
            </a:r>
            <a:r>
              <a:rPr lang="nb-NO" sz="2200" kern="100" dirty="0">
                <a:effectLst/>
                <a:latin typeface="Times New Roman" panose="02020603050405020304" pitchFamily="18" charset="0"/>
                <a:ea typeface="Calibri" panose="020F0502020204030204" pitchFamily="34" charset="0"/>
                <a:cs typeface="Times New Roman" panose="02020603050405020304" pitchFamily="18" charset="0"/>
              </a:rPr>
              <a:t>model kebijakan pendidikan sehingga tujuan yang ingin dicapai dapat terlaksana dengan baik dan terarah (Ilham 2021).</a:t>
            </a:r>
            <a:endParaRPr lang="en-ID"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104f7abbb21_0_297"/>
          <p:cNvSpPr txBox="1">
            <a:spLocks noGrp="1"/>
          </p:cNvSpPr>
          <p:nvPr>
            <p:ph type="title"/>
          </p:nvPr>
        </p:nvSpPr>
        <p:spPr>
          <a:xfrm>
            <a:off x="166758" y="6761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Pertanyaan Penelitian (Rumusan Masalah)</a:t>
            </a:r>
            <a:endParaRPr/>
          </a:p>
        </p:txBody>
      </p:sp>
      <p:sp>
        <p:nvSpPr>
          <p:cNvPr id="3" name="TextBox 2">
            <a:extLst>
              <a:ext uri="{FF2B5EF4-FFF2-40B4-BE49-F238E27FC236}">
                <a16:creationId xmlns:a16="http://schemas.microsoft.com/office/drawing/2014/main" id="{DBCA9750-157E-0F9B-3E74-289A9A2232E1}"/>
              </a:ext>
            </a:extLst>
          </p:cNvPr>
          <p:cNvSpPr txBox="1"/>
          <p:nvPr/>
        </p:nvSpPr>
        <p:spPr>
          <a:xfrm>
            <a:off x="489857" y="2155371"/>
            <a:ext cx="10951029" cy="2795958"/>
          </a:xfrm>
          <a:prstGeom prst="rect">
            <a:avLst/>
          </a:prstGeom>
          <a:noFill/>
        </p:spPr>
        <p:txBody>
          <a:bodyPr wrap="square">
            <a:spAutoFit/>
          </a:bodyPr>
          <a:lstStyle/>
          <a:p>
            <a:pPr marL="342900" lvl="0" indent="-342900" algn="just">
              <a:lnSpc>
                <a:spcPct val="150000"/>
              </a:lnSpc>
              <a:buFont typeface="+mj-lt"/>
              <a:buAutoNum type="arabicPeriod"/>
            </a:pPr>
            <a:r>
              <a:rPr lang="en-US" sz="2400" dirty="0" err="1">
                <a:effectLst/>
                <a:latin typeface="Times New Roman" panose="02020603050405020304" pitchFamily="18" charset="0"/>
                <a:ea typeface="Times New Roman" panose="02020603050405020304" pitchFamily="18" charset="0"/>
              </a:rPr>
              <a:t>Bagaimanakah</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Kebijakan</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Kepala</a:t>
            </a:r>
            <a:r>
              <a:rPr lang="en-US" sz="2400" dirty="0">
                <a:effectLst/>
                <a:latin typeface="Times New Roman" panose="02020603050405020304" pitchFamily="18" charset="0"/>
                <a:ea typeface="Times New Roman" panose="02020603050405020304" pitchFamily="18" charset="0"/>
              </a:rPr>
              <a:t> Madrasah yang </a:t>
            </a:r>
            <a:r>
              <a:rPr lang="en-US" sz="2400" dirty="0" err="1">
                <a:effectLst/>
                <a:latin typeface="Times New Roman" panose="02020603050405020304" pitchFamily="18" charset="0"/>
                <a:ea typeface="Times New Roman" panose="02020603050405020304" pitchFamily="18" charset="0"/>
              </a:rPr>
              <a:t>diberlakukan</a:t>
            </a:r>
            <a:r>
              <a:rPr lang="en-US" sz="2400" dirty="0">
                <a:effectLst/>
                <a:latin typeface="Times New Roman" panose="02020603050405020304" pitchFamily="18" charset="0"/>
                <a:ea typeface="Times New Roman" panose="02020603050405020304" pitchFamily="18" charset="0"/>
              </a:rPr>
              <a:t> di MA Muhammadiyah 9 </a:t>
            </a:r>
            <a:r>
              <a:rPr lang="en-US" sz="24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pPr>
            <a:r>
              <a:rPr lang="en-US" sz="2400" dirty="0" err="1">
                <a:effectLst/>
                <a:latin typeface="Times New Roman" panose="02020603050405020304" pitchFamily="18" charset="0"/>
                <a:ea typeface="Times New Roman" panose="02020603050405020304" pitchFamily="18" charset="0"/>
              </a:rPr>
              <a:t>Bagaimanakah</a:t>
            </a:r>
            <a:r>
              <a:rPr lang="en-US" sz="2400" dirty="0">
                <a:effectLst/>
                <a:latin typeface="Times New Roman" panose="02020603050405020304" pitchFamily="18" charset="0"/>
                <a:ea typeface="Times New Roman" panose="02020603050405020304" pitchFamily="18" charset="0"/>
              </a:rPr>
              <a:t> Kinerja guru di MA Muhammadiyah 9 </a:t>
            </a:r>
            <a:r>
              <a:rPr lang="en-US" sz="24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pPr>
            <a:r>
              <a:rPr lang="en-US" sz="2400" dirty="0" err="1">
                <a:effectLst/>
                <a:latin typeface="Times New Roman" panose="02020603050405020304" pitchFamily="18" charset="0"/>
                <a:ea typeface="Times New Roman" panose="02020603050405020304" pitchFamily="18" charset="0"/>
              </a:rPr>
              <a:t>Bagaimanakah</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Implementasi</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Kebijakan</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Kepala</a:t>
            </a:r>
            <a:r>
              <a:rPr lang="en-US" sz="2400" dirty="0">
                <a:effectLst/>
                <a:latin typeface="Times New Roman" panose="02020603050405020304" pitchFamily="18" charset="0"/>
                <a:ea typeface="Times New Roman" panose="02020603050405020304" pitchFamily="18" charset="0"/>
              </a:rPr>
              <a:t> Madrasah </a:t>
            </a:r>
            <a:r>
              <a:rPr lang="en-US" sz="2400" dirty="0" err="1">
                <a:effectLst/>
                <a:latin typeface="Times New Roman" panose="02020603050405020304" pitchFamily="18" charset="0"/>
                <a:ea typeface="Times New Roman" panose="02020603050405020304" pitchFamily="18" charset="0"/>
              </a:rPr>
              <a:t>dalam</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meningkatkan</a:t>
            </a:r>
            <a:r>
              <a:rPr lang="en-US" sz="2400" dirty="0">
                <a:effectLst/>
                <a:latin typeface="Times New Roman" panose="02020603050405020304" pitchFamily="18" charset="0"/>
                <a:ea typeface="Times New Roman" panose="02020603050405020304" pitchFamily="18" charset="0"/>
              </a:rPr>
              <a:t> </a:t>
            </a:r>
            <a:r>
              <a:rPr lang="en-US" sz="2400" dirty="0" err="1">
                <a:effectLst/>
                <a:latin typeface="Times New Roman" panose="02020603050405020304" pitchFamily="18" charset="0"/>
                <a:ea typeface="Times New Roman" panose="02020603050405020304" pitchFamily="18" charset="0"/>
              </a:rPr>
              <a:t>kinerja</a:t>
            </a:r>
            <a:r>
              <a:rPr lang="en-US" sz="2400" dirty="0">
                <a:effectLst/>
                <a:latin typeface="Times New Roman" panose="02020603050405020304" pitchFamily="18" charset="0"/>
                <a:ea typeface="Times New Roman" panose="02020603050405020304" pitchFamily="18" charset="0"/>
              </a:rPr>
              <a:t> guru MA Muhammadiyah 9 </a:t>
            </a:r>
            <a:r>
              <a:rPr lang="en-US" sz="24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sp>
        <p:nvSpPr>
          <p:cNvPr id="59" name="Google Shape;59;g104f7abbb21_0_303"/>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r>
              <a:rPr lang="en-ID" dirty="0">
                <a:effectLst/>
                <a:latin typeface="Times New Roman" panose="02020603050405020304" pitchFamily="18" charset="0"/>
                <a:ea typeface="Calibri" panose="020F0502020204030204" pitchFamily="34" charset="0"/>
              </a:rPr>
              <a:t>Pada </a:t>
            </a:r>
            <a:r>
              <a:rPr lang="en-ID" dirty="0" err="1">
                <a:effectLst/>
                <a:latin typeface="Times New Roman" panose="02020603050405020304" pitchFamily="18" charset="0"/>
                <a:ea typeface="Calibri" panose="020F0502020204030204" pitchFamily="34" charset="0"/>
              </a:rPr>
              <a:t>penelitian</a:t>
            </a:r>
            <a:r>
              <a:rPr lang="en-ID" dirty="0">
                <a:effectLst/>
                <a:latin typeface="Times New Roman" panose="02020603050405020304" pitchFamily="18" charset="0"/>
                <a:ea typeface="Calibri" panose="020F0502020204030204" pitchFamily="34" charset="0"/>
              </a:rPr>
              <a:t> </a:t>
            </a:r>
            <a:r>
              <a:rPr lang="en-ID" dirty="0" err="1">
                <a:effectLst/>
                <a:latin typeface="Times New Roman" panose="02020603050405020304" pitchFamily="18" charset="0"/>
                <a:ea typeface="Calibri" panose="020F0502020204030204" pitchFamily="34" charset="0"/>
              </a:rPr>
              <a:t>ini</a:t>
            </a:r>
            <a:r>
              <a:rPr lang="en-ID" dirty="0">
                <a:effectLst/>
                <a:latin typeface="Times New Roman" panose="02020603050405020304" pitchFamily="18" charset="0"/>
                <a:ea typeface="Calibri" panose="020F0502020204030204" pitchFamily="34" charset="0"/>
              </a:rPr>
              <a:t> </a:t>
            </a:r>
            <a:r>
              <a:rPr lang="en-ID" dirty="0" err="1">
                <a:effectLst/>
                <a:latin typeface="Times New Roman" panose="02020603050405020304" pitchFamily="18" charset="0"/>
                <a:ea typeface="Calibri" panose="020F0502020204030204" pitchFamily="34" charset="0"/>
              </a:rPr>
              <a:t>Penulis</a:t>
            </a:r>
            <a:r>
              <a:rPr lang="en-ID" dirty="0">
                <a:effectLst/>
                <a:latin typeface="Times New Roman" panose="02020603050405020304" pitchFamily="18" charset="0"/>
                <a:ea typeface="Calibri" panose="020F0502020204030204" pitchFamily="34" charset="0"/>
              </a:rPr>
              <a:t> </a:t>
            </a:r>
            <a:r>
              <a:rPr lang="en-ID" dirty="0" err="1">
                <a:effectLst/>
                <a:latin typeface="Times New Roman" panose="02020603050405020304" pitchFamily="18" charset="0"/>
                <a:ea typeface="Calibri" panose="020F0502020204030204" pitchFamily="34" charset="0"/>
              </a:rPr>
              <a:t>menggunakan</a:t>
            </a:r>
            <a:r>
              <a:rPr lang="en-ID" dirty="0">
                <a:effectLst/>
                <a:latin typeface="Times New Roman" panose="02020603050405020304" pitchFamily="18" charset="0"/>
                <a:ea typeface="Calibri" panose="020F0502020204030204" pitchFamily="34" charset="0"/>
              </a:rPr>
              <a:t> </a:t>
            </a:r>
            <a:r>
              <a:rPr lang="en-ID" dirty="0" err="1">
                <a:effectLst/>
                <a:latin typeface="Times New Roman" panose="02020603050405020304" pitchFamily="18" charset="0"/>
                <a:ea typeface="Calibri" panose="020F0502020204030204" pitchFamily="34" charset="0"/>
              </a:rPr>
              <a:t>pendekatan</a:t>
            </a:r>
            <a:r>
              <a:rPr lang="en-ID" dirty="0">
                <a:effectLst/>
                <a:latin typeface="Times New Roman" panose="02020603050405020304" pitchFamily="18" charset="0"/>
                <a:ea typeface="Calibri" panose="020F0502020204030204" pitchFamily="34" charset="0"/>
              </a:rPr>
              <a:t> </a:t>
            </a:r>
            <a:r>
              <a:rPr lang="en-ID" dirty="0" err="1">
                <a:effectLst/>
                <a:latin typeface="Times New Roman" panose="02020603050405020304" pitchFamily="18" charset="0"/>
                <a:ea typeface="Calibri" panose="020F0502020204030204" pitchFamily="34" charset="0"/>
              </a:rPr>
              <a:t>kualitatif</a:t>
            </a:r>
            <a:endParaRPr lang="en-ID" dirty="0">
              <a:effectLst/>
              <a:latin typeface="Times New Roman" panose="02020603050405020304" pitchFamily="18" charset="0"/>
              <a:ea typeface="Calibri" panose="020F0502020204030204" pitchFamily="34" charset="0"/>
            </a:endParaRPr>
          </a:p>
          <a:p>
            <a:pPr marL="457200" lvl="0" indent="-228600" algn="l" rtl="0">
              <a:lnSpc>
                <a:spcPct val="90000"/>
              </a:lnSpc>
              <a:spcBef>
                <a:spcPts val="1000"/>
              </a:spcBef>
              <a:spcAft>
                <a:spcPts val="0"/>
              </a:spcAft>
              <a:buClr>
                <a:schemeClr val="dk1"/>
              </a:buClr>
              <a:buSzPts val="2800"/>
              <a:buNone/>
            </a:pPr>
            <a:endParaRPr lang="en-ID" dirty="0">
              <a:effectLst/>
              <a:latin typeface="Times New Roman" panose="02020603050405020304" pitchFamily="18" charset="0"/>
              <a:ea typeface="Calibri" panose="020F0502020204030204" pitchFamily="34" charset="0"/>
            </a:endParaRPr>
          </a:p>
          <a:p>
            <a:pPr algn="ctr"/>
            <a:r>
              <a:rPr lang="id-ID" dirty="0"/>
              <a:t>KUALITATIF DESAIN STUDI KASUS</a:t>
            </a:r>
          </a:p>
          <a:p>
            <a:pPr algn="ctr"/>
            <a:r>
              <a:rPr lang="id-ID" dirty="0"/>
              <a:t>Wawancara</a:t>
            </a:r>
          </a:p>
          <a:p>
            <a:pPr algn="ctr"/>
            <a:r>
              <a:rPr lang="id-ID" dirty="0"/>
              <a:t>Observasi</a:t>
            </a:r>
          </a:p>
          <a:p>
            <a:pPr algn="ctr"/>
            <a:r>
              <a:rPr lang="id-ID" dirty="0"/>
              <a:t>Dokumentasi</a:t>
            </a:r>
            <a:endParaRPr lang="en-ID" dirty="0"/>
          </a:p>
          <a:p>
            <a:pPr marL="457200" lvl="0" indent="-2286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104f7abbb21_0_3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Hasil</a:t>
            </a:r>
            <a:endParaRPr/>
          </a:p>
        </p:txBody>
      </p:sp>
      <p:sp>
        <p:nvSpPr>
          <p:cNvPr id="65" name="Google Shape;65;g104f7abbb21_0_39"/>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fontScale="25000" lnSpcReduction="20000"/>
          </a:bodyPr>
          <a:lstStyle/>
          <a:p>
            <a:pPr marL="0" indent="0" algn="ctr">
              <a:buNone/>
            </a:pPr>
            <a:r>
              <a:rPr lang="en-US" sz="8000" dirty="0">
                <a:latin typeface="Times New Roman" panose="02020603050405020304" pitchFamily="18" charset="0"/>
                <a:cs typeface="Times New Roman" panose="02020603050405020304" pitchFamily="18" charset="0"/>
              </a:rPr>
              <a:t>KEBIJAKAN KEPALA MADRASAH</a:t>
            </a:r>
            <a:endParaRPr lang="id-ID" sz="8000" dirty="0">
              <a:latin typeface="Times New Roman" panose="02020603050405020304" pitchFamily="18" charset="0"/>
              <a:cs typeface="Times New Roman" panose="02020603050405020304" pitchFamily="18" charset="0"/>
            </a:endParaRPr>
          </a:p>
          <a:p>
            <a:pPr algn="just">
              <a:lnSpc>
                <a:spcPct val="150000"/>
              </a:lnSpc>
            </a:pPr>
            <a:r>
              <a:rPr lang="en-ID" sz="6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Beberapa</a:t>
            </a:r>
            <a:r>
              <a:rPr lang="en-ID"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ID" sz="6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kebijakan</a:t>
            </a:r>
            <a:r>
              <a:rPr lang="en-ID"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
            </a:r>
            <a:r>
              <a:rPr lang="en-ID" sz="6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epala</a:t>
            </a:r>
            <a:r>
              <a:rPr lang="en-ID" sz="6200" spc="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t>
            </a:r>
            <a:r>
              <a:rPr lang="en-ID" sz="6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adrasah</a:t>
            </a:r>
            <a:r>
              <a:rPr lang="en-ID"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ID" sz="6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yaitu</a:t>
            </a:r>
            <a:r>
              <a:rPr lang="en-ID"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D"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50000"/>
              </a:lnSpc>
              <a:buFont typeface="+mj-lt"/>
              <a:buAutoNum type="arabicPeriod"/>
            </a:pPr>
            <a:r>
              <a:rPr lang="nb-NO"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Kebijakan yang berkenaan dengan fungsi esensial seperti kurikulum, penetapan tujuan, rekuitmen, penerimaan peserta didik</a:t>
            </a:r>
          </a:p>
          <a:p>
            <a:pPr marL="342900" indent="-342900" algn="just">
              <a:lnSpc>
                <a:spcPct val="150000"/>
              </a:lnSpc>
              <a:buFont typeface="+mj-lt"/>
              <a:buAutoNum type="arabicPeriod"/>
            </a:pPr>
            <a:r>
              <a:rPr lang="nb-NO" sz="6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Kebijakan mengenai lembaga individual dan keseluruhan sistem kependidikan.</a:t>
            </a:r>
            <a:endParaRPr lang="en-ID"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buFont typeface="+mj-lt"/>
              <a:buAutoNum type="arabicPeriod"/>
            </a:pPr>
            <a:r>
              <a:rPr lang="id-ID" sz="6200" dirty="0">
                <a:effectLst/>
                <a:latin typeface="Times New Roman" panose="02020603050405020304" pitchFamily="18" charset="0"/>
                <a:ea typeface="Times New Roman" panose="02020603050405020304" pitchFamily="18" charset="0"/>
                <a:cs typeface="Times New Roman" panose="02020603050405020304" pitchFamily="18" charset="0"/>
              </a:rPr>
              <a:t>Kebijakan yang berkaitan dengan penerimaan dan penarikan tenaga kerja, promosi, pengawasan, dan penggantian keseluruhan staf. </a:t>
            </a:r>
            <a:endParaRPr lang="en-US"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buFont typeface="+mj-lt"/>
              <a:buAutoNum type="arabicPeriod"/>
            </a:pPr>
            <a:r>
              <a:rPr lang="id-ID" sz="6200" dirty="0">
                <a:effectLst/>
                <a:latin typeface="Times New Roman" panose="02020603050405020304" pitchFamily="18" charset="0"/>
                <a:ea typeface="Times New Roman" panose="02020603050405020304" pitchFamily="18" charset="0"/>
                <a:cs typeface="Times New Roman" panose="02020603050405020304" pitchFamily="18" charset="0"/>
              </a:rPr>
              <a:t>Kebijakan yang berkaitan dengan pengalokasian sumber daya non manusia seperti sumber finansial, Gedung dan perlengkapan.</a:t>
            </a:r>
            <a:endParaRPr lang="en-US"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buFont typeface="+mj-lt"/>
              <a:buAutoNum type="arabicPeriod"/>
            </a:pPr>
            <a:endParaRPr lang="en-ID"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buNone/>
            </a:pPr>
            <a:r>
              <a:rPr lang="en-US" sz="6200" dirty="0">
                <a:latin typeface="Times New Roman" panose="02020603050405020304" pitchFamily="18" charset="0"/>
                <a:cs typeface="Times New Roman" panose="02020603050405020304" pitchFamily="18" charset="0"/>
              </a:rPr>
              <a:t>KINERJA</a:t>
            </a:r>
            <a:r>
              <a:rPr lang="id-ID" sz="6200" dirty="0">
                <a:latin typeface="Times New Roman" panose="02020603050405020304" pitchFamily="18" charset="0"/>
                <a:cs typeface="Times New Roman" panose="02020603050405020304" pitchFamily="18" charset="0"/>
              </a:rPr>
              <a:t> GURU</a:t>
            </a:r>
          </a:p>
          <a:p>
            <a:pPr marL="342900" lvl="0" indent="-342900" algn="ctr">
              <a:lnSpc>
                <a:spcPct val="150000"/>
              </a:lnSpc>
              <a:buFont typeface="+mj-lt"/>
              <a:buAutoNum type="arabicPeriod"/>
              <a:tabLst>
                <a:tab pos="581660" algn="l"/>
                <a:tab pos="91440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6200" dirty="0" err="1">
                <a:effectLst/>
                <a:latin typeface="Times New Roman" panose="02020603050405020304" pitchFamily="18" charset="0"/>
                <a:ea typeface="Times New Roman" panose="02020603050405020304" pitchFamily="18" charset="0"/>
                <a:cs typeface="Times New Roman" panose="02020603050405020304" pitchFamily="18" charset="0"/>
              </a:rPr>
              <a:t>Pengembangan</a:t>
            </a:r>
            <a:r>
              <a:rPr lang="en-US" sz="6200" dirty="0">
                <a:effectLst/>
                <a:latin typeface="Times New Roman" panose="02020603050405020304" pitchFamily="18" charset="0"/>
                <a:ea typeface="Times New Roman" panose="02020603050405020304" pitchFamily="18" charset="0"/>
                <a:cs typeface="Times New Roman" panose="02020603050405020304" pitchFamily="18" charset="0"/>
              </a:rPr>
              <a:t> professional</a:t>
            </a:r>
          </a:p>
          <a:p>
            <a:pPr marL="342900" indent="-342900" algn="ctr">
              <a:lnSpc>
                <a:spcPct val="150000"/>
              </a:lnSpc>
              <a:buFont typeface="+mj-lt"/>
              <a:buAutoNum type="arabicPeriod"/>
              <a:tabLst>
                <a:tab pos="581660" algn="l"/>
                <a:tab pos="91440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d-ID" sz="6200" dirty="0">
                <a:effectLst/>
                <a:latin typeface="Times New Roman" panose="02020603050405020304" pitchFamily="18" charset="0"/>
                <a:ea typeface="Times New Roman" panose="02020603050405020304" pitchFamily="18" charset="0"/>
                <a:cs typeface="Times New Roman" panose="02020603050405020304" pitchFamily="18" charset="0"/>
              </a:rPr>
              <a:t>Kedisiplinan</a:t>
            </a:r>
            <a:endParaRPr lang="en-ID" sz="6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g104f7abbb21_0_70"/>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Pembahasan</a:t>
            </a:r>
            <a:endParaRPr/>
          </a:p>
        </p:txBody>
      </p:sp>
      <p:sp>
        <p:nvSpPr>
          <p:cNvPr id="71" name="Google Shape;71;g104f7abbb21_0_70"/>
          <p:cNvSpPr txBox="1">
            <a:spLocks noGrp="1"/>
          </p:cNvSpPr>
          <p:nvPr>
            <p:ph type="body" idx="1"/>
          </p:nvPr>
        </p:nvSpPr>
        <p:spPr>
          <a:xfrm>
            <a:off x="166758" y="1238732"/>
            <a:ext cx="11589813" cy="4421839"/>
          </a:xfrm>
          <a:prstGeom prst="rect">
            <a:avLst/>
          </a:prstGeom>
          <a:noFill/>
          <a:ln>
            <a:noFill/>
          </a:ln>
        </p:spPr>
        <p:txBody>
          <a:bodyPr spcFirstLastPara="1" wrap="square" lIns="91425" tIns="45700" rIns="91425" bIns="45700" anchor="t" anchorCtr="0">
            <a:normAutofit/>
          </a:bodyPr>
          <a:lstStyle/>
          <a:p>
            <a:pPr indent="-228600" algn="just">
              <a:buNone/>
            </a:pPr>
            <a:r>
              <a:rPr lang="nb-NO" sz="2000" dirty="0">
                <a:effectLst/>
                <a:latin typeface="Times New Roman" panose="02020603050405020304" pitchFamily="18" charset="0"/>
                <a:ea typeface="Times New Roman" panose="02020603050405020304" pitchFamily="18" charset="0"/>
              </a:rPr>
              <a:t>    K</a:t>
            </a:r>
            <a:r>
              <a:rPr lang="id-ID" sz="2000" dirty="0">
                <a:effectLst/>
                <a:latin typeface="Times New Roman" panose="02020603050405020304" pitchFamily="18" charset="0"/>
                <a:ea typeface="Times New Roman" panose="02020603050405020304" pitchFamily="18" charset="0"/>
              </a:rPr>
              <a:t>epala</a:t>
            </a:r>
            <a:r>
              <a:rPr lang="id-ID" sz="2000" spc="200" dirty="0">
                <a:effectLst/>
                <a:latin typeface="Times New Roman" panose="02020603050405020304" pitchFamily="18" charset="0"/>
                <a:ea typeface="Times New Roman" panose="02020603050405020304" pitchFamily="18" charset="0"/>
              </a:rPr>
              <a:t> </a:t>
            </a:r>
            <a:r>
              <a:rPr lang="nb-NO" sz="2000" dirty="0">
                <a:effectLst/>
                <a:latin typeface="Times New Roman" panose="02020603050405020304" pitchFamily="18" charset="0"/>
                <a:ea typeface="Times New Roman" panose="02020603050405020304" pitchFamily="18" charset="0"/>
              </a:rPr>
              <a:t>M</a:t>
            </a:r>
            <a:r>
              <a:rPr lang="id-ID" sz="2000" dirty="0">
                <a:effectLst/>
                <a:latin typeface="Times New Roman" panose="02020603050405020304" pitchFamily="18" charset="0"/>
                <a:ea typeface="Times New Roman" panose="02020603050405020304" pitchFamily="18" charset="0"/>
              </a:rPr>
              <a:t>adrasah</a:t>
            </a:r>
            <a:r>
              <a:rPr lang="id-ID" sz="2000" spc="200" dirty="0">
                <a:effectLst/>
                <a:latin typeface="Times New Roman" panose="02020603050405020304" pitchFamily="18" charset="0"/>
                <a:ea typeface="Times New Roman" panose="02020603050405020304" pitchFamily="18" charset="0"/>
              </a:rPr>
              <a:t> </a:t>
            </a:r>
            <a:r>
              <a:rPr lang="id-ID" sz="2000" dirty="0">
                <a:effectLst/>
                <a:latin typeface="Times New Roman" panose="02020603050405020304" pitchFamily="18" charset="0"/>
                <a:ea typeface="Times New Roman" panose="02020603050405020304" pitchFamily="18" charset="0"/>
              </a:rPr>
              <a:t>adalah sebagai pendorong kunci berhasil atau tidaknya efektivitas </a:t>
            </a:r>
            <a:r>
              <a:rPr lang="nb-NO" sz="2000" dirty="0">
                <a:effectLst/>
                <a:latin typeface="Times New Roman" panose="02020603050405020304" pitchFamily="18" charset="0"/>
                <a:ea typeface="Times New Roman" panose="02020603050405020304" pitchFamily="18" charset="0"/>
              </a:rPr>
              <a:t>madrasah,</a:t>
            </a:r>
            <a:r>
              <a:rPr lang="id-ID" sz="2000" dirty="0">
                <a:effectLst/>
                <a:latin typeface="Times New Roman" panose="02020603050405020304" pitchFamily="18" charset="0"/>
                <a:ea typeface="Times New Roman" panose="02020603050405020304" pitchFamily="18" charset="0"/>
              </a:rPr>
              <a:t> kualitas </a:t>
            </a:r>
            <a:r>
              <a:rPr lang="nb-NO" sz="2000" dirty="0">
                <a:effectLst/>
                <a:latin typeface="Times New Roman" panose="02020603050405020304" pitchFamily="18" charset="0"/>
                <a:ea typeface="Times New Roman" panose="02020603050405020304" pitchFamily="18" charset="0"/>
              </a:rPr>
              <a:t>madrasah</a:t>
            </a:r>
            <a:r>
              <a:rPr lang="id-ID" sz="2000" dirty="0">
                <a:effectLst/>
                <a:latin typeface="Times New Roman" panose="02020603050405020304" pitchFamily="18" charset="0"/>
                <a:ea typeface="Times New Roman" panose="02020603050405020304" pitchFamily="18" charset="0"/>
              </a:rPr>
              <a:t> pada kualitas manajemen </a:t>
            </a:r>
            <a:r>
              <a:rPr lang="nb-NO" sz="2000" dirty="0">
                <a:effectLst/>
                <a:latin typeface="Times New Roman" panose="02020603050405020304" pitchFamily="18" charset="0"/>
                <a:ea typeface="Times New Roman" panose="02020603050405020304" pitchFamily="18" charset="0"/>
              </a:rPr>
              <a:t>K</a:t>
            </a:r>
            <a:r>
              <a:rPr lang="id-ID" sz="2000" dirty="0">
                <a:effectLst/>
                <a:latin typeface="Times New Roman" panose="02020603050405020304" pitchFamily="18" charset="0"/>
                <a:ea typeface="Times New Roman" panose="02020603050405020304" pitchFamily="18" charset="0"/>
              </a:rPr>
              <a:t>epala</a:t>
            </a:r>
            <a:r>
              <a:rPr lang="id-ID" sz="2000" spc="200" dirty="0">
                <a:effectLst/>
                <a:latin typeface="Times New Roman" panose="02020603050405020304" pitchFamily="18" charset="0"/>
                <a:ea typeface="Times New Roman" panose="02020603050405020304" pitchFamily="18" charset="0"/>
              </a:rPr>
              <a:t> </a:t>
            </a:r>
            <a:r>
              <a:rPr lang="nb-NO" sz="2000" dirty="0">
                <a:effectLst/>
                <a:latin typeface="Times New Roman" panose="02020603050405020304" pitchFamily="18" charset="0"/>
                <a:ea typeface="Times New Roman" panose="02020603050405020304" pitchFamily="18" charset="0"/>
              </a:rPr>
              <a:t>M</a:t>
            </a:r>
            <a:r>
              <a:rPr lang="id-ID" sz="2000" dirty="0">
                <a:effectLst/>
                <a:latin typeface="Times New Roman" panose="02020603050405020304" pitchFamily="18" charset="0"/>
                <a:ea typeface="Times New Roman" panose="02020603050405020304" pitchFamily="18" charset="0"/>
              </a:rPr>
              <a:t>adrasah. Dengan demikian, </a:t>
            </a:r>
            <a:r>
              <a:rPr lang="nb-NO" sz="2000" dirty="0">
                <a:effectLst/>
                <a:latin typeface="Times New Roman" panose="02020603050405020304" pitchFamily="18" charset="0"/>
                <a:ea typeface="Times New Roman" panose="02020603050405020304" pitchFamily="18" charset="0"/>
              </a:rPr>
              <a:t>K</a:t>
            </a:r>
            <a:r>
              <a:rPr lang="id-ID" sz="2000" dirty="0">
                <a:effectLst/>
                <a:latin typeface="Times New Roman" panose="02020603050405020304" pitchFamily="18" charset="0"/>
                <a:ea typeface="Times New Roman" panose="02020603050405020304" pitchFamily="18" charset="0"/>
              </a:rPr>
              <a:t>epala</a:t>
            </a:r>
            <a:r>
              <a:rPr lang="id-ID" sz="2000" spc="200" dirty="0">
                <a:effectLst/>
                <a:latin typeface="Times New Roman" panose="02020603050405020304" pitchFamily="18" charset="0"/>
                <a:ea typeface="Times New Roman" panose="02020603050405020304" pitchFamily="18" charset="0"/>
              </a:rPr>
              <a:t> </a:t>
            </a:r>
            <a:r>
              <a:rPr lang="nb-NO" sz="2000" dirty="0">
                <a:effectLst/>
                <a:latin typeface="Times New Roman" panose="02020603050405020304" pitchFamily="18" charset="0"/>
                <a:ea typeface="Times New Roman" panose="02020603050405020304" pitchFamily="18" charset="0"/>
              </a:rPr>
              <a:t>M</a:t>
            </a:r>
            <a:r>
              <a:rPr lang="id-ID" sz="2000" dirty="0">
                <a:effectLst/>
                <a:latin typeface="Times New Roman" panose="02020603050405020304" pitchFamily="18" charset="0"/>
                <a:ea typeface="Times New Roman" panose="02020603050405020304" pitchFamily="18" charset="0"/>
              </a:rPr>
              <a:t>adrasah berada diposisi paling depan di tengah-tengah guru, karyawan, dan siswa </a:t>
            </a:r>
            <a:r>
              <a:rPr lang="nb-NO" sz="2000" dirty="0">
                <a:effectLst/>
                <a:latin typeface="Times New Roman" panose="02020603050405020304" pitchFamily="18" charset="0"/>
                <a:ea typeface="Times New Roman" panose="02020603050405020304" pitchFamily="18" charset="0"/>
              </a:rPr>
              <a:t>di madrasahn</a:t>
            </a:r>
            <a:r>
              <a:rPr lang="id-ID" sz="2000" dirty="0">
                <a:effectLst/>
                <a:latin typeface="Times New Roman" panose="02020603050405020304" pitchFamily="18" charset="0"/>
                <a:ea typeface="Times New Roman" panose="02020603050405020304" pitchFamily="18" charset="0"/>
              </a:rPr>
              <a:t>ya. Prestasi kepemimpinan  dipengaruhi oleh harapan-harapan dari para anggota kelompok yang dipimpinnya. Harapan-harapan tersebut berhubungan dengan pengaruh kepemimpinan juga efektifitas, efesiensi dan kepuasan kerja staf (Suhendar 2021). Maka syarat untuk menjadi pemimpin sangatlah diperlukan dalam suatu satuan Pendidikan di Lembaga salah satunya adalah problem solver, komunikasi, bersikap positif, menjadi inspirasi, tumbuhkan motivasi, professional dan interpersonal.</a:t>
            </a:r>
            <a:endParaRPr lang="en-US" sz="2000" dirty="0">
              <a:effectLst/>
              <a:latin typeface="Times New Roman" panose="02020603050405020304" pitchFamily="18" charset="0"/>
              <a:ea typeface="Times New Roman" panose="02020603050405020304" pitchFamily="18" charset="0"/>
            </a:endParaRPr>
          </a:p>
          <a:p>
            <a:pPr indent="-228600" algn="just">
              <a:buNone/>
            </a:pPr>
            <a:r>
              <a:rPr lang="nb-NO" sz="1800" kern="0" dirty="0">
                <a:effectLst/>
                <a:latin typeface="Times New Roman" panose="02020603050405020304" pitchFamily="18" charset="0"/>
                <a:ea typeface="Times New Roman" panose="02020603050405020304" pitchFamily="18" charset="0"/>
              </a:rPr>
              <a:t>    Kebijakan Kepala Madrasah adalah meningkatkan guru profesionalisme dengan mengembangkan kreativitas guru dalam pembelajaran, memberikan suasana yang kondusif lingkungan dalam pembelajaran, dan membangun rasa tanggung jawab guru dalam (Yuliana 2021). Pengambilan keputusan kepala </a:t>
            </a:r>
            <a:r>
              <a:rPr lang="nb-NO" sz="1800" kern="0" dirty="0">
                <a:effectLst/>
                <a:latin typeface="Times New Roman" panose="02020603050405020304" pitchFamily="18" charset="0"/>
                <a:ea typeface="Times New Roman" panose="02020603050405020304" pitchFamily="18" charset="0"/>
                <a:cs typeface="Times New Roman" panose="02020603050405020304" pitchFamily="18" charset="0"/>
              </a:rPr>
              <a:t>madrasah dipengaruhi oleh misi lembaga. Hal tersebut sesuai dengan hasil observasi bahwa, program madrasah dibuat, dilaksanakan, dan dipilih oleh Kepala Madrasah berdasarkan persyaratan para guru. Guru merupakan sasaran kebijakan dalam hal ini keputusan Kepala Madrasah. Hal ini dilakukan untuk memastikan bahwa setiap kebijakan yang diambil bermanfaat dan mendapat dukungan dari seluruh guru </a:t>
            </a:r>
            <a:r>
              <a:rPr lang="nb-NO" sz="1800" kern="100" dirty="0">
                <a:effectLst/>
                <a:latin typeface="Times New Roman" panose="02020603050405020304" pitchFamily="18" charset="0"/>
                <a:ea typeface="Calibri" panose="020F0502020204030204" pitchFamily="34" charset="0"/>
                <a:cs typeface="Times New Roman" panose="02020603050405020304" pitchFamily="18" charset="0"/>
              </a:rPr>
              <a:t>MA Muhammadiyah 9 Lamongan</a:t>
            </a:r>
            <a:r>
              <a:rPr lang="nb-NO" sz="1800" kern="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ID" sz="1800" kern="100" dirty="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buNone/>
            </a:pPr>
            <a:endParaRPr lang="en-ID" sz="2000" dirty="0">
              <a:effectLst/>
              <a:latin typeface="Times New Roman" panose="02020603050405020304" pitchFamily="18" charset="0"/>
              <a:ea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104f7abbb21_0_0"/>
          <p:cNvSpPr txBox="1">
            <a:spLocks noGrp="1"/>
          </p:cNvSpPr>
          <p:nvPr>
            <p:ph type="title"/>
          </p:nvPr>
        </p:nvSpPr>
        <p:spPr>
          <a:xfrm>
            <a:off x="166758" y="11333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Temuan Penting Penelitian</a:t>
            </a:r>
            <a:endParaRPr/>
          </a:p>
        </p:txBody>
      </p:sp>
      <p:sp>
        <p:nvSpPr>
          <p:cNvPr id="78" name="Google Shape;78;g104f7abbb21_0_0"/>
          <p:cNvSpPr txBox="1">
            <a:spLocks noGrp="1"/>
          </p:cNvSpPr>
          <p:nvPr>
            <p:ph type="body" idx="1"/>
          </p:nvPr>
        </p:nvSpPr>
        <p:spPr>
          <a:xfrm>
            <a:off x="166758" y="1238732"/>
            <a:ext cx="11830800" cy="5089800"/>
          </a:xfrm>
          <a:prstGeom prst="rect">
            <a:avLst/>
          </a:prstGeom>
          <a:noFill/>
          <a:ln>
            <a:noFill/>
          </a:ln>
        </p:spPr>
        <p:txBody>
          <a:bodyPr spcFirstLastPara="1" wrap="square" lIns="91425" tIns="45700" rIns="91425" bIns="45700" anchor="t" anchorCtr="0">
            <a:normAutofit/>
          </a:bodyPr>
          <a:lstStyle/>
          <a:p>
            <a:pPr lvl="0" indent="-457200" algn="ctr" rtl="0">
              <a:lnSpc>
                <a:spcPct val="90000"/>
              </a:lnSpc>
              <a:spcBef>
                <a:spcPts val="1000"/>
              </a:spcBef>
              <a:spcAft>
                <a:spcPts val="0"/>
              </a:spcAft>
              <a:buSzPts val="2800"/>
              <a:buFont typeface="Wingdings" panose="05000000000000000000" pitchFamily="2" charset="2"/>
              <a:buChar char="v"/>
            </a:pPr>
            <a:endParaRPr lang="en-US" dirty="0"/>
          </a:p>
          <a:p>
            <a:pPr lvl="0" indent="-457200" algn="ctr" rtl="0">
              <a:lnSpc>
                <a:spcPct val="90000"/>
              </a:lnSpc>
              <a:spcBef>
                <a:spcPts val="1000"/>
              </a:spcBef>
              <a:spcAft>
                <a:spcPts val="0"/>
              </a:spcAft>
              <a:buSzPts val="2800"/>
              <a:buFont typeface="Wingdings" panose="05000000000000000000" pitchFamily="2" charset="2"/>
              <a:buChar char="v"/>
            </a:pPr>
            <a:endParaRPr lang="en-US" dirty="0"/>
          </a:p>
          <a:p>
            <a:pPr lvl="0" indent="-457200" algn="ctr" rtl="0">
              <a:lnSpc>
                <a:spcPct val="90000"/>
              </a:lnSpc>
              <a:spcBef>
                <a:spcPts val="1000"/>
              </a:spcBef>
              <a:spcAft>
                <a:spcPts val="0"/>
              </a:spcAft>
              <a:buSzPts val="2800"/>
              <a:buFont typeface="Wingdings" panose="05000000000000000000" pitchFamily="2" charset="2"/>
              <a:buChar char="v"/>
            </a:pPr>
            <a:r>
              <a:rPr lang="en-US" dirty="0" err="1"/>
              <a:t>Kebijakan</a:t>
            </a:r>
            <a:r>
              <a:rPr lang="en-US" dirty="0"/>
              <a:t> </a:t>
            </a:r>
            <a:r>
              <a:rPr lang="en-US" dirty="0" err="1"/>
              <a:t>Kepala</a:t>
            </a:r>
            <a:r>
              <a:rPr lang="en-US" dirty="0"/>
              <a:t> Madrasah</a:t>
            </a:r>
          </a:p>
          <a:p>
            <a:pPr lvl="0" indent="-457200" algn="ctr" rtl="0">
              <a:lnSpc>
                <a:spcPct val="90000"/>
              </a:lnSpc>
              <a:spcBef>
                <a:spcPts val="1000"/>
              </a:spcBef>
              <a:spcAft>
                <a:spcPts val="0"/>
              </a:spcAft>
              <a:buSzPts val="2800"/>
              <a:buFont typeface="Wingdings" panose="05000000000000000000" pitchFamily="2" charset="2"/>
              <a:buChar char="v"/>
            </a:pPr>
            <a:r>
              <a:rPr lang="en-US" dirty="0"/>
              <a:t>Kinerja Guru</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104f7abbb21_0_315"/>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Manfaat Penelitian</a:t>
            </a:r>
            <a:endParaRPr/>
          </a:p>
        </p:txBody>
      </p:sp>
      <p:sp>
        <p:nvSpPr>
          <p:cNvPr id="84" name="Google Shape;84;g104f7abbb21_0_315"/>
          <p:cNvSpPr txBox="1">
            <a:spLocks noGrp="1"/>
          </p:cNvSpPr>
          <p:nvPr>
            <p:ph type="body" idx="1"/>
          </p:nvPr>
        </p:nvSpPr>
        <p:spPr>
          <a:xfrm>
            <a:off x="166758" y="1238732"/>
            <a:ext cx="11633355" cy="3757811"/>
          </a:xfrm>
          <a:prstGeom prst="rect">
            <a:avLst/>
          </a:prstGeom>
          <a:noFill/>
          <a:ln>
            <a:noFill/>
          </a:ln>
        </p:spPr>
        <p:txBody>
          <a:bodyPr spcFirstLastPara="1" wrap="square" lIns="91425" tIns="45700" rIns="91425" bIns="45700" anchor="t" anchorCtr="0">
            <a:normAutofit/>
          </a:bodyPr>
          <a:lstStyle/>
          <a:p>
            <a:pPr marL="342900" lvl="0" indent="-342900" algn="just">
              <a:lnSpc>
                <a:spcPct val="150000"/>
              </a:lnSpc>
              <a:buFont typeface="+mj-lt"/>
              <a:buAutoNum type="arabicPeriod"/>
            </a:pPr>
            <a:endParaRPr lang="en-US" sz="2000" dirty="0">
              <a:effectLst/>
              <a:latin typeface="Times New Roman" panose="02020603050405020304" pitchFamily="18" charset="0"/>
              <a:ea typeface="Times New Roman" panose="02020603050405020304" pitchFamily="18" charset="0"/>
            </a:endParaRPr>
          </a:p>
          <a:p>
            <a:pPr marL="342900" lvl="0" indent="-342900">
              <a:lnSpc>
                <a:spcPct val="150000"/>
              </a:lnSpc>
              <a:buFont typeface="+mj-lt"/>
              <a:buAutoNum type="arabicPeriod"/>
            </a:pP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mengetahui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Kebijakan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Madrasah yang </a:t>
            </a:r>
            <a:r>
              <a:rPr lang="en-US" sz="2000" dirty="0" err="1">
                <a:effectLst/>
                <a:latin typeface="Times New Roman" panose="02020603050405020304" pitchFamily="18" charset="0"/>
                <a:ea typeface="Times New Roman" panose="02020603050405020304" pitchFamily="18" charset="0"/>
              </a:rPr>
              <a:t>diberlakukan</a:t>
            </a:r>
            <a:r>
              <a:rPr lang="en-US" sz="2000" dirty="0">
                <a:effectLst/>
                <a:latin typeface="Times New Roman" panose="02020603050405020304" pitchFamily="18" charset="0"/>
                <a:ea typeface="Times New Roman" panose="02020603050405020304" pitchFamily="18" charset="0"/>
              </a:rPr>
              <a:t> di MA Muhammadiyah 9 </a:t>
            </a:r>
            <a:r>
              <a:rPr lang="en-US" sz="20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a:p>
            <a:pPr marL="342900" lvl="0" indent="-342900">
              <a:lnSpc>
                <a:spcPct val="150000"/>
              </a:lnSpc>
              <a:buFont typeface="+mj-lt"/>
              <a:buAutoNum type="arabicPeriod"/>
            </a:pPr>
            <a:r>
              <a:rPr lang="en-US" sz="2000" dirty="0" err="1">
                <a:latin typeface="Times New Roman" panose="02020603050405020304" pitchFamily="18" charset="0"/>
                <a:ea typeface="Times New Roman" panose="02020603050405020304" pitchFamily="18" charset="0"/>
              </a:rPr>
              <a:t>Untuk</a:t>
            </a:r>
            <a:r>
              <a:rPr lang="en-US" sz="2000" dirty="0">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mengetahui</a:t>
            </a:r>
            <a:r>
              <a:rPr lang="en-US" sz="2000" dirty="0">
                <a:effectLst/>
                <a:latin typeface="Times New Roman" panose="02020603050405020304" pitchFamily="18" charset="0"/>
                <a:ea typeface="Times New Roman" panose="02020603050405020304" pitchFamily="18" charset="0"/>
              </a:rPr>
              <a:t> Kinerja guru di MA Muhammadiyah 9 </a:t>
            </a:r>
            <a:r>
              <a:rPr lang="en-US" sz="20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a:p>
            <a:pPr marL="342900" lvl="0" indent="-342900">
              <a:lnSpc>
                <a:spcPct val="150000"/>
              </a:lnSpc>
              <a:buFont typeface="+mj-lt"/>
              <a:buAutoNum type="arabicPeriod"/>
            </a:pPr>
            <a:r>
              <a:rPr lang="en-US" sz="2000" dirty="0" err="1">
                <a:latin typeface="Times New Roman" panose="02020603050405020304" pitchFamily="18" charset="0"/>
                <a:ea typeface="Times New Roman" panose="02020603050405020304" pitchFamily="18" charset="0"/>
              </a:rPr>
              <a:t>Untuk</a:t>
            </a:r>
            <a:r>
              <a:rPr lang="en-US" sz="2000" dirty="0">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mengetahui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Implementasi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Kebijakan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Madrasah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meningkatkan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kinerja</a:t>
            </a:r>
            <a:r>
              <a:rPr lang="en-US" sz="2000" dirty="0">
                <a:effectLst/>
                <a:latin typeface="Times New Roman" panose="02020603050405020304" pitchFamily="18" charset="0"/>
                <a:ea typeface="Times New Roman" panose="02020603050405020304" pitchFamily="18" charset="0"/>
              </a:rPr>
              <a:t> guru MA Muhammadiyah 9 </a:t>
            </a:r>
            <a:r>
              <a:rPr lang="en-US" sz="2000" dirty="0" err="1">
                <a:effectLst/>
                <a:latin typeface="Times New Roman" panose="02020603050405020304" pitchFamily="18" charset="0"/>
                <a:ea typeface="Times New Roman" panose="02020603050405020304" pitchFamily="18" charset="0"/>
              </a:rPr>
              <a:t>Lamongan</a:t>
            </a:r>
            <a:endParaRPr lang="en-ID" sz="2000" dirty="0">
              <a:effectLst/>
              <a:latin typeface="Times New Roman" panose="02020603050405020304" pitchFamily="18" charset="0"/>
              <a:ea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04f7abbb21_0_61"/>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Referensi</a:t>
            </a:r>
            <a:endParaRPr/>
          </a:p>
        </p:txBody>
      </p:sp>
      <p:sp>
        <p:nvSpPr>
          <p:cNvPr id="90" name="Google Shape;90;g104f7abbb21_0_61"/>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endParaRPr lang="en-ID" dirty="0"/>
          </a:p>
        </p:txBody>
      </p:sp>
      <p:pic>
        <p:nvPicPr>
          <p:cNvPr id="3" name="Picture 2">
            <a:extLst>
              <a:ext uri="{FF2B5EF4-FFF2-40B4-BE49-F238E27FC236}">
                <a16:creationId xmlns:a16="http://schemas.microsoft.com/office/drawing/2014/main" id="{E6D299E7-F09F-29D6-1DB9-425158AB46CB}"/>
              </a:ext>
            </a:extLst>
          </p:cNvPr>
          <p:cNvPicPr>
            <a:picLocks noChangeAspect="1"/>
          </p:cNvPicPr>
          <p:nvPr/>
        </p:nvPicPr>
        <p:blipFill>
          <a:blip r:embed="rId3"/>
          <a:stretch>
            <a:fillRect/>
          </a:stretch>
        </p:blipFill>
        <p:spPr>
          <a:xfrm>
            <a:off x="417449" y="1303725"/>
            <a:ext cx="3512294" cy="4758832"/>
          </a:xfrm>
          <a:prstGeom prst="rect">
            <a:avLst/>
          </a:prstGeom>
        </p:spPr>
      </p:pic>
      <p:pic>
        <p:nvPicPr>
          <p:cNvPr id="5" name="Picture 4">
            <a:extLst>
              <a:ext uri="{FF2B5EF4-FFF2-40B4-BE49-F238E27FC236}">
                <a16:creationId xmlns:a16="http://schemas.microsoft.com/office/drawing/2014/main" id="{7D542C38-853D-E80C-43FE-7B20830C8F8D}"/>
              </a:ext>
            </a:extLst>
          </p:cNvPr>
          <p:cNvPicPr>
            <a:picLocks noChangeAspect="1"/>
          </p:cNvPicPr>
          <p:nvPr/>
        </p:nvPicPr>
        <p:blipFill>
          <a:blip r:embed="rId4"/>
          <a:stretch>
            <a:fillRect/>
          </a:stretch>
        </p:blipFill>
        <p:spPr>
          <a:xfrm>
            <a:off x="4180434" y="1353953"/>
            <a:ext cx="4439270" cy="465837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570</Words>
  <Application>Microsoft Office PowerPoint</Application>
  <PresentationFormat>Widescreen</PresentationFormat>
  <Paragraphs>53</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Exo</vt:lpstr>
      <vt:lpstr>Calibri</vt:lpstr>
      <vt:lpstr>Century Gothic</vt:lpstr>
      <vt:lpstr>Arial</vt:lpstr>
      <vt:lpstr>Wingdings</vt:lpstr>
      <vt:lpstr>Times New Roman</vt:lpstr>
      <vt:lpstr>Office Theme</vt:lpstr>
      <vt:lpstr>IMPLEMENTASI KEBIJAKAN  KEPALA MADRASAH DI MADRASAH ALIYAH MUHAMMADIYAH 9  LAMONGAN</vt:lpstr>
      <vt:lpstr>Pendahuluan</vt:lpstr>
      <vt:lpstr>Pertanyaan Penelitian (Rumusan Masalah)</vt:lpstr>
      <vt:lpstr>Metode</vt:lpstr>
      <vt:lpstr>Hasil</vt:lpstr>
      <vt:lpstr>Pembahasan</vt:lpstr>
      <vt:lpstr>Temuan Penting Penelitian</vt:lpstr>
      <vt:lpstr>Manfaat Penelitian</vt:lpstr>
      <vt:lpstr>Referensi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Umsida</dc:creator>
  <cp:lastModifiedBy>EVIEK LATIFA</cp:lastModifiedBy>
  <cp:revision>1</cp:revision>
  <dcterms:created xsi:type="dcterms:W3CDTF">2020-02-15T07:43:00Z</dcterms:created>
  <dcterms:modified xsi:type="dcterms:W3CDTF">2024-06-27T01:22:30Z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