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6" r:id="rId7"/>
    <p:sldId id="267" r:id="rId8"/>
    <p:sldId id="268" r:id="rId9"/>
    <p:sldId id="269" r:id="rId10"/>
    <p:sldId id="261" r:id="rId11"/>
    <p:sldId id="270" r:id="rId12"/>
    <p:sldId id="271" r:id="rId13"/>
    <p:sldId id="272" r:id="rId14"/>
    <p:sldId id="262" r:id="rId15"/>
    <p:sldId id="263" r:id="rId16"/>
    <p:sldId id="264" r:id="rId17"/>
    <p:sldId id="265" r:id="rId18"/>
  </p:sldIdLst>
  <p:sldSz cx="12192000" cy="6858000"/>
  <p:notesSz cx="9144000" cy="6858000"/>
  <p:embeddedFontLst>
    <p:embeddedFont>
      <p:font typeface="Exo" panose="020B060402020202020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8E227-B2C0-41EB-993E-153850DDD72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486FD3DB-246E-4E1D-8515-20ABC4D0E570}">
      <dgm:prSet phldrT="[Text]"/>
      <dgm:spPr/>
      <dgm:t>
        <a:bodyPr/>
        <a:lstStyle/>
        <a:p>
          <a:r>
            <a:rPr lang="id-ID" dirty="0" smtClean="0"/>
            <a:t>Pendekatan</a:t>
          </a:r>
          <a:endParaRPr lang="id-ID" dirty="0"/>
        </a:p>
      </dgm:t>
    </dgm:pt>
    <dgm:pt modelId="{C7047129-24A4-46EB-91C5-8297234BF023}" type="parTrans" cxnId="{94316DC4-EA09-4E69-96C3-38597F88E9E3}">
      <dgm:prSet/>
      <dgm:spPr/>
      <dgm:t>
        <a:bodyPr/>
        <a:lstStyle/>
        <a:p>
          <a:endParaRPr lang="id-ID"/>
        </a:p>
      </dgm:t>
    </dgm:pt>
    <dgm:pt modelId="{322F55A0-3042-4704-ADDE-67437D9A6265}" type="sibTrans" cxnId="{94316DC4-EA09-4E69-96C3-38597F88E9E3}">
      <dgm:prSet/>
      <dgm:spPr/>
      <dgm:t>
        <a:bodyPr/>
        <a:lstStyle/>
        <a:p>
          <a:endParaRPr lang="id-ID"/>
        </a:p>
      </dgm:t>
    </dgm:pt>
    <dgm:pt modelId="{435EC71B-6A8A-49A8-A559-2F1404BD2DE2}">
      <dgm:prSet phldrT="[Text]"/>
      <dgm:spPr/>
      <dgm:t>
        <a:bodyPr/>
        <a:lstStyle/>
        <a:p>
          <a:r>
            <a:rPr lang="id-ID" dirty="0" smtClean="0"/>
            <a:t>Objek Penelitian</a:t>
          </a:r>
          <a:endParaRPr lang="id-ID" dirty="0"/>
        </a:p>
      </dgm:t>
    </dgm:pt>
    <dgm:pt modelId="{C0BF2183-B265-4BC5-836F-AB8FCC31A1C3}" type="parTrans" cxnId="{CBD7F059-C09B-45C0-9C91-DE2928C268BB}">
      <dgm:prSet/>
      <dgm:spPr/>
      <dgm:t>
        <a:bodyPr/>
        <a:lstStyle/>
        <a:p>
          <a:endParaRPr lang="id-ID"/>
        </a:p>
      </dgm:t>
    </dgm:pt>
    <dgm:pt modelId="{E8194577-A973-4DB7-995C-9B200B63BFCC}" type="sibTrans" cxnId="{CBD7F059-C09B-45C0-9C91-DE2928C268BB}">
      <dgm:prSet/>
      <dgm:spPr/>
      <dgm:t>
        <a:bodyPr/>
        <a:lstStyle/>
        <a:p>
          <a:endParaRPr lang="id-ID"/>
        </a:p>
      </dgm:t>
    </dgm:pt>
    <dgm:pt modelId="{81A9E1CB-FFE2-45EC-A8AB-BE6D0D42C299}">
      <dgm:prSet phldrT="[Text]"/>
      <dgm:spPr/>
      <dgm:t>
        <a:bodyPr/>
        <a:lstStyle/>
        <a:p>
          <a:r>
            <a:rPr lang="id-ID" dirty="0" smtClean="0"/>
            <a:t>Populasi dan Sampel</a:t>
          </a:r>
          <a:endParaRPr lang="id-ID" dirty="0"/>
        </a:p>
      </dgm:t>
    </dgm:pt>
    <dgm:pt modelId="{86E9198E-F150-4FFF-8084-EE320F517D18}" type="parTrans" cxnId="{A9D89FC2-ABAA-40AD-A055-A989443A1001}">
      <dgm:prSet/>
      <dgm:spPr/>
      <dgm:t>
        <a:bodyPr/>
        <a:lstStyle/>
        <a:p>
          <a:endParaRPr lang="id-ID"/>
        </a:p>
      </dgm:t>
    </dgm:pt>
    <dgm:pt modelId="{F239D453-3DCB-43A3-98F8-0238C67E3439}" type="sibTrans" cxnId="{A9D89FC2-ABAA-40AD-A055-A989443A1001}">
      <dgm:prSet/>
      <dgm:spPr/>
      <dgm:t>
        <a:bodyPr/>
        <a:lstStyle/>
        <a:p>
          <a:endParaRPr lang="id-ID"/>
        </a:p>
      </dgm:t>
    </dgm:pt>
    <dgm:pt modelId="{B477AE26-3877-402C-9C77-34CDF4C3021A}">
      <dgm:prSet/>
      <dgm:spPr/>
      <dgm:t>
        <a:bodyPr/>
        <a:lstStyle/>
        <a:p>
          <a:r>
            <a:rPr lang="id-ID" dirty="0" smtClean="0"/>
            <a:t>Kuantitatif </a:t>
          </a:r>
          <a:endParaRPr lang="id-ID" dirty="0"/>
        </a:p>
      </dgm:t>
    </dgm:pt>
    <dgm:pt modelId="{6CDF3069-FBE4-418F-9165-B684EAB4724B}" type="parTrans" cxnId="{F39EEBC5-0B4E-4ED0-BA19-A5B2D8858D33}">
      <dgm:prSet/>
      <dgm:spPr/>
      <dgm:t>
        <a:bodyPr/>
        <a:lstStyle/>
        <a:p>
          <a:endParaRPr lang="id-ID"/>
        </a:p>
      </dgm:t>
    </dgm:pt>
    <dgm:pt modelId="{23CD38B6-07B2-41FE-A95F-544F1CC1F7B5}" type="sibTrans" cxnId="{F39EEBC5-0B4E-4ED0-BA19-A5B2D8858D33}">
      <dgm:prSet/>
      <dgm:spPr/>
      <dgm:t>
        <a:bodyPr/>
        <a:lstStyle/>
        <a:p>
          <a:endParaRPr lang="id-ID"/>
        </a:p>
      </dgm:t>
    </dgm:pt>
    <dgm:pt modelId="{AD11D0EF-BA46-4662-B608-0D95E0888AA8}">
      <dgm:prSet/>
      <dgm:spPr/>
      <dgm:t>
        <a:bodyPr/>
        <a:lstStyle/>
        <a:p>
          <a:r>
            <a:rPr lang="id-ID" dirty="0" smtClean="0"/>
            <a:t>Empat belas kantor cabang GO-JEK Indonesia yang berada di wilayah Jawa Timur</a:t>
          </a:r>
          <a:endParaRPr lang="id-ID" dirty="0"/>
        </a:p>
      </dgm:t>
    </dgm:pt>
    <dgm:pt modelId="{ECC23683-7BB4-4A8D-BC44-39DD506A6434}" type="parTrans" cxnId="{FC067DFD-E90D-4A2B-89DE-A732D86A1B7C}">
      <dgm:prSet/>
      <dgm:spPr/>
      <dgm:t>
        <a:bodyPr/>
        <a:lstStyle/>
        <a:p>
          <a:endParaRPr lang="id-ID"/>
        </a:p>
      </dgm:t>
    </dgm:pt>
    <dgm:pt modelId="{2CD1B01D-6D32-4884-B6CE-2A318BC2E40E}" type="sibTrans" cxnId="{FC067DFD-E90D-4A2B-89DE-A732D86A1B7C}">
      <dgm:prSet/>
      <dgm:spPr/>
      <dgm:t>
        <a:bodyPr/>
        <a:lstStyle/>
        <a:p>
          <a:endParaRPr lang="id-ID"/>
        </a:p>
      </dgm:t>
    </dgm:pt>
    <dgm:pt modelId="{A06AE472-EE96-4151-A813-D72A254D0B5B}">
      <dgm:prSet/>
      <dgm:spPr/>
      <dgm:t>
        <a:bodyPr/>
        <a:lstStyle/>
        <a:p>
          <a:r>
            <a:rPr lang="id-ID" dirty="0" smtClean="0"/>
            <a:t>Populasi: perwakilan staff dan karyawan, khususnya staff akuntan PT. GO-JEK Indonesia yang bertugas di empat belas kantor cabang tersebut, yakni sebanyak 34</a:t>
          </a:r>
          <a:endParaRPr lang="id-ID" dirty="0"/>
        </a:p>
      </dgm:t>
    </dgm:pt>
    <dgm:pt modelId="{A08B5050-7425-4F7E-9330-B34F38B68D57}" type="parTrans" cxnId="{36427F2B-41F3-4C6E-8D7B-7152A9D7F158}">
      <dgm:prSet/>
      <dgm:spPr/>
      <dgm:t>
        <a:bodyPr/>
        <a:lstStyle/>
        <a:p>
          <a:endParaRPr lang="id-ID"/>
        </a:p>
      </dgm:t>
    </dgm:pt>
    <dgm:pt modelId="{36F6BC3B-72C4-41C7-8AD3-1EEEAC04F679}" type="sibTrans" cxnId="{36427F2B-41F3-4C6E-8D7B-7152A9D7F158}">
      <dgm:prSet/>
      <dgm:spPr/>
      <dgm:t>
        <a:bodyPr/>
        <a:lstStyle/>
        <a:p>
          <a:endParaRPr lang="id-ID"/>
        </a:p>
      </dgm:t>
    </dgm:pt>
    <dgm:pt modelId="{C584C402-EE11-4093-860B-944329D9130E}">
      <dgm:prSet/>
      <dgm:spPr/>
      <dgm:t>
        <a:bodyPr/>
        <a:lstStyle/>
        <a:p>
          <a:r>
            <a:rPr lang="id-ID" dirty="0" smtClean="0"/>
            <a:t>Teknik sampling : sampling jenuh, 34 responden</a:t>
          </a:r>
          <a:endParaRPr lang="id-ID" dirty="0"/>
        </a:p>
      </dgm:t>
    </dgm:pt>
    <dgm:pt modelId="{FADA351B-831D-4F06-9F69-463F769B2D56}" type="parTrans" cxnId="{E0AE24B4-A75A-4E2D-8DF1-7CBA578470D5}">
      <dgm:prSet/>
      <dgm:spPr/>
      <dgm:t>
        <a:bodyPr/>
        <a:lstStyle/>
        <a:p>
          <a:endParaRPr lang="id-ID"/>
        </a:p>
      </dgm:t>
    </dgm:pt>
    <dgm:pt modelId="{7C1F1186-20F6-4EC7-AC07-97FEE563F20E}" type="sibTrans" cxnId="{E0AE24B4-A75A-4E2D-8DF1-7CBA578470D5}">
      <dgm:prSet/>
      <dgm:spPr/>
      <dgm:t>
        <a:bodyPr/>
        <a:lstStyle/>
        <a:p>
          <a:endParaRPr lang="id-ID"/>
        </a:p>
      </dgm:t>
    </dgm:pt>
    <dgm:pt modelId="{2AA12DCF-1119-4F17-92D2-ACCC909E98EB}" type="pres">
      <dgm:prSet presAssocID="{B268E227-B2C0-41EB-993E-153850DDD72F}" presName="linear" presStyleCnt="0">
        <dgm:presLayoutVars>
          <dgm:dir/>
          <dgm:animLvl val="lvl"/>
          <dgm:resizeHandles val="exact"/>
        </dgm:presLayoutVars>
      </dgm:prSet>
      <dgm:spPr/>
      <dgm:t>
        <a:bodyPr/>
        <a:lstStyle/>
        <a:p>
          <a:endParaRPr lang="en-ID"/>
        </a:p>
      </dgm:t>
    </dgm:pt>
    <dgm:pt modelId="{723661AA-D988-4A88-B32B-3B92CE73A995}" type="pres">
      <dgm:prSet presAssocID="{486FD3DB-246E-4E1D-8515-20ABC4D0E570}" presName="parentLin" presStyleCnt="0"/>
      <dgm:spPr/>
    </dgm:pt>
    <dgm:pt modelId="{7F0C125F-7286-40D9-B09D-03A243107B59}" type="pres">
      <dgm:prSet presAssocID="{486FD3DB-246E-4E1D-8515-20ABC4D0E570}" presName="parentLeftMargin" presStyleLbl="node1" presStyleIdx="0" presStyleCnt="3"/>
      <dgm:spPr/>
      <dgm:t>
        <a:bodyPr/>
        <a:lstStyle/>
        <a:p>
          <a:endParaRPr lang="en-ID"/>
        </a:p>
      </dgm:t>
    </dgm:pt>
    <dgm:pt modelId="{77C769D2-832C-41E5-A337-2F21C3CFE0D8}" type="pres">
      <dgm:prSet presAssocID="{486FD3DB-246E-4E1D-8515-20ABC4D0E570}" presName="parentText" presStyleLbl="node1" presStyleIdx="0" presStyleCnt="3">
        <dgm:presLayoutVars>
          <dgm:chMax val="0"/>
          <dgm:bulletEnabled val="1"/>
        </dgm:presLayoutVars>
      </dgm:prSet>
      <dgm:spPr/>
      <dgm:t>
        <a:bodyPr/>
        <a:lstStyle/>
        <a:p>
          <a:endParaRPr lang="en-ID"/>
        </a:p>
      </dgm:t>
    </dgm:pt>
    <dgm:pt modelId="{C96B39ED-1E61-4BAA-8D0D-982C9CC5689E}" type="pres">
      <dgm:prSet presAssocID="{486FD3DB-246E-4E1D-8515-20ABC4D0E570}" presName="negativeSpace" presStyleCnt="0"/>
      <dgm:spPr/>
    </dgm:pt>
    <dgm:pt modelId="{460980F3-91F9-4E64-A69B-AEDB615404E1}" type="pres">
      <dgm:prSet presAssocID="{486FD3DB-246E-4E1D-8515-20ABC4D0E570}" presName="childText" presStyleLbl="conFgAcc1" presStyleIdx="0" presStyleCnt="3">
        <dgm:presLayoutVars>
          <dgm:bulletEnabled val="1"/>
        </dgm:presLayoutVars>
      </dgm:prSet>
      <dgm:spPr/>
      <dgm:t>
        <a:bodyPr/>
        <a:lstStyle/>
        <a:p>
          <a:endParaRPr lang="en-ID"/>
        </a:p>
      </dgm:t>
    </dgm:pt>
    <dgm:pt modelId="{298BA282-4005-4B0F-8200-F658D5066FA9}" type="pres">
      <dgm:prSet presAssocID="{322F55A0-3042-4704-ADDE-67437D9A6265}" presName="spaceBetweenRectangles" presStyleCnt="0"/>
      <dgm:spPr/>
    </dgm:pt>
    <dgm:pt modelId="{4D21757F-E7C6-4FF1-8DAE-62D0407DE7CC}" type="pres">
      <dgm:prSet presAssocID="{435EC71B-6A8A-49A8-A559-2F1404BD2DE2}" presName="parentLin" presStyleCnt="0"/>
      <dgm:spPr/>
    </dgm:pt>
    <dgm:pt modelId="{C8AAE137-03C5-44A5-AB96-7480F9311417}" type="pres">
      <dgm:prSet presAssocID="{435EC71B-6A8A-49A8-A559-2F1404BD2DE2}" presName="parentLeftMargin" presStyleLbl="node1" presStyleIdx="0" presStyleCnt="3"/>
      <dgm:spPr/>
      <dgm:t>
        <a:bodyPr/>
        <a:lstStyle/>
        <a:p>
          <a:endParaRPr lang="en-ID"/>
        </a:p>
      </dgm:t>
    </dgm:pt>
    <dgm:pt modelId="{385E1E82-2D0E-49FB-8676-9AB2C300B1DA}" type="pres">
      <dgm:prSet presAssocID="{435EC71B-6A8A-49A8-A559-2F1404BD2DE2}" presName="parentText" presStyleLbl="node1" presStyleIdx="1" presStyleCnt="3">
        <dgm:presLayoutVars>
          <dgm:chMax val="0"/>
          <dgm:bulletEnabled val="1"/>
        </dgm:presLayoutVars>
      </dgm:prSet>
      <dgm:spPr/>
      <dgm:t>
        <a:bodyPr/>
        <a:lstStyle/>
        <a:p>
          <a:endParaRPr lang="en-ID"/>
        </a:p>
      </dgm:t>
    </dgm:pt>
    <dgm:pt modelId="{F7D08C9B-E3F1-4253-90EF-E38819C2451E}" type="pres">
      <dgm:prSet presAssocID="{435EC71B-6A8A-49A8-A559-2F1404BD2DE2}" presName="negativeSpace" presStyleCnt="0"/>
      <dgm:spPr/>
    </dgm:pt>
    <dgm:pt modelId="{F2E189F2-3CF8-4CEA-B8AA-AF2342EAE030}" type="pres">
      <dgm:prSet presAssocID="{435EC71B-6A8A-49A8-A559-2F1404BD2DE2}" presName="childText" presStyleLbl="conFgAcc1" presStyleIdx="1" presStyleCnt="3">
        <dgm:presLayoutVars>
          <dgm:bulletEnabled val="1"/>
        </dgm:presLayoutVars>
      </dgm:prSet>
      <dgm:spPr/>
      <dgm:t>
        <a:bodyPr/>
        <a:lstStyle/>
        <a:p>
          <a:endParaRPr lang="id-ID"/>
        </a:p>
      </dgm:t>
    </dgm:pt>
    <dgm:pt modelId="{69AEFA81-09C4-4A30-AD89-4EC51207AF9B}" type="pres">
      <dgm:prSet presAssocID="{E8194577-A973-4DB7-995C-9B200B63BFCC}" presName="spaceBetweenRectangles" presStyleCnt="0"/>
      <dgm:spPr/>
    </dgm:pt>
    <dgm:pt modelId="{D79C6078-4C7D-4726-AD28-5D412BABC46B}" type="pres">
      <dgm:prSet presAssocID="{81A9E1CB-FFE2-45EC-A8AB-BE6D0D42C299}" presName="parentLin" presStyleCnt="0"/>
      <dgm:spPr/>
    </dgm:pt>
    <dgm:pt modelId="{30AB1840-913C-40E6-AB28-4421366A491F}" type="pres">
      <dgm:prSet presAssocID="{81A9E1CB-FFE2-45EC-A8AB-BE6D0D42C299}" presName="parentLeftMargin" presStyleLbl="node1" presStyleIdx="1" presStyleCnt="3"/>
      <dgm:spPr/>
      <dgm:t>
        <a:bodyPr/>
        <a:lstStyle/>
        <a:p>
          <a:endParaRPr lang="en-ID"/>
        </a:p>
      </dgm:t>
    </dgm:pt>
    <dgm:pt modelId="{230F90D4-B7FF-4268-BD9F-8E18632C75E5}" type="pres">
      <dgm:prSet presAssocID="{81A9E1CB-FFE2-45EC-A8AB-BE6D0D42C299}" presName="parentText" presStyleLbl="node1" presStyleIdx="2" presStyleCnt="3">
        <dgm:presLayoutVars>
          <dgm:chMax val="0"/>
          <dgm:bulletEnabled val="1"/>
        </dgm:presLayoutVars>
      </dgm:prSet>
      <dgm:spPr/>
      <dgm:t>
        <a:bodyPr/>
        <a:lstStyle/>
        <a:p>
          <a:endParaRPr lang="en-ID"/>
        </a:p>
      </dgm:t>
    </dgm:pt>
    <dgm:pt modelId="{7A0B37A0-A3C8-4A87-9F1D-B9D944AC14AA}" type="pres">
      <dgm:prSet presAssocID="{81A9E1CB-FFE2-45EC-A8AB-BE6D0D42C299}" presName="negativeSpace" presStyleCnt="0"/>
      <dgm:spPr/>
    </dgm:pt>
    <dgm:pt modelId="{23816D34-5F58-4B4F-93A5-34555B6F6AF7}" type="pres">
      <dgm:prSet presAssocID="{81A9E1CB-FFE2-45EC-A8AB-BE6D0D42C299}" presName="childText" presStyleLbl="conFgAcc1" presStyleIdx="2" presStyleCnt="3">
        <dgm:presLayoutVars>
          <dgm:bulletEnabled val="1"/>
        </dgm:presLayoutVars>
      </dgm:prSet>
      <dgm:spPr/>
      <dgm:t>
        <a:bodyPr/>
        <a:lstStyle/>
        <a:p>
          <a:endParaRPr lang="id-ID"/>
        </a:p>
      </dgm:t>
    </dgm:pt>
  </dgm:ptLst>
  <dgm:cxnLst>
    <dgm:cxn modelId="{E03906F3-BC35-4B16-9820-35B86AEA184D}" type="presOf" srcId="{435EC71B-6A8A-49A8-A559-2F1404BD2DE2}" destId="{C8AAE137-03C5-44A5-AB96-7480F9311417}" srcOrd="0" destOrd="0" presId="urn:microsoft.com/office/officeart/2005/8/layout/list1"/>
    <dgm:cxn modelId="{E0AE24B4-A75A-4E2D-8DF1-7CBA578470D5}" srcId="{81A9E1CB-FFE2-45EC-A8AB-BE6D0D42C299}" destId="{C584C402-EE11-4093-860B-944329D9130E}" srcOrd="1" destOrd="0" parTransId="{FADA351B-831D-4F06-9F69-463F769B2D56}" sibTransId="{7C1F1186-20F6-4EC7-AC07-97FEE563F20E}"/>
    <dgm:cxn modelId="{B64CE81C-E3A5-4456-9FB4-A13BD2E4E92A}" type="presOf" srcId="{81A9E1CB-FFE2-45EC-A8AB-BE6D0D42C299}" destId="{230F90D4-B7FF-4268-BD9F-8E18632C75E5}" srcOrd="1" destOrd="0" presId="urn:microsoft.com/office/officeart/2005/8/layout/list1"/>
    <dgm:cxn modelId="{8E504AC3-A2AC-4014-BF09-690F8660E8F8}" type="presOf" srcId="{C584C402-EE11-4093-860B-944329D9130E}" destId="{23816D34-5F58-4B4F-93A5-34555B6F6AF7}" srcOrd="0" destOrd="1" presId="urn:microsoft.com/office/officeart/2005/8/layout/list1"/>
    <dgm:cxn modelId="{CBD7F059-C09B-45C0-9C91-DE2928C268BB}" srcId="{B268E227-B2C0-41EB-993E-153850DDD72F}" destId="{435EC71B-6A8A-49A8-A559-2F1404BD2DE2}" srcOrd="1" destOrd="0" parTransId="{C0BF2183-B265-4BC5-836F-AB8FCC31A1C3}" sibTransId="{E8194577-A973-4DB7-995C-9B200B63BFCC}"/>
    <dgm:cxn modelId="{F39EEBC5-0B4E-4ED0-BA19-A5B2D8858D33}" srcId="{486FD3DB-246E-4E1D-8515-20ABC4D0E570}" destId="{B477AE26-3877-402C-9C77-34CDF4C3021A}" srcOrd="0" destOrd="0" parTransId="{6CDF3069-FBE4-418F-9165-B684EAB4724B}" sibTransId="{23CD38B6-07B2-41FE-A95F-544F1CC1F7B5}"/>
    <dgm:cxn modelId="{36427F2B-41F3-4C6E-8D7B-7152A9D7F158}" srcId="{81A9E1CB-FFE2-45EC-A8AB-BE6D0D42C299}" destId="{A06AE472-EE96-4151-A813-D72A254D0B5B}" srcOrd="0" destOrd="0" parTransId="{A08B5050-7425-4F7E-9330-B34F38B68D57}" sibTransId="{36F6BC3B-72C4-41C7-8AD3-1EEEAC04F679}"/>
    <dgm:cxn modelId="{BD9CB766-8330-44CA-AA17-4841E839BC79}" type="presOf" srcId="{AD11D0EF-BA46-4662-B608-0D95E0888AA8}" destId="{F2E189F2-3CF8-4CEA-B8AA-AF2342EAE030}" srcOrd="0" destOrd="0" presId="urn:microsoft.com/office/officeart/2005/8/layout/list1"/>
    <dgm:cxn modelId="{FA5B95B5-6472-4259-9E5A-2070A8162267}" type="presOf" srcId="{486FD3DB-246E-4E1D-8515-20ABC4D0E570}" destId="{7F0C125F-7286-40D9-B09D-03A243107B59}" srcOrd="0" destOrd="0" presId="urn:microsoft.com/office/officeart/2005/8/layout/list1"/>
    <dgm:cxn modelId="{E98F1611-E382-4DC0-BB0B-0A6756D1A19B}" type="presOf" srcId="{81A9E1CB-FFE2-45EC-A8AB-BE6D0D42C299}" destId="{30AB1840-913C-40E6-AB28-4421366A491F}" srcOrd="0" destOrd="0" presId="urn:microsoft.com/office/officeart/2005/8/layout/list1"/>
    <dgm:cxn modelId="{D7B4A668-CD86-4DDA-91ED-A9BABEEED507}" type="presOf" srcId="{486FD3DB-246E-4E1D-8515-20ABC4D0E570}" destId="{77C769D2-832C-41E5-A337-2F21C3CFE0D8}" srcOrd="1" destOrd="0" presId="urn:microsoft.com/office/officeart/2005/8/layout/list1"/>
    <dgm:cxn modelId="{94316DC4-EA09-4E69-96C3-38597F88E9E3}" srcId="{B268E227-B2C0-41EB-993E-153850DDD72F}" destId="{486FD3DB-246E-4E1D-8515-20ABC4D0E570}" srcOrd="0" destOrd="0" parTransId="{C7047129-24A4-46EB-91C5-8297234BF023}" sibTransId="{322F55A0-3042-4704-ADDE-67437D9A6265}"/>
    <dgm:cxn modelId="{030224EF-C7E4-43E2-AC30-DD429E6ADA30}" type="presOf" srcId="{B477AE26-3877-402C-9C77-34CDF4C3021A}" destId="{460980F3-91F9-4E64-A69B-AEDB615404E1}" srcOrd="0" destOrd="0" presId="urn:microsoft.com/office/officeart/2005/8/layout/list1"/>
    <dgm:cxn modelId="{77AF38D8-0B21-4EF1-9473-E9DD4162A5B5}" type="presOf" srcId="{B268E227-B2C0-41EB-993E-153850DDD72F}" destId="{2AA12DCF-1119-4F17-92D2-ACCC909E98EB}" srcOrd="0" destOrd="0" presId="urn:microsoft.com/office/officeart/2005/8/layout/list1"/>
    <dgm:cxn modelId="{FCA78B3D-2B51-4BC6-B3EC-9F0C09CF0D83}" type="presOf" srcId="{435EC71B-6A8A-49A8-A559-2F1404BD2DE2}" destId="{385E1E82-2D0E-49FB-8676-9AB2C300B1DA}" srcOrd="1" destOrd="0" presId="urn:microsoft.com/office/officeart/2005/8/layout/list1"/>
    <dgm:cxn modelId="{FC067DFD-E90D-4A2B-89DE-A732D86A1B7C}" srcId="{435EC71B-6A8A-49A8-A559-2F1404BD2DE2}" destId="{AD11D0EF-BA46-4662-B608-0D95E0888AA8}" srcOrd="0" destOrd="0" parTransId="{ECC23683-7BB4-4A8D-BC44-39DD506A6434}" sibTransId="{2CD1B01D-6D32-4884-B6CE-2A318BC2E40E}"/>
    <dgm:cxn modelId="{A9D89FC2-ABAA-40AD-A055-A989443A1001}" srcId="{B268E227-B2C0-41EB-993E-153850DDD72F}" destId="{81A9E1CB-FFE2-45EC-A8AB-BE6D0D42C299}" srcOrd="2" destOrd="0" parTransId="{86E9198E-F150-4FFF-8084-EE320F517D18}" sibTransId="{F239D453-3DCB-43A3-98F8-0238C67E3439}"/>
    <dgm:cxn modelId="{ACAC50C1-FF1B-4A99-A9C6-7A9E50DEA356}" type="presOf" srcId="{A06AE472-EE96-4151-A813-D72A254D0B5B}" destId="{23816D34-5F58-4B4F-93A5-34555B6F6AF7}" srcOrd="0" destOrd="0" presId="urn:microsoft.com/office/officeart/2005/8/layout/list1"/>
    <dgm:cxn modelId="{2D95C47C-9E2A-439C-9480-C4FCC543558D}" type="presParOf" srcId="{2AA12DCF-1119-4F17-92D2-ACCC909E98EB}" destId="{723661AA-D988-4A88-B32B-3B92CE73A995}" srcOrd="0" destOrd="0" presId="urn:microsoft.com/office/officeart/2005/8/layout/list1"/>
    <dgm:cxn modelId="{7F974E66-9F54-4294-89BC-58DC9CC788BD}" type="presParOf" srcId="{723661AA-D988-4A88-B32B-3B92CE73A995}" destId="{7F0C125F-7286-40D9-B09D-03A243107B59}" srcOrd="0" destOrd="0" presId="urn:microsoft.com/office/officeart/2005/8/layout/list1"/>
    <dgm:cxn modelId="{A83D9AD0-C068-46C3-928E-667C0C1F4CB8}" type="presParOf" srcId="{723661AA-D988-4A88-B32B-3B92CE73A995}" destId="{77C769D2-832C-41E5-A337-2F21C3CFE0D8}" srcOrd="1" destOrd="0" presId="urn:microsoft.com/office/officeart/2005/8/layout/list1"/>
    <dgm:cxn modelId="{23059B85-4058-4FD6-A44F-E55A6FCD2CF8}" type="presParOf" srcId="{2AA12DCF-1119-4F17-92D2-ACCC909E98EB}" destId="{C96B39ED-1E61-4BAA-8D0D-982C9CC5689E}" srcOrd="1" destOrd="0" presId="urn:microsoft.com/office/officeart/2005/8/layout/list1"/>
    <dgm:cxn modelId="{4B2E0D51-7FC8-4C98-AE94-479BC5908890}" type="presParOf" srcId="{2AA12DCF-1119-4F17-92D2-ACCC909E98EB}" destId="{460980F3-91F9-4E64-A69B-AEDB615404E1}" srcOrd="2" destOrd="0" presId="urn:microsoft.com/office/officeart/2005/8/layout/list1"/>
    <dgm:cxn modelId="{F9560975-760C-44E2-89C2-F0B8646BC17E}" type="presParOf" srcId="{2AA12DCF-1119-4F17-92D2-ACCC909E98EB}" destId="{298BA282-4005-4B0F-8200-F658D5066FA9}" srcOrd="3" destOrd="0" presId="urn:microsoft.com/office/officeart/2005/8/layout/list1"/>
    <dgm:cxn modelId="{AA82B9CF-820B-4766-AC4D-02FBE5B09E2D}" type="presParOf" srcId="{2AA12DCF-1119-4F17-92D2-ACCC909E98EB}" destId="{4D21757F-E7C6-4FF1-8DAE-62D0407DE7CC}" srcOrd="4" destOrd="0" presId="urn:microsoft.com/office/officeart/2005/8/layout/list1"/>
    <dgm:cxn modelId="{D26623D4-CAF0-41C0-8F2B-53BF3DB9B221}" type="presParOf" srcId="{4D21757F-E7C6-4FF1-8DAE-62D0407DE7CC}" destId="{C8AAE137-03C5-44A5-AB96-7480F9311417}" srcOrd="0" destOrd="0" presId="urn:microsoft.com/office/officeart/2005/8/layout/list1"/>
    <dgm:cxn modelId="{408E3838-904E-47FD-996A-3C936E83CCA9}" type="presParOf" srcId="{4D21757F-E7C6-4FF1-8DAE-62D0407DE7CC}" destId="{385E1E82-2D0E-49FB-8676-9AB2C300B1DA}" srcOrd="1" destOrd="0" presId="urn:microsoft.com/office/officeart/2005/8/layout/list1"/>
    <dgm:cxn modelId="{3FE85010-EA9D-4ADA-A6D6-305499CBE9AB}" type="presParOf" srcId="{2AA12DCF-1119-4F17-92D2-ACCC909E98EB}" destId="{F7D08C9B-E3F1-4253-90EF-E38819C2451E}" srcOrd="5" destOrd="0" presId="urn:microsoft.com/office/officeart/2005/8/layout/list1"/>
    <dgm:cxn modelId="{AB34EE51-E62A-4835-9D62-445D5B3AE9C6}" type="presParOf" srcId="{2AA12DCF-1119-4F17-92D2-ACCC909E98EB}" destId="{F2E189F2-3CF8-4CEA-B8AA-AF2342EAE030}" srcOrd="6" destOrd="0" presId="urn:microsoft.com/office/officeart/2005/8/layout/list1"/>
    <dgm:cxn modelId="{CBABF401-A389-4F91-AAF1-677A7AEB7E15}" type="presParOf" srcId="{2AA12DCF-1119-4F17-92D2-ACCC909E98EB}" destId="{69AEFA81-09C4-4A30-AD89-4EC51207AF9B}" srcOrd="7" destOrd="0" presId="urn:microsoft.com/office/officeart/2005/8/layout/list1"/>
    <dgm:cxn modelId="{4B6E2475-5BFE-4BF2-9D93-D633960379F9}" type="presParOf" srcId="{2AA12DCF-1119-4F17-92D2-ACCC909E98EB}" destId="{D79C6078-4C7D-4726-AD28-5D412BABC46B}" srcOrd="8" destOrd="0" presId="urn:microsoft.com/office/officeart/2005/8/layout/list1"/>
    <dgm:cxn modelId="{0CDD37C7-E139-443F-A748-FD2D2E68DB11}" type="presParOf" srcId="{D79C6078-4C7D-4726-AD28-5D412BABC46B}" destId="{30AB1840-913C-40E6-AB28-4421366A491F}" srcOrd="0" destOrd="0" presId="urn:microsoft.com/office/officeart/2005/8/layout/list1"/>
    <dgm:cxn modelId="{4F08A135-A198-4179-AE2E-419128D9C4B3}" type="presParOf" srcId="{D79C6078-4C7D-4726-AD28-5D412BABC46B}" destId="{230F90D4-B7FF-4268-BD9F-8E18632C75E5}" srcOrd="1" destOrd="0" presId="urn:microsoft.com/office/officeart/2005/8/layout/list1"/>
    <dgm:cxn modelId="{264698E3-A9EB-4848-8718-4E8FC580C5D0}" type="presParOf" srcId="{2AA12DCF-1119-4F17-92D2-ACCC909E98EB}" destId="{7A0B37A0-A3C8-4A87-9F1D-B9D944AC14AA}" srcOrd="9" destOrd="0" presId="urn:microsoft.com/office/officeart/2005/8/layout/list1"/>
    <dgm:cxn modelId="{5A5FDB86-A473-457A-A76F-F1DCD949A3E9}" type="presParOf" srcId="{2AA12DCF-1119-4F17-92D2-ACCC909E98EB}" destId="{23816D34-5F58-4B4F-93A5-34555B6F6AF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68E227-B2C0-41EB-993E-153850DDD72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486FD3DB-246E-4E1D-8515-20ABC4D0E570}">
      <dgm:prSet phldrT="[Text]"/>
      <dgm:spPr/>
      <dgm:t>
        <a:bodyPr/>
        <a:lstStyle/>
        <a:p>
          <a:r>
            <a:rPr lang="id-ID" dirty="0" smtClean="0"/>
            <a:t>Teknik Pengumpulan Data</a:t>
          </a:r>
          <a:endParaRPr lang="id-ID" dirty="0"/>
        </a:p>
      </dgm:t>
    </dgm:pt>
    <dgm:pt modelId="{C7047129-24A4-46EB-91C5-8297234BF023}" type="parTrans" cxnId="{94316DC4-EA09-4E69-96C3-38597F88E9E3}">
      <dgm:prSet/>
      <dgm:spPr/>
      <dgm:t>
        <a:bodyPr/>
        <a:lstStyle/>
        <a:p>
          <a:endParaRPr lang="id-ID"/>
        </a:p>
      </dgm:t>
    </dgm:pt>
    <dgm:pt modelId="{322F55A0-3042-4704-ADDE-67437D9A6265}" type="sibTrans" cxnId="{94316DC4-EA09-4E69-96C3-38597F88E9E3}">
      <dgm:prSet/>
      <dgm:spPr/>
      <dgm:t>
        <a:bodyPr/>
        <a:lstStyle/>
        <a:p>
          <a:endParaRPr lang="id-ID"/>
        </a:p>
      </dgm:t>
    </dgm:pt>
    <dgm:pt modelId="{435EC71B-6A8A-49A8-A559-2F1404BD2DE2}">
      <dgm:prSet phldrT="[Text]"/>
      <dgm:spPr/>
      <dgm:t>
        <a:bodyPr/>
        <a:lstStyle/>
        <a:p>
          <a:r>
            <a:rPr lang="id-ID" dirty="0" smtClean="0"/>
            <a:t>Analisis Data</a:t>
          </a:r>
          <a:endParaRPr lang="id-ID" dirty="0"/>
        </a:p>
      </dgm:t>
    </dgm:pt>
    <dgm:pt modelId="{C0BF2183-B265-4BC5-836F-AB8FCC31A1C3}" type="parTrans" cxnId="{CBD7F059-C09B-45C0-9C91-DE2928C268BB}">
      <dgm:prSet/>
      <dgm:spPr/>
      <dgm:t>
        <a:bodyPr/>
        <a:lstStyle/>
        <a:p>
          <a:endParaRPr lang="id-ID"/>
        </a:p>
      </dgm:t>
    </dgm:pt>
    <dgm:pt modelId="{E8194577-A973-4DB7-995C-9B200B63BFCC}" type="sibTrans" cxnId="{CBD7F059-C09B-45C0-9C91-DE2928C268BB}">
      <dgm:prSet/>
      <dgm:spPr/>
      <dgm:t>
        <a:bodyPr/>
        <a:lstStyle/>
        <a:p>
          <a:endParaRPr lang="id-ID"/>
        </a:p>
      </dgm:t>
    </dgm:pt>
    <dgm:pt modelId="{B477AE26-3877-402C-9C77-34CDF4C3021A}">
      <dgm:prSet/>
      <dgm:spPr/>
      <dgm:t>
        <a:bodyPr/>
        <a:lstStyle/>
        <a:p>
          <a:r>
            <a:rPr lang="id-ID" dirty="0" smtClean="0"/>
            <a:t>Kuesioner</a:t>
          </a:r>
          <a:endParaRPr lang="id-ID" dirty="0"/>
        </a:p>
      </dgm:t>
    </dgm:pt>
    <dgm:pt modelId="{6CDF3069-FBE4-418F-9165-B684EAB4724B}" type="parTrans" cxnId="{F39EEBC5-0B4E-4ED0-BA19-A5B2D8858D33}">
      <dgm:prSet/>
      <dgm:spPr/>
      <dgm:t>
        <a:bodyPr/>
        <a:lstStyle/>
        <a:p>
          <a:endParaRPr lang="id-ID"/>
        </a:p>
      </dgm:t>
    </dgm:pt>
    <dgm:pt modelId="{23CD38B6-07B2-41FE-A95F-544F1CC1F7B5}" type="sibTrans" cxnId="{F39EEBC5-0B4E-4ED0-BA19-A5B2D8858D33}">
      <dgm:prSet/>
      <dgm:spPr/>
      <dgm:t>
        <a:bodyPr/>
        <a:lstStyle/>
        <a:p>
          <a:endParaRPr lang="id-ID"/>
        </a:p>
      </dgm:t>
    </dgm:pt>
    <dgm:pt modelId="{AD11D0EF-BA46-4662-B608-0D95E0888AA8}">
      <dgm:prSet/>
      <dgm:spPr/>
      <dgm:t>
        <a:bodyPr/>
        <a:lstStyle/>
        <a:p>
          <a:r>
            <a:rPr lang="id-ID" dirty="0" smtClean="0"/>
            <a:t>Regresi linier sederhana</a:t>
          </a:r>
          <a:endParaRPr lang="id-ID" dirty="0"/>
        </a:p>
      </dgm:t>
    </dgm:pt>
    <dgm:pt modelId="{ECC23683-7BB4-4A8D-BC44-39DD506A6434}" type="parTrans" cxnId="{FC067DFD-E90D-4A2B-89DE-A732D86A1B7C}">
      <dgm:prSet/>
      <dgm:spPr/>
      <dgm:t>
        <a:bodyPr/>
        <a:lstStyle/>
        <a:p>
          <a:endParaRPr lang="id-ID"/>
        </a:p>
      </dgm:t>
    </dgm:pt>
    <dgm:pt modelId="{2CD1B01D-6D32-4884-B6CE-2A318BC2E40E}" type="sibTrans" cxnId="{FC067DFD-E90D-4A2B-89DE-A732D86A1B7C}">
      <dgm:prSet/>
      <dgm:spPr/>
      <dgm:t>
        <a:bodyPr/>
        <a:lstStyle/>
        <a:p>
          <a:endParaRPr lang="id-ID"/>
        </a:p>
      </dgm:t>
    </dgm:pt>
    <dgm:pt modelId="{2AA12DCF-1119-4F17-92D2-ACCC909E98EB}" type="pres">
      <dgm:prSet presAssocID="{B268E227-B2C0-41EB-993E-153850DDD72F}" presName="linear" presStyleCnt="0">
        <dgm:presLayoutVars>
          <dgm:dir/>
          <dgm:animLvl val="lvl"/>
          <dgm:resizeHandles val="exact"/>
        </dgm:presLayoutVars>
      </dgm:prSet>
      <dgm:spPr/>
      <dgm:t>
        <a:bodyPr/>
        <a:lstStyle/>
        <a:p>
          <a:endParaRPr lang="en-ID"/>
        </a:p>
      </dgm:t>
    </dgm:pt>
    <dgm:pt modelId="{723661AA-D988-4A88-B32B-3B92CE73A995}" type="pres">
      <dgm:prSet presAssocID="{486FD3DB-246E-4E1D-8515-20ABC4D0E570}" presName="parentLin" presStyleCnt="0"/>
      <dgm:spPr/>
    </dgm:pt>
    <dgm:pt modelId="{7F0C125F-7286-40D9-B09D-03A243107B59}" type="pres">
      <dgm:prSet presAssocID="{486FD3DB-246E-4E1D-8515-20ABC4D0E570}" presName="parentLeftMargin" presStyleLbl="node1" presStyleIdx="0" presStyleCnt="2"/>
      <dgm:spPr/>
      <dgm:t>
        <a:bodyPr/>
        <a:lstStyle/>
        <a:p>
          <a:endParaRPr lang="en-ID"/>
        </a:p>
      </dgm:t>
    </dgm:pt>
    <dgm:pt modelId="{77C769D2-832C-41E5-A337-2F21C3CFE0D8}" type="pres">
      <dgm:prSet presAssocID="{486FD3DB-246E-4E1D-8515-20ABC4D0E570}" presName="parentText" presStyleLbl="node1" presStyleIdx="0" presStyleCnt="2">
        <dgm:presLayoutVars>
          <dgm:chMax val="0"/>
          <dgm:bulletEnabled val="1"/>
        </dgm:presLayoutVars>
      </dgm:prSet>
      <dgm:spPr/>
      <dgm:t>
        <a:bodyPr/>
        <a:lstStyle/>
        <a:p>
          <a:endParaRPr lang="en-ID"/>
        </a:p>
      </dgm:t>
    </dgm:pt>
    <dgm:pt modelId="{C96B39ED-1E61-4BAA-8D0D-982C9CC5689E}" type="pres">
      <dgm:prSet presAssocID="{486FD3DB-246E-4E1D-8515-20ABC4D0E570}" presName="negativeSpace" presStyleCnt="0"/>
      <dgm:spPr/>
    </dgm:pt>
    <dgm:pt modelId="{460980F3-91F9-4E64-A69B-AEDB615404E1}" type="pres">
      <dgm:prSet presAssocID="{486FD3DB-246E-4E1D-8515-20ABC4D0E570}" presName="childText" presStyleLbl="conFgAcc1" presStyleIdx="0" presStyleCnt="2">
        <dgm:presLayoutVars>
          <dgm:bulletEnabled val="1"/>
        </dgm:presLayoutVars>
      </dgm:prSet>
      <dgm:spPr/>
      <dgm:t>
        <a:bodyPr/>
        <a:lstStyle/>
        <a:p>
          <a:endParaRPr lang="en-ID"/>
        </a:p>
      </dgm:t>
    </dgm:pt>
    <dgm:pt modelId="{298BA282-4005-4B0F-8200-F658D5066FA9}" type="pres">
      <dgm:prSet presAssocID="{322F55A0-3042-4704-ADDE-67437D9A6265}" presName="spaceBetweenRectangles" presStyleCnt="0"/>
      <dgm:spPr/>
    </dgm:pt>
    <dgm:pt modelId="{4D21757F-E7C6-4FF1-8DAE-62D0407DE7CC}" type="pres">
      <dgm:prSet presAssocID="{435EC71B-6A8A-49A8-A559-2F1404BD2DE2}" presName="parentLin" presStyleCnt="0"/>
      <dgm:spPr/>
    </dgm:pt>
    <dgm:pt modelId="{C8AAE137-03C5-44A5-AB96-7480F9311417}" type="pres">
      <dgm:prSet presAssocID="{435EC71B-6A8A-49A8-A559-2F1404BD2DE2}" presName="parentLeftMargin" presStyleLbl="node1" presStyleIdx="0" presStyleCnt="2"/>
      <dgm:spPr/>
      <dgm:t>
        <a:bodyPr/>
        <a:lstStyle/>
        <a:p>
          <a:endParaRPr lang="en-ID"/>
        </a:p>
      </dgm:t>
    </dgm:pt>
    <dgm:pt modelId="{385E1E82-2D0E-49FB-8676-9AB2C300B1DA}" type="pres">
      <dgm:prSet presAssocID="{435EC71B-6A8A-49A8-A559-2F1404BD2DE2}" presName="parentText" presStyleLbl="node1" presStyleIdx="1" presStyleCnt="2">
        <dgm:presLayoutVars>
          <dgm:chMax val="0"/>
          <dgm:bulletEnabled val="1"/>
        </dgm:presLayoutVars>
      </dgm:prSet>
      <dgm:spPr/>
      <dgm:t>
        <a:bodyPr/>
        <a:lstStyle/>
        <a:p>
          <a:endParaRPr lang="id-ID"/>
        </a:p>
      </dgm:t>
    </dgm:pt>
    <dgm:pt modelId="{F7D08C9B-E3F1-4253-90EF-E38819C2451E}" type="pres">
      <dgm:prSet presAssocID="{435EC71B-6A8A-49A8-A559-2F1404BD2DE2}" presName="negativeSpace" presStyleCnt="0"/>
      <dgm:spPr/>
    </dgm:pt>
    <dgm:pt modelId="{F2E189F2-3CF8-4CEA-B8AA-AF2342EAE030}" type="pres">
      <dgm:prSet presAssocID="{435EC71B-6A8A-49A8-A559-2F1404BD2DE2}" presName="childText" presStyleLbl="conFgAcc1" presStyleIdx="1" presStyleCnt="2">
        <dgm:presLayoutVars>
          <dgm:bulletEnabled val="1"/>
        </dgm:presLayoutVars>
      </dgm:prSet>
      <dgm:spPr/>
      <dgm:t>
        <a:bodyPr/>
        <a:lstStyle/>
        <a:p>
          <a:endParaRPr lang="id-ID"/>
        </a:p>
      </dgm:t>
    </dgm:pt>
  </dgm:ptLst>
  <dgm:cxnLst>
    <dgm:cxn modelId="{9B64CD08-992D-460C-8EA1-389BEAA54250}" type="presOf" srcId="{435EC71B-6A8A-49A8-A559-2F1404BD2DE2}" destId="{C8AAE137-03C5-44A5-AB96-7480F9311417}" srcOrd="0" destOrd="0" presId="urn:microsoft.com/office/officeart/2005/8/layout/list1"/>
    <dgm:cxn modelId="{CBD7F059-C09B-45C0-9C91-DE2928C268BB}" srcId="{B268E227-B2C0-41EB-993E-153850DDD72F}" destId="{435EC71B-6A8A-49A8-A559-2F1404BD2DE2}" srcOrd="1" destOrd="0" parTransId="{C0BF2183-B265-4BC5-836F-AB8FCC31A1C3}" sibTransId="{E8194577-A973-4DB7-995C-9B200B63BFCC}"/>
    <dgm:cxn modelId="{F39EEBC5-0B4E-4ED0-BA19-A5B2D8858D33}" srcId="{486FD3DB-246E-4E1D-8515-20ABC4D0E570}" destId="{B477AE26-3877-402C-9C77-34CDF4C3021A}" srcOrd="0" destOrd="0" parTransId="{6CDF3069-FBE4-418F-9165-B684EAB4724B}" sibTransId="{23CD38B6-07B2-41FE-A95F-544F1CC1F7B5}"/>
    <dgm:cxn modelId="{FC067DFD-E90D-4A2B-89DE-A732D86A1B7C}" srcId="{435EC71B-6A8A-49A8-A559-2F1404BD2DE2}" destId="{AD11D0EF-BA46-4662-B608-0D95E0888AA8}" srcOrd="0" destOrd="0" parTransId="{ECC23683-7BB4-4A8D-BC44-39DD506A6434}" sibTransId="{2CD1B01D-6D32-4884-B6CE-2A318BC2E40E}"/>
    <dgm:cxn modelId="{A4AA35A3-9C87-4C6F-AEF6-B43BBE6AF28D}" type="presOf" srcId="{AD11D0EF-BA46-4662-B608-0D95E0888AA8}" destId="{F2E189F2-3CF8-4CEA-B8AA-AF2342EAE030}" srcOrd="0" destOrd="0" presId="urn:microsoft.com/office/officeart/2005/8/layout/list1"/>
    <dgm:cxn modelId="{5666A496-7BEC-44FA-A042-3BC6B0A4D5DC}" type="presOf" srcId="{B477AE26-3877-402C-9C77-34CDF4C3021A}" destId="{460980F3-91F9-4E64-A69B-AEDB615404E1}" srcOrd="0" destOrd="0" presId="urn:microsoft.com/office/officeart/2005/8/layout/list1"/>
    <dgm:cxn modelId="{94316DC4-EA09-4E69-96C3-38597F88E9E3}" srcId="{B268E227-B2C0-41EB-993E-153850DDD72F}" destId="{486FD3DB-246E-4E1D-8515-20ABC4D0E570}" srcOrd="0" destOrd="0" parTransId="{C7047129-24A4-46EB-91C5-8297234BF023}" sibTransId="{322F55A0-3042-4704-ADDE-67437D9A6265}"/>
    <dgm:cxn modelId="{AB845FD3-64B1-4ECF-9176-3BF9CF8500FE}" type="presOf" srcId="{B268E227-B2C0-41EB-993E-153850DDD72F}" destId="{2AA12DCF-1119-4F17-92D2-ACCC909E98EB}" srcOrd="0" destOrd="0" presId="urn:microsoft.com/office/officeart/2005/8/layout/list1"/>
    <dgm:cxn modelId="{E7E2ADB8-0BBA-4CDF-8B80-4D98F6A68CE5}" type="presOf" srcId="{435EC71B-6A8A-49A8-A559-2F1404BD2DE2}" destId="{385E1E82-2D0E-49FB-8676-9AB2C300B1DA}" srcOrd="1" destOrd="0" presId="urn:microsoft.com/office/officeart/2005/8/layout/list1"/>
    <dgm:cxn modelId="{334E12F3-F29E-42E7-AC09-BB617EBE4536}" type="presOf" srcId="{486FD3DB-246E-4E1D-8515-20ABC4D0E570}" destId="{77C769D2-832C-41E5-A337-2F21C3CFE0D8}" srcOrd="1" destOrd="0" presId="urn:microsoft.com/office/officeart/2005/8/layout/list1"/>
    <dgm:cxn modelId="{0FB3B583-7433-4125-9F86-283512BB9744}" type="presOf" srcId="{486FD3DB-246E-4E1D-8515-20ABC4D0E570}" destId="{7F0C125F-7286-40D9-B09D-03A243107B59}" srcOrd="0" destOrd="0" presId="urn:microsoft.com/office/officeart/2005/8/layout/list1"/>
    <dgm:cxn modelId="{5BA6903D-5B9E-4757-AA34-EA87509BADC9}" type="presParOf" srcId="{2AA12DCF-1119-4F17-92D2-ACCC909E98EB}" destId="{723661AA-D988-4A88-B32B-3B92CE73A995}" srcOrd="0" destOrd="0" presId="urn:microsoft.com/office/officeart/2005/8/layout/list1"/>
    <dgm:cxn modelId="{A506B64A-C008-4185-A1E4-2ED37CAC208D}" type="presParOf" srcId="{723661AA-D988-4A88-B32B-3B92CE73A995}" destId="{7F0C125F-7286-40D9-B09D-03A243107B59}" srcOrd="0" destOrd="0" presId="urn:microsoft.com/office/officeart/2005/8/layout/list1"/>
    <dgm:cxn modelId="{2D8417F6-8BA1-4A1C-A84F-964EA1EE73AB}" type="presParOf" srcId="{723661AA-D988-4A88-B32B-3B92CE73A995}" destId="{77C769D2-832C-41E5-A337-2F21C3CFE0D8}" srcOrd="1" destOrd="0" presId="urn:microsoft.com/office/officeart/2005/8/layout/list1"/>
    <dgm:cxn modelId="{9BD1FD41-B2DC-4A1C-B72D-52A37F77BD4A}" type="presParOf" srcId="{2AA12DCF-1119-4F17-92D2-ACCC909E98EB}" destId="{C96B39ED-1E61-4BAA-8D0D-982C9CC5689E}" srcOrd="1" destOrd="0" presId="urn:microsoft.com/office/officeart/2005/8/layout/list1"/>
    <dgm:cxn modelId="{A50BF76D-1201-4E28-8D51-629DB0694184}" type="presParOf" srcId="{2AA12DCF-1119-4F17-92D2-ACCC909E98EB}" destId="{460980F3-91F9-4E64-A69B-AEDB615404E1}" srcOrd="2" destOrd="0" presId="urn:microsoft.com/office/officeart/2005/8/layout/list1"/>
    <dgm:cxn modelId="{029D266D-732D-4BEF-8BC4-2B2BACAE09D7}" type="presParOf" srcId="{2AA12DCF-1119-4F17-92D2-ACCC909E98EB}" destId="{298BA282-4005-4B0F-8200-F658D5066FA9}" srcOrd="3" destOrd="0" presId="urn:microsoft.com/office/officeart/2005/8/layout/list1"/>
    <dgm:cxn modelId="{5115FE2D-CF57-4CAA-8D65-636E80CAE9C8}" type="presParOf" srcId="{2AA12DCF-1119-4F17-92D2-ACCC909E98EB}" destId="{4D21757F-E7C6-4FF1-8DAE-62D0407DE7CC}" srcOrd="4" destOrd="0" presId="urn:microsoft.com/office/officeart/2005/8/layout/list1"/>
    <dgm:cxn modelId="{434B0B38-9BDB-4816-9746-FE5C5A66C00D}" type="presParOf" srcId="{4D21757F-E7C6-4FF1-8DAE-62D0407DE7CC}" destId="{C8AAE137-03C5-44A5-AB96-7480F9311417}" srcOrd="0" destOrd="0" presId="urn:microsoft.com/office/officeart/2005/8/layout/list1"/>
    <dgm:cxn modelId="{6FC788AC-5444-4546-850D-ACF502FD7E60}" type="presParOf" srcId="{4D21757F-E7C6-4FF1-8DAE-62D0407DE7CC}" destId="{385E1E82-2D0E-49FB-8676-9AB2C300B1DA}" srcOrd="1" destOrd="0" presId="urn:microsoft.com/office/officeart/2005/8/layout/list1"/>
    <dgm:cxn modelId="{69D9F490-8407-43E3-A44A-96FA7A871E8A}" type="presParOf" srcId="{2AA12DCF-1119-4F17-92D2-ACCC909E98EB}" destId="{F7D08C9B-E3F1-4253-90EF-E38819C2451E}" srcOrd="5" destOrd="0" presId="urn:microsoft.com/office/officeart/2005/8/layout/list1"/>
    <dgm:cxn modelId="{90D889B1-EBF5-4A71-840B-2434E525C448}" type="presParOf" srcId="{2AA12DCF-1119-4F17-92D2-ACCC909E98EB}" destId="{F2E189F2-3CF8-4CEA-B8AA-AF2342EAE030}"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93968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6462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00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00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00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00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extLst>
      <p:ext uri="{BB962C8B-B14F-4D97-AF65-F5344CB8AC3E}">
        <p14:creationId xmlns:p14="http://schemas.microsoft.com/office/powerpoint/2010/main" val="2107069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3639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421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679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32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24033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82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75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753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75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753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753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204686"/>
            <a:ext cx="10736956" cy="2489009"/>
          </a:xfrm>
          <a:prstGeom prst="rect">
            <a:avLst/>
          </a:prstGeom>
          <a:noFill/>
          <a:ln>
            <a:noFill/>
          </a:ln>
        </p:spPr>
        <p:txBody>
          <a:bodyPr spcFirstLastPara="1" wrap="square" lIns="91425" tIns="45700" rIns="91425" bIns="45700" anchor="b" anchorCtr="0">
            <a:noAutofit/>
          </a:bodyPr>
          <a:lstStyle/>
          <a:p>
            <a:r>
              <a:rPr lang="id-ID" sz="2800" b="1" dirty="0"/>
              <a:t>Pengaruh </a:t>
            </a:r>
            <a:r>
              <a:rPr lang="id-ID" sz="2800" b="1" i="1" dirty="0"/>
              <a:t>Lifestyle, Computer Self Efficacy</a:t>
            </a:r>
            <a:r>
              <a:rPr lang="id-ID" sz="2800" b="1" dirty="0"/>
              <a:t>, Persepsi Manfaat dan Resiko Terhadap Minat Individu Menggunakan Sistem Informasi Akuntansi Berbasis </a:t>
            </a:r>
            <a:r>
              <a:rPr lang="id-ID" sz="2800" b="1" i="1" dirty="0"/>
              <a:t>E-Commerce </a:t>
            </a:r>
            <a:r>
              <a:rPr lang="id-ID" sz="2800" b="1" dirty="0"/>
              <a:t>Memasuki Era Revolusi Industri 4.0</a:t>
            </a:r>
            <a:r>
              <a:rPr lang="id-ID" sz="2800" dirty="0"/>
              <a:t/>
            </a:r>
            <a:br>
              <a:rPr lang="id-ID" sz="2800" dirty="0"/>
            </a:br>
            <a:r>
              <a:rPr lang="id-ID" sz="2000" b="1" dirty="0"/>
              <a:t>(Studi Pada Perusahaan </a:t>
            </a:r>
            <a:r>
              <a:rPr lang="id-ID" sz="2000" b="1" i="1" dirty="0"/>
              <a:t>E-Commerce</a:t>
            </a:r>
            <a:r>
              <a:rPr lang="id-ID" sz="2000" b="1" dirty="0"/>
              <a:t> GO-JEK Indonesia Wilayah Jawa Timur)</a:t>
            </a:r>
            <a:endParaRPr sz="2000" dirty="0">
              <a:sym typeface="Exo"/>
            </a:endParaRPr>
          </a:p>
        </p:txBody>
      </p:sp>
      <p:sp>
        <p:nvSpPr>
          <p:cNvPr id="41" name="Google Shape;41;p1"/>
          <p:cNvSpPr txBox="1">
            <a:spLocks noGrp="1"/>
          </p:cNvSpPr>
          <p:nvPr>
            <p:ph type="subTitle" idx="1"/>
          </p:nvPr>
        </p:nvSpPr>
        <p:spPr>
          <a:xfrm>
            <a:off x="1714500" y="36936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err="1">
                <a:solidFill>
                  <a:srgbClr val="F2F2F2"/>
                </a:solidFill>
                <a:latin typeface="Exo"/>
                <a:ea typeface="Exo"/>
                <a:cs typeface="Exo"/>
                <a:sym typeface="Exo"/>
              </a:rPr>
              <a:t>Oleh</a:t>
            </a:r>
            <a:r>
              <a:rPr lang="en-US" dirty="0">
                <a:solidFill>
                  <a:srgbClr val="F2F2F2"/>
                </a:solidFill>
                <a:latin typeface="Exo"/>
                <a:ea typeface="Exo"/>
                <a:cs typeface="Exo"/>
                <a:sym typeface="Exo"/>
              </a:rPr>
              <a:t>:</a:t>
            </a:r>
            <a:endParaRPr dirty="0"/>
          </a:p>
          <a:p>
            <a:pPr marL="0" lvl="0" indent="0" algn="ctr" rtl="0">
              <a:lnSpc>
                <a:spcPct val="90000"/>
              </a:lnSpc>
              <a:spcBef>
                <a:spcPts val="1000"/>
              </a:spcBef>
              <a:spcAft>
                <a:spcPts val="0"/>
              </a:spcAft>
              <a:buClr>
                <a:schemeClr val="lt1"/>
              </a:buClr>
              <a:buSzPts val="2400"/>
              <a:buNone/>
            </a:pPr>
            <a:r>
              <a:rPr lang="id-ID" dirty="0" smtClean="0"/>
              <a:t>Erviyani Mufita</a:t>
            </a:r>
            <a:r>
              <a:rPr lang="en-US" dirty="0" smtClean="0"/>
              <a:t>, </a:t>
            </a:r>
            <a:endParaRPr dirty="0"/>
          </a:p>
          <a:p>
            <a:pPr marL="0" lvl="0" indent="0"/>
            <a:r>
              <a:rPr lang="en-US" dirty="0" smtClean="0"/>
              <a:t>Imelda Dian </a:t>
            </a:r>
            <a:r>
              <a:rPr lang="en-US" dirty="0" err="1" smtClean="0"/>
              <a:t>Rahmawati</a:t>
            </a:r>
            <a:endParaRPr lang="en-US" dirty="0" smtClean="0"/>
          </a:p>
          <a:p>
            <a:pPr marL="0" lvl="0" indent="0" algn="ctr" rtl="0">
              <a:lnSpc>
                <a:spcPct val="90000"/>
              </a:lnSpc>
              <a:spcBef>
                <a:spcPts val="1000"/>
              </a:spcBef>
              <a:spcAft>
                <a:spcPts val="0"/>
              </a:spcAft>
              <a:buClr>
                <a:schemeClr val="lt1"/>
              </a:buClr>
              <a:buSzPts val="2400"/>
              <a:buNone/>
            </a:pPr>
            <a:r>
              <a:rPr lang="en-US" dirty="0" err="1" smtClean="0"/>
              <a:t>Progam</a:t>
            </a:r>
            <a:r>
              <a:rPr lang="en-US" dirty="0" smtClean="0"/>
              <a:t> </a:t>
            </a:r>
            <a:r>
              <a:rPr lang="en-US" dirty="0" err="1" smtClean="0"/>
              <a:t>Studi</a:t>
            </a:r>
            <a:r>
              <a:rPr lang="id-ID" dirty="0" smtClean="0"/>
              <a:t> Akuntansi</a:t>
            </a:r>
            <a:endParaRPr dirty="0"/>
          </a:p>
          <a:p>
            <a:pPr marL="0" lvl="0" indent="0" algn="ctr" rtl="0">
              <a:lnSpc>
                <a:spcPct val="90000"/>
              </a:lnSpc>
              <a:spcBef>
                <a:spcPts val="1000"/>
              </a:spcBef>
              <a:spcAft>
                <a:spcPts val="0"/>
              </a:spcAft>
              <a:buClr>
                <a:srgbClr val="F2F2F2"/>
              </a:buClr>
              <a:buSzPts val="2400"/>
              <a:buNone/>
            </a:pPr>
            <a:r>
              <a:rPr lang="en-US" dirty="0" err="1">
                <a:solidFill>
                  <a:srgbClr val="F2F2F2"/>
                </a:solidFill>
                <a:latin typeface="Exo"/>
                <a:ea typeface="Exo"/>
                <a:cs typeface="Exo"/>
                <a:sym typeface="Exo"/>
              </a:rPr>
              <a:t>Universitas</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Muhammadiyah</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id-ID" dirty="0" smtClean="0">
                <a:solidFill>
                  <a:srgbClr val="F2F2F2"/>
                </a:solidFill>
              </a:rPr>
              <a:t>Maret</a:t>
            </a:r>
            <a:r>
              <a:rPr lang="en-US" dirty="0" smtClean="0">
                <a:solidFill>
                  <a:srgbClr val="F2F2F2"/>
                </a:solidFill>
              </a:rPr>
              <a:t>, </a:t>
            </a:r>
            <a:r>
              <a:rPr lang="id-ID" dirty="0" smtClean="0">
                <a:solidFill>
                  <a:srgbClr val="F2F2F2"/>
                </a:solidFill>
              </a:rPr>
              <a:t>2023</a:t>
            </a:r>
            <a:endParaRPr dirty="0">
              <a:solidFill>
                <a:srgbClr val="F2F2F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685800" indent="-457200"/>
            <a:r>
              <a:rPr lang="id-ID" sz="2000" dirty="0"/>
              <a:t>Pengaruh LifeStyle terhadap Minat Menggunakan SIA berbasis </a:t>
            </a:r>
            <a:r>
              <a:rPr lang="id-ID" sz="2000" dirty="0" smtClean="0"/>
              <a:t>E</a:t>
            </a:r>
            <a:r>
              <a:rPr lang="id-ID" sz="2000" i="1" dirty="0" smtClean="0"/>
              <a:t>-Commerce</a:t>
            </a:r>
          </a:p>
          <a:p>
            <a:pPr marL="722313" indent="0" algn="just">
              <a:buNone/>
            </a:pPr>
            <a:r>
              <a:rPr lang="id-ID" sz="2000" dirty="0"/>
              <a:t>Hasil uji hipotesis menyatakan bahwa </a:t>
            </a:r>
            <a:r>
              <a:rPr lang="id-ID" sz="2000" i="1" dirty="0"/>
              <a:t>lifestyle</a:t>
            </a:r>
            <a:r>
              <a:rPr lang="id-ID" sz="2000" dirty="0"/>
              <a:t> berpengaruh</a:t>
            </a:r>
            <a:r>
              <a:rPr lang="zh-CN" altLang="en-US" sz="2000" dirty="0"/>
              <a:t> </a:t>
            </a:r>
            <a:r>
              <a:rPr lang="en-US" altLang="zh-CN" sz="2000" dirty="0" err="1"/>
              <a:t>positif</a:t>
            </a:r>
            <a:r>
              <a:rPr lang="id-ID" sz="2000" dirty="0"/>
              <a:t> signifikan terhadap minat menggunakan SIA berbasis </a:t>
            </a:r>
            <a:r>
              <a:rPr lang="id-ID" sz="2000" i="1" dirty="0"/>
              <a:t>E-commerce</a:t>
            </a:r>
            <a:r>
              <a:rPr lang="id-ID" sz="2000" dirty="0" smtClean="0"/>
              <a:t>. </a:t>
            </a:r>
            <a:r>
              <a:rPr lang="id-ID" sz="2000" dirty="0"/>
              <a:t>Hasil kajian ini didukung oleh teori yang disampikan oleh Riadi (2018) bahwa gaya hidup (</a:t>
            </a:r>
            <a:r>
              <a:rPr lang="id-ID" sz="2000" i="1" dirty="0"/>
              <a:t>lifestyle) </a:t>
            </a:r>
            <a:r>
              <a:rPr lang="id-ID" sz="2000" dirty="0"/>
              <a:t>mempunyai kaitan erat dengan perubahan zaman dan perkembangan </a:t>
            </a:r>
            <a:r>
              <a:rPr lang="id-ID" sz="2000" dirty="0" smtClean="0"/>
              <a:t>teknologi. </a:t>
            </a:r>
            <a:r>
              <a:rPr lang="id-ID" sz="2000" dirty="0"/>
              <a:t>Gaya hidup (</a:t>
            </a:r>
            <a:r>
              <a:rPr lang="id-ID" sz="2000" i="1" dirty="0"/>
              <a:t>lifestyle)</a:t>
            </a:r>
            <a:r>
              <a:rPr lang="id-ID" sz="2000" dirty="0"/>
              <a:t> menjadi salah satu upaya untuk membuat diri menjadi eksis dan tidak ketinggalan zaman. Orang yang memiliki </a:t>
            </a:r>
            <a:r>
              <a:rPr lang="id-ID" sz="2000" i="1" dirty="0"/>
              <a:t>lifestyle </a:t>
            </a:r>
            <a:r>
              <a:rPr lang="id-ID" sz="2000" dirty="0"/>
              <a:t>yang tinggi akan cenderung mengikuti perkembangan teknologi, salah satunya adalah SIA berbasis </a:t>
            </a:r>
            <a:r>
              <a:rPr lang="id-ID" sz="2000" i="1" dirty="0" smtClean="0"/>
              <a:t>e-commerce. </a:t>
            </a:r>
            <a:r>
              <a:rPr lang="id-ID" sz="2000" dirty="0"/>
              <a:t>Mengacu pada </a:t>
            </a:r>
            <a:r>
              <a:rPr lang="id-ID" sz="2000" i="1" dirty="0"/>
              <a:t>mean</a:t>
            </a:r>
            <a:r>
              <a:rPr lang="id-ID" sz="2000" dirty="0"/>
              <a:t> atau rata-rata keseluruhan item kuesioner pada variabel </a:t>
            </a:r>
            <a:r>
              <a:rPr lang="id-ID" sz="2000" i="1" dirty="0"/>
              <a:t>lifestyle</a:t>
            </a:r>
            <a:r>
              <a:rPr lang="id-ID" sz="2000" dirty="0"/>
              <a:t>, dapat diketahui bahwa variabel </a:t>
            </a:r>
            <a:r>
              <a:rPr lang="id-ID" sz="2000" i="1" dirty="0"/>
              <a:t>lifestyle</a:t>
            </a:r>
            <a:r>
              <a:rPr lang="id-ID" sz="2000" dirty="0"/>
              <a:t> termasuk berkategori tinggi. Hal ini bermakna bahwa responden memiliki </a:t>
            </a:r>
            <a:r>
              <a:rPr lang="id-ID" sz="2000" i="1" dirty="0"/>
              <a:t>lifestyle </a:t>
            </a:r>
            <a:r>
              <a:rPr lang="id-ID" sz="2000" dirty="0"/>
              <a:t>yang selalu beradaptasi dengan perkembangan dan perubahan teknologi. Tingginya </a:t>
            </a:r>
            <a:r>
              <a:rPr lang="id-ID" sz="2000" i="1" dirty="0"/>
              <a:t>lifestyle</a:t>
            </a:r>
            <a:r>
              <a:rPr lang="id-ID" sz="2000" dirty="0"/>
              <a:t> yang dimiliki responden pada akhirnya akan mendorong minat yang tinggi pula dalam penggunaan SIA berbasis </a:t>
            </a:r>
            <a:r>
              <a:rPr lang="id-ID" sz="2000" i="1" dirty="0"/>
              <a:t>e-commerce</a:t>
            </a:r>
            <a:r>
              <a:rPr lang="id-ID" sz="2000" dirty="0"/>
              <a:t>.</a:t>
            </a:r>
            <a:endParaRPr lang="id-ID" sz="2000" i="1" dirty="0" smtClean="0"/>
          </a:p>
          <a:p>
            <a:pPr marL="722313" indent="0" algn="just">
              <a:buNone/>
            </a:pPr>
            <a:endParaRP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685800" indent="-457200"/>
            <a:r>
              <a:rPr lang="id-ID" sz="2000" dirty="0"/>
              <a:t>Pengaruh Computer Self Efficacy terhadap Minat Menggunakan SIA berbasis E-Commerce</a:t>
            </a:r>
            <a:endParaRPr lang="id-ID" sz="2000" i="1" dirty="0" smtClean="0"/>
          </a:p>
          <a:p>
            <a:pPr marL="722313" indent="0" algn="just">
              <a:buNone/>
            </a:pPr>
            <a:r>
              <a:rPr lang="id-ID" sz="2000" dirty="0"/>
              <a:t>Hasil uji hipotesis menyatakan bahwa </a:t>
            </a:r>
            <a:r>
              <a:rPr lang="id-ID" sz="2000" i="1" dirty="0"/>
              <a:t>Computer Self Efficacy </a:t>
            </a:r>
            <a:r>
              <a:rPr lang="id-ID" sz="2000" dirty="0"/>
              <a:t>berpengaruh </a:t>
            </a:r>
            <a:r>
              <a:rPr lang="en-US" altLang="zh-CN" sz="2000" dirty="0" err="1"/>
              <a:t>positif</a:t>
            </a:r>
            <a:r>
              <a:rPr lang="en-US" altLang="zh-CN" sz="2000" dirty="0"/>
              <a:t> </a:t>
            </a:r>
            <a:r>
              <a:rPr lang="id-ID" sz="2000" dirty="0"/>
              <a:t>signifikan terhadap minat menggunakan SIA berbasis </a:t>
            </a:r>
            <a:r>
              <a:rPr lang="id-ID" sz="2000" i="1" dirty="0"/>
              <a:t>E-commerce</a:t>
            </a:r>
            <a:r>
              <a:rPr lang="id-ID" sz="2000" dirty="0"/>
              <a:t>. Hasil studi tersebut yang menyatakan bahwa Computer Self Efficacy berefek terhadap minat dalam menggunakan SIA berbasis e-commerce, selaras dengaan teori kognitif sosial yang dikembangkan oleh Bandura yang mendefinisikan self efficacy sebagai kepercayaan seseorang yang mempunyai kemampuan untuk melakukan perilaku tertentu. Bandura menegaskan bahwa self efficacy memainkan peranan penting dalam mempengaruhi motivasi dan </a:t>
            </a:r>
            <a:r>
              <a:rPr lang="id-ID" sz="2000" dirty="0" smtClean="0"/>
              <a:t>perilaku. </a:t>
            </a:r>
            <a:r>
              <a:rPr lang="id-ID" sz="2000" dirty="0"/>
              <a:t>Merujuk  pada </a:t>
            </a:r>
            <a:r>
              <a:rPr lang="id-ID" sz="2000" i="1" dirty="0"/>
              <a:t>mean </a:t>
            </a:r>
            <a:r>
              <a:rPr lang="id-ID" sz="2000" dirty="0"/>
              <a:t>atau rata-rata keseluruhan item kuesioner pada variabel </a:t>
            </a:r>
            <a:r>
              <a:rPr lang="id-ID" sz="2000" i="1" dirty="0"/>
              <a:t>Computer self efficacy</a:t>
            </a:r>
            <a:r>
              <a:rPr lang="id-ID" sz="2000" dirty="0"/>
              <a:t>, dapat diketahui bahwa variabel </a:t>
            </a:r>
            <a:r>
              <a:rPr lang="id-ID" sz="2000" i="1" dirty="0"/>
              <a:t>Computer self efficacy</a:t>
            </a:r>
            <a:r>
              <a:rPr lang="id-ID" sz="2000" dirty="0"/>
              <a:t> masuk dalam katogori tinggi. Hal ini berarti bahwa responden memiliki kepercayaan diri yang tinggi atas kemampuannya dalam menjalankan komputer. Tingginya </a:t>
            </a:r>
            <a:r>
              <a:rPr lang="id-ID" sz="2000" i="1" dirty="0"/>
              <a:t>Computer self efficacy</a:t>
            </a:r>
            <a:r>
              <a:rPr lang="id-ID" sz="2000" dirty="0"/>
              <a:t> yang dimiliki responden pada akhirnya akan mendorong minat yang tinggi dalam penggunaan SIA berbasis </a:t>
            </a:r>
            <a:r>
              <a:rPr lang="id-ID" sz="2000" i="1" dirty="0"/>
              <a:t>e-commerce</a:t>
            </a:r>
            <a:endParaRPr lang="id-ID" sz="2000" i="1" dirty="0" smtClean="0"/>
          </a:p>
          <a:p>
            <a:pPr marL="722313" indent="0" algn="just">
              <a:buNone/>
            </a:pPr>
            <a:endParaRPr sz="2000" dirty="0"/>
          </a:p>
        </p:txBody>
      </p:sp>
    </p:spTree>
    <p:extLst>
      <p:ext uri="{BB962C8B-B14F-4D97-AF65-F5344CB8AC3E}">
        <p14:creationId xmlns:p14="http://schemas.microsoft.com/office/powerpoint/2010/main" val="4107672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685800" indent="-457200"/>
            <a:r>
              <a:rPr lang="id-ID" sz="2000" dirty="0"/>
              <a:t>Pengaruh Persepsi Manfaat terhadap Minat Menggunakan SIA berbasis </a:t>
            </a:r>
            <a:r>
              <a:rPr lang="id-ID" sz="2000" i="1" dirty="0"/>
              <a:t>E-Commerce</a:t>
            </a:r>
            <a:endParaRPr lang="id-ID" sz="2000" i="1" dirty="0" smtClean="0"/>
          </a:p>
          <a:p>
            <a:pPr marL="722313" indent="0" algn="just">
              <a:buNone/>
            </a:pPr>
            <a:r>
              <a:rPr lang="id-ID" sz="2000" dirty="0"/>
              <a:t>Hasil uji hipotesis menyimpulkan bahwa Persepsi Manfaat berpengaruh </a:t>
            </a:r>
            <a:r>
              <a:rPr lang="en-US" altLang="zh-CN" sz="2000" dirty="0" err="1"/>
              <a:t>positif</a:t>
            </a:r>
            <a:r>
              <a:rPr lang="en-US" altLang="zh-CN" sz="2000" dirty="0"/>
              <a:t> </a:t>
            </a:r>
            <a:r>
              <a:rPr lang="id-ID" sz="2000" dirty="0"/>
              <a:t>signifikan terhadap minat individu menggunakan SIA berbasis </a:t>
            </a:r>
            <a:r>
              <a:rPr lang="id-ID" sz="2000" i="1" dirty="0" smtClean="0"/>
              <a:t>E-commerce. </a:t>
            </a:r>
            <a:r>
              <a:rPr lang="id-ID" sz="2000" dirty="0"/>
              <a:t>Hasil studi tersebut yang menyatakan bahwa persespsi manfaat yang berdampak kepada  minat dalam menggunakan SIA berbasis </a:t>
            </a:r>
            <a:r>
              <a:rPr lang="id-ID" sz="2000" i="1" dirty="0"/>
              <a:t>e-commerce</a:t>
            </a:r>
            <a:r>
              <a:rPr lang="id-ID" sz="2000" dirty="0"/>
              <a:t>, searah dengan teori yang disampaikan oleh Davis (1989) bahwa persepsi manfaat merupakan suatu tingkatan dimana seseorang percaya bahwa penggunaan suatu sistem tertentu akan dapat meningkatkan prestasi kerja seseorang. Adanya persepsi manfaat akan mendukung keminatan seseorang untuk memanfaatkan suatu teknologi yang dalam hal ini adalah SIA berbasis </a:t>
            </a:r>
            <a:r>
              <a:rPr lang="id-ID" sz="2000" i="1" dirty="0"/>
              <a:t>e-commerce</a:t>
            </a:r>
            <a:r>
              <a:rPr lang="id-ID" sz="2000" dirty="0" smtClean="0"/>
              <a:t>. </a:t>
            </a:r>
            <a:r>
              <a:rPr lang="id-ID" sz="2000" dirty="0"/>
              <a:t>Hasil riset ini juga didukung oleh penelitian Setyowati &amp; Respati yang menemukan bahwa seseorang yang memiliki persepsi manfaat yang tinggi tentang manfaat kecanggihan teknologi informasi dan komunikasi berupa sistem akan cenderung termotivasi untuk menggunakan sistem </a:t>
            </a:r>
            <a:r>
              <a:rPr lang="id-ID" sz="2000" dirty="0" smtClean="0"/>
              <a:t>tersebut. </a:t>
            </a:r>
            <a:r>
              <a:rPr lang="id-ID" sz="2000" dirty="0"/>
              <a:t>Berlandaskan pada </a:t>
            </a:r>
            <a:r>
              <a:rPr lang="id-ID" sz="2000" i="1" dirty="0"/>
              <a:t>mean </a:t>
            </a:r>
            <a:r>
              <a:rPr lang="id-ID" sz="2000" dirty="0"/>
              <a:t>atau rata-rata keseluruhan item kuesioner pada variabel Persepsi Manfaat, dapat diketahui bahwa variabel Persepsi manfaat berkategori tinggi. Hal ini menandakan bahwa responden memiliki persepsi yang positif atas manfaat yang akan didapat dari sutau teknologi</a:t>
            </a:r>
          </a:p>
          <a:p>
            <a:pPr marL="722313" indent="0" algn="just">
              <a:buNone/>
            </a:pPr>
            <a:endParaRPr lang="id-ID" sz="2000" i="1" dirty="0" smtClean="0"/>
          </a:p>
          <a:p>
            <a:pPr marL="722313" indent="0" algn="just">
              <a:buNone/>
            </a:pPr>
            <a:endParaRPr sz="2000" dirty="0"/>
          </a:p>
        </p:txBody>
      </p:sp>
    </p:spTree>
    <p:extLst>
      <p:ext uri="{BB962C8B-B14F-4D97-AF65-F5344CB8AC3E}">
        <p14:creationId xmlns:p14="http://schemas.microsoft.com/office/powerpoint/2010/main" val="3791192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685800" indent="-457200"/>
            <a:r>
              <a:rPr lang="id-ID" sz="2000" dirty="0"/>
              <a:t>Pengaruh Persepsi Risiko terhadap Minat Menggunakan SIA berbasis E-Commerce</a:t>
            </a:r>
            <a:endParaRPr lang="id-ID" sz="2000" i="1" dirty="0" smtClean="0"/>
          </a:p>
          <a:p>
            <a:pPr marL="722313" indent="0" algn="just">
              <a:buNone/>
            </a:pPr>
            <a:r>
              <a:rPr lang="id-ID" sz="2000" dirty="0"/>
              <a:t>Hasil uji hipotesis menyatakan bahwa Persepsi Risiko berpengaruh</a:t>
            </a:r>
            <a:r>
              <a:rPr lang="zh-CN" altLang="en-US" sz="2000" dirty="0"/>
              <a:t> </a:t>
            </a:r>
            <a:r>
              <a:rPr lang="en-US" altLang="zh-CN" sz="2000" dirty="0" err="1"/>
              <a:t>positif</a:t>
            </a:r>
            <a:r>
              <a:rPr lang="en-US" altLang="zh-CN" sz="2000" dirty="0"/>
              <a:t> </a:t>
            </a:r>
            <a:r>
              <a:rPr lang="id-ID" sz="2000" dirty="0"/>
              <a:t> signifikan terhadap minat menggunakan SIA berbasis </a:t>
            </a:r>
            <a:r>
              <a:rPr lang="id-ID" sz="2000" i="1" dirty="0" smtClean="0"/>
              <a:t>E-commerce. </a:t>
            </a:r>
            <a:r>
              <a:rPr lang="id-ID" sz="2000" dirty="0"/>
              <a:t>Hasil studi tersebut yang menyatakan bahwa persespsi risiko yang mempengaruhi minat dalam menggunakan SIA berbasis </a:t>
            </a:r>
            <a:r>
              <a:rPr lang="id-ID" sz="2000" i="1" dirty="0"/>
              <a:t>e-commerce</a:t>
            </a:r>
            <a:r>
              <a:rPr lang="id-ID" sz="2000" dirty="0"/>
              <a:t>, searah dengan teori mengenai kehadiran teknologi akan memberikan dampak kepada hilangnya sejumlah aktivitas yang digeser oleh tekonologi itu </a:t>
            </a:r>
            <a:r>
              <a:rPr lang="id-ID" sz="2000" dirty="0" smtClean="0"/>
              <a:t>sendiri. </a:t>
            </a:r>
            <a:r>
              <a:rPr lang="id-ID" sz="2000" dirty="0"/>
              <a:t>Hasil studi ini juga mendapat dukungan dari Mutiaraharja yang menegaskan bahwa persepsi risiko berpengaruh signifikan terhadap minat penggunaan sistem akuntansi </a:t>
            </a:r>
            <a:r>
              <a:rPr lang="id-ID" sz="2000" i="1" dirty="0"/>
              <a:t>e-commerce. Berdasarkan pada mean atau rata-rata keseluruhan item kuesioner pada variabel Persepsi Risiko, dapat diketahui bahwa variabel Perspsi Risiko termasuk dalam kategori tinggi. Hal ini mencerminkan bahwa responden memiliki persepsi  yang positif atas risiko yang akan diterima dengan kehadiran teknologi </a:t>
            </a:r>
            <a:r>
              <a:rPr lang="id-ID" sz="2000" i="1" dirty="0" smtClean="0"/>
              <a:t>informasi. </a:t>
            </a:r>
          </a:p>
          <a:p>
            <a:pPr marL="722313" indent="0" algn="just">
              <a:buNone/>
            </a:pPr>
            <a:endParaRPr sz="2000" dirty="0"/>
          </a:p>
        </p:txBody>
      </p:sp>
    </p:spTree>
    <p:extLst>
      <p:ext uri="{BB962C8B-B14F-4D97-AF65-F5344CB8AC3E}">
        <p14:creationId xmlns:p14="http://schemas.microsoft.com/office/powerpoint/2010/main" val="4096985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Temuan Penting Penelitian</a:t>
            </a:r>
            <a:endParaRPr/>
          </a:p>
        </p:txBody>
      </p:sp>
      <p:sp>
        <p:nvSpPr>
          <p:cNvPr id="78" name="Google Shape;78;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lnSpcReduction="10000"/>
          </a:bodyPr>
          <a:lstStyle/>
          <a:p>
            <a:pPr marL="514350" indent="-514350">
              <a:buFont typeface="+mj-lt"/>
              <a:buAutoNum type="arabicPeriod"/>
            </a:pPr>
            <a:r>
              <a:rPr lang="id-ID" i="1" dirty="0" smtClean="0"/>
              <a:t>Lifestyle</a:t>
            </a:r>
            <a:r>
              <a:rPr lang="id-ID" dirty="0" smtClean="0"/>
              <a:t> </a:t>
            </a:r>
            <a:r>
              <a:rPr lang="id-ID" dirty="0"/>
              <a:t>memberikan pengaruh kepada minat penggunaan SIA yang berbasis </a:t>
            </a:r>
            <a:r>
              <a:rPr lang="id-ID" i="1" dirty="0"/>
              <a:t>e-commerce </a:t>
            </a:r>
            <a:r>
              <a:rPr lang="id-ID" dirty="0"/>
              <a:t>pada staff akuntan GO-JEK Indonesia yang ada di wilayah Jawa </a:t>
            </a:r>
            <a:r>
              <a:rPr lang="id-ID" dirty="0" smtClean="0"/>
              <a:t>Timur;</a:t>
            </a:r>
          </a:p>
          <a:p>
            <a:pPr marL="514350" indent="-514350">
              <a:buFont typeface="+mj-lt"/>
              <a:buAutoNum type="arabicPeriod"/>
            </a:pPr>
            <a:r>
              <a:rPr lang="id-ID" i="1" dirty="0" smtClean="0"/>
              <a:t>Computer </a:t>
            </a:r>
            <a:r>
              <a:rPr lang="id-ID" i="1" dirty="0"/>
              <a:t>self efficacy</a:t>
            </a:r>
            <a:r>
              <a:rPr lang="id-ID" dirty="0"/>
              <a:t> memberikan pengaruh kepada minat penggunaan SIA yang berbasis </a:t>
            </a:r>
            <a:r>
              <a:rPr lang="id-ID" i="1" dirty="0"/>
              <a:t>e-commerce</a:t>
            </a:r>
            <a:r>
              <a:rPr lang="id-ID" dirty="0"/>
              <a:t> pada staff akuntan GO-JEK Indonesia yang ada di wilayah Jawa Timur; </a:t>
            </a:r>
          </a:p>
          <a:p>
            <a:pPr marL="514350" indent="-514350">
              <a:buFont typeface="+mj-lt"/>
              <a:buAutoNum type="arabicPeriod"/>
            </a:pPr>
            <a:r>
              <a:rPr lang="id-ID" dirty="0" smtClean="0"/>
              <a:t>Persepsi </a:t>
            </a:r>
            <a:r>
              <a:rPr lang="id-ID" dirty="0"/>
              <a:t>manfaat memberikan pengaruh kepada minat penggunaan SIA yang berbasis </a:t>
            </a:r>
            <a:r>
              <a:rPr lang="id-ID" i="1" dirty="0"/>
              <a:t>e-commerce</a:t>
            </a:r>
            <a:r>
              <a:rPr lang="id-ID" dirty="0"/>
              <a:t> pada staff akuntan GO-JEK Indonesia yang ada di wilayah Jawa Timur; </a:t>
            </a:r>
          </a:p>
          <a:p>
            <a:pPr marL="514350" indent="-514350">
              <a:buFont typeface="+mj-lt"/>
              <a:buAutoNum type="arabicPeriod"/>
            </a:pPr>
            <a:r>
              <a:rPr lang="id-ID" dirty="0" smtClean="0"/>
              <a:t>Persepsi </a:t>
            </a:r>
            <a:r>
              <a:rPr lang="id-ID" dirty="0"/>
              <a:t>resiko memberikan pengaruh kepada  minat penggunaan SIA yang berbasis </a:t>
            </a:r>
            <a:r>
              <a:rPr lang="id-ID" i="1" dirty="0"/>
              <a:t>e-comerce</a:t>
            </a:r>
            <a:r>
              <a:rPr lang="id-ID" dirty="0"/>
              <a:t> pada staff akuntan GO-JEK Indonesia yang ada di wilayah Jawa Timur.</a:t>
            </a:r>
          </a:p>
          <a:p>
            <a:pPr marL="0" lvl="0" indent="0" algn="l" rtl="0">
              <a:lnSpc>
                <a:spcPct val="90000"/>
              </a:lnSpc>
              <a:spcBef>
                <a:spcPts val="1000"/>
              </a:spcBef>
              <a:spcAft>
                <a:spcPts val="0"/>
              </a:spcAft>
              <a:buSzPts val="2800"/>
              <a:buNone/>
            </a:pP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r>
              <a:rPr lang="id-ID" dirty="0" smtClean="0"/>
              <a:t>Penelitian ini dapat bermanfaat sebagai penambah wawasan mahasiswa dan penelitian selanjutnya terkait minat pemanfaatan SIA berdasarkan pada e-commerce.</a:t>
            </a:r>
          </a:p>
          <a:p>
            <a:r>
              <a:rPr lang="id-ID" dirty="0" smtClean="0"/>
              <a:t>Penelitian ini dapat bermanfaat sebagai referensi untuk pihak manajemen perusahaan e-commerce dalam memanfaatkan SIA untuk kebutuhan pencatatan keuangan perusahaan</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742950" lvl="0" indent="-514350">
              <a:buAutoNum type="alphaUcPeriod"/>
            </a:pPr>
            <a:r>
              <a:rPr lang="id-ID" dirty="0" smtClean="0"/>
              <a:t>Bandura</a:t>
            </a:r>
            <a:r>
              <a:rPr lang="id-ID" dirty="0"/>
              <a:t>, “The Explanatory and Predictive Scope of Self-Efficacy Theory,” </a:t>
            </a:r>
            <a:r>
              <a:rPr lang="id-ID" i="1" dirty="0"/>
              <a:t>J. Soc. Clin. Psychol.</a:t>
            </a:r>
            <a:r>
              <a:rPr lang="id-ID" dirty="0"/>
              <a:t>, vol. 4, no. 3, pp. 359–373, </a:t>
            </a:r>
            <a:r>
              <a:rPr lang="id-ID" dirty="0" smtClean="0"/>
              <a:t>1986.</a:t>
            </a:r>
          </a:p>
          <a:p>
            <a:pPr marL="722313" lvl="0" indent="-493713">
              <a:buNone/>
            </a:pPr>
            <a:r>
              <a:rPr lang="id-ID" dirty="0"/>
              <a:t>E. O. T. Setyowati and A. D. Respati, “Persepsi Kemudahan Penggunaan, Persepsi Manfaat, Computer Self Efficacy, dan Kepuasan Pengguna Sistem Informasi Akuntansi,” </a:t>
            </a:r>
            <a:r>
              <a:rPr lang="id-ID" i="1" dirty="0"/>
              <a:t>J. Ris. Akunt. Dan Keuang.</a:t>
            </a:r>
            <a:r>
              <a:rPr lang="id-ID" dirty="0"/>
              <a:t>, vol. 13, no. 1, pp. 63–75, 2017.</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dirty="0"/>
          </a:p>
        </p:txBody>
      </p:sp>
      <p:sp>
        <p:nvSpPr>
          <p:cNvPr id="2" name="Rectangle 1"/>
          <p:cNvSpPr/>
          <p:nvPr/>
        </p:nvSpPr>
        <p:spPr>
          <a:xfrm>
            <a:off x="270162" y="1309254"/>
            <a:ext cx="11762511" cy="13508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dirty="0"/>
              <a:t>Perkembangan di industri transportasi telah mengalami kemajuan yang sangat signifikan dari tahun ke </a:t>
            </a:r>
            <a:r>
              <a:rPr lang="id-ID" dirty="0" smtClean="0"/>
              <a:t>tahun seiring berkembangnya teknologi.  Hal ini membawa </a:t>
            </a:r>
            <a:r>
              <a:rPr lang="id-ID" i="1" dirty="0"/>
              <a:t>lifestyle</a:t>
            </a:r>
            <a:r>
              <a:rPr lang="id-ID" dirty="0"/>
              <a:t> atau gaya hidup baru pada kehidupan masyrakat di segala bidang. </a:t>
            </a:r>
            <a:r>
              <a:rPr lang="id-ID" i="1" dirty="0"/>
              <a:t>Lifestyle</a:t>
            </a:r>
            <a:r>
              <a:rPr lang="id-ID" dirty="0"/>
              <a:t> tersebut secara tidak langsung telah merubah pola pikir masyarakat untuk beralih pada transaksi perdagangan </a:t>
            </a:r>
            <a:r>
              <a:rPr lang="id-ID" dirty="0" smtClean="0"/>
              <a:t>elektronik. </a:t>
            </a:r>
            <a:r>
              <a:rPr lang="id-ID" dirty="0"/>
              <a:t>Peluang dari perkembangan </a:t>
            </a:r>
            <a:r>
              <a:rPr lang="id-ID" i="1" dirty="0"/>
              <a:t>lifestyle</a:t>
            </a:r>
            <a:r>
              <a:rPr lang="id-ID" dirty="0"/>
              <a:t> tersebut dibaca sangat baik oleh GO-JEK dengan memberikan solusi berupa layanan pesan antar </a:t>
            </a:r>
            <a:r>
              <a:rPr lang="id-ID" i="1" dirty="0"/>
              <a:t>GO-FOOD </a:t>
            </a:r>
            <a:r>
              <a:rPr lang="id-ID" dirty="0"/>
              <a:t>yang  sangat diminati di kalangan masyarakat milenial </a:t>
            </a:r>
          </a:p>
        </p:txBody>
      </p:sp>
      <p:sp>
        <p:nvSpPr>
          <p:cNvPr id="5" name="Rectangle 4"/>
          <p:cNvSpPr/>
          <p:nvPr/>
        </p:nvSpPr>
        <p:spPr>
          <a:xfrm>
            <a:off x="270161" y="2895600"/>
            <a:ext cx="11762511" cy="8243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dirty="0" smtClean="0"/>
              <a:t>Computer self efficacy diperlukan untuk membentuk sistem informasi akuntansi yang terintegrasi.  Hal  tersebut </a:t>
            </a:r>
            <a:r>
              <a:rPr lang="id-ID" dirty="0"/>
              <a:t>dapat menjadi komponen yang mendorong minat individu dalam menngunakan sistem informasi akuntansi berbasis </a:t>
            </a:r>
            <a:r>
              <a:rPr lang="id-ID" i="1" dirty="0"/>
              <a:t>e-commerce</a:t>
            </a:r>
            <a:r>
              <a:rPr lang="id-ID" dirty="0"/>
              <a:t>.</a:t>
            </a:r>
          </a:p>
        </p:txBody>
      </p:sp>
      <p:sp>
        <p:nvSpPr>
          <p:cNvPr id="6" name="Rectangle 5"/>
          <p:cNvSpPr/>
          <p:nvPr/>
        </p:nvSpPr>
        <p:spPr>
          <a:xfrm>
            <a:off x="270162" y="3941618"/>
            <a:ext cx="11762511" cy="8589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dirty="0"/>
              <a:t>Banyak manfaat yang dirasakan oleh individu maupun perusahaan dengan adanya sistem perdagangan elektronik </a:t>
            </a:r>
            <a:r>
              <a:rPr lang="id-ID" i="1" dirty="0" smtClean="0"/>
              <a:t>e-commerce. </a:t>
            </a:r>
            <a:r>
              <a:rPr lang="id-ID" dirty="0"/>
              <a:t>Dengan kemudahan teknologi </a:t>
            </a:r>
            <a:r>
              <a:rPr lang="id-ID" i="1" dirty="0"/>
              <a:t>e-commerce</a:t>
            </a:r>
            <a:r>
              <a:rPr lang="id-ID" dirty="0"/>
              <a:t> membuat masyarakat menjadi konsumtif, sehingga mereka terus mencari alasan untuk membeli sesuatu </a:t>
            </a:r>
          </a:p>
        </p:txBody>
      </p:sp>
      <p:sp>
        <p:nvSpPr>
          <p:cNvPr id="7" name="Rectangle 6"/>
          <p:cNvSpPr/>
          <p:nvPr/>
        </p:nvSpPr>
        <p:spPr>
          <a:xfrm>
            <a:off x="270162" y="5001490"/>
            <a:ext cx="11762511" cy="8589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dirty="0"/>
              <a:t>Meskipun begitu, kenyataannya masih banyak masyarakat yang lebih menyukai transaksi perdagangan secara </a:t>
            </a:r>
            <a:r>
              <a:rPr lang="id-ID" i="1" dirty="0"/>
              <a:t>face to face</a:t>
            </a:r>
            <a:r>
              <a:rPr lang="id-ID" dirty="0"/>
              <a:t>. Hal tersebut terjadi lantaran masih banyak individu yang beranggapan bahwa resiko yang timbul dari transaksi </a:t>
            </a:r>
            <a:r>
              <a:rPr lang="id-ID" i="1" dirty="0"/>
              <a:t>e-commerce</a:t>
            </a:r>
            <a:r>
              <a:rPr lang="id-ID" dirty="0"/>
              <a:t> masih terlalu </a:t>
            </a:r>
            <a:r>
              <a:rPr lang="id-ID" dirty="0" smtClean="0"/>
              <a:t>besar.</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Pertanyaan Penelitian (Rumusan Masalah)</a:t>
            </a:r>
            <a:endParaRPr/>
          </a:p>
        </p:txBody>
      </p:sp>
      <p:sp>
        <p:nvSpPr>
          <p:cNvPr id="3" name="Rounded Rectangle 2"/>
          <p:cNvSpPr/>
          <p:nvPr/>
        </p:nvSpPr>
        <p:spPr>
          <a:xfrm>
            <a:off x="2826326" y="2098963"/>
            <a:ext cx="7419109" cy="3034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t>Bagaimana pengaruh </a:t>
            </a:r>
            <a:r>
              <a:rPr lang="id-ID" sz="2400" i="1" dirty="0"/>
              <a:t>lifestyle</a:t>
            </a:r>
            <a:r>
              <a:rPr lang="id-ID" sz="2400" dirty="0"/>
              <a:t>, </a:t>
            </a:r>
            <a:r>
              <a:rPr lang="id-ID" sz="2400" i="1" dirty="0"/>
              <a:t>computer self efficacy</a:t>
            </a:r>
            <a:r>
              <a:rPr lang="id-ID" sz="2400" dirty="0"/>
              <a:t>, serta persepsi manfaat dan persepsi resiko terhadap minat penggunaan sistem informasi akuntansi berbasis </a:t>
            </a:r>
            <a:r>
              <a:rPr lang="id-ID" sz="2400" i="1" dirty="0"/>
              <a:t>e-commerce</a:t>
            </a:r>
            <a:r>
              <a:rPr lang="id-ID" sz="2400" dirty="0"/>
              <a:t> pada PT. GO-JEK Indonesia khususnya yang berada di wilayah Jawa </a:t>
            </a:r>
            <a:r>
              <a:rPr lang="id-ID" sz="2400" dirty="0" smtClean="0"/>
              <a:t>Timur?</a:t>
            </a:r>
            <a:endParaRPr lang="id-ID"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Metode</a:t>
            </a:r>
            <a:endParaRPr dirty="0"/>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dirty="0"/>
          </a:p>
        </p:txBody>
      </p:sp>
      <p:graphicFrame>
        <p:nvGraphicFramePr>
          <p:cNvPr id="2" name="Diagram 1"/>
          <p:cNvGraphicFramePr/>
          <p:nvPr>
            <p:extLst>
              <p:ext uri="{D42A27DB-BD31-4B8C-83A1-F6EECF244321}">
                <p14:modId xmlns:p14="http://schemas.microsoft.com/office/powerpoint/2010/main" val="1626304062"/>
              </p:ext>
            </p:extLst>
          </p:nvPr>
        </p:nvGraphicFramePr>
        <p:xfrm>
          <a:off x="244763" y="1246909"/>
          <a:ext cx="5761182" cy="4717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528808757"/>
              </p:ext>
            </p:extLst>
          </p:nvPr>
        </p:nvGraphicFramePr>
        <p:xfrm>
          <a:off x="6174509" y="1274617"/>
          <a:ext cx="5761182" cy="47174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err="1" smtClean="0"/>
              <a:t>Karakteristik</a:t>
            </a:r>
            <a:r>
              <a:rPr dirty="0" smtClean="0"/>
              <a:t> </a:t>
            </a:r>
            <a:r>
              <a:rPr dirty="0" err="1" smtClean="0"/>
              <a:t>Responden</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3119156436"/>
              </p:ext>
            </p:extLst>
          </p:nvPr>
        </p:nvGraphicFramePr>
        <p:xfrm>
          <a:off x="488372" y="2172494"/>
          <a:ext cx="5829300" cy="3657600"/>
        </p:xfrm>
        <a:graphic>
          <a:graphicData uri="http://schemas.openxmlformats.org/drawingml/2006/table">
            <a:tbl>
              <a:tblPr firstRow="1" firstCol="1" bandRow="1">
                <a:tableStyleId>{5C22544A-7EE6-4342-B048-85BDC9FD1C3A}</a:tableStyleId>
              </a:tblPr>
              <a:tblGrid>
                <a:gridCol w="1694430"/>
                <a:gridCol w="1694430"/>
                <a:gridCol w="1187074"/>
                <a:gridCol w="1253366"/>
              </a:tblGrid>
              <a:tr h="0">
                <a:tc>
                  <a:txBody>
                    <a:bodyPr/>
                    <a:lstStyle/>
                    <a:p>
                      <a:pPr algn="ctr">
                        <a:spcAft>
                          <a:spcPts val="0"/>
                        </a:spcAft>
                      </a:pPr>
                      <a:r>
                        <a:rPr lang="id-ID" sz="1600">
                          <a:effectLst/>
                        </a:rPr>
                        <a:t>Karakreriktik</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Kategori</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Jumlah</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Presentase</a:t>
                      </a:r>
                      <a:endParaRPr lang="id-ID" sz="2400">
                        <a:effectLst/>
                        <a:latin typeface="Times New Roman"/>
                        <a:ea typeface="Times New Roman"/>
                      </a:endParaRPr>
                    </a:p>
                  </a:txBody>
                  <a:tcPr marL="68580" marR="68580" marT="0" marB="0"/>
                </a:tc>
              </a:tr>
              <a:tr h="0">
                <a:tc>
                  <a:txBody>
                    <a:bodyPr/>
                    <a:lstStyle/>
                    <a:p>
                      <a:pPr algn="just">
                        <a:spcAft>
                          <a:spcPts val="0"/>
                        </a:spcAft>
                      </a:pPr>
                      <a:r>
                        <a:rPr lang="id-ID" sz="1600">
                          <a:effectLst/>
                        </a:rPr>
                        <a:t>Jenis Kelamin</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Laki-laki</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6</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17,6%</a:t>
                      </a:r>
                      <a:endParaRPr lang="id-ID" sz="2400">
                        <a:effectLst/>
                        <a:latin typeface="Times New Roman"/>
                        <a:ea typeface="Times New Roman"/>
                      </a:endParaRPr>
                    </a:p>
                  </a:txBody>
                  <a:tcPr marL="68580" marR="68580" marT="0" marB="0" anchor="ctr"/>
                </a:tc>
              </a:tr>
              <a:tr h="0">
                <a:tc>
                  <a:txBody>
                    <a:bodyPr/>
                    <a:lstStyle/>
                    <a:p>
                      <a:pPr algn="just">
                        <a:spcAft>
                          <a:spcPts val="0"/>
                        </a:spcAft>
                      </a:pPr>
                      <a:r>
                        <a:rPr lang="id-ID" sz="1600">
                          <a:effectLst/>
                        </a:rPr>
                        <a:t> </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Perempuan</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28</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82,4%</a:t>
                      </a:r>
                      <a:endParaRPr lang="id-ID" sz="2400">
                        <a:effectLst/>
                        <a:latin typeface="Times New Roman"/>
                        <a:ea typeface="Times New Roman"/>
                      </a:endParaRPr>
                    </a:p>
                  </a:txBody>
                  <a:tcPr marL="68580" marR="68580" marT="0" marB="0" anchor="ctr"/>
                </a:tc>
              </a:tr>
              <a:tr h="81915">
                <a:tc>
                  <a:txBody>
                    <a:bodyPr/>
                    <a:lstStyle/>
                    <a:p>
                      <a:pPr algn="just">
                        <a:spcAft>
                          <a:spcPts val="0"/>
                        </a:spcAft>
                      </a:pPr>
                      <a:r>
                        <a:rPr lang="id-ID" sz="1600">
                          <a:effectLst/>
                        </a:rPr>
                        <a:t> </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Total</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34</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100,0 %</a:t>
                      </a:r>
                      <a:endParaRPr lang="id-ID" sz="2400">
                        <a:effectLst/>
                        <a:latin typeface="Times New Roman"/>
                        <a:ea typeface="Times New Roman"/>
                      </a:endParaRPr>
                    </a:p>
                  </a:txBody>
                  <a:tcPr marL="68580" marR="68580" marT="0" marB="0" anchor="ctr"/>
                </a:tc>
              </a:tr>
              <a:tr h="81915">
                <a:tc>
                  <a:txBody>
                    <a:bodyPr/>
                    <a:lstStyle/>
                    <a:p>
                      <a:pPr algn="just">
                        <a:spcAft>
                          <a:spcPts val="0"/>
                        </a:spcAft>
                      </a:pPr>
                      <a:r>
                        <a:rPr lang="id-ID" sz="1600">
                          <a:effectLst/>
                        </a:rPr>
                        <a:t>Usia</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22-26 tahun</a:t>
                      </a:r>
                      <a:endParaRPr lang="id-ID" sz="2400">
                        <a:effectLst/>
                        <a:latin typeface="Times New Roman"/>
                        <a:ea typeface="Times New Roman"/>
                      </a:endParaRPr>
                    </a:p>
                  </a:txBody>
                  <a:tcPr marL="68580" marR="68580" marT="0" marB="0" anchor="ctr"/>
                </a:tc>
                <a:tc>
                  <a:txBody>
                    <a:bodyPr/>
                    <a:lstStyle/>
                    <a:p>
                      <a:pPr algn="ctr">
                        <a:spcAft>
                          <a:spcPts val="0"/>
                        </a:spcAft>
                      </a:pPr>
                      <a:r>
                        <a:rPr lang="id-ID" sz="1600">
                          <a:effectLst/>
                        </a:rPr>
                        <a:t>21</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61,8%</a:t>
                      </a:r>
                      <a:endParaRPr lang="id-ID" sz="2400">
                        <a:effectLst/>
                        <a:latin typeface="Times New Roman"/>
                        <a:ea typeface="Times New Roman"/>
                      </a:endParaRPr>
                    </a:p>
                  </a:txBody>
                  <a:tcPr marL="68580" marR="68580" marT="0" marB="0" anchor="ctr"/>
                </a:tc>
              </a:tr>
              <a:tr h="81915">
                <a:tc>
                  <a:txBody>
                    <a:bodyPr/>
                    <a:lstStyle/>
                    <a:p>
                      <a:pPr algn="just">
                        <a:spcAft>
                          <a:spcPts val="0"/>
                        </a:spcAft>
                      </a:pPr>
                      <a:r>
                        <a:rPr lang="id-ID" sz="1600">
                          <a:effectLst/>
                        </a:rPr>
                        <a:t> </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27-30 tahun</a:t>
                      </a:r>
                      <a:endParaRPr lang="id-ID" sz="2400">
                        <a:effectLst/>
                        <a:latin typeface="Times New Roman"/>
                        <a:ea typeface="Times New Roman"/>
                      </a:endParaRPr>
                    </a:p>
                  </a:txBody>
                  <a:tcPr marL="68580" marR="68580" marT="0" marB="0" anchor="ctr"/>
                </a:tc>
                <a:tc>
                  <a:txBody>
                    <a:bodyPr/>
                    <a:lstStyle/>
                    <a:p>
                      <a:pPr algn="ctr">
                        <a:spcAft>
                          <a:spcPts val="0"/>
                        </a:spcAft>
                      </a:pPr>
                      <a:r>
                        <a:rPr lang="id-ID" sz="1600">
                          <a:effectLst/>
                        </a:rPr>
                        <a:t>8</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23,5%</a:t>
                      </a:r>
                      <a:endParaRPr lang="id-ID" sz="2400">
                        <a:effectLst/>
                        <a:latin typeface="Times New Roman"/>
                        <a:ea typeface="Times New Roman"/>
                      </a:endParaRPr>
                    </a:p>
                  </a:txBody>
                  <a:tcPr marL="68580" marR="68580" marT="0" marB="0" anchor="ctr"/>
                </a:tc>
              </a:tr>
              <a:tr h="81915">
                <a:tc>
                  <a:txBody>
                    <a:bodyPr/>
                    <a:lstStyle/>
                    <a:p>
                      <a:pPr algn="just">
                        <a:spcAft>
                          <a:spcPts val="0"/>
                        </a:spcAft>
                      </a:pPr>
                      <a:r>
                        <a:rPr lang="id-ID" sz="1600">
                          <a:effectLst/>
                        </a:rPr>
                        <a:t> </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&gt; 30 tahun</a:t>
                      </a:r>
                      <a:endParaRPr lang="id-ID" sz="2400">
                        <a:effectLst/>
                        <a:latin typeface="Times New Roman"/>
                        <a:ea typeface="Times New Roman"/>
                      </a:endParaRPr>
                    </a:p>
                  </a:txBody>
                  <a:tcPr marL="68580" marR="68580" marT="0" marB="0" anchor="ctr"/>
                </a:tc>
                <a:tc>
                  <a:txBody>
                    <a:bodyPr/>
                    <a:lstStyle/>
                    <a:p>
                      <a:pPr algn="ctr">
                        <a:spcAft>
                          <a:spcPts val="0"/>
                        </a:spcAft>
                      </a:pPr>
                      <a:r>
                        <a:rPr lang="id-ID" sz="1600">
                          <a:effectLst/>
                        </a:rPr>
                        <a:t>5</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14,7 %</a:t>
                      </a:r>
                      <a:endParaRPr lang="id-ID" sz="2400">
                        <a:effectLst/>
                        <a:latin typeface="Times New Roman"/>
                        <a:ea typeface="Times New Roman"/>
                      </a:endParaRPr>
                    </a:p>
                  </a:txBody>
                  <a:tcPr marL="68580" marR="68580" marT="0" marB="0" anchor="ctr"/>
                </a:tc>
              </a:tr>
              <a:tr h="81915">
                <a:tc>
                  <a:txBody>
                    <a:bodyPr/>
                    <a:lstStyle/>
                    <a:p>
                      <a:pPr algn="just">
                        <a:spcAft>
                          <a:spcPts val="0"/>
                        </a:spcAft>
                      </a:pPr>
                      <a:r>
                        <a:rPr lang="id-ID" sz="1600">
                          <a:effectLst/>
                        </a:rPr>
                        <a:t> </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Total</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34</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100,0 %</a:t>
                      </a:r>
                      <a:endParaRPr lang="id-ID" sz="2400">
                        <a:effectLst/>
                        <a:latin typeface="Times New Roman"/>
                        <a:ea typeface="Times New Roman"/>
                      </a:endParaRPr>
                    </a:p>
                  </a:txBody>
                  <a:tcPr marL="68580" marR="68580" marT="0" marB="0" anchor="ctr"/>
                </a:tc>
              </a:tr>
              <a:tr h="81915">
                <a:tc>
                  <a:txBody>
                    <a:bodyPr/>
                    <a:lstStyle/>
                    <a:p>
                      <a:pPr algn="just">
                        <a:spcAft>
                          <a:spcPts val="0"/>
                        </a:spcAft>
                      </a:pPr>
                      <a:r>
                        <a:rPr lang="id-ID" sz="1600">
                          <a:effectLst/>
                        </a:rPr>
                        <a:t>Pendidikan</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D3</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6</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17,6%</a:t>
                      </a:r>
                      <a:endParaRPr lang="id-ID" sz="2400">
                        <a:effectLst/>
                        <a:latin typeface="Times New Roman"/>
                        <a:ea typeface="Times New Roman"/>
                      </a:endParaRPr>
                    </a:p>
                  </a:txBody>
                  <a:tcPr marL="68580" marR="68580" marT="0" marB="0"/>
                </a:tc>
              </a:tr>
              <a:tr h="81915">
                <a:tc>
                  <a:txBody>
                    <a:bodyPr/>
                    <a:lstStyle/>
                    <a:p>
                      <a:pPr algn="just">
                        <a:spcAft>
                          <a:spcPts val="0"/>
                        </a:spcAft>
                      </a:pPr>
                      <a:r>
                        <a:rPr lang="id-ID" sz="1600">
                          <a:effectLst/>
                        </a:rPr>
                        <a:t> </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S1</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24</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82,4%</a:t>
                      </a:r>
                      <a:endParaRPr lang="id-ID" sz="2400">
                        <a:effectLst/>
                        <a:latin typeface="Times New Roman"/>
                        <a:ea typeface="Times New Roman"/>
                      </a:endParaRPr>
                    </a:p>
                  </a:txBody>
                  <a:tcPr marL="68580" marR="68580" marT="0" marB="0"/>
                </a:tc>
              </a:tr>
              <a:tr h="81915">
                <a:tc>
                  <a:txBody>
                    <a:bodyPr/>
                    <a:lstStyle/>
                    <a:p>
                      <a:pPr algn="just">
                        <a:spcAft>
                          <a:spcPts val="0"/>
                        </a:spcAft>
                      </a:pPr>
                      <a:r>
                        <a:rPr lang="id-ID" sz="1600">
                          <a:effectLst/>
                        </a:rPr>
                        <a:t> </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Total</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34</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100,0 %</a:t>
                      </a:r>
                      <a:endParaRPr lang="id-ID" sz="2400">
                        <a:effectLst/>
                        <a:latin typeface="Times New Roman"/>
                        <a:ea typeface="Times New Roman"/>
                      </a:endParaRPr>
                    </a:p>
                  </a:txBody>
                  <a:tcPr marL="68580" marR="68580" marT="0" marB="0" anchor="ctr"/>
                </a:tc>
              </a:tr>
              <a:tr h="81915">
                <a:tc>
                  <a:txBody>
                    <a:bodyPr/>
                    <a:lstStyle/>
                    <a:p>
                      <a:pPr algn="just">
                        <a:spcAft>
                          <a:spcPts val="0"/>
                        </a:spcAft>
                      </a:pPr>
                      <a:r>
                        <a:rPr lang="id-ID" sz="1600">
                          <a:effectLst/>
                        </a:rPr>
                        <a:t>Masa Kerja</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1-2 tahun</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1</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2,9%</a:t>
                      </a:r>
                      <a:endParaRPr lang="id-ID" sz="2400">
                        <a:effectLst/>
                        <a:latin typeface="Times New Roman"/>
                        <a:ea typeface="Times New Roman"/>
                      </a:endParaRPr>
                    </a:p>
                  </a:txBody>
                  <a:tcPr marL="68580" marR="68580" marT="0" marB="0"/>
                </a:tc>
              </a:tr>
              <a:tr h="81915">
                <a:tc>
                  <a:txBody>
                    <a:bodyPr/>
                    <a:lstStyle/>
                    <a:p>
                      <a:pPr algn="just">
                        <a:spcAft>
                          <a:spcPts val="0"/>
                        </a:spcAft>
                      </a:pPr>
                      <a:r>
                        <a:rPr lang="id-ID" sz="1600">
                          <a:effectLst/>
                        </a:rPr>
                        <a:t> </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3-5 tahun</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22</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64,7%</a:t>
                      </a:r>
                      <a:endParaRPr lang="id-ID" sz="2400">
                        <a:effectLst/>
                        <a:latin typeface="Times New Roman"/>
                        <a:ea typeface="Times New Roman"/>
                      </a:endParaRPr>
                    </a:p>
                  </a:txBody>
                  <a:tcPr marL="68580" marR="68580" marT="0" marB="0"/>
                </a:tc>
              </a:tr>
              <a:tr h="81915">
                <a:tc>
                  <a:txBody>
                    <a:bodyPr/>
                    <a:lstStyle/>
                    <a:p>
                      <a:pPr algn="just">
                        <a:spcAft>
                          <a:spcPts val="0"/>
                        </a:spcAft>
                      </a:pPr>
                      <a:r>
                        <a:rPr lang="id-ID" sz="1600">
                          <a:effectLst/>
                        </a:rPr>
                        <a:t> </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&gt;5 tahun</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11</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a:effectLst/>
                        </a:rPr>
                        <a:t>32,4 %</a:t>
                      </a:r>
                      <a:endParaRPr lang="id-ID" sz="2400">
                        <a:effectLst/>
                        <a:latin typeface="Times New Roman"/>
                        <a:ea typeface="Times New Roman"/>
                      </a:endParaRPr>
                    </a:p>
                  </a:txBody>
                  <a:tcPr marL="68580" marR="68580" marT="0" marB="0"/>
                </a:tc>
              </a:tr>
              <a:tr h="81915">
                <a:tc>
                  <a:txBody>
                    <a:bodyPr/>
                    <a:lstStyle/>
                    <a:p>
                      <a:pPr algn="just">
                        <a:spcAft>
                          <a:spcPts val="0"/>
                        </a:spcAft>
                      </a:pPr>
                      <a:r>
                        <a:rPr lang="id-ID" sz="1600">
                          <a:effectLst/>
                        </a:rPr>
                        <a:t> </a:t>
                      </a:r>
                      <a:endParaRPr lang="id-ID" sz="2400">
                        <a:effectLst/>
                        <a:latin typeface="Times New Roman"/>
                        <a:ea typeface="Times New Roman"/>
                      </a:endParaRPr>
                    </a:p>
                  </a:txBody>
                  <a:tcPr marL="68580" marR="68580" marT="0" marB="0"/>
                </a:tc>
                <a:tc>
                  <a:txBody>
                    <a:bodyPr/>
                    <a:lstStyle/>
                    <a:p>
                      <a:pPr algn="just">
                        <a:spcAft>
                          <a:spcPts val="0"/>
                        </a:spcAft>
                      </a:pPr>
                      <a:r>
                        <a:rPr lang="id-ID" sz="1600">
                          <a:effectLst/>
                        </a:rPr>
                        <a:t>Total</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34</a:t>
                      </a:r>
                      <a:endParaRPr lang="id-ID" sz="2400">
                        <a:effectLst/>
                        <a:latin typeface="Times New Roman"/>
                        <a:ea typeface="Times New Roman"/>
                      </a:endParaRPr>
                    </a:p>
                  </a:txBody>
                  <a:tcPr marL="68580" marR="68580" marT="0" marB="0" anchor="ctr"/>
                </a:tc>
                <a:tc>
                  <a:txBody>
                    <a:bodyPr/>
                    <a:lstStyle/>
                    <a:p>
                      <a:pPr algn="r">
                        <a:spcAft>
                          <a:spcPts val="0"/>
                        </a:spcAft>
                      </a:pPr>
                      <a:r>
                        <a:rPr lang="id-ID" sz="1600" dirty="0">
                          <a:effectLst/>
                        </a:rPr>
                        <a:t>100,0 %</a:t>
                      </a:r>
                      <a:endParaRPr lang="id-ID" sz="2400" dirty="0">
                        <a:effectLst/>
                        <a:latin typeface="Times New Roman"/>
                        <a:ea typeface="Times New Roman"/>
                      </a:endParaRPr>
                    </a:p>
                  </a:txBody>
                  <a:tcPr marL="68580" marR="68580" marT="0" marB="0" anchor="ctr"/>
                </a:tc>
              </a:tr>
            </a:tbl>
          </a:graphicData>
        </a:graphic>
      </p:graphicFrame>
      <p:sp>
        <p:nvSpPr>
          <p:cNvPr id="3" name="Rounded Rectangle 2"/>
          <p:cNvSpPr/>
          <p:nvPr/>
        </p:nvSpPr>
        <p:spPr>
          <a:xfrm>
            <a:off x="6587835" y="2140528"/>
            <a:ext cx="4675910" cy="3761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500" dirty="0" smtClean="0"/>
              <a:t>Mayoritas responden merupakan:</a:t>
            </a:r>
          </a:p>
          <a:p>
            <a:pPr marL="285750" indent="-285750" algn="just">
              <a:buFont typeface="Arial" pitchFamily="34" charset="0"/>
              <a:buChar char="•"/>
            </a:pPr>
            <a:r>
              <a:rPr lang="id-ID" sz="1500" dirty="0" smtClean="0"/>
              <a:t>Staff </a:t>
            </a:r>
            <a:r>
              <a:rPr lang="id-ID" sz="1500" dirty="0"/>
              <a:t>akuntan GO-JEK yang berada di wilayah Jawa Timur sebagian besar adalah </a:t>
            </a:r>
            <a:r>
              <a:rPr lang="id-ID" sz="1500" dirty="0" smtClean="0"/>
              <a:t>perempuan</a:t>
            </a:r>
          </a:p>
          <a:p>
            <a:pPr marL="285750" indent="-285750" algn="just">
              <a:buFont typeface="Arial" pitchFamily="34" charset="0"/>
              <a:buChar char="•"/>
            </a:pPr>
            <a:r>
              <a:rPr lang="id-ID" sz="1500" dirty="0"/>
              <a:t>S</a:t>
            </a:r>
            <a:r>
              <a:rPr lang="id-ID" sz="1500" dirty="0" smtClean="0"/>
              <a:t>ebagian </a:t>
            </a:r>
            <a:r>
              <a:rPr lang="id-ID" sz="1500" dirty="0"/>
              <a:t>besar staff akuntan GO-JEK yang berada di wilayah Jawa Timur berada pada rentang usia yang produktif yakni  22-26 </a:t>
            </a:r>
            <a:r>
              <a:rPr lang="id-ID" sz="1500" dirty="0" smtClean="0"/>
              <a:t>tahun</a:t>
            </a:r>
          </a:p>
          <a:p>
            <a:pPr marL="285750" indent="-285750" algn="just">
              <a:buFont typeface="Arial" pitchFamily="34" charset="0"/>
              <a:buChar char="•"/>
            </a:pPr>
            <a:r>
              <a:rPr lang="id-ID" sz="1500" dirty="0"/>
              <a:t>S</a:t>
            </a:r>
            <a:r>
              <a:rPr lang="id-ID" sz="1500" dirty="0" smtClean="0"/>
              <a:t>ebagian </a:t>
            </a:r>
            <a:r>
              <a:rPr lang="id-ID" sz="1500" dirty="0"/>
              <a:t>besar responden adalah staff akuntan GO-JEK yang berada di wilayah Jawa Timur memiliki pendidikan terakhir </a:t>
            </a:r>
            <a:r>
              <a:rPr lang="id-ID" sz="1500" dirty="0" smtClean="0"/>
              <a:t>S1</a:t>
            </a:r>
          </a:p>
          <a:p>
            <a:pPr marL="285750" indent="-285750" algn="just">
              <a:buFont typeface="Arial" pitchFamily="34" charset="0"/>
              <a:buChar char="•"/>
            </a:pPr>
            <a:r>
              <a:rPr lang="id-ID" sz="1500" dirty="0"/>
              <a:t>S</a:t>
            </a:r>
            <a:r>
              <a:rPr lang="id-ID" sz="1500" dirty="0" smtClean="0"/>
              <a:t>ebagian </a:t>
            </a:r>
            <a:r>
              <a:rPr lang="id-ID" sz="1500" dirty="0"/>
              <a:t>besar responden adalah staff GO-JEK yang berada di wilayah Jawa Timur yang telah bekerja selama 3-5 tahun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err="1" smtClean="0"/>
              <a:t>Deskripsi</a:t>
            </a:r>
            <a:r>
              <a:rPr dirty="0" smtClean="0"/>
              <a:t> </a:t>
            </a:r>
            <a:r>
              <a:rPr dirty="0" err="1" smtClean="0"/>
              <a:t>Variabel</a:t>
            </a:r>
            <a:r>
              <a:rPr dirty="0" smtClean="0"/>
              <a:t> </a:t>
            </a:r>
            <a:r>
              <a:rPr dirty="0" err="1" smtClean="0"/>
              <a:t>Penelitian</a:t>
            </a:r>
            <a:endParaRPr dirty="0"/>
          </a:p>
        </p:txBody>
      </p:sp>
      <p:sp>
        <p:nvSpPr>
          <p:cNvPr id="3" name="Rounded Rectangle 2"/>
          <p:cNvSpPr/>
          <p:nvPr/>
        </p:nvSpPr>
        <p:spPr>
          <a:xfrm>
            <a:off x="6587835" y="2140528"/>
            <a:ext cx="4675910" cy="3761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500" dirty="0" smtClean="0"/>
              <a:t>Seluruh variabel memiliki nilai rata-rata tiap item yang tinggi, artinya </a:t>
            </a:r>
            <a:r>
              <a:rPr lang="id-ID" sz="1600" dirty="0"/>
              <a:t>responden cenderung memberikan persetujuan atas pernyataan pada angket yang artinya </a:t>
            </a:r>
            <a:r>
              <a:rPr lang="id-ID" sz="1600" i="1" dirty="0" smtClean="0"/>
              <a:t>lifestyle, computer self efficacy, </a:t>
            </a:r>
            <a:r>
              <a:rPr lang="id-ID" sz="1600" dirty="0" smtClean="0"/>
              <a:t>persepsi manfaat, persepsi resiko, dan minat menggunakan SIA </a:t>
            </a:r>
            <a:r>
              <a:rPr lang="id-ID" sz="1600" dirty="0"/>
              <a:t>bagi staff akuntan GO-JEK yang berada di wilayah Jawa Timur sudah baik</a:t>
            </a:r>
            <a:endParaRPr lang="id-ID" sz="1500" dirty="0"/>
          </a:p>
        </p:txBody>
      </p:sp>
      <p:graphicFrame>
        <p:nvGraphicFramePr>
          <p:cNvPr id="4" name="Table 3"/>
          <p:cNvGraphicFramePr>
            <a:graphicFrameLocks noGrp="1"/>
          </p:cNvGraphicFramePr>
          <p:nvPr>
            <p:extLst>
              <p:ext uri="{D42A27DB-BD31-4B8C-83A1-F6EECF244321}">
                <p14:modId xmlns:p14="http://schemas.microsoft.com/office/powerpoint/2010/main" val="2429222931"/>
              </p:ext>
            </p:extLst>
          </p:nvPr>
        </p:nvGraphicFramePr>
        <p:xfrm>
          <a:off x="492701" y="1918162"/>
          <a:ext cx="5346989" cy="4206240"/>
        </p:xfrm>
        <a:graphic>
          <a:graphicData uri="http://schemas.openxmlformats.org/drawingml/2006/table">
            <a:tbl>
              <a:tblPr firstRow="1" firstCol="1" bandRow="1">
                <a:tableStyleId>{5C22544A-7EE6-4342-B048-85BDC9FD1C3A}</a:tableStyleId>
              </a:tblPr>
              <a:tblGrid>
                <a:gridCol w="2273672"/>
                <a:gridCol w="1737747"/>
                <a:gridCol w="1335570"/>
              </a:tblGrid>
              <a:tr h="0">
                <a:tc>
                  <a:txBody>
                    <a:bodyPr/>
                    <a:lstStyle/>
                    <a:p>
                      <a:pPr algn="ctr">
                        <a:spcAft>
                          <a:spcPts val="0"/>
                        </a:spcAft>
                      </a:pPr>
                      <a:r>
                        <a:rPr lang="id-ID" sz="1200">
                          <a:effectLst/>
                        </a:rPr>
                        <a:t>Variabel</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Item/Indikator</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Mean</a:t>
                      </a:r>
                      <a:endParaRPr lang="id-ID" sz="1800">
                        <a:effectLst/>
                        <a:latin typeface="Times New Roman"/>
                        <a:ea typeface="Times New Roman"/>
                      </a:endParaRPr>
                    </a:p>
                  </a:txBody>
                  <a:tcPr marL="68580" marR="68580" marT="0" marB="0"/>
                </a:tc>
              </a:tr>
              <a:tr h="0">
                <a:tc>
                  <a:txBody>
                    <a:bodyPr/>
                    <a:lstStyle/>
                    <a:p>
                      <a:pPr algn="just">
                        <a:spcAft>
                          <a:spcPts val="0"/>
                        </a:spcAft>
                      </a:pPr>
                      <a:r>
                        <a:rPr lang="id-ID" sz="1200">
                          <a:effectLst/>
                        </a:rPr>
                        <a:t>Life style</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1</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4,26</a:t>
                      </a:r>
                      <a:endParaRPr lang="id-ID" sz="1800">
                        <a:effectLst/>
                        <a:latin typeface="Times New Roman"/>
                        <a:ea typeface="Times New Roman"/>
                      </a:endParaRPr>
                    </a:p>
                  </a:txBody>
                  <a:tcPr marL="68580" marR="68580" marT="0" marB="0" anchor="ctr"/>
                </a:tc>
              </a:tr>
              <a:tr h="0">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2</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4,00</a:t>
                      </a:r>
                      <a:endParaRPr lang="id-ID" sz="1800">
                        <a:effectLst/>
                        <a:latin typeface="Times New Roman"/>
                        <a:ea typeface="Times New Roman"/>
                      </a:endParaRPr>
                    </a:p>
                  </a:txBody>
                  <a:tcPr marL="68580" marR="68580" marT="0" marB="0" anchor="ctr"/>
                </a:tc>
              </a:tr>
              <a:tr h="0">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3</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4,06</a:t>
                      </a:r>
                      <a:endParaRPr lang="id-ID" sz="1800">
                        <a:effectLst/>
                        <a:latin typeface="Times New Roman"/>
                        <a:ea typeface="Times New Roman"/>
                      </a:endParaRPr>
                    </a:p>
                  </a:txBody>
                  <a:tcPr marL="68580" marR="68580" marT="0" marB="0" anchor="ctr"/>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Total</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4,11</a:t>
                      </a:r>
                      <a:endParaRPr lang="id-ID" sz="1800">
                        <a:effectLst/>
                        <a:latin typeface="Times New Roman"/>
                        <a:ea typeface="Times New Roman"/>
                      </a:endParaRPr>
                    </a:p>
                  </a:txBody>
                  <a:tcPr marL="68580" marR="68580" marT="0" marB="0" anchor="ctr"/>
                </a:tc>
              </a:tr>
              <a:tr h="81915">
                <a:tc>
                  <a:txBody>
                    <a:bodyPr/>
                    <a:lstStyle/>
                    <a:p>
                      <a:pPr algn="just">
                        <a:spcAft>
                          <a:spcPts val="0"/>
                        </a:spcAft>
                      </a:pPr>
                      <a:r>
                        <a:rPr lang="id-ID" sz="1200">
                          <a:effectLst/>
                        </a:rPr>
                        <a:t>Computer self Efficacy</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1</a:t>
                      </a:r>
                      <a:endParaRPr lang="id-ID" sz="1800">
                        <a:effectLst/>
                        <a:latin typeface="Times New Roman"/>
                        <a:ea typeface="Times New Roman"/>
                      </a:endParaRPr>
                    </a:p>
                  </a:txBody>
                  <a:tcPr marL="68580" marR="68580" marT="0" marB="0" anchor="ctr"/>
                </a:tc>
                <a:tc>
                  <a:txBody>
                    <a:bodyPr/>
                    <a:lstStyle/>
                    <a:p>
                      <a:pPr algn="r">
                        <a:spcAft>
                          <a:spcPts val="0"/>
                        </a:spcAft>
                      </a:pPr>
                      <a:r>
                        <a:rPr lang="id-ID" sz="1200">
                          <a:effectLst/>
                        </a:rPr>
                        <a:t>4,35</a:t>
                      </a:r>
                      <a:endParaRPr lang="id-ID" sz="1800">
                        <a:effectLst/>
                        <a:latin typeface="Times New Roman"/>
                        <a:ea typeface="Times New Roman"/>
                      </a:endParaRPr>
                    </a:p>
                  </a:txBody>
                  <a:tcPr marL="68580" marR="68580" marT="0" marB="0" anchor="ctr"/>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2</a:t>
                      </a:r>
                      <a:endParaRPr lang="id-ID" sz="1800">
                        <a:effectLst/>
                        <a:latin typeface="Times New Roman"/>
                        <a:ea typeface="Times New Roman"/>
                      </a:endParaRPr>
                    </a:p>
                  </a:txBody>
                  <a:tcPr marL="68580" marR="68580" marT="0" marB="0" anchor="ctr"/>
                </a:tc>
                <a:tc>
                  <a:txBody>
                    <a:bodyPr/>
                    <a:lstStyle/>
                    <a:p>
                      <a:pPr algn="r">
                        <a:spcAft>
                          <a:spcPts val="0"/>
                        </a:spcAft>
                      </a:pPr>
                      <a:r>
                        <a:rPr lang="id-ID" sz="1200">
                          <a:effectLst/>
                        </a:rPr>
                        <a:t>4,40</a:t>
                      </a:r>
                      <a:endParaRPr lang="id-ID" sz="1800">
                        <a:effectLst/>
                        <a:latin typeface="Times New Roman"/>
                        <a:ea typeface="Times New Roman"/>
                      </a:endParaRPr>
                    </a:p>
                  </a:txBody>
                  <a:tcPr marL="68580" marR="68580" marT="0" marB="0" anchor="ctr"/>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3</a:t>
                      </a:r>
                      <a:endParaRPr lang="id-ID" sz="1800">
                        <a:effectLst/>
                        <a:latin typeface="Times New Roman"/>
                        <a:ea typeface="Times New Roman"/>
                      </a:endParaRPr>
                    </a:p>
                  </a:txBody>
                  <a:tcPr marL="68580" marR="68580" marT="0" marB="0" anchor="ctr"/>
                </a:tc>
                <a:tc>
                  <a:txBody>
                    <a:bodyPr/>
                    <a:lstStyle/>
                    <a:p>
                      <a:pPr algn="r">
                        <a:spcAft>
                          <a:spcPts val="0"/>
                        </a:spcAft>
                      </a:pPr>
                      <a:r>
                        <a:rPr lang="id-ID" sz="1200">
                          <a:effectLst/>
                        </a:rPr>
                        <a:t>4,09</a:t>
                      </a:r>
                      <a:endParaRPr lang="id-ID" sz="1800">
                        <a:effectLst/>
                        <a:latin typeface="Times New Roman"/>
                        <a:ea typeface="Times New Roman"/>
                      </a:endParaRPr>
                    </a:p>
                  </a:txBody>
                  <a:tcPr marL="68580" marR="68580" marT="0" marB="0" anchor="ctr"/>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4</a:t>
                      </a:r>
                      <a:endParaRPr lang="id-ID" sz="1800">
                        <a:effectLst/>
                        <a:latin typeface="Times New Roman"/>
                        <a:ea typeface="Times New Roman"/>
                      </a:endParaRPr>
                    </a:p>
                  </a:txBody>
                  <a:tcPr marL="68580" marR="68580" marT="0" marB="0" anchor="ctr"/>
                </a:tc>
                <a:tc>
                  <a:txBody>
                    <a:bodyPr/>
                    <a:lstStyle/>
                    <a:p>
                      <a:pPr algn="r">
                        <a:spcAft>
                          <a:spcPts val="0"/>
                        </a:spcAft>
                      </a:pPr>
                      <a:r>
                        <a:rPr lang="id-ID" sz="1200">
                          <a:effectLst/>
                        </a:rPr>
                        <a:t>3,79</a:t>
                      </a:r>
                      <a:endParaRPr lang="id-ID" sz="1800">
                        <a:effectLst/>
                        <a:latin typeface="Times New Roman"/>
                        <a:ea typeface="Times New Roman"/>
                      </a:endParaRPr>
                    </a:p>
                  </a:txBody>
                  <a:tcPr marL="68580" marR="68580" marT="0" marB="0" anchor="ctr"/>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Total</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4,16</a:t>
                      </a:r>
                      <a:endParaRPr lang="id-ID" sz="1800">
                        <a:effectLst/>
                        <a:latin typeface="Times New Roman"/>
                        <a:ea typeface="Times New Roman"/>
                      </a:endParaRPr>
                    </a:p>
                  </a:txBody>
                  <a:tcPr marL="68580" marR="68580" marT="0" marB="0" anchor="ctr"/>
                </a:tc>
              </a:tr>
              <a:tr h="81915">
                <a:tc>
                  <a:txBody>
                    <a:bodyPr/>
                    <a:lstStyle/>
                    <a:p>
                      <a:pPr algn="just">
                        <a:spcAft>
                          <a:spcPts val="0"/>
                        </a:spcAft>
                      </a:pPr>
                      <a:r>
                        <a:rPr lang="id-ID" sz="1200">
                          <a:effectLst/>
                        </a:rPr>
                        <a:t>Persepsi Manfaat</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1</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4,26</a:t>
                      </a:r>
                      <a:endParaRPr lang="id-ID" sz="1800">
                        <a:effectLst/>
                        <a:latin typeface="Times New Roman"/>
                        <a:ea typeface="Times New Roman"/>
                      </a:endParaRPr>
                    </a:p>
                  </a:txBody>
                  <a:tcPr marL="68580" marR="68580" marT="0" marB="0"/>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2</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4,12</a:t>
                      </a:r>
                      <a:endParaRPr lang="id-ID" sz="1800">
                        <a:effectLst/>
                        <a:latin typeface="Times New Roman"/>
                        <a:ea typeface="Times New Roman"/>
                      </a:endParaRPr>
                    </a:p>
                  </a:txBody>
                  <a:tcPr marL="68580" marR="68580" marT="0" marB="0"/>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3</a:t>
                      </a:r>
                      <a:endParaRPr lang="id-ID" sz="1800">
                        <a:effectLst/>
                        <a:latin typeface="Times New Roman"/>
                        <a:ea typeface="Times New Roman"/>
                      </a:endParaRPr>
                    </a:p>
                  </a:txBody>
                  <a:tcPr marL="68580" marR="68580" marT="0" marB="0"/>
                </a:tc>
                <a:tc>
                  <a:txBody>
                    <a:bodyPr/>
                    <a:lstStyle/>
                    <a:p>
                      <a:pPr algn="r">
                        <a:spcAft>
                          <a:spcPts val="0"/>
                        </a:spcAft>
                      </a:pPr>
                      <a:r>
                        <a:rPr lang="id-ID" sz="1200" dirty="0">
                          <a:effectLst/>
                        </a:rPr>
                        <a:t>4,06</a:t>
                      </a:r>
                      <a:endParaRPr lang="id-ID" sz="1800" dirty="0">
                        <a:effectLst/>
                        <a:latin typeface="Times New Roman"/>
                        <a:ea typeface="Times New Roman"/>
                      </a:endParaRPr>
                    </a:p>
                  </a:txBody>
                  <a:tcPr marL="68580" marR="68580" marT="0" marB="0"/>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Total</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4,15</a:t>
                      </a:r>
                      <a:endParaRPr lang="id-ID" sz="1800">
                        <a:effectLst/>
                        <a:latin typeface="Times New Roman"/>
                        <a:ea typeface="Times New Roman"/>
                      </a:endParaRPr>
                    </a:p>
                  </a:txBody>
                  <a:tcPr marL="68580" marR="68580" marT="0" marB="0" anchor="ctr"/>
                </a:tc>
              </a:tr>
              <a:tr h="81915">
                <a:tc>
                  <a:txBody>
                    <a:bodyPr/>
                    <a:lstStyle/>
                    <a:p>
                      <a:pPr algn="just">
                        <a:spcAft>
                          <a:spcPts val="0"/>
                        </a:spcAft>
                      </a:pPr>
                      <a:r>
                        <a:rPr lang="id-ID" sz="1200">
                          <a:effectLst/>
                        </a:rPr>
                        <a:t>Persepsi Risiko</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1</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4,29</a:t>
                      </a:r>
                      <a:endParaRPr lang="id-ID" sz="1800">
                        <a:effectLst/>
                        <a:latin typeface="Times New Roman"/>
                        <a:ea typeface="Times New Roman"/>
                      </a:endParaRPr>
                    </a:p>
                  </a:txBody>
                  <a:tcPr marL="68580" marR="68580" marT="0" marB="0"/>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2</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4,09</a:t>
                      </a:r>
                      <a:endParaRPr lang="id-ID" sz="1800">
                        <a:effectLst/>
                        <a:latin typeface="Times New Roman"/>
                        <a:ea typeface="Times New Roman"/>
                      </a:endParaRPr>
                    </a:p>
                  </a:txBody>
                  <a:tcPr marL="68580" marR="68580" marT="0" marB="0"/>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Total</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4,19</a:t>
                      </a:r>
                      <a:endParaRPr lang="id-ID" sz="1800">
                        <a:effectLst/>
                        <a:latin typeface="Times New Roman"/>
                        <a:ea typeface="Times New Roman"/>
                      </a:endParaRPr>
                    </a:p>
                  </a:txBody>
                  <a:tcPr marL="68580" marR="68580" marT="0" marB="0" anchor="ctr"/>
                </a:tc>
              </a:tr>
              <a:tr h="81915">
                <a:tc>
                  <a:txBody>
                    <a:bodyPr/>
                    <a:lstStyle/>
                    <a:p>
                      <a:pPr algn="just">
                        <a:spcAft>
                          <a:spcPts val="0"/>
                        </a:spcAft>
                      </a:pPr>
                      <a:r>
                        <a:rPr lang="id-ID" sz="1200">
                          <a:effectLst/>
                        </a:rPr>
                        <a:t>Minat Menggunakan SIA</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1</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4,26</a:t>
                      </a:r>
                      <a:endParaRPr lang="id-ID" sz="1800">
                        <a:effectLst/>
                        <a:latin typeface="Times New Roman"/>
                        <a:ea typeface="Times New Roman"/>
                      </a:endParaRPr>
                    </a:p>
                  </a:txBody>
                  <a:tcPr marL="68580" marR="68580" marT="0" marB="0"/>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2</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4,24</a:t>
                      </a:r>
                      <a:endParaRPr lang="id-ID" sz="1800">
                        <a:effectLst/>
                        <a:latin typeface="Times New Roman"/>
                        <a:ea typeface="Times New Roman"/>
                      </a:endParaRPr>
                    </a:p>
                  </a:txBody>
                  <a:tcPr marL="68580" marR="68580" marT="0" marB="0"/>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3</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4,09</a:t>
                      </a:r>
                      <a:endParaRPr lang="id-ID" sz="1800">
                        <a:effectLst/>
                        <a:latin typeface="Times New Roman"/>
                        <a:ea typeface="Times New Roman"/>
                      </a:endParaRPr>
                    </a:p>
                  </a:txBody>
                  <a:tcPr marL="68580" marR="68580" marT="0" marB="0"/>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4</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4,06</a:t>
                      </a:r>
                      <a:endParaRPr lang="id-ID" sz="1800">
                        <a:effectLst/>
                        <a:latin typeface="Times New Roman"/>
                        <a:ea typeface="Times New Roman"/>
                      </a:endParaRPr>
                    </a:p>
                  </a:txBody>
                  <a:tcPr marL="68580" marR="68580" marT="0" marB="0"/>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5</a:t>
                      </a:r>
                      <a:endParaRPr lang="id-ID" sz="1800">
                        <a:effectLst/>
                        <a:latin typeface="Times New Roman"/>
                        <a:ea typeface="Times New Roman"/>
                      </a:endParaRPr>
                    </a:p>
                  </a:txBody>
                  <a:tcPr marL="68580" marR="68580" marT="0" marB="0"/>
                </a:tc>
                <a:tc>
                  <a:txBody>
                    <a:bodyPr/>
                    <a:lstStyle/>
                    <a:p>
                      <a:pPr algn="r">
                        <a:spcAft>
                          <a:spcPts val="0"/>
                        </a:spcAft>
                      </a:pPr>
                      <a:r>
                        <a:rPr lang="id-ID" sz="1200">
                          <a:effectLst/>
                        </a:rPr>
                        <a:t>3,94</a:t>
                      </a:r>
                      <a:endParaRPr lang="id-ID" sz="1800">
                        <a:effectLst/>
                        <a:latin typeface="Times New Roman"/>
                        <a:ea typeface="Times New Roman"/>
                      </a:endParaRPr>
                    </a:p>
                  </a:txBody>
                  <a:tcPr marL="68580" marR="68580" marT="0" marB="0"/>
                </a:tc>
              </a:tr>
              <a:tr h="81915">
                <a:tc>
                  <a:txBody>
                    <a:bodyPr/>
                    <a:lstStyle/>
                    <a:p>
                      <a:pPr algn="just">
                        <a:spcAft>
                          <a:spcPts val="0"/>
                        </a:spcAft>
                      </a:pPr>
                      <a:r>
                        <a:rPr lang="id-ID" sz="1200">
                          <a:effectLst/>
                        </a:rPr>
                        <a:t> </a:t>
                      </a:r>
                      <a:endParaRPr lang="id-ID" sz="1800">
                        <a:effectLst/>
                        <a:latin typeface="Times New Roman"/>
                        <a:ea typeface="Times New Roman"/>
                      </a:endParaRPr>
                    </a:p>
                  </a:txBody>
                  <a:tcPr marL="68580" marR="68580" marT="0" marB="0"/>
                </a:tc>
                <a:tc>
                  <a:txBody>
                    <a:bodyPr/>
                    <a:lstStyle/>
                    <a:p>
                      <a:pPr algn="ctr">
                        <a:spcAft>
                          <a:spcPts val="0"/>
                        </a:spcAft>
                      </a:pPr>
                      <a:r>
                        <a:rPr lang="id-ID" sz="1200">
                          <a:effectLst/>
                        </a:rPr>
                        <a:t>Total</a:t>
                      </a:r>
                      <a:endParaRPr lang="id-ID" sz="1800">
                        <a:effectLst/>
                        <a:latin typeface="Times New Roman"/>
                        <a:ea typeface="Times New Roman"/>
                      </a:endParaRPr>
                    </a:p>
                  </a:txBody>
                  <a:tcPr marL="68580" marR="68580" marT="0" marB="0"/>
                </a:tc>
                <a:tc>
                  <a:txBody>
                    <a:bodyPr/>
                    <a:lstStyle/>
                    <a:p>
                      <a:pPr algn="r">
                        <a:spcAft>
                          <a:spcPts val="0"/>
                        </a:spcAft>
                      </a:pPr>
                      <a:r>
                        <a:rPr lang="id-ID" sz="1200" dirty="0">
                          <a:effectLst/>
                        </a:rPr>
                        <a:t>4,12</a:t>
                      </a:r>
                      <a:endParaRPr lang="id-ID"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062130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err="1" smtClean="0"/>
              <a:t>Uji</a:t>
            </a:r>
            <a:r>
              <a:rPr dirty="0" smtClean="0"/>
              <a:t> </a:t>
            </a:r>
            <a:r>
              <a:rPr dirty="0" err="1" smtClean="0"/>
              <a:t>Normalitas</a:t>
            </a:r>
            <a:endParaRPr dirty="0"/>
          </a:p>
        </p:txBody>
      </p:sp>
      <p:sp>
        <p:nvSpPr>
          <p:cNvPr id="3" name="Rounded Rectangle 2"/>
          <p:cNvSpPr/>
          <p:nvPr/>
        </p:nvSpPr>
        <p:spPr>
          <a:xfrm>
            <a:off x="6587835" y="2140528"/>
            <a:ext cx="4675910" cy="3761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Hasil uji normalitas pada keempat persamaan dalam penelitian ini memeliki nilai sinifikansi &gt; 0,05 sehingga dapat diambil keputusan bahwa data  normal</a:t>
            </a:r>
            <a:endParaRPr lang="id-ID" sz="1800" dirty="0"/>
          </a:p>
        </p:txBody>
      </p:sp>
      <p:graphicFrame>
        <p:nvGraphicFramePr>
          <p:cNvPr id="2" name="Table 1"/>
          <p:cNvGraphicFramePr>
            <a:graphicFrameLocks noGrp="1"/>
          </p:cNvGraphicFramePr>
          <p:nvPr>
            <p:extLst>
              <p:ext uri="{D42A27DB-BD31-4B8C-83A1-F6EECF244321}">
                <p14:modId xmlns:p14="http://schemas.microsoft.com/office/powerpoint/2010/main" val="552767753"/>
              </p:ext>
            </p:extLst>
          </p:nvPr>
        </p:nvGraphicFramePr>
        <p:xfrm>
          <a:off x="501361" y="2140528"/>
          <a:ext cx="5525367" cy="2202870"/>
        </p:xfrm>
        <a:graphic>
          <a:graphicData uri="http://schemas.openxmlformats.org/drawingml/2006/table">
            <a:tbl>
              <a:tblPr firstRow="1" firstCol="1" bandRow="1">
                <a:tableStyleId>{5C22544A-7EE6-4342-B048-85BDC9FD1C3A}</a:tableStyleId>
              </a:tblPr>
              <a:tblGrid>
                <a:gridCol w="2016780"/>
                <a:gridCol w="2016780"/>
                <a:gridCol w="1491807"/>
              </a:tblGrid>
              <a:tr h="440574">
                <a:tc>
                  <a:txBody>
                    <a:bodyPr/>
                    <a:lstStyle/>
                    <a:p>
                      <a:pPr algn="ctr">
                        <a:spcAft>
                          <a:spcPts val="0"/>
                        </a:spcAft>
                      </a:pPr>
                      <a:r>
                        <a:rPr lang="id-ID" sz="2000">
                          <a:effectLst/>
                        </a:rPr>
                        <a:t>Persamaan</a:t>
                      </a:r>
                      <a:endParaRPr lang="id-ID" sz="3200">
                        <a:effectLst/>
                        <a:latin typeface="Times New Roman"/>
                        <a:ea typeface="Times New Roman"/>
                      </a:endParaRPr>
                    </a:p>
                  </a:txBody>
                  <a:tcPr marL="68580" marR="68580" marT="0" marB="0"/>
                </a:tc>
                <a:tc>
                  <a:txBody>
                    <a:bodyPr/>
                    <a:lstStyle/>
                    <a:p>
                      <a:pPr algn="ctr">
                        <a:spcAft>
                          <a:spcPts val="0"/>
                        </a:spcAft>
                      </a:pPr>
                      <a:r>
                        <a:rPr lang="id-ID" sz="2000">
                          <a:effectLst/>
                        </a:rPr>
                        <a:t>Nilai sig.</a:t>
                      </a:r>
                      <a:endParaRPr lang="id-ID" sz="3200">
                        <a:effectLst/>
                        <a:latin typeface="Times New Roman"/>
                        <a:ea typeface="Times New Roman"/>
                      </a:endParaRPr>
                    </a:p>
                  </a:txBody>
                  <a:tcPr marL="68580" marR="68580" marT="0" marB="0"/>
                </a:tc>
                <a:tc>
                  <a:txBody>
                    <a:bodyPr/>
                    <a:lstStyle/>
                    <a:p>
                      <a:pPr algn="ctr">
                        <a:spcAft>
                          <a:spcPts val="0"/>
                        </a:spcAft>
                      </a:pPr>
                      <a:r>
                        <a:rPr lang="id-ID" sz="2000">
                          <a:effectLst/>
                        </a:rPr>
                        <a:t>Hasil</a:t>
                      </a:r>
                      <a:endParaRPr lang="id-ID" sz="3200">
                        <a:effectLst/>
                        <a:latin typeface="Times New Roman"/>
                        <a:ea typeface="Times New Roman"/>
                      </a:endParaRPr>
                    </a:p>
                  </a:txBody>
                  <a:tcPr marL="68580" marR="68580" marT="0" marB="0"/>
                </a:tc>
              </a:tr>
              <a:tr h="440574">
                <a:tc>
                  <a:txBody>
                    <a:bodyPr/>
                    <a:lstStyle/>
                    <a:p>
                      <a:pPr algn="just">
                        <a:spcAft>
                          <a:spcPts val="0"/>
                        </a:spcAft>
                      </a:pPr>
                      <a:r>
                        <a:rPr lang="id-ID" sz="2000">
                          <a:effectLst/>
                        </a:rPr>
                        <a:t>X1 terhadap Y</a:t>
                      </a:r>
                      <a:endParaRPr lang="id-ID" sz="3200">
                        <a:effectLst/>
                        <a:latin typeface="Times New Roman"/>
                        <a:ea typeface="Times New Roman"/>
                      </a:endParaRPr>
                    </a:p>
                  </a:txBody>
                  <a:tcPr marL="68580" marR="68580" marT="0" marB="0"/>
                </a:tc>
                <a:tc>
                  <a:txBody>
                    <a:bodyPr/>
                    <a:lstStyle/>
                    <a:p>
                      <a:pPr algn="ctr">
                        <a:spcAft>
                          <a:spcPts val="0"/>
                        </a:spcAft>
                      </a:pPr>
                      <a:r>
                        <a:rPr lang="id-ID" sz="2000">
                          <a:effectLst/>
                        </a:rPr>
                        <a:t>0,094</a:t>
                      </a:r>
                      <a:endParaRPr lang="id-ID" sz="3200">
                        <a:effectLst/>
                        <a:latin typeface="Times New Roman"/>
                        <a:ea typeface="Times New Roman"/>
                      </a:endParaRPr>
                    </a:p>
                  </a:txBody>
                  <a:tcPr marL="68580" marR="68580" marT="0" marB="0"/>
                </a:tc>
                <a:tc>
                  <a:txBody>
                    <a:bodyPr/>
                    <a:lstStyle/>
                    <a:p>
                      <a:pPr algn="r">
                        <a:spcAft>
                          <a:spcPts val="0"/>
                        </a:spcAft>
                      </a:pPr>
                      <a:r>
                        <a:rPr lang="id-ID" sz="2000">
                          <a:effectLst/>
                        </a:rPr>
                        <a:t>Normal</a:t>
                      </a:r>
                      <a:endParaRPr lang="id-ID" sz="3200">
                        <a:effectLst/>
                        <a:latin typeface="Times New Roman"/>
                        <a:ea typeface="Times New Roman"/>
                      </a:endParaRPr>
                    </a:p>
                  </a:txBody>
                  <a:tcPr marL="68580" marR="68580" marT="0" marB="0" anchor="ctr"/>
                </a:tc>
              </a:tr>
              <a:tr h="440574">
                <a:tc>
                  <a:txBody>
                    <a:bodyPr/>
                    <a:lstStyle/>
                    <a:p>
                      <a:pPr algn="just">
                        <a:spcAft>
                          <a:spcPts val="0"/>
                        </a:spcAft>
                      </a:pPr>
                      <a:r>
                        <a:rPr lang="id-ID" sz="2000">
                          <a:effectLst/>
                        </a:rPr>
                        <a:t>X2 terhadap Y</a:t>
                      </a:r>
                      <a:endParaRPr lang="id-ID" sz="3200">
                        <a:effectLst/>
                        <a:latin typeface="Times New Roman"/>
                        <a:ea typeface="Times New Roman"/>
                      </a:endParaRPr>
                    </a:p>
                  </a:txBody>
                  <a:tcPr marL="68580" marR="68580" marT="0" marB="0"/>
                </a:tc>
                <a:tc>
                  <a:txBody>
                    <a:bodyPr/>
                    <a:lstStyle/>
                    <a:p>
                      <a:pPr algn="ctr">
                        <a:spcAft>
                          <a:spcPts val="0"/>
                        </a:spcAft>
                      </a:pPr>
                      <a:r>
                        <a:rPr lang="id-ID" sz="2000">
                          <a:effectLst/>
                        </a:rPr>
                        <a:t>0,084</a:t>
                      </a:r>
                      <a:endParaRPr lang="id-ID" sz="3200">
                        <a:effectLst/>
                        <a:latin typeface="Times New Roman"/>
                        <a:ea typeface="Times New Roman"/>
                      </a:endParaRPr>
                    </a:p>
                  </a:txBody>
                  <a:tcPr marL="68580" marR="68580" marT="0" marB="0" anchor="ctr"/>
                </a:tc>
                <a:tc>
                  <a:txBody>
                    <a:bodyPr/>
                    <a:lstStyle/>
                    <a:p>
                      <a:pPr algn="r">
                        <a:spcAft>
                          <a:spcPts val="0"/>
                        </a:spcAft>
                      </a:pPr>
                      <a:r>
                        <a:rPr lang="id-ID" sz="2000">
                          <a:effectLst/>
                        </a:rPr>
                        <a:t>Normal</a:t>
                      </a:r>
                      <a:endParaRPr lang="id-ID" sz="3200">
                        <a:effectLst/>
                        <a:latin typeface="Times New Roman"/>
                        <a:ea typeface="Times New Roman"/>
                      </a:endParaRPr>
                    </a:p>
                  </a:txBody>
                  <a:tcPr marL="68580" marR="68580" marT="0" marB="0" anchor="ctr"/>
                </a:tc>
              </a:tr>
              <a:tr h="440574">
                <a:tc>
                  <a:txBody>
                    <a:bodyPr/>
                    <a:lstStyle/>
                    <a:p>
                      <a:pPr algn="just">
                        <a:spcAft>
                          <a:spcPts val="0"/>
                        </a:spcAft>
                      </a:pPr>
                      <a:r>
                        <a:rPr lang="id-ID" sz="2000">
                          <a:effectLst/>
                        </a:rPr>
                        <a:t>X3 terhadap Y</a:t>
                      </a:r>
                      <a:endParaRPr lang="id-ID" sz="3200">
                        <a:effectLst/>
                        <a:latin typeface="Times New Roman"/>
                        <a:ea typeface="Times New Roman"/>
                      </a:endParaRPr>
                    </a:p>
                  </a:txBody>
                  <a:tcPr marL="68580" marR="68580" marT="0" marB="0"/>
                </a:tc>
                <a:tc>
                  <a:txBody>
                    <a:bodyPr/>
                    <a:lstStyle/>
                    <a:p>
                      <a:pPr algn="ctr">
                        <a:spcAft>
                          <a:spcPts val="0"/>
                        </a:spcAft>
                      </a:pPr>
                      <a:r>
                        <a:rPr lang="id-ID" sz="2000">
                          <a:effectLst/>
                        </a:rPr>
                        <a:t>0,082</a:t>
                      </a:r>
                      <a:endParaRPr lang="id-ID" sz="3200">
                        <a:effectLst/>
                        <a:latin typeface="Times New Roman"/>
                        <a:ea typeface="Times New Roman"/>
                      </a:endParaRPr>
                    </a:p>
                  </a:txBody>
                  <a:tcPr marL="68580" marR="68580" marT="0" marB="0"/>
                </a:tc>
                <a:tc>
                  <a:txBody>
                    <a:bodyPr/>
                    <a:lstStyle/>
                    <a:p>
                      <a:pPr algn="r">
                        <a:spcAft>
                          <a:spcPts val="0"/>
                        </a:spcAft>
                      </a:pPr>
                      <a:r>
                        <a:rPr lang="id-ID" sz="2000">
                          <a:effectLst/>
                        </a:rPr>
                        <a:t>Normal</a:t>
                      </a:r>
                      <a:endParaRPr lang="id-ID" sz="3200">
                        <a:effectLst/>
                        <a:latin typeface="Times New Roman"/>
                        <a:ea typeface="Times New Roman"/>
                      </a:endParaRPr>
                    </a:p>
                  </a:txBody>
                  <a:tcPr marL="68580" marR="68580" marT="0" marB="0" anchor="ctr"/>
                </a:tc>
              </a:tr>
              <a:tr h="440574">
                <a:tc>
                  <a:txBody>
                    <a:bodyPr/>
                    <a:lstStyle/>
                    <a:p>
                      <a:pPr algn="just">
                        <a:spcAft>
                          <a:spcPts val="0"/>
                        </a:spcAft>
                      </a:pPr>
                      <a:r>
                        <a:rPr lang="id-ID" sz="2000">
                          <a:effectLst/>
                        </a:rPr>
                        <a:t>X4 terhadap Y</a:t>
                      </a:r>
                      <a:endParaRPr lang="id-ID" sz="3200">
                        <a:effectLst/>
                        <a:latin typeface="Times New Roman"/>
                        <a:ea typeface="Times New Roman"/>
                      </a:endParaRPr>
                    </a:p>
                  </a:txBody>
                  <a:tcPr marL="68580" marR="68580" marT="0" marB="0"/>
                </a:tc>
                <a:tc>
                  <a:txBody>
                    <a:bodyPr/>
                    <a:lstStyle/>
                    <a:p>
                      <a:pPr algn="ctr">
                        <a:spcAft>
                          <a:spcPts val="0"/>
                        </a:spcAft>
                      </a:pPr>
                      <a:r>
                        <a:rPr lang="id-ID" sz="2000">
                          <a:effectLst/>
                        </a:rPr>
                        <a:t>0,091</a:t>
                      </a:r>
                      <a:endParaRPr lang="id-ID" sz="3200">
                        <a:effectLst/>
                        <a:latin typeface="Times New Roman"/>
                        <a:ea typeface="Times New Roman"/>
                      </a:endParaRPr>
                    </a:p>
                  </a:txBody>
                  <a:tcPr marL="68580" marR="68580" marT="0" marB="0"/>
                </a:tc>
                <a:tc>
                  <a:txBody>
                    <a:bodyPr/>
                    <a:lstStyle/>
                    <a:p>
                      <a:pPr algn="r">
                        <a:spcAft>
                          <a:spcPts val="0"/>
                        </a:spcAft>
                      </a:pPr>
                      <a:r>
                        <a:rPr lang="id-ID" sz="2000" dirty="0">
                          <a:effectLst/>
                        </a:rPr>
                        <a:t>Normal</a:t>
                      </a:r>
                      <a:endParaRPr lang="id-ID" sz="3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552388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err="1" smtClean="0"/>
              <a:t>Regresi</a:t>
            </a:r>
            <a:r>
              <a:rPr dirty="0" smtClean="0"/>
              <a:t> Linier </a:t>
            </a:r>
            <a:r>
              <a:rPr dirty="0" err="1" smtClean="0"/>
              <a:t>Sederhana</a:t>
            </a:r>
            <a:r>
              <a:rPr dirty="0" smtClean="0"/>
              <a:t>			</a:t>
            </a:r>
            <a:r>
              <a:rPr dirty="0" err="1" smtClean="0"/>
              <a:t>Koefisien</a:t>
            </a:r>
            <a:r>
              <a:rPr dirty="0" smtClean="0"/>
              <a:t> </a:t>
            </a:r>
            <a:r>
              <a:rPr dirty="0" err="1" smtClean="0"/>
              <a:t>Determinasi</a:t>
            </a:r>
            <a:endParaRPr dirty="0"/>
          </a:p>
        </p:txBody>
      </p:sp>
      <p:sp>
        <p:nvSpPr>
          <p:cNvPr id="3" name="Rounded Rectangle 2"/>
          <p:cNvSpPr/>
          <p:nvPr/>
        </p:nvSpPr>
        <p:spPr>
          <a:xfrm>
            <a:off x="62346" y="3491346"/>
            <a:ext cx="4675910" cy="1537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t>Seluruh hubungan memiliki nilai beta yang positif, artinya seluruh hubungan variabel memiliki hubungan yang sejalan denga variabel Y</a:t>
            </a:r>
            <a:endParaRPr lang="id-ID" sz="1800" dirty="0"/>
          </a:p>
        </p:txBody>
      </p:sp>
      <p:graphicFrame>
        <p:nvGraphicFramePr>
          <p:cNvPr id="4" name="Table 3"/>
          <p:cNvGraphicFramePr>
            <a:graphicFrameLocks noGrp="1"/>
          </p:cNvGraphicFramePr>
          <p:nvPr>
            <p:extLst>
              <p:ext uri="{D42A27DB-BD31-4B8C-83A1-F6EECF244321}">
                <p14:modId xmlns:p14="http://schemas.microsoft.com/office/powerpoint/2010/main" val="1498509947"/>
              </p:ext>
            </p:extLst>
          </p:nvPr>
        </p:nvGraphicFramePr>
        <p:xfrm>
          <a:off x="450271" y="1978530"/>
          <a:ext cx="4308764" cy="1263435"/>
        </p:xfrm>
        <a:graphic>
          <a:graphicData uri="http://schemas.openxmlformats.org/drawingml/2006/table">
            <a:tbl>
              <a:tblPr firstRow="1" firstCol="1" bandRow="1">
                <a:tableStyleId>{5C22544A-7EE6-4342-B048-85BDC9FD1C3A}</a:tableStyleId>
              </a:tblPr>
              <a:tblGrid>
                <a:gridCol w="2154382"/>
                <a:gridCol w="2154382"/>
              </a:tblGrid>
              <a:tr h="252687">
                <a:tc>
                  <a:txBody>
                    <a:bodyPr/>
                    <a:lstStyle/>
                    <a:p>
                      <a:pPr algn="ctr">
                        <a:spcAft>
                          <a:spcPts val="0"/>
                        </a:spcAft>
                      </a:pPr>
                      <a:r>
                        <a:rPr lang="id-ID" sz="1600">
                          <a:effectLst/>
                        </a:rPr>
                        <a:t>Persamaan</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Nilai Beta</a:t>
                      </a:r>
                      <a:endParaRPr lang="id-ID" sz="2400">
                        <a:effectLst/>
                        <a:latin typeface="Times New Roman"/>
                        <a:ea typeface="Times New Roman"/>
                      </a:endParaRPr>
                    </a:p>
                  </a:txBody>
                  <a:tcPr marL="68580" marR="68580" marT="0" marB="0"/>
                </a:tc>
              </a:tr>
              <a:tr h="252687">
                <a:tc>
                  <a:txBody>
                    <a:bodyPr/>
                    <a:lstStyle/>
                    <a:p>
                      <a:pPr algn="just">
                        <a:spcAft>
                          <a:spcPts val="0"/>
                        </a:spcAft>
                      </a:pPr>
                      <a:r>
                        <a:rPr lang="id-ID" sz="1600">
                          <a:effectLst/>
                        </a:rPr>
                        <a:t>X1 terhadap Y</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0,947</a:t>
                      </a:r>
                      <a:endParaRPr lang="id-ID" sz="2400">
                        <a:effectLst/>
                        <a:latin typeface="Times New Roman"/>
                        <a:ea typeface="Times New Roman"/>
                      </a:endParaRPr>
                    </a:p>
                  </a:txBody>
                  <a:tcPr marL="68580" marR="68580" marT="0" marB="0"/>
                </a:tc>
              </a:tr>
              <a:tr h="252687">
                <a:tc>
                  <a:txBody>
                    <a:bodyPr/>
                    <a:lstStyle/>
                    <a:p>
                      <a:pPr algn="just">
                        <a:spcAft>
                          <a:spcPts val="0"/>
                        </a:spcAft>
                      </a:pPr>
                      <a:r>
                        <a:rPr lang="id-ID" sz="1600">
                          <a:effectLst/>
                        </a:rPr>
                        <a:t>X2 terhadap Y</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0,895</a:t>
                      </a:r>
                      <a:endParaRPr lang="id-ID" sz="2400">
                        <a:effectLst/>
                        <a:latin typeface="Times New Roman"/>
                        <a:ea typeface="Times New Roman"/>
                      </a:endParaRPr>
                    </a:p>
                  </a:txBody>
                  <a:tcPr marL="68580" marR="68580" marT="0" marB="0" anchor="ctr"/>
                </a:tc>
              </a:tr>
              <a:tr h="252687">
                <a:tc>
                  <a:txBody>
                    <a:bodyPr/>
                    <a:lstStyle/>
                    <a:p>
                      <a:pPr algn="just">
                        <a:spcAft>
                          <a:spcPts val="0"/>
                        </a:spcAft>
                      </a:pPr>
                      <a:r>
                        <a:rPr lang="id-ID" sz="1600">
                          <a:effectLst/>
                        </a:rPr>
                        <a:t>X3 terhadap Y</a:t>
                      </a:r>
                      <a:endParaRPr lang="id-ID" sz="2400">
                        <a:effectLst/>
                        <a:latin typeface="Times New Roman"/>
                        <a:ea typeface="Times New Roman"/>
                      </a:endParaRPr>
                    </a:p>
                  </a:txBody>
                  <a:tcPr marL="68580" marR="68580" marT="0" marB="0"/>
                </a:tc>
                <a:tc>
                  <a:txBody>
                    <a:bodyPr/>
                    <a:lstStyle/>
                    <a:p>
                      <a:pPr algn="ctr">
                        <a:spcAft>
                          <a:spcPts val="0"/>
                        </a:spcAft>
                      </a:pPr>
                      <a:r>
                        <a:rPr lang="id-ID" sz="1600">
                          <a:effectLst/>
                        </a:rPr>
                        <a:t>0,921</a:t>
                      </a:r>
                      <a:endParaRPr lang="id-ID" sz="2400">
                        <a:effectLst/>
                        <a:latin typeface="Times New Roman"/>
                        <a:ea typeface="Times New Roman"/>
                      </a:endParaRPr>
                    </a:p>
                  </a:txBody>
                  <a:tcPr marL="68580" marR="68580" marT="0" marB="0"/>
                </a:tc>
              </a:tr>
              <a:tr h="252687">
                <a:tc>
                  <a:txBody>
                    <a:bodyPr/>
                    <a:lstStyle/>
                    <a:p>
                      <a:pPr algn="just">
                        <a:spcAft>
                          <a:spcPts val="0"/>
                        </a:spcAft>
                      </a:pPr>
                      <a:r>
                        <a:rPr lang="id-ID" sz="1600">
                          <a:effectLst/>
                        </a:rPr>
                        <a:t>X4 terhadap Y</a:t>
                      </a:r>
                      <a:endParaRPr lang="id-ID" sz="2400">
                        <a:effectLst/>
                        <a:latin typeface="Times New Roman"/>
                        <a:ea typeface="Times New Roman"/>
                      </a:endParaRPr>
                    </a:p>
                  </a:txBody>
                  <a:tcPr marL="68580" marR="68580" marT="0" marB="0"/>
                </a:tc>
                <a:tc>
                  <a:txBody>
                    <a:bodyPr/>
                    <a:lstStyle/>
                    <a:p>
                      <a:pPr algn="ctr">
                        <a:spcAft>
                          <a:spcPts val="0"/>
                        </a:spcAft>
                      </a:pPr>
                      <a:r>
                        <a:rPr lang="id-ID" sz="1600" dirty="0">
                          <a:effectLst/>
                        </a:rPr>
                        <a:t>0,768</a:t>
                      </a:r>
                      <a:endParaRPr lang="id-ID" sz="2400" dirty="0">
                        <a:effectLst/>
                        <a:latin typeface="Times New Roman"/>
                        <a:ea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65141561"/>
              </p:ext>
            </p:extLst>
          </p:nvPr>
        </p:nvGraphicFramePr>
        <p:xfrm>
          <a:off x="6622473" y="1978530"/>
          <a:ext cx="4433454" cy="1371600"/>
        </p:xfrm>
        <a:graphic>
          <a:graphicData uri="http://schemas.openxmlformats.org/drawingml/2006/table">
            <a:tbl>
              <a:tblPr firstRow="1" firstCol="1" bandRow="1">
                <a:tableStyleId>{5C22544A-7EE6-4342-B048-85BDC9FD1C3A}</a:tableStyleId>
              </a:tblPr>
              <a:tblGrid>
                <a:gridCol w="2216727"/>
                <a:gridCol w="2216727"/>
              </a:tblGrid>
              <a:tr h="0">
                <a:tc>
                  <a:txBody>
                    <a:bodyPr/>
                    <a:lstStyle/>
                    <a:p>
                      <a:pPr algn="ctr">
                        <a:spcAft>
                          <a:spcPts val="0"/>
                        </a:spcAft>
                      </a:pPr>
                      <a:r>
                        <a:rPr lang="id-ID" sz="1800">
                          <a:effectLst/>
                        </a:rPr>
                        <a:t>Persamaan</a:t>
                      </a:r>
                      <a:endParaRPr lang="id-ID" sz="2800">
                        <a:effectLst/>
                        <a:latin typeface="Times New Roman"/>
                        <a:ea typeface="Times New Roman"/>
                      </a:endParaRPr>
                    </a:p>
                  </a:txBody>
                  <a:tcPr marL="68580" marR="68580" marT="0" marB="0"/>
                </a:tc>
                <a:tc>
                  <a:txBody>
                    <a:bodyPr/>
                    <a:lstStyle/>
                    <a:p>
                      <a:pPr algn="ctr">
                        <a:spcAft>
                          <a:spcPts val="0"/>
                        </a:spcAft>
                      </a:pPr>
                      <a:r>
                        <a:rPr lang="id-ID" sz="1800">
                          <a:effectLst/>
                        </a:rPr>
                        <a:t>Nilai R Square</a:t>
                      </a:r>
                      <a:endParaRPr lang="id-ID" sz="2800">
                        <a:effectLst/>
                        <a:latin typeface="Times New Roman"/>
                        <a:ea typeface="Times New Roman"/>
                      </a:endParaRPr>
                    </a:p>
                  </a:txBody>
                  <a:tcPr marL="68580" marR="68580" marT="0" marB="0"/>
                </a:tc>
              </a:tr>
              <a:tr h="81915">
                <a:tc>
                  <a:txBody>
                    <a:bodyPr/>
                    <a:lstStyle/>
                    <a:p>
                      <a:pPr algn="just">
                        <a:spcAft>
                          <a:spcPts val="0"/>
                        </a:spcAft>
                      </a:pPr>
                      <a:r>
                        <a:rPr lang="id-ID" sz="1800">
                          <a:effectLst/>
                        </a:rPr>
                        <a:t>X1 terhadap Y</a:t>
                      </a:r>
                      <a:endParaRPr lang="id-ID" sz="2800">
                        <a:effectLst/>
                        <a:latin typeface="Times New Roman"/>
                        <a:ea typeface="Times New Roman"/>
                      </a:endParaRPr>
                    </a:p>
                  </a:txBody>
                  <a:tcPr marL="68580" marR="68580" marT="0" marB="0"/>
                </a:tc>
                <a:tc>
                  <a:txBody>
                    <a:bodyPr/>
                    <a:lstStyle/>
                    <a:p>
                      <a:pPr algn="ctr">
                        <a:spcAft>
                          <a:spcPts val="0"/>
                        </a:spcAft>
                      </a:pPr>
                      <a:r>
                        <a:rPr lang="id-ID" sz="1800">
                          <a:effectLst/>
                        </a:rPr>
                        <a:t>0,896</a:t>
                      </a:r>
                      <a:endParaRPr lang="id-ID" sz="2800">
                        <a:effectLst/>
                        <a:latin typeface="Times New Roman"/>
                        <a:ea typeface="Times New Roman"/>
                      </a:endParaRPr>
                    </a:p>
                  </a:txBody>
                  <a:tcPr marL="68580" marR="68580" marT="0" marB="0"/>
                </a:tc>
              </a:tr>
              <a:tr h="81915">
                <a:tc>
                  <a:txBody>
                    <a:bodyPr/>
                    <a:lstStyle/>
                    <a:p>
                      <a:pPr algn="just">
                        <a:spcAft>
                          <a:spcPts val="0"/>
                        </a:spcAft>
                      </a:pPr>
                      <a:r>
                        <a:rPr lang="id-ID" sz="1800">
                          <a:effectLst/>
                        </a:rPr>
                        <a:t>X2 terhadap Y</a:t>
                      </a:r>
                      <a:endParaRPr lang="id-ID" sz="2800">
                        <a:effectLst/>
                        <a:latin typeface="Times New Roman"/>
                        <a:ea typeface="Times New Roman"/>
                      </a:endParaRPr>
                    </a:p>
                  </a:txBody>
                  <a:tcPr marL="68580" marR="68580" marT="0" marB="0"/>
                </a:tc>
                <a:tc>
                  <a:txBody>
                    <a:bodyPr/>
                    <a:lstStyle/>
                    <a:p>
                      <a:pPr algn="ctr">
                        <a:spcAft>
                          <a:spcPts val="0"/>
                        </a:spcAft>
                      </a:pPr>
                      <a:r>
                        <a:rPr lang="id-ID" sz="1800">
                          <a:effectLst/>
                        </a:rPr>
                        <a:t>0,802</a:t>
                      </a:r>
                      <a:endParaRPr lang="id-ID" sz="2800">
                        <a:effectLst/>
                        <a:latin typeface="Times New Roman"/>
                        <a:ea typeface="Times New Roman"/>
                      </a:endParaRPr>
                    </a:p>
                  </a:txBody>
                  <a:tcPr marL="68580" marR="68580" marT="0" marB="0" anchor="ctr"/>
                </a:tc>
              </a:tr>
              <a:tr h="81915">
                <a:tc>
                  <a:txBody>
                    <a:bodyPr/>
                    <a:lstStyle/>
                    <a:p>
                      <a:pPr algn="just">
                        <a:spcAft>
                          <a:spcPts val="0"/>
                        </a:spcAft>
                      </a:pPr>
                      <a:r>
                        <a:rPr lang="id-ID" sz="1800">
                          <a:effectLst/>
                        </a:rPr>
                        <a:t>X3 terhadap Y</a:t>
                      </a:r>
                      <a:endParaRPr lang="id-ID" sz="2800">
                        <a:effectLst/>
                        <a:latin typeface="Times New Roman"/>
                        <a:ea typeface="Times New Roman"/>
                      </a:endParaRPr>
                    </a:p>
                  </a:txBody>
                  <a:tcPr marL="68580" marR="68580" marT="0" marB="0"/>
                </a:tc>
                <a:tc>
                  <a:txBody>
                    <a:bodyPr/>
                    <a:lstStyle/>
                    <a:p>
                      <a:pPr algn="ctr">
                        <a:spcAft>
                          <a:spcPts val="0"/>
                        </a:spcAft>
                      </a:pPr>
                      <a:r>
                        <a:rPr lang="id-ID" sz="1800">
                          <a:effectLst/>
                        </a:rPr>
                        <a:t>0,847</a:t>
                      </a:r>
                      <a:endParaRPr lang="id-ID" sz="2800">
                        <a:effectLst/>
                        <a:latin typeface="Times New Roman"/>
                        <a:ea typeface="Times New Roman"/>
                      </a:endParaRPr>
                    </a:p>
                  </a:txBody>
                  <a:tcPr marL="68580" marR="68580" marT="0" marB="0"/>
                </a:tc>
              </a:tr>
              <a:tr h="81915">
                <a:tc>
                  <a:txBody>
                    <a:bodyPr/>
                    <a:lstStyle/>
                    <a:p>
                      <a:pPr algn="just">
                        <a:spcAft>
                          <a:spcPts val="0"/>
                        </a:spcAft>
                      </a:pPr>
                      <a:r>
                        <a:rPr lang="id-ID" sz="1800">
                          <a:effectLst/>
                        </a:rPr>
                        <a:t>X4 terhadap Y</a:t>
                      </a:r>
                      <a:endParaRPr lang="id-ID" sz="2800">
                        <a:effectLst/>
                        <a:latin typeface="Times New Roman"/>
                        <a:ea typeface="Times New Roman"/>
                      </a:endParaRPr>
                    </a:p>
                  </a:txBody>
                  <a:tcPr marL="68580" marR="68580" marT="0" marB="0"/>
                </a:tc>
                <a:tc>
                  <a:txBody>
                    <a:bodyPr/>
                    <a:lstStyle/>
                    <a:p>
                      <a:pPr algn="ctr">
                        <a:spcAft>
                          <a:spcPts val="0"/>
                        </a:spcAft>
                      </a:pPr>
                      <a:r>
                        <a:rPr lang="id-ID" sz="1800" dirty="0">
                          <a:effectLst/>
                        </a:rPr>
                        <a:t>0,590</a:t>
                      </a:r>
                      <a:endParaRPr lang="id-ID" sz="2800" dirty="0">
                        <a:effectLst/>
                        <a:latin typeface="Times New Roman"/>
                        <a:ea typeface="Times New Roman"/>
                      </a:endParaRPr>
                    </a:p>
                  </a:txBody>
                  <a:tcPr marL="68580" marR="68580" marT="0" marB="0"/>
                </a:tc>
              </a:tr>
            </a:tbl>
          </a:graphicData>
        </a:graphic>
      </p:graphicFrame>
      <p:sp>
        <p:nvSpPr>
          <p:cNvPr id="8" name="Rounded Rectangle 7"/>
          <p:cNvSpPr/>
          <p:nvPr/>
        </p:nvSpPr>
        <p:spPr>
          <a:xfrm>
            <a:off x="6407728" y="3588327"/>
            <a:ext cx="4675910" cy="2604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id-ID" sz="1200" dirty="0"/>
              <a:t>variabel </a:t>
            </a:r>
            <a:r>
              <a:rPr lang="id-ID" sz="1200" dirty="0" smtClean="0"/>
              <a:t>X1 </a:t>
            </a:r>
            <a:r>
              <a:rPr lang="id-ID" sz="1200" dirty="0"/>
              <a:t>dapat memberikan penjelasan variasi dari variabel </a:t>
            </a:r>
            <a:r>
              <a:rPr lang="id-ID" sz="1200" dirty="0" smtClean="0"/>
              <a:t>Y </a:t>
            </a:r>
            <a:r>
              <a:rPr lang="id-ID" sz="1200" dirty="0"/>
              <a:t>sebesar 89,6%, sementara itu, sebesar 10,4% </a:t>
            </a:r>
            <a:r>
              <a:rPr lang="id-ID" sz="1200" dirty="0" smtClean="0"/>
              <a:t>diterangkan </a:t>
            </a:r>
            <a:r>
              <a:rPr lang="id-ID" sz="1200" dirty="0"/>
              <a:t>oleh sejumlah variabel </a:t>
            </a:r>
            <a:r>
              <a:rPr lang="id-ID" sz="1200" dirty="0" smtClean="0"/>
              <a:t>lain</a:t>
            </a:r>
          </a:p>
          <a:p>
            <a:pPr marL="285750" indent="-285750" algn="just">
              <a:buFont typeface="Arial" pitchFamily="34" charset="0"/>
              <a:buChar char="•"/>
            </a:pPr>
            <a:r>
              <a:rPr lang="id-ID" sz="1200" dirty="0"/>
              <a:t>variabel </a:t>
            </a:r>
            <a:r>
              <a:rPr lang="id-ID" sz="1200" dirty="0" smtClean="0"/>
              <a:t>X2 </a:t>
            </a:r>
            <a:r>
              <a:rPr lang="id-ID" sz="1200" dirty="0"/>
              <a:t>dapat memberikan penjelasan variasi dari variabel Y sebesar </a:t>
            </a:r>
            <a:r>
              <a:rPr lang="id-ID" sz="1200" dirty="0" smtClean="0"/>
              <a:t>80,2%, </a:t>
            </a:r>
            <a:r>
              <a:rPr lang="id-ID" sz="1200" dirty="0"/>
              <a:t>sementara itu, sebesar </a:t>
            </a:r>
            <a:r>
              <a:rPr lang="id-ID" sz="1200" dirty="0" smtClean="0"/>
              <a:t>19,8% </a:t>
            </a:r>
            <a:r>
              <a:rPr lang="id-ID" sz="1200" dirty="0"/>
              <a:t>diterangkan oleh sejumlah variabel lain</a:t>
            </a:r>
          </a:p>
          <a:p>
            <a:pPr marL="285750" indent="-285750" algn="just">
              <a:buFont typeface="Arial" pitchFamily="34" charset="0"/>
              <a:buChar char="•"/>
            </a:pPr>
            <a:r>
              <a:rPr lang="id-ID" sz="1200" dirty="0"/>
              <a:t>variabel </a:t>
            </a:r>
            <a:r>
              <a:rPr lang="id-ID" sz="1200" dirty="0" smtClean="0"/>
              <a:t>X3 </a:t>
            </a:r>
            <a:r>
              <a:rPr lang="id-ID" sz="1200" dirty="0"/>
              <a:t>dapat memberikan penjelasan variasi dari variabel Y sebesar </a:t>
            </a:r>
            <a:r>
              <a:rPr lang="id-ID" sz="1200" dirty="0" smtClean="0"/>
              <a:t>84,7%, </a:t>
            </a:r>
            <a:r>
              <a:rPr lang="id-ID" sz="1200" dirty="0"/>
              <a:t>sementara itu, sebesar </a:t>
            </a:r>
            <a:r>
              <a:rPr lang="id-ID" sz="1200" dirty="0" smtClean="0"/>
              <a:t>15,3% </a:t>
            </a:r>
            <a:r>
              <a:rPr lang="id-ID" sz="1200" dirty="0"/>
              <a:t>diterangkan oleh sejumlah variabel </a:t>
            </a:r>
            <a:r>
              <a:rPr lang="id-ID" sz="1200" dirty="0" smtClean="0"/>
              <a:t>lain</a:t>
            </a:r>
          </a:p>
          <a:p>
            <a:pPr marL="285750" indent="-285750" algn="just">
              <a:buFont typeface="Arial" pitchFamily="34" charset="0"/>
              <a:buChar char="•"/>
            </a:pPr>
            <a:r>
              <a:rPr lang="id-ID" sz="1200" dirty="0"/>
              <a:t>variabel </a:t>
            </a:r>
            <a:r>
              <a:rPr lang="id-ID" sz="1200" dirty="0" smtClean="0"/>
              <a:t>X4 </a:t>
            </a:r>
            <a:r>
              <a:rPr lang="id-ID" sz="1200" dirty="0"/>
              <a:t>dapat memberikan penjelasan variasi dari variabel Y sebesar </a:t>
            </a:r>
            <a:r>
              <a:rPr lang="id-ID" sz="1200" dirty="0" smtClean="0"/>
              <a:t>59%, </a:t>
            </a:r>
            <a:r>
              <a:rPr lang="id-ID" sz="1200" dirty="0"/>
              <a:t>sementara itu, sebesar </a:t>
            </a:r>
            <a:r>
              <a:rPr lang="id-ID" sz="1200" dirty="0" smtClean="0"/>
              <a:t>41% </a:t>
            </a:r>
            <a:r>
              <a:rPr lang="id-ID" sz="1200" dirty="0"/>
              <a:t>diterangkan oleh sejumlah variabel </a:t>
            </a:r>
            <a:r>
              <a:rPr lang="id-ID" sz="1200" dirty="0" smtClean="0"/>
              <a:t>lain</a:t>
            </a:r>
            <a:endParaRPr lang="id-ID" sz="1200" dirty="0"/>
          </a:p>
        </p:txBody>
      </p:sp>
    </p:spTree>
    <p:extLst>
      <p:ext uri="{BB962C8B-B14F-4D97-AF65-F5344CB8AC3E}">
        <p14:creationId xmlns:p14="http://schemas.microsoft.com/office/powerpoint/2010/main" val="2839740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err="1" smtClean="0"/>
              <a:t>Regresi</a:t>
            </a:r>
            <a:r>
              <a:rPr dirty="0" smtClean="0"/>
              <a:t> Linier </a:t>
            </a:r>
            <a:r>
              <a:rPr dirty="0" err="1" smtClean="0"/>
              <a:t>Sederhana</a:t>
            </a:r>
            <a:r>
              <a:rPr dirty="0" smtClean="0"/>
              <a:t>			</a:t>
            </a:r>
            <a:endParaRPr dirty="0"/>
          </a:p>
        </p:txBody>
      </p:sp>
      <p:sp>
        <p:nvSpPr>
          <p:cNvPr id="8" name="Rounded Rectangle 7"/>
          <p:cNvSpPr/>
          <p:nvPr/>
        </p:nvSpPr>
        <p:spPr>
          <a:xfrm>
            <a:off x="6118969" y="1783590"/>
            <a:ext cx="5383219" cy="2604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dirty="0" smtClean="0"/>
              <a:t>Nilai signifikansi seluruh hubungan kurang dari 0,05, sehingga dapat dinyatakan bahwa seluruh hipotesis dinyatakan diterima</a:t>
            </a:r>
            <a:endParaRPr lang="id-ID" sz="2400" dirty="0"/>
          </a:p>
        </p:txBody>
      </p:sp>
      <p:graphicFrame>
        <p:nvGraphicFramePr>
          <p:cNvPr id="2" name="Table 1"/>
          <p:cNvGraphicFramePr>
            <a:graphicFrameLocks noGrp="1"/>
          </p:cNvGraphicFramePr>
          <p:nvPr>
            <p:extLst>
              <p:ext uri="{D42A27DB-BD31-4B8C-83A1-F6EECF244321}">
                <p14:modId xmlns:p14="http://schemas.microsoft.com/office/powerpoint/2010/main" val="754378444"/>
              </p:ext>
            </p:extLst>
          </p:nvPr>
        </p:nvGraphicFramePr>
        <p:xfrm>
          <a:off x="497304" y="1887743"/>
          <a:ext cx="4604084" cy="1700585"/>
        </p:xfrm>
        <a:graphic>
          <a:graphicData uri="http://schemas.openxmlformats.org/drawingml/2006/table">
            <a:tbl>
              <a:tblPr firstRow="1" firstCol="1" bandRow="1">
                <a:tableStyleId>{5C22544A-7EE6-4342-B048-85BDC9FD1C3A}</a:tableStyleId>
              </a:tblPr>
              <a:tblGrid>
                <a:gridCol w="2302042"/>
                <a:gridCol w="2302042"/>
              </a:tblGrid>
              <a:tr h="340117">
                <a:tc>
                  <a:txBody>
                    <a:bodyPr/>
                    <a:lstStyle/>
                    <a:p>
                      <a:pPr algn="ctr">
                        <a:spcAft>
                          <a:spcPts val="0"/>
                        </a:spcAft>
                      </a:pPr>
                      <a:r>
                        <a:rPr lang="id-ID" sz="2000">
                          <a:effectLst/>
                        </a:rPr>
                        <a:t>Persamaan</a:t>
                      </a:r>
                      <a:endParaRPr lang="id-ID" sz="3200">
                        <a:effectLst/>
                        <a:latin typeface="Times New Roman"/>
                        <a:ea typeface="Times New Roman"/>
                      </a:endParaRPr>
                    </a:p>
                  </a:txBody>
                  <a:tcPr marL="68580" marR="68580" marT="0" marB="0"/>
                </a:tc>
                <a:tc>
                  <a:txBody>
                    <a:bodyPr/>
                    <a:lstStyle/>
                    <a:p>
                      <a:pPr algn="ctr">
                        <a:spcAft>
                          <a:spcPts val="0"/>
                        </a:spcAft>
                      </a:pPr>
                      <a:r>
                        <a:rPr lang="id-ID" sz="2000">
                          <a:effectLst/>
                        </a:rPr>
                        <a:t>Nilai Sig.</a:t>
                      </a:r>
                      <a:endParaRPr lang="id-ID" sz="3200">
                        <a:effectLst/>
                        <a:latin typeface="Times New Roman"/>
                        <a:ea typeface="Times New Roman"/>
                      </a:endParaRPr>
                    </a:p>
                  </a:txBody>
                  <a:tcPr marL="68580" marR="68580" marT="0" marB="0"/>
                </a:tc>
              </a:tr>
              <a:tr h="340117">
                <a:tc>
                  <a:txBody>
                    <a:bodyPr/>
                    <a:lstStyle/>
                    <a:p>
                      <a:pPr algn="just">
                        <a:spcAft>
                          <a:spcPts val="0"/>
                        </a:spcAft>
                      </a:pPr>
                      <a:r>
                        <a:rPr lang="id-ID" sz="2000">
                          <a:effectLst/>
                        </a:rPr>
                        <a:t>X1 terhadap Y</a:t>
                      </a:r>
                      <a:endParaRPr lang="id-ID" sz="3200">
                        <a:effectLst/>
                        <a:latin typeface="Times New Roman"/>
                        <a:ea typeface="Times New Roman"/>
                      </a:endParaRPr>
                    </a:p>
                  </a:txBody>
                  <a:tcPr marL="68580" marR="68580" marT="0" marB="0"/>
                </a:tc>
                <a:tc>
                  <a:txBody>
                    <a:bodyPr/>
                    <a:lstStyle/>
                    <a:p>
                      <a:pPr algn="ctr">
                        <a:spcAft>
                          <a:spcPts val="0"/>
                        </a:spcAft>
                      </a:pPr>
                      <a:r>
                        <a:rPr lang="id-ID" sz="2000">
                          <a:effectLst/>
                        </a:rPr>
                        <a:t>0,000</a:t>
                      </a:r>
                      <a:endParaRPr lang="id-ID" sz="3200">
                        <a:effectLst/>
                        <a:latin typeface="Times New Roman"/>
                        <a:ea typeface="Times New Roman"/>
                      </a:endParaRPr>
                    </a:p>
                  </a:txBody>
                  <a:tcPr marL="68580" marR="68580" marT="0" marB="0"/>
                </a:tc>
              </a:tr>
              <a:tr h="340117">
                <a:tc>
                  <a:txBody>
                    <a:bodyPr/>
                    <a:lstStyle/>
                    <a:p>
                      <a:pPr algn="just">
                        <a:spcAft>
                          <a:spcPts val="0"/>
                        </a:spcAft>
                      </a:pPr>
                      <a:r>
                        <a:rPr lang="id-ID" sz="2000">
                          <a:effectLst/>
                        </a:rPr>
                        <a:t>X2 terhadap Y</a:t>
                      </a:r>
                      <a:endParaRPr lang="id-ID" sz="3200">
                        <a:effectLst/>
                        <a:latin typeface="Times New Roman"/>
                        <a:ea typeface="Times New Roman"/>
                      </a:endParaRPr>
                    </a:p>
                  </a:txBody>
                  <a:tcPr marL="68580" marR="68580" marT="0" marB="0"/>
                </a:tc>
                <a:tc>
                  <a:txBody>
                    <a:bodyPr/>
                    <a:lstStyle/>
                    <a:p>
                      <a:pPr algn="ctr">
                        <a:spcAft>
                          <a:spcPts val="0"/>
                        </a:spcAft>
                      </a:pPr>
                      <a:r>
                        <a:rPr lang="id-ID" sz="2000">
                          <a:effectLst/>
                        </a:rPr>
                        <a:t>0,000</a:t>
                      </a:r>
                      <a:endParaRPr lang="id-ID" sz="3200">
                        <a:effectLst/>
                        <a:latin typeface="Times New Roman"/>
                        <a:ea typeface="Times New Roman"/>
                      </a:endParaRPr>
                    </a:p>
                  </a:txBody>
                  <a:tcPr marL="68580" marR="68580" marT="0" marB="0" anchor="ctr"/>
                </a:tc>
              </a:tr>
              <a:tr h="340117">
                <a:tc>
                  <a:txBody>
                    <a:bodyPr/>
                    <a:lstStyle/>
                    <a:p>
                      <a:pPr algn="just">
                        <a:spcAft>
                          <a:spcPts val="0"/>
                        </a:spcAft>
                      </a:pPr>
                      <a:r>
                        <a:rPr lang="id-ID" sz="2000">
                          <a:effectLst/>
                        </a:rPr>
                        <a:t>X3 terhadap Y</a:t>
                      </a:r>
                      <a:endParaRPr lang="id-ID" sz="3200">
                        <a:effectLst/>
                        <a:latin typeface="Times New Roman"/>
                        <a:ea typeface="Times New Roman"/>
                      </a:endParaRPr>
                    </a:p>
                  </a:txBody>
                  <a:tcPr marL="68580" marR="68580" marT="0" marB="0"/>
                </a:tc>
                <a:tc>
                  <a:txBody>
                    <a:bodyPr/>
                    <a:lstStyle/>
                    <a:p>
                      <a:pPr algn="ctr">
                        <a:spcAft>
                          <a:spcPts val="0"/>
                        </a:spcAft>
                      </a:pPr>
                      <a:r>
                        <a:rPr lang="id-ID" sz="2000">
                          <a:effectLst/>
                        </a:rPr>
                        <a:t>0,000</a:t>
                      </a:r>
                      <a:endParaRPr lang="id-ID" sz="3200">
                        <a:effectLst/>
                        <a:latin typeface="Times New Roman"/>
                        <a:ea typeface="Times New Roman"/>
                      </a:endParaRPr>
                    </a:p>
                  </a:txBody>
                  <a:tcPr marL="68580" marR="68580" marT="0" marB="0"/>
                </a:tc>
              </a:tr>
              <a:tr h="340117">
                <a:tc>
                  <a:txBody>
                    <a:bodyPr/>
                    <a:lstStyle/>
                    <a:p>
                      <a:pPr algn="just">
                        <a:spcAft>
                          <a:spcPts val="0"/>
                        </a:spcAft>
                      </a:pPr>
                      <a:r>
                        <a:rPr lang="id-ID" sz="2000">
                          <a:effectLst/>
                        </a:rPr>
                        <a:t>X4 terhadap Y</a:t>
                      </a:r>
                      <a:endParaRPr lang="id-ID" sz="3200">
                        <a:effectLst/>
                        <a:latin typeface="Times New Roman"/>
                        <a:ea typeface="Times New Roman"/>
                      </a:endParaRPr>
                    </a:p>
                  </a:txBody>
                  <a:tcPr marL="68580" marR="68580" marT="0" marB="0"/>
                </a:tc>
                <a:tc>
                  <a:txBody>
                    <a:bodyPr/>
                    <a:lstStyle/>
                    <a:p>
                      <a:pPr algn="ctr">
                        <a:spcAft>
                          <a:spcPts val="0"/>
                        </a:spcAft>
                      </a:pPr>
                      <a:r>
                        <a:rPr lang="id-ID" sz="2000" dirty="0">
                          <a:effectLst/>
                        </a:rPr>
                        <a:t>0,000</a:t>
                      </a:r>
                      <a:endParaRPr lang="id-ID" sz="3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873648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1648</Words>
  <Application>Microsoft Office PowerPoint</Application>
  <PresentationFormat>Widescreen</PresentationFormat>
  <Paragraphs>248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Exo</vt:lpstr>
      <vt:lpstr>Century Gothic</vt:lpstr>
      <vt:lpstr>Calibri</vt:lpstr>
      <vt:lpstr>Times New Roman</vt:lpstr>
      <vt:lpstr>Office Theme</vt:lpstr>
      <vt:lpstr>Pengaruh Lifestyle, Computer Self Efficacy, Persepsi Manfaat dan Resiko Terhadap Minat Individu Menggunakan Sistem Informasi Akuntansi Berbasis E-Commerce Memasuki Era Revolusi Industri 4.0 (Studi Pada Perusahaan E-Commerce GO-JEK Indonesia Wilayah Jawa Timur)</vt:lpstr>
      <vt:lpstr>Pendahuluan</vt:lpstr>
      <vt:lpstr>Pertanyaan Penelitian (Rumusan Masalah)</vt:lpstr>
      <vt:lpstr>Metode</vt:lpstr>
      <vt:lpstr>Hasil</vt:lpstr>
      <vt:lpstr>Hasil</vt:lpstr>
      <vt:lpstr>Hasil</vt:lpstr>
      <vt:lpstr>Hasil</vt:lpstr>
      <vt:lpstr>Hasil</vt:lpstr>
      <vt:lpstr>Pembahasan</vt:lpstr>
      <vt:lpstr>Pembahasan</vt:lpstr>
      <vt:lpstr>Pembahasan</vt:lpstr>
      <vt:lpstr>Pembahasan</vt:lpstr>
      <vt:lpstr>Temuan Penting Penelitian</vt:lpstr>
      <vt:lpstr>Manfaat Penelitian</vt:lpstr>
      <vt:lpstr>Referensi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Judul Artikel</dc:title>
  <dc:creator>Umsida</dc:creator>
  <cp:lastModifiedBy>kamil</cp:lastModifiedBy>
  <cp:revision>11</cp:revision>
  <dcterms:created xsi:type="dcterms:W3CDTF">2020-02-15T07:43:00Z</dcterms:created>
  <dcterms:modified xsi:type="dcterms:W3CDTF">2023-03-10T09:36:21Z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