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3" r:id="rId8"/>
    <p:sldId id="264" r:id="rId9"/>
    <p:sldId id="265" r:id="rId10"/>
  </p:sldIdLst>
  <p:sldSz cx="12192000" cy="6858000"/>
  <p:notesSz cx="9144000" cy="6858000"/>
  <p:embeddedFontLst>
    <p:embeddedFont>
      <p:font typeface="Century Gothic" panose="020B0502020202020204" pitchFamily="34" charset="0"/>
      <p:regular r:id="rId12"/>
      <p:bold r:id="rId13"/>
      <p:italic r:id="rId14"/>
      <p:boldItalic r:id="rId15"/>
    </p:embeddedFont>
    <p:embeddedFont>
      <p:font typeface="Exo" panose="020B0604020202020204" charset="0"/>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3" roundtripDataSignature="AMtx7mgY2+DM/rwO2HkSTRKEfJ3qJmWL/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7" d="100"/>
          <a:sy n="77" d="100"/>
        </p:scale>
        <p:origin x="80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26"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4.fntdata"/><Relationship Id="rId23" Type="http://customschemas.google.com/relationships/presentationmetadata" Target="metadata"/><Relationship Id="rId10" Type="http://schemas.openxmlformats.org/officeDocument/2006/relationships/slide" Target="slides/slide9.xml"/><Relationship Id="rId19"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962400" cy="34409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179484" y="0"/>
            <a:ext cx="3962400" cy="344091"/>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513910"/>
            <a:ext cx="3962400" cy="34409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179484" y="6513910"/>
            <a:ext cx="3962400" cy="34409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Google Shape;37;p1: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8" name="Google Shape;38;p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104f7abbb21_0_30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g104f7abbb21_0_297: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 name="Google Shape;50;g104f7abbb21_0_297:notes"/>
          <p:cNvSpPr txBox="1">
            <a:spLocks noGrp="1"/>
          </p:cNvSpPr>
          <p:nvPr>
            <p:ph type="body" idx="1"/>
          </p:nvPr>
        </p:nvSpPr>
        <p:spPr>
          <a:xfrm>
            <a:off x="914400" y="3300412"/>
            <a:ext cx="7315200" cy="27003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1" name="Google Shape;51;g104f7abbb21_0_297:notes"/>
          <p:cNvSpPr txBox="1">
            <a:spLocks noGrp="1"/>
          </p:cNvSpPr>
          <p:nvPr>
            <p:ph type="sldNum" idx="12"/>
          </p:nvPr>
        </p:nvSpPr>
        <p:spPr>
          <a:xfrm>
            <a:off x="5179484" y="6513910"/>
            <a:ext cx="3962400" cy="3441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g104f7abbb21_0_303: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6" name="Google Shape;56;g104f7abbb21_0_303: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104f7abbb21_0_3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2" name="Google Shape;62;g104f7abbb21_0_3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104f7abbb21_0_70: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8" name="Google Shape;68;g104f7abbb21_0_70: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104f7abbb21_0_315: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1" name="Google Shape;81;g104f7abbb21_0_315: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104f7abbb21_0_61: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g104f7abbb21_0_6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104f7abbb21_0_95: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3" name="Google Shape;93;g104f7abbb21_0_95: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rgbClr val="0A2246"/>
            </a:gs>
            <a:gs pos="100000">
              <a:srgbClr val="1D4886"/>
            </a:gs>
          </a:gsLst>
          <a:lin ang="5400000" scaled="0"/>
        </a:gradFill>
        <a:effectLst/>
      </p:bgPr>
    </p:bg>
    <p:spTree>
      <p:nvGrpSpPr>
        <p:cNvPr id="1" name="Shape 15"/>
        <p:cNvGrpSpPr/>
        <p:nvPr/>
      </p:nvGrpSpPr>
      <p:grpSpPr>
        <a:xfrm>
          <a:off x="0" y="0"/>
          <a:ext cx="0" cy="0"/>
          <a:chOff x="0" y="0"/>
          <a:chExt cx="0" cy="0"/>
        </a:xfrm>
      </p:grpSpPr>
      <p:pic>
        <p:nvPicPr>
          <p:cNvPr id="16" name="Google Shape;16;p25"/>
          <p:cNvPicPr preferRelativeResize="0"/>
          <p:nvPr/>
        </p:nvPicPr>
        <p:blipFill rotWithShape="1">
          <a:blip r:embed="rId2">
            <a:alphaModFix amt="60000"/>
          </a:blip>
          <a:srcRect l="46601" t="2654" r="7599"/>
          <a:stretch/>
        </p:blipFill>
        <p:spPr>
          <a:xfrm>
            <a:off x="-1" y="3509963"/>
            <a:ext cx="3146679" cy="3358083"/>
          </a:xfrm>
          <a:prstGeom prst="rect">
            <a:avLst/>
          </a:prstGeom>
          <a:noFill/>
          <a:ln>
            <a:noFill/>
          </a:ln>
        </p:spPr>
      </p:pic>
      <p:pic>
        <p:nvPicPr>
          <p:cNvPr id="17" name="Google Shape;17;p25"/>
          <p:cNvPicPr preferRelativeResize="0"/>
          <p:nvPr/>
        </p:nvPicPr>
        <p:blipFill rotWithShape="1">
          <a:blip r:embed="rId3">
            <a:alphaModFix/>
          </a:blip>
          <a:srcRect l="21878" t="94162" r="21683" b="1155"/>
          <a:stretch/>
        </p:blipFill>
        <p:spPr>
          <a:xfrm>
            <a:off x="3510723" y="6456981"/>
            <a:ext cx="5170554" cy="321506"/>
          </a:xfrm>
          <a:prstGeom prst="rect">
            <a:avLst/>
          </a:prstGeom>
          <a:noFill/>
          <a:ln>
            <a:noFill/>
          </a:ln>
        </p:spPr>
      </p:pic>
      <p:sp>
        <p:nvSpPr>
          <p:cNvPr id="18" name="Google Shape;18;p25"/>
          <p:cNvSpPr txBox="1">
            <a:spLocks noGrp="1"/>
          </p:cNvSpPr>
          <p:nvPr>
            <p:ph type="ctrTitle"/>
          </p:nvPr>
        </p:nvSpPr>
        <p:spPr>
          <a:xfrm>
            <a:off x="914400" y="1537252"/>
            <a:ext cx="10363200" cy="197271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6000"/>
              <a:buFont typeface="Exo"/>
              <a:buNone/>
              <a:defRPr sz="6000">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5"/>
          <p:cNvSpPr txBox="1">
            <a:spLocks noGrp="1"/>
          </p:cNvSpPr>
          <p:nvPr>
            <p:ph type="subTitle" idx="1"/>
          </p:nvPr>
        </p:nvSpPr>
        <p:spPr>
          <a:xfrm>
            <a:off x="1524000" y="3750365"/>
            <a:ext cx="9144000" cy="150743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lt1"/>
              </a:buClr>
              <a:buSzPts val="2400"/>
              <a:buNone/>
              <a:defRPr sz="2400">
                <a:solidFill>
                  <a:schemeClr val="lt1"/>
                </a:solidFill>
                <a:latin typeface="Exo"/>
                <a:ea typeface="Exo"/>
                <a:cs typeface="Exo"/>
                <a:sym typeface="Exo"/>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25"/>
          <p:cNvSpPr txBox="1">
            <a:spLocks noGrp="1"/>
          </p:cNvSpPr>
          <p:nvPr>
            <p:ph type="dt" idx="10"/>
          </p:nvPr>
        </p:nvSpPr>
        <p:spPr>
          <a:xfrm>
            <a:off x="767523" y="5653019"/>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5"/>
          <p:cNvSpPr txBox="1">
            <a:spLocks noGrp="1"/>
          </p:cNvSpPr>
          <p:nvPr>
            <p:ph type="ftr" idx="11"/>
          </p:nvPr>
        </p:nvSpPr>
        <p:spPr>
          <a:xfrm>
            <a:off x="4038600" y="5653019"/>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5"/>
          <p:cNvSpPr txBox="1">
            <a:spLocks noGrp="1"/>
          </p:cNvSpPr>
          <p:nvPr>
            <p:ph type="sldNum" idx="12"/>
          </p:nvPr>
        </p:nvSpPr>
        <p:spPr>
          <a:xfrm>
            <a:off x="8681277" y="5653019"/>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3" name="Google Shape;23;p25"/>
          <p:cNvSpPr txBox="1"/>
          <p:nvPr/>
        </p:nvSpPr>
        <p:spPr>
          <a:xfrm>
            <a:off x="6852481" y="465853"/>
            <a:ext cx="2419627" cy="830997"/>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rgbClr val="FFC000"/>
                </a:solidFill>
                <a:latin typeface="Exo"/>
                <a:ea typeface="Exo"/>
                <a:cs typeface="Exo"/>
                <a:sym typeface="Exo"/>
              </a:rPr>
              <a:t>UNIVERSITAS MUHAMMADIYAH SIDOARJO</a:t>
            </a:r>
            <a:endParaRPr sz="1400" b="0" i="0" u="none" strike="noStrike" cap="none">
              <a:solidFill>
                <a:srgbClr val="000000"/>
              </a:solidFill>
              <a:latin typeface="Arial"/>
              <a:ea typeface="Arial"/>
              <a:cs typeface="Arial"/>
              <a:sym typeface="Arial"/>
            </a:endParaRPr>
          </a:p>
        </p:txBody>
      </p:sp>
      <p:pic>
        <p:nvPicPr>
          <p:cNvPr id="24" name="Google Shape;24;p25"/>
          <p:cNvPicPr preferRelativeResize="0"/>
          <p:nvPr/>
        </p:nvPicPr>
        <p:blipFill rotWithShape="1">
          <a:blip r:embed="rId4">
            <a:alphaModFix/>
          </a:blip>
          <a:srcRect/>
          <a:stretch/>
        </p:blipFill>
        <p:spPr>
          <a:xfrm>
            <a:off x="9575247" y="226794"/>
            <a:ext cx="2187844" cy="1005222"/>
          </a:xfrm>
          <a:prstGeom prst="rect">
            <a:avLst/>
          </a:prstGeom>
          <a:noFill/>
          <a:ln>
            <a:noFill/>
          </a:ln>
        </p:spPr>
      </p:pic>
      <p:cxnSp>
        <p:nvCxnSpPr>
          <p:cNvPr id="25" name="Google Shape;25;p25"/>
          <p:cNvCxnSpPr/>
          <p:nvPr/>
        </p:nvCxnSpPr>
        <p:spPr>
          <a:xfrm>
            <a:off x="9372600" y="465853"/>
            <a:ext cx="0" cy="830997"/>
          </a:xfrm>
          <a:prstGeom prst="straightConnector1">
            <a:avLst/>
          </a:prstGeom>
          <a:noFill/>
          <a:ln w="28575" cap="flat" cmpd="sng">
            <a:solidFill>
              <a:srgbClr val="FFC000"/>
            </a:solidFill>
            <a:prstDash val="solid"/>
            <a:miter lim="800000"/>
            <a:headEnd type="none" w="sm" len="sm"/>
            <a:tailEnd type="none" w="sm" len="sm"/>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6"/>
        <p:cNvGrpSpPr/>
        <p:nvPr/>
      </p:nvGrpSpPr>
      <p:grpSpPr>
        <a:xfrm>
          <a:off x="0" y="0"/>
          <a:ext cx="0" cy="0"/>
          <a:chOff x="0" y="0"/>
          <a:chExt cx="0" cy="0"/>
        </a:xfrm>
      </p:grpSpPr>
      <p:pic>
        <p:nvPicPr>
          <p:cNvPr id="27" name="Google Shape;27;p26"/>
          <p:cNvPicPr preferRelativeResize="0"/>
          <p:nvPr/>
        </p:nvPicPr>
        <p:blipFill rotWithShape="1">
          <a:blip r:embed="rId2">
            <a:alphaModFix/>
          </a:blip>
          <a:srcRect t="23661"/>
          <a:stretch/>
        </p:blipFill>
        <p:spPr>
          <a:xfrm>
            <a:off x="144674" y="314231"/>
            <a:ext cx="11830877" cy="6466395"/>
          </a:xfrm>
          <a:prstGeom prst="rect">
            <a:avLst/>
          </a:prstGeom>
          <a:noFill/>
          <a:ln>
            <a:noFill/>
          </a:ln>
        </p:spPr>
      </p:pic>
      <p:sp>
        <p:nvSpPr>
          <p:cNvPr id="28" name="Google Shape;28;p26"/>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4400"/>
              <a:buFont typeface="Exo"/>
              <a:buNone/>
              <a:defRPr>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6"/>
          <p:cNvSpPr txBox="1">
            <a:spLocks noGrp="1"/>
          </p:cNvSpPr>
          <p:nvPr>
            <p:ph type="dt" idx="10"/>
          </p:nvPr>
        </p:nvSpPr>
        <p:spPr>
          <a:xfrm>
            <a:off x="10323511" y="6341719"/>
            <a:ext cx="11793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6"/>
          <p:cNvSpPr txBox="1">
            <a:spLocks noGrp="1"/>
          </p:cNvSpPr>
          <p:nvPr>
            <p:ph type="ftr" idx="11"/>
          </p:nvPr>
        </p:nvSpPr>
        <p:spPr>
          <a:xfrm>
            <a:off x="4024796" y="596334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6"/>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a:latin typeface="Century Gothic"/>
                <a:ea typeface="Century Gothic"/>
                <a:cs typeface="Century Gothic"/>
                <a:sym typeface="Century Gothic"/>
              </a:defRPr>
            </a:lvl1pPr>
            <a:lvl2pPr marL="914400" lvl="1" indent="-381000" algn="l">
              <a:lnSpc>
                <a:spcPct val="90000"/>
              </a:lnSpc>
              <a:spcBef>
                <a:spcPts val="500"/>
              </a:spcBef>
              <a:spcAft>
                <a:spcPts val="0"/>
              </a:spcAft>
              <a:buClr>
                <a:schemeClr val="dk1"/>
              </a:buClr>
              <a:buSzPts val="2400"/>
              <a:buChar char="•"/>
              <a:defRPr>
                <a:latin typeface="Century Gothic"/>
                <a:ea typeface="Century Gothic"/>
                <a:cs typeface="Century Gothic"/>
                <a:sym typeface="Century Gothic"/>
              </a:defRPr>
            </a:lvl2pPr>
            <a:lvl3pPr marL="1371600" lvl="2" indent="-355600" algn="l">
              <a:lnSpc>
                <a:spcPct val="90000"/>
              </a:lnSpc>
              <a:spcBef>
                <a:spcPts val="500"/>
              </a:spcBef>
              <a:spcAft>
                <a:spcPts val="0"/>
              </a:spcAft>
              <a:buClr>
                <a:schemeClr val="dk1"/>
              </a:buClr>
              <a:buSzPts val="2000"/>
              <a:buChar char="•"/>
              <a:defRPr>
                <a:latin typeface="Century Gothic"/>
                <a:ea typeface="Century Gothic"/>
                <a:cs typeface="Century Gothic"/>
                <a:sym typeface="Century Gothic"/>
              </a:defRPr>
            </a:lvl3pPr>
            <a:lvl4pPr marL="1828800" lvl="3" indent="-342900" algn="l">
              <a:lnSpc>
                <a:spcPct val="90000"/>
              </a:lnSpc>
              <a:spcBef>
                <a:spcPts val="500"/>
              </a:spcBef>
              <a:spcAft>
                <a:spcPts val="0"/>
              </a:spcAft>
              <a:buClr>
                <a:schemeClr val="dk1"/>
              </a:buClr>
              <a:buSzPts val="1800"/>
              <a:buChar char="•"/>
              <a:defRPr>
                <a:latin typeface="Century Gothic"/>
                <a:ea typeface="Century Gothic"/>
                <a:cs typeface="Century Gothic"/>
                <a:sym typeface="Century Gothic"/>
              </a:defRPr>
            </a:lvl4pPr>
            <a:lvl5pPr marL="2286000" lvl="4" indent="-342900" algn="l">
              <a:lnSpc>
                <a:spcPct val="90000"/>
              </a:lnSpc>
              <a:spcBef>
                <a:spcPts val="500"/>
              </a:spcBef>
              <a:spcAft>
                <a:spcPts val="0"/>
              </a:spcAft>
              <a:buClr>
                <a:schemeClr val="dk1"/>
              </a:buClr>
              <a:buSzPts val="1800"/>
              <a:buChar char="•"/>
              <a:defRPr>
                <a:latin typeface="Century Gothic"/>
                <a:ea typeface="Century Gothic"/>
                <a:cs typeface="Century Gothic"/>
                <a:sym typeface="Century Gothic"/>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6"/>
          <p:cNvSpPr txBox="1"/>
          <p:nvPr/>
        </p:nvSpPr>
        <p:spPr>
          <a:xfrm>
            <a:off x="11427239" y="6332228"/>
            <a:ext cx="522356"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888888"/>
                </a:solidFill>
                <a:latin typeface="Calibri"/>
                <a:ea typeface="Calibri"/>
                <a:cs typeface="Calibri"/>
                <a:sym typeface="Calibri"/>
              </a:rPr>
              <a:t>‹#›</a:t>
            </a:fld>
            <a:endParaRPr sz="1200" b="0" i="0" u="none" strike="noStrike" cap="none">
              <a:solidFill>
                <a:srgbClr val="888888"/>
              </a:solidFill>
              <a:latin typeface="Calibri"/>
              <a:ea typeface="Calibri"/>
              <a:cs typeface="Calibri"/>
              <a:sym typeface="Calibri"/>
            </a:endParaRPr>
          </a:p>
        </p:txBody>
      </p:sp>
      <p:pic>
        <p:nvPicPr>
          <p:cNvPr id="33" name="Google Shape;33;p26"/>
          <p:cNvPicPr preferRelativeResize="0"/>
          <p:nvPr/>
        </p:nvPicPr>
        <p:blipFill rotWithShape="1">
          <a:blip r:embed="rId3">
            <a:alphaModFix/>
          </a:blip>
          <a:srcRect l="47997" t="2654" r="7599"/>
          <a:stretch/>
        </p:blipFill>
        <p:spPr>
          <a:xfrm flipH="1">
            <a:off x="10198953" y="4248292"/>
            <a:ext cx="1993047" cy="2538961"/>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rgbClr val="0A2246"/>
        </a:solidFill>
        <a:effectLst/>
      </p:bgPr>
    </p:bg>
    <p:spTree>
      <p:nvGrpSpPr>
        <p:cNvPr id="1" name="Shape 34"/>
        <p:cNvGrpSpPr/>
        <p:nvPr/>
      </p:nvGrpSpPr>
      <p:grpSpPr>
        <a:xfrm>
          <a:off x="0" y="0"/>
          <a:ext cx="0" cy="0"/>
          <a:chOff x="0" y="0"/>
          <a:chExt cx="0" cy="0"/>
        </a:xfrm>
      </p:grpSpPr>
      <p:pic>
        <p:nvPicPr>
          <p:cNvPr id="35" name="Google Shape;35;p27"/>
          <p:cNvPicPr preferRelativeResize="0"/>
          <p:nvPr/>
        </p:nvPicPr>
        <p:blipFill rotWithShape="1">
          <a:blip r:embed="rId2">
            <a:alphaModFix/>
          </a:blip>
          <a:srcRect/>
          <a:stretch/>
        </p:blipFill>
        <p:spPr>
          <a:xfrm>
            <a:off x="4106779" y="2515037"/>
            <a:ext cx="3978442" cy="182792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Exo"/>
              <a:buNone/>
              <a:defRPr sz="4400" b="0" i="0" u="none" strike="noStrike" cap="none">
                <a:solidFill>
                  <a:schemeClr val="dk1"/>
                </a:solidFill>
                <a:latin typeface="Exo"/>
                <a:ea typeface="Exo"/>
                <a:cs typeface="Exo"/>
                <a:sym typeface="Exo"/>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4"/>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4"/>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4"/>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A2246"/>
            </a:gs>
            <a:gs pos="31000">
              <a:srgbClr val="0A2246"/>
            </a:gs>
            <a:gs pos="100000">
              <a:srgbClr val="1B4685"/>
            </a:gs>
          </a:gsLst>
          <a:lin ang="5400000" scaled="0"/>
        </a:gradFill>
        <a:effectLst/>
      </p:bgPr>
    </p:bg>
    <p:spTree>
      <p:nvGrpSpPr>
        <p:cNvPr id="1" name="Shape 39"/>
        <p:cNvGrpSpPr/>
        <p:nvPr/>
      </p:nvGrpSpPr>
      <p:grpSpPr>
        <a:xfrm>
          <a:off x="0" y="0"/>
          <a:ext cx="0" cy="0"/>
          <a:chOff x="0" y="0"/>
          <a:chExt cx="0" cy="0"/>
        </a:xfrm>
      </p:grpSpPr>
      <p:sp>
        <p:nvSpPr>
          <p:cNvPr id="40" name="Google Shape;40;p1"/>
          <p:cNvSpPr txBox="1">
            <a:spLocks noGrp="1"/>
          </p:cNvSpPr>
          <p:nvPr>
            <p:ph type="ctrTitle"/>
          </p:nvPr>
        </p:nvSpPr>
        <p:spPr>
          <a:xfrm>
            <a:off x="727522" y="1204686"/>
            <a:ext cx="10736956" cy="2489009"/>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6000"/>
              <a:buFont typeface="Exo"/>
              <a:buNone/>
            </a:pPr>
            <a:r>
              <a:rPr lang="en-US"/>
              <a:t>Harits’ Flash Card</a:t>
            </a:r>
            <a:endParaRPr>
              <a:latin typeface="Exo"/>
              <a:ea typeface="Exo"/>
              <a:cs typeface="Exo"/>
              <a:sym typeface="Exo"/>
            </a:endParaRPr>
          </a:p>
        </p:txBody>
      </p:sp>
      <p:sp>
        <p:nvSpPr>
          <p:cNvPr id="41" name="Google Shape;41;p1"/>
          <p:cNvSpPr txBox="1">
            <a:spLocks noGrp="1"/>
          </p:cNvSpPr>
          <p:nvPr>
            <p:ph type="subTitle" idx="1"/>
          </p:nvPr>
        </p:nvSpPr>
        <p:spPr>
          <a:xfrm>
            <a:off x="1714500" y="3693695"/>
            <a:ext cx="8763000" cy="1085044"/>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rgbClr val="F2F2F2"/>
              </a:buClr>
              <a:buSzPts val="2400"/>
              <a:buNone/>
            </a:pPr>
            <a:r>
              <a:rPr lang="en-US">
                <a:solidFill>
                  <a:srgbClr val="F2F2F2"/>
                </a:solidFill>
                <a:latin typeface="Exo"/>
                <a:ea typeface="Exo"/>
                <a:cs typeface="Exo"/>
                <a:sym typeface="Exo"/>
              </a:rPr>
              <a:t>Oleh:</a:t>
            </a:r>
            <a:endParaRPr/>
          </a:p>
          <a:p>
            <a:pPr marL="0" lvl="0" indent="0" algn="ctr" rtl="0">
              <a:lnSpc>
                <a:spcPct val="90000"/>
              </a:lnSpc>
              <a:spcBef>
                <a:spcPts val="1000"/>
              </a:spcBef>
              <a:spcAft>
                <a:spcPts val="0"/>
              </a:spcAft>
              <a:buClr>
                <a:schemeClr val="lt1"/>
              </a:buClr>
              <a:buSzPts val="2400"/>
              <a:buNone/>
            </a:pPr>
            <a:r>
              <a:rPr lang="en-US"/>
              <a:t>Harits Arba Amrullah, </a:t>
            </a:r>
            <a:endParaRPr/>
          </a:p>
          <a:p>
            <a:pPr marL="0" lvl="0" indent="0" algn="ctr" rtl="0">
              <a:lnSpc>
                <a:spcPct val="90000"/>
              </a:lnSpc>
              <a:spcBef>
                <a:spcPts val="1000"/>
              </a:spcBef>
              <a:spcAft>
                <a:spcPts val="0"/>
              </a:spcAft>
              <a:buClr>
                <a:schemeClr val="lt1"/>
              </a:buClr>
              <a:buSzPts val="2400"/>
              <a:buNone/>
            </a:pPr>
            <a:r>
              <a:rPr lang="en-US"/>
              <a:t>Dian Rahma Santoso</a:t>
            </a:r>
            <a:endParaRPr/>
          </a:p>
          <a:p>
            <a:pPr marL="0" lvl="0" indent="0" algn="ctr" rtl="0">
              <a:lnSpc>
                <a:spcPct val="90000"/>
              </a:lnSpc>
              <a:spcBef>
                <a:spcPts val="1000"/>
              </a:spcBef>
              <a:spcAft>
                <a:spcPts val="0"/>
              </a:spcAft>
              <a:buClr>
                <a:schemeClr val="lt1"/>
              </a:buClr>
              <a:buSzPts val="2400"/>
              <a:buNone/>
            </a:pPr>
            <a:r>
              <a:rPr lang="en-US"/>
              <a:t>Progam Studi Pendidikan Bahasa Inggris</a:t>
            </a:r>
            <a:endParaRPr/>
          </a:p>
          <a:p>
            <a:pPr marL="0" lvl="0" indent="0" algn="ctr" rtl="0">
              <a:lnSpc>
                <a:spcPct val="90000"/>
              </a:lnSpc>
              <a:spcBef>
                <a:spcPts val="1000"/>
              </a:spcBef>
              <a:spcAft>
                <a:spcPts val="0"/>
              </a:spcAft>
              <a:buClr>
                <a:srgbClr val="F2F2F2"/>
              </a:buClr>
              <a:buSzPts val="2400"/>
              <a:buNone/>
            </a:pPr>
            <a:r>
              <a:rPr lang="en-US">
                <a:solidFill>
                  <a:srgbClr val="F2F2F2"/>
                </a:solidFill>
                <a:latin typeface="Exo"/>
                <a:ea typeface="Exo"/>
                <a:cs typeface="Exo"/>
                <a:sym typeface="Exo"/>
              </a:rPr>
              <a:t>Universitas Muhammadiyah Sidoarjo </a:t>
            </a:r>
            <a:endParaRPr>
              <a:solidFill>
                <a:srgbClr val="F2F2F2"/>
              </a:solidFill>
              <a:latin typeface="Exo"/>
              <a:ea typeface="Exo"/>
              <a:cs typeface="Exo"/>
              <a:sym typeface="Exo"/>
            </a:endParaRPr>
          </a:p>
          <a:p>
            <a:pPr marL="0" lvl="0" indent="0" algn="ctr" rtl="0">
              <a:lnSpc>
                <a:spcPct val="90000"/>
              </a:lnSpc>
              <a:spcBef>
                <a:spcPts val="1000"/>
              </a:spcBef>
              <a:spcAft>
                <a:spcPts val="0"/>
              </a:spcAft>
              <a:buClr>
                <a:srgbClr val="F2F2F2"/>
              </a:buClr>
              <a:buSzPts val="2400"/>
              <a:buNone/>
            </a:pPr>
            <a:r>
              <a:rPr lang="en-US">
                <a:solidFill>
                  <a:srgbClr val="F2F2F2"/>
                </a:solidFill>
              </a:rPr>
              <a:t>Juli, 2024</a:t>
            </a:r>
            <a:endParaRPr>
              <a:solidFill>
                <a:srgbClr val="F2F2F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g104f7abbb21_0_30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Pendahuluan</a:t>
            </a:r>
            <a:endParaRPr/>
          </a:p>
        </p:txBody>
      </p:sp>
      <p:sp>
        <p:nvSpPr>
          <p:cNvPr id="47" name="Google Shape;47;g104f7abbb21_0_309"/>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179388" indent="0">
              <a:buNone/>
            </a:pPr>
            <a:r>
              <a:rPr lang="en-US" sz="1800" kern="100">
                <a:effectLst/>
                <a:latin typeface="Times New Roman" panose="02020603050405020304" pitchFamily="18" charset="0"/>
                <a:ea typeface="Calibri" panose="020F0502020204030204" pitchFamily="34" charset="0"/>
                <a:cs typeface="Times New Roman" panose="02020603050405020304" pitchFamily="18" charset="0"/>
              </a:rPr>
              <a:t>Flash card adalah kartu bergambar yang menarik dan dilengkapi dengan kosakata singkat tentang materi yang dipelajari. Media pembelajaran visual berupa flash card dapat mempermudah peseserta didik dalam memahami, mengingat, mengembangkan bakat dan menghubungkan materi dengan kejadian nyata yang telah dialami</a:t>
            </a:r>
          </a:p>
          <a:p>
            <a:pPr marL="179388" indent="0">
              <a:buNone/>
            </a:pPr>
            <a:r>
              <a:rPr lang="en-US" sz="1800" kern="100">
                <a:effectLst/>
                <a:latin typeface="Times New Roman" panose="02020603050405020304" pitchFamily="18" charset="0"/>
                <a:ea typeface="Calibri" panose="020F0502020204030204" pitchFamily="34" charset="0"/>
                <a:cs typeface="Times New Roman" panose="02020603050405020304" pitchFamily="18" charset="0"/>
              </a:rPr>
              <a:t>[1]. Menekankan aktivitas peserta didik berdasarkan pengamatan, pertanyaan, penalaran, percobaan dan serangkaian kegiatan yang mendukung pembelajaran disekolah. Media pembelajaran berpusat pada aktivitas peserta didik lebih aktif untuk mengamati, bertanya, mencobakan, mengolah, menyajikan serta menyimpulkan pembelajaran</a:t>
            </a:r>
          </a:p>
          <a:p>
            <a:pPr marL="179388" indent="0">
              <a:buNone/>
            </a:pPr>
            <a:r>
              <a:rPr lang="en-US" sz="1800" kern="100">
                <a:effectLst/>
                <a:latin typeface="Times New Roman" panose="02020603050405020304" pitchFamily="18" charset="0"/>
                <a:ea typeface="Calibri" panose="020F0502020204030204" pitchFamily="34" charset="0"/>
                <a:cs typeface="Times New Roman" panose="02020603050405020304" pitchFamily="18" charset="0"/>
              </a:rPr>
              <a:t>[2]. Flash card sangat berguna dan efektif mendukung penyajian materi pembelajaran. Penggunaan flash card saat belajar dapat meningkatkan kreativitas dan mampu menarik perhatian peserta didik dengan gambar dan warna, sehingga peserta didik mampu aktif dengan konsep pembelajaran berupa gambar menjadi kosakata tunggal maupun jamak</a:t>
            </a:r>
          </a:p>
          <a:p>
            <a:pPr marL="179388" indent="0">
              <a:buNone/>
            </a:pPr>
            <a:r>
              <a:rPr lang="en-US" sz="1800" kern="100">
                <a:effectLst/>
                <a:latin typeface="Times New Roman" panose="02020603050405020304" pitchFamily="18" charset="0"/>
                <a:ea typeface="Calibri" panose="020F0502020204030204" pitchFamily="34" charset="0"/>
                <a:cs typeface="Times New Roman" panose="02020603050405020304" pitchFamily="18" charset="0"/>
              </a:rPr>
              <a:t>[3]. Sehingga, dengan penguasaan kosakata yang baik, peserta didik diharapkan lebih mengusai keterampilan menggunakan bahasa.</a:t>
            </a:r>
          </a:p>
          <a:p>
            <a:pPr marL="179388" indent="0">
              <a:buNone/>
            </a:pPr>
            <a:r>
              <a:rPr lang="en-US" sz="1800" kern="100">
                <a:effectLst/>
                <a:latin typeface="Times New Roman" panose="02020603050405020304" pitchFamily="18" charset="0"/>
                <a:ea typeface="Calibri" panose="020F0502020204030204" pitchFamily="34" charset="0"/>
                <a:cs typeface="Times New Roman" panose="02020603050405020304" pitchFamily="18" charset="0"/>
              </a:rPr>
              <a:t>[4]. Harits’ Flash Card Profession merupakan media yang digunakan untuk memancing kreativitas dan keaktifan dalam meningkatkan kosakata.</a:t>
            </a: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g104f7abbb21_0_297"/>
          <p:cNvSpPr txBox="1">
            <a:spLocks noGrp="1"/>
          </p:cNvSpPr>
          <p:nvPr>
            <p:ph type="title"/>
          </p:nvPr>
        </p:nvSpPr>
        <p:spPr>
          <a:xfrm>
            <a:off x="166758" y="67616"/>
            <a:ext cx="11830800" cy="1042200"/>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US"/>
              <a:t>Pertanyaan Penelitian (Rumusan Masalah)</a:t>
            </a:r>
            <a:endParaRPr/>
          </a:p>
        </p:txBody>
      </p:sp>
      <p:sp>
        <p:nvSpPr>
          <p:cNvPr id="2" name="Google Shape;47;g104f7abbb21_0_309">
            <a:extLst>
              <a:ext uri="{FF2B5EF4-FFF2-40B4-BE49-F238E27FC236}">
                <a16:creationId xmlns:a16="http://schemas.microsoft.com/office/drawing/2014/main" id="{BB93772C-702F-3115-664C-D52D3CFC9997}"/>
              </a:ext>
            </a:extLst>
          </p:cNvPr>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179388" indent="0">
              <a:buNone/>
            </a:pPr>
            <a:r>
              <a:rPr lang="en-US" sz="1800">
                <a:effectLst/>
                <a:latin typeface="Times New Roman" panose="02020603050405020304" pitchFamily="18" charset="0"/>
                <a:ea typeface="Calibri" panose="020F0502020204030204" pitchFamily="34" charset="0"/>
              </a:rPr>
              <a:t>Flash card berisikan tentang gambar mengenai profesi yang ada di Indonesia dan sedang melakukan pekerjaan yang sesuai dengan profesi tersebut mampu meningkatkan kreativitas siswa.</a:t>
            </a: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g104f7abbb21_0_303"/>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Metode</a:t>
            </a:r>
            <a:endParaRPr/>
          </a:p>
        </p:txBody>
      </p:sp>
      <p:sp>
        <p:nvSpPr>
          <p:cNvPr id="59" name="Google Shape;59;g104f7abbb21_0_303"/>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indent="-228600">
              <a:buNone/>
            </a:pPr>
            <a:r>
              <a:rPr lang="en-US" sz="1800" kern="0">
                <a:effectLst/>
                <a:latin typeface="Times New Roman" panose="02020603050405020304" pitchFamily="18" charset="0"/>
                <a:ea typeface="Times New Roman" panose="02020603050405020304" pitchFamily="18" charset="0"/>
                <a:cs typeface="Times New Roman" panose="02020603050405020304" pitchFamily="18" charset="0"/>
              </a:rPr>
              <a:t>1) Peneliti melakukan analisis kurikulum untuk mengetahui standar kompetensi dan kompetensi dasar yang disampaikan kepada peserta didik dengan menggunakan media pembelajaran flash card.</a:t>
            </a:r>
          </a:p>
          <a:p>
            <a:pPr indent="-228600">
              <a:buNone/>
            </a:pPr>
            <a:r>
              <a:rPr lang="en-US" sz="1800" kern="0">
                <a:effectLst/>
                <a:latin typeface="Times New Roman" panose="02020603050405020304" pitchFamily="18" charset="0"/>
                <a:ea typeface="Times New Roman" panose="02020603050405020304" pitchFamily="18" charset="0"/>
                <a:cs typeface="Times New Roman" panose="02020603050405020304" pitchFamily="18" charset="0"/>
              </a:rPr>
              <a:t>2) Membuat rencana pelaksanaan pembelajaran siklus I dengan menggunakan model pembelajaran menggunakan media pembelajaran flash card, kemudian membuat lembar observasi untuk melihat bagaimana kondisi belajar mengajar di kelas saat dilakukan latihan dan kerja kelompok. </a:t>
            </a:r>
          </a:p>
          <a:p>
            <a:pPr indent="-228600">
              <a:buNone/>
            </a:pPr>
            <a:r>
              <a:rPr lang="en-US" sz="1800" kern="0">
                <a:effectLst/>
                <a:latin typeface="Times New Roman" panose="02020603050405020304" pitchFamily="18" charset="0"/>
                <a:ea typeface="Times New Roman" panose="02020603050405020304" pitchFamily="18" charset="0"/>
                <a:cs typeface="Times New Roman" panose="02020603050405020304" pitchFamily="18" charset="0"/>
              </a:rPr>
              <a:t>3) Membuat produk konten. </a:t>
            </a:r>
          </a:p>
          <a:p>
            <a:pPr indent="-228600">
              <a:buNone/>
            </a:pPr>
            <a:r>
              <a:rPr lang="en-US" sz="1800" kern="0">
                <a:effectLst/>
                <a:latin typeface="Times New Roman" panose="02020603050405020304" pitchFamily="18" charset="0"/>
                <a:ea typeface="Times New Roman" panose="02020603050405020304" pitchFamily="18" charset="0"/>
                <a:cs typeface="Times New Roman" panose="02020603050405020304" pitchFamily="18" charset="0"/>
              </a:rPr>
              <a:t>4) Membentuk kelompok yang heterogen baik dari segi kemampuan akademik, jenis pembelajaran dengan menggunakan media pembelajaran flash card. </a:t>
            </a:r>
          </a:p>
          <a:p>
            <a:pPr indent="-228600">
              <a:buNone/>
            </a:pPr>
            <a:r>
              <a:rPr lang="en-US" sz="1800" kern="0">
                <a:effectLst/>
                <a:latin typeface="Times New Roman" panose="02020603050405020304" pitchFamily="18" charset="0"/>
                <a:ea typeface="Times New Roman" panose="02020603050405020304" pitchFamily="18" charset="0"/>
                <a:cs typeface="Times New Roman" panose="02020603050405020304" pitchFamily="18" charset="0"/>
              </a:rPr>
              <a:t>5) Menyusun perangkat evaluasi pembelajaran berdasarkan pengembangan yang akan dilaksanakan dan menyiapkan instrumen pendukung pembelajaran lainnya.</a:t>
            </a: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p>
            <a:pPr marL="457200" lvl="0" indent="-2286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g104f7abbb21_0_3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Hasil</a:t>
            </a:r>
            <a:endParaRPr/>
          </a:p>
        </p:txBody>
      </p:sp>
      <p:sp>
        <p:nvSpPr>
          <p:cNvPr id="65" name="Google Shape;65;g104f7abbb21_0_39"/>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indent="0" algn="just">
              <a:lnSpc>
                <a:spcPct val="115000"/>
              </a:lnSpc>
              <a:spcAft>
                <a:spcPts val="800"/>
              </a:spcAft>
              <a:buNone/>
              <a:tabLst>
                <a:tab pos="1530350" algn="l"/>
              </a:tabLst>
            </a:pPr>
            <a:r>
              <a:rPr lang="en-US" sz="1800" kern="100">
                <a:effectLst/>
                <a:latin typeface="Times New Roman" panose="02020603050405020304" pitchFamily="18" charset="0"/>
                <a:ea typeface="Calibri" panose="020F0502020204030204" pitchFamily="34" charset="0"/>
                <a:cs typeface="Times New Roman" panose="02020603050405020304" pitchFamily="18" charset="0"/>
              </a:rPr>
              <a:t>Flash card memiliki beberapa kelebihan [5], diantaranya (1)  Praktis, ukuran yang kecil seperti kartu memudahkan untuk di simpan dimana pun (2) Mudah, tidak perlu keahlian spesifik dalam pembuatan flash card dan tidak membutuhkan aliran listrik dalam penggunaannya; (3) Simpel, tampilan gambar dan kosakata singkat, sangat simpel untuk digunakan peserta didik dalam mengingat pesan atau materi pembelajaran; (4) Menyenangkan, selain sebagai media pembelajaran juga dapat menjadi permainan yang tidak membosankan bagi peserta didik karena dapat belajar sambil bermain. </a:t>
            </a: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15000"/>
              </a:lnSpc>
              <a:spcAft>
                <a:spcPts val="800"/>
              </a:spcAft>
              <a:buNone/>
              <a:tabLst>
                <a:tab pos="1530350" algn="l"/>
              </a:tabLst>
            </a:pPr>
            <a:r>
              <a:rPr lang="en-US" sz="1800" kern="100">
                <a:effectLst/>
                <a:latin typeface="Times New Roman" panose="02020603050405020304" pitchFamily="18" charset="0"/>
                <a:ea typeface="Calibri" panose="020F0502020204030204" pitchFamily="34" charset="0"/>
                <a:cs typeface="Times New Roman" panose="02020603050405020304" pitchFamily="18" charset="0"/>
              </a:rPr>
              <a:t>Adapun proses dan bahan pembuatan flash card yakni:</a:t>
            </a: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p>
            <a:pPr marL="447675" lvl="0" indent="0" algn="just">
              <a:lnSpc>
                <a:spcPct val="115000"/>
              </a:lnSpc>
              <a:spcAft>
                <a:spcPts val="800"/>
              </a:spcAft>
              <a:buNone/>
              <a:tabLst>
                <a:tab pos="1530350" algn="l"/>
              </a:tabLst>
            </a:pPr>
            <a:r>
              <a:rPr lang="en-US" sz="1800" kern="100">
                <a:effectLst/>
                <a:latin typeface="Times New Roman" panose="02020603050405020304" pitchFamily="18" charset="0"/>
                <a:ea typeface="Calibri" panose="020F0502020204030204" pitchFamily="34" charset="0"/>
                <a:cs typeface="Times New Roman" panose="02020603050405020304" pitchFamily="18" charset="0"/>
              </a:rPr>
              <a:t>1) Gambar dan design flash card dibuat berdasarkan tema yang digunakan yakni deskriptif teks mengenai profesi yang ada di Indonesia</a:t>
            </a:r>
          </a:p>
          <a:p>
            <a:pPr marL="447675" lvl="0" indent="0" algn="just">
              <a:lnSpc>
                <a:spcPct val="115000"/>
              </a:lnSpc>
              <a:spcAft>
                <a:spcPts val="800"/>
              </a:spcAft>
              <a:buNone/>
              <a:tabLst>
                <a:tab pos="1530350" algn="l"/>
              </a:tabLst>
            </a:pPr>
            <a:r>
              <a:rPr lang="en-US" sz="1800" kern="100">
                <a:latin typeface="Times New Roman" panose="02020603050405020304" pitchFamily="18" charset="0"/>
                <a:ea typeface="Calibri" panose="020F0502020204030204" pitchFamily="34" charset="0"/>
                <a:cs typeface="Times New Roman" panose="02020603050405020304" pitchFamily="18" charset="0"/>
              </a:rPr>
              <a:t>2) </a:t>
            </a:r>
            <a:r>
              <a:rPr lang="en-US" sz="1800" kern="100">
                <a:effectLst/>
                <a:latin typeface="Times New Roman" panose="02020603050405020304" pitchFamily="18" charset="0"/>
                <a:ea typeface="Calibri" panose="020F0502020204030204" pitchFamily="34" charset="0"/>
                <a:cs typeface="Times New Roman" panose="02020603050405020304" pitchFamily="18" charset="0"/>
              </a:rPr>
              <a:t>Setiap profesi yang diambil harus menggambarkan pekerjaan profesi tersebut</a:t>
            </a:r>
          </a:p>
          <a:p>
            <a:pPr marL="447675" lvl="0" indent="0" algn="just">
              <a:lnSpc>
                <a:spcPct val="115000"/>
              </a:lnSpc>
              <a:spcAft>
                <a:spcPts val="800"/>
              </a:spcAft>
              <a:buNone/>
              <a:tabLst>
                <a:tab pos="1530350" algn="l"/>
              </a:tabLst>
            </a:pPr>
            <a:r>
              <a:rPr lang="en-US" sz="1800" kern="100">
                <a:latin typeface="Times New Roman" panose="02020603050405020304" pitchFamily="18" charset="0"/>
                <a:ea typeface="Calibri" panose="020F0502020204030204" pitchFamily="34" charset="0"/>
                <a:cs typeface="Times New Roman" panose="02020603050405020304" pitchFamily="18" charset="0"/>
              </a:rPr>
              <a:t>3) </a:t>
            </a:r>
            <a:r>
              <a:rPr lang="en-US" sz="1800" kern="100">
                <a:effectLst/>
                <a:latin typeface="Times New Roman" panose="02020603050405020304" pitchFamily="18" charset="0"/>
                <a:ea typeface="Calibri" panose="020F0502020204030204" pitchFamily="34" charset="0"/>
                <a:cs typeface="Times New Roman" panose="02020603050405020304" pitchFamily="18" charset="0"/>
              </a:rPr>
              <a:t>Kemudian flash card di cetak warna timbal balik seukuran kartu dengan menggunakan kertas tebal atau karton yang dilaminasi sehingga flash card menarik dan berkualitas.</a:t>
            </a: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p>
            <a:pPr marL="457200" lvl="0" indent="-2286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g104f7abbb21_0_70"/>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Pembahasan</a:t>
            </a:r>
            <a:endParaRPr/>
          </a:p>
        </p:txBody>
      </p:sp>
      <p:sp>
        <p:nvSpPr>
          <p:cNvPr id="71" name="Google Shape;71;g104f7abbb21_0_70"/>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indent="-228600">
              <a:buNone/>
            </a:pPr>
            <a:r>
              <a:rPr kumimoji="0" lang="en-US" altLang="en-US" sz="2800" b="0" i="0"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Desain flash card dapat dilihat seperti di bawah ini.</a:t>
            </a:r>
            <a:endParaRPr kumimoji="0" lang="en-US" altLang="en-US" sz="1400" b="0" i="0" u="none" strike="noStrike" cap="none" normalizeH="0" baseline="0">
              <a:ln>
                <a:noFill/>
              </a:ln>
              <a:solidFill>
                <a:schemeClr val="tx1"/>
              </a:solidFill>
              <a:effectLst/>
            </a:endParaRPr>
          </a:p>
        </p:txBody>
      </p:sp>
      <p:pic>
        <p:nvPicPr>
          <p:cNvPr id="2154" name="Picture 5">
            <a:extLst>
              <a:ext uri="{FF2B5EF4-FFF2-40B4-BE49-F238E27FC236}">
                <a16:creationId xmlns:a16="http://schemas.microsoft.com/office/drawing/2014/main" id="{76A864CF-7A3E-F7AF-B4A8-6D14758A25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7295" y="2094706"/>
            <a:ext cx="2153333" cy="3234279"/>
          </a:xfrm>
          <a:prstGeom prst="rect">
            <a:avLst/>
          </a:prstGeom>
          <a:noFill/>
          <a:extLst>
            <a:ext uri="{909E8E84-426E-40DD-AFC4-6F175D3DCCD1}">
              <a14:hiddenFill xmlns:a14="http://schemas.microsoft.com/office/drawing/2010/main">
                <a:solidFill>
                  <a:srgbClr val="FFFFFF"/>
                </a:solidFill>
              </a14:hiddenFill>
            </a:ext>
          </a:extLst>
        </p:spPr>
      </p:pic>
      <p:pic>
        <p:nvPicPr>
          <p:cNvPr id="2155" name="Picture 21">
            <a:extLst>
              <a:ext uri="{FF2B5EF4-FFF2-40B4-BE49-F238E27FC236}">
                <a16:creationId xmlns:a16="http://schemas.microsoft.com/office/drawing/2014/main" id="{6E9D1DCE-F9BE-5C16-55A6-8F63B8962AF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3934" y="2094706"/>
            <a:ext cx="2156185" cy="3234278"/>
          </a:xfrm>
          <a:prstGeom prst="rect">
            <a:avLst/>
          </a:prstGeom>
          <a:noFill/>
          <a:extLst>
            <a:ext uri="{909E8E84-426E-40DD-AFC4-6F175D3DCCD1}">
              <a14:hiddenFill xmlns:a14="http://schemas.microsoft.com/office/drawing/2010/main">
                <a:solidFill>
                  <a:srgbClr val="FFFFFF"/>
                </a:solidFill>
              </a14:hiddenFill>
            </a:ext>
          </a:extLst>
        </p:spPr>
      </p:pic>
      <p:sp>
        <p:nvSpPr>
          <p:cNvPr id="87" name="Rectangle 108">
            <a:extLst>
              <a:ext uri="{FF2B5EF4-FFF2-40B4-BE49-F238E27FC236}">
                <a16:creationId xmlns:a16="http://schemas.microsoft.com/office/drawing/2014/main" id="{C33D13CB-3047-EE54-A7DA-738FE945A83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9" name="Picture 88">
            <a:extLst>
              <a:ext uri="{FF2B5EF4-FFF2-40B4-BE49-F238E27FC236}">
                <a16:creationId xmlns:a16="http://schemas.microsoft.com/office/drawing/2014/main" id="{7DDE732E-F6EA-4904-5B16-F684309B67CF}"/>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283368" y="2096704"/>
            <a:ext cx="2153333" cy="3232280"/>
          </a:xfrm>
          <a:prstGeom prst="rect">
            <a:avLst/>
          </a:prstGeom>
          <a:noFill/>
          <a:ln>
            <a:noFill/>
          </a:ln>
        </p:spPr>
      </p:pic>
      <p:pic>
        <p:nvPicPr>
          <p:cNvPr id="90" name="Picture 89">
            <a:extLst>
              <a:ext uri="{FF2B5EF4-FFF2-40B4-BE49-F238E27FC236}">
                <a16:creationId xmlns:a16="http://schemas.microsoft.com/office/drawing/2014/main" id="{95756B3A-6FB4-7E90-AC74-C8CED334AAE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67770" y="2094706"/>
            <a:ext cx="2154664" cy="3234278"/>
          </a:xfrm>
          <a:prstGeom prst="rect">
            <a:avLst/>
          </a:prstGeom>
        </p:spPr>
      </p:pic>
      <p:sp>
        <p:nvSpPr>
          <p:cNvPr id="91" name="Text Box 2">
            <a:extLst>
              <a:ext uri="{FF2B5EF4-FFF2-40B4-BE49-F238E27FC236}">
                <a16:creationId xmlns:a16="http://schemas.microsoft.com/office/drawing/2014/main" id="{E60DEC3F-3FCC-C99A-C71B-4922EC1CC443}"/>
              </a:ext>
            </a:extLst>
          </p:cNvPr>
          <p:cNvSpPr txBox="1">
            <a:spLocks noChangeArrowheads="1"/>
          </p:cNvSpPr>
          <p:nvPr/>
        </p:nvSpPr>
        <p:spPr bwMode="auto">
          <a:xfrm>
            <a:off x="1348492" y="5267609"/>
            <a:ext cx="4493083" cy="374077"/>
          </a:xfrm>
          <a:prstGeom prst="rect">
            <a:avLst/>
          </a:prstGeom>
          <a:noFill/>
          <a:ln w="9525">
            <a:noFill/>
            <a:miter lim="800000"/>
            <a:headEnd/>
            <a:tailEnd/>
          </a:ln>
        </p:spPr>
        <p:txBody>
          <a:bodyPr rot="0" vert="horz" wrap="square" lIns="91440" tIns="45720" rIns="91440" bIns="45720" anchor="t" anchorCtr="0">
            <a:spAutoFit/>
          </a:bodyPr>
          <a:lstStyle/>
          <a:p>
            <a:pPr>
              <a:lnSpc>
                <a:spcPct val="107000"/>
              </a:lnSpc>
              <a:spcAft>
                <a:spcPts val="800"/>
              </a:spcAft>
              <a:tabLst>
                <a:tab pos="2057400" algn="l"/>
              </a:tabLst>
            </a:pPr>
            <a:r>
              <a:rPr lang="en-US" sz="1800" kern="100">
                <a:effectLst/>
                <a:latin typeface="Times New Roman" panose="02020603050405020304" pitchFamily="18" charset="0"/>
                <a:ea typeface="Calibri" panose="020F0502020204030204" pitchFamily="34" charset="0"/>
                <a:cs typeface="Times New Roman" panose="02020603050405020304" pitchFamily="18" charset="0"/>
              </a:rPr>
              <a:t>Clue	Picture Policeman</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2" name="Text Box 2">
            <a:extLst>
              <a:ext uri="{FF2B5EF4-FFF2-40B4-BE49-F238E27FC236}">
                <a16:creationId xmlns:a16="http://schemas.microsoft.com/office/drawing/2014/main" id="{2E7E62D3-4D9A-32BB-14D2-528664E5D2DF}"/>
              </a:ext>
            </a:extLst>
          </p:cNvPr>
          <p:cNvSpPr txBox="1">
            <a:spLocks noChangeArrowheads="1"/>
          </p:cNvSpPr>
          <p:nvPr/>
        </p:nvSpPr>
        <p:spPr bwMode="auto">
          <a:xfrm>
            <a:off x="7374918" y="5267608"/>
            <a:ext cx="4493083" cy="374077"/>
          </a:xfrm>
          <a:prstGeom prst="rect">
            <a:avLst/>
          </a:prstGeom>
          <a:noFill/>
          <a:ln w="9525">
            <a:noFill/>
            <a:miter lim="800000"/>
            <a:headEnd/>
            <a:tailEnd/>
          </a:ln>
        </p:spPr>
        <p:txBody>
          <a:bodyPr rot="0" vert="horz" wrap="square" lIns="91440" tIns="45720" rIns="91440" bIns="45720" anchor="t" anchorCtr="0">
            <a:spAutoFit/>
          </a:bodyPr>
          <a:lstStyle/>
          <a:p>
            <a:pPr>
              <a:lnSpc>
                <a:spcPct val="107000"/>
              </a:lnSpc>
              <a:spcAft>
                <a:spcPts val="800"/>
              </a:spcAft>
              <a:tabLst>
                <a:tab pos="2425700" algn="l"/>
              </a:tabLst>
            </a:pPr>
            <a:r>
              <a:rPr lang="en-US" sz="1800" kern="100">
                <a:effectLst/>
                <a:latin typeface="Times New Roman" panose="02020603050405020304" pitchFamily="18" charset="0"/>
                <a:ea typeface="Calibri" panose="020F0502020204030204" pitchFamily="34" charset="0"/>
                <a:cs typeface="Times New Roman" panose="02020603050405020304" pitchFamily="18" charset="0"/>
              </a:rPr>
              <a:t>Clue	Picture </a:t>
            </a:r>
            <a:r>
              <a:rPr lang="en-US" sz="1800" kern="100">
                <a:latin typeface="Times New Roman" panose="02020603050405020304" pitchFamily="18" charset="0"/>
                <a:ea typeface="Calibri" panose="020F0502020204030204" pitchFamily="34" charset="0"/>
                <a:cs typeface="Times New Roman" panose="02020603050405020304" pitchFamily="18" charset="0"/>
              </a:rPr>
              <a:t>Chef</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g104f7abbb21_0_315"/>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Manfaat Penelitian</a:t>
            </a:r>
            <a:endParaRPr/>
          </a:p>
        </p:txBody>
      </p:sp>
      <p:sp>
        <p:nvSpPr>
          <p:cNvPr id="84" name="Google Shape;84;g104f7abbb21_0_315"/>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179388" indent="0">
              <a:buNone/>
            </a:pPr>
            <a:r>
              <a:rPr lang="en-US" sz="1800" kern="100">
                <a:effectLst/>
                <a:latin typeface="Times New Roman" panose="02020603050405020304" pitchFamily="18" charset="0"/>
                <a:ea typeface="Calibri" panose="020F0502020204030204" pitchFamily="34" charset="0"/>
                <a:cs typeface="Times New Roman" panose="02020603050405020304" pitchFamily="18" charset="0"/>
              </a:rPr>
              <a:t>Flash card ini terdiri dari 20 gambar profesi yang ada di Indonesia dimana gambar tersebut menampilkan sedang melakukan pekerjaan sesuai dengan profesinya. Disetiap gambar terdapat kata perintah untuk mendeskripsikan profesi tersebut sehingga peserta didik diharapkan dapat berkreativitas dalam mengembangkan kosakata mengenai gambar. Selain itu, pada bagian depan flash card terdapat 2 klu yang dapat menggambarkan profesi tanpa melihat gambarnya sehingga peserta didik dapat menebak gambar profesi tersebut tanpa melihatnya. Flash card ini dapat dimainkan dua orang atau dua kelompok peserta didik dimana setiap peserta didik memiliki perannya masing masing yakni mendeskripsikan profesi atau menebak profesi berdasarkan klu.</a:t>
            </a: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g104f7abbb21_0_61"/>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Referensi</a:t>
            </a:r>
            <a:endParaRPr/>
          </a:p>
        </p:txBody>
      </p:sp>
      <p:sp>
        <p:nvSpPr>
          <p:cNvPr id="2" name="Text Placeholder 1">
            <a:extLst>
              <a:ext uri="{FF2B5EF4-FFF2-40B4-BE49-F238E27FC236}">
                <a16:creationId xmlns:a16="http://schemas.microsoft.com/office/drawing/2014/main" id="{D4EC92D7-DDB3-9977-36D1-FE607104E8DF}"/>
              </a:ext>
            </a:extLst>
          </p:cNvPr>
          <p:cNvSpPr>
            <a:spLocks noGrp="1" noChangeArrowheads="1"/>
          </p:cNvSpPr>
          <p:nvPr>
            <p:ph type="body" idx="1"/>
          </p:nvPr>
        </p:nvSpPr>
        <p:spPr bwMode="auto">
          <a:xfrm>
            <a:off x="437322" y="1949192"/>
            <a:ext cx="10714382"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[1]	D. Alfiananda and R. Indahyati, “Peningkatan Keterampilan Menulis Menggunakan Media Flash Card,” 	</a:t>
            </a:r>
            <a:r>
              <a:rPr kumimoji="0" lang="en-US" altLang="en-US" sz="1800" b="0" i="1"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Action Research Journal Indonesia (ARJI)</a:t>
            </a:r>
            <a:r>
              <a:rPr kumimoji="0" lang="en-US" altLang="en-US" sz="18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vol. 4, no. 2, pp. 98–114, 2022.</a:t>
            </a:r>
            <a:endParaRPr kumimoji="0" lang="en-US" altLang="en-US" sz="1800" b="0" i="0" u="none" strike="noStrike" cap="none" normalizeH="0" baseline="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[2]	N. Angriani, “Peningkatan Kemampuan Siswa Kelas II SD Menulis Kata Menggunakan Media Gambar di 	SDN Wata Kecamatan Bungku Barat Kabupaten Morowali,” </a:t>
            </a:r>
            <a:r>
              <a:rPr kumimoji="0" lang="en-US" altLang="en-US" sz="1800" b="0" i="1"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Jurnal Kreatif Online</a:t>
            </a:r>
            <a:r>
              <a:rPr kumimoji="0" lang="en-US" altLang="en-US" sz="18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vol. 3, no. 1, 2014.</a:t>
            </a:r>
            <a:endParaRPr kumimoji="0" lang="en-US" altLang="en-US" sz="1800" b="0" i="0" u="none" strike="noStrike" cap="none" normalizeH="0" baseline="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[3]	A. T. Harefa and K. E. M. Telaumbanua, “An Analysis of the Effectiveness of Flash Card Media Students 	Writing of Recount Text,” </a:t>
            </a:r>
            <a:r>
              <a:rPr kumimoji="0" lang="en-US" altLang="en-US" sz="1800" b="0" i="1"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J Manage</a:t>
            </a:r>
            <a:r>
              <a:rPr kumimoji="0" lang="en-US" altLang="en-US" sz="18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vol. 3, no. 2, pp. 149–156, 2022.</a:t>
            </a:r>
            <a:endParaRPr kumimoji="0" lang="en-US" altLang="en-US" sz="1800" b="0" i="0" u="none" strike="noStrike" cap="none" normalizeH="0" baseline="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[4]	I. K. Wati and I. G. Oka, “Penggunaan Flash Card Meningkatkan Penguasaan Kosakata Bahasa Inggris 	Peserta Didik,” </a:t>
            </a:r>
            <a:r>
              <a:rPr kumimoji="0" lang="en-US" altLang="en-US" sz="1800" b="0" i="1"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Indonesian Gender and Society Journal</a:t>
            </a:r>
            <a:r>
              <a:rPr kumimoji="0" lang="en-US" altLang="en-US" sz="18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vol. 1, no. 2, pp. 41–49, 2020.</a:t>
            </a:r>
            <a:endParaRPr kumimoji="0" lang="en-US" altLang="en-US" sz="1800" b="0" i="0" u="none" strike="noStrike" cap="none" normalizeH="0" baseline="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[5]	R. A. Pradana and A. B. Santosa, “Studi Literatur Media Pembelajaran Flash Card Meningkatkan Hasil 	Belajar Pada Mata Pelajaran Perekayasaan Sistem Radio dan Televisi,” </a:t>
            </a:r>
            <a:r>
              <a:rPr kumimoji="0" lang="en-US" altLang="en-US" sz="1800" b="0" i="1"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Jurnal Pendidikan Teknik Elektro</a:t>
            </a:r>
            <a:r>
              <a:rPr kumimoji="0" lang="en-US" altLang="en-US" sz="18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vol. 9, no. 03, pp. 575–583, 2020.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874</Words>
  <Application>Microsoft Office PowerPoint</Application>
  <PresentationFormat>Widescreen</PresentationFormat>
  <Paragraphs>40</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Times New Roman</vt:lpstr>
      <vt:lpstr>Arial</vt:lpstr>
      <vt:lpstr>Century Gothic</vt:lpstr>
      <vt:lpstr>Exo</vt:lpstr>
      <vt:lpstr>Calibri</vt:lpstr>
      <vt:lpstr>Office Theme</vt:lpstr>
      <vt:lpstr>Harits’ Flash Card</vt:lpstr>
      <vt:lpstr>Pendahuluan</vt:lpstr>
      <vt:lpstr>Pertanyaan Penelitian (Rumusan Masalah)</vt:lpstr>
      <vt:lpstr>Metode</vt:lpstr>
      <vt:lpstr>Hasil</vt:lpstr>
      <vt:lpstr>Pembahasan</vt:lpstr>
      <vt:lpstr>Manfaat Penelitian</vt:lpstr>
      <vt:lpstr>Referensi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Umsida</dc:creator>
  <cp:lastModifiedBy>Dimas 1707</cp:lastModifiedBy>
  <cp:revision>1</cp:revision>
  <dcterms:created xsi:type="dcterms:W3CDTF">2020-02-15T07:43:00Z</dcterms:created>
  <dcterms:modified xsi:type="dcterms:W3CDTF">2024-08-09T01:31:13Z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1033-11.2.0.9031</vt:lpwstr>
  </property>
</Properties>
</file>