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9144000" cy="6858000"/>
  <p:embeddedFontLst>
    <p:embeddedFont>
      <p:font typeface="Century Gothic" panose="020B0502020202020204" pitchFamily="34" charset="0"/>
      <p:regular r:id="rId13"/>
      <p:bold r:id="rId14"/>
      <p:italic r:id="rId15"/>
      <p:boldItalic r:id="rId16"/>
    </p:embeddedFont>
    <p:embeddedFont>
      <p:font typeface="Exo" panose="020B060402020202020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3" roundtripDataSignature="AMtx7mgY2+DM/rwO2HkSTRKEfJ3qJmWL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179484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" name="Google Shape;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04f7abbb21_0_95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3" name="Google Shape;93;g104f7abbb21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104f7abbb21_0_309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g104f7abbb21_0_3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04f7abbb21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" name="Google Shape;50;g104f7abbb21_0_297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" name="Google Shape;51;g104f7abbb21_0_297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04f7abbb21_0_303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g104f7abbb21_0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04f7abbb21_0_39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g104f7abbb21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4f7abbb21_0_70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g104f7abbb21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04f7abbb2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" name="Google Shape;74;g104f7abbb21_0_0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" name="Google Shape;75;g104f7abbb21_0_0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04f7abbb21_0_315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g104f7abbb21_0_3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04f7abbb21_0_61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104f7abbb21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gradFill>
          <a:gsLst>
            <a:gs pos="0">
              <a:srgbClr val="0A2246"/>
            </a:gs>
            <a:gs pos="100000">
              <a:srgbClr val="1D4886"/>
            </a:gs>
          </a:gsLst>
          <a:lin ang="5400000" scaled="0"/>
        </a:gra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5"/>
          <p:cNvPicPr preferRelativeResize="0"/>
          <p:nvPr/>
        </p:nvPicPr>
        <p:blipFill rotWithShape="1">
          <a:blip r:embed="rId2">
            <a:alphaModFix amt="60000"/>
          </a:blip>
          <a:srcRect l="46601" t="2654" r="7599"/>
          <a:stretch/>
        </p:blipFill>
        <p:spPr>
          <a:xfrm>
            <a:off x="-1" y="3509963"/>
            <a:ext cx="3146679" cy="33580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25"/>
          <p:cNvPicPr preferRelativeResize="0"/>
          <p:nvPr/>
        </p:nvPicPr>
        <p:blipFill rotWithShape="1">
          <a:blip r:embed="rId3">
            <a:alphaModFix/>
          </a:blip>
          <a:srcRect l="21878" t="94162" r="21683" b="1155"/>
          <a:stretch/>
        </p:blipFill>
        <p:spPr>
          <a:xfrm>
            <a:off x="3510723" y="6456981"/>
            <a:ext cx="5170554" cy="32150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5"/>
          <p:cNvSpPr txBox="1">
            <a:spLocks noGrp="1"/>
          </p:cNvSpPr>
          <p:nvPr>
            <p:ph type="ctrTitle"/>
          </p:nvPr>
        </p:nvSpPr>
        <p:spPr>
          <a:xfrm>
            <a:off x="914400" y="1537252"/>
            <a:ext cx="10363200" cy="1972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Exo"/>
              <a:buNone/>
              <a:defRPr sz="60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5"/>
          <p:cNvSpPr txBox="1">
            <a:spLocks noGrp="1"/>
          </p:cNvSpPr>
          <p:nvPr>
            <p:ph type="subTitle" idx="1"/>
          </p:nvPr>
        </p:nvSpPr>
        <p:spPr>
          <a:xfrm>
            <a:off x="1524000" y="3750365"/>
            <a:ext cx="9144000" cy="1507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25"/>
          <p:cNvSpPr txBox="1">
            <a:spLocks noGrp="1"/>
          </p:cNvSpPr>
          <p:nvPr>
            <p:ph type="dt" idx="10"/>
          </p:nvPr>
        </p:nvSpPr>
        <p:spPr>
          <a:xfrm>
            <a:off x="767523" y="565301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5"/>
          <p:cNvSpPr txBox="1">
            <a:spLocks noGrp="1"/>
          </p:cNvSpPr>
          <p:nvPr>
            <p:ph type="ftr" idx="11"/>
          </p:nvPr>
        </p:nvSpPr>
        <p:spPr>
          <a:xfrm>
            <a:off x="4038600" y="5653019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5"/>
          <p:cNvSpPr txBox="1">
            <a:spLocks noGrp="1"/>
          </p:cNvSpPr>
          <p:nvPr>
            <p:ph type="sldNum" idx="12"/>
          </p:nvPr>
        </p:nvSpPr>
        <p:spPr>
          <a:xfrm>
            <a:off x="8681277" y="565301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" name="Google Shape;23;p25"/>
          <p:cNvSpPr txBox="1"/>
          <p:nvPr/>
        </p:nvSpPr>
        <p:spPr>
          <a:xfrm>
            <a:off x="6852481" y="465853"/>
            <a:ext cx="2419627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C000"/>
                </a:solidFill>
                <a:latin typeface="Exo"/>
                <a:ea typeface="Exo"/>
                <a:cs typeface="Exo"/>
                <a:sym typeface="Exo"/>
              </a:rPr>
              <a:t>UNIVERSITAS MUHAMMADIYAH SIDOARJO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75247" y="226794"/>
            <a:ext cx="2187844" cy="10052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" name="Google Shape;25;p25"/>
          <p:cNvCxnSpPr/>
          <p:nvPr/>
        </p:nvCxnSpPr>
        <p:spPr>
          <a:xfrm>
            <a:off x="9372600" y="465853"/>
            <a:ext cx="0" cy="830997"/>
          </a:xfrm>
          <a:prstGeom prst="straightConnector1">
            <a:avLst/>
          </a:prstGeom>
          <a:noFill/>
          <a:ln w="28575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26"/>
          <p:cNvPicPr preferRelativeResize="0"/>
          <p:nvPr/>
        </p:nvPicPr>
        <p:blipFill rotWithShape="1">
          <a:blip r:embed="rId2">
            <a:alphaModFix/>
          </a:blip>
          <a:srcRect t="23661"/>
          <a:stretch/>
        </p:blipFill>
        <p:spPr>
          <a:xfrm>
            <a:off x="144674" y="314231"/>
            <a:ext cx="11830877" cy="6466395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26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  <a:defRPr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6"/>
          <p:cNvSpPr txBox="1">
            <a:spLocks noGrp="1"/>
          </p:cNvSpPr>
          <p:nvPr>
            <p:ph type="dt" idx="10"/>
          </p:nvPr>
        </p:nvSpPr>
        <p:spPr>
          <a:xfrm>
            <a:off x="10323511" y="6341719"/>
            <a:ext cx="11793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6"/>
          <p:cNvSpPr txBox="1">
            <a:spLocks noGrp="1"/>
          </p:cNvSpPr>
          <p:nvPr>
            <p:ph type="ftr" idx="11"/>
          </p:nvPr>
        </p:nvSpPr>
        <p:spPr>
          <a:xfrm>
            <a:off x="4024796" y="596334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6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26"/>
          <p:cNvSpPr txBox="1"/>
          <p:nvPr/>
        </p:nvSpPr>
        <p:spPr>
          <a:xfrm>
            <a:off x="11427239" y="6332228"/>
            <a:ext cx="5223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Google Shape;33;p26"/>
          <p:cNvPicPr preferRelativeResize="0"/>
          <p:nvPr/>
        </p:nvPicPr>
        <p:blipFill rotWithShape="1">
          <a:blip r:embed="rId3">
            <a:alphaModFix/>
          </a:blip>
          <a:srcRect l="47997" t="2654" r="7599"/>
          <a:stretch/>
        </p:blipFill>
        <p:spPr>
          <a:xfrm flipH="1">
            <a:off x="10198953" y="4248292"/>
            <a:ext cx="1993047" cy="2538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bg>
      <p:bgPr>
        <a:solidFill>
          <a:srgbClr val="0A2246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06779" y="2515037"/>
            <a:ext cx="3978442" cy="1827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4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Exo"/>
              <a:buNone/>
              <a:defRPr sz="4400" b="0" i="0" u="none" strike="noStrike" cap="none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4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4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4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A2246"/>
            </a:gs>
            <a:gs pos="31000">
              <a:srgbClr val="0A2246"/>
            </a:gs>
            <a:gs pos="100000">
              <a:srgbClr val="1B4685"/>
            </a:gs>
          </a:gsLst>
          <a:lin ang="5400000" scaled="0"/>
        </a:gra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"/>
          <p:cNvSpPr txBox="1">
            <a:spLocks noGrp="1"/>
          </p:cNvSpPr>
          <p:nvPr>
            <p:ph type="ctrTitle"/>
          </p:nvPr>
        </p:nvSpPr>
        <p:spPr>
          <a:xfrm>
            <a:off x="727522" y="1204686"/>
            <a:ext cx="10736956" cy="24890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Hubungan Keaktifan Berorganisasi dan Motivasi Belajar Siswa Dengan Prestasi Akademik di Sekolah Menengah Kejuruan</a:t>
            </a:r>
            <a:br>
              <a:rPr lang="en-US" sz="2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en-US" sz="2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sz="2800" dirty="0">
              <a:solidFill>
                <a:schemeClr val="bg1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41" name="Google Shape;41;p1"/>
          <p:cNvSpPr txBox="1">
            <a:spLocks noGrp="1"/>
          </p:cNvSpPr>
          <p:nvPr>
            <p:ph type="subTitle" idx="1"/>
          </p:nvPr>
        </p:nvSpPr>
        <p:spPr>
          <a:xfrm>
            <a:off x="1869245" y="3151173"/>
            <a:ext cx="8763000" cy="1085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400"/>
              <a:buNone/>
            </a:pPr>
            <a:r>
              <a:rPr lang="en-US" b="1" dirty="0">
                <a:solidFill>
                  <a:srgbClr val="F2F2F2"/>
                </a:solidFill>
                <a:latin typeface="Exo"/>
                <a:ea typeface="Exo"/>
                <a:cs typeface="Exo"/>
                <a:sym typeface="Exo"/>
              </a:rPr>
              <a:t>Oleh:</a:t>
            </a:r>
            <a:endParaRPr b="1"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b="1" dirty="0"/>
              <a:t>Nur Afifah Mas’Uda</a:t>
            </a:r>
            <a:endParaRPr b="1"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b="1" dirty="0"/>
              <a:t>Zakki Nur </a:t>
            </a:r>
            <a:r>
              <a:rPr lang="en-US" b="1" dirty="0" err="1"/>
              <a:t>Fahmawati</a:t>
            </a:r>
            <a:endParaRPr b="1"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b="1" dirty="0" err="1"/>
              <a:t>Progam</a:t>
            </a:r>
            <a:r>
              <a:rPr lang="en-US" b="1" dirty="0"/>
              <a:t> </a:t>
            </a:r>
            <a:r>
              <a:rPr lang="en-US" b="1" dirty="0" err="1"/>
              <a:t>Studi</a:t>
            </a:r>
            <a:endParaRPr b="1"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F2F2"/>
              </a:buClr>
              <a:buSzPts val="2400"/>
              <a:buNone/>
            </a:pPr>
            <a:r>
              <a:rPr lang="en-US" b="1" dirty="0">
                <a:solidFill>
                  <a:srgbClr val="F2F2F2"/>
                </a:solidFill>
                <a:latin typeface="Exo"/>
                <a:ea typeface="Exo"/>
                <a:cs typeface="Exo"/>
                <a:sym typeface="Exo"/>
              </a:rPr>
              <a:t>Universitas Muhammadiyah Sidoarjo </a:t>
            </a:r>
            <a:endParaRPr b="1" dirty="0">
              <a:solidFill>
                <a:srgbClr val="F2F2F2"/>
              </a:solidFill>
              <a:latin typeface="Exo"/>
              <a:ea typeface="Exo"/>
              <a:cs typeface="Exo"/>
              <a:sym typeface="Exo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F2F2"/>
              </a:buClr>
              <a:buSzPts val="2400"/>
              <a:buNone/>
            </a:pPr>
            <a:r>
              <a:rPr lang="en-US" b="1" dirty="0" err="1">
                <a:solidFill>
                  <a:srgbClr val="F2F2F2"/>
                </a:solidFill>
              </a:rPr>
              <a:t>Juni</a:t>
            </a:r>
            <a:r>
              <a:rPr lang="en-US" b="1" dirty="0">
                <a:solidFill>
                  <a:srgbClr val="F2F2F2"/>
                </a:solidFill>
              </a:rPr>
              <a:t>, 2024</a:t>
            </a:r>
            <a:endParaRPr b="1" dirty="0">
              <a:solidFill>
                <a:srgbClr val="F2F2F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04f7abbb21_0_309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Pendahuluan</a:t>
            </a:r>
            <a:endParaRPr/>
          </a:p>
        </p:txBody>
      </p:sp>
      <p:sp>
        <p:nvSpPr>
          <p:cNvPr id="47" name="Google Shape;47;g104f7abbb21_0_309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Pendidikan ialah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usaha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dan atau kegiatan yang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secara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sengaja di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jalankan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dengan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teratur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dan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terencana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dengan Tujuan untuk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merubah dan membuat perilaku tersebut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berkembang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sesuai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dengan yang di inginkan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Menurut Arifin “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pendidikan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merupakan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instrumen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institusional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bagi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pengembangan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potensi dasar yang dimiliki manusia”. Pendidikan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 suatu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cara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untuk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membudidayakan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nilai-nilai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ilmu pengetahuan, dan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kreatifitas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yang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akan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kembangkan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di dalam lingkungan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masyarakat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Menurut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penjabaran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diatas maka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fungsi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pendidikan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sendiri bisa di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sebut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sebagai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fundamental.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Tempat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Pendidikan yang baik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harus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mempunyai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suatu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sarana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bersifat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kondusif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bagi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pengembangan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etos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kultural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manusia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sebagai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peserta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didik, agar dalam kehidupan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 dunia nyata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bisa melakukan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interaksi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secara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dialektik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dengan lingkungan sosial yang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sekitarnya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4572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Sistem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pendidikan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Indonesia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mengacu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pada teori Bloom yang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mengkelompokkan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hasil kegiatan belajar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menjadi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tiga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bagian: intelektual,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afektif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dan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psikomotor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Menurut pendapat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Sudjana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di tahun 2011 “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ranah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kognitif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merupakan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ranah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berkaitan dengan intelektual atau pengetahuan siswa,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ranah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afektif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berkaitan dengan sikap, dan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ranah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psikomotorik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berkaitan dengan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keterampilan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atau kemampuan siswa dalam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bertindak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“(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Muhbitin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et al., 2021).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04f7abbb21_0_297"/>
          <p:cNvSpPr txBox="1">
            <a:spLocks noGrp="1"/>
          </p:cNvSpPr>
          <p:nvPr>
            <p:ph type="title"/>
          </p:nvPr>
        </p:nvSpPr>
        <p:spPr>
          <a:xfrm>
            <a:off x="166758" y="67616"/>
            <a:ext cx="11830800" cy="1042200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/>
              <a:t>Pertanyaan Penelitian (Rumusan Masalah)</a:t>
            </a:r>
            <a:endParaRPr/>
          </a:p>
        </p:txBody>
      </p:sp>
      <p:sp>
        <p:nvSpPr>
          <p:cNvPr id="6" name="Google Shape;54;g104f7abbb21_0_297">
            <a:extLst>
              <a:ext uri="{FF2B5EF4-FFF2-40B4-BE49-F238E27FC236}">
                <a16:creationId xmlns:a16="http://schemas.microsoft.com/office/drawing/2014/main" id="{CA4B74FD-F9B8-CD0E-F420-4EB2DBA2A9A8}"/>
              </a:ext>
            </a:extLst>
          </p:cNvPr>
          <p:cNvSpPr txBox="1"/>
          <p:nvPr/>
        </p:nvSpPr>
        <p:spPr>
          <a:xfrm>
            <a:off x="180600" y="1258650"/>
            <a:ext cx="11830800" cy="43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latin typeface="Times New Roman"/>
                <a:ea typeface="Times New Roman"/>
                <a:cs typeface="Times New Roman"/>
                <a:sym typeface="Times New Roman"/>
              </a:rPr>
              <a:t>Berdasarkan uraian latar belakang diatas maka rumusan masalah dalam penelitian ini adalah : </a:t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Font typeface="Times New Roman"/>
              <a:buAutoNum type="arabicPeriod"/>
            </a:pPr>
            <a:r>
              <a:rPr lang="en-US" sz="3000">
                <a:latin typeface="Times New Roman"/>
                <a:ea typeface="Times New Roman"/>
                <a:cs typeface="Times New Roman"/>
                <a:sym typeface="Times New Roman"/>
              </a:rPr>
              <a:t>Apakah ada hubungan keaktifan siswa dalam organisasi terhadap prestasi akademik siswa kelas x SMK Muhammadiyah 1 Pandaan?</a:t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Font typeface="Times New Roman"/>
              <a:buAutoNum type="arabicPeriod"/>
            </a:pPr>
            <a:r>
              <a:rPr lang="en-US" sz="3000">
                <a:latin typeface="Times New Roman"/>
                <a:ea typeface="Times New Roman"/>
                <a:cs typeface="Times New Roman"/>
                <a:sym typeface="Times New Roman"/>
              </a:rPr>
              <a:t>Apakah ada hubungan motivasi belajar siswa dengan prestasi akademik siswa yang aktif dalam organisasi?</a:t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Font typeface="Times New Roman"/>
              <a:buAutoNum type="arabicPeriod"/>
            </a:pPr>
            <a:r>
              <a:rPr lang="en-US" sz="3000">
                <a:latin typeface="Times New Roman"/>
                <a:ea typeface="Times New Roman"/>
                <a:cs typeface="Times New Roman"/>
                <a:sym typeface="Times New Roman"/>
              </a:rPr>
              <a:t>Apakah ada hubungan keaktifan siswa dalam organisasi dan motivasi belajar dengan prestasi akademik siswa kelas x </a:t>
            </a:r>
            <a:r>
              <a:rPr lang="en-US" sz="3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SMK Muhammadiyah 1 Pandaan?</a:t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04f7abbb21_0_303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Metode</a:t>
            </a:r>
            <a:endParaRPr/>
          </a:p>
        </p:txBody>
      </p:sp>
      <p:sp>
        <p:nvSpPr>
          <p:cNvPr id="59" name="Google Shape;59;g104f7abbb21_0_303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indent="-228600" algn="just"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Penelitian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menggunakan penelitian kuantitatif dengan pendekatan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korelasi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Penelitian kuantitatif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sering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disebut penelitian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tradisional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positivistik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Penelitian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disebut penelitian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positivistik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karena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berlandaskan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filsafat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positivisme. Penelitian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juga disebut penelitian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logika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karena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telah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memenuhi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kaidah-kaidah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ilmiah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yaitu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konkret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objektif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terukur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sistematis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 (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Wicaksana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Rachman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2018). Dalam penelitian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penulis memaparkan hubungan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antara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kinerja organisasi dan motivasi belajar dengan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prestasi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belajar di SMK Muhammadiyah 1 Pandaan. Pada kesempatan kali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penulis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akan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menganalisis pengaruh motivasi belajar dan kegiatan organisasi dalam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menghitung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peningkatan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prestasi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akademik siswa.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Sehingga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dapat disimpulkan bahwa dalam penelitian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terdapat variabel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bebas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dan variabel terikat. Dimana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variabe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bebasnya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adalah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aktivitas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organisasi (X¹) dan motivasi belajar (X²) dan untuk variabel terikat dalam penelitian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adalah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prestasi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akademik (Y¹).</a:t>
            </a:r>
          </a:p>
          <a:p>
            <a:pPr indent="-228600" algn="just">
              <a:buNone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Kriteria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subjek yang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diteliti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adalah siswa yang bersekolah di SMK Muhammadiyah 1 Pandaan,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peserta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organisasi IPM dan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Senat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Taruna, berusia 15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sampai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18 tahun, kelas 10 dan 11. Populasi untuk penelitian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adalah seluruh siswa di sekolah tersebut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sebanyak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400, sedangkan sampel untuk penelitian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menggunakan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rumus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isaac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dengan signifikansi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kesalahan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10% dan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ditemukan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sampel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sebanyak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60. Teknik pengumpulan data yang digunakan dalam penelitian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adalah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penggunaan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skala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psikologi.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28600">
              <a:buNone/>
            </a:pP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04f7abbb21_0_39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 dirty="0" err="1"/>
              <a:t>Pembahasan</a:t>
            </a:r>
            <a:endParaRPr dirty="0"/>
          </a:p>
        </p:txBody>
      </p:sp>
      <p:sp>
        <p:nvSpPr>
          <p:cNvPr id="65" name="Google Shape;65;g104f7abbb21_0_39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Penelitian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mengkaji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hubungan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antara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keaktifan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organisasi (X1) dan motivasi belajar (X2) terhadap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prestasi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akademik (Y) pada siswa SMK Muhammadiyah 1 Pandaan. Hasil penelitian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menunjukkan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bahwa terdapat hubungan yang signifikan terhadap variabel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keaktifan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organisasi, motivasi belajar dan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prestasi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akademik. Hasil penelitian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menunjukkan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skor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nilai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signifikan sebesar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=&lt;.001 untuk variabel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keaktifan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organisasi dan motivasi belajar, sedangkan untuk variabel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prestasi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akademik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menunjukkan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bahwa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nilai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skor rata-rata raport siswa yang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cenderung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rendah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antara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skor 50-60,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hal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tersebut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didukung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dengan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kuesioner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dibagikan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kepada siswa tersebut yang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berisikan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skala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keaktifan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organisasi dan motivasi belajar.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hal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dapat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diartikan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bahwa terdapat hubungan yang signifikan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antara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variabel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keaktifan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organisasi (X1) dan variabel motivasi belajar (X2) dengan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prestasi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akademik (Y) dan di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buktikan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dengan hasil pada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tabel 7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di ketahui bahwa tabel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matriks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korelasi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dengan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nilai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Pearson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beserta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nilai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dalam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hal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menunjukkan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korelasi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sangat signifikan (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&lt;.001) dengan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nilai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tinggi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=0.662),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besaran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efek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tergolong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tinggi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karena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&gt;0.5,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artinya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terdapat hubungan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antara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keaktifan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organisasi dengan motivasi belajar dan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hipotesis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penelitian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diterima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dan dengan hasil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berarti menolak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hipotesis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nol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04f7abbb21_0_70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 dirty="0"/>
              <a:t>Hasil</a:t>
            </a:r>
            <a:endParaRPr dirty="0"/>
          </a:p>
        </p:txBody>
      </p:sp>
      <p:sp>
        <p:nvSpPr>
          <p:cNvPr id="71" name="Google Shape;71;g104f7abbb21_0_70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5BB5778-5E64-7894-27C3-76DC1DF655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4881"/>
              </p:ext>
            </p:extLst>
          </p:nvPr>
        </p:nvGraphicFramePr>
        <p:xfrm>
          <a:off x="393895" y="1424089"/>
          <a:ext cx="5974152" cy="12146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18138">
                  <a:extLst>
                    <a:ext uri="{9D8B030D-6E8A-4147-A177-3AD203B41FA5}">
                      <a16:colId xmlns:a16="http://schemas.microsoft.com/office/drawing/2014/main" val="3292554318"/>
                    </a:ext>
                  </a:extLst>
                </a:gridCol>
                <a:gridCol w="587892">
                  <a:extLst>
                    <a:ext uri="{9D8B030D-6E8A-4147-A177-3AD203B41FA5}">
                      <a16:colId xmlns:a16="http://schemas.microsoft.com/office/drawing/2014/main" val="1366535635"/>
                    </a:ext>
                  </a:extLst>
                </a:gridCol>
                <a:gridCol w="1237888">
                  <a:extLst>
                    <a:ext uri="{9D8B030D-6E8A-4147-A177-3AD203B41FA5}">
                      <a16:colId xmlns:a16="http://schemas.microsoft.com/office/drawing/2014/main" val="2324978296"/>
                    </a:ext>
                  </a:extLst>
                </a:gridCol>
                <a:gridCol w="1424191">
                  <a:extLst>
                    <a:ext uri="{9D8B030D-6E8A-4147-A177-3AD203B41FA5}">
                      <a16:colId xmlns:a16="http://schemas.microsoft.com/office/drawing/2014/main" val="4067648270"/>
                    </a:ext>
                  </a:extLst>
                </a:gridCol>
                <a:gridCol w="1006043">
                  <a:extLst>
                    <a:ext uri="{9D8B030D-6E8A-4147-A177-3AD203B41FA5}">
                      <a16:colId xmlns:a16="http://schemas.microsoft.com/office/drawing/2014/main" val="2223006233"/>
                    </a:ext>
                  </a:extLst>
                </a:gridCol>
              </a:tblGrid>
              <a:tr h="19304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Pearson's Correlations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607628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Pearson's 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extLst>
                  <a:ext uri="{0D108BD9-81ED-4DB2-BD59-A6C34878D82A}">
                    <a16:rowId xmlns:a16="http://schemas.microsoft.com/office/drawing/2014/main" val="1540502769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KEAKTIFAN ORGANISASI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Motivasi Belajar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0.662***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 .001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extLst>
                  <a:ext uri="{0D108BD9-81ED-4DB2-BD59-A6C34878D82A}">
                    <a16:rowId xmlns:a16="http://schemas.microsoft.com/office/drawing/2014/main" val="3447352747"/>
                  </a:ext>
                </a:extLst>
              </a:tr>
              <a:tr h="211455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224970"/>
                  </a:ext>
                </a:extLst>
              </a:tr>
              <a:tr h="202565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* p &lt; .05, ** p &lt; .01, *** p &lt; .001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703942"/>
                  </a:ext>
                </a:extLst>
              </a:tr>
            </a:tbl>
          </a:graphicData>
        </a:graphic>
      </p:graphicFrame>
      <p:pic>
        <p:nvPicPr>
          <p:cNvPr id="3" name="image1.png">
            <a:extLst>
              <a:ext uri="{FF2B5EF4-FFF2-40B4-BE49-F238E27FC236}">
                <a16:creationId xmlns:a16="http://schemas.microsoft.com/office/drawing/2014/main" id="{08597468-615B-A109-B3DC-30AB8B68DAF6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6842231" y="1535519"/>
            <a:ext cx="2340610" cy="2340610"/>
          </a:xfrm>
          <a:prstGeom prst="rect">
            <a:avLst/>
          </a:prstGeom>
          <a:ln/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AD50354-A011-0220-B89E-C381824515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311853"/>
              </p:ext>
            </p:extLst>
          </p:nvPr>
        </p:nvGraphicFramePr>
        <p:xfrm>
          <a:off x="2910685" y="4015257"/>
          <a:ext cx="5943600" cy="16040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38275">
                  <a:extLst>
                    <a:ext uri="{9D8B030D-6E8A-4147-A177-3AD203B41FA5}">
                      <a16:colId xmlns:a16="http://schemas.microsoft.com/office/drawing/2014/main" val="3292854764"/>
                    </a:ext>
                  </a:extLst>
                </a:gridCol>
                <a:gridCol w="323850">
                  <a:extLst>
                    <a:ext uri="{9D8B030D-6E8A-4147-A177-3AD203B41FA5}">
                      <a16:colId xmlns:a16="http://schemas.microsoft.com/office/drawing/2014/main" val="1377868517"/>
                    </a:ext>
                  </a:extLst>
                </a:gridCol>
                <a:gridCol w="1057275">
                  <a:extLst>
                    <a:ext uri="{9D8B030D-6E8A-4147-A177-3AD203B41FA5}">
                      <a16:colId xmlns:a16="http://schemas.microsoft.com/office/drawing/2014/main" val="855276309"/>
                    </a:ext>
                  </a:extLst>
                </a:gridCol>
                <a:gridCol w="942975">
                  <a:extLst>
                    <a:ext uri="{9D8B030D-6E8A-4147-A177-3AD203B41FA5}">
                      <a16:colId xmlns:a16="http://schemas.microsoft.com/office/drawing/2014/main" val="882017304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52983431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314317769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4239520021"/>
                    </a:ext>
                  </a:extLst>
                </a:gridCol>
              </a:tblGrid>
              <a:tr h="228600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50">
                          <a:effectLst/>
                        </a:rPr>
                        <a:t>Correlation Table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2303016"/>
                  </a:ext>
                </a:extLst>
              </a:tr>
              <a:tr h="20002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Spearman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Kendall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5086739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rho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tau 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extLst>
                  <a:ext uri="{0D108BD9-81ED-4DB2-BD59-A6C34878D82A}">
                    <a16:rowId xmlns:a16="http://schemas.microsoft.com/office/drawing/2014/main" val="666575404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KEAKTIFAN ORGANISASI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Motivasi Belajar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0.689***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 .001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0.539***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&lt; .001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extLst>
                  <a:ext uri="{0D108BD9-81ED-4DB2-BD59-A6C34878D82A}">
                    <a16:rowId xmlns:a16="http://schemas.microsoft.com/office/drawing/2014/main" val="1221556048"/>
                  </a:ext>
                </a:extLst>
              </a:tr>
              <a:tr h="77470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430352"/>
                  </a:ext>
                </a:extLst>
              </a:tr>
              <a:tr h="352425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* p &lt; .05, ** p &lt; .01, *** p &lt; .001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217219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4f7abbb21_0_0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00" cy="1042200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/>
              <a:t>Temuan Penting Penelitian</a:t>
            </a:r>
            <a:endParaRPr/>
          </a:p>
        </p:txBody>
      </p:sp>
      <p:sp>
        <p:nvSpPr>
          <p:cNvPr id="78" name="Google Shape;78;g104f7abbb21_0_0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00" cy="50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Dalam penelitian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dapat di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simpulkan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bahwa hubungan positif dan signifikan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antara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keaktifan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organisasi dan motivasi belajar dengan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prestasi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akademik siswa di SMK Muhammadiyah 1 Pandaan.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Ketiga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variabel tersebut saling berhubungan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satu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sama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lain,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dimana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variabel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keaktifan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organisasi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mempunyai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hubungan yang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erat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dengan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prestasi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akademik. Hal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bisa di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buktikan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dengan hasil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prestasi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akademik pada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setiap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semester. Kemudian variabel motivasi belajar dan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keaktifan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organisasi juga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mempunyai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hubungan yang signifikan dan positif,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hal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buktikan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dengan peningkatan yang terjadi pada variabel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keaktifan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organisasi juga diikuti dengan variabel motivasi belajar, dan jika variabel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keaktifan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organisasi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mengalami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penurunan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maka, variabel motivasi belajar juga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mengalami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penurunan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4f7abbb21_0_315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Manfaat Penelitian</a:t>
            </a:r>
            <a:endParaRPr/>
          </a:p>
        </p:txBody>
      </p:sp>
      <p:sp>
        <p:nvSpPr>
          <p:cNvPr id="3" name="Google Shape;66;g104f7abbb21_0_315">
            <a:extLst>
              <a:ext uri="{FF2B5EF4-FFF2-40B4-BE49-F238E27FC236}">
                <a16:creationId xmlns:a16="http://schemas.microsoft.com/office/drawing/2014/main" id="{43FCDF14-AEF1-C21B-E797-A9A39012D969}"/>
              </a:ext>
            </a:extLst>
          </p:cNvPr>
          <p:cNvSpPr txBox="1">
            <a:spLocks noGrp="1"/>
          </p:cNvSpPr>
          <p:nvPr/>
        </p:nvSpPr>
        <p:spPr>
          <a:xfrm>
            <a:off x="194365" y="1155459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3300">
                <a:solidFill>
                  <a:srgbClr val="0A224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Adapun Tujuan dari penelitian ini adalah  : </a:t>
            </a:r>
            <a:endParaRPr sz="3300">
              <a:solidFill>
                <a:srgbClr val="0A224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381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A2246"/>
              </a:buClr>
              <a:buSzPts val="3300"/>
              <a:buFont typeface="Times New Roman"/>
              <a:buAutoNum type="arabicPeriod"/>
            </a:pPr>
            <a:r>
              <a:rPr lang="en-US" sz="3300">
                <a:solidFill>
                  <a:srgbClr val="0A224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Untuk mengetahui ada atau  hubungan motivasi belajar dengan prestasi akademik pada siswa kelas X di  SMK Muhammadiyah 1 Pandaan</a:t>
            </a:r>
            <a:endParaRPr sz="3300">
              <a:solidFill>
                <a:srgbClr val="0A224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381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2246"/>
              </a:buClr>
              <a:buSzPts val="3300"/>
              <a:buFont typeface="Times New Roman"/>
              <a:buAutoNum type="arabicPeriod"/>
            </a:pPr>
            <a:r>
              <a:rPr lang="en-US" sz="3300">
                <a:solidFill>
                  <a:srgbClr val="0A224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Mengetahui hubungan keaktifan berorganisasi dengan prestasi akademik</a:t>
            </a:r>
            <a:endParaRPr sz="3300">
              <a:solidFill>
                <a:srgbClr val="0A224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381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2246"/>
              </a:buClr>
              <a:buSzPts val="3300"/>
              <a:buFont typeface="Times New Roman"/>
              <a:buAutoNum type="arabicPeriod"/>
            </a:pPr>
            <a:r>
              <a:rPr lang="en-US" sz="3300">
                <a:solidFill>
                  <a:srgbClr val="0A224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Untuk mengetahui hubungan antara keaktifan organisasi dan motivasi belajar dengan prestasi akademik siswa kelas X di SMK Muhammadiyah Pandaan.</a:t>
            </a:r>
            <a:endParaRPr sz="4900">
              <a:solidFill>
                <a:srgbClr val="0A224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E7C43BB-7D85-ED31-58EE-736E34B97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8543C79-74C4-5316-2E63-289B3BF39C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Adinoto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P. (2019). Pengaruh Kegiatan Awal Pembelajaran,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Disiplin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Belajar Dan Motivasi Belajar Terhadap Prestasi Belajar.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Jurnal </a:t>
            </a:r>
            <a:r>
              <a:rPr lang="en-US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Imiah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Pendidikan Dan Pembelajaran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(1), 53. https://doi.org/10.23887/jipp.v3i1.17110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Agustin, A. M., Nur Aliyah, S.,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Kartakusumah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B., Maryani, N.,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Udam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Y. A.,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Ranimpi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Y. Y., Farhan, F. F., Usman, O.,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Rachmadania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R. F., Carolus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Borromeus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Mulyatno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Islam, I.,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Ushuluddin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F.,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Dakwah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A., Mahmud, U. I. N.,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Batusangkar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Y.,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Widiani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D.,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Istiqomah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L.,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Piliang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F., M. Akbar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Pisnaji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(2019). Jurnal Pendidikan dan Konseling 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Jurnal Pendidikan </a:t>
            </a:r>
            <a:r>
              <a:rPr lang="en-US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Mipa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(2), 149–164. https://doi.org/10.24014/0.8710124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Ananda, R., &amp;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Hayati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F. (2020). Variabel Belajar: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Kompilasi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Konsep. In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CV. </a:t>
            </a:r>
            <a:r>
              <a:rPr lang="en-US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Pusdikra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MJ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Annisa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A. N. (2020). Pengaruh Motivasi Belajar Terhadap Prestasi Siswa di Sekolah.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Al-</a:t>
            </a:r>
            <a:r>
              <a:rPr lang="en-US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Ittizaan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Jurnal Bimbingan Konseling Islam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(2), 1. https://doi.org/10.24014/0.8710124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Azeti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S.,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Mulyadi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H.,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Mulyadi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H.,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Purnama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R., &amp;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Purnama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R. (2019). Peran motivasi belajar dan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disiplin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belajar pada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prestasi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belajar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pelajaran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prakarya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kewirausahaan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Journal of Business Management Education (JBME)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(2), 10–17. https://doi.org/10.17509/jbme.v4i2.16401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1264</Words>
  <Application>Microsoft Office PowerPoint</Application>
  <PresentationFormat>Widescreen</PresentationFormat>
  <Paragraphs>68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Exo</vt:lpstr>
      <vt:lpstr>Arial</vt:lpstr>
      <vt:lpstr>Calibri</vt:lpstr>
      <vt:lpstr>Times New Roman</vt:lpstr>
      <vt:lpstr>Century Gothic</vt:lpstr>
      <vt:lpstr>Office Theme</vt:lpstr>
      <vt:lpstr>Hubungan Keaktifan Berorganisasi dan Motivasi Belajar Siswa Dengan Prestasi Akademik di Sekolah Menengah Kejuruan   </vt:lpstr>
      <vt:lpstr>Pendahuluan</vt:lpstr>
      <vt:lpstr>Pertanyaan Penelitian (Rumusan Masalah)</vt:lpstr>
      <vt:lpstr>Metode</vt:lpstr>
      <vt:lpstr>Pembahasan</vt:lpstr>
      <vt:lpstr>Hasil</vt:lpstr>
      <vt:lpstr>Temuan Penting Penelitian</vt:lpstr>
      <vt:lpstr>Manfaat Penelitian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Umsida</dc:creator>
  <cp:lastModifiedBy>nur937989@gmail.com</cp:lastModifiedBy>
  <cp:revision>1</cp:revision>
  <dcterms:created xsi:type="dcterms:W3CDTF">2020-02-15T07:43:00Z</dcterms:created>
  <dcterms:modified xsi:type="dcterms:W3CDTF">2024-06-10T11:52:40Z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1033-11.2.0.9031</vt:lpwstr>
  </property>
</Properties>
</file>