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3"/>
  </p:notesMasterIdLst>
  <p:sldIdLst>
    <p:sldId id="256" r:id="rId2"/>
    <p:sldId id="257" r:id="rId3"/>
    <p:sldId id="258" r:id="rId4"/>
    <p:sldId id="266" r:id="rId5"/>
    <p:sldId id="259" r:id="rId6"/>
    <p:sldId id="281" r:id="rId7"/>
    <p:sldId id="282" r:id="rId8"/>
    <p:sldId id="283" r:id="rId9"/>
    <p:sldId id="284" r:id="rId10"/>
    <p:sldId id="285" r:id="rId11"/>
    <p:sldId id="286" r:id="rId12"/>
    <p:sldId id="287" r:id="rId13"/>
    <p:sldId id="289" r:id="rId14"/>
    <p:sldId id="290" r:id="rId15"/>
    <p:sldId id="291" r:id="rId16"/>
    <p:sldId id="292" r:id="rId17"/>
    <p:sldId id="293" r:id="rId18"/>
    <p:sldId id="294" r:id="rId19"/>
    <p:sldId id="295" r:id="rId20"/>
    <p:sldId id="296" r:id="rId21"/>
    <p:sldId id="277" r:id="rId22"/>
  </p:sldIdLst>
  <p:sldSz cx="12192000" cy="6858000"/>
  <p:notesSz cx="9144000" cy="6858000"/>
  <p:embeddedFontLst>
    <p:embeddedFont>
      <p:font typeface="Calibri" panose="020F0502020204030204" pitchFamily="34" charset="0"/>
      <p:regular r:id="rId24"/>
      <p:bold r:id="rId25"/>
      <p:italic r:id="rId26"/>
      <p:boldItalic r:id="rId27"/>
    </p:embeddedFont>
    <p:embeddedFont>
      <p:font typeface="Cambria Math" panose="02040503050406030204" pitchFamily="18" charset="0"/>
      <p:regular r:id="rId28"/>
    </p:embeddedFont>
    <p:embeddedFont>
      <p:font typeface="Century Gothic" panose="020B0502020202020204" pitchFamily="34" charset="0"/>
      <p:regular r:id="rId29"/>
      <p:bold r:id="rId30"/>
      <p:italic r:id="rId31"/>
      <p:boldItalic r:id="rId32"/>
    </p:embeddedFont>
    <p:embeddedFont>
      <p:font typeface="Exo" panose="020B0604020202020204" charset="0"/>
      <p:regular r:id="rId33"/>
      <p:bold r:id="rId34"/>
      <p:italic r:id="rId35"/>
      <p:boldItalic r:id="rId36"/>
    </p:embeddedFont>
    <p:embeddedFont>
      <p:font typeface="Tahoma" panose="020B0604030504040204" pitchFamily="34" charset="0"/>
      <p:regular r:id="rId37"/>
      <p:bold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gY2+DM/rwO2HkSTRKEfJ3qJmWL/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89687" autoAdjust="0"/>
  </p:normalViewPr>
  <p:slideViewPr>
    <p:cSldViewPr snapToGrid="0">
      <p:cViewPr varScale="1">
        <p:scale>
          <a:sx n="61" d="100"/>
          <a:sy n="61" d="100"/>
        </p:scale>
        <p:origin x="100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font" Target="fonts/font11.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4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962400" cy="344091"/>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179484" y="0"/>
            <a:ext cx="3962400" cy="344091"/>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513910"/>
            <a:ext cx="3962400" cy="34409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179484" y="6513910"/>
            <a:ext cx="3962400" cy="34409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1: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 name="Google Shape;38;p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040603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76519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2157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10522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3421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443999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99014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099759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2204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3485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104f7abbb21_0_30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4" name="Google Shape;44;g104f7abbb21_0_30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0825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104f7abbb21_0_29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 name="Google Shape;50;g104f7abbb21_0_297:notes"/>
          <p:cNvSpPr txBox="1">
            <a:spLocks noGrp="1"/>
          </p:cNvSpPr>
          <p:nvPr>
            <p:ph type="body" idx="1"/>
          </p:nvPr>
        </p:nvSpPr>
        <p:spPr>
          <a:xfrm>
            <a:off x="914400" y="3300412"/>
            <a:ext cx="7315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1" name="Google Shape;51;g104f7abbb21_0_297:notes"/>
          <p:cNvSpPr txBox="1">
            <a:spLocks noGrp="1"/>
          </p:cNvSpPr>
          <p:nvPr>
            <p:ph type="sldNum" idx="12"/>
          </p:nvPr>
        </p:nvSpPr>
        <p:spPr>
          <a:xfrm>
            <a:off x="5179484" y="6513910"/>
            <a:ext cx="3962400" cy="344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104f7abbb21_0_29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 name="Google Shape;50;g104f7abbb21_0_297:notes"/>
          <p:cNvSpPr txBox="1">
            <a:spLocks noGrp="1"/>
          </p:cNvSpPr>
          <p:nvPr>
            <p:ph type="body" idx="1"/>
          </p:nvPr>
        </p:nvSpPr>
        <p:spPr>
          <a:xfrm>
            <a:off x="914400" y="3300412"/>
            <a:ext cx="7315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1" name="Google Shape;51;g104f7abbb21_0_297:notes"/>
          <p:cNvSpPr txBox="1">
            <a:spLocks noGrp="1"/>
          </p:cNvSpPr>
          <p:nvPr>
            <p:ph type="sldNum" idx="12"/>
          </p:nvPr>
        </p:nvSpPr>
        <p:spPr>
          <a:xfrm>
            <a:off x="5179484" y="6513910"/>
            <a:ext cx="3962400" cy="344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extLst>
      <p:ext uri="{BB962C8B-B14F-4D97-AF65-F5344CB8AC3E}">
        <p14:creationId xmlns:p14="http://schemas.microsoft.com/office/powerpoint/2010/main" val="2306171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37281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342326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34005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471866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gradFill>
          <a:gsLst>
            <a:gs pos="0">
              <a:srgbClr val="0A2246"/>
            </a:gs>
            <a:gs pos="100000">
              <a:srgbClr val="1D4886"/>
            </a:gs>
          </a:gsLst>
          <a:lin ang="5400000" scaled="0"/>
        </a:gradFill>
        <a:effectLst/>
      </p:bgPr>
    </p:bg>
    <p:spTree>
      <p:nvGrpSpPr>
        <p:cNvPr id="1" name="Shape 15"/>
        <p:cNvGrpSpPr/>
        <p:nvPr/>
      </p:nvGrpSpPr>
      <p:grpSpPr>
        <a:xfrm>
          <a:off x="0" y="0"/>
          <a:ext cx="0" cy="0"/>
          <a:chOff x="0" y="0"/>
          <a:chExt cx="0" cy="0"/>
        </a:xfrm>
      </p:grpSpPr>
      <p:pic>
        <p:nvPicPr>
          <p:cNvPr id="16" name="Google Shape;16;p25"/>
          <p:cNvPicPr preferRelativeResize="0"/>
          <p:nvPr/>
        </p:nvPicPr>
        <p:blipFill rotWithShape="1">
          <a:blip r:embed="rId2">
            <a:alphaModFix amt="60000"/>
          </a:blip>
          <a:srcRect l="46601" t="2654" r="7599"/>
          <a:stretch/>
        </p:blipFill>
        <p:spPr>
          <a:xfrm>
            <a:off x="-1" y="3509963"/>
            <a:ext cx="3146679" cy="3358083"/>
          </a:xfrm>
          <a:prstGeom prst="rect">
            <a:avLst/>
          </a:prstGeom>
          <a:noFill/>
          <a:ln>
            <a:noFill/>
          </a:ln>
        </p:spPr>
      </p:pic>
      <p:pic>
        <p:nvPicPr>
          <p:cNvPr id="17" name="Google Shape;17;p25"/>
          <p:cNvPicPr preferRelativeResize="0"/>
          <p:nvPr/>
        </p:nvPicPr>
        <p:blipFill rotWithShape="1">
          <a:blip r:embed="rId3">
            <a:alphaModFix/>
          </a:blip>
          <a:srcRect l="21878" t="94162" r="21683" b="1155"/>
          <a:stretch/>
        </p:blipFill>
        <p:spPr>
          <a:xfrm>
            <a:off x="3510723" y="6456981"/>
            <a:ext cx="5170554" cy="321506"/>
          </a:xfrm>
          <a:prstGeom prst="rect">
            <a:avLst/>
          </a:prstGeom>
          <a:noFill/>
          <a:ln>
            <a:noFill/>
          </a:ln>
        </p:spPr>
      </p:pic>
      <p:sp>
        <p:nvSpPr>
          <p:cNvPr id="18" name="Google Shape;18;p25"/>
          <p:cNvSpPr txBox="1">
            <a:spLocks noGrp="1"/>
          </p:cNvSpPr>
          <p:nvPr>
            <p:ph type="ctrTitle"/>
          </p:nvPr>
        </p:nvSpPr>
        <p:spPr>
          <a:xfrm>
            <a:off x="914400" y="1537252"/>
            <a:ext cx="10363200" cy="19727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6000"/>
              <a:buFont typeface="Exo"/>
              <a:buNone/>
              <a:defRPr sz="6000">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5"/>
          <p:cNvSpPr txBox="1">
            <a:spLocks noGrp="1"/>
          </p:cNvSpPr>
          <p:nvPr>
            <p:ph type="subTitle" idx="1"/>
          </p:nvPr>
        </p:nvSpPr>
        <p:spPr>
          <a:xfrm>
            <a:off x="1524000" y="3750365"/>
            <a:ext cx="9144000" cy="1507435"/>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400"/>
              <a:buNone/>
              <a:defRPr sz="2400">
                <a:solidFill>
                  <a:schemeClr val="lt1"/>
                </a:solidFill>
                <a:latin typeface="Exo"/>
                <a:ea typeface="Exo"/>
                <a:cs typeface="Exo"/>
                <a:sym typeface="Exo"/>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25"/>
          <p:cNvSpPr txBox="1">
            <a:spLocks noGrp="1"/>
          </p:cNvSpPr>
          <p:nvPr>
            <p:ph type="dt" idx="10"/>
          </p:nvPr>
        </p:nvSpPr>
        <p:spPr>
          <a:xfrm>
            <a:off x="767523" y="5653019"/>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5"/>
          <p:cNvSpPr txBox="1">
            <a:spLocks noGrp="1"/>
          </p:cNvSpPr>
          <p:nvPr>
            <p:ph type="ftr" idx="11"/>
          </p:nvPr>
        </p:nvSpPr>
        <p:spPr>
          <a:xfrm>
            <a:off x="4038600" y="565301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25"/>
          <p:cNvSpPr txBox="1">
            <a:spLocks noGrp="1"/>
          </p:cNvSpPr>
          <p:nvPr>
            <p:ph type="sldNum" idx="12"/>
          </p:nvPr>
        </p:nvSpPr>
        <p:spPr>
          <a:xfrm>
            <a:off x="8681277" y="5653019"/>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 name="Google Shape;23;p25"/>
          <p:cNvSpPr txBox="1"/>
          <p:nvPr/>
        </p:nvSpPr>
        <p:spPr>
          <a:xfrm>
            <a:off x="6852481" y="465853"/>
            <a:ext cx="2419627"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0" i="0" u="none" strike="noStrike" cap="none">
                <a:solidFill>
                  <a:srgbClr val="FFC000"/>
                </a:solidFill>
                <a:latin typeface="Exo"/>
                <a:ea typeface="Exo"/>
                <a:cs typeface="Exo"/>
                <a:sym typeface="Exo"/>
              </a:rPr>
              <a:t>UNIVERSITAS MUHAMMADIYAH SIDOARJO</a:t>
            </a:r>
            <a:endParaRPr sz="1400" b="0" i="0" u="none" strike="noStrike" cap="none">
              <a:solidFill>
                <a:srgbClr val="000000"/>
              </a:solidFill>
              <a:latin typeface="Arial"/>
              <a:ea typeface="Arial"/>
              <a:cs typeface="Arial"/>
              <a:sym typeface="Arial"/>
            </a:endParaRPr>
          </a:p>
        </p:txBody>
      </p:sp>
      <p:pic>
        <p:nvPicPr>
          <p:cNvPr id="24" name="Google Shape;24;p25"/>
          <p:cNvPicPr preferRelativeResize="0"/>
          <p:nvPr/>
        </p:nvPicPr>
        <p:blipFill rotWithShape="1">
          <a:blip r:embed="rId4">
            <a:alphaModFix/>
          </a:blip>
          <a:srcRect/>
          <a:stretch/>
        </p:blipFill>
        <p:spPr>
          <a:xfrm>
            <a:off x="9575247" y="226794"/>
            <a:ext cx="2187844" cy="1005222"/>
          </a:xfrm>
          <a:prstGeom prst="rect">
            <a:avLst/>
          </a:prstGeom>
          <a:noFill/>
          <a:ln>
            <a:noFill/>
          </a:ln>
        </p:spPr>
      </p:pic>
      <p:cxnSp>
        <p:nvCxnSpPr>
          <p:cNvPr id="25" name="Google Shape;25;p25"/>
          <p:cNvCxnSpPr/>
          <p:nvPr/>
        </p:nvCxnSpPr>
        <p:spPr>
          <a:xfrm>
            <a:off x="9372600" y="465853"/>
            <a:ext cx="0" cy="830997"/>
          </a:xfrm>
          <a:prstGeom prst="straightConnector1">
            <a:avLst/>
          </a:prstGeom>
          <a:noFill/>
          <a:ln w="28575" cap="flat" cmpd="sng">
            <a:solidFill>
              <a:srgbClr val="FFC000"/>
            </a:solidFill>
            <a:prstDash val="solid"/>
            <a:miter lim="800000"/>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6"/>
        <p:cNvGrpSpPr/>
        <p:nvPr/>
      </p:nvGrpSpPr>
      <p:grpSpPr>
        <a:xfrm>
          <a:off x="0" y="0"/>
          <a:ext cx="0" cy="0"/>
          <a:chOff x="0" y="0"/>
          <a:chExt cx="0" cy="0"/>
        </a:xfrm>
      </p:grpSpPr>
      <p:pic>
        <p:nvPicPr>
          <p:cNvPr id="27" name="Google Shape;27;p26"/>
          <p:cNvPicPr preferRelativeResize="0"/>
          <p:nvPr/>
        </p:nvPicPr>
        <p:blipFill rotWithShape="1">
          <a:blip r:embed="rId2">
            <a:alphaModFix/>
          </a:blip>
          <a:srcRect t="23661"/>
          <a:stretch/>
        </p:blipFill>
        <p:spPr>
          <a:xfrm>
            <a:off x="144674" y="314231"/>
            <a:ext cx="11830877" cy="6466395"/>
          </a:xfrm>
          <a:prstGeom prst="rect">
            <a:avLst/>
          </a:prstGeom>
          <a:noFill/>
          <a:ln>
            <a:noFill/>
          </a:ln>
        </p:spPr>
      </p:pic>
      <p:sp>
        <p:nvSpPr>
          <p:cNvPr id="28" name="Google Shape;28;p26"/>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4400"/>
              <a:buFont typeface="Exo"/>
              <a:buNone/>
              <a:defRPr>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6"/>
          <p:cNvSpPr txBox="1">
            <a:spLocks noGrp="1"/>
          </p:cNvSpPr>
          <p:nvPr>
            <p:ph type="dt" idx="10"/>
          </p:nvPr>
        </p:nvSpPr>
        <p:spPr>
          <a:xfrm>
            <a:off x="10323511" y="6341719"/>
            <a:ext cx="117937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6"/>
          <p:cNvSpPr txBox="1">
            <a:spLocks noGrp="1"/>
          </p:cNvSpPr>
          <p:nvPr>
            <p:ph type="ftr" idx="11"/>
          </p:nvPr>
        </p:nvSpPr>
        <p:spPr>
          <a:xfrm>
            <a:off x="4024796" y="5963342"/>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6"/>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Century Gothic"/>
                <a:ea typeface="Century Gothic"/>
                <a:cs typeface="Century Gothic"/>
                <a:sym typeface="Century Gothic"/>
              </a:defRPr>
            </a:lvl1pPr>
            <a:lvl2pPr marL="914400" lvl="1" indent="-381000" algn="l">
              <a:lnSpc>
                <a:spcPct val="90000"/>
              </a:lnSpc>
              <a:spcBef>
                <a:spcPts val="500"/>
              </a:spcBef>
              <a:spcAft>
                <a:spcPts val="0"/>
              </a:spcAft>
              <a:buClr>
                <a:schemeClr val="dk1"/>
              </a:buClr>
              <a:buSzPts val="2400"/>
              <a:buChar char="•"/>
              <a:defRPr>
                <a:latin typeface="Century Gothic"/>
                <a:ea typeface="Century Gothic"/>
                <a:cs typeface="Century Gothic"/>
                <a:sym typeface="Century Gothic"/>
              </a:defRPr>
            </a:lvl2pPr>
            <a:lvl3pPr marL="1371600" lvl="2" indent="-355600" algn="l">
              <a:lnSpc>
                <a:spcPct val="90000"/>
              </a:lnSpc>
              <a:spcBef>
                <a:spcPts val="500"/>
              </a:spcBef>
              <a:spcAft>
                <a:spcPts val="0"/>
              </a:spcAft>
              <a:buClr>
                <a:schemeClr val="dk1"/>
              </a:buClr>
              <a:buSzPts val="2000"/>
              <a:buChar char="•"/>
              <a:defRPr>
                <a:latin typeface="Century Gothic"/>
                <a:ea typeface="Century Gothic"/>
                <a:cs typeface="Century Gothic"/>
                <a:sym typeface="Century Gothic"/>
              </a:defRPr>
            </a:lvl3pPr>
            <a:lvl4pPr marL="1828800" lvl="3"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4pPr>
            <a:lvl5pPr marL="2286000" lvl="4"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6"/>
          <p:cNvSpPr txBox="1"/>
          <p:nvPr/>
        </p:nvSpPr>
        <p:spPr>
          <a:xfrm>
            <a:off x="11427239" y="6332228"/>
            <a:ext cx="522356"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888888"/>
                </a:solidFill>
                <a:latin typeface="Calibri"/>
                <a:ea typeface="Calibri"/>
                <a:cs typeface="Calibri"/>
                <a:sym typeface="Calibri"/>
              </a:rPr>
              <a:t>‹#›</a:t>
            </a:fld>
            <a:endParaRPr sz="1200" b="0" i="0" u="none" strike="noStrike" cap="none">
              <a:solidFill>
                <a:srgbClr val="888888"/>
              </a:solidFill>
              <a:latin typeface="Calibri"/>
              <a:ea typeface="Calibri"/>
              <a:cs typeface="Calibri"/>
              <a:sym typeface="Calibri"/>
            </a:endParaRPr>
          </a:p>
        </p:txBody>
      </p:sp>
      <p:pic>
        <p:nvPicPr>
          <p:cNvPr id="33" name="Google Shape;33;p26"/>
          <p:cNvPicPr preferRelativeResize="0"/>
          <p:nvPr/>
        </p:nvPicPr>
        <p:blipFill rotWithShape="1">
          <a:blip r:embed="rId3">
            <a:alphaModFix/>
          </a:blip>
          <a:srcRect l="47997" t="2654" r="7599"/>
          <a:stretch/>
        </p:blipFill>
        <p:spPr>
          <a:xfrm flipH="1">
            <a:off x="10198953" y="4248292"/>
            <a:ext cx="1993047" cy="253896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Exo"/>
              <a:buNone/>
              <a:defRPr sz="4400" b="0" i="0" u="none" strike="noStrike" cap="none">
                <a:solidFill>
                  <a:schemeClr val="dk1"/>
                </a:solidFill>
                <a:latin typeface="Exo"/>
                <a:ea typeface="Exo"/>
                <a:cs typeface="Exo"/>
                <a:sym typeface="Ex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4"/>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4"/>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A2246"/>
            </a:gs>
            <a:gs pos="31000">
              <a:srgbClr val="0A2246"/>
            </a:gs>
            <a:gs pos="100000">
              <a:srgbClr val="1B4685"/>
            </a:gs>
          </a:gsLst>
          <a:lin ang="5400000" scaled="0"/>
        </a:gradFill>
        <a:effectLst/>
      </p:bgPr>
    </p:bg>
    <p:spTree>
      <p:nvGrpSpPr>
        <p:cNvPr id="1" name="Shape 39"/>
        <p:cNvGrpSpPr/>
        <p:nvPr/>
      </p:nvGrpSpPr>
      <p:grpSpPr>
        <a:xfrm>
          <a:off x="0" y="0"/>
          <a:ext cx="0" cy="0"/>
          <a:chOff x="0" y="0"/>
          <a:chExt cx="0" cy="0"/>
        </a:xfrm>
      </p:grpSpPr>
      <p:sp>
        <p:nvSpPr>
          <p:cNvPr id="40" name="Google Shape;40;p1"/>
          <p:cNvSpPr txBox="1">
            <a:spLocks noGrp="1"/>
          </p:cNvSpPr>
          <p:nvPr>
            <p:ph type="ctrTitle"/>
          </p:nvPr>
        </p:nvSpPr>
        <p:spPr>
          <a:xfrm>
            <a:off x="727522" y="784244"/>
            <a:ext cx="10736956" cy="2489009"/>
          </a:xfrm>
          <a:prstGeom prst="rect">
            <a:avLst/>
          </a:prstGeom>
          <a:noFill/>
          <a:ln>
            <a:noFill/>
          </a:ln>
        </p:spPr>
        <p:txBody>
          <a:bodyPr spcFirstLastPara="1" wrap="square" lIns="91425" tIns="45700" rIns="91425" bIns="45700" anchor="b" anchorCtr="0">
            <a:noAutofit/>
          </a:bodyPr>
          <a:lstStyle/>
          <a:p>
            <a:pPr lvl="0"/>
            <a:r>
              <a:rPr lang="en-ID" sz="4000" dirty="0">
                <a:latin typeface="Times New Roman" panose="02020603050405020304" pitchFamily="18" charset="0"/>
                <a:cs typeface="Times New Roman" panose="02020603050405020304" pitchFamily="18" charset="0"/>
              </a:rPr>
              <a:t>PENGENDALIAN RISIKO PADA PROSES PRODUKSI MUJAIR ASAP DENGAN MENGGUNAKAN METODE </a:t>
            </a:r>
            <a:r>
              <a:rPr lang="en-ID" sz="4000" i="1" dirty="0">
                <a:latin typeface="Times New Roman" panose="02020603050405020304" pitchFamily="18" charset="0"/>
                <a:cs typeface="Times New Roman" panose="02020603050405020304" pitchFamily="18" charset="0"/>
              </a:rPr>
              <a:t>HIRARC</a:t>
            </a:r>
            <a:r>
              <a:rPr lang="en-ID" sz="4000" dirty="0">
                <a:latin typeface="Times New Roman" panose="02020603050405020304" pitchFamily="18" charset="0"/>
                <a:cs typeface="Times New Roman" panose="02020603050405020304" pitchFamily="18" charset="0"/>
              </a:rPr>
              <a:t> DAN FTA</a:t>
            </a:r>
            <a:endParaRPr sz="4000" dirty="0">
              <a:latin typeface="Times New Roman" panose="02020603050405020304" pitchFamily="18" charset="0"/>
              <a:cs typeface="Times New Roman" panose="02020603050405020304" pitchFamily="18" charset="0"/>
              <a:sym typeface="Exo"/>
            </a:endParaRPr>
          </a:p>
        </p:txBody>
      </p:sp>
      <p:sp>
        <p:nvSpPr>
          <p:cNvPr id="2" name="TextBox 15">
            <a:extLst>
              <a:ext uri="{FF2B5EF4-FFF2-40B4-BE49-F238E27FC236}">
                <a16:creationId xmlns:a16="http://schemas.microsoft.com/office/drawing/2014/main" id="{231B4D04-DABD-9307-48FF-6FBF410521F7}"/>
              </a:ext>
            </a:extLst>
          </p:cNvPr>
          <p:cNvSpPr txBox="1"/>
          <p:nvPr/>
        </p:nvSpPr>
        <p:spPr>
          <a:xfrm>
            <a:off x="1084118" y="3584748"/>
            <a:ext cx="10517945" cy="2585323"/>
          </a:xfrm>
          <a:prstGeom prst="rect">
            <a:avLst/>
          </a:prstGeom>
        </p:spPr>
        <p:txBody>
          <a:bodyPr wrap="square" lIns="0" tIns="0" rIns="0" bIns="0" rtlCol="0" anchor="t">
            <a:spAutoFit/>
          </a:bodyPr>
          <a:lstStyle/>
          <a:p>
            <a:pPr algn="ctr"/>
            <a:r>
              <a:rPr lang="en-US" sz="2400" dirty="0" err="1">
                <a:solidFill>
                  <a:schemeClr val="bg1"/>
                </a:solidFill>
                <a:latin typeface="Times New Roman" panose="02020603050405020304" pitchFamily="18" charset="0"/>
                <a:cs typeface="Times New Roman" panose="02020603050405020304" pitchFamily="18" charset="0"/>
              </a:rPr>
              <a:t>Disusun</a:t>
            </a:r>
            <a:r>
              <a:rPr lang="en-US" sz="2400" dirty="0">
                <a:solidFill>
                  <a:schemeClr val="bg1"/>
                </a:solidFill>
                <a:latin typeface="Times New Roman" panose="02020603050405020304" pitchFamily="18" charset="0"/>
                <a:cs typeface="Times New Roman" panose="02020603050405020304" pitchFamily="18" charset="0"/>
              </a:rPr>
              <a:t> Oleh:</a:t>
            </a:r>
          </a:p>
          <a:p>
            <a:pPr algn="ctr"/>
            <a:r>
              <a:rPr lang="en-US" sz="2400" dirty="0">
                <a:solidFill>
                  <a:schemeClr val="bg1"/>
                </a:solidFill>
                <a:latin typeface="Times New Roman" panose="02020603050405020304" pitchFamily="18" charset="0"/>
                <a:cs typeface="Times New Roman" panose="02020603050405020304" pitchFamily="18" charset="0"/>
              </a:rPr>
              <a:t>Mia Nur Faidah (201020700132)</a:t>
            </a:r>
          </a:p>
          <a:p>
            <a:pPr algn="ctr"/>
            <a:r>
              <a:rPr lang="en-US" sz="2400" dirty="0" err="1">
                <a:solidFill>
                  <a:schemeClr val="bg1"/>
                </a:solidFill>
                <a:latin typeface="Times New Roman" panose="02020603050405020304" pitchFamily="18" charset="0"/>
                <a:cs typeface="Times New Roman" panose="02020603050405020304" pitchFamily="18" charset="0"/>
              </a:rPr>
              <a:t>Dosen</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Pembimbing</a:t>
            </a:r>
            <a:r>
              <a:rPr lang="en-US" sz="2400" dirty="0">
                <a:solidFill>
                  <a:schemeClr val="bg1"/>
                </a:solidFill>
                <a:latin typeface="Times New Roman" panose="02020603050405020304" pitchFamily="18" charset="0"/>
                <a:cs typeface="Times New Roman" panose="02020603050405020304" pitchFamily="18" charset="0"/>
              </a:rPr>
              <a:t>:	 </a:t>
            </a:r>
          </a:p>
          <a:p>
            <a:pPr algn="ctr"/>
            <a:r>
              <a:rPr lang="en-US" sz="2400" dirty="0" err="1">
                <a:solidFill>
                  <a:schemeClr val="bg1"/>
                </a:solidFill>
                <a:latin typeface="Times New Roman" panose="02020603050405020304" pitchFamily="18" charset="0"/>
                <a:cs typeface="Times New Roman" panose="02020603050405020304" pitchFamily="18" charset="0"/>
              </a:rPr>
              <a:t>Inggit</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Marodiyah</a:t>
            </a:r>
            <a:r>
              <a:rPr lang="en-US" sz="2400" dirty="0">
                <a:solidFill>
                  <a:schemeClr val="bg1"/>
                </a:solidFill>
                <a:latin typeface="Times New Roman" panose="02020603050405020304" pitchFamily="18" charset="0"/>
                <a:cs typeface="Times New Roman" panose="02020603050405020304" pitchFamily="18" charset="0"/>
              </a:rPr>
              <a:t>, ST., MT</a:t>
            </a:r>
          </a:p>
          <a:p>
            <a:pPr algn="ctr"/>
            <a:r>
              <a:rPr lang="en-US" sz="2400" dirty="0">
                <a:solidFill>
                  <a:schemeClr val="bg1"/>
                </a:solidFill>
                <a:latin typeface="Times New Roman" panose="02020603050405020304" pitchFamily="18" charset="0"/>
                <a:cs typeface="Times New Roman" panose="02020603050405020304" pitchFamily="18" charset="0"/>
              </a:rPr>
              <a:t>Program </a:t>
            </a:r>
            <a:r>
              <a:rPr lang="en-US" sz="2400" dirty="0" err="1">
                <a:solidFill>
                  <a:schemeClr val="bg1"/>
                </a:solidFill>
                <a:latin typeface="Times New Roman" panose="02020603050405020304" pitchFamily="18" charset="0"/>
                <a:cs typeface="Times New Roman" panose="02020603050405020304" pitchFamily="18" charset="0"/>
              </a:rPr>
              <a:t>Studi</a:t>
            </a:r>
            <a:r>
              <a:rPr lang="en-US" sz="2400" dirty="0">
                <a:solidFill>
                  <a:schemeClr val="bg1"/>
                </a:solidFill>
                <a:latin typeface="Times New Roman" panose="02020603050405020304" pitchFamily="18" charset="0"/>
                <a:cs typeface="Times New Roman" panose="02020603050405020304" pitchFamily="18" charset="0"/>
              </a:rPr>
              <a:t> Teknik </a:t>
            </a:r>
            <a:r>
              <a:rPr lang="en-US" sz="2400" dirty="0" err="1">
                <a:solidFill>
                  <a:schemeClr val="bg1"/>
                </a:solidFill>
                <a:latin typeface="Times New Roman" panose="02020603050405020304" pitchFamily="18" charset="0"/>
                <a:cs typeface="Times New Roman" panose="02020603050405020304" pitchFamily="18" charset="0"/>
              </a:rPr>
              <a:t>Industri</a:t>
            </a:r>
            <a:endParaRPr lang="en-US" sz="2400" dirty="0">
              <a:solidFill>
                <a:schemeClr val="bg1"/>
              </a:solidFill>
              <a:latin typeface="Times New Roman" panose="02020603050405020304" pitchFamily="18" charset="0"/>
              <a:cs typeface="Times New Roman" panose="02020603050405020304" pitchFamily="18" charset="0"/>
            </a:endParaRPr>
          </a:p>
          <a:p>
            <a:pPr algn="ctr"/>
            <a:r>
              <a:rPr lang="en-US" sz="2400" dirty="0" err="1">
                <a:solidFill>
                  <a:schemeClr val="bg1"/>
                </a:solidFill>
                <a:latin typeface="Times New Roman" panose="02020603050405020304" pitchFamily="18" charset="0"/>
                <a:cs typeface="Times New Roman" panose="02020603050405020304" pitchFamily="18" charset="0"/>
              </a:rPr>
              <a:t>Fakultas</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Sains</a:t>
            </a:r>
            <a:r>
              <a:rPr lang="en-US" sz="2400" dirty="0">
                <a:solidFill>
                  <a:schemeClr val="bg1"/>
                </a:solidFill>
                <a:latin typeface="Times New Roman" panose="02020603050405020304" pitchFamily="18" charset="0"/>
                <a:cs typeface="Times New Roman" panose="02020603050405020304" pitchFamily="18" charset="0"/>
              </a:rPr>
              <a:t> dan </a:t>
            </a:r>
            <a:r>
              <a:rPr lang="en-US" sz="2400" dirty="0" err="1">
                <a:solidFill>
                  <a:schemeClr val="bg1"/>
                </a:solidFill>
                <a:latin typeface="Times New Roman" panose="02020603050405020304" pitchFamily="18" charset="0"/>
                <a:cs typeface="Times New Roman" panose="02020603050405020304" pitchFamily="18" charset="0"/>
              </a:rPr>
              <a:t>Teknologi</a:t>
            </a:r>
            <a:endParaRPr lang="en-US" sz="2400" dirty="0">
              <a:solidFill>
                <a:schemeClr val="bg1"/>
              </a:solidFill>
              <a:latin typeface="Times New Roman" panose="02020603050405020304" pitchFamily="18" charset="0"/>
              <a:cs typeface="Times New Roman" panose="02020603050405020304" pitchFamily="18" charset="0"/>
            </a:endParaRPr>
          </a:p>
          <a:p>
            <a:pPr algn="ctr"/>
            <a:r>
              <a:rPr lang="en-US" sz="2400" dirty="0" err="1">
                <a:solidFill>
                  <a:schemeClr val="bg1"/>
                </a:solidFill>
                <a:latin typeface="Times New Roman" panose="02020603050405020304" pitchFamily="18" charset="0"/>
                <a:cs typeface="Times New Roman" panose="02020603050405020304" pitchFamily="18" charset="0"/>
              </a:rPr>
              <a:t>Universitas</a:t>
            </a:r>
            <a:r>
              <a:rPr lang="en-US" sz="2400" dirty="0">
                <a:solidFill>
                  <a:schemeClr val="bg1"/>
                </a:solidFill>
                <a:latin typeface="Times New Roman" panose="02020603050405020304" pitchFamily="18" charset="0"/>
                <a:cs typeface="Times New Roman" panose="02020603050405020304" pitchFamily="18" charset="0"/>
              </a:rPr>
              <a:t> Muhammadiyah </a:t>
            </a:r>
            <a:r>
              <a:rPr lang="en-US" sz="2400" dirty="0" err="1">
                <a:solidFill>
                  <a:schemeClr val="bg1"/>
                </a:solidFill>
                <a:latin typeface="Times New Roman" panose="02020603050405020304" pitchFamily="18" charset="0"/>
                <a:cs typeface="Times New Roman" panose="02020603050405020304" pitchFamily="18" charset="0"/>
              </a:rPr>
              <a:t>Sidoarjo</a:t>
            </a:r>
            <a:endParaRPr lang="en-US" sz="2400"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a:t>Hasil dan </a:t>
            </a:r>
            <a:r>
              <a:rPr lang="en-US" dirty="0" err="1"/>
              <a:t>Pembahasan</a:t>
            </a:r>
            <a:endParaRPr dirty="0"/>
          </a:p>
        </p:txBody>
      </p:sp>
      <p:sp>
        <p:nvSpPr>
          <p:cNvPr id="59" name="Google Shape;59;g104f7abbb21_0_303"/>
          <p:cNvSpPr txBox="1">
            <a:spLocks noGrp="1"/>
          </p:cNvSpPr>
          <p:nvPr>
            <p:ph type="body" idx="1"/>
          </p:nvPr>
        </p:nvSpPr>
        <p:spPr>
          <a:xfrm>
            <a:off x="206477" y="1076632"/>
            <a:ext cx="11562737" cy="5530646"/>
          </a:xfrm>
          <a:prstGeom prst="rect">
            <a:avLst/>
          </a:prstGeom>
          <a:noFill/>
          <a:ln>
            <a:noFill/>
          </a:ln>
        </p:spPr>
        <p:txBody>
          <a:bodyPr spcFirstLastPara="1" wrap="square" lIns="91425" tIns="45700" rIns="91425" bIns="45700" numCol="1" anchor="t" anchorCtr="0">
            <a:noAutofit/>
          </a:bodyPr>
          <a:lstStyle/>
          <a:p>
            <a:pPr marL="50800" indent="0" algn="ctr">
              <a:buNone/>
            </a:pPr>
            <a:r>
              <a:rPr lang="en-US" sz="1600" dirty="0" err="1"/>
              <a:t>Tabel</a:t>
            </a:r>
            <a:r>
              <a:rPr lang="en-US" sz="1600" dirty="0"/>
              <a:t> </a:t>
            </a:r>
            <a:r>
              <a:rPr lang="en-US" sz="1600" dirty="0" err="1"/>
              <a:t>Penilaian</a:t>
            </a:r>
            <a:r>
              <a:rPr lang="en-US" sz="1600" dirty="0"/>
              <a:t> </a:t>
            </a:r>
            <a:r>
              <a:rPr lang="en-US" sz="1600" dirty="0" err="1"/>
              <a:t>Identifikasi</a:t>
            </a:r>
            <a:r>
              <a:rPr lang="en-US" sz="1600" dirty="0"/>
              <a:t> </a:t>
            </a:r>
            <a:r>
              <a:rPr lang="en-US" sz="1600" dirty="0" err="1"/>
              <a:t>Bahaya</a:t>
            </a:r>
            <a:endParaRPr lang="en-ID" sz="1600" dirty="0"/>
          </a:p>
          <a:p>
            <a:pPr marL="50800" indent="0" algn="just">
              <a:buNone/>
            </a:pPr>
            <a:endParaRPr lang="en-US" sz="2400" dirty="0"/>
          </a:p>
          <a:p>
            <a:pPr marL="50800" indent="0" algn="just">
              <a:buNone/>
            </a:pPr>
            <a:endParaRPr lang="en-ID" sz="2400" dirty="0"/>
          </a:p>
        </p:txBody>
      </p:sp>
      <p:pic>
        <p:nvPicPr>
          <p:cNvPr id="4" name="Picture 3">
            <a:extLst>
              <a:ext uri="{FF2B5EF4-FFF2-40B4-BE49-F238E27FC236}">
                <a16:creationId xmlns:a16="http://schemas.microsoft.com/office/drawing/2014/main" id="{FAE5811D-DEE4-8EA1-F111-4A669DF6BEC1}"/>
              </a:ext>
            </a:extLst>
          </p:cNvPr>
          <p:cNvPicPr>
            <a:picLocks noChangeAspect="1"/>
          </p:cNvPicPr>
          <p:nvPr/>
        </p:nvPicPr>
        <p:blipFill>
          <a:blip r:embed="rId3"/>
          <a:stretch>
            <a:fillRect/>
          </a:stretch>
        </p:blipFill>
        <p:spPr>
          <a:xfrm>
            <a:off x="2298844" y="684428"/>
            <a:ext cx="8004683" cy="5096940"/>
          </a:xfrm>
          <a:prstGeom prst="rect">
            <a:avLst/>
          </a:prstGeom>
        </p:spPr>
      </p:pic>
    </p:spTree>
    <p:extLst>
      <p:ext uri="{BB962C8B-B14F-4D97-AF65-F5344CB8AC3E}">
        <p14:creationId xmlns:p14="http://schemas.microsoft.com/office/powerpoint/2010/main" val="2161230369"/>
      </p:ext>
    </p:extLst>
  </p:cSld>
  <p:clrMapOvr>
    <a:masterClrMapping/>
  </p:clrMapOvr>
  <p:transition spd="slow">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a:t>Hasil dan </a:t>
            </a:r>
            <a:r>
              <a:rPr lang="en-US" dirty="0" err="1"/>
              <a:t>Pembahasan</a:t>
            </a:r>
            <a:endParaRPr dirty="0"/>
          </a:p>
        </p:txBody>
      </p:sp>
      <p:sp>
        <p:nvSpPr>
          <p:cNvPr id="59" name="Google Shape;59;g104f7abbb21_0_303"/>
          <p:cNvSpPr txBox="1">
            <a:spLocks noGrp="1"/>
          </p:cNvSpPr>
          <p:nvPr>
            <p:ph type="body" idx="1"/>
          </p:nvPr>
        </p:nvSpPr>
        <p:spPr>
          <a:xfrm>
            <a:off x="206477" y="1076632"/>
            <a:ext cx="11562737" cy="5530646"/>
          </a:xfrm>
          <a:prstGeom prst="rect">
            <a:avLst/>
          </a:prstGeom>
          <a:noFill/>
          <a:ln>
            <a:noFill/>
          </a:ln>
        </p:spPr>
        <p:txBody>
          <a:bodyPr spcFirstLastPara="1" wrap="square" lIns="91425" tIns="45700" rIns="91425" bIns="45700" numCol="1" anchor="t" anchorCtr="0">
            <a:noAutofit/>
          </a:bodyPr>
          <a:lstStyle/>
          <a:p>
            <a:pPr marL="50800" indent="0" algn="just">
              <a:buNone/>
            </a:pPr>
            <a:r>
              <a:rPr lang="en-US" sz="2000" dirty="0" err="1">
                <a:latin typeface="Times New Roman" panose="02020603050405020304" pitchFamily="18" charset="0"/>
                <a:cs typeface="Times New Roman" panose="02020603050405020304" pitchFamily="18" charset="0"/>
              </a:rPr>
              <a:t>Langkah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terakhir</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dalam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metode</a:t>
            </a:r>
            <a:r>
              <a:rPr lang="en-US" sz="2000" dirty="0">
                <a:latin typeface="Times New Roman" panose="02020603050405020304" pitchFamily="18" charset="0"/>
                <a:cs typeface="Times New Roman" panose="02020603050405020304" pitchFamily="18" charset="0"/>
              </a:rPr>
              <a:t> HIRARC </a:t>
            </a:r>
            <a:r>
              <a:rPr lang="en-US" sz="2000" dirty="0" err="1">
                <a:latin typeface="Times New Roman" panose="02020603050405020304" pitchFamily="18" charset="0"/>
                <a:cs typeface="Times New Roman" panose="02020603050405020304" pitchFamily="18" charset="0"/>
              </a:rPr>
              <a:t>adalah</a:t>
            </a:r>
            <a:r>
              <a:rPr lang="en-US" sz="2000" dirty="0">
                <a:latin typeface="Times New Roman" panose="02020603050405020304" pitchFamily="18" charset="0"/>
                <a:cs typeface="Times New Roman" panose="02020603050405020304" pitchFamily="18" charset="0"/>
              </a:rPr>
              <a:t> proses </a:t>
            </a:r>
            <a:r>
              <a:rPr lang="en-US" sz="2000" dirty="0" err="1">
                <a:latin typeface="Times New Roman" panose="02020603050405020304" pitchFamily="18" charset="0"/>
                <a:cs typeface="Times New Roman" panose="02020603050405020304" pitchFamily="18" charset="0"/>
              </a:rPr>
              <a:t>pengendalian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risiko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Pengendalian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risiko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merupakan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tahap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pengurangan</a:t>
            </a:r>
            <a:r>
              <a:rPr lang="en-US" sz="2000" dirty="0">
                <a:latin typeface="Times New Roman" panose="02020603050405020304" pitchFamily="18" charset="0"/>
                <a:cs typeface="Times New Roman" panose="02020603050405020304" pitchFamily="18" charset="0"/>
              </a:rPr>
              <a:t> dan </a:t>
            </a:r>
            <a:r>
              <a:rPr lang="en-US" sz="2000" dirty="0" err="1">
                <a:latin typeface="Times New Roman" panose="02020603050405020304" pitchFamily="18" charset="0"/>
                <a:cs typeface="Times New Roman" panose="02020603050405020304" pitchFamily="18" charset="0"/>
              </a:rPr>
              <a:t>menghindari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risiko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selama</a:t>
            </a:r>
            <a:r>
              <a:rPr lang="en-US" sz="2000" dirty="0">
                <a:latin typeface="Times New Roman" panose="02020603050405020304" pitchFamily="18" charset="0"/>
                <a:cs typeface="Times New Roman" panose="02020603050405020304" pitchFamily="18" charset="0"/>
              </a:rPr>
              <a:t> proses </a:t>
            </a:r>
            <a:r>
              <a:rPr lang="en-US" sz="2000" dirty="0" err="1">
                <a:latin typeface="Times New Roman" panose="02020603050405020304" pitchFamily="18" charset="0"/>
                <a:cs typeface="Times New Roman" panose="02020603050405020304" pitchFamily="18" charset="0"/>
              </a:rPr>
              <a:t>produksi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berlangsung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Menghindari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risiko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dengan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mengeliminasi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sumber</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bahaya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atau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menghindari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serta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menghentikan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aktvitas</a:t>
            </a:r>
            <a:r>
              <a:rPr lang="en-US" sz="2000" dirty="0">
                <a:latin typeface="Times New Roman" panose="02020603050405020304" pitchFamily="18" charset="0"/>
                <a:cs typeface="Times New Roman" panose="02020603050405020304" pitchFamily="18" charset="0"/>
              </a:rPr>
              <a:t> yang </a:t>
            </a:r>
            <a:r>
              <a:rPr lang="en-US" sz="2000" dirty="0" err="1">
                <a:latin typeface="Times New Roman" panose="02020603050405020304" pitchFamily="18" charset="0"/>
                <a:cs typeface="Times New Roman" panose="02020603050405020304" pitchFamily="18" charset="0"/>
              </a:rPr>
              <a:t>berlangsung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Adapun</a:t>
            </a:r>
            <a:r>
              <a:rPr lang="en-US" sz="2000" dirty="0">
                <a:latin typeface="Times New Roman" panose="02020603050405020304" pitchFamily="18" charset="0"/>
                <a:cs typeface="Times New Roman" panose="02020603050405020304" pitchFamily="18" charset="0"/>
              </a:rPr>
              <a:t> proses </a:t>
            </a:r>
            <a:r>
              <a:rPr lang="en-US" sz="2000" dirty="0" err="1">
                <a:latin typeface="Times New Roman" panose="02020603050405020304" pitchFamily="18" charset="0"/>
                <a:cs typeface="Times New Roman" panose="02020603050405020304" pitchFamily="18" charset="0"/>
              </a:rPr>
              <a:t>pengendalian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risiko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tersebut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dapat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dilihat</a:t>
            </a:r>
            <a:r>
              <a:rPr lang="en-US" sz="2000" dirty="0">
                <a:latin typeface="Times New Roman" panose="02020603050405020304" pitchFamily="18" charset="0"/>
                <a:cs typeface="Times New Roman" panose="02020603050405020304" pitchFamily="18" charset="0"/>
              </a:rPr>
              <a:t> pada </a:t>
            </a:r>
            <a:r>
              <a:rPr lang="en-US" sz="2000" dirty="0" err="1">
                <a:latin typeface="Times New Roman" panose="02020603050405020304" pitchFamily="18" charset="0"/>
                <a:cs typeface="Times New Roman" panose="02020603050405020304" pitchFamily="18" charset="0"/>
              </a:rPr>
              <a:t>tabel</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berikut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ini</a:t>
            </a:r>
            <a:r>
              <a:rPr lang="en-US" sz="2000" dirty="0">
                <a:latin typeface="Times New Roman" panose="02020603050405020304" pitchFamily="18" charset="0"/>
                <a:cs typeface="Times New Roman" panose="02020603050405020304" pitchFamily="18" charset="0"/>
              </a:rPr>
              <a:t>: </a:t>
            </a:r>
          </a:p>
          <a:p>
            <a:pPr marL="50800" indent="0" algn="ctr">
              <a:buNone/>
            </a:pPr>
            <a:r>
              <a:rPr lang="en-US" sz="1600" dirty="0" err="1"/>
              <a:t>Tabel</a:t>
            </a:r>
            <a:r>
              <a:rPr lang="en-US" sz="1600" dirty="0"/>
              <a:t> </a:t>
            </a:r>
            <a:r>
              <a:rPr lang="en-US" sz="1600" dirty="0" err="1"/>
              <a:t>Pengendalian</a:t>
            </a:r>
            <a:r>
              <a:rPr lang="en-US" sz="1600" dirty="0"/>
              <a:t> </a:t>
            </a:r>
            <a:r>
              <a:rPr lang="en-US" sz="1600" dirty="0" err="1"/>
              <a:t>Risiko</a:t>
            </a:r>
            <a:r>
              <a:rPr lang="en-US" sz="1600" dirty="0"/>
              <a:t> </a:t>
            </a:r>
            <a:r>
              <a:rPr lang="en-US" sz="1600" dirty="0" err="1"/>
              <a:t>Bahaya</a:t>
            </a:r>
            <a:endParaRPr lang="en-ID" sz="1600" dirty="0"/>
          </a:p>
          <a:p>
            <a:pPr marL="50800" indent="0" algn="just">
              <a:buNone/>
            </a:pPr>
            <a:endParaRPr lang="en-US" sz="2000" dirty="0"/>
          </a:p>
          <a:p>
            <a:pPr marL="50800" indent="0" algn="just">
              <a:buNone/>
            </a:pPr>
            <a:endParaRPr lang="en-ID" sz="2000" dirty="0"/>
          </a:p>
        </p:txBody>
      </p:sp>
      <p:pic>
        <p:nvPicPr>
          <p:cNvPr id="3" name="Picture 2">
            <a:extLst>
              <a:ext uri="{FF2B5EF4-FFF2-40B4-BE49-F238E27FC236}">
                <a16:creationId xmlns:a16="http://schemas.microsoft.com/office/drawing/2014/main" id="{E4513E05-FB5F-4107-B9B5-8E962D380354}"/>
              </a:ext>
            </a:extLst>
          </p:cNvPr>
          <p:cNvPicPr>
            <a:picLocks noChangeAspect="1"/>
          </p:cNvPicPr>
          <p:nvPr/>
        </p:nvPicPr>
        <p:blipFill>
          <a:blip r:embed="rId3"/>
          <a:stretch>
            <a:fillRect/>
          </a:stretch>
        </p:blipFill>
        <p:spPr>
          <a:xfrm>
            <a:off x="2267663" y="3084083"/>
            <a:ext cx="8387665" cy="2387567"/>
          </a:xfrm>
          <a:prstGeom prst="rect">
            <a:avLst/>
          </a:prstGeom>
        </p:spPr>
      </p:pic>
    </p:spTree>
    <p:extLst>
      <p:ext uri="{BB962C8B-B14F-4D97-AF65-F5344CB8AC3E}">
        <p14:creationId xmlns:p14="http://schemas.microsoft.com/office/powerpoint/2010/main" val="2508346280"/>
      </p:ext>
    </p:extLst>
  </p:cSld>
  <p:clrMapOvr>
    <a:masterClrMapping/>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a:t>Hasil dan </a:t>
            </a:r>
            <a:r>
              <a:rPr lang="en-US" dirty="0" err="1"/>
              <a:t>Pembahasan</a:t>
            </a:r>
            <a:endParaRPr dirty="0"/>
          </a:p>
        </p:txBody>
      </p:sp>
      <p:sp>
        <p:nvSpPr>
          <p:cNvPr id="59" name="Google Shape;59;g104f7abbb21_0_303"/>
          <p:cNvSpPr txBox="1">
            <a:spLocks noGrp="1"/>
          </p:cNvSpPr>
          <p:nvPr>
            <p:ph type="body" idx="1"/>
          </p:nvPr>
        </p:nvSpPr>
        <p:spPr>
          <a:xfrm>
            <a:off x="206477" y="1076632"/>
            <a:ext cx="11562737" cy="5530646"/>
          </a:xfrm>
          <a:prstGeom prst="rect">
            <a:avLst/>
          </a:prstGeom>
          <a:noFill/>
          <a:ln>
            <a:noFill/>
          </a:ln>
        </p:spPr>
        <p:txBody>
          <a:bodyPr spcFirstLastPara="1" wrap="square" lIns="91425" tIns="45700" rIns="91425" bIns="45700" numCol="1" anchor="t" anchorCtr="0">
            <a:noAutofit/>
          </a:bodyPr>
          <a:lstStyle/>
          <a:p>
            <a:pPr marL="50800" indent="0" algn="ctr">
              <a:buNone/>
            </a:pPr>
            <a:r>
              <a:rPr lang="en-US" sz="1600" dirty="0" err="1"/>
              <a:t>Tabel</a:t>
            </a:r>
            <a:r>
              <a:rPr lang="en-US" sz="1600" dirty="0"/>
              <a:t> </a:t>
            </a:r>
            <a:r>
              <a:rPr lang="en-US" sz="1600" dirty="0" err="1"/>
              <a:t>Pengendalian</a:t>
            </a:r>
            <a:r>
              <a:rPr lang="en-US" sz="1600" dirty="0"/>
              <a:t> </a:t>
            </a:r>
            <a:r>
              <a:rPr lang="en-US" sz="1600" dirty="0" err="1"/>
              <a:t>Risiko</a:t>
            </a:r>
            <a:r>
              <a:rPr lang="en-US" sz="1600" dirty="0"/>
              <a:t> </a:t>
            </a:r>
            <a:r>
              <a:rPr lang="en-US" sz="1600" dirty="0" err="1"/>
              <a:t>Bahaya</a:t>
            </a:r>
            <a:endParaRPr lang="en-ID" sz="1600" dirty="0"/>
          </a:p>
          <a:p>
            <a:pPr marL="50800" indent="0" algn="just">
              <a:buNone/>
            </a:pPr>
            <a:endParaRPr lang="en-US" sz="2400" dirty="0"/>
          </a:p>
          <a:p>
            <a:pPr marL="50800" indent="0" algn="just">
              <a:buNone/>
            </a:pPr>
            <a:endParaRPr lang="en-ID" sz="2400" dirty="0"/>
          </a:p>
        </p:txBody>
      </p:sp>
      <p:pic>
        <p:nvPicPr>
          <p:cNvPr id="2" name="Picture 1">
            <a:extLst>
              <a:ext uri="{FF2B5EF4-FFF2-40B4-BE49-F238E27FC236}">
                <a16:creationId xmlns:a16="http://schemas.microsoft.com/office/drawing/2014/main" id="{CB923380-E4B0-49F9-AAA2-947D08D068D2}"/>
              </a:ext>
            </a:extLst>
          </p:cNvPr>
          <p:cNvPicPr>
            <a:picLocks noChangeAspect="1"/>
          </p:cNvPicPr>
          <p:nvPr/>
        </p:nvPicPr>
        <p:blipFill>
          <a:blip r:embed="rId3"/>
          <a:stretch>
            <a:fillRect/>
          </a:stretch>
        </p:blipFill>
        <p:spPr>
          <a:xfrm>
            <a:off x="2433484" y="1533832"/>
            <a:ext cx="7846141" cy="4793226"/>
          </a:xfrm>
          <a:prstGeom prst="rect">
            <a:avLst/>
          </a:prstGeom>
        </p:spPr>
      </p:pic>
    </p:spTree>
    <p:extLst>
      <p:ext uri="{BB962C8B-B14F-4D97-AF65-F5344CB8AC3E}">
        <p14:creationId xmlns:p14="http://schemas.microsoft.com/office/powerpoint/2010/main" val="30570418"/>
      </p:ext>
    </p:extLst>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a:t>Hasil dan </a:t>
            </a:r>
            <a:r>
              <a:rPr lang="en-US" dirty="0" err="1"/>
              <a:t>Pembahasan</a:t>
            </a:r>
            <a:endParaRPr dirty="0"/>
          </a:p>
        </p:txBody>
      </p:sp>
      <p:sp>
        <p:nvSpPr>
          <p:cNvPr id="59" name="Google Shape;59;g104f7abbb21_0_303"/>
          <p:cNvSpPr txBox="1">
            <a:spLocks noGrp="1"/>
          </p:cNvSpPr>
          <p:nvPr>
            <p:ph type="body" idx="1"/>
          </p:nvPr>
        </p:nvSpPr>
        <p:spPr>
          <a:xfrm>
            <a:off x="206477" y="1076632"/>
            <a:ext cx="11562737" cy="5530646"/>
          </a:xfrm>
          <a:prstGeom prst="rect">
            <a:avLst/>
          </a:prstGeom>
          <a:noFill/>
          <a:ln>
            <a:noFill/>
          </a:ln>
        </p:spPr>
        <p:txBody>
          <a:bodyPr spcFirstLastPara="1" wrap="square" lIns="91425" tIns="45700" rIns="91425" bIns="45700" numCol="1" anchor="t" anchorCtr="0">
            <a:noAutofit/>
          </a:bodyPr>
          <a:lstStyle/>
          <a:p>
            <a:pPr marL="50800" indent="0" algn="ctr">
              <a:buNone/>
            </a:pPr>
            <a:r>
              <a:rPr lang="en-US" sz="1600" dirty="0" err="1"/>
              <a:t>Tabel</a:t>
            </a:r>
            <a:r>
              <a:rPr lang="en-US" sz="1600" dirty="0"/>
              <a:t> </a:t>
            </a:r>
            <a:r>
              <a:rPr lang="en-US" sz="1600" dirty="0" err="1"/>
              <a:t>Pengendalian</a:t>
            </a:r>
            <a:r>
              <a:rPr lang="en-US" sz="1600" dirty="0"/>
              <a:t> </a:t>
            </a:r>
            <a:r>
              <a:rPr lang="en-US" sz="1600" dirty="0" err="1"/>
              <a:t>Risiko</a:t>
            </a:r>
            <a:r>
              <a:rPr lang="en-US" sz="1600" dirty="0"/>
              <a:t> </a:t>
            </a:r>
            <a:r>
              <a:rPr lang="en-US" sz="1600" dirty="0" err="1"/>
              <a:t>Bahaya</a:t>
            </a:r>
            <a:endParaRPr lang="en-ID" sz="1600" dirty="0"/>
          </a:p>
          <a:p>
            <a:pPr marL="50800" indent="0" algn="just">
              <a:buNone/>
            </a:pPr>
            <a:endParaRPr lang="en-US" sz="2400" dirty="0"/>
          </a:p>
          <a:p>
            <a:pPr marL="50800" indent="0" algn="just">
              <a:buNone/>
            </a:pPr>
            <a:endParaRPr lang="en-ID" sz="2400" dirty="0"/>
          </a:p>
        </p:txBody>
      </p:sp>
      <p:pic>
        <p:nvPicPr>
          <p:cNvPr id="3" name="Picture 2">
            <a:extLst>
              <a:ext uri="{FF2B5EF4-FFF2-40B4-BE49-F238E27FC236}">
                <a16:creationId xmlns:a16="http://schemas.microsoft.com/office/drawing/2014/main" id="{94DD5F46-284E-4FC1-B663-EBD4750BBCA6}"/>
              </a:ext>
            </a:extLst>
          </p:cNvPr>
          <p:cNvPicPr>
            <a:picLocks noChangeAspect="1"/>
          </p:cNvPicPr>
          <p:nvPr/>
        </p:nvPicPr>
        <p:blipFill>
          <a:blip r:embed="rId3"/>
          <a:stretch>
            <a:fillRect/>
          </a:stretch>
        </p:blipFill>
        <p:spPr>
          <a:xfrm>
            <a:off x="2905432" y="1563328"/>
            <a:ext cx="7521677" cy="4977407"/>
          </a:xfrm>
          <a:prstGeom prst="rect">
            <a:avLst/>
          </a:prstGeom>
        </p:spPr>
      </p:pic>
    </p:spTree>
    <p:extLst>
      <p:ext uri="{BB962C8B-B14F-4D97-AF65-F5344CB8AC3E}">
        <p14:creationId xmlns:p14="http://schemas.microsoft.com/office/powerpoint/2010/main" val="539429533"/>
      </p:ext>
    </p:extLst>
  </p:cSld>
  <p:clrMapOvr>
    <a:masterClrMapping/>
  </p:clrMapOvr>
  <p:transition spd="slow">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a:t>Hasil dan </a:t>
            </a:r>
            <a:r>
              <a:rPr lang="en-US" dirty="0" err="1"/>
              <a:t>Pembahasan</a:t>
            </a:r>
            <a:endParaRPr dirty="0"/>
          </a:p>
        </p:txBody>
      </p:sp>
      <p:sp>
        <p:nvSpPr>
          <p:cNvPr id="59" name="Google Shape;59;g104f7abbb21_0_303"/>
          <p:cNvSpPr txBox="1">
            <a:spLocks noGrp="1"/>
          </p:cNvSpPr>
          <p:nvPr>
            <p:ph type="body" idx="1"/>
          </p:nvPr>
        </p:nvSpPr>
        <p:spPr>
          <a:xfrm>
            <a:off x="206477" y="1076632"/>
            <a:ext cx="11562737" cy="5530646"/>
          </a:xfrm>
          <a:prstGeom prst="rect">
            <a:avLst/>
          </a:prstGeom>
          <a:noFill/>
          <a:ln>
            <a:noFill/>
          </a:ln>
        </p:spPr>
        <p:txBody>
          <a:bodyPr spcFirstLastPara="1" wrap="square" lIns="91425" tIns="45700" rIns="91425" bIns="45700" numCol="1" anchor="t" anchorCtr="0">
            <a:noAutofit/>
          </a:bodyPr>
          <a:lstStyle/>
          <a:p>
            <a:pPr marL="50800" indent="0" algn="just">
              <a:buNone/>
            </a:pPr>
            <a:r>
              <a:rPr lang="id-ID" sz="2000" dirty="0">
                <a:latin typeface="Times New Roman" panose="02020603050405020304" pitchFamily="18" charset="0"/>
                <a:cs typeface="Times New Roman" panose="02020603050405020304" pitchFamily="18" charset="0"/>
              </a:rPr>
              <a:t>Berdasarkan hasil penilaian risiko, dijumpai tiga buah potensi risiko bernilai </a:t>
            </a:r>
            <a:r>
              <a:rPr lang="id-ID" sz="2000" i="1" dirty="0">
                <a:latin typeface="Times New Roman" panose="02020603050405020304" pitchFamily="18" charset="0"/>
                <a:cs typeface="Times New Roman" panose="02020603050405020304" pitchFamily="18" charset="0"/>
              </a:rPr>
              <a:t>moderate </a:t>
            </a:r>
            <a:r>
              <a:rPr lang="id-ID" sz="2000" dirty="0">
                <a:latin typeface="Times New Roman" panose="02020603050405020304" pitchFamily="18" charset="0"/>
                <a:cs typeface="Times New Roman" panose="02020603050405020304" pitchFamily="18" charset="0"/>
              </a:rPr>
              <a:t>sehingga perlu dilakukan tahap pengidentifikasian lebih lanjut lagi guna mengetahui akar penyebabnya. </a:t>
            </a:r>
            <a:r>
              <a:rPr lang="en-US" sz="2000" dirty="0" err="1">
                <a:latin typeface="Times New Roman" panose="02020603050405020304" pitchFamily="18" charset="0"/>
                <a:cs typeface="Times New Roman" panose="02020603050405020304" pitchFamily="18" charset="0"/>
              </a:rPr>
              <a:t>Tiga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potensi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ini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adalah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tangan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teriris</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luka</a:t>
            </a:r>
            <a:r>
              <a:rPr lang="en-US" sz="2000" dirty="0">
                <a:latin typeface="Times New Roman" panose="02020603050405020304" pitchFamily="18" charset="0"/>
                <a:cs typeface="Times New Roman" panose="02020603050405020304" pitchFamily="18" charset="0"/>
              </a:rPr>
              <a:t> pada </a:t>
            </a:r>
            <a:r>
              <a:rPr lang="en-US" sz="2000" dirty="0" err="1">
                <a:latin typeface="Times New Roman" panose="02020603050405020304" pitchFamily="18" charset="0"/>
                <a:cs typeface="Times New Roman" panose="02020603050405020304" pitchFamily="18" charset="0"/>
              </a:rPr>
              <a:t>tangan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saat</a:t>
            </a:r>
            <a:r>
              <a:rPr lang="en-US" sz="2000" dirty="0">
                <a:latin typeface="Times New Roman" panose="02020603050405020304" pitchFamily="18" charset="0"/>
                <a:cs typeface="Times New Roman" panose="02020603050405020304" pitchFamily="18" charset="0"/>
              </a:rPr>
              <a:t> proses </a:t>
            </a:r>
            <a:r>
              <a:rPr lang="en-US" sz="2000" dirty="0" err="1">
                <a:latin typeface="Times New Roman" panose="02020603050405020304" pitchFamily="18" charset="0"/>
                <a:cs typeface="Times New Roman" panose="02020603050405020304" pitchFamily="18" charset="0"/>
              </a:rPr>
              <a:t>penusukan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ikan</a:t>
            </a:r>
            <a:r>
              <a:rPr lang="en-US" sz="2000" dirty="0">
                <a:latin typeface="Times New Roman" panose="02020603050405020304" pitchFamily="18" charset="0"/>
                <a:cs typeface="Times New Roman" panose="02020603050405020304" pitchFamily="18" charset="0"/>
              </a:rPr>
              <a:t> dan </a:t>
            </a:r>
            <a:r>
              <a:rPr lang="en-US" sz="2000" dirty="0" err="1">
                <a:latin typeface="Times New Roman" panose="02020603050405020304" pitchFamily="18" charset="0"/>
                <a:cs typeface="Times New Roman" panose="02020603050405020304" pitchFamily="18" charset="0"/>
              </a:rPr>
              <a:t>terkena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percikan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api</a:t>
            </a:r>
            <a:r>
              <a:rPr lang="en-US" sz="2000" dirty="0">
                <a:latin typeface="Times New Roman" panose="02020603050405020304" pitchFamily="18" charset="0"/>
                <a:cs typeface="Times New Roman" panose="02020603050405020304" pitchFamily="18" charset="0"/>
              </a:rPr>
              <a:t>. Pada </a:t>
            </a:r>
            <a:r>
              <a:rPr lang="en-US" sz="2000" dirty="0" err="1">
                <a:latin typeface="Times New Roman" panose="02020603050405020304" pitchFamily="18" charset="0"/>
                <a:cs typeface="Times New Roman" panose="02020603050405020304" pitchFamily="18" charset="0"/>
              </a:rPr>
              <a:t>gambar</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berikut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ini</a:t>
            </a:r>
            <a:r>
              <a:rPr lang="id-ID" sz="2000" dirty="0">
                <a:latin typeface="Times New Roman" panose="02020603050405020304" pitchFamily="18" charset="0"/>
                <a:cs typeface="Times New Roman" panose="02020603050405020304" pitchFamily="18" charset="0"/>
              </a:rPr>
              <a:t> sehingga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dapat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dilihat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susunan</a:t>
            </a:r>
            <a:r>
              <a:rPr lang="en-US" sz="2000"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FTA</a:t>
            </a:r>
            <a:r>
              <a:rPr lang="en-US" sz="2000"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Fault Tree Analysis</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untuk</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potensi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tangan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teriris</a:t>
            </a:r>
            <a:r>
              <a:rPr lang="en-US" sz="2000" dirty="0"/>
              <a:t>.</a:t>
            </a:r>
          </a:p>
          <a:p>
            <a:pPr marL="50800" indent="0" algn="just">
              <a:buNone/>
            </a:pPr>
            <a:endParaRPr lang="en-US" sz="2400" dirty="0"/>
          </a:p>
          <a:p>
            <a:pPr marL="50800" indent="0" algn="just">
              <a:buNone/>
            </a:pPr>
            <a:endParaRPr lang="en-US" sz="2400" dirty="0"/>
          </a:p>
          <a:p>
            <a:pPr marL="50800" indent="0" algn="just">
              <a:buNone/>
            </a:pPr>
            <a:endParaRPr lang="en-ID" sz="2400" dirty="0"/>
          </a:p>
        </p:txBody>
      </p:sp>
      <p:pic>
        <p:nvPicPr>
          <p:cNvPr id="5" name="Picture 4" descr="C:\Users\ASUS\AppData\Local\Packages\Microsoft.Windows.Photos_8wekyb3d8bbwe\TempState\ShareServiceTempFolder\FTA MIA TANGAN TERIRIS.drawio.jpeg">
            <a:extLst>
              <a:ext uri="{FF2B5EF4-FFF2-40B4-BE49-F238E27FC236}">
                <a16:creationId xmlns:a16="http://schemas.microsoft.com/office/drawing/2014/main" id="{467B7E06-8DC1-486D-901D-870D48BE9F9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050161" y="2596913"/>
            <a:ext cx="2317954" cy="3582661"/>
          </a:xfrm>
          <a:prstGeom prst="rect">
            <a:avLst/>
          </a:prstGeom>
          <a:noFill/>
          <a:ln>
            <a:solidFill>
              <a:schemeClr val="tx1"/>
            </a:solidFill>
          </a:ln>
        </p:spPr>
      </p:pic>
      <p:sp>
        <p:nvSpPr>
          <p:cNvPr id="2" name="TextBox 1">
            <a:extLst>
              <a:ext uri="{FF2B5EF4-FFF2-40B4-BE49-F238E27FC236}">
                <a16:creationId xmlns:a16="http://schemas.microsoft.com/office/drawing/2014/main" id="{D8264373-0CBA-41A2-AECA-FBF4D38FCECD}"/>
              </a:ext>
            </a:extLst>
          </p:cNvPr>
          <p:cNvSpPr txBox="1"/>
          <p:nvPr/>
        </p:nvSpPr>
        <p:spPr>
          <a:xfrm>
            <a:off x="315309" y="3160985"/>
            <a:ext cx="7141779" cy="1323439"/>
          </a:xfrm>
          <a:prstGeom prst="rect">
            <a:avLst/>
          </a:prstGeom>
          <a:noFill/>
        </p:spPr>
        <p:txBody>
          <a:bodyPr wrap="square" rtlCol="0">
            <a:spAutoFit/>
          </a:bodyPr>
          <a:lstStyle/>
          <a:p>
            <a:pPr algn="just"/>
            <a:r>
              <a:rPr lang="en-US" sz="2000" dirty="0" err="1">
                <a:latin typeface="Times New Roman" panose="02020603050405020304" pitchFamily="18" charset="0"/>
                <a:cs typeface="Times New Roman" panose="02020603050405020304" pitchFamily="18" charset="0"/>
              </a:rPr>
              <a:t>Perbaikan</a:t>
            </a:r>
            <a:r>
              <a:rPr lang="id-ID" sz="2000" dirty="0">
                <a:latin typeface="Times New Roman" panose="02020603050405020304" pitchFamily="18" charset="0"/>
                <a:cs typeface="Times New Roman" panose="02020603050405020304" pitchFamily="18" charset="0"/>
              </a:rPr>
              <a:t> pada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potensi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bahaya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tangan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teriris</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dapat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diberikan</a:t>
            </a:r>
            <a:r>
              <a:rPr lang="id-ID" sz="2000" dirty="0">
                <a:latin typeface="Times New Roman" panose="02020603050405020304" pitchFamily="18" charset="0"/>
                <a:cs typeface="Times New Roman" panose="02020603050405020304" pitchFamily="18" charset="0"/>
              </a:rPr>
              <a:t> usulan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rekomendasi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berupa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mewajibkan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penggunaan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sarung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tangan</a:t>
            </a:r>
            <a:r>
              <a:rPr lang="en-US" sz="2000" dirty="0">
                <a:latin typeface="Times New Roman" panose="02020603050405020304" pitchFamily="18" charset="0"/>
                <a:cs typeface="Times New Roman" panose="02020603050405020304" pitchFamily="18" charset="0"/>
              </a:rPr>
              <a:t> dan </a:t>
            </a:r>
            <a:r>
              <a:rPr lang="en-US" sz="2000" dirty="0" err="1">
                <a:latin typeface="Times New Roman" panose="02020603050405020304" pitchFamily="18" charset="0"/>
                <a:cs typeface="Times New Roman" panose="02020603050405020304" pitchFamily="18" charset="0"/>
              </a:rPr>
              <a:t>menambah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tatakan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kayu</a:t>
            </a:r>
            <a:r>
              <a:rPr lang="en-US" sz="2000" dirty="0">
                <a:latin typeface="Times New Roman" panose="02020603050405020304" pitchFamily="18" charset="0"/>
                <a:cs typeface="Times New Roman" panose="02020603050405020304" pitchFamily="18" charset="0"/>
              </a:rPr>
              <a:t> pada proses </a:t>
            </a:r>
            <a:r>
              <a:rPr lang="en-US" sz="2000" dirty="0" err="1">
                <a:latin typeface="Times New Roman" panose="02020603050405020304" pitchFamily="18" charset="0"/>
                <a:cs typeface="Times New Roman" panose="02020603050405020304" pitchFamily="18" charset="0"/>
              </a:rPr>
              <a:t>pembersihan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ikan</a:t>
            </a:r>
            <a:r>
              <a:rPr lang="en-US" sz="2000" dirty="0">
                <a:latin typeface="Times New Roman" panose="02020603050405020304" pitchFamily="18" charset="0"/>
                <a:cs typeface="Times New Roman" panose="02020603050405020304" pitchFamily="18" charset="0"/>
              </a:rPr>
              <a:t>.  </a:t>
            </a:r>
            <a:endParaRPr lang="en-ID" sz="2000" dirty="0">
              <a:latin typeface="Times New Roman" panose="02020603050405020304" pitchFamily="18" charset="0"/>
              <a:cs typeface="Times New Roman" panose="02020603050405020304" pitchFamily="18" charset="0"/>
            </a:endParaRPr>
          </a:p>
          <a:p>
            <a:endParaRPr lang="en-ID" sz="2000" dirty="0"/>
          </a:p>
        </p:txBody>
      </p:sp>
    </p:spTree>
    <p:extLst>
      <p:ext uri="{BB962C8B-B14F-4D97-AF65-F5344CB8AC3E}">
        <p14:creationId xmlns:p14="http://schemas.microsoft.com/office/powerpoint/2010/main" val="293758726"/>
      </p:ext>
    </p:extLst>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a:t>Hasil dan </a:t>
            </a:r>
            <a:r>
              <a:rPr lang="en-US" dirty="0" err="1"/>
              <a:t>Pembahasan</a:t>
            </a:r>
            <a:endParaRPr dirty="0"/>
          </a:p>
        </p:txBody>
      </p:sp>
      <p:sp>
        <p:nvSpPr>
          <p:cNvPr id="59" name="Google Shape;59;g104f7abbb21_0_303"/>
          <p:cNvSpPr txBox="1">
            <a:spLocks noGrp="1"/>
          </p:cNvSpPr>
          <p:nvPr>
            <p:ph type="body" idx="1"/>
          </p:nvPr>
        </p:nvSpPr>
        <p:spPr>
          <a:xfrm>
            <a:off x="206477" y="1076632"/>
            <a:ext cx="11562737" cy="5530646"/>
          </a:xfrm>
          <a:prstGeom prst="rect">
            <a:avLst/>
          </a:prstGeom>
          <a:noFill/>
          <a:ln>
            <a:noFill/>
          </a:ln>
        </p:spPr>
        <p:txBody>
          <a:bodyPr spcFirstLastPara="1" wrap="square" lIns="91425" tIns="45700" rIns="91425" bIns="45700" numCol="1" anchor="t" anchorCtr="0">
            <a:noAutofit/>
          </a:bodyPr>
          <a:lstStyle/>
          <a:p>
            <a:pPr marL="50800" indent="0" algn="just">
              <a:buNone/>
            </a:pPr>
            <a:endParaRPr lang="en-US" sz="2400" dirty="0"/>
          </a:p>
          <a:p>
            <a:pPr marL="50800" indent="0" algn="just">
              <a:buNone/>
            </a:pPr>
            <a:endParaRPr lang="en-ID" sz="2400" dirty="0"/>
          </a:p>
        </p:txBody>
      </p:sp>
      <p:sp>
        <p:nvSpPr>
          <p:cNvPr id="4" name="TextBox 3">
            <a:extLst>
              <a:ext uri="{FF2B5EF4-FFF2-40B4-BE49-F238E27FC236}">
                <a16:creationId xmlns:a16="http://schemas.microsoft.com/office/drawing/2014/main" id="{B003BA5D-2D02-41EB-A7D7-0B28421C8936}"/>
              </a:ext>
            </a:extLst>
          </p:cNvPr>
          <p:cNvSpPr txBox="1"/>
          <p:nvPr/>
        </p:nvSpPr>
        <p:spPr>
          <a:xfrm>
            <a:off x="141889" y="1379482"/>
            <a:ext cx="11619188" cy="1015663"/>
          </a:xfrm>
          <a:prstGeom prst="rect">
            <a:avLst/>
          </a:prstGeom>
          <a:noFill/>
        </p:spPr>
        <p:txBody>
          <a:bodyPr wrap="square" rtlCol="0">
            <a:spAutoFit/>
          </a:bodyPr>
          <a:lstStyle/>
          <a:p>
            <a:pPr algn="just"/>
            <a:r>
              <a:rPr lang="en-US" sz="2000" dirty="0" err="1">
                <a:latin typeface="Times New Roman" panose="02020603050405020304" pitchFamily="18" charset="0"/>
                <a:cs typeface="Times New Roman" panose="02020603050405020304" pitchFamily="18" charset="0"/>
              </a:rPr>
              <a:t>Potensi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bahaya</a:t>
            </a:r>
            <a:r>
              <a:rPr lang="en-US" sz="2000" dirty="0">
                <a:latin typeface="Times New Roman" panose="02020603050405020304" pitchFamily="18" charset="0"/>
                <a:cs typeface="Times New Roman" panose="02020603050405020304" pitchFamily="18" charset="0"/>
              </a:rPr>
              <a:t> yang </a:t>
            </a:r>
            <a:r>
              <a:rPr lang="en-US" sz="2000" dirty="0" err="1">
                <a:latin typeface="Times New Roman" panose="02020603050405020304" pitchFamily="18" charset="0"/>
                <a:cs typeface="Times New Roman" panose="02020603050405020304" pitchFamily="18" charset="0"/>
              </a:rPr>
              <a:t>dilakukan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menggunakan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metode</a:t>
            </a:r>
            <a:r>
              <a:rPr lang="en-US" sz="2000"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FTA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adalah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risiko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luka</a:t>
            </a:r>
            <a:r>
              <a:rPr lang="en-US" sz="2000" dirty="0">
                <a:latin typeface="Times New Roman" panose="02020603050405020304" pitchFamily="18" charset="0"/>
                <a:cs typeface="Times New Roman" panose="02020603050405020304" pitchFamily="18" charset="0"/>
              </a:rPr>
              <a:t> pada </a:t>
            </a:r>
            <a:r>
              <a:rPr lang="en-US" sz="2000" dirty="0" err="1">
                <a:latin typeface="Times New Roman" panose="02020603050405020304" pitchFamily="18" charset="0"/>
                <a:cs typeface="Times New Roman" panose="02020603050405020304" pitchFamily="18" charset="0"/>
              </a:rPr>
              <a:t>tangan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saat</a:t>
            </a:r>
            <a:r>
              <a:rPr lang="en-US" sz="2000" dirty="0">
                <a:latin typeface="Times New Roman" panose="02020603050405020304" pitchFamily="18" charset="0"/>
                <a:cs typeface="Times New Roman" panose="02020603050405020304" pitchFamily="18" charset="0"/>
              </a:rPr>
              <a:t> proses </a:t>
            </a:r>
            <a:r>
              <a:rPr lang="en-US" sz="2000" dirty="0" err="1">
                <a:latin typeface="Times New Roman" panose="02020603050405020304" pitchFamily="18" charset="0"/>
                <a:cs typeface="Times New Roman" panose="02020603050405020304" pitchFamily="18" charset="0"/>
              </a:rPr>
              <a:t>penusukan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ikan</a:t>
            </a:r>
            <a:r>
              <a:rPr lang="en-US" sz="2000" dirty="0">
                <a:latin typeface="Times New Roman" panose="02020603050405020304" pitchFamily="18" charset="0"/>
                <a:cs typeface="Times New Roman" panose="02020603050405020304" pitchFamily="18" charset="0"/>
              </a:rPr>
              <a:t>. </a:t>
            </a:r>
            <a:endParaRPr lang="en-ID" sz="2000" dirty="0">
              <a:latin typeface="Times New Roman" panose="02020603050405020304" pitchFamily="18" charset="0"/>
              <a:cs typeface="Times New Roman" panose="02020603050405020304" pitchFamily="18" charset="0"/>
            </a:endParaRPr>
          </a:p>
          <a:p>
            <a:pPr algn="just"/>
            <a:endParaRPr lang="en-ID" sz="2000" dirty="0"/>
          </a:p>
        </p:txBody>
      </p:sp>
      <p:pic>
        <p:nvPicPr>
          <p:cNvPr id="5" name="Picture 4" descr="C:\Users\ASUS\AppData\Local\Packages\Microsoft.Windows.Photos_8wekyb3d8bbwe\TempState\ShareServiceTempFolder\FTA MIA LUKA PADA TANGAN.drawio.jpeg">
            <a:extLst>
              <a:ext uri="{FF2B5EF4-FFF2-40B4-BE49-F238E27FC236}">
                <a16:creationId xmlns:a16="http://schemas.microsoft.com/office/drawing/2014/main" id="{FAA02E5F-892B-40AF-968F-77CE1987E84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948121" y="2157302"/>
            <a:ext cx="2567480" cy="3959718"/>
          </a:xfrm>
          <a:prstGeom prst="rect">
            <a:avLst/>
          </a:prstGeom>
          <a:noFill/>
          <a:ln>
            <a:solidFill>
              <a:schemeClr val="tx1"/>
            </a:solidFill>
          </a:ln>
        </p:spPr>
      </p:pic>
      <p:sp>
        <p:nvSpPr>
          <p:cNvPr id="2" name="TextBox 1">
            <a:extLst>
              <a:ext uri="{FF2B5EF4-FFF2-40B4-BE49-F238E27FC236}">
                <a16:creationId xmlns:a16="http://schemas.microsoft.com/office/drawing/2014/main" id="{4B0B2CAF-5E18-4657-A452-40C25EBDEDCD}"/>
              </a:ext>
            </a:extLst>
          </p:cNvPr>
          <p:cNvSpPr txBox="1"/>
          <p:nvPr/>
        </p:nvSpPr>
        <p:spPr>
          <a:xfrm>
            <a:off x="204951" y="2459421"/>
            <a:ext cx="7189076" cy="1323439"/>
          </a:xfrm>
          <a:prstGeom prst="rect">
            <a:avLst/>
          </a:prstGeom>
          <a:noFill/>
        </p:spPr>
        <p:txBody>
          <a:bodyPr wrap="square" rtlCol="0">
            <a:spAutoFit/>
          </a:bodyPr>
          <a:lstStyle/>
          <a:p>
            <a:pPr algn="just"/>
            <a:r>
              <a:rPr lang="en-US" sz="2000" dirty="0" err="1">
                <a:latin typeface="Times New Roman" panose="02020603050405020304" pitchFamily="18" charset="0"/>
                <a:cs typeface="Times New Roman" panose="02020603050405020304" pitchFamily="18" charset="0"/>
              </a:rPr>
              <a:t>Perbaikan</a:t>
            </a:r>
            <a:r>
              <a:rPr lang="en-US" sz="2000" dirty="0">
                <a:latin typeface="Times New Roman" panose="02020603050405020304" pitchFamily="18" charset="0"/>
                <a:cs typeface="Times New Roman" panose="02020603050405020304" pitchFamily="18" charset="0"/>
              </a:rPr>
              <a:t> </a:t>
            </a:r>
            <a:r>
              <a:rPr lang="id-ID" sz="2000" dirty="0">
                <a:latin typeface="Times New Roman" panose="02020603050405020304" pitchFamily="18" charset="0"/>
                <a:cs typeface="Times New Roman" panose="02020603050405020304" pitchFamily="18" charset="0"/>
              </a:rPr>
              <a:t>pada </a:t>
            </a:r>
            <a:r>
              <a:rPr lang="en-US" sz="2000" dirty="0" err="1">
                <a:latin typeface="Times New Roman" panose="02020603050405020304" pitchFamily="18" charset="0"/>
                <a:cs typeface="Times New Roman" panose="02020603050405020304" pitchFamily="18" charset="0"/>
              </a:rPr>
              <a:t>potensi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bahaya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luka</a:t>
            </a:r>
            <a:r>
              <a:rPr lang="en-US" sz="2000" dirty="0">
                <a:latin typeface="Times New Roman" panose="02020603050405020304" pitchFamily="18" charset="0"/>
                <a:cs typeface="Times New Roman" panose="02020603050405020304" pitchFamily="18" charset="0"/>
              </a:rPr>
              <a:t> pada </a:t>
            </a:r>
            <a:r>
              <a:rPr lang="en-US" sz="2000" dirty="0" err="1">
                <a:latin typeface="Times New Roman" panose="02020603050405020304" pitchFamily="18" charset="0"/>
                <a:cs typeface="Times New Roman" panose="02020603050405020304" pitchFamily="18" charset="0"/>
              </a:rPr>
              <a:t>tangan</a:t>
            </a:r>
            <a:r>
              <a:rPr lang="en-US" sz="2000" dirty="0">
                <a:latin typeface="Times New Roman" panose="02020603050405020304" pitchFamily="18" charset="0"/>
                <a:cs typeface="Times New Roman" panose="02020603050405020304" pitchFamily="18" charset="0"/>
              </a:rPr>
              <a:t> pada </a:t>
            </a:r>
            <a:r>
              <a:rPr lang="en-US" sz="2000" dirty="0" err="1">
                <a:latin typeface="Times New Roman" panose="02020603050405020304" pitchFamily="18" charset="0"/>
                <a:cs typeface="Times New Roman" panose="02020603050405020304" pitchFamily="18" charset="0"/>
              </a:rPr>
              <a:t>saat</a:t>
            </a:r>
            <a:r>
              <a:rPr lang="en-US" sz="2000" dirty="0">
                <a:latin typeface="Times New Roman" panose="02020603050405020304" pitchFamily="18" charset="0"/>
                <a:cs typeface="Times New Roman" panose="02020603050405020304" pitchFamily="18" charset="0"/>
              </a:rPr>
              <a:t> proses </a:t>
            </a:r>
            <a:r>
              <a:rPr lang="en-US" sz="2000" dirty="0" err="1">
                <a:latin typeface="Times New Roman" panose="02020603050405020304" pitchFamily="18" charset="0"/>
                <a:cs typeface="Times New Roman" panose="02020603050405020304" pitchFamily="18" charset="0"/>
              </a:rPr>
              <a:t>penusukan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ikan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dilakukan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dengan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menggunakan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sarung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tangan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bagi</a:t>
            </a:r>
            <a:r>
              <a:rPr lang="en-US" sz="2000" dirty="0">
                <a:latin typeface="Times New Roman" panose="02020603050405020304" pitchFamily="18" charset="0"/>
                <a:cs typeface="Times New Roman" panose="02020603050405020304" pitchFamily="18" charset="0"/>
              </a:rPr>
              <a:t> para </a:t>
            </a:r>
            <a:r>
              <a:rPr lang="en-US" sz="2000" dirty="0" err="1">
                <a:latin typeface="Times New Roman" panose="02020603050405020304" pitchFamily="18" charset="0"/>
                <a:cs typeface="Times New Roman" panose="02020603050405020304" pitchFamily="18" charset="0"/>
              </a:rPr>
              <a:t>pekerja</a:t>
            </a:r>
            <a:r>
              <a:rPr lang="en-US" sz="2000" dirty="0">
                <a:latin typeface="Times New Roman" panose="02020603050405020304" pitchFamily="18" charset="0"/>
                <a:cs typeface="Times New Roman" panose="02020603050405020304" pitchFamily="18" charset="0"/>
              </a:rPr>
              <a:t> dan </a:t>
            </a:r>
            <a:r>
              <a:rPr lang="en-US" sz="2000" dirty="0" err="1">
                <a:latin typeface="Times New Roman" panose="02020603050405020304" pitchFamily="18" charset="0"/>
                <a:cs typeface="Times New Roman" panose="02020603050405020304" pitchFamily="18" charset="0"/>
              </a:rPr>
              <a:t>mengganti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tusukan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ikan</a:t>
            </a:r>
            <a:r>
              <a:rPr lang="en-US" sz="2000" dirty="0">
                <a:latin typeface="Times New Roman" panose="02020603050405020304" pitchFamily="18" charset="0"/>
                <a:cs typeface="Times New Roman" panose="02020603050405020304" pitchFamily="18" charset="0"/>
              </a:rPr>
              <a:t> yang </a:t>
            </a:r>
            <a:r>
              <a:rPr lang="en-US" sz="2000" dirty="0" err="1">
                <a:latin typeface="Times New Roman" panose="02020603050405020304" pitchFamily="18" charset="0"/>
                <a:cs typeface="Times New Roman" panose="02020603050405020304" pitchFamily="18" charset="0"/>
              </a:rPr>
              <a:t>terbuat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dari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bambu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dengan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tusukan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ikan</a:t>
            </a:r>
            <a:r>
              <a:rPr lang="en-US" sz="2000" dirty="0">
                <a:latin typeface="Times New Roman" panose="02020603050405020304" pitchFamily="18" charset="0"/>
                <a:cs typeface="Times New Roman" panose="02020603050405020304" pitchFamily="18" charset="0"/>
              </a:rPr>
              <a:t> yang </a:t>
            </a:r>
            <a:r>
              <a:rPr lang="en-US" sz="2000" dirty="0" err="1">
                <a:latin typeface="Times New Roman" panose="02020603050405020304" pitchFamily="18" charset="0"/>
                <a:cs typeface="Times New Roman" panose="02020603050405020304" pitchFamily="18" charset="0"/>
              </a:rPr>
              <a:t>terbuat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dari</a:t>
            </a:r>
            <a:r>
              <a:rPr lang="en-US" sz="2000"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stainless.</a:t>
            </a:r>
            <a:endParaRPr lang="en-ID"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23708550"/>
      </p:ext>
    </p:extLst>
  </p:cSld>
  <p:clrMapOvr>
    <a:masterClrMapping/>
  </p:clrMapOvr>
  <p:transition spd="slow">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a:t>Hasil dan </a:t>
            </a:r>
            <a:r>
              <a:rPr lang="en-US" dirty="0" err="1"/>
              <a:t>Pembahasan</a:t>
            </a:r>
            <a:endParaRPr dirty="0"/>
          </a:p>
        </p:txBody>
      </p:sp>
      <p:sp>
        <p:nvSpPr>
          <p:cNvPr id="59" name="Google Shape;59;g104f7abbb21_0_303"/>
          <p:cNvSpPr txBox="1">
            <a:spLocks noGrp="1"/>
          </p:cNvSpPr>
          <p:nvPr>
            <p:ph type="body" idx="1"/>
          </p:nvPr>
        </p:nvSpPr>
        <p:spPr>
          <a:xfrm>
            <a:off x="206477" y="1076632"/>
            <a:ext cx="11562737" cy="5530646"/>
          </a:xfrm>
          <a:prstGeom prst="rect">
            <a:avLst/>
          </a:prstGeom>
          <a:noFill/>
          <a:ln>
            <a:noFill/>
          </a:ln>
        </p:spPr>
        <p:txBody>
          <a:bodyPr spcFirstLastPara="1" wrap="square" lIns="91425" tIns="45700" rIns="91425" bIns="45700" numCol="1" anchor="t" anchorCtr="0">
            <a:noAutofit/>
          </a:bodyPr>
          <a:lstStyle/>
          <a:p>
            <a:pPr marL="50800" indent="0" algn="just">
              <a:buNone/>
            </a:pPr>
            <a:r>
              <a:rPr lang="en-US" sz="2000" dirty="0" err="1"/>
              <a:t>Potensi</a:t>
            </a:r>
            <a:r>
              <a:rPr lang="en-US" sz="2000" dirty="0"/>
              <a:t> </a:t>
            </a:r>
            <a:r>
              <a:rPr lang="en-US" sz="2000" dirty="0" err="1"/>
              <a:t>bahaya</a:t>
            </a:r>
            <a:r>
              <a:rPr lang="en-US" sz="2000" dirty="0"/>
              <a:t> yang </a:t>
            </a:r>
            <a:r>
              <a:rPr lang="en-US" sz="2000" dirty="0" err="1"/>
              <a:t>dilakukan</a:t>
            </a:r>
            <a:r>
              <a:rPr lang="en-US" sz="2000" dirty="0"/>
              <a:t> </a:t>
            </a:r>
            <a:r>
              <a:rPr lang="en-US" sz="2000" dirty="0" err="1"/>
              <a:t>menggunakan</a:t>
            </a:r>
            <a:r>
              <a:rPr lang="en-US" sz="2000" dirty="0"/>
              <a:t> </a:t>
            </a:r>
            <a:r>
              <a:rPr lang="en-US" sz="2000" dirty="0" err="1"/>
              <a:t>metode</a:t>
            </a:r>
            <a:r>
              <a:rPr lang="en-US" sz="2000" dirty="0"/>
              <a:t> </a:t>
            </a:r>
            <a:r>
              <a:rPr lang="en-US" sz="2000" i="1" dirty="0"/>
              <a:t>FTA</a:t>
            </a:r>
            <a:r>
              <a:rPr lang="en-US" sz="2000" dirty="0"/>
              <a:t> </a:t>
            </a:r>
            <a:r>
              <a:rPr lang="en-US" sz="2000" dirty="0" err="1"/>
              <a:t>adalah</a:t>
            </a:r>
            <a:r>
              <a:rPr lang="en-US" sz="2000" dirty="0"/>
              <a:t> </a:t>
            </a:r>
            <a:r>
              <a:rPr lang="en-US" sz="2000" dirty="0" err="1"/>
              <a:t>risiko</a:t>
            </a:r>
            <a:r>
              <a:rPr lang="en-US" sz="2000" dirty="0"/>
              <a:t> </a:t>
            </a:r>
            <a:r>
              <a:rPr lang="en-US" sz="2000" dirty="0" err="1"/>
              <a:t>terkena</a:t>
            </a:r>
            <a:r>
              <a:rPr lang="en-US" sz="2000" dirty="0"/>
              <a:t> </a:t>
            </a:r>
            <a:r>
              <a:rPr lang="en-US" sz="2000" dirty="0" err="1"/>
              <a:t>percikan</a:t>
            </a:r>
            <a:r>
              <a:rPr lang="en-US" sz="2000" dirty="0"/>
              <a:t> </a:t>
            </a:r>
            <a:r>
              <a:rPr lang="en-US" sz="2000" dirty="0" err="1"/>
              <a:t>api</a:t>
            </a:r>
            <a:r>
              <a:rPr lang="en-US" sz="2000" dirty="0"/>
              <a:t>.</a:t>
            </a:r>
            <a:endParaRPr lang="en-ID" sz="2000" dirty="0"/>
          </a:p>
          <a:p>
            <a:pPr marL="50800" indent="0" algn="just">
              <a:buNone/>
            </a:pPr>
            <a:endParaRPr lang="en-US" sz="2000" dirty="0"/>
          </a:p>
          <a:p>
            <a:pPr marL="50800" indent="0" algn="just">
              <a:buNone/>
            </a:pPr>
            <a:endParaRPr lang="en-ID" sz="2400" dirty="0"/>
          </a:p>
        </p:txBody>
      </p:sp>
      <p:sp>
        <p:nvSpPr>
          <p:cNvPr id="4" name="TextBox 3">
            <a:extLst>
              <a:ext uri="{FF2B5EF4-FFF2-40B4-BE49-F238E27FC236}">
                <a16:creationId xmlns:a16="http://schemas.microsoft.com/office/drawing/2014/main" id="{B9CCDC16-8157-4BC0-A684-3BD165AED1A2}"/>
              </a:ext>
            </a:extLst>
          </p:cNvPr>
          <p:cNvSpPr txBox="1"/>
          <p:nvPr/>
        </p:nvSpPr>
        <p:spPr>
          <a:xfrm>
            <a:off x="204951" y="2459421"/>
            <a:ext cx="7189076" cy="1323439"/>
          </a:xfrm>
          <a:prstGeom prst="rect">
            <a:avLst/>
          </a:prstGeom>
          <a:noFill/>
        </p:spPr>
        <p:txBody>
          <a:bodyPr wrap="square" rtlCol="0">
            <a:spAutoFit/>
          </a:bodyPr>
          <a:lstStyle/>
          <a:p>
            <a:pPr algn="just"/>
            <a:r>
              <a:rPr lang="en-US" sz="2000" dirty="0" err="1">
                <a:latin typeface="Century Gothic" panose="020B0502020202020204" pitchFamily="34" charset="0"/>
              </a:rPr>
              <a:t>Perbaikan</a:t>
            </a:r>
            <a:r>
              <a:rPr lang="en-US" sz="2000" dirty="0">
                <a:latin typeface="Century Gothic" panose="020B0502020202020204" pitchFamily="34" charset="0"/>
              </a:rPr>
              <a:t> </a:t>
            </a:r>
            <a:r>
              <a:rPr lang="en-US" sz="2000" dirty="0" err="1">
                <a:latin typeface="Century Gothic" panose="020B0502020202020204" pitchFamily="34" charset="0"/>
              </a:rPr>
              <a:t>dari</a:t>
            </a:r>
            <a:r>
              <a:rPr lang="en-US" sz="2000" dirty="0">
                <a:latin typeface="Century Gothic" panose="020B0502020202020204" pitchFamily="34" charset="0"/>
              </a:rPr>
              <a:t> </a:t>
            </a:r>
            <a:r>
              <a:rPr lang="en-US" sz="2000" dirty="0" err="1">
                <a:latin typeface="Century Gothic" panose="020B0502020202020204" pitchFamily="34" charset="0"/>
              </a:rPr>
              <a:t>risiko</a:t>
            </a:r>
            <a:r>
              <a:rPr lang="en-US" sz="2000" dirty="0">
                <a:latin typeface="Century Gothic" panose="020B0502020202020204" pitchFamily="34" charset="0"/>
              </a:rPr>
              <a:t> </a:t>
            </a:r>
            <a:r>
              <a:rPr lang="en-US" sz="2000" dirty="0" err="1">
                <a:latin typeface="Century Gothic" panose="020B0502020202020204" pitchFamily="34" charset="0"/>
              </a:rPr>
              <a:t>bahaya</a:t>
            </a:r>
            <a:r>
              <a:rPr lang="en-US" sz="2000" dirty="0">
                <a:latin typeface="Century Gothic" panose="020B0502020202020204" pitchFamily="34" charset="0"/>
              </a:rPr>
              <a:t> </a:t>
            </a:r>
            <a:r>
              <a:rPr lang="en-US" sz="2000" dirty="0" err="1">
                <a:latin typeface="Century Gothic" panose="020B0502020202020204" pitchFamily="34" charset="0"/>
              </a:rPr>
              <a:t>terkena</a:t>
            </a:r>
            <a:r>
              <a:rPr lang="en-US" sz="2000" dirty="0">
                <a:latin typeface="Century Gothic" panose="020B0502020202020204" pitchFamily="34" charset="0"/>
              </a:rPr>
              <a:t> </a:t>
            </a:r>
            <a:r>
              <a:rPr lang="en-US" sz="2000" dirty="0" err="1">
                <a:latin typeface="Century Gothic" panose="020B0502020202020204" pitchFamily="34" charset="0"/>
              </a:rPr>
              <a:t>percikan</a:t>
            </a:r>
            <a:r>
              <a:rPr lang="en-US" sz="2000" dirty="0">
                <a:latin typeface="Century Gothic" panose="020B0502020202020204" pitchFamily="34" charset="0"/>
              </a:rPr>
              <a:t> </a:t>
            </a:r>
            <a:r>
              <a:rPr lang="en-US" sz="2000" dirty="0" err="1">
                <a:latin typeface="Century Gothic" panose="020B0502020202020204" pitchFamily="34" charset="0"/>
              </a:rPr>
              <a:t>api</a:t>
            </a:r>
            <a:r>
              <a:rPr lang="en-US" sz="2000" dirty="0">
                <a:latin typeface="Century Gothic" panose="020B0502020202020204" pitchFamily="34" charset="0"/>
              </a:rPr>
              <a:t> </a:t>
            </a:r>
            <a:r>
              <a:rPr lang="en-US" sz="2000" dirty="0" err="1">
                <a:latin typeface="Century Gothic" panose="020B0502020202020204" pitchFamily="34" charset="0"/>
              </a:rPr>
              <a:t>dilakukan</a:t>
            </a:r>
            <a:r>
              <a:rPr lang="en-US" sz="2000" dirty="0">
                <a:latin typeface="Century Gothic" panose="020B0502020202020204" pitchFamily="34" charset="0"/>
              </a:rPr>
              <a:t> </a:t>
            </a:r>
            <a:r>
              <a:rPr lang="en-US" sz="2000" dirty="0" err="1">
                <a:latin typeface="Century Gothic" panose="020B0502020202020204" pitchFamily="34" charset="0"/>
              </a:rPr>
              <a:t>dengan</a:t>
            </a:r>
            <a:r>
              <a:rPr lang="en-US" sz="2000" dirty="0">
                <a:latin typeface="Century Gothic" panose="020B0502020202020204" pitchFamily="34" charset="0"/>
              </a:rPr>
              <a:t> </a:t>
            </a:r>
            <a:r>
              <a:rPr lang="en-US" sz="2000" dirty="0" err="1">
                <a:latin typeface="Century Gothic" panose="020B0502020202020204" pitchFamily="34" charset="0"/>
              </a:rPr>
              <a:t>memasang</a:t>
            </a:r>
            <a:r>
              <a:rPr lang="en-US" sz="2000" dirty="0">
                <a:latin typeface="Century Gothic" panose="020B0502020202020204" pitchFamily="34" charset="0"/>
              </a:rPr>
              <a:t> </a:t>
            </a:r>
            <a:r>
              <a:rPr lang="en-US" sz="2000" dirty="0" err="1">
                <a:latin typeface="Century Gothic" panose="020B0502020202020204" pitchFamily="34" charset="0"/>
              </a:rPr>
              <a:t>penutup</a:t>
            </a:r>
            <a:r>
              <a:rPr lang="en-US" sz="2000" dirty="0">
                <a:latin typeface="Century Gothic" panose="020B0502020202020204" pitchFamily="34" charset="0"/>
              </a:rPr>
              <a:t> pada area </a:t>
            </a:r>
            <a:r>
              <a:rPr lang="en-US" sz="2000" dirty="0" err="1">
                <a:latin typeface="Century Gothic" panose="020B0502020202020204" pitchFamily="34" charset="0"/>
              </a:rPr>
              <a:t>tungku</a:t>
            </a:r>
            <a:r>
              <a:rPr lang="en-US" sz="2000" dirty="0">
                <a:latin typeface="Century Gothic" panose="020B0502020202020204" pitchFamily="34" charset="0"/>
              </a:rPr>
              <a:t> </a:t>
            </a:r>
            <a:r>
              <a:rPr lang="en-US" sz="2000" dirty="0" err="1">
                <a:latin typeface="Century Gothic" panose="020B0502020202020204" pitchFamily="34" charset="0"/>
              </a:rPr>
              <a:t>pengasapan</a:t>
            </a:r>
            <a:r>
              <a:rPr lang="en-US" sz="2000" dirty="0">
                <a:latin typeface="Century Gothic" panose="020B0502020202020204" pitchFamily="34" charset="0"/>
              </a:rPr>
              <a:t> dan </a:t>
            </a:r>
            <a:r>
              <a:rPr lang="en-US" sz="2000" dirty="0" err="1">
                <a:latin typeface="Century Gothic" panose="020B0502020202020204" pitchFamily="34" charset="0"/>
              </a:rPr>
              <a:t>mewajibkan</a:t>
            </a:r>
            <a:r>
              <a:rPr lang="en-US" sz="2000" dirty="0">
                <a:latin typeface="Century Gothic" panose="020B0502020202020204" pitchFamily="34" charset="0"/>
              </a:rPr>
              <a:t> </a:t>
            </a:r>
            <a:r>
              <a:rPr lang="en-US" sz="2000" dirty="0" err="1">
                <a:latin typeface="Century Gothic" panose="020B0502020202020204" pitchFamily="34" charset="0"/>
              </a:rPr>
              <a:t>pekerja</a:t>
            </a:r>
            <a:r>
              <a:rPr lang="en-US" sz="2000" dirty="0">
                <a:latin typeface="Century Gothic" panose="020B0502020202020204" pitchFamily="34" charset="0"/>
              </a:rPr>
              <a:t> </a:t>
            </a:r>
            <a:r>
              <a:rPr lang="en-US" sz="2000" dirty="0" err="1">
                <a:latin typeface="Century Gothic" panose="020B0502020202020204" pitchFamily="34" charset="0"/>
              </a:rPr>
              <a:t>menggunakan</a:t>
            </a:r>
            <a:r>
              <a:rPr lang="en-US" sz="2000" dirty="0">
                <a:latin typeface="Century Gothic" panose="020B0502020202020204" pitchFamily="34" charset="0"/>
              </a:rPr>
              <a:t> </a:t>
            </a:r>
            <a:r>
              <a:rPr lang="en-US" sz="2000" dirty="0" err="1">
                <a:latin typeface="Century Gothic" panose="020B0502020202020204" pitchFamily="34" charset="0"/>
              </a:rPr>
              <a:t>sarung</a:t>
            </a:r>
            <a:r>
              <a:rPr lang="en-US" sz="2000" dirty="0">
                <a:latin typeface="Century Gothic" panose="020B0502020202020204" pitchFamily="34" charset="0"/>
              </a:rPr>
              <a:t> </a:t>
            </a:r>
            <a:r>
              <a:rPr lang="en-US" sz="2000" dirty="0" err="1">
                <a:latin typeface="Century Gothic" panose="020B0502020202020204" pitchFamily="34" charset="0"/>
              </a:rPr>
              <a:t>tangan</a:t>
            </a:r>
            <a:r>
              <a:rPr lang="en-US" sz="2000" dirty="0">
                <a:latin typeface="Century Gothic" panose="020B0502020202020204" pitchFamily="34" charset="0"/>
              </a:rPr>
              <a:t> dan masker.</a:t>
            </a:r>
            <a:endParaRPr lang="en-ID" sz="2000" dirty="0">
              <a:latin typeface="Century Gothic" panose="020B0502020202020204" pitchFamily="34" charset="0"/>
            </a:endParaRPr>
          </a:p>
        </p:txBody>
      </p:sp>
      <p:pic>
        <p:nvPicPr>
          <p:cNvPr id="5" name="Picture 4" descr="C:\Users\ASUS\AppData\Local\Packages\Microsoft.Windows.Photos_8wekyb3d8bbwe\TempState\ShareServiceTempFolder\FTA TANGAN TERKENA PERCIKAN API.drawio.jpeg">
            <a:extLst>
              <a:ext uri="{FF2B5EF4-FFF2-40B4-BE49-F238E27FC236}">
                <a16:creationId xmlns:a16="http://schemas.microsoft.com/office/drawing/2014/main" id="{C9989119-54E2-43E7-BF93-3788F47A904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54816" y="1648240"/>
            <a:ext cx="3002674" cy="4374187"/>
          </a:xfrm>
          <a:prstGeom prst="rect">
            <a:avLst/>
          </a:prstGeom>
          <a:noFill/>
          <a:ln>
            <a:solidFill>
              <a:schemeClr val="tx1"/>
            </a:solidFill>
          </a:ln>
        </p:spPr>
      </p:pic>
    </p:spTree>
    <p:extLst>
      <p:ext uri="{BB962C8B-B14F-4D97-AF65-F5344CB8AC3E}">
        <p14:creationId xmlns:p14="http://schemas.microsoft.com/office/powerpoint/2010/main" val="4073913247"/>
      </p:ext>
    </p:extLst>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a:t>Kesimpulan</a:t>
            </a:r>
            <a:endParaRPr dirty="0"/>
          </a:p>
        </p:txBody>
      </p:sp>
      <p:sp>
        <p:nvSpPr>
          <p:cNvPr id="59" name="Google Shape;59;g104f7abbb21_0_303"/>
          <p:cNvSpPr txBox="1">
            <a:spLocks noGrp="1"/>
          </p:cNvSpPr>
          <p:nvPr>
            <p:ph type="body" idx="1"/>
          </p:nvPr>
        </p:nvSpPr>
        <p:spPr>
          <a:xfrm>
            <a:off x="206477" y="1076632"/>
            <a:ext cx="11562737" cy="5530646"/>
          </a:xfrm>
          <a:prstGeom prst="rect">
            <a:avLst/>
          </a:prstGeom>
          <a:noFill/>
          <a:ln>
            <a:noFill/>
          </a:ln>
        </p:spPr>
        <p:txBody>
          <a:bodyPr spcFirstLastPara="1" wrap="square" lIns="91425" tIns="45700" rIns="91425" bIns="45700" numCol="1" anchor="t" anchorCtr="0">
            <a:noAutofit/>
          </a:bodyPr>
          <a:lstStyle/>
          <a:p>
            <a:pPr marL="342900" lvl="0" indent="-342900" algn="just">
              <a:lnSpc>
                <a:spcPct val="150000"/>
              </a:lnSpc>
              <a:buFont typeface="Times New Roman" panose="02020603050405020304" pitchFamily="18" charset="0"/>
              <a:buAutoNum type="romanUcPeriod"/>
            </a:pPr>
            <a:r>
              <a:rPr lang="en-US" sz="2200" dirty="0" err="1">
                <a:effectLst/>
                <a:latin typeface="+mj-lt"/>
                <a:ea typeface="Times New Roman" panose="02020603050405020304" pitchFamily="18" charset="0"/>
              </a:rPr>
              <a:t>Potensi</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risiko</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tertinggi</a:t>
            </a:r>
            <a:r>
              <a:rPr lang="en-US" sz="2200" dirty="0">
                <a:effectLst/>
                <a:latin typeface="+mj-lt"/>
                <a:ea typeface="Times New Roman" panose="02020603050405020304" pitchFamily="18" charset="0"/>
              </a:rPr>
              <a:t> yang </a:t>
            </a:r>
            <a:r>
              <a:rPr lang="en-US" sz="2200" dirty="0" err="1">
                <a:effectLst/>
                <a:latin typeface="+mj-lt"/>
                <a:ea typeface="Times New Roman" panose="02020603050405020304" pitchFamily="18" charset="0"/>
              </a:rPr>
              <a:t>berpengaruh</a:t>
            </a:r>
            <a:r>
              <a:rPr lang="en-US" sz="2200" dirty="0">
                <a:effectLst/>
                <a:latin typeface="+mj-lt"/>
                <a:ea typeface="Times New Roman" panose="02020603050405020304" pitchFamily="18" charset="0"/>
              </a:rPr>
              <a:t> pada proses </a:t>
            </a:r>
            <a:r>
              <a:rPr lang="en-US" sz="2200" dirty="0" err="1">
                <a:effectLst/>
                <a:latin typeface="+mj-lt"/>
                <a:ea typeface="Times New Roman" panose="02020603050405020304" pitchFamily="18" charset="0"/>
              </a:rPr>
              <a:t>produksi</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mujair</a:t>
            </a:r>
            <a:r>
              <a:rPr lang="en-US" sz="2200" dirty="0">
                <a:effectLst/>
                <a:latin typeface="+mj-lt"/>
                <a:ea typeface="Times New Roman" panose="02020603050405020304" pitchFamily="18" charset="0"/>
              </a:rPr>
              <a:t> asap </a:t>
            </a:r>
            <a:r>
              <a:rPr lang="en-US" sz="2200" dirty="0" err="1">
                <a:effectLst/>
                <a:latin typeface="+mj-lt"/>
                <a:ea typeface="Times New Roman" panose="02020603050405020304" pitchFamily="18" charset="0"/>
              </a:rPr>
              <a:t>yaitu</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pertama</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luka</a:t>
            </a:r>
            <a:r>
              <a:rPr lang="en-US" sz="2200" dirty="0">
                <a:effectLst/>
                <a:latin typeface="+mj-lt"/>
                <a:ea typeface="Times New Roman" panose="02020603050405020304" pitchFamily="18" charset="0"/>
              </a:rPr>
              <a:t> pada </a:t>
            </a:r>
            <a:r>
              <a:rPr lang="en-US" sz="2200" dirty="0" err="1">
                <a:effectLst/>
                <a:latin typeface="+mj-lt"/>
                <a:ea typeface="Times New Roman" panose="02020603050405020304" pitchFamily="18" charset="0"/>
              </a:rPr>
              <a:t>tangan</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dengan</a:t>
            </a:r>
            <a:r>
              <a:rPr lang="en-US" sz="2200" dirty="0">
                <a:effectLst/>
                <a:latin typeface="+mj-lt"/>
                <a:ea typeface="Times New Roman" panose="02020603050405020304" pitchFamily="18" charset="0"/>
              </a:rPr>
              <a:t> </a:t>
            </a:r>
            <a:r>
              <a:rPr lang="en-US" sz="2200" i="1" dirty="0">
                <a:effectLst/>
                <a:latin typeface="+mj-lt"/>
                <a:ea typeface="Times New Roman" panose="02020603050405020304" pitchFamily="18" charset="0"/>
              </a:rPr>
              <a:t>risk score</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sebesar</a:t>
            </a:r>
            <a:r>
              <a:rPr lang="en-US" sz="2200" dirty="0">
                <a:effectLst/>
                <a:latin typeface="+mj-lt"/>
                <a:ea typeface="Times New Roman" panose="02020603050405020304" pitchFamily="18" charset="0"/>
              </a:rPr>
              <a:t> 8 yang </a:t>
            </a:r>
            <a:r>
              <a:rPr lang="en-US" sz="2200" dirty="0" err="1">
                <a:effectLst/>
                <a:latin typeface="+mj-lt"/>
                <a:ea typeface="Times New Roman" panose="02020603050405020304" pitchFamily="18" charset="0"/>
              </a:rPr>
              <a:t>tergolong</a:t>
            </a:r>
            <a:r>
              <a:rPr lang="en-US" sz="2200" dirty="0">
                <a:effectLst/>
                <a:latin typeface="+mj-lt"/>
                <a:ea typeface="Times New Roman" panose="02020603050405020304" pitchFamily="18" charset="0"/>
              </a:rPr>
              <a:t> </a:t>
            </a:r>
            <a:r>
              <a:rPr lang="en-US" sz="2200" i="1" dirty="0">
                <a:effectLst/>
                <a:latin typeface="+mj-lt"/>
                <a:ea typeface="Times New Roman" panose="02020603050405020304" pitchFamily="18" charset="0"/>
              </a:rPr>
              <a:t>moderate risk</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Kedua</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tangan</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teriris</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dengan</a:t>
            </a:r>
            <a:r>
              <a:rPr lang="en-US" sz="2200" dirty="0">
                <a:effectLst/>
                <a:latin typeface="+mj-lt"/>
                <a:ea typeface="Times New Roman" panose="02020603050405020304" pitchFamily="18" charset="0"/>
              </a:rPr>
              <a:t> </a:t>
            </a:r>
            <a:r>
              <a:rPr lang="en-US" sz="2200" i="1" dirty="0">
                <a:effectLst/>
                <a:latin typeface="+mj-lt"/>
                <a:ea typeface="Times New Roman" panose="02020603050405020304" pitchFamily="18" charset="0"/>
              </a:rPr>
              <a:t>risk score</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sebesar</a:t>
            </a:r>
            <a:r>
              <a:rPr lang="en-US" sz="2200" dirty="0">
                <a:effectLst/>
                <a:latin typeface="+mj-lt"/>
                <a:ea typeface="Times New Roman" panose="02020603050405020304" pitchFamily="18" charset="0"/>
              </a:rPr>
              <a:t> 6 yang </a:t>
            </a:r>
            <a:r>
              <a:rPr lang="en-US" sz="2200" dirty="0" err="1">
                <a:effectLst/>
                <a:latin typeface="+mj-lt"/>
                <a:ea typeface="Times New Roman" panose="02020603050405020304" pitchFamily="18" charset="0"/>
              </a:rPr>
              <a:t>tergolong</a:t>
            </a:r>
            <a:r>
              <a:rPr lang="en-US" sz="2200" dirty="0">
                <a:effectLst/>
                <a:latin typeface="+mj-lt"/>
                <a:ea typeface="Times New Roman" panose="02020603050405020304" pitchFamily="18" charset="0"/>
              </a:rPr>
              <a:t> </a:t>
            </a:r>
            <a:r>
              <a:rPr lang="en-US" sz="2200" i="1" dirty="0">
                <a:effectLst/>
                <a:latin typeface="+mj-lt"/>
                <a:ea typeface="Times New Roman" panose="02020603050405020304" pitchFamily="18" charset="0"/>
              </a:rPr>
              <a:t>moderate risk</a:t>
            </a:r>
            <a:r>
              <a:rPr lang="en-US" sz="2200" dirty="0">
                <a:effectLst/>
                <a:latin typeface="+mj-lt"/>
                <a:ea typeface="Times New Roman" panose="02020603050405020304" pitchFamily="18" charset="0"/>
              </a:rPr>
              <a:t> dan </a:t>
            </a:r>
            <a:r>
              <a:rPr lang="en-US" sz="2200" dirty="0" err="1">
                <a:effectLst/>
                <a:latin typeface="+mj-lt"/>
                <a:ea typeface="Times New Roman" panose="02020603050405020304" pitchFamily="18" charset="0"/>
              </a:rPr>
              <a:t>ketiga</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tangan</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terkena</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percikan</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api</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dengan</a:t>
            </a:r>
            <a:r>
              <a:rPr lang="en-US" sz="2200" dirty="0">
                <a:effectLst/>
                <a:latin typeface="+mj-lt"/>
                <a:ea typeface="Times New Roman" panose="02020603050405020304" pitchFamily="18" charset="0"/>
              </a:rPr>
              <a:t> </a:t>
            </a:r>
            <a:r>
              <a:rPr lang="en-US" sz="2200" i="1" dirty="0">
                <a:effectLst/>
                <a:latin typeface="+mj-lt"/>
                <a:ea typeface="Times New Roman" panose="02020603050405020304" pitchFamily="18" charset="0"/>
              </a:rPr>
              <a:t>risk score</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sebesar</a:t>
            </a:r>
            <a:r>
              <a:rPr lang="en-US" sz="2200" dirty="0">
                <a:effectLst/>
                <a:latin typeface="+mj-lt"/>
                <a:ea typeface="Times New Roman" panose="02020603050405020304" pitchFamily="18" charset="0"/>
              </a:rPr>
              <a:t> 6 yang </a:t>
            </a:r>
            <a:r>
              <a:rPr lang="en-US" sz="2200" dirty="0" err="1">
                <a:effectLst/>
                <a:latin typeface="+mj-lt"/>
                <a:ea typeface="Times New Roman" panose="02020603050405020304" pitchFamily="18" charset="0"/>
              </a:rPr>
              <a:t>tergolong</a:t>
            </a:r>
            <a:r>
              <a:rPr lang="en-US" sz="2200" dirty="0">
                <a:effectLst/>
                <a:latin typeface="+mj-lt"/>
                <a:ea typeface="Times New Roman" panose="02020603050405020304" pitchFamily="18" charset="0"/>
              </a:rPr>
              <a:t> </a:t>
            </a:r>
            <a:r>
              <a:rPr lang="en-US" sz="2200" i="1" dirty="0">
                <a:effectLst/>
                <a:latin typeface="+mj-lt"/>
                <a:ea typeface="Times New Roman" panose="02020603050405020304" pitchFamily="18" charset="0"/>
              </a:rPr>
              <a:t>moderate risk</a:t>
            </a:r>
            <a:r>
              <a:rPr lang="en-US" sz="2200" dirty="0">
                <a:effectLst/>
                <a:latin typeface="+mj-lt"/>
                <a:ea typeface="Times New Roman" panose="02020603050405020304" pitchFamily="18" charset="0"/>
              </a:rPr>
              <a:t>.</a:t>
            </a:r>
            <a:endParaRPr lang="id-ID" sz="2200" dirty="0">
              <a:effectLst/>
              <a:latin typeface="+mj-lt"/>
              <a:ea typeface="Times New Roman" panose="02020603050405020304" pitchFamily="18" charset="0"/>
            </a:endParaRPr>
          </a:p>
          <a:p>
            <a:pPr marL="342900" lvl="0" indent="-342900" algn="just">
              <a:lnSpc>
                <a:spcPct val="150000"/>
              </a:lnSpc>
              <a:buFont typeface="Times New Roman" panose="02020603050405020304" pitchFamily="18" charset="0"/>
              <a:buAutoNum type="romanUcPeriod"/>
            </a:pPr>
            <a:r>
              <a:rPr lang="en-US" sz="2200" dirty="0" err="1">
                <a:effectLst/>
                <a:latin typeface="+mj-lt"/>
                <a:ea typeface="Times New Roman" panose="02020603050405020304" pitchFamily="18" charset="0"/>
              </a:rPr>
              <a:t>Pengendalian</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risiko</a:t>
            </a:r>
            <a:r>
              <a:rPr lang="en-US" sz="2200" dirty="0">
                <a:effectLst/>
                <a:latin typeface="+mj-lt"/>
                <a:ea typeface="Times New Roman" panose="02020603050405020304" pitchFamily="18" charset="0"/>
              </a:rPr>
              <a:t> pada </a:t>
            </a:r>
            <a:r>
              <a:rPr lang="en-US" sz="2200" dirty="0" err="1">
                <a:effectLst/>
                <a:latin typeface="+mj-lt"/>
                <a:ea typeface="Times New Roman" panose="02020603050405020304" pitchFamily="18" charset="0"/>
              </a:rPr>
              <a:t>potensi</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bahaya</a:t>
            </a:r>
            <a:r>
              <a:rPr lang="en-US" sz="2200" dirty="0">
                <a:effectLst/>
                <a:latin typeface="+mj-lt"/>
                <a:ea typeface="Times New Roman" panose="02020603050405020304" pitchFamily="18" charset="0"/>
              </a:rPr>
              <a:t> proses </a:t>
            </a:r>
            <a:r>
              <a:rPr lang="en-US" sz="2200" dirty="0" err="1">
                <a:effectLst/>
                <a:latin typeface="+mj-lt"/>
                <a:ea typeface="Times New Roman" panose="02020603050405020304" pitchFamily="18" charset="0"/>
              </a:rPr>
              <a:t>produksi</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mujair</a:t>
            </a:r>
            <a:r>
              <a:rPr lang="en-US" sz="2200" dirty="0">
                <a:effectLst/>
                <a:latin typeface="+mj-lt"/>
                <a:ea typeface="Times New Roman" panose="02020603050405020304" pitchFamily="18" charset="0"/>
              </a:rPr>
              <a:t> asap </a:t>
            </a:r>
            <a:r>
              <a:rPr lang="en-US" sz="2200" dirty="0" err="1">
                <a:effectLst/>
                <a:latin typeface="+mj-lt"/>
                <a:ea typeface="Times New Roman" panose="02020603050405020304" pitchFamily="18" charset="0"/>
              </a:rPr>
              <a:t>yaitu</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dengan</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mewajibkan</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pekerja</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menggunakan</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APD</a:t>
            </a:r>
            <a:r>
              <a:rPr lang="en-US" sz="2200" dirty="0">
                <a:effectLst/>
                <a:latin typeface="+mj-lt"/>
                <a:ea typeface="Times New Roman" panose="02020603050405020304" pitchFamily="18" charset="0"/>
              </a:rPr>
              <a:t>. Menyusun  </a:t>
            </a:r>
            <a:r>
              <a:rPr lang="en-US" sz="2200" dirty="0" err="1">
                <a:effectLst/>
                <a:latin typeface="+mj-lt"/>
                <a:ea typeface="Times New Roman" panose="02020603050405020304" pitchFamily="18" charset="0"/>
              </a:rPr>
              <a:t>standar</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operasional</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prosedur</a:t>
            </a:r>
            <a:r>
              <a:rPr lang="en-US" sz="2200" dirty="0">
                <a:effectLst/>
                <a:latin typeface="+mj-lt"/>
                <a:ea typeface="Times New Roman" panose="02020603050405020304" pitchFamily="18" charset="0"/>
              </a:rPr>
              <a:t> (SOP) </a:t>
            </a:r>
            <a:r>
              <a:rPr lang="en-US" sz="2200" dirty="0" err="1">
                <a:effectLst/>
                <a:latin typeface="+mj-lt"/>
                <a:ea typeface="Times New Roman" panose="02020603050405020304" pitchFamily="18" charset="0"/>
              </a:rPr>
              <a:t>sebagai</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pedoman</a:t>
            </a:r>
            <a:r>
              <a:rPr lang="en-US" sz="2200" dirty="0">
                <a:effectLst/>
                <a:latin typeface="+mj-lt"/>
                <a:ea typeface="Times New Roman" panose="02020603050405020304" pitchFamily="18" charset="0"/>
              </a:rPr>
              <a:t>/</a:t>
            </a:r>
            <a:r>
              <a:rPr lang="en-US" sz="2200" dirty="0" err="1">
                <a:effectLst/>
                <a:latin typeface="+mj-lt"/>
                <a:ea typeface="Times New Roman" panose="02020603050405020304" pitchFamily="18" charset="0"/>
              </a:rPr>
              <a:t>acuan</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dalam</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melaksanakan</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pekerjaan</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serta</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memberi</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tanda</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peringatan</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bahaya</a:t>
            </a:r>
            <a:r>
              <a:rPr lang="en-US" sz="2200" dirty="0">
                <a:effectLst/>
                <a:latin typeface="+mj-lt"/>
                <a:ea typeface="Times New Roman" panose="02020603050405020304" pitchFamily="18" charset="0"/>
              </a:rPr>
              <a:t> dan </a:t>
            </a:r>
            <a:r>
              <a:rPr lang="en-US" sz="2200" dirty="0" err="1">
                <a:effectLst/>
                <a:latin typeface="+mj-lt"/>
                <a:ea typeface="Times New Roman" panose="02020603050405020304" pitchFamily="18" charset="0"/>
              </a:rPr>
              <a:t>larangan</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bergurau</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saat</a:t>
            </a:r>
            <a:r>
              <a:rPr lang="en-US" sz="2200" dirty="0">
                <a:effectLst/>
                <a:latin typeface="+mj-lt"/>
                <a:ea typeface="Times New Roman" panose="02020603050405020304" pitchFamily="18" charset="0"/>
              </a:rPr>
              <a:t> </a:t>
            </a:r>
            <a:r>
              <a:rPr lang="en-US" sz="2200" dirty="0" err="1">
                <a:effectLst/>
                <a:latin typeface="+mj-lt"/>
                <a:ea typeface="Times New Roman" panose="02020603050405020304" pitchFamily="18" charset="0"/>
              </a:rPr>
              <a:t>bekerja</a:t>
            </a:r>
            <a:r>
              <a:rPr lang="en-US" sz="2200" dirty="0">
                <a:effectLst/>
                <a:latin typeface="+mj-lt"/>
                <a:ea typeface="Times New Roman" panose="02020603050405020304" pitchFamily="18" charset="0"/>
              </a:rPr>
              <a:t>. </a:t>
            </a:r>
            <a:endParaRPr lang="id-ID" sz="2200" dirty="0">
              <a:effectLst/>
              <a:latin typeface="+mj-lt"/>
              <a:ea typeface="Times New Roman" panose="02020603050405020304" pitchFamily="18" charset="0"/>
            </a:endParaRPr>
          </a:p>
          <a:p>
            <a:pPr marL="50800" indent="0" algn="just">
              <a:buNone/>
            </a:pPr>
            <a:endParaRPr lang="en-ID" sz="2400" dirty="0"/>
          </a:p>
        </p:txBody>
      </p:sp>
    </p:spTree>
    <p:extLst>
      <p:ext uri="{BB962C8B-B14F-4D97-AF65-F5344CB8AC3E}">
        <p14:creationId xmlns:p14="http://schemas.microsoft.com/office/powerpoint/2010/main" val="2842075843"/>
      </p:ext>
    </p:extLst>
  </p:cSld>
  <p:clrMapOvr>
    <a:masterClrMapping/>
  </p:clrMapOvr>
  <p:transition spd="slow">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err="1"/>
              <a:t>Referensi</a:t>
            </a:r>
            <a:endParaRPr dirty="0"/>
          </a:p>
        </p:txBody>
      </p:sp>
      <p:sp>
        <p:nvSpPr>
          <p:cNvPr id="59" name="Google Shape;59;g104f7abbb21_0_303"/>
          <p:cNvSpPr txBox="1">
            <a:spLocks noGrp="1"/>
          </p:cNvSpPr>
          <p:nvPr>
            <p:ph type="body" idx="1"/>
          </p:nvPr>
        </p:nvSpPr>
        <p:spPr>
          <a:xfrm>
            <a:off x="206477" y="1076632"/>
            <a:ext cx="11562737" cy="5530646"/>
          </a:xfrm>
          <a:prstGeom prst="rect">
            <a:avLst/>
          </a:prstGeom>
          <a:noFill/>
          <a:ln>
            <a:noFill/>
          </a:ln>
        </p:spPr>
        <p:txBody>
          <a:bodyPr spcFirstLastPara="1" wrap="square" lIns="91425" tIns="45700" rIns="91425" bIns="45700" numCol="1" anchor="t" anchorCtr="0">
            <a:noAutofit/>
          </a:bodyPr>
          <a:lstStyle/>
          <a:p>
            <a:pPr marL="630238" indent="-579438" algn="just">
              <a:buNone/>
            </a:pPr>
            <a:r>
              <a:rPr lang="id-ID" sz="1800" dirty="0">
                <a:latin typeface="+mj-lt"/>
              </a:rPr>
              <a:t>[1]	L. Hudi, I. A. Saidi, R. B. Jakaria, P. A. Kusumawardani, and A. R. As’at Rizal, “Pengembangan Pelaku Umkm Mujair Asap Dusun Pelataran Desa Penatarsewu Kec. Tanggulangin Kab. Sidoarjo Jawa Timur,” </a:t>
            </a:r>
            <a:r>
              <a:rPr lang="id-ID" sz="1800" i="1" dirty="0">
                <a:latin typeface="+mj-lt"/>
              </a:rPr>
              <a:t>jpmim</a:t>
            </a:r>
            <a:r>
              <a:rPr lang="id-ID" sz="1800" dirty="0">
                <a:latin typeface="+mj-lt"/>
              </a:rPr>
              <a:t>, vol. 2, no. 02, pp. 55–59, Sep. 2021, doi: 10.33221/jpmim.v2i02.672.</a:t>
            </a:r>
            <a:endParaRPr lang="en-ID" sz="1800" dirty="0">
              <a:latin typeface="+mj-lt"/>
            </a:endParaRPr>
          </a:p>
          <a:p>
            <a:pPr marL="630238" indent="-579438" algn="just">
              <a:buNone/>
            </a:pPr>
            <a:r>
              <a:rPr lang="id-ID" sz="1800" dirty="0">
                <a:latin typeface="+mj-lt"/>
              </a:rPr>
              <a:t>[2]	I. Muhammad and I. H. Susilowati, “ANALISA MANAJEMEN RISIKO K3 DALAM INDUSTRI MANUFAKTUR DI INDONESIA: LITERATURE REVIEW,” </a:t>
            </a:r>
            <a:r>
              <a:rPr lang="id-ID" sz="1800" i="1" dirty="0">
                <a:latin typeface="+mj-lt"/>
              </a:rPr>
              <a:t>PREPOTIF</a:t>
            </a:r>
            <a:r>
              <a:rPr lang="id-ID" sz="1800" dirty="0">
                <a:latin typeface="+mj-lt"/>
              </a:rPr>
              <a:t>, vol. 5, no. 1, pp. 335–343, Apr. 2021, doi: 10.31004/prepotif.v5i1.1635.</a:t>
            </a:r>
            <a:endParaRPr lang="en-ID" sz="1800" dirty="0">
              <a:latin typeface="+mj-lt"/>
            </a:endParaRPr>
          </a:p>
          <a:p>
            <a:pPr marL="630238" indent="-579438" algn="just">
              <a:buNone/>
            </a:pPr>
            <a:r>
              <a:rPr lang="id-ID" sz="1800" dirty="0">
                <a:latin typeface="+mj-lt"/>
              </a:rPr>
              <a:t>[3]	I. Marodiyah and I. Sudarso, “ANALISA RISIKO GUNA PENINGKATAN KUALITAS PROSES PEMBANGUNAN GEDUNG BERTINGKAT,” 2020.</a:t>
            </a:r>
            <a:endParaRPr lang="en-ID" sz="1800" dirty="0">
              <a:latin typeface="+mj-lt"/>
            </a:endParaRPr>
          </a:p>
          <a:p>
            <a:pPr marL="630238" indent="-579438" algn="just">
              <a:buNone/>
            </a:pPr>
            <a:r>
              <a:rPr lang="id-ID" sz="1800" dirty="0">
                <a:latin typeface="+mj-lt"/>
              </a:rPr>
              <a:t>[4]	T. Aven, “Risk assessment and risk management: Review of recent advances on their foundation,” </a:t>
            </a:r>
            <a:r>
              <a:rPr lang="id-ID" sz="1800" i="1" dirty="0">
                <a:latin typeface="+mj-lt"/>
              </a:rPr>
              <a:t>European Journal of Operational Research</a:t>
            </a:r>
            <a:r>
              <a:rPr lang="id-ID" sz="1800" dirty="0">
                <a:latin typeface="+mj-lt"/>
              </a:rPr>
              <a:t>, vol. 253, no. 1, pp. 1–13, Aug. 2016, doi: 10.1016/j.ejor.2015.12.023.</a:t>
            </a:r>
            <a:endParaRPr lang="en-ID" sz="1800" dirty="0">
              <a:latin typeface="+mj-lt"/>
            </a:endParaRPr>
          </a:p>
          <a:p>
            <a:pPr marL="630238" indent="-579438" algn="just">
              <a:buNone/>
            </a:pPr>
            <a:r>
              <a:rPr lang="id-ID" sz="1800" dirty="0">
                <a:latin typeface="+mj-lt"/>
              </a:rPr>
              <a:t>[5]	R. Indrayani, J. Sastradiharja, and M. Rosanah, “IDENTIFIKASI RISIKO KERJA MENGGUNAKAN METODE HIRARC PADA UMKM TAHU DI BANDUNG,” </a:t>
            </a:r>
            <a:r>
              <a:rPr lang="id-ID" sz="1800" i="1" dirty="0">
                <a:latin typeface="+mj-lt"/>
              </a:rPr>
              <a:t>Sistemik</a:t>
            </a:r>
            <a:r>
              <a:rPr lang="id-ID" sz="1800" dirty="0">
                <a:latin typeface="+mj-lt"/>
              </a:rPr>
              <a:t>, vol. 9, no. 01, pp. 23–27, Jun. 2021, doi: 10.53580/sistemik.v9i01.52.</a:t>
            </a:r>
            <a:endParaRPr lang="en-ID" sz="1800" dirty="0">
              <a:latin typeface="+mj-lt"/>
            </a:endParaRPr>
          </a:p>
          <a:p>
            <a:pPr marL="630238" indent="-579438" algn="just">
              <a:buNone/>
            </a:pPr>
            <a:r>
              <a:rPr lang="id-ID" sz="1800" dirty="0">
                <a:latin typeface="+mj-lt"/>
              </a:rPr>
              <a:t>[6]	R. Wardhana and Lukmandono, “Design Cost Control in Risk Management with the Expected Money Value (Emv) and Hirarc Method at Pt Xyz Jawa Timur Surabaya,” </a:t>
            </a:r>
            <a:r>
              <a:rPr lang="id-ID" sz="1800" i="1" dirty="0">
                <a:latin typeface="+mj-lt"/>
              </a:rPr>
              <a:t>prozima</a:t>
            </a:r>
            <a:r>
              <a:rPr lang="id-ID" sz="1800" dirty="0">
                <a:latin typeface="+mj-lt"/>
              </a:rPr>
              <a:t>, vol. 4, no. 1, pp. 12–22, Mar. 2021, doi: 10.21070/prozima.v4i1.1276.</a:t>
            </a:r>
            <a:endParaRPr lang="en-ID" sz="1800" dirty="0">
              <a:latin typeface="+mj-lt"/>
            </a:endParaRPr>
          </a:p>
          <a:p>
            <a:pPr marL="50800" indent="0" algn="just">
              <a:buNone/>
            </a:pPr>
            <a:endParaRPr lang="en-ID" sz="1600" dirty="0"/>
          </a:p>
        </p:txBody>
      </p:sp>
    </p:spTree>
    <p:extLst>
      <p:ext uri="{BB962C8B-B14F-4D97-AF65-F5344CB8AC3E}">
        <p14:creationId xmlns:p14="http://schemas.microsoft.com/office/powerpoint/2010/main" val="1666748081"/>
      </p:ext>
    </p:extLst>
  </p:cSld>
  <p:clrMapOvr>
    <a:masterClrMapping/>
  </p:clrMapOvr>
  <p:transition spd="slow">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err="1"/>
              <a:t>Referensi</a:t>
            </a:r>
            <a:endParaRPr dirty="0"/>
          </a:p>
        </p:txBody>
      </p:sp>
      <p:sp>
        <p:nvSpPr>
          <p:cNvPr id="59" name="Google Shape;59;g104f7abbb21_0_303"/>
          <p:cNvSpPr txBox="1">
            <a:spLocks noGrp="1"/>
          </p:cNvSpPr>
          <p:nvPr>
            <p:ph type="body" idx="1"/>
          </p:nvPr>
        </p:nvSpPr>
        <p:spPr>
          <a:xfrm>
            <a:off x="206477" y="1076632"/>
            <a:ext cx="11562737" cy="5530646"/>
          </a:xfrm>
          <a:prstGeom prst="rect">
            <a:avLst/>
          </a:prstGeom>
          <a:noFill/>
          <a:ln>
            <a:noFill/>
          </a:ln>
        </p:spPr>
        <p:txBody>
          <a:bodyPr spcFirstLastPara="1" wrap="square" lIns="91425" tIns="45700" rIns="91425" bIns="45700" numCol="1" anchor="t" anchorCtr="0">
            <a:noAutofit/>
          </a:bodyPr>
          <a:lstStyle/>
          <a:p>
            <a:pPr marL="536575" indent="-536575" algn="just">
              <a:buNone/>
            </a:pPr>
            <a:r>
              <a:rPr lang="id-ID" sz="1800" dirty="0"/>
              <a:t>[7]	L. D. Fathimahhayati, M. R. Wardana, N. A. Gumilar, and J. S. No, “ANALISIS RISIKO K3 DENGAN METODE HIRARC PADA INDUSTRI TAHU DAN TEMPE KELURAHAN SELILI, SAMARINDA,” vol. 7, no. 1, 2019.</a:t>
            </a:r>
            <a:endParaRPr lang="en-ID" sz="1800" dirty="0"/>
          </a:p>
          <a:p>
            <a:pPr marL="536575" indent="-536575" algn="just">
              <a:buNone/>
            </a:pPr>
            <a:r>
              <a:rPr lang="id-ID" sz="1800" dirty="0"/>
              <a:t>[8]	P. Giananta and J. Hutabarat, “ANALISA POTENSI BAHAYA DAN PERBAIKAN SISTEM KESELAMATAN DAN KESEHATAN KERJA MENGGUNAKAN METODE HIRARC DI PT. BOMA BISMA INDRA,” vol. 3, no. 2, 2020.</a:t>
            </a:r>
            <a:endParaRPr lang="en-ID" sz="1800" dirty="0"/>
          </a:p>
          <a:p>
            <a:pPr marL="536575" indent="-536575" algn="just">
              <a:buNone/>
            </a:pPr>
            <a:r>
              <a:rPr lang="id-ID" sz="1800" dirty="0"/>
              <a:t>[9]	M. Shafiee, E. Enjema, and A. Kolios, “An Integrated FTA-FMEA Model for Risk Analysis of Engineering Systems: A Case Study of Subsea Blowout Preventers,” </a:t>
            </a:r>
            <a:r>
              <a:rPr lang="id-ID" sz="1800" i="1" dirty="0"/>
              <a:t>Applied Sciences</a:t>
            </a:r>
            <a:r>
              <a:rPr lang="id-ID" sz="1800" dirty="0"/>
              <a:t>, vol. 9, no. 6, p. 1192, Mar. 2019, doi: 10.3390/app9061192.</a:t>
            </a:r>
            <a:endParaRPr lang="en-ID" sz="1800" dirty="0"/>
          </a:p>
          <a:p>
            <a:pPr marL="536575" indent="-536575" algn="just">
              <a:buNone/>
            </a:pPr>
            <a:r>
              <a:rPr lang="id-ID" sz="1800" dirty="0"/>
              <a:t>[10]	R. H. A. Tanisri and D. Siregar, “Pengendalian Bahaya dan Risiko K3 Menggunakan Metode HIRADC dan FTA Pada Industri Kerupuk,” 2022.</a:t>
            </a:r>
            <a:endParaRPr lang="en-ID" sz="1800" dirty="0"/>
          </a:p>
          <a:p>
            <a:pPr marL="536575" indent="-536575" algn="just">
              <a:buNone/>
            </a:pPr>
            <a:r>
              <a:rPr lang="id-ID" sz="1800" dirty="0"/>
              <a:t>[11]	A. A. Hidayat, “Analisis Program Keselamatan Kerja dalam Usaha Meningkatkan Produktivitas Kerja dengan Pendekatan HIRARC dan FTA (Studi Kasus: PT Mitra Karsa Utama),” vol. 1, 2020.</a:t>
            </a:r>
            <a:endParaRPr lang="en-ID" sz="1800" dirty="0"/>
          </a:p>
          <a:p>
            <a:pPr marL="536575" indent="-536575" algn="just">
              <a:buNone/>
            </a:pPr>
            <a:r>
              <a:rPr lang="id-ID" sz="1800" dirty="0"/>
              <a:t>[12]	Candrianto, </a:t>
            </a:r>
            <a:r>
              <a:rPr lang="id-ID" sz="1800" i="1" dirty="0"/>
              <a:t>K3 DAN LINGKUNGAN</a:t>
            </a:r>
            <a:r>
              <a:rPr lang="id-ID" sz="1800" dirty="0"/>
              <a:t>. Yogyakarta: CV Bintang Semesta Media, 2023.</a:t>
            </a:r>
            <a:endParaRPr lang="en-ID" sz="1800" dirty="0"/>
          </a:p>
          <a:p>
            <a:pPr marL="50800" indent="0" algn="just">
              <a:buNone/>
            </a:pPr>
            <a:endParaRPr lang="en-ID" sz="1800" dirty="0"/>
          </a:p>
        </p:txBody>
      </p:sp>
    </p:spTree>
    <p:extLst>
      <p:ext uri="{BB962C8B-B14F-4D97-AF65-F5344CB8AC3E}">
        <p14:creationId xmlns:p14="http://schemas.microsoft.com/office/powerpoint/2010/main" val="3912799181"/>
      </p:ext>
    </p:extLst>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g104f7abbb21_0_30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err="1">
                <a:latin typeface="Times New Roman" panose="02020603050405020304" pitchFamily="18" charset="0"/>
                <a:cs typeface="Times New Roman" panose="02020603050405020304" pitchFamily="18" charset="0"/>
              </a:rPr>
              <a:t>Pendahuluan</a:t>
            </a:r>
            <a:endParaRPr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92F5CE9E-626C-4C55-A4BD-BD5E27341094}"/>
              </a:ext>
            </a:extLst>
          </p:cNvPr>
          <p:cNvSpPr txBox="1"/>
          <p:nvPr/>
        </p:nvSpPr>
        <p:spPr>
          <a:xfrm>
            <a:off x="207065" y="1207430"/>
            <a:ext cx="11711666" cy="4693593"/>
          </a:xfrm>
          <a:prstGeom prst="rect">
            <a:avLst/>
          </a:prstGeom>
          <a:noFill/>
        </p:spPr>
        <p:txBody>
          <a:bodyPr wrap="square">
            <a:spAutoFit/>
          </a:bodyPr>
          <a:lstStyle/>
          <a:p>
            <a:pPr indent="441325" algn="just"/>
            <a:r>
              <a:rPr lang="id-ID" sz="2300" dirty="0"/>
              <a:t>Dalam kegiatan proses produksi dan aktifitas yang dilakukan dalam pekerjaan di UMKM ikan mujair asap memiliki risiko dari bahaya yang berpotensi timbulnya kecelakaan kerja. Kecelakaan kerja ini sering disebabkan akibat kelalaian pekerja dan kurangnya manajemen risiko selama proses produksi. Kecelakaan kerja dapat menimbulkan akibat yang fatal bagi para pekerja dan dapat menghambat kegiatan yang ada pada proses produksi</a:t>
            </a:r>
            <a:r>
              <a:rPr lang="en-US" sz="2300" dirty="0"/>
              <a:t>. </a:t>
            </a:r>
            <a:r>
              <a:rPr lang="en-US" sz="2300" dirty="0" err="1"/>
              <a:t>Selain</a:t>
            </a:r>
            <a:r>
              <a:rPr lang="en-US" sz="2300" dirty="0"/>
              <a:t> asap </a:t>
            </a:r>
            <a:r>
              <a:rPr lang="en-US" sz="2300" dirty="0" err="1"/>
              <a:t>dari</a:t>
            </a:r>
            <a:r>
              <a:rPr lang="en-US" sz="2300" dirty="0"/>
              <a:t> proses </a:t>
            </a:r>
            <a:r>
              <a:rPr lang="en-US" sz="2300" dirty="0" err="1"/>
              <a:t>pengasapan</a:t>
            </a:r>
            <a:r>
              <a:rPr lang="en-US" sz="2300" dirty="0"/>
              <a:t> </a:t>
            </a:r>
            <a:r>
              <a:rPr lang="en-US" sz="2300" dirty="0" err="1"/>
              <a:t>dapat</a:t>
            </a:r>
            <a:r>
              <a:rPr lang="en-US" sz="2300" dirty="0"/>
              <a:t> </a:t>
            </a:r>
            <a:r>
              <a:rPr lang="en-US" sz="2300" dirty="0" err="1"/>
              <a:t>mengganggu</a:t>
            </a:r>
            <a:r>
              <a:rPr lang="en-US" sz="2300" dirty="0"/>
              <a:t> </a:t>
            </a:r>
            <a:r>
              <a:rPr lang="en-US" sz="2300" dirty="0" err="1"/>
              <a:t>kesehatan</a:t>
            </a:r>
            <a:r>
              <a:rPr lang="en-US" sz="2300" dirty="0"/>
              <a:t> </a:t>
            </a:r>
            <a:r>
              <a:rPr lang="en-US" sz="2300" dirty="0" err="1"/>
              <a:t>pernafasan</a:t>
            </a:r>
            <a:r>
              <a:rPr lang="en-US" sz="2300" dirty="0"/>
              <a:t> </a:t>
            </a:r>
            <a:r>
              <a:rPr lang="en-US" sz="2300" dirty="0" err="1"/>
              <a:t>pekerja</a:t>
            </a:r>
            <a:r>
              <a:rPr lang="en-US" sz="2300" dirty="0"/>
              <a:t> yang </a:t>
            </a:r>
            <a:r>
              <a:rPr lang="en-US" sz="2300" dirty="0" err="1"/>
              <a:t>jika</a:t>
            </a:r>
            <a:r>
              <a:rPr lang="en-US" sz="2300" dirty="0"/>
              <a:t> </a:t>
            </a:r>
            <a:r>
              <a:rPr lang="en-US" sz="2300" dirty="0" err="1"/>
              <a:t>tidak</a:t>
            </a:r>
            <a:r>
              <a:rPr lang="en-US" sz="2300" dirty="0"/>
              <a:t> </a:t>
            </a:r>
            <a:r>
              <a:rPr lang="en-US" sz="2300" dirty="0" err="1"/>
              <a:t>diatasi</a:t>
            </a:r>
            <a:r>
              <a:rPr lang="en-US" sz="2300" dirty="0"/>
              <a:t> lama </a:t>
            </a:r>
            <a:r>
              <a:rPr lang="en-US" sz="2300" dirty="0" err="1"/>
              <a:t>kelamaan</a:t>
            </a:r>
            <a:r>
              <a:rPr lang="en-US" sz="2300" dirty="0"/>
              <a:t> </a:t>
            </a:r>
            <a:r>
              <a:rPr lang="en-US" sz="2300" dirty="0" err="1"/>
              <a:t>akan</a:t>
            </a:r>
            <a:r>
              <a:rPr lang="en-US" sz="2300" dirty="0"/>
              <a:t> </a:t>
            </a:r>
            <a:r>
              <a:rPr lang="en-US" sz="2300" dirty="0" err="1"/>
              <a:t>menyebabkan</a:t>
            </a:r>
            <a:r>
              <a:rPr lang="en-US" sz="2300" dirty="0"/>
              <a:t> </a:t>
            </a:r>
            <a:r>
              <a:rPr lang="en-US" sz="2300" dirty="0" err="1"/>
              <a:t>penyakit</a:t>
            </a:r>
            <a:r>
              <a:rPr lang="en-US" sz="2300" dirty="0"/>
              <a:t> </a:t>
            </a:r>
            <a:r>
              <a:rPr lang="en-US" sz="2300" dirty="0" err="1"/>
              <a:t>infeksi</a:t>
            </a:r>
            <a:r>
              <a:rPr lang="en-US" sz="2300" dirty="0"/>
              <a:t> </a:t>
            </a:r>
            <a:r>
              <a:rPr lang="en-US" sz="2300" dirty="0" err="1"/>
              <a:t>pernafasan</a:t>
            </a:r>
            <a:r>
              <a:rPr lang="en-US" sz="2300" dirty="0"/>
              <a:t>. </a:t>
            </a:r>
            <a:r>
              <a:rPr lang="en-US" sz="2300" dirty="0" err="1"/>
              <a:t>Pengasapan</a:t>
            </a:r>
            <a:r>
              <a:rPr lang="en-US" sz="2300" dirty="0"/>
              <a:t> </a:t>
            </a:r>
            <a:r>
              <a:rPr lang="en-US" sz="2300" dirty="0" err="1"/>
              <a:t>ikan</a:t>
            </a:r>
            <a:r>
              <a:rPr lang="en-US" sz="2300" dirty="0"/>
              <a:t> juga </a:t>
            </a:r>
            <a:r>
              <a:rPr lang="en-US" sz="2300" dirty="0" err="1"/>
              <a:t>dilakukan</a:t>
            </a:r>
            <a:r>
              <a:rPr lang="en-US" sz="2300" dirty="0"/>
              <a:t> </a:t>
            </a:r>
            <a:r>
              <a:rPr lang="en-US" sz="2300" dirty="0" err="1"/>
              <a:t>menggunakan</a:t>
            </a:r>
            <a:r>
              <a:rPr lang="en-US" sz="2300" dirty="0"/>
              <a:t> </a:t>
            </a:r>
            <a:r>
              <a:rPr lang="en-US" sz="2300" dirty="0" err="1"/>
              <a:t>alat</a:t>
            </a:r>
            <a:r>
              <a:rPr lang="en-US" sz="2300" dirty="0"/>
              <a:t> </a:t>
            </a:r>
            <a:r>
              <a:rPr lang="en-US" sz="2300" dirty="0" err="1"/>
              <a:t>tradisional</a:t>
            </a:r>
            <a:r>
              <a:rPr lang="en-US" sz="2300" dirty="0"/>
              <a:t> </a:t>
            </a:r>
            <a:r>
              <a:rPr lang="en-US" sz="2300" dirty="0" err="1"/>
              <a:t>berupa</a:t>
            </a:r>
            <a:r>
              <a:rPr lang="en-US" sz="2300" dirty="0"/>
              <a:t> </a:t>
            </a:r>
            <a:r>
              <a:rPr lang="en-US" sz="2300" dirty="0" err="1"/>
              <a:t>perpaduan</a:t>
            </a:r>
            <a:r>
              <a:rPr lang="en-US" sz="2300" dirty="0"/>
              <a:t> </a:t>
            </a:r>
            <a:r>
              <a:rPr lang="en-US" sz="2300" dirty="0" err="1"/>
              <a:t>tungku</a:t>
            </a:r>
            <a:r>
              <a:rPr lang="en-US" sz="2300" dirty="0"/>
              <a:t> </a:t>
            </a:r>
            <a:r>
              <a:rPr lang="en-US" sz="2300" dirty="0" err="1"/>
              <a:t>bata</a:t>
            </a:r>
            <a:r>
              <a:rPr lang="en-US" sz="2300" dirty="0"/>
              <a:t> dan </a:t>
            </a:r>
            <a:r>
              <a:rPr lang="en-US" sz="2300" dirty="0" err="1"/>
              <a:t>besi</a:t>
            </a:r>
            <a:r>
              <a:rPr lang="en-US" sz="2300" dirty="0"/>
              <a:t> yang </a:t>
            </a:r>
            <a:r>
              <a:rPr lang="en-US" sz="2300" dirty="0" err="1"/>
              <a:t>disusun</a:t>
            </a:r>
            <a:r>
              <a:rPr lang="en-US" sz="2300" dirty="0"/>
              <a:t>. P</a:t>
            </a:r>
            <a:r>
              <a:rPr lang="id-ID" sz="2300" dirty="0"/>
              <a:t>erlu kesadaran diri yang cukup tinggi bagi pekerja dan pelaku usaha dalam melakukan sebuah aktivitas pekerjaan supaya tidak timbulnya potensi kecelakaan kerja selama proses produksi. Dengan banyaknya kasus kecelakaan kerja pelaku usaha harus menerapkan manajemen risiko yang baik agar dapat meminimalisir kecelakaan yang terjadi</a:t>
            </a:r>
            <a:endParaRPr lang="en-US" sz="2300" dirty="0">
              <a:latin typeface="Times New Roman" panose="02020603050405020304" pitchFamily="18" charset="0"/>
              <a:ea typeface="Tahoma" panose="020B0604030504040204" pitchFamily="34"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err="1"/>
              <a:t>Referensi</a:t>
            </a:r>
            <a:endParaRPr dirty="0"/>
          </a:p>
        </p:txBody>
      </p:sp>
      <p:sp>
        <p:nvSpPr>
          <p:cNvPr id="59" name="Google Shape;59;g104f7abbb21_0_303"/>
          <p:cNvSpPr txBox="1">
            <a:spLocks noGrp="1"/>
          </p:cNvSpPr>
          <p:nvPr>
            <p:ph type="body" idx="1"/>
          </p:nvPr>
        </p:nvSpPr>
        <p:spPr>
          <a:xfrm>
            <a:off x="206477" y="1076632"/>
            <a:ext cx="11562737" cy="5530646"/>
          </a:xfrm>
          <a:prstGeom prst="rect">
            <a:avLst/>
          </a:prstGeom>
          <a:noFill/>
          <a:ln>
            <a:noFill/>
          </a:ln>
        </p:spPr>
        <p:txBody>
          <a:bodyPr spcFirstLastPara="1" wrap="square" lIns="91425" tIns="45700" rIns="91425" bIns="45700" numCol="1" anchor="t" anchorCtr="0">
            <a:noAutofit/>
          </a:bodyPr>
          <a:lstStyle/>
          <a:p>
            <a:pPr marL="630238" indent="-579438" algn="just">
              <a:buNone/>
            </a:pPr>
            <a:r>
              <a:rPr lang="id-ID" sz="1800" dirty="0"/>
              <a:t>[13]	S. Faiz and F. Yuamita, “Identifikasi Potensi Bahaya pada Area Peleburan Logam Menggunakan Metode Hazard Identification Risk Assesment And Risk Control (HIRARC) dan Fault Tree Analysis (FTA) di CV. Barokah Logam Sejahtera,” 2023.</a:t>
            </a:r>
            <a:endParaRPr lang="en-ID" sz="1800" dirty="0"/>
          </a:p>
          <a:p>
            <a:pPr marL="630238" indent="-579438" algn="just">
              <a:buNone/>
            </a:pPr>
            <a:r>
              <a:rPr lang="id-ID" sz="1800" dirty="0"/>
              <a:t>[14]	Hana Catur Wahyuni; Wiwik Sulistiyowati;Muhammad Khamim, </a:t>
            </a:r>
            <a:r>
              <a:rPr lang="id-ID" sz="1800" i="1" dirty="0"/>
              <a:t>Pengendalian Kualitas</a:t>
            </a:r>
            <a:r>
              <a:rPr lang="id-ID" sz="1800" dirty="0"/>
              <a:t>. Yogyakarta: Graha Ilmu, 2015.</a:t>
            </a:r>
            <a:endParaRPr lang="en-ID" sz="1800" dirty="0"/>
          </a:p>
          <a:p>
            <a:pPr marL="630238" indent="-579438" algn="just">
              <a:buNone/>
            </a:pPr>
            <a:r>
              <a:rPr lang="id-ID" sz="1800" dirty="0"/>
              <a:t>[15]	J. Haekal, “Quality Control with Failure Mode and Effect Analysis (FMEA) And Fault Tree Analysis (FTA) Methods: Case Study Japanese Multinational Automotive Corporation,” </a:t>
            </a:r>
            <a:r>
              <a:rPr lang="id-ID" sz="1800" i="1" dirty="0"/>
              <a:t>International Journal Of Scientific Advances</a:t>
            </a:r>
            <a:r>
              <a:rPr lang="id-ID" sz="1800" dirty="0"/>
              <a:t>, vol. 3, no. 2, 2022, doi: 10.51542/ijscia.v3i2.14.</a:t>
            </a:r>
            <a:endParaRPr lang="en-ID" sz="1800" dirty="0"/>
          </a:p>
          <a:p>
            <a:pPr marL="630238" indent="-579438" algn="just">
              <a:buNone/>
            </a:pPr>
            <a:r>
              <a:rPr lang="id-ID" sz="1800" dirty="0"/>
              <a:t>[16]	N. F. Fatma and D. E. M. Putra, “USULAN PERBAIKAN PADA PENERAPAN SISTEM MANAJEMEN KESELAMATAN DAN KESEHATAN KERJA DI PT. SURYA TOTO INDONESIA TBK DIVISI SANITARY DENGAN METODE HIRA DAN FTA,” </a:t>
            </a:r>
            <a:r>
              <a:rPr lang="id-ID" sz="1800" i="1" dirty="0"/>
              <a:t>JIM</a:t>
            </a:r>
            <a:r>
              <a:rPr lang="id-ID" sz="1800" dirty="0"/>
              <a:t>, vol. 6, no. 1, p. 27, Feb. 2021, doi: 10.31000/jim.v6i1.4116.</a:t>
            </a:r>
            <a:endParaRPr lang="en-ID" sz="1800" dirty="0"/>
          </a:p>
          <a:p>
            <a:pPr marL="630238" indent="-579438" algn="just">
              <a:buNone/>
            </a:pPr>
            <a:r>
              <a:rPr lang="id-ID" sz="1800" dirty="0"/>
              <a:t>[17]	E. Krisnaningsih, P. Gautama, and M. F. K. Syams, “USULAN PERBAIKAN KUALITAS DENGAN MENGGUNAKAN METODE FTA DAN FMEA,” vol. 4, no. 1, 2021.</a:t>
            </a:r>
            <a:endParaRPr lang="en-ID" sz="1800" dirty="0"/>
          </a:p>
          <a:p>
            <a:pPr marL="630238" indent="-579438" algn="just">
              <a:buNone/>
            </a:pPr>
            <a:r>
              <a:rPr lang="id-ID" sz="1800" dirty="0"/>
              <a:t>[18]	R. Y. H. SUSY SUSANTY, “PERBAIKAN KUALITAS PRODUK KERATON  LUXURY DI PT. X DENGAN MENGGUNAKAN  METODE FAILURE MODE and EFFECT ANALYSIS (FMEA) dan FAULT TREE ANALYSIS (FTA)*,” </a:t>
            </a:r>
            <a:r>
              <a:rPr lang="id-ID" sz="1800" i="1" dirty="0"/>
              <a:t>Jurnal Online Institut Teknologi Nasional</a:t>
            </a:r>
            <a:r>
              <a:rPr lang="id-ID" sz="1800" dirty="0"/>
              <a:t>, vol. 3, no. 3, pp. 137–147.</a:t>
            </a:r>
            <a:endParaRPr lang="en-ID" sz="1800" dirty="0"/>
          </a:p>
          <a:p>
            <a:pPr marL="50800" indent="0" algn="just">
              <a:buNone/>
            </a:pPr>
            <a:endParaRPr lang="en-ID" sz="1800" dirty="0"/>
          </a:p>
        </p:txBody>
      </p:sp>
    </p:spTree>
    <p:extLst>
      <p:ext uri="{BB962C8B-B14F-4D97-AF65-F5344CB8AC3E}">
        <p14:creationId xmlns:p14="http://schemas.microsoft.com/office/powerpoint/2010/main" val="3001631876"/>
      </p:ext>
    </p:extLst>
  </p:cSld>
  <p:clrMapOvr>
    <a:masterClrMapping/>
  </p:clrMapOvr>
  <p:transition spd="slow">
    <p:randomBar dir="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0280285-F61D-4DD8-AE92-AAB9EF982157}"/>
              </a:ext>
            </a:extLst>
          </p:cNvPr>
          <p:cNvSpPr>
            <a:spLocks noGrp="1"/>
          </p:cNvSpPr>
          <p:nvPr>
            <p:ph type="ctrTitle"/>
          </p:nvPr>
        </p:nvSpPr>
        <p:spPr>
          <a:xfrm>
            <a:off x="2214918" y="2794708"/>
            <a:ext cx="7762164" cy="1268585"/>
          </a:xfrm>
        </p:spPr>
        <p:txBody>
          <a:bodyPr>
            <a:normAutofit/>
          </a:bodyPr>
          <a:lstStyle/>
          <a:p>
            <a:r>
              <a:rPr lang="en-US" sz="8000" dirty="0" err="1">
                <a:latin typeface="Times New Roman" panose="02020603050405020304" pitchFamily="18" charset="0"/>
                <a:cs typeface="Times New Roman" panose="02020603050405020304" pitchFamily="18" charset="0"/>
              </a:rPr>
              <a:t>Terima</a:t>
            </a:r>
            <a:r>
              <a:rPr lang="en-US" sz="8000" dirty="0">
                <a:latin typeface="Times New Roman" panose="02020603050405020304" pitchFamily="18" charset="0"/>
                <a:cs typeface="Times New Roman" panose="02020603050405020304" pitchFamily="18" charset="0"/>
              </a:rPr>
              <a:t> Kasih</a:t>
            </a:r>
            <a:endParaRPr lang="id-ID" sz="8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22783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g104f7abbb21_0_297"/>
          <p:cNvSpPr txBox="1">
            <a:spLocks noGrp="1"/>
          </p:cNvSpPr>
          <p:nvPr>
            <p:ph type="title"/>
          </p:nvPr>
        </p:nvSpPr>
        <p:spPr>
          <a:xfrm>
            <a:off x="166758" y="67616"/>
            <a:ext cx="11830800" cy="1042200"/>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err="1">
                <a:latin typeface="Times New Roman" panose="02020603050405020304" pitchFamily="18" charset="0"/>
                <a:cs typeface="Times New Roman" panose="02020603050405020304" pitchFamily="18" charset="0"/>
              </a:rPr>
              <a:t>Pertanyaan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Penelitian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Rumusan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Masalah</a:t>
            </a:r>
            <a:r>
              <a:rPr lang="en-US" dirty="0">
                <a:latin typeface="Times New Roman" panose="02020603050405020304" pitchFamily="18" charset="0"/>
                <a:cs typeface="Times New Roman" panose="02020603050405020304" pitchFamily="18" charset="0"/>
              </a:rPr>
              <a:t>)</a:t>
            </a:r>
            <a:endParaRPr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4EA27292-E553-1A69-C961-3C86DACAE989}"/>
              </a:ext>
            </a:extLst>
          </p:cNvPr>
          <p:cNvSpPr txBox="1"/>
          <p:nvPr/>
        </p:nvSpPr>
        <p:spPr>
          <a:xfrm>
            <a:off x="364720" y="1238961"/>
            <a:ext cx="11711666" cy="2554545"/>
          </a:xfrm>
          <a:prstGeom prst="rect">
            <a:avLst/>
          </a:prstGeom>
          <a:noFill/>
        </p:spPr>
        <p:txBody>
          <a:bodyPr wrap="square">
            <a:spAutoFit/>
          </a:bodyPr>
          <a:lstStyle/>
          <a:p>
            <a:pPr marL="742950" indent="-742950" algn="just">
              <a:buFont typeface="+mj-lt"/>
              <a:buAutoNum type="arabicPeriod"/>
            </a:pPr>
            <a:r>
              <a:rPr lang="en-US" sz="4000" dirty="0" err="1">
                <a:latin typeface="Times New Roman" panose="02020603050405020304" pitchFamily="18" charset="0"/>
                <a:ea typeface="Tahoma" panose="020B0604030504040204" pitchFamily="34" charset="0"/>
                <a:cs typeface="Times New Roman" panose="02020603050405020304" pitchFamily="18" charset="0"/>
              </a:rPr>
              <a:t>Apa</a:t>
            </a:r>
            <a:r>
              <a:rPr lang="en-US" sz="4000" dirty="0">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latin typeface="Times New Roman" panose="02020603050405020304" pitchFamily="18" charset="0"/>
                <a:ea typeface="Tahoma" panose="020B0604030504040204" pitchFamily="34" charset="0"/>
                <a:cs typeface="Times New Roman" panose="02020603050405020304" pitchFamily="18" charset="0"/>
              </a:rPr>
              <a:t>saja</a:t>
            </a:r>
            <a:r>
              <a:rPr lang="en-US" sz="4000" dirty="0">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latin typeface="Times New Roman" panose="02020603050405020304" pitchFamily="18" charset="0"/>
                <a:ea typeface="Tahoma" panose="020B0604030504040204" pitchFamily="34" charset="0"/>
                <a:cs typeface="Times New Roman" panose="02020603050405020304" pitchFamily="18" charset="0"/>
              </a:rPr>
              <a:t>faktor</a:t>
            </a:r>
            <a:r>
              <a:rPr lang="en-US" sz="4000" dirty="0">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latin typeface="Times New Roman" panose="02020603050405020304" pitchFamily="18" charset="0"/>
                <a:ea typeface="Tahoma" panose="020B0604030504040204" pitchFamily="34" charset="0"/>
                <a:cs typeface="Times New Roman" panose="02020603050405020304" pitchFamily="18" charset="0"/>
              </a:rPr>
              <a:t>risiko</a:t>
            </a:r>
            <a:r>
              <a:rPr lang="en-US" sz="4000" dirty="0">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latin typeface="Times New Roman" panose="02020603050405020304" pitchFamily="18" charset="0"/>
                <a:ea typeface="Tahoma" panose="020B0604030504040204" pitchFamily="34" charset="0"/>
                <a:cs typeface="Times New Roman" panose="02020603050405020304" pitchFamily="18" charset="0"/>
              </a:rPr>
              <a:t>dalam</a:t>
            </a:r>
            <a:r>
              <a:rPr lang="en-US" sz="4000" dirty="0">
                <a:latin typeface="Times New Roman" panose="02020603050405020304" pitchFamily="18" charset="0"/>
                <a:ea typeface="Tahoma" panose="020B0604030504040204" pitchFamily="34" charset="0"/>
                <a:cs typeface="Times New Roman" panose="02020603050405020304" pitchFamily="18" charset="0"/>
              </a:rPr>
              <a:t> proses </a:t>
            </a:r>
            <a:r>
              <a:rPr lang="en-US" sz="4000" dirty="0" err="1">
                <a:latin typeface="Times New Roman" panose="02020603050405020304" pitchFamily="18" charset="0"/>
                <a:ea typeface="Tahoma" panose="020B0604030504040204" pitchFamily="34" charset="0"/>
                <a:cs typeface="Times New Roman" panose="02020603050405020304" pitchFamily="18" charset="0"/>
              </a:rPr>
              <a:t>produksi</a:t>
            </a:r>
            <a:r>
              <a:rPr lang="en-US" sz="4000" dirty="0">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latin typeface="Times New Roman" panose="02020603050405020304" pitchFamily="18" charset="0"/>
                <a:ea typeface="Tahoma" panose="020B0604030504040204" pitchFamily="34" charset="0"/>
                <a:cs typeface="Times New Roman" panose="02020603050405020304" pitchFamily="18" charset="0"/>
              </a:rPr>
              <a:t>mujair</a:t>
            </a:r>
            <a:r>
              <a:rPr lang="en-US" sz="4000" dirty="0">
                <a:latin typeface="Times New Roman" panose="02020603050405020304" pitchFamily="18" charset="0"/>
                <a:ea typeface="Tahoma" panose="020B0604030504040204" pitchFamily="34" charset="0"/>
                <a:cs typeface="Times New Roman" panose="02020603050405020304" pitchFamily="18" charset="0"/>
              </a:rPr>
              <a:t> asap?</a:t>
            </a:r>
          </a:p>
          <a:p>
            <a:pPr marL="742950" indent="-742950" algn="just">
              <a:buFont typeface="+mj-lt"/>
              <a:buAutoNum type="arabicPeriod"/>
            </a:pPr>
            <a:r>
              <a:rPr lang="en-US" sz="4000" dirty="0" err="1">
                <a:latin typeface="Times New Roman" panose="02020603050405020304" pitchFamily="18" charset="0"/>
                <a:ea typeface="Tahoma" panose="020B0604030504040204" pitchFamily="34" charset="0"/>
                <a:cs typeface="Times New Roman" panose="02020603050405020304" pitchFamily="18" charset="0"/>
              </a:rPr>
              <a:t>Bagaimana</a:t>
            </a:r>
            <a:r>
              <a:rPr lang="en-US" sz="4000" dirty="0">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latin typeface="Times New Roman" panose="02020603050405020304" pitchFamily="18" charset="0"/>
                <a:ea typeface="Tahoma" panose="020B0604030504040204" pitchFamily="34" charset="0"/>
                <a:cs typeface="Times New Roman" panose="02020603050405020304" pitchFamily="18" charset="0"/>
              </a:rPr>
              <a:t>meminimalisir</a:t>
            </a:r>
            <a:r>
              <a:rPr lang="en-US" sz="4000" dirty="0">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latin typeface="Times New Roman" panose="02020603050405020304" pitchFamily="18" charset="0"/>
                <a:ea typeface="Tahoma" panose="020B0604030504040204" pitchFamily="34" charset="0"/>
                <a:cs typeface="Times New Roman" panose="02020603050405020304" pitchFamily="18" charset="0"/>
              </a:rPr>
              <a:t>risiko</a:t>
            </a:r>
            <a:r>
              <a:rPr lang="en-US" sz="4000" dirty="0">
                <a:latin typeface="Times New Roman" panose="02020603050405020304" pitchFamily="18" charset="0"/>
                <a:ea typeface="Tahoma" panose="020B0604030504040204" pitchFamily="34" charset="0"/>
                <a:cs typeface="Times New Roman" panose="02020603050405020304" pitchFamily="18" charset="0"/>
              </a:rPr>
              <a:t> yang </a:t>
            </a:r>
            <a:r>
              <a:rPr lang="en-US" sz="4000" dirty="0" err="1">
                <a:latin typeface="Times New Roman" panose="02020603050405020304" pitchFamily="18" charset="0"/>
                <a:ea typeface="Tahoma" panose="020B0604030504040204" pitchFamily="34" charset="0"/>
                <a:cs typeface="Times New Roman" panose="02020603050405020304" pitchFamily="18" charset="0"/>
              </a:rPr>
              <a:t>terjadi</a:t>
            </a:r>
            <a:r>
              <a:rPr lang="en-US" sz="4000" dirty="0">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latin typeface="Times New Roman" panose="02020603050405020304" pitchFamily="18" charset="0"/>
                <a:ea typeface="Tahoma" panose="020B0604030504040204" pitchFamily="34" charset="0"/>
                <a:cs typeface="Times New Roman" panose="02020603050405020304" pitchFamily="18" charset="0"/>
              </a:rPr>
              <a:t>saat</a:t>
            </a:r>
            <a:r>
              <a:rPr lang="en-US" sz="4000" dirty="0">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latin typeface="Times New Roman" panose="02020603050405020304" pitchFamily="18" charset="0"/>
                <a:ea typeface="Tahoma" panose="020B0604030504040204" pitchFamily="34" charset="0"/>
                <a:cs typeface="Times New Roman" panose="02020603050405020304" pitchFamily="18" charset="0"/>
              </a:rPr>
              <a:t>produksi</a:t>
            </a:r>
            <a:r>
              <a:rPr lang="en-US" sz="4000" dirty="0">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latin typeface="Times New Roman" panose="02020603050405020304" pitchFamily="18" charset="0"/>
                <a:ea typeface="Tahoma" panose="020B0604030504040204" pitchFamily="34" charset="0"/>
                <a:cs typeface="Times New Roman" panose="02020603050405020304" pitchFamily="18" charset="0"/>
              </a:rPr>
              <a:t>mujair</a:t>
            </a:r>
            <a:r>
              <a:rPr lang="en-US" sz="4000" dirty="0">
                <a:latin typeface="Times New Roman" panose="02020603050405020304" pitchFamily="18" charset="0"/>
                <a:ea typeface="Tahoma" panose="020B0604030504040204" pitchFamily="34" charset="0"/>
                <a:cs typeface="Times New Roman" panose="02020603050405020304" pitchFamily="18" charset="0"/>
              </a:rPr>
              <a:t> asap pada UMKM </a:t>
            </a:r>
            <a:r>
              <a:rPr lang="en-US" sz="4000" dirty="0" err="1">
                <a:latin typeface="Times New Roman" panose="02020603050405020304" pitchFamily="18" charset="0"/>
                <a:ea typeface="Tahoma" panose="020B0604030504040204" pitchFamily="34" charset="0"/>
                <a:cs typeface="Times New Roman" panose="02020603050405020304" pitchFamily="18" charset="0"/>
              </a:rPr>
              <a:t>Penatarsewu</a:t>
            </a:r>
            <a:r>
              <a:rPr lang="en-US" sz="4000" dirty="0">
                <a:latin typeface="Times New Roman" panose="02020603050405020304" pitchFamily="18" charset="0"/>
                <a:ea typeface="Tahoma" panose="020B0604030504040204" pitchFamily="34" charset="0"/>
                <a:cs typeface="Times New Roman" panose="02020603050405020304" pitchFamily="18" charset="0"/>
              </a:rPr>
              <a:t>?</a:t>
            </a:r>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g104f7abbb21_0_297"/>
          <p:cNvSpPr txBox="1">
            <a:spLocks noGrp="1"/>
          </p:cNvSpPr>
          <p:nvPr>
            <p:ph type="title"/>
          </p:nvPr>
        </p:nvSpPr>
        <p:spPr>
          <a:xfrm>
            <a:off x="166758" y="67616"/>
            <a:ext cx="11830800" cy="1042200"/>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err="1"/>
              <a:t>Hipotesa</a:t>
            </a:r>
            <a:r>
              <a:rPr lang="en-US" dirty="0"/>
              <a:t> </a:t>
            </a:r>
            <a:r>
              <a:rPr lang="en-US" dirty="0" err="1"/>
              <a:t>Penelitian</a:t>
            </a:r>
            <a:endParaRPr dirty="0"/>
          </a:p>
        </p:txBody>
      </p:sp>
      <p:sp>
        <p:nvSpPr>
          <p:cNvPr id="3" name="TextBox 2">
            <a:extLst>
              <a:ext uri="{FF2B5EF4-FFF2-40B4-BE49-F238E27FC236}">
                <a16:creationId xmlns:a16="http://schemas.microsoft.com/office/drawing/2014/main" id="{4EA27292-E553-1A69-C961-3C86DACAE989}"/>
              </a:ext>
            </a:extLst>
          </p:cNvPr>
          <p:cNvSpPr txBox="1"/>
          <p:nvPr/>
        </p:nvSpPr>
        <p:spPr>
          <a:xfrm>
            <a:off x="362607" y="1466193"/>
            <a:ext cx="11634949" cy="4349845"/>
          </a:xfrm>
          <a:prstGeom prst="rect">
            <a:avLst/>
          </a:prstGeom>
          <a:noFill/>
        </p:spPr>
        <p:txBody>
          <a:bodyPr wrap="square">
            <a:spAutoFit/>
          </a:bodyPr>
          <a:lstStyle/>
          <a:p>
            <a:pPr algn="just">
              <a:lnSpc>
                <a:spcPct val="150000"/>
              </a:lnSpc>
              <a:spcAft>
                <a:spcPts val="800"/>
              </a:spcAft>
            </a:pPr>
            <a:r>
              <a:rPr lang="en-US" sz="3600" dirty="0" err="1">
                <a:effectLst/>
                <a:latin typeface="+mj-lt"/>
                <a:ea typeface="Calibri" panose="020F0502020204030204" pitchFamily="34" charset="0"/>
                <a:cs typeface="Times New Roman" panose="02020603050405020304" pitchFamily="18" charset="0"/>
              </a:rPr>
              <a:t>Tujuan</a:t>
            </a:r>
            <a:r>
              <a:rPr lang="en-US" sz="3600" dirty="0">
                <a:effectLst/>
                <a:latin typeface="+mj-lt"/>
                <a:ea typeface="Calibri" panose="020F0502020204030204" pitchFamily="34" charset="0"/>
                <a:cs typeface="Times New Roman" panose="02020603050405020304" pitchFamily="18" charset="0"/>
              </a:rPr>
              <a:t> </a:t>
            </a:r>
            <a:r>
              <a:rPr lang="en-US" sz="3600" dirty="0" err="1">
                <a:effectLst/>
                <a:latin typeface="+mj-lt"/>
                <a:ea typeface="Calibri" panose="020F0502020204030204" pitchFamily="34" charset="0"/>
                <a:cs typeface="Times New Roman" panose="02020603050405020304" pitchFamily="18" charset="0"/>
              </a:rPr>
              <a:t>penelitian</a:t>
            </a:r>
            <a:r>
              <a:rPr lang="en-US" sz="3600" dirty="0">
                <a:effectLst/>
                <a:latin typeface="+mj-lt"/>
                <a:ea typeface="Calibri" panose="020F0502020204030204" pitchFamily="34" charset="0"/>
                <a:cs typeface="Times New Roman" panose="02020603050405020304" pitchFamily="18" charset="0"/>
              </a:rPr>
              <a:t> </a:t>
            </a:r>
            <a:r>
              <a:rPr lang="en-US" sz="3600" dirty="0" err="1">
                <a:effectLst/>
                <a:latin typeface="+mj-lt"/>
                <a:ea typeface="Calibri" panose="020F0502020204030204" pitchFamily="34" charset="0"/>
                <a:cs typeface="Times New Roman" panose="02020603050405020304" pitchFamily="18" charset="0"/>
              </a:rPr>
              <a:t>ini</a:t>
            </a:r>
            <a:r>
              <a:rPr lang="en-US" sz="3600" dirty="0">
                <a:effectLst/>
                <a:latin typeface="+mj-lt"/>
                <a:ea typeface="Calibri" panose="020F0502020204030204" pitchFamily="34" charset="0"/>
                <a:cs typeface="Times New Roman" panose="02020603050405020304" pitchFamily="18" charset="0"/>
              </a:rPr>
              <a:t> </a:t>
            </a:r>
            <a:r>
              <a:rPr lang="en-US" sz="3600" dirty="0" err="1">
                <a:effectLst/>
                <a:latin typeface="+mj-lt"/>
                <a:ea typeface="Calibri" panose="020F0502020204030204" pitchFamily="34" charset="0"/>
                <a:cs typeface="Times New Roman" panose="02020603050405020304" pitchFamily="18" charset="0"/>
              </a:rPr>
              <a:t>adalah</a:t>
            </a:r>
            <a:r>
              <a:rPr lang="en-US" sz="3600" dirty="0">
                <a:effectLst/>
                <a:latin typeface="+mj-lt"/>
                <a:ea typeface="Calibri" panose="020F0502020204030204" pitchFamily="34" charset="0"/>
                <a:cs typeface="Times New Roman" panose="02020603050405020304" pitchFamily="18" charset="0"/>
              </a:rPr>
              <a:t> </a:t>
            </a:r>
          </a:p>
          <a:p>
            <a:pPr marL="742950" indent="-742950" algn="just">
              <a:lnSpc>
                <a:spcPct val="150000"/>
              </a:lnSpc>
              <a:spcAft>
                <a:spcPts val="800"/>
              </a:spcAft>
              <a:buFont typeface="+mj-lt"/>
              <a:buAutoNum type="arabicPeriod"/>
            </a:pPr>
            <a:r>
              <a:rPr lang="en-US" sz="3600" dirty="0" err="1">
                <a:latin typeface="+mj-lt"/>
                <a:ea typeface="Calibri" panose="020F0502020204030204" pitchFamily="34" charset="0"/>
                <a:cs typeface="Times New Roman" panose="02020603050405020304" pitchFamily="18" charset="0"/>
              </a:rPr>
              <a:t>M</a:t>
            </a:r>
            <a:r>
              <a:rPr lang="en-US" sz="3600" dirty="0" err="1">
                <a:effectLst/>
                <a:latin typeface="+mj-lt"/>
                <a:ea typeface="Calibri" panose="020F0502020204030204" pitchFamily="34" charset="0"/>
                <a:cs typeface="Times New Roman" panose="02020603050405020304" pitchFamily="18" charset="0"/>
              </a:rPr>
              <a:t>engetahui</a:t>
            </a:r>
            <a:r>
              <a:rPr lang="en-US" sz="3600" dirty="0">
                <a:effectLst/>
                <a:latin typeface="+mj-lt"/>
                <a:ea typeface="Calibri" panose="020F0502020204030204" pitchFamily="34" charset="0"/>
                <a:cs typeface="Times New Roman" panose="02020603050405020304" pitchFamily="18" charset="0"/>
              </a:rPr>
              <a:t> </a:t>
            </a:r>
            <a:r>
              <a:rPr lang="en-US" sz="3600" dirty="0" err="1">
                <a:effectLst/>
                <a:latin typeface="+mj-lt"/>
                <a:ea typeface="Calibri" panose="020F0502020204030204" pitchFamily="34" charset="0"/>
                <a:cs typeface="Times New Roman" panose="02020603050405020304" pitchFamily="18" charset="0"/>
              </a:rPr>
              <a:t>potensi</a:t>
            </a:r>
            <a:r>
              <a:rPr lang="en-US" sz="3600" dirty="0">
                <a:effectLst/>
                <a:latin typeface="+mj-lt"/>
                <a:ea typeface="Calibri" panose="020F0502020204030204" pitchFamily="34" charset="0"/>
                <a:cs typeface="Times New Roman" panose="02020603050405020304" pitchFamily="18" charset="0"/>
              </a:rPr>
              <a:t> </a:t>
            </a:r>
            <a:r>
              <a:rPr lang="en-US" sz="3600" dirty="0" err="1">
                <a:effectLst/>
                <a:latin typeface="+mj-lt"/>
                <a:ea typeface="Calibri" panose="020F0502020204030204" pitchFamily="34" charset="0"/>
                <a:cs typeface="Times New Roman" panose="02020603050405020304" pitchFamily="18" charset="0"/>
              </a:rPr>
              <a:t>risiko</a:t>
            </a:r>
            <a:r>
              <a:rPr lang="en-US" sz="3600" dirty="0">
                <a:effectLst/>
                <a:latin typeface="+mj-lt"/>
                <a:ea typeface="Calibri" panose="020F0502020204030204" pitchFamily="34" charset="0"/>
                <a:cs typeface="Times New Roman" panose="02020603050405020304" pitchFamily="18" charset="0"/>
              </a:rPr>
              <a:t> yang </a:t>
            </a:r>
            <a:r>
              <a:rPr lang="en-US" sz="3600" dirty="0" err="1">
                <a:effectLst/>
                <a:latin typeface="+mj-lt"/>
                <a:ea typeface="Calibri" panose="020F0502020204030204" pitchFamily="34" charset="0"/>
                <a:cs typeface="Times New Roman" panose="02020603050405020304" pitchFamily="18" charset="0"/>
              </a:rPr>
              <a:t>berpengaruh</a:t>
            </a:r>
            <a:r>
              <a:rPr lang="en-US" sz="3600" dirty="0">
                <a:effectLst/>
                <a:latin typeface="+mj-lt"/>
                <a:ea typeface="Calibri" panose="020F0502020204030204" pitchFamily="34" charset="0"/>
                <a:cs typeface="Times New Roman" panose="02020603050405020304" pitchFamily="18" charset="0"/>
              </a:rPr>
              <a:t> pada </a:t>
            </a:r>
            <a:r>
              <a:rPr lang="en-US" sz="3600" dirty="0" err="1">
                <a:effectLst/>
                <a:latin typeface="+mj-lt"/>
                <a:ea typeface="Calibri" panose="020F0502020204030204" pitchFamily="34" charset="0"/>
                <a:cs typeface="Times New Roman" panose="02020603050405020304" pitchFamily="18" charset="0"/>
              </a:rPr>
              <a:t>produksi</a:t>
            </a:r>
            <a:r>
              <a:rPr lang="en-US" sz="3600" dirty="0">
                <a:effectLst/>
                <a:latin typeface="+mj-lt"/>
                <a:ea typeface="Calibri" panose="020F0502020204030204" pitchFamily="34" charset="0"/>
                <a:cs typeface="Times New Roman" panose="02020603050405020304" pitchFamily="18" charset="0"/>
              </a:rPr>
              <a:t> </a:t>
            </a:r>
            <a:r>
              <a:rPr lang="en-US" sz="3600" dirty="0" err="1">
                <a:effectLst/>
                <a:latin typeface="+mj-lt"/>
                <a:ea typeface="Calibri" panose="020F0502020204030204" pitchFamily="34" charset="0"/>
                <a:cs typeface="Times New Roman" panose="02020603050405020304" pitchFamily="18" charset="0"/>
              </a:rPr>
              <a:t>mujair</a:t>
            </a:r>
            <a:r>
              <a:rPr lang="en-US" sz="3600" dirty="0">
                <a:effectLst/>
                <a:latin typeface="+mj-lt"/>
                <a:ea typeface="Calibri" panose="020F0502020204030204" pitchFamily="34" charset="0"/>
                <a:cs typeface="Times New Roman" panose="02020603050405020304" pitchFamily="18" charset="0"/>
              </a:rPr>
              <a:t> asap.</a:t>
            </a:r>
          </a:p>
          <a:p>
            <a:pPr marL="742950" indent="-742950" algn="just">
              <a:lnSpc>
                <a:spcPct val="150000"/>
              </a:lnSpc>
              <a:spcAft>
                <a:spcPts val="800"/>
              </a:spcAft>
              <a:buFont typeface="+mj-lt"/>
              <a:buAutoNum type="arabicPeriod"/>
            </a:pPr>
            <a:r>
              <a:rPr lang="en-US" sz="3600" dirty="0" err="1">
                <a:latin typeface="+mj-lt"/>
                <a:ea typeface="Calibri" panose="020F0502020204030204" pitchFamily="34" charset="0"/>
                <a:cs typeface="Times New Roman" panose="02020603050405020304" pitchFamily="18" charset="0"/>
              </a:rPr>
              <a:t>M</a:t>
            </a:r>
            <a:r>
              <a:rPr lang="en-US" sz="3600" dirty="0" err="1">
                <a:effectLst/>
                <a:latin typeface="+mj-lt"/>
                <a:ea typeface="Calibri" panose="020F0502020204030204" pitchFamily="34" charset="0"/>
                <a:cs typeface="Times New Roman" panose="02020603050405020304" pitchFamily="18" charset="0"/>
              </a:rPr>
              <a:t>enentukan</a:t>
            </a:r>
            <a:r>
              <a:rPr lang="en-US" sz="3600" dirty="0">
                <a:effectLst/>
                <a:latin typeface="+mj-lt"/>
                <a:ea typeface="Calibri" panose="020F0502020204030204" pitchFamily="34" charset="0"/>
                <a:cs typeface="Times New Roman" panose="02020603050405020304" pitchFamily="18" charset="0"/>
              </a:rPr>
              <a:t> strategi </a:t>
            </a:r>
            <a:r>
              <a:rPr lang="en-US" sz="3600" dirty="0" err="1">
                <a:effectLst/>
                <a:latin typeface="+mj-lt"/>
                <a:ea typeface="Calibri" panose="020F0502020204030204" pitchFamily="34" charset="0"/>
                <a:cs typeface="Times New Roman" panose="02020603050405020304" pitchFamily="18" charset="0"/>
              </a:rPr>
              <a:t>pengendalian</a:t>
            </a:r>
            <a:r>
              <a:rPr lang="en-US" sz="3600" dirty="0">
                <a:effectLst/>
                <a:latin typeface="+mj-lt"/>
                <a:ea typeface="Calibri" panose="020F0502020204030204" pitchFamily="34" charset="0"/>
                <a:cs typeface="Times New Roman" panose="02020603050405020304" pitchFamily="18" charset="0"/>
              </a:rPr>
              <a:t> </a:t>
            </a:r>
            <a:r>
              <a:rPr lang="en-US" sz="3600" dirty="0" err="1">
                <a:effectLst/>
                <a:latin typeface="+mj-lt"/>
                <a:ea typeface="Calibri" panose="020F0502020204030204" pitchFamily="34" charset="0"/>
                <a:cs typeface="Times New Roman" panose="02020603050405020304" pitchFamily="18" charset="0"/>
              </a:rPr>
              <a:t>risiko</a:t>
            </a:r>
            <a:r>
              <a:rPr lang="en-US" sz="3600" dirty="0">
                <a:effectLst/>
                <a:latin typeface="+mj-lt"/>
                <a:ea typeface="Calibri" panose="020F0502020204030204" pitchFamily="34" charset="0"/>
                <a:cs typeface="Times New Roman" panose="02020603050405020304" pitchFamily="18" charset="0"/>
              </a:rPr>
              <a:t> </a:t>
            </a:r>
            <a:r>
              <a:rPr lang="en-US" sz="3600" dirty="0" err="1">
                <a:effectLst/>
                <a:latin typeface="+mj-lt"/>
                <a:ea typeface="Calibri" panose="020F0502020204030204" pitchFamily="34" charset="0"/>
                <a:cs typeface="Times New Roman" panose="02020603050405020304" pitchFamily="18" charset="0"/>
              </a:rPr>
              <a:t>untuk</a:t>
            </a:r>
            <a:r>
              <a:rPr lang="en-US" sz="3600" dirty="0">
                <a:effectLst/>
                <a:latin typeface="+mj-lt"/>
                <a:ea typeface="Calibri" panose="020F0502020204030204" pitchFamily="34" charset="0"/>
                <a:cs typeface="Times New Roman" panose="02020603050405020304" pitchFamily="18" charset="0"/>
              </a:rPr>
              <a:t> </a:t>
            </a:r>
            <a:r>
              <a:rPr lang="en-US" sz="3600" dirty="0" err="1">
                <a:effectLst/>
                <a:latin typeface="+mj-lt"/>
                <a:ea typeface="Calibri" panose="020F0502020204030204" pitchFamily="34" charset="0"/>
                <a:cs typeface="Times New Roman" panose="02020603050405020304" pitchFamily="18" charset="0"/>
              </a:rPr>
              <a:t>mengurangi</a:t>
            </a:r>
            <a:r>
              <a:rPr lang="en-US" sz="3600" dirty="0">
                <a:effectLst/>
                <a:latin typeface="+mj-lt"/>
                <a:ea typeface="Calibri" panose="020F0502020204030204" pitchFamily="34" charset="0"/>
                <a:cs typeface="Times New Roman" panose="02020603050405020304" pitchFamily="18" charset="0"/>
              </a:rPr>
              <a:t> </a:t>
            </a:r>
            <a:r>
              <a:rPr lang="en-US" sz="3600" dirty="0" err="1">
                <a:effectLst/>
                <a:latin typeface="+mj-lt"/>
                <a:ea typeface="Calibri" panose="020F0502020204030204" pitchFamily="34" charset="0"/>
                <a:cs typeface="Times New Roman" panose="02020603050405020304" pitchFamily="18" charset="0"/>
              </a:rPr>
              <a:t>dampak</a:t>
            </a:r>
            <a:r>
              <a:rPr lang="en-US" sz="3600" dirty="0">
                <a:effectLst/>
                <a:latin typeface="+mj-lt"/>
                <a:ea typeface="Calibri" panose="020F0502020204030204" pitchFamily="34" charset="0"/>
                <a:cs typeface="Times New Roman" panose="02020603050405020304" pitchFamily="18" charset="0"/>
              </a:rPr>
              <a:t> </a:t>
            </a:r>
            <a:r>
              <a:rPr lang="en-US" sz="3600" dirty="0" err="1">
                <a:effectLst/>
                <a:latin typeface="+mj-lt"/>
                <a:ea typeface="Calibri" panose="020F0502020204030204" pitchFamily="34" charset="0"/>
                <a:cs typeface="Times New Roman" panose="02020603050405020304" pitchFamily="18" charset="0"/>
              </a:rPr>
              <a:t>risiko</a:t>
            </a:r>
            <a:r>
              <a:rPr lang="en-US" sz="3600" dirty="0">
                <a:effectLst/>
                <a:latin typeface="+mj-lt"/>
                <a:ea typeface="Calibri" panose="020F0502020204030204" pitchFamily="34" charset="0"/>
                <a:cs typeface="Times New Roman" panose="02020603050405020304" pitchFamily="18" charset="0"/>
              </a:rPr>
              <a:t> yang </a:t>
            </a:r>
            <a:r>
              <a:rPr lang="en-US" sz="3600" dirty="0" err="1">
                <a:effectLst/>
                <a:latin typeface="+mj-lt"/>
                <a:ea typeface="Calibri" panose="020F0502020204030204" pitchFamily="34" charset="0"/>
                <a:cs typeface="Times New Roman" panose="02020603050405020304" pitchFamily="18" charset="0"/>
              </a:rPr>
              <a:t>terjadi</a:t>
            </a:r>
            <a:r>
              <a:rPr lang="en-US" sz="3600" dirty="0">
                <a:effectLst/>
                <a:latin typeface="+mj-lt"/>
                <a:ea typeface="Calibri" panose="020F0502020204030204" pitchFamily="34" charset="0"/>
                <a:cs typeface="Times New Roman" panose="02020603050405020304" pitchFamily="18" charset="0"/>
              </a:rPr>
              <a:t>.</a:t>
            </a:r>
            <a:endParaRPr lang="id-ID" sz="36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026484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err="1"/>
              <a:t>Metode</a:t>
            </a:r>
            <a:endParaRPr dirty="0"/>
          </a:p>
        </p:txBody>
      </p:sp>
      <p:sp>
        <p:nvSpPr>
          <p:cNvPr id="59" name="Google Shape;59;g104f7abbb21_0_303"/>
          <p:cNvSpPr txBox="1">
            <a:spLocks noGrp="1"/>
          </p:cNvSpPr>
          <p:nvPr>
            <p:ph type="body" idx="1"/>
          </p:nvPr>
        </p:nvSpPr>
        <p:spPr>
          <a:xfrm>
            <a:off x="575188" y="958646"/>
            <a:ext cx="11194026" cy="5648632"/>
          </a:xfrm>
          <a:prstGeom prst="rect">
            <a:avLst/>
          </a:prstGeom>
          <a:noFill/>
          <a:ln>
            <a:noFill/>
          </a:ln>
        </p:spPr>
        <p:txBody>
          <a:bodyPr spcFirstLastPara="1" wrap="square" lIns="91425" tIns="45700" rIns="91425" bIns="45700" numCol="1" anchor="t" anchorCtr="0">
            <a:noAutofit/>
          </a:bodyPr>
          <a:lstStyle/>
          <a:p>
            <a:pPr marL="0" lvl="0" indent="0" algn="just">
              <a:lnSpc>
                <a:spcPct val="150000"/>
              </a:lnSpc>
              <a:spcBef>
                <a:spcPts val="0"/>
              </a:spcBef>
              <a:buNone/>
            </a:pPr>
            <a:r>
              <a:rPr lang="en-US" sz="3200" dirty="0">
                <a:latin typeface="Times New Roman" panose="02020603050405020304" pitchFamily="18" charset="0"/>
                <a:cs typeface="Times New Roman" panose="02020603050405020304" pitchFamily="18" charset="0"/>
              </a:rPr>
              <a:t>M</a:t>
            </a:r>
            <a:r>
              <a:rPr lang="en-ID" sz="3200" dirty="0" err="1">
                <a:latin typeface="Times New Roman" panose="02020603050405020304" pitchFamily="18" charset="0"/>
                <a:cs typeface="Times New Roman" panose="02020603050405020304" pitchFamily="18" charset="0"/>
              </a:rPr>
              <a:t>etode</a:t>
            </a:r>
            <a:r>
              <a:rPr lang="en-ID" sz="3200" dirty="0">
                <a:latin typeface="Times New Roman" panose="02020603050405020304" pitchFamily="18" charset="0"/>
                <a:cs typeface="Times New Roman" panose="02020603050405020304" pitchFamily="18" charset="0"/>
              </a:rPr>
              <a:t> </a:t>
            </a:r>
            <a:r>
              <a:rPr lang="en-ID" sz="3200" i="1" dirty="0">
                <a:latin typeface="Times New Roman" panose="02020603050405020304" pitchFamily="18" charset="0"/>
                <a:cs typeface="Times New Roman" panose="02020603050405020304" pitchFamily="18" charset="0"/>
              </a:rPr>
              <a:t>HIRARC </a:t>
            </a:r>
            <a:r>
              <a:rPr lang="en-ID" sz="3200" dirty="0">
                <a:latin typeface="Times New Roman" panose="02020603050405020304" pitchFamily="18" charset="0"/>
                <a:cs typeface="Times New Roman" panose="02020603050405020304" pitchFamily="18" charset="0"/>
              </a:rPr>
              <a:t>(</a:t>
            </a:r>
            <a:r>
              <a:rPr lang="en-ID" sz="3200" i="1" dirty="0">
                <a:latin typeface="Times New Roman" panose="02020603050405020304" pitchFamily="18" charset="0"/>
                <a:cs typeface="Times New Roman" panose="02020603050405020304" pitchFamily="18" charset="0"/>
              </a:rPr>
              <a:t>Hazard Identification Risk </a:t>
            </a:r>
            <a:r>
              <a:rPr lang="en-ID" sz="3200" i="1" dirty="0" err="1">
                <a:latin typeface="Times New Roman" panose="02020603050405020304" pitchFamily="18" charset="0"/>
                <a:cs typeface="Times New Roman" panose="02020603050405020304" pitchFamily="18" charset="0"/>
              </a:rPr>
              <a:t>Assesment</a:t>
            </a:r>
            <a:r>
              <a:rPr lang="en-ID" sz="3200" i="1" dirty="0">
                <a:latin typeface="Times New Roman" panose="02020603050405020304" pitchFamily="18" charset="0"/>
                <a:cs typeface="Times New Roman" panose="02020603050405020304" pitchFamily="18" charset="0"/>
              </a:rPr>
              <a:t> And Risk Control</a:t>
            </a:r>
            <a:r>
              <a:rPr lang="en-ID" sz="3200" dirty="0">
                <a:latin typeface="Times New Roman" panose="02020603050405020304" pitchFamily="18" charset="0"/>
                <a:cs typeface="Times New Roman" panose="02020603050405020304" pitchFamily="18" charset="0"/>
              </a:rPr>
              <a:t>) </a:t>
            </a:r>
            <a:r>
              <a:rPr lang="en-ID" sz="3200" dirty="0" err="1">
                <a:latin typeface="Times New Roman" panose="02020603050405020304" pitchFamily="18" charset="0"/>
                <a:cs typeface="Times New Roman" panose="02020603050405020304" pitchFamily="18" charset="0"/>
              </a:rPr>
              <a:t>adalah</a:t>
            </a:r>
            <a:r>
              <a:rPr lang="en-ID" sz="3200" dirty="0">
                <a:latin typeface="Times New Roman" panose="02020603050405020304" pitchFamily="18" charset="0"/>
                <a:cs typeface="Times New Roman" panose="02020603050405020304" pitchFamily="18" charset="0"/>
              </a:rPr>
              <a:t> </a:t>
            </a:r>
            <a:r>
              <a:rPr lang="en-ID" sz="3200" dirty="0" err="1">
                <a:latin typeface="Times New Roman" panose="02020603050405020304" pitchFamily="18" charset="0"/>
                <a:cs typeface="Times New Roman" panose="02020603050405020304" pitchFamily="18" charset="0"/>
              </a:rPr>
              <a:t>metode</a:t>
            </a:r>
            <a:r>
              <a:rPr lang="en-ID" sz="3200" dirty="0">
                <a:latin typeface="Times New Roman" panose="02020603050405020304" pitchFamily="18" charset="0"/>
                <a:cs typeface="Times New Roman" panose="02020603050405020304" pitchFamily="18" charset="0"/>
              </a:rPr>
              <a:t> yang </a:t>
            </a:r>
            <a:r>
              <a:rPr lang="en-ID" sz="3200" dirty="0" err="1">
                <a:latin typeface="Times New Roman" panose="02020603050405020304" pitchFamily="18" charset="0"/>
                <a:cs typeface="Times New Roman" panose="02020603050405020304" pitchFamily="18" charset="0"/>
              </a:rPr>
              <a:t>digunakan</a:t>
            </a:r>
            <a:r>
              <a:rPr lang="en-ID" sz="3200" dirty="0">
                <a:latin typeface="Times New Roman" panose="02020603050405020304" pitchFamily="18" charset="0"/>
                <a:cs typeface="Times New Roman" panose="02020603050405020304" pitchFamily="18" charset="0"/>
              </a:rPr>
              <a:t> </a:t>
            </a:r>
            <a:r>
              <a:rPr lang="en-ID" sz="3200" dirty="0" err="1">
                <a:latin typeface="Times New Roman" panose="02020603050405020304" pitchFamily="18" charset="0"/>
                <a:cs typeface="Times New Roman" panose="02020603050405020304" pitchFamily="18" charset="0"/>
              </a:rPr>
              <a:t>untuk</a:t>
            </a:r>
            <a:r>
              <a:rPr lang="en-ID" sz="3200" dirty="0">
                <a:latin typeface="Times New Roman" panose="02020603050405020304" pitchFamily="18" charset="0"/>
                <a:cs typeface="Times New Roman" panose="02020603050405020304" pitchFamily="18" charset="0"/>
              </a:rPr>
              <a:t> </a:t>
            </a:r>
            <a:r>
              <a:rPr lang="en-ID" sz="3200" dirty="0" err="1">
                <a:latin typeface="Times New Roman" panose="02020603050405020304" pitchFamily="18" charset="0"/>
                <a:cs typeface="Times New Roman" panose="02020603050405020304" pitchFamily="18" charset="0"/>
              </a:rPr>
              <a:t>suatu</a:t>
            </a:r>
            <a:r>
              <a:rPr lang="en-ID" sz="3200" dirty="0">
                <a:latin typeface="Times New Roman" panose="02020603050405020304" pitchFamily="18" charset="0"/>
                <a:cs typeface="Times New Roman" panose="02020603050405020304" pitchFamily="18" charset="0"/>
              </a:rPr>
              <a:t> proses </a:t>
            </a:r>
            <a:r>
              <a:rPr lang="en-ID" sz="3200" dirty="0" err="1">
                <a:latin typeface="Times New Roman" panose="02020603050405020304" pitchFamily="18" charset="0"/>
                <a:cs typeface="Times New Roman" panose="02020603050405020304" pitchFamily="18" charset="0"/>
              </a:rPr>
              <a:t>menilai</a:t>
            </a:r>
            <a:r>
              <a:rPr lang="en-ID" sz="3200" dirty="0">
                <a:latin typeface="Times New Roman" panose="02020603050405020304" pitchFamily="18" charset="0"/>
                <a:cs typeface="Times New Roman" panose="02020603050405020304" pitchFamily="18" charset="0"/>
              </a:rPr>
              <a:t> </a:t>
            </a:r>
            <a:r>
              <a:rPr lang="en-ID" sz="3200" dirty="0" err="1">
                <a:latin typeface="Times New Roman" panose="02020603050405020304" pitchFamily="18" charset="0"/>
                <a:cs typeface="Times New Roman" panose="02020603050405020304" pitchFamily="18" charset="0"/>
              </a:rPr>
              <a:t>risiko</a:t>
            </a:r>
            <a:r>
              <a:rPr lang="en-ID" sz="3200" dirty="0">
                <a:latin typeface="Times New Roman" panose="02020603050405020304" pitchFamily="18" charset="0"/>
                <a:cs typeface="Times New Roman" panose="02020603050405020304" pitchFamily="18" charset="0"/>
              </a:rPr>
              <a:t> dan </a:t>
            </a:r>
            <a:r>
              <a:rPr lang="en-ID" sz="3200" dirty="0" err="1">
                <a:latin typeface="Times New Roman" panose="02020603050405020304" pitchFamily="18" charset="0"/>
                <a:cs typeface="Times New Roman" panose="02020603050405020304" pitchFamily="18" charset="0"/>
              </a:rPr>
              <a:t>mengkategorikan</a:t>
            </a:r>
            <a:r>
              <a:rPr lang="en-ID" sz="3200" dirty="0">
                <a:latin typeface="Times New Roman" panose="02020603050405020304" pitchFamily="18" charset="0"/>
                <a:cs typeface="Times New Roman" panose="02020603050405020304" pitchFamily="18" charset="0"/>
              </a:rPr>
              <a:t> </a:t>
            </a:r>
            <a:r>
              <a:rPr lang="en-ID" sz="3200" dirty="0" err="1">
                <a:latin typeface="Times New Roman" panose="02020603050405020304" pitchFamily="18" charset="0"/>
                <a:cs typeface="Times New Roman" panose="02020603050405020304" pitchFamily="18" charset="0"/>
              </a:rPr>
              <a:t>tingkat</a:t>
            </a:r>
            <a:r>
              <a:rPr lang="en-ID" sz="3200" dirty="0">
                <a:latin typeface="Times New Roman" panose="02020603050405020304" pitchFamily="18" charset="0"/>
                <a:cs typeface="Times New Roman" panose="02020603050405020304" pitchFamily="18" charset="0"/>
              </a:rPr>
              <a:t> </a:t>
            </a:r>
            <a:r>
              <a:rPr lang="en-ID" sz="3200" dirty="0" err="1">
                <a:latin typeface="Times New Roman" panose="02020603050405020304" pitchFamily="18" charset="0"/>
                <a:cs typeface="Times New Roman" panose="02020603050405020304" pitchFamily="18" charset="0"/>
              </a:rPr>
              <a:t>bahaya</a:t>
            </a:r>
            <a:r>
              <a:rPr lang="en-ID" sz="3200" dirty="0">
                <a:latin typeface="Times New Roman" panose="02020603050405020304" pitchFamily="18" charset="0"/>
                <a:cs typeface="Times New Roman" panose="02020603050405020304" pitchFamily="18" charset="0"/>
              </a:rPr>
              <a:t> yang </a:t>
            </a:r>
            <a:r>
              <a:rPr lang="en-ID" sz="3200" dirty="0" err="1">
                <a:latin typeface="Times New Roman" panose="02020603050405020304" pitchFamily="18" charset="0"/>
                <a:cs typeface="Times New Roman" panose="02020603050405020304" pitchFamily="18" charset="0"/>
              </a:rPr>
              <a:t>terjadi</a:t>
            </a:r>
            <a:r>
              <a:rPr lang="en-ID" sz="3200" dirty="0">
                <a:latin typeface="Times New Roman" panose="02020603050405020304" pitchFamily="18" charset="0"/>
                <a:cs typeface="Times New Roman" panose="02020603050405020304" pitchFamily="18" charset="0"/>
              </a:rPr>
              <a:t> pada </a:t>
            </a:r>
            <a:r>
              <a:rPr lang="en-ID" sz="3200" dirty="0" err="1">
                <a:latin typeface="Times New Roman" panose="02020603050405020304" pitchFamily="18" charset="0"/>
                <a:cs typeface="Times New Roman" panose="02020603050405020304" pitchFamily="18" charset="0"/>
              </a:rPr>
              <a:t>tempat</a:t>
            </a:r>
            <a:r>
              <a:rPr lang="en-ID" sz="3200" dirty="0">
                <a:latin typeface="Times New Roman" panose="02020603050405020304" pitchFamily="18" charset="0"/>
                <a:cs typeface="Times New Roman" panose="02020603050405020304" pitchFamily="18" charset="0"/>
              </a:rPr>
              <a:t> </a:t>
            </a:r>
            <a:r>
              <a:rPr lang="en-ID" sz="3200" dirty="0" err="1">
                <a:latin typeface="Times New Roman" panose="02020603050405020304" pitchFamily="18" charset="0"/>
                <a:cs typeface="Times New Roman" panose="02020603050405020304" pitchFamily="18" charset="0"/>
              </a:rPr>
              <a:t>kerja</a:t>
            </a:r>
            <a:r>
              <a:rPr lang="en-ID" sz="3200" dirty="0">
                <a:latin typeface="Times New Roman" panose="02020603050405020304" pitchFamily="18" charset="0"/>
                <a:cs typeface="Times New Roman" panose="02020603050405020304" pitchFamily="18" charset="0"/>
              </a:rPr>
              <a:t> (Candriyanto,2023)</a:t>
            </a:r>
          </a:p>
          <a:p>
            <a:pPr marL="0" lvl="0" indent="0" algn="just">
              <a:lnSpc>
                <a:spcPct val="150000"/>
              </a:lnSpc>
              <a:spcBef>
                <a:spcPts val="0"/>
              </a:spcBef>
              <a:buNone/>
            </a:pPr>
            <a:r>
              <a:rPr lang="en-US" sz="3200" dirty="0" err="1">
                <a:latin typeface="Times New Roman" panose="02020603050405020304" pitchFamily="18" charset="0"/>
                <a:cs typeface="Times New Roman" panose="02020603050405020304" pitchFamily="18" charset="0"/>
              </a:rPr>
              <a:t>Metode</a:t>
            </a:r>
            <a:r>
              <a:rPr lang="en-US" sz="3200" dirty="0">
                <a:latin typeface="Times New Roman" panose="02020603050405020304" pitchFamily="18" charset="0"/>
                <a:cs typeface="Times New Roman" panose="02020603050405020304" pitchFamily="18" charset="0"/>
              </a:rPr>
              <a:t> FTA (</a:t>
            </a:r>
            <a:r>
              <a:rPr lang="en-US" sz="3200" i="1" dirty="0">
                <a:latin typeface="Times New Roman" panose="02020603050405020304" pitchFamily="18" charset="0"/>
                <a:cs typeface="Times New Roman" panose="02020603050405020304" pitchFamily="18" charset="0"/>
              </a:rPr>
              <a:t>fault tree analysis) </a:t>
            </a:r>
            <a:r>
              <a:rPr lang="en-US" sz="3200" dirty="0" err="1">
                <a:latin typeface="Times New Roman" panose="02020603050405020304" pitchFamily="18" charset="0"/>
                <a:cs typeface="Times New Roman" panose="02020603050405020304" pitchFamily="18" charset="0"/>
              </a:rPr>
              <a:t>merupakan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teknik</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untuk</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mengidentifikasi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setiap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tahapan</a:t>
            </a:r>
            <a:r>
              <a:rPr lang="en-US" sz="3200" dirty="0">
                <a:latin typeface="Times New Roman" panose="02020603050405020304" pitchFamily="18" charset="0"/>
                <a:cs typeface="Times New Roman" panose="02020603050405020304" pitchFamily="18" charset="0"/>
              </a:rPr>
              <a:t> proses </a:t>
            </a:r>
            <a:r>
              <a:rPr lang="en-US" sz="3200" dirty="0" err="1">
                <a:latin typeface="Times New Roman" panose="02020603050405020304" pitchFamily="18" charset="0"/>
                <a:cs typeface="Times New Roman" panose="02020603050405020304" pitchFamily="18" charset="0"/>
              </a:rPr>
              <a:t>produksi</a:t>
            </a:r>
            <a:r>
              <a:rPr lang="en-US" sz="3200" dirty="0">
                <a:latin typeface="Times New Roman" panose="02020603050405020304" pitchFamily="18" charset="0"/>
                <a:cs typeface="Times New Roman" panose="02020603050405020304" pitchFamily="18" charset="0"/>
              </a:rPr>
              <a:t> yang </a:t>
            </a:r>
            <a:r>
              <a:rPr lang="en-US" sz="3200" dirty="0" err="1">
                <a:latin typeface="Times New Roman" panose="02020603050405020304" pitchFamily="18" charset="0"/>
                <a:cs typeface="Times New Roman" panose="02020603050405020304" pitchFamily="18" charset="0"/>
              </a:rPr>
              <a:t>dapat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menyebabkan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risiko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bahaya</a:t>
            </a:r>
            <a:r>
              <a:rPr lang="en-US" sz="3200" dirty="0">
                <a:latin typeface="Times New Roman" panose="02020603050405020304" pitchFamily="18" charset="0"/>
                <a:cs typeface="Times New Roman" panose="02020603050405020304" pitchFamily="18" charset="0"/>
              </a:rPr>
              <a:t> (J. </a:t>
            </a:r>
            <a:r>
              <a:rPr lang="en-US" sz="3200" dirty="0" err="1">
                <a:latin typeface="Times New Roman" panose="02020603050405020304" pitchFamily="18" charset="0"/>
                <a:cs typeface="Times New Roman" panose="02020603050405020304" pitchFamily="18" charset="0"/>
              </a:rPr>
              <a:t>Haekal</a:t>
            </a:r>
            <a:r>
              <a:rPr lang="en-US" sz="3200" dirty="0">
                <a:latin typeface="Times New Roman" panose="02020603050405020304" pitchFamily="18" charset="0"/>
                <a:cs typeface="Times New Roman" panose="02020603050405020304" pitchFamily="18" charset="0"/>
              </a:rPr>
              <a:t>, 2022)</a:t>
            </a:r>
          </a:p>
        </p:txBody>
      </p:sp>
    </p:spTree>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a:t>Hasil dan </a:t>
            </a:r>
            <a:r>
              <a:rPr lang="en-US" dirty="0" err="1"/>
              <a:t>Pembahasan</a:t>
            </a:r>
            <a:endParaRPr dirty="0"/>
          </a:p>
        </p:txBody>
      </p:sp>
      <p:sp>
        <p:nvSpPr>
          <p:cNvPr id="59" name="Google Shape;59;g104f7abbb21_0_303"/>
          <p:cNvSpPr txBox="1">
            <a:spLocks noGrp="1"/>
          </p:cNvSpPr>
          <p:nvPr>
            <p:ph type="body" idx="1"/>
          </p:nvPr>
        </p:nvSpPr>
        <p:spPr>
          <a:xfrm>
            <a:off x="206477" y="958646"/>
            <a:ext cx="11562737" cy="5648632"/>
          </a:xfrm>
          <a:prstGeom prst="rect">
            <a:avLst/>
          </a:prstGeom>
          <a:noFill/>
          <a:ln>
            <a:noFill/>
          </a:ln>
        </p:spPr>
        <p:txBody>
          <a:bodyPr spcFirstLastPara="1" wrap="square" lIns="91425" tIns="45700" rIns="91425" bIns="45700" numCol="1" anchor="t" anchorCtr="0">
            <a:noAutofit/>
          </a:bodyPr>
          <a:lstStyle/>
          <a:p>
            <a:pPr marL="50800" indent="0" algn="just">
              <a:buNone/>
            </a:pPr>
            <a:r>
              <a:rPr lang="en-US" sz="2400" dirty="0">
                <a:latin typeface="Times New Roman" panose="02020603050405020304" pitchFamily="18" charset="0"/>
                <a:cs typeface="Times New Roman" panose="02020603050405020304" pitchFamily="18" charset="0"/>
              </a:rPr>
              <a:t>Proses </a:t>
            </a:r>
            <a:r>
              <a:rPr lang="en-US" sz="2400" dirty="0" err="1">
                <a:latin typeface="Times New Roman" panose="02020603050405020304" pitchFamily="18" charset="0"/>
                <a:cs typeface="Times New Roman" panose="02020603050405020304" pitchFamily="18" charset="0"/>
              </a:rPr>
              <a:t>identifikasi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bahaya</a:t>
            </a:r>
            <a:r>
              <a:rPr lang="en-US" sz="2400" dirty="0">
                <a:latin typeface="Times New Roman" panose="02020603050405020304" pitchFamily="18" charset="0"/>
                <a:cs typeface="Times New Roman" panose="02020603050405020304" pitchFamily="18" charset="0"/>
              </a:rPr>
              <a:t> pada proses </a:t>
            </a:r>
            <a:r>
              <a:rPr lang="en-US" sz="2400" dirty="0" err="1">
                <a:latin typeface="Times New Roman" panose="02020603050405020304" pitchFamily="18" charset="0"/>
                <a:cs typeface="Times New Roman" panose="02020603050405020304" pitchFamily="18" charset="0"/>
              </a:rPr>
              <a:t>produksi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dilakukan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dengan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melakukan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observasi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secara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langsung</a:t>
            </a:r>
            <a:r>
              <a:rPr lang="en-US" sz="2400" dirty="0">
                <a:latin typeface="Times New Roman" panose="02020603050405020304" pitchFamily="18" charset="0"/>
                <a:cs typeface="Times New Roman" panose="02020603050405020304" pitchFamily="18" charset="0"/>
              </a:rPr>
              <a:t> pada </a:t>
            </a:r>
            <a:r>
              <a:rPr lang="en-US" sz="2400" dirty="0" err="1">
                <a:latin typeface="Times New Roman" panose="02020603050405020304" pitchFamily="18" charset="0"/>
                <a:cs typeface="Times New Roman" panose="02020603050405020304" pitchFamily="18" charset="0"/>
              </a:rPr>
              <a:t>umkm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mujair</a:t>
            </a:r>
            <a:r>
              <a:rPr lang="en-US" sz="2400" dirty="0">
                <a:latin typeface="Times New Roman" panose="02020603050405020304" pitchFamily="18" charset="0"/>
                <a:cs typeface="Times New Roman" panose="02020603050405020304" pitchFamily="18" charset="0"/>
              </a:rPr>
              <a:t> asap di </a:t>
            </a:r>
            <a:r>
              <a:rPr lang="en-US" sz="2400" dirty="0" err="1">
                <a:latin typeface="Times New Roman" panose="02020603050405020304" pitchFamily="18" charset="0"/>
                <a:cs typeface="Times New Roman" panose="02020603050405020304" pitchFamily="18" charset="0"/>
              </a:rPr>
              <a:t>desa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Penatarsewu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Berikut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merupakan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rincian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catatan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potensi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bahaya</a:t>
            </a:r>
            <a:r>
              <a:rPr lang="en-US" sz="2400" dirty="0">
                <a:latin typeface="Times New Roman" panose="02020603050405020304" pitchFamily="18" charset="0"/>
                <a:cs typeface="Times New Roman" panose="02020603050405020304" pitchFamily="18" charset="0"/>
              </a:rPr>
              <a:t> yang </a:t>
            </a:r>
            <a:r>
              <a:rPr lang="en-US" sz="2400" dirty="0" err="1">
                <a:latin typeface="Times New Roman" panose="02020603050405020304" pitchFamily="18" charset="0"/>
                <a:cs typeface="Times New Roman" panose="02020603050405020304" pitchFamily="18" charset="0"/>
              </a:rPr>
              <a:t>disajikan</a:t>
            </a:r>
            <a:r>
              <a:rPr lang="en-US" sz="2400" dirty="0">
                <a:latin typeface="Times New Roman" panose="02020603050405020304" pitchFamily="18" charset="0"/>
                <a:cs typeface="Times New Roman" panose="02020603050405020304" pitchFamily="18" charset="0"/>
              </a:rPr>
              <a:t> pada </a:t>
            </a:r>
            <a:r>
              <a:rPr lang="en-US" sz="2400" dirty="0" err="1">
                <a:latin typeface="Times New Roman" panose="02020603050405020304" pitchFamily="18" charset="0"/>
                <a:cs typeface="Times New Roman" panose="02020603050405020304" pitchFamily="18" charset="0"/>
              </a:rPr>
              <a:t>tabel</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berikut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ini</a:t>
            </a:r>
            <a:r>
              <a:rPr lang="en-US" sz="2400" dirty="0">
                <a:latin typeface="Times New Roman" panose="02020603050405020304" pitchFamily="18" charset="0"/>
                <a:cs typeface="Times New Roman" panose="02020603050405020304" pitchFamily="18" charset="0"/>
              </a:rPr>
              <a:t>:</a:t>
            </a:r>
          </a:p>
          <a:p>
            <a:pPr marL="50800" indent="0" algn="ctr">
              <a:buNone/>
            </a:pPr>
            <a:r>
              <a:rPr lang="en-US" sz="1600" dirty="0" err="1"/>
              <a:t>Tabel</a:t>
            </a:r>
            <a:r>
              <a:rPr lang="en-US" sz="1600" dirty="0"/>
              <a:t> </a:t>
            </a:r>
            <a:r>
              <a:rPr lang="en-US" sz="1600" dirty="0" err="1"/>
              <a:t>Identifikasi</a:t>
            </a:r>
            <a:r>
              <a:rPr lang="en-US" sz="1600" dirty="0"/>
              <a:t> </a:t>
            </a:r>
            <a:r>
              <a:rPr lang="en-US" sz="1600" dirty="0" err="1"/>
              <a:t>Bahaya</a:t>
            </a:r>
            <a:r>
              <a:rPr lang="en-US" sz="1600" dirty="0"/>
              <a:t> Pada Proses </a:t>
            </a:r>
            <a:r>
              <a:rPr lang="en-US" sz="1600" dirty="0" err="1"/>
              <a:t>Produksi</a:t>
            </a:r>
            <a:r>
              <a:rPr lang="en-US" sz="1600" dirty="0"/>
              <a:t> </a:t>
            </a:r>
            <a:r>
              <a:rPr lang="en-US" sz="1600" dirty="0" err="1"/>
              <a:t>Mujair</a:t>
            </a:r>
            <a:r>
              <a:rPr lang="en-US" sz="1600" dirty="0"/>
              <a:t> Asap</a:t>
            </a:r>
            <a:endParaRPr lang="en-US" sz="2400" dirty="0"/>
          </a:p>
          <a:p>
            <a:pPr marL="50800" indent="0" algn="just">
              <a:buNone/>
            </a:pPr>
            <a:endParaRPr lang="en-ID" sz="2400" dirty="0"/>
          </a:p>
        </p:txBody>
      </p:sp>
      <p:pic>
        <p:nvPicPr>
          <p:cNvPr id="4" name="Picture 3">
            <a:extLst>
              <a:ext uri="{FF2B5EF4-FFF2-40B4-BE49-F238E27FC236}">
                <a16:creationId xmlns:a16="http://schemas.microsoft.com/office/drawing/2014/main" id="{C5012933-A517-46E2-8E1A-BB65B7C070B7}"/>
              </a:ext>
            </a:extLst>
          </p:cNvPr>
          <p:cNvPicPr>
            <a:picLocks noChangeAspect="1"/>
          </p:cNvPicPr>
          <p:nvPr/>
        </p:nvPicPr>
        <p:blipFill>
          <a:blip r:embed="rId3"/>
          <a:stretch>
            <a:fillRect/>
          </a:stretch>
        </p:blipFill>
        <p:spPr>
          <a:xfrm>
            <a:off x="1978870" y="2816942"/>
            <a:ext cx="7371607" cy="3584153"/>
          </a:xfrm>
          <a:prstGeom prst="rect">
            <a:avLst/>
          </a:prstGeom>
        </p:spPr>
      </p:pic>
    </p:spTree>
    <p:extLst>
      <p:ext uri="{BB962C8B-B14F-4D97-AF65-F5344CB8AC3E}">
        <p14:creationId xmlns:p14="http://schemas.microsoft.com/office/powerpoint/2010/main" val="2612987184"/>
      </p:ext>
    </p:extLst>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a:t>Hasil dan </a:t>
            </a:r>
            <a:r>
              <a:rPr lang="en-US" dirty="0" err="1"/>
              <a:t>Pembahasan</a:t>
            </a:r>
            <a:endParaRPr dirty="0"/>
          </a:p>
        </p:txBody>
      </p:sp>
      <p:sp>
        <p:nvSpPr>
          <p:cNvPr id="59" name="Google Shape;59;g104f7abbb21_0_303"/>
          <p:cNvSpPr txBox="1">
            <a:spLocks noGrp="1"/>
          </p:cNvSpPr>
          <p:nvPr>
            <p:ph type="body" idx="1"/>
          </p:nvPr>
        </p:nvSpPr>
        <p:spPr>
          <a:xfrm>
            <a:off x="206477" y="1076632"/>
            <a:ext cx="11562737" cy="5530646"/>
          </a:xfrm>
          <a:prstGeom prst="rect">
            <a:avLst/>
          </a:prstGeom>
          <a:noFill/>
          <a:ln>
            <a:noFill/>
          </a:ln>
        </p:spPr>
        <p:txBody>
          <a:bodyPr spcFirstLastPara="1" wrap="square" lIns="91425" tIns="45700" rIns="91425" bIns="45700" numCol="1" anchor="t" anchorCtr="0">
            <a:noAutofit/>
          </a:bodyPr>
          <a:lstStyle/>
          <a:p>
            <a:pPr marL="50800" indent="0" algn="ctr">
              <a:buNone/>
            </a:pPr>
            <a:r>
              <a:rPr lang="en-US" sz="1600" dirty="0" err="1"/>
              <a:t>Tabel</a:t>
            </a:r>
            <a:r>
              <a:rPr lang="en-US" sz="1600" dirty="0"/>
              <a:t> 3.1 </a:t>
            </a:r>
            <a:r>
              <a:rPr lang="en-US" sz="1600" dirty="0" err="1"/>
              <a:t>Identifikasi</a:t>
            </a:r>
            <a:r>
              <a:rPr lang="en-US" sz="1600" dirty="0"/>
              <a:t> </a:t>
            </a:r>
            <a:r>
              <a:rPr lang="en-US" sz="1600" dirty="0" err="1"/>
              <a:t>Bahaya</a:t>
            </a:r>
            <a:r>
              <a:rPr lang="en-US" sz="1600" dirty="0"/>
              <a:t> Pada Proses </a:t>
            </a:r>
            <a:r>
              <a:rPr lang="en-US" sz="1600" dirty="0" err="1"/>
              <a:t>Produksi</a:t>
            </a:r>
            <a:r>
              <a:rPr lang="en-US" sz="1600" dirty="0"/>
              <a:t> </a:t>
            </a:r>
            <a:r>
              <a:rPr lang="en-US" sz="1600" dirty="0" err="1"/>
              <a:t>Mujair</a:t>
            </a:r>
            <a:r>
              <a:rPr lang="en-US" sz="1600" dirty="0"/>
              <a:t> Asap</a:t>
            </a:r>
            <a:endParaRPr lang="en-ID" sz="1600" dirty="0"/>
          </a:p>
          <a:p>
            <a:pPr marL="50800" indent="0" algn="just">
              <a:buNone/>
            </a:pPr>
            <a:endParaRPr lang="en-US" sz="2400" dirty="0"/>
          </a:p>
          <a:p>
            <a:pPr marL="50800" indent="0" algn="just">
              <a:buNone/>
            </a:pPr>
            <a:endParaRPr lang="en-ID" sz="2400" dirty="0"/>
          </a:p>
        </p:txBody>
      </p:sp>
      <p:pic>
        <p:nvPicPr>
          <p:cNvPr id="2" name="Picture 1">
            <a:extLst>
              <a:ext uri="{FF2B5EF4-FFF2-40B4-BE49-F238E27FC236}">
                <a16:creationId xmlns:a16="http://schemas.microsoft.com/office/drawing/2014/main" id="{9C41A76E-4CD1-419F-BED5-059FECCE0340}"/>
              </a:ext>
            </a:extLst>
          </p:cNvPr>
          <p:cNvPicPr>
            <a:picLocks noChangeAspect="1"/>
          </p:cNvPicPr>
          <p:nvPr/>
        </p:nvPicPr>
        <p:blipFill>
          <a:blip r:embed="rId3"/>
          <a:stretch>
            <a:fillRect/>
          </a:stretch>
        </p:blipFill>
        <p:spPr>
          <a:xfrm>
            <a:off x="2105428" y="1579968"/>
            <a:ext cx="8192652" cy="3552470"/>
          </a:xfrm>
          <a:prstGeom prst="rect">
            <a:avLst/>
          </a:prstGeom>
        </p:spPr>
      </p:pic>
    </p:spTree>
    <p:extLst>
      <p:ext uri="{BB962C8B-B14F-4D97-AF65-F5344CB8AC3E}">
        <p14:creationId xmlns:p14="http://schemas.microsoft.com/office/powerpoint/2010/main" val="2750800265"/>
      </p:ext>
    </p:extLst>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a:t>Hasil dan </a:t>
            </a:r>
            <a:r>
              <a:rPr lang="en-US" dirty="0" err="1"/>
              <a:t>Pembahasan</a:t>
            </a:r>
            <a:endParaRPr dirty="0"/>
          </a:p>
        </p:txBody>
      </p:sp>
      <p:sp>
        <p:nvSpPr>
          <p:cNvPr id="59" name="Google Shape;59;g104f7abbb21_0_303"/>
          <p:cNvSpPr txBox="1">
            <a:spLocks noGrp="1"/>
          </p:cNvSpPr>
          <p:nvPr>
            <p:ph type="body" idx="1"/>
          </p:nvPr>
        </p:nvSpPr>
        <p:spPr>
          <a:xfrm>
            <a:off x="206477" y="1076632"/>
            <a:ext cx="11562737" cy="5530646"/>
          </a:xfrm>
          <a:prstGeom prst="rect">
            <a:avLst/>
          </a:prstGeom>
          <a:noFill/>
          <a:ln>
            <a:noFill/>
          </a:ln>
        </p:spPr>
        <p:txBody>
          <a:bodyPr spcFirstLastPara="1" wrap="square" lIns="91425" tIns="45700" rIns="91425" bIns="45700" numCol="1" anchor="t" anchorCtr="0">
            <a:noAutofit/>
          </a:bodyPr>
          <a:lstStyle/>
          <a:p>
            <a:pPr marL="50800" indent="0" algn="just">
              <a:buNone/>
            </a:pPr>
            <a:endParaRPr lang="en-US" sz="2400" dirty="0"/>
          </a:p>
          <a:p>
            <a:pPr marL="50800" indent="0" algn="just">
              <a:buNone/>
            </a:pPr>
            <a:endParaRPr lang="en-ID" sz="2400" dirty="0"/>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BF6691C5-A8EC-473F-995D-910D6D487829}"/>
                  </a:ext>
                </a:extLst>
              </p:cNvPr>
              <p:cNvSpPr txBox="1"/>
              <p:nvPr/>
            </p:nvSpPr>
            <p:spPr>
              <a:xfrm>
                <a:off x="162232" y="1194619"/>
                <a:ext cx="11798710" cy="2523768"/>
              </a:xfrm>
              <a:prstGeom prst="rect">
                <a:avLst/>
              </a:prstGeom>
              <a:noFill/>
            </p:spPr>
            <p:txBody>
              <a:bodyPr wrap="square" rtlCol="0">
                <a:spAutoFit/>
              </a:bodyPr>
              <a:lstStyle/>
              <a:p>
                <a:pPr algn="just"/>
                <a:r>
                  <a:rPr lang="en-US" sz="2400" dirty="0" err="1">
                    <a:latin typeface="Times New Roman" panose="02020603050405020304" pitchFamily="18" charset="0"/>
                    <a:cs typeface="Times New Roman" panose="02020603050405020304" pitchFamily="18" charset="0"/>
                  </a:rPr>
                  <a:t>Berdasarkan</a:t>
                </a:r>
                <a:r>
                  <a:rPr lang="en-US" sz="2400" dirty="0">
                    <a:latin typeface="Times New Roman" panose="02020603050405020304" pitchFamily="18" charset="0"/>
                    <a:cs typeface="Times New Roman" panose="02020603050405020304" pitchFamily="18" charset="0"/>
                  </a:rPr>
                  <a:t> data</a:t>
                </a:r>
                <a:r>
                  <a:rPr lang="id-ID" sz="2400" dirty="0">
                    <a:latin typeface="Times New Roman" panose="02020603050405020304" pitchFamily="18" charset="0"/>
                    <a:cs typeface="Times New Roman" panose="02020603050405020304" pitchFamily="18" charset="0"/>
                  </a:rPr>
                  <a:t> hasil</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identifikasi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potensi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bahaya</a:t>
                </a:r>
                <a:r>
                  <a:rPr lang="en-US" sz="2400" dirty="0">
                    <a:latin typeface="Times New Roman" panose="02020603050405020304" pitchFamily="18" charset="0"/>
                    <a:cs typeface="Times New Roman" panose="02020603050405020304" pitchFamily="18" charset="0"/>
                  </a:rPr>
                  <a:t> yang </a:t>
                </a:r>
                <a:r>
                  <a:rPr lang="id-ID" sz="2400" dirty="0">
                    <a:latin typeface="Times New Roman" panose="02020603050405020304" pitchFamily="18" charset="0"/>
                    <a:cs typeface="Times New Roman" panose="02020603050405020304" pitchFamily="18" charset="0"/>
                  </a:rPr>
                  <a:t>dapat terjadi</a:t>
                </a:r>
                <a:r>
                  <a:rPr lang="en-US" sz="2400" dirty="0">
                    <a:latin typeface="Times New Roman" panose="02020603050405020304" pitchFamily="18" charset="0"/>
                    <a:cs typeface="Times New Roman" panose="02020603050405020304" pitchFamily="18" charset="0"/>
                  </a:rPr>
                  <a:t> pada </a:t>
                </a:r>
                <a:r>
                  <a:rPr lang="en-US" sz="2400" dirty="0" err="1">
                    <a:latin typeface="Times New Roman" panose="02020603050405020304" pitchFamily="18" charset="0"/>
                    <a:cs typeface="Times New Roman" panose="02020603050405020304" pitchFamily="18" charset="0"/>
                  </a:rPr>
                  <a:t>tabel</a:t>
                </a:r>
                <a:r>
                  <a:rPr lang="en-US" sz="2400" dirty="0">
                    <a:latin typeface="Times New Roman" panose="02020603050405020304" pitchFamily="18" charset="0"/>
                    <a:cs typeface="Times New Roman" panose="02020603050405020304" pitchFamily="18" charset="0"/>
                  </a:rPr>
                  <a:t> 3.1 </a:t>
                </a:r>
                <a:r>
                  <a:rPr lang="en-US" sz="2400" dirty="0" err="1">
                    <a:latin typeface="Times New Roman" panose="02020603050405020304" pitchFamily="18" charset="0"/>
                    <a:cs typeface="Times New Roman" panose="02020603050405020304" pitchFamily="18" charset="0"/>
                  </a:rPr>
                  <a:t>masih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banyak</a:t>
                </a:r>
                <a:r>
                  <a:rPr lang="en-US" sz="2400" dirty="0">
                    <a:latin typeface="Times New Roman" panose="02020603050405020304" pitchFamily="18" charset="0"/>
                    <a:cs typeface="Times New Roman" panose="02020603050405020304" pitchFamily="18" charset="0"/>
                  </a:rPr>
                  <a:t> di</a:t>
                </a:r>
                <a:r>
                  <a:rPr lang="id-ID" sz="2400" dirty="0">
                    <a:latin typeface="Times New Roman" panose="02020603050405020304" pitchFamily="18" charset="0"/>
                    <a:cs typeface="Times New Roman" panose="02020603050405020304" pitchFamily="18" charset="0"/>
                  </a:rPr>
                  <a:t>jumpai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potensi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bahaya</a:t>
                </a:r>
                <a:r>
                  <a:rPr lang="en-US" sz="2400" dirty="0">
                    <a:latin typeface="Times New Roman" panose="02020603050405020304" pitchFamily="18" charset="0"/>
                    <a:cs typeface="Times New Roman" panose="02020603050405020304" pitchFamily="18" charset="0"/>
                  </a:rPr>
                  <a:t> yang </a:t>
                </a:r>
                <a:r>
                  <a:rPr lang="en-US" sz="2400" dirty="0" err="1">
                    <a:latin typeface="Times New Roman" panose="02020603050405020304" pitchFamily="18" charset="0"/>
                    <a:cs typeface="Times New Roman" panose="02020603050405020304" pitchFamily="18" charset="0"/>
                  </a:rPr>
                  <a:t>dapat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mencelaka</a:t>
                </a:r>
                <a:r>
                  <a:rPr lang="id-ID" sz="2400" dirty="0">
                    <a:latin typeface="Times New Roman" panose="02020603050405020304" pitchFamily="18" charset="0"/>
                    <a:cs typeface="Times New Roman" panose="02020603050405020304" pitchFamily="18" charset="0"/>
                  </a:rPr>
                  <a:t>kan </a:t>
                </a:r>
                <a:r>
                  <a:rPr lang="en-US" sz="2400" dirty="0" err="1">
                    <a:latin typeface="Times New Roman" panose="02020603050405020304" pitchFamily="18" charset="0"/>
                    <a:cs typeface="Times New Roman" panose="02020603050405020304" pitchFamily="18" charset="0"/>
                  </a:rPr>
                  <a:t>pekerja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dalam</a:t>
                </a:r>
                <a:r>
                  <a:rPr lang="en-US" sz="2400" dirty="0">
                    <a:latin typeface="Times New Roman" panose="02020603050405020304" pitchFamily="18" charset="0"/>
                    <a:cs typeface="Times New Roman" panose="02020603050405020304" pitchFamily="18" charset="0"/>
                  </a:rPr>
                  <a:t> proses </a:t>
                </a:r>
                <a:r>
                  <a:rPr lang="en-US" sz="2400" dirty="0" err="1">
                    <a:latin typeface="Times New Roman" panose="02020603050405020304" pitchFamily="18" charset="0"/>
                    <a:cs typeface="Times New Roman" panose="02020603050405020304" pitchFamily="18" charset="0"/>
                  </a:rPr>
                  <a:t>produksi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mujair</a:t>
                </a:r>
                <a:r>
                  <a:rPr lang="en-US" sz="2400" dirty="0">
                    <a:latin typeface="Times New Roman" panose="02020603050405020304" pitchFamily="18" charset="0"/>
                    <a:cs typeface="Times New Roman" panose="02020603050405020304" pitchFamily="18" charset="0"/>
                  </a:rPr>
                  <a:t> asap di UMKM </a:t>
                </a:r>
                <a:r>
                  <a:rPr lang="en-US" sz="2400" dirty="0" err="1">
                    <a:latin typeface="Times New Roman" panose="02020603050405020304" pitchFamily="18" charset="0"/>
                    <a:cs typeface="Times New Roman" panose="02020603050405020304" pitchFamily="18" charset="0"/>
                  </a:rPr>
                  <a:t>desa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Penatarsewu</a:t>
                </a:r>
                <a:r>
                  <a:rPr lang="en-US" sz="2400" dirty="0">
                    <a:latin typeface="Times New Roman" panose="02020603050405020304" pitchFamily="18" charset="0"/>
                    <a:cs typeface="Times New Roman" panose="02020603050405020304" pitchFamily="18" charset="0"/>
                  </a:rPr>
                  <a:t>. Pada </a:t>
                </a:r>
                <a:r>
                  <a:rPr lang="en-US" sz="2400" dirty="0" err="1">
                    <a:latin typeface="Times New Roman" panose="02020603050405020304" pitchFamily="18" charset="0"/>
                    <a:cs typeface="Times New Roman" panose="02020603050405020304" pitchFamily="18" charset="0"/>
                  </a:rPr>
                  <a:t>setiap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potensi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bahay</a:t>
                </a:r>
                <a:r>
                  <a:rPr lang="id-ID" sz="2400" dirty="0">
                    <a:latin typeface="Times New Roman" panose="02020603050405020304" pitchFamily="18" charset="0"/>
                    <a:cs typeface="Times New Roman" panose="02020603050405020304" pitchFamily="18" charset="0"/>
                  </a:rPr>
                  <a:t>a</a:t>
                </a:r>
                <a:r>
                  <a:rPr lang="en-US" sz="2400" dirty="0">
                    <a:latin typeface="Times New Roman" panose="02020603050405020304" pitchFamily="18" charset="0"/>
                    <a:cs typeface="Times New Roman" panose="02020603050405020304" pitchFamily="18" charset="0"/>
                  </a:rPr>
                  <a:t> yang </a:t>
                </a:r>
                <a:r>
                  <a:rPr lang="en-US" sz="2400" dirty="0" err="1">
                    <a:latin typeface="Times New Roman" panose="02020603050405020304" pitchFamily="18" charset="0"/>
                    <a:cs typeface="Times New Roman" panose="02020603050405020304" pitchFamily="18" charset="0"/>
                  </a:rPr>
                  <a:t>ditemukan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terdapat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analisa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penyebabnya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baik</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dari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manusia</a:t>
                </a:r>
                <a:r>
                  <a:rPr lang="id-ID"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cara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kerja</a:t>
                </a:r>
                <a:r>
                  <a:rPr lang="en-US" sz="2400" dirty="0">
                    <a:latin typeface="Times New Roman" panose="02020603050405020304" pitchFamily="18" charset="0"/>
                    <a:cs typeface="Times New Roman" panose="02020603050405020304" pitchFamily="18" charset="0"/>
                  </a:rPr>
                  <a:t> dan </a:t>
                </a:r>
                <a:r>
                  <a:rPr lang="en-US" sz="2400" dirty="0" err="1">
                    <a:latin typeface="Times New Roman" panose="02020603050405020304" pitchFamily="18" charset="0"/>
                    <a:cs typeface="Times New Roman" panose="02020603050405020304" pitchFamily="18" charset="0"/>
                  </a:rPr>
                  <a:t>lingkungan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sekitarnya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Langkah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selanjutnya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adalah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melakukan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penilaian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risiko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bahaya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menggunakan</a:t>
                </a:r>
                <a:r>
                  <a:rPr lang="en-US" sz="2400" dirty="0">
                    <a:latin typeface="Times New Roman" panose="02020603050405020304" pitchFamily="18" charset="0"/>
                    <a:cs typeface="Times New Roman" panose="02020603050405020304" pitchFamily="18" charset="0"/>
                  </a:rPr>
                  <a:t> </a:t>
                </a:r>
                <a:r>
                  <a:rPr lang="en-US" sz="2400" i="1" dirty="0">
                    <a:latin typeface="Times New Roman" panose="02020603050405020304" pitchFamily="18" charset="0"/>
                    <a:cs typeface="Times New Roman" panose="02020603050405020304" pitchFamily="18" charset="0"/>
                  </a:rPr>
                  <a:t>risk </a:t>
                </a:r>
                <a:r>
                  <a:rPr lang="en-US" sz="2400" i="1" dirty="0" err="1">
                    <a:latin typeface="Times New Roman" panose="02020603050405020304" pitchFamily="18" charset="0"/>
                    <a:cs typeface="Times New Roman" panose="02020603050405020304" pitchFamily="18" charset="0"/>
                  </a:rPr>
                  <a:t>matriks</a:t>
                </a:r>
                <a:r>
                  <a:rPr lang="en-US" sz="2400" dirty="0">
                    <a:latin typeface="Times New Roman" panose="02020603050405020304" pitchFamily="18" charset="0"/>
                    <a:cs typeface="Times New Roman" panose="02020603050405020304" pitchFamily="18" charset="0"/>
                  </a:rPr>
                  <a:t> 5</a:t>
                </a:r>
                <a14:m>
                  <m:oMath xmlns:m="http://schemas.openxmlformats.org/officeDocument/2006/math">
                    <m:r>
                      <a:rPr lang="en-US" sz="2400" i="1">
                        <a:latin typeface="Cambria Math" panose="02040503050406030204" pitchFamily="18" charset="0"/>
                      </a:rPr>
                      <m:t>×</m:t>
                    </m:r>
                  </m:oMath>
                </a14:m>
                <a:r>
                  <a:rPr lang="en-US" sz="2400" dirty="0">
                    <a:latin typeface="Times New Roman" panose="02020603050405020304" pitchFamily="18" charset="0"/>
                    <a:cs typeface="Times New Roman" panose="02020603050405020304" pitchFamily="18" charset="0"/>
                  </a:rPr>
                  <a:t>5 </a:t>
                </a:r>
                <a:r>
                  <a:rPr lang="en-US" sz="2400" dirty="0" err="1">
                    <a:latin typeface="Times New Roman" panose="02020603050405020304" pitchFamily="18" charset="0"/>
                    <a:cs typeface="Times New Roman" panose="02020603050405020304" pitchFamily="18" charset="0"/>
                  </a:rPr>
                  <a:t>untuk</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memperoleh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hasil</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akhir</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yaitu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tingkat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risiko</a:t>
                </a:r>
                <a:r>
                  <a:rPr lang="en-US" sz="2400" dirty="0">
                    <a:latin typeface="Times New Roman" panose="02020603050405020304" pitchFamily="18" charset="0"/>
                    <a:cs typeface="Times New Roman" panose="02020603050405020304" pitchFamily="18" charset="0"/>
                  </a:rPr>
                  <a:t>. </a:t>
                </a:r>
                <a:endParaRPr lang="en-ID" sz="2400" dirty="0">
                  <a:latin typeface="Times New Roman" panose="02020603050405020304" pitchFamily="18" charset="0"/>
                  <a:cs typeface="Times New Roman" panose="02020603050405020304" pitchFamily="18" charset="0"/>
                </a:endParaRPr>
              </a:p>
              <a:p>
                <a:pPr algn="just"/>
                <a:endParaRPr lang="en-ID" dirty="0"/>
              </a:p>
            </p:txBody>
          </p:sp>
        </mc:Choice>
        <mc:Fallback xmlns="">
          <p:sp>
            <p:nvSpPr>
              <p:cNvPr id="3" name="TextBox 2">
                <a:extLst>
                  <a:ext uri="{FF2B5EF4-FFF2-40B4-BE49-F238E27FC236}">
                    <a16:creationId xmlns:a16="http://schemas.microsoft.com/office/drawing/2014/main" id="{BF6691C5-A8EC-473F-995D-910D6D487829}"/>
                  </a:ext>
                </a:extLst>
              </p:cNvPr>
              <p:cNvSpPr txBox="1">
                <a:spLocks noRot="1" noChangeAspect="1" noMove="1" noResize="1" noEditPoints="1" noAdjustHandles="1" noChangeArrowheads="1" noChangeShapeType="1" noTextEdit="1"/>
              </p:cNvSpPr>
              <p:nvPr/>
            </p:nvSpPr>
            <p:spPr>
              <a:xfrm>
                <a:off x="162232" y="1194619"/>
                <a:ext cx="11798710" cy="2523768"/>
              </a:xfrm>
              <a:prstGeom prst="rect">
                <a:avLst/>
              </a:prstGeom>
              <a:blipFill>
                <a:blip r:embed="rId3"/>
                <a:stretch>
                  <a:fillRect l="-827" t="-1932" r="-775"/>
                </a:stretch>
              </a:blipFill>
            </p:spPr>
            <p:txBody>
              <a:bodyPr/>
              <a:lstStyle/>
              <a:p>
                <a:r>
                  <a:rPr lang="en-ID">
                    <a:noFill/>
                  </a:rPr>
                  <a:t> </a:t>
                </a:r>
              </a:p>
            </p:txBody>
          </p:sp>
        </mc:Fallback>
      </mc:AlternateContent>
    </p:spTree>
    <p:extLst>
      <p:ext uri="{BB962C8B-B14F-4D97-AF65-F5344CB8AC3E}">
        <p14:creationId xmlns:p14="http://schemas.microsoft.com/office/powerpoint/2010/main" val="2107119442"/>
      </p:ext>
    </p:extLst>
  </p:cSld>
  <p:clrMapOvr>
    <a:masterClrMapping/>
  </p:clrMapOvr>
  <p:transition spd="slow">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a:t>Hasil dan </a:t>
            </a:r>
            <a:r>
              <a:rPr lang="en-US" dirty="0" err="1"/>
              <a:t>Pembahasan</a:t>
            </a:r>
            <a:endParaRPr dirty="0"/>
          </a:p>
        </p:txBody>
      </p:sp>
      <p:sp>
        <p:nvSpPr>
          <p:cNvPr id="59" name="Google Shape;59;g104f7abbb21_0_303"/>
          <p:cNvSpPr txBox="1">
            <a:spLocks noGrp="1"/>
          </p:cNvSpPr>
          <p:nvPr>
            <p:ph type="body" idx="1"/>
          </p:nvPr>
        </p:nvSpPr>
        <p:spPr>
          <a:xfrm>
            <a:off x="206477" y="1076632"/>
            <a:ext cx="11562737" cy="5530646"/>
          </a:xfrm>
          <a:prstGeom prst="rect">
            <a:avLst/>
          </a:prstGeom>
          <a:noFill/>
          <a:ln>
            <a:noFill/>
          </a:ln>
        </p:spPr>
        <p:txBody>
          <a:bodyPr spcFirstLastPara="1" wrap="square" lIns="91425" tIns="45700" rIns="91425" bIns="45700" numCol="1" anchor="t" anchorCtr="0">
            <a:noAutofit/>
          </a:bodyPr>
          <a:lstStyle/>
          <a:p>
            <a:pPr marL="50800" indent="0" algn="ctr">
              <a:buNone/>
            </a:pPr>
            <a:r>
              <a:rPr lang="en-US" sz="1600" dirty="0" err="1"/>
              <a:t>Tabel</a:t>
            </a:r>
            <a:r>
              <a:rPr lang="en-US" sz="1600" dirty="0"/>
              <a:t> </a:t>
            </a:r>
            <a:r>
              <a:rPr lang="en-US" sz="1600" dirty="0" err="1"/>
              <a:t>Penilaian</a:t>
            </a:r>
            <a:r>
              <a:rPr lang="en-US" sz="1600" dirty="0"/>
              <a:t> </a:t>
            </a:r>
            <a:r>
              <a:rPr lang="en-US" sz="1600" dirty="0" err="1"/>
              <a:t>Identifikasi</a:t>
            </a:r>
            <a:r>
              <a:rPr lang="en-US" sz="1600" dirty="0"/>
              <a:t> </a:t>
            </a:r>
            <a:r>
              <a:rPr lang="en-US" sz="1600" dirty="0" err="1"/>
              <a:t>Bahaya</a:t>
            </a:r>
            <a:endParaRPr lang="en-ID" sz="1600" dirty="0"/>
          </a:p>
          <a:p>
            <a:pPr marL="50800" indent="0" algn="just">
              <a:buNone/>
            </a:pPr>
            <a:endParaRPr lang="en-US" sz="2400" dirty="0"/>
          </a:p>
          <a:p>
            <a:pPr marL="50800" indent="0" algn="just">
              <a:buNone/>
            </a:pPr>
            <a:endParaRPr lang="en-ID" sz="2400" dirty="0"/>
          </a:p>
        </p:txBody>
      </p:sp>
      <p:pic>
        <p:nvPicPr>
          <p:cNvPr id="2" name="Picture 1">
            <a:extLst>
              <a:ext uri="{FF2B5EF4-FFF2-40B4-BE49-F238E27FC236}">
                <a16:creationId xmlns:a16="http://schemas.microsoft.com/office/drawing/2014/main" id="{9095FF10-EBE1-5522-BC7D-3B93316AA1E9}"/>
              </a:ext>
            </a:extLst>
          </p:cNvPr>
          <p:cNvPicPr>
            <a:picLocks noChangeAspect="1"/>
          </p:cNvPicPr>
          <p:nvPr/>
        </p:nvPicPr>
        <p:blipFill>
          <a:blip r:embed="rId3"/>
          <a:stretch>
            <a:fillRect/>
          </a:stretch>
        </p:blipFill>
        <p:spPr>
          <a:xfrm>
            <a:off x="2502742" y="1076632"/>
            <a:ext cx="7158908" cy="5245341"/>
          </a:xfrm>
          <a:prstGeom prst="rect">
            <a:avLst/>
          </a:prstGeom>
        </p:spPr>
      </p:pic>
    </p:spTree>
    <p:extLst>
      <p:ext uri="{BB962C8B-B14F-4D97-AF65-F5344CB8AC3E}">
        <p14:creationId xmlns:p14="http://schemas.microsoft.com/office/powerpoint/2010/main" val="2662422610"/>
      </p:ext>
    </p:extLst>
  </p:cSld>
  <p:clrMapOvr>
    <a:masterClrMapping/>
  </p:clrMapOvr>
  <p:transition spd="slow">
    <p:randomBar dir="vert"/>
  </p:transition>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3689</TotalTime>
  <Words>1700</Words>
  <Application>Microsoft Office PowerPoint</Application>
  <PresentationFormat>Widescreen</PresentationFormat>
  <Paragraphs>75</Paragraphs>
  <Slides>21</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Tahoma</vt:lpstr>
      <vt:lpstr>Cambria Math</vt:lpstr>
      <vt:lpstr>Arial</vt:lpstr>
      <vt:lpstr>Calibri</vt:lpstr>
      <vt:lpstr>Exo</vt:lpstr>
      <vt:lpstr>Times New Roman</vt:lpstr>
      <vt:lpstr>Century Gothic</vt:lpstr>
      <vt:lpstr>Office Theme</vt:lpstr>
      <vt:lpstr>PENGENDALIAN RISIKO PADA PROSES PRODUKSI MUJAIR ASAP DENGAN MENGGUNAKAN METODE HIRARC DAN FTA</vt:lpstr>
      <vt:lpstr>Pendahuluan</vt:lpstr>
      <vt:lpstr>Pertanyaan Penelitian (Rumusan Masalah)</vt:lpstr>
      <vt:lpstr>Hipotesa Penelitian</vt:lpstr>
      <vt:lpstr>Metode</vt:lpstr>
      <vt:lpstr>Hasil dan Pembahasan</vt:lpstr>
      <vt:lpstr>Hasil dan Pembahasan</vt:lpstr>
      <vt:lpstr>Hasil dan Pembahasan</vt:lpstr>
      <vt:lpstr>Hasil dan Pembahasan</vt:lpstr>
      <vt:lpstr>Hasil dan Pembahasan</vt:lpstr>
      <vt:lpstr>Hasil dan Pembahasan</vt:lpstr>
      <vt:lpstr>Hasil dan Pembahasan</vt:lpstr>
      <vt:lpstr>Hasil dan Pembahasan</vt:lpstr>
      <vt:lpstr>Hasil dan Pembahasan</vt:lpstr>
      <vt:lpstr>Hasil dan Pembahasan</vt:lpstr>
      <vt:lpstr>Hasil dan Pembahasan</vt:lpstr>
      <vt:lpstr>Kesimpulan</vt:lpstr>
      <vt:lpstr>Referensi</vt:lpstr>
      <vt:lpstr>Referensi</vt:lpstr>
      <vt:lpstr>Referensi</vt:lpstr>
      <vt:lpstr>Terima Kasih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Pengendalian Kualitas Produk Tas Wanita Menggunakan Seven Tools Dan Kaizen</dc:title>
  <dc:creator>Umsida</dc:creator>
  <cp:lastModifiedBy>ASUS</cp:lastModifiedBy>
  <cp:revision>89</cp:revision>
  <dcterms:created xsi:type="dcterms:W3CDTF">2020-02-15T07:43:00Z</dcterms:created>
  <dcterms:modified xsi:type="dcterms:W3CDTF">2024-06-02T08:06:16Z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1033-11.2.0.9031</vt:lpwstr>
  </property>
</Properties>
</file>