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6" r:id="rId5"/>
    <p:sldId id="259" r:id="rId6"/>
    <p:sldId id="283" r:id="rId7"/>
    <p:sldId id="284" r:id="rId8"/>
    <p:sldId id="285" r:id="rId9"/>
    <p:sldId id="286" r:id="rId10"/>
    <p:sldId id="287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77" r:id="rId19"/>
  </p:sldIdLst>
  <p:sldSz cx="12192000" cy="6858000"/>
  <p:notesSz cx="9144000" cy="6858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entury Gothic" panose="020B0502020202020204" pitchFamily="34" charset="0"/>
      <p:regular r:id="rId25"/>
      <p:bold r:id="rId26"/>
      <p:italic r:id="rId27"/>
      <p:boldItalic r:id="rId28"/>
    </p:embeddedFont>
    <p:embeddedFont>
      <p:font typeface="Exo" panose="020B0604020202020204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3" roundtripDataSignature="AMtx7mgY2+DM/rwO2HkSTRKEfJ3qJmWL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21" Type="http://schemas.openxmlformats.org/officeDocument/2006/relationships/font" Target="fonts/font1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179484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108531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" name="Google Shape;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46103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104f7abbb21_0_309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4" name="Google Shape;44;g104f7abbb21_0_3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38241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04f7abbb21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" name="Google Shape;50;g104f7abbb21_0_297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51" name="Google Shape;51;g104f7abbb21_0_297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9648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04f7abbb21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" name="Google Shape;50;g104f7abbb21_0_297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51" name="Google Shape;51;g104f7abbb21_0_297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6171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04f7abbb21_0_303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g104f7abbb21_0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97178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gradFill>
          <a:gsLst>
            <a:gs pos="0">
              <a:srgbClr val="0A2246"/>
            </a:gs>
            <a:gs pos="100000">
              <a:srgbClr val="1D4886"/>
            </a:gs>
          </a:gsLst>
          <a:lin ang="5400000" scaled="0"/>
        </a:gra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5"/>
          <p:cNvPicPr preferRelativeResize="0"/>
          <p:nvPr/>
        </p:nvPicPr>
        <p:blipFill rotWithShape="1">
          <a:blip r:embed="rId2">
            <a:alphaModFix amt="60000"/>
          </a:blip>
          <a:srcRect l="46601" t="2654" r="7599"/>
          <a:stretch/>
        </p:blipFill>
        <p:spPr>
          <a:xfrm>
            <a:off x="-1" y="3509963"/>
            <a:ext cx="3146679" cy="3358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5"/>
          <p:cNvPicPr preferRelativeResize="0"/>
          <p:nvPr/>
        </p:nvPicPr>
        <p:blipFill rotWithShape="1">
          <a:blip r:embed="rId3">
            <a:alphaModFix/>
          </a:blip>
          <a:srcRect l="21878" t="94162" r="21683" b="1155"/>
          <a:stretch/>
        </p:blipFill>
        <p:spPr>
          <a:xfrm>
            <a:off x="3510723" y="6456981"/>
            <a:ext cx="5170554" cy="32150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5"/>
          <p:cNvSpPr txBox="1">
            <a:spLocks noGrp="1"/>
          </p:cNvSpPr>
          <p:nvPr>
            <p:ph type="ctrTitle"/>
          </p:nvPr>
        </p:nvSpPr>
        <p:spPr>
          <a:xfrm>
            <a:off x="914400" y="1537252"/>
            <a:ext cx="10363200" cy="1972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Exo"/>
              <a:buNone/>
              <a:defRPr sz="60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5"/>
          <p:cNvSpPr txBox="1">
            <a:spLocks noGrp="1"/>
          </p:cNvSpPr>
          <p:nvPr>
            <p:ph type="subTitle" idx="1"/>
          </p:nvPr>
        </p:nvSpPr>
        <p:spPr>
          <a:xfrm>
            <a:off x="1524000" y="3750365"/>
            <a:ext cx="9144000" cy="1507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25"/>
          <p:cNvSpPr txBox="1">
            <a:spLocks noGrp="1"/>
          </p:cNvSpPr>
          <p:nvPr>
            <p:ph type="dt" idx="10"/>
          </p:nvPr>
        </p:nvSpPr>
        <p:spPr>
          <a:xfrm>
            <a:off x="767523" y="565301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5"/>
          <p:cNvSpPr txBox="1">
            <a:spLocks noGrp="1"/>
          </p:cNvSpPr>
          <p:nvPr>
            <p:ph type="ftr" idx="11"/>
          </p:nvPr>
        </p:nvSpPr>
        <p:spPr>
          <a:xfrm>
            <a:off x="4038600" y="5653019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5"/>
          <p:cNvSpPr txBox="1">
            <a:spLocks noGrp="1"/>
          </p:cNvSpPr>
          <p:nvPr>
            <p:ph type="sldNum" idx="12"/>
          </p:nvPr>
        </p:nvSpPr>
        <p:spPr>
          <a:xfrm>
            <a:off x="8681277" y="565301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" name="Google Shape;23;p25"/>
          <p:cNvSpPr txBox="1"/>
          <p:nvPr/>
        </p:nvSpPr>
        <p:spPr>
          <a:xfrm>
            <a:off x="6852481" y="465853"/>
            <a:ext cx="2419627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C000"/>
                </a:solidFill>
                <a:latin typeface="Exo"/>
                <a:ea typeface="Exo"/>
                <a:cs typeface="Exo"/>
                <a:sym typeface="Exo"/>
              </a:rPr>
              <a:t>UNIVERSITAS MUHAMMADIYAH SIDOARJO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75247" y="226794"/>
            <a:ext cx="2187844" cy="10052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" name="Google Shape;25;p25"/>
          <p:cNvCxnSpPr/>
          <p:nvPr/>
        </p:nvCxnSpPr>
        <p:spPr>
          <a:xfrm>
            <a:off x="9372600" y="465853"/>
            <a:ext cx="0" cy="830997"/>
          </a:xfrm>
          <a:prstGeom prst="straightConnector1">
            <a:avLst/>
          </a:prstGeom>
          <a:noFill/>
          <a:ln w="28575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26"/>
          <p:cNvPicPr preferRelativeResize="0"/>
          <p:nvPr/>
        </p:nvPicPr>
        <p:blipFill rotWithShape="1">
          <a:blip r:embed="rId2">
            <a:alphaModFix/>
          </a:blip>
          <a:srcRect t="23661"/>
          <a:stretch/>
        </p:blipFill>
        <p:spPr>
          <a:xfrm>
            <a:off x="144674" y="314231"/>
            <a:ext cx="11830877" cy="6466395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26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  <a:defRPr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6"/>
          <p:cNvSpPr txBox="1">
            <a:spLocks noGrp="1"/>
          </p:cNvSpPr>
          <p:nvPr>
            <p:ph type="dt" idx="10"/>
          </p:nvPr>
        </p:nvSpPr>
        <p:spPr>
          <a:xfrm>
            <a:off x="10323511" y="6341719"/>
            <a:ext cx="11793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6"/>
          <p:cNvSpPr txBox="1">
            <a:spLocks noGrp="1"/>
          </p:cNvSpPr>
          <p:nvPr>
            <p:ph type="ftr" idx="11"/>
          </p:nvPr>
        </p:nvSpPr>
        <p:spPr>
          <a:xfrm>
            <a:off x="4024796" y="596334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6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6"/>
          <p:cNvSpPr txBox="1"/>
          <p:nvPr/>
        </p:nvSpPr>
        <p:spPr>
          <a:xfrm>
            <a:off x="11427239" y="6332228"/>
            <a:ext cx="5223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26"/>
          <p:cNvPicPr preferRelativeResize="0"/>
          <p:nvPr/>
        </p:nvPicPr>
        <p:blipFill rotWithShape="1">
          <a:blip r:embed="rId3">
            <a:alphaModFix/>
          </a:blip>
          <a:srcRect l="47997" t="2654" r="7599"/>
          <a:stretch/>
        </p:blipFill>
        <p:spPr>
          <a:xfrm flipH="1">
            <a:off x="10198953" y="4248292"/>
            <a:ext cx="1993047" cy="2538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4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Exo"/>
              <a:buNone/>
              <a:defRPr sz="4400" b="0" i="0" u="none" strike="noStrike" cap="none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4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4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4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A2246"/>
            </a:gs>
            <a:gs pos="31000">
              <a:srgbClr val="0A2246"/>
            </a:gs>
            <a:gs pos="100000">
              <a:srgbClr val="1B4685"/>
            </a:gs>
          </a:gsLst>
          <a:lin ang="5400000" scaled="0"/>
        </a:gra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"/>
          <p:cNvSpPr txBox="1">
            <a:spLocks noGrp="1"/>
          </p:cNvSpPr>
          <p:nvPr>
            <p:ph type="ctrTitle"/>
          </p:nvPr>
        </p:nvSpPr>
        <p:spPr>
          <a:xfrm>
            <a:off x="837027" y="1532467"/>
            <a:ext cx="10736956" cy="24890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/>
            <a:r>
              <a:rPr lang="id-ID" sz="4000" b="1" dirty="0"/>
              <a:t>ANALISIS </a:t>
            </a:r>
            <a:r>
              <a:rPr lang="en-US" sz="4000" b="1" dirty="0"/>
              <a:t>PENGENDALIAN KUALITAS PRODUKSI PADA UMKM MUJAIR ASAP MENGGUNAKAN METODE </a:t>
            </a:r>
            <a:r>
              <a:rPr lang="en-US" sz="4000" b="1" i="1" dirty="0"/>
              <a:t>SIX SIGMA </a:t>
            </a:r>
            <a:r>
              <a:rPr lang="en-US" sz="4000" b="1" dirty="0"/>
              <a:t>DAN PENDEKATAN DMAIC</a:t>
            </a:r>
            <a:endParaRPr sz="4000" dirty="0">
              <a:latin typeface="Sans serif"/>
              <a:sym typeface="Exo"/>
            </a:endParaRPr>
          </a:p>
        </p:txBody>
      </p:sp>
      <p:sp>
        <p:nvSpPr>
          <p:cNvPr id="2" name="TextBox 15">
            <a:extLst>
              <a:ext uri="{FF2B5EF4-FFF2-40B4-BE49-F238E27FC236}">
                <a16:creationId xmlns:a16="http://schemas.microsoft.com/office/drawing/2014/main" id="{231B4D04-DABD-9307-48FF-6FBF410521F7}"/>
              </a:ext>
            </a:extLst>
          </p:cNvPr>
          <p:cNvSpPr txBox="1"/>
          <p:nvPr/>
        </p:nvSpPr>
        <p:spPr>
          <a:xfrm>
            <a:off x="946533" y="4021476"/>
            <a:ext cx="10517945" cy="25853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  <a:latin typeface="+mj-lt"/>
              </a:rPr>
              <a:t>Disusun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Oleh:</a:t>
            </a:r>
          </a:p>
          <a:p>
            <a:pPr algn="ctr"/>
            <a:r>
              <a:rPr lang="id-ID" sz="2400" dirty="0">
                <a:solidFill>
                  <a:schemeClr val="bg1"/>
                </a:solidFill>
                <a:latin typeface="+mj-lt"/>
              </a:rPr>
              <a:t>Alfi Amalia Mahardiani 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(201020700</a:t>
            </a:r>
            <a:r>
              <a:rPr lang="id-ID" sz="2400" dirty="0">
                <a:solidFill>
                  <a:schemeClr val="bg1"/>
                </a:solidFill>
                <a:latin typeface="+mj-lt"/>
              </a:rPr>
              <a:t>078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)</a:t>
            </a:r>
            <a:endParaRPr lang="id-ID" sz="24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2400" dirty="0" err="1">
                <a:solidFill>
                  <a:schemeClr val="bg1"/>
                </a:solidFill>
                <a:latin typeface="+mj-lt"/>
              </a:rPr>
              <a:t>Dosen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Pembimbing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:</a:t>
            </a:r>
          </a:p>
          <a:p>
            <a:pPr algn="ctr"/>
            <a:r>
              <a:rPr lang="en-US" sz="2400" dirty="0" err="1">
                <a:solidFill>
                  <a:schemeClr val="bg1"/>
                </a:solidFill>
                <a:latin typeface="+mj-lt"/>
              </a:rPr>
              <a:t>Inggit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Marodiyah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, ST., MT 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+mj-lt"/>
              </a:rPr>
              <a:t>Program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Studi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Teknik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Industri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2400" dirty="0" err="1">
                <a:solidFill>
                  <a:schemeClr val="bg1"/>
                </a:solidFill>
                <a:latin typeface="+mj-lt"/>
              </a:rPr>
              <a:t>Fakultas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Sains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dan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Teknologi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   </a:t>
            </a:r>
          </a:p>
          <a:p>
            <a:pPr algn="ctr"/>
            <a:r>
              <a:rPr lang="en-US" sz="2400" dirty="0" err="1">
                <a:solidFill>
                  <a:schemeClr val="bg1"/>
                </a:solidFill>
                <a:latin typeface="+mj-lt"/>
              </a:rPr>
              <a:t>Universitas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Muhammadiyah </a:t>
            </a:r>
            <a:r>
              <a:rPr lang="en-US" sz="2400">
                <a:solidFill>
                  <a:schemeClr val="bg1"/>
                </a:solidFill>
                <a:latin typeface="+mj-lt"/>
              </a:rPr>
              <a:t>Sidoarjo</a:t>
            </a:r>
            <a:endParaRPr lang="en-US" sz="2400" dirty="0">
              <a:solidFill>
                <a:srgbClr val="000000"/>
              </a:solidFill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9E898-F775-4FBD-B80B-A7CAE1B4F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Hasil dan </a:t>
            </a:r>
            <a:r>
              <a:rPr lang="en-US" dirty="0" err="1"/>
              <a:t>Pembahasan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0EC22-9E9E-4765-9FBF-62EE6107DE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 algn="ctr">
              <a:buNone/>
            </a:pPr>
            <a:r>
              <a:rPr lang="en-US" dirty="0" err="1"/>
              <a:t>Grafik</a:t>
            </a:r>
            <a:r>
              <a:rPr lang="en-US" dirty="0"/>
              <a:t> Peta </a:t>
            </a:r>
            <a:r>
              <a:rPr lang="en-US" dirty="0" err="1"/>
              <a:t>Kendali</a:t>
            </a:r>
            <a:r>
              <a:rPr lang="en-US" dirty="0"/>
              <a:t> P UMKM </a:t>
            </a:r>
            <a:r>
              <a:rPr lang="en-US" dirty="0" err="1"/>
              <a:t>Mujair</a:t>
            </a:r>
            <a:r>
              <a:rPr lang="en-US" dirty="0"/>
              <a:t> Asap</a:t>
            </a:r>
          </a:p>
          <a:p>
            <a:pPr marL="50800" indent="0" algn="ctr">
              <a:buNone/>
            </a:pPr>
            <a:endParaRPr lang="en-ID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678346-9CF2-4E30-9517-E6C5E46AB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6994" y="2068363"/>
            <a:ext cx="6005994" cy="3875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307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9E898-F775-4FBD-B80B-A7CAE1B4F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Hasil dan </a:t>
            </a:r>
            <a:r>
              <a:rPr lang="en-US" dirty="0" err="1"/>
              <a:t>Pembahasan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0EC22-9E9E-4765-9FBF-62EE6107DE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 algn="ctr">
              <a:buNone/>
            </a:pPr>
            <a:r>
              <a:rPr lang="en-US" dirty="0" err="1"/>
              <a:t>Perhitungan</a:t>
            </a:r>
            <a:r>
              <a:rPr lang="en-US" dirty="0"/>
              <a:t> Nilai DPO, DPMO dan Nilai Sigma</a:t>
            </a:r>
          </a:p>
          <a:p>
            <a:pPr marL="50800" indent="0" algn="ctr">
              <a:buNone/>
            </a:pPr>
            <a:endParaRPr lang="en-ID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77858F-5921-4306-AE23-F9DEF69E49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829" t="43480" r="24407" b="11234"/>
          <a:stretch/>
        </p:blipFill>
        <p:spPr>
          <a:xfrm>
            <a:off x="2454440" y="1876928"/>
            <a:ext cx="7448385" cy="397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226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9E898-F775-4FBD-B80B-A7CAE1B4F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Hasil dan </a:t>
            </a:r>
            <a:r>
              <a:rPr lang="en-US" dirty="0" err="1"/>
              <a:t>Pembahasan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0EC22-9E9E-4765-9FBF-62EE6107DE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 algn="ctr">
              <a:buNone/>
            </a:pPr>
            <a:r>
              <a:rPr lang="en-US" dirty="0" err="1"/>
              <a:t>Presentase</a:t>
            </a:r>
            <a:r>
              <a:rPr lang="en-US" dirty="0"/>
              <a:t> </a:t>
            </a:r>
            <a:r>
              <a:rPr lang="en-US" dirty="0" err="1"/>
              <a:t>Kecacatan</a:t>
            </a:r>
            <a:r>
              <a:rPr lang="en-US" dirty="0"/>
              <a:t> </a:t>
            </a:r>
            <a:r>
              <a:rPr lang="en-US" dirty="0" err="1"/>
              <a:t>Produk</a:t>
            </a:r>
            <a:r>
              <a:rPr lang="en-US" dirty="0"/>
              <a:t> pada UMKM </a:t>
            </a:r>
            <a:r>
              <a:rPr lang="en-US" dirty="0" err="1"/>
              <a:t>Mujair</a:t>
            </a:r>
            <a:r>
              <a:rPr lang="en-US" dirty="0"/>
              <a:t> Asap</a:t>
            </a:r>
          </a:p>
          <a:p>
            <a:pPr marL="50800" indent="0" algn="ctr">
              <a:buNone/>
            </a:pPr>
            <a:endParaRPr lang="en-ID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3EA29A-6D36-4799-A3DF-3DBF4F9C74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56" t="27006" r="56776" b="44208"/>
          <a:stretch/>
        </p:blipFill>
        <p:spPr>
          <a:xfrm>
            <a:off x="2117558" y="1997242"/>
            <a:ext cx="7700210" cy="385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143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9E898-F775-4FBD-B80B-A7CAE1B4F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Hasil dan </a:t>
            </a:r>
            <a:r>
              <a:rPr lang="en-US" dirty="0" err="1"/>
              <a:t>Pembahasan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0EC22-9E9E-4765-9FBF-62EE6107DE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 algn="ctr">
              <a:buNone/>
            </a:pPr>
            <a:r>
              <a:rPr lang="en-US" dirty="0"/>
              <a:t>Diagram Pareto </a:t>
            </a:r>
            <a:r>
              <a:rPr lang="en-US" dirty="0" err="1"/>
              <a:t>tingkat</a:t>
            </a:r>
            <a:r>
              <a:rPr lang="en-US" dirty="0"/>
              <a:t> </a:t>
            </a:r>
            <a:r>
              <a:rPr lang="en-US" dirty="0" err="1"/>
              <a:t>Kecacatan</a:t>
            </a:r>
            <a:endParaRPr lang="en-US" dirty="0"/>
          </a:p>
          <a:p>
            <a:pPr marL="50800" indent="0" algn="ctr">
              <a:buNone/>
            </a:pPr>
            <a:r>
              <a:rPr lang="en-US" dirty="0" err="1"/>
              <a:t>Periode</a:t>
            </a:r>
            <a:r>
              <a:rPr lang="en-US" dirty="0"/>
              <a:t> November 2023 – </a:t>
            </a:r>
            <a:r>
              <a:rPr lang="en-US" dirty="0" err="1"/>
              <a:t>Januari</a:t>
            </a:r>
            <a:r>
              <a:rPr lang="en-US" dirty="0"/>
              <a:t> 2024</a:t>
            </a:r>
          </a:p>
          <a:p>
            <a:pPr marL="50800" indent="0" algn="ctr">
              <a:buNone/>
            </a:pPr>
            <a:endParaRPr lang="en-ID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5034CD-B338-4EB9-8996-692EA7B01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965" y="2536804"/>
            <a:ext cx="6313961" cy="350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770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9E898-F775-4FBD-B80B-A7CAE1B4F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Hasil dan </a:t>
            </a:r>
            <a:r>
              <a:rPr lang="en-US" dirty="0" err="1"/>
              <a:t>Pembahasan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0EC22-9E9E-4765-9FBF-62EE6107DE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 algn="ctr">
              <a:buNone/>
            </a:pPr>
            <a:r>
              <a:rPr lang="en-US" dirty="0"/>
              <a:t>Hasil Analyze </a:t>
            </a:r>
            <a:r>
              <a:rPr lang="en-US" dirty="0" err="1"/>
              <a:t>Menggunakan</a:t>
            </a:r>
            <a:r>
              <a:rPr lang="en-US" dirty="0"/>
              <a:t> Fishbone Diagram </a:t>
            </a:r>
          </a:p>
          <a:p>
            <a:pPr marL="50800" indent="0" algn="ctr">
              <a:buNone/>
            </a:pPr>
            <a:endParaRPr lang="en-ID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F6E694-B580-4F9B-89EE-23459086A865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7" t="38817" r="33334" b="16622"/>
          <a:stretch/>
        </p:blipFill>
        <p:spPr bwMode="auto">
          <a:xfrm>
            <a:off x="2725573" y="2079522"/>
            <a:ext cx="6521666" cy="37018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11087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9E898-F775-4FBD-B80B-A7CAE1B4F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Referensi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0EC22-9E9E-4765-9FBF-62EE6107DE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marL="633413" indent="-582613" algn="just">
              <a:buNone/>
            </a:pPr>
            <a:r>
              <a:rPr lang="en-US" dirty="0"/>
              <a:t>[1]	I. </a:t>
            </a:r>
            <a:r>
              <a:rPr lang="en-US" dirty="0" err="1"/>
              <a:t>Iswanto</a:t>
            </a:r>
            <a:r>
              <a:rPr lang="en-US" dirty="0"/>
              <a:t>, “</a:t>
            </a:r>
            <a:r>
              <a:rPr lang="en-US" dirty="0" err="1"/>
              <a:t>Inovasi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 </a:t>
            </a:r>
            <a:r>
              <a:rPr lang="en-US" dirty="0" err="1"/>
              <a:t>Pengasapan</a:t>
            </a:r>
            <a:r>
              <a:rPr lang="en-US" dirty="0"/>
              <a:t> </a:t>
            </a:r>
            <a:r>
              <a:rPr lang="en-US" dirty="0" err="1"/>
              <a:t>Ikan</a:t>
            </a:r>
            <a:r>
              <a:rPr lang="en-US" dirty="0"/>
              <a:t> </a:t>
            </a:r>
            <a:r>
              <a:rPr lang="en-US" dirty="0" err="1"/>
              <a:t>Mujair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Pelaku</a:t>
            </a:r>
            <a:r>
              <a:rPr lang="en-US" dirty="0"/>
              <a:t> UMKM </a:t>
            </a:r>
            <a:r>
              <a:rPr lang="en-US" dirty="0" err="1"/>
              <a:t>Mujair</a:t>
            </a:r>
            <a:r>
              <a:rPr lang="en-US" dirty="0"/>
              <a:t> Asap </a:t>
            </a:r>
            <a:r>
              <a:rPr lang="en-US" dirty="0" err="1"/>
              <a:t>Desa</a:t>
            </a:r>
            <a:r>
              <a:rPr lang="en-US" dirty="0"/>
              <a:t> </a:t>
            </a:r>
            <a:r>
              <a:rPr lang="en-US" dirty="0" err="1"/>
              <a:t>Penatarsewu</a:t>
            </a:r>
            <a:r>
              <a:rPr lang="en-US" dirty="0"/>
              <a:t> </a:t>
            </a:r>
            <a:r>
              <a:rPr lang="en-US" dirty="0" err="1"/>
              <a:t>Jawa</a:t>
            </a:r>
            <a:r>
              <a:rPr lang="en-US" dirty="0"/>
              <a:t> Timur,” </a:t>
            </a:r>
            <a:r>
              <a:rPr lang="en-US" i="1" dirty="0"/>
              <a:t>J. </a:t>
            </a:r>
            <a:r>
              <a:rPr lang="en-US" i="1" dirty="0" err="1"/>
              <a:t>Abdimas</a:t>
            </a:r>
            <a:r>
              <a:rPr lang="en-US" i="1" dirty="0"/>
              <a:t> Kartika </a:t>
            </a:r>
            <a:r>
              <a:rPr lang="en-US" i="1" dirty="0" err="1"/>
              <a:t>Wijayakusuma</a:t>
            </a:r>
            <a:r>
              <a:rPr lang="en-US" dirty="0"/>
              <a:t>, vol. 4, no. 2, p. 1, Oct. 2023, </a:t>
            </a:r>
            <a:r>
              <a:rPr lang="en-US" dirty="0" err="1"/>
              <a:t>doi</a:t>
            </a:r>
            <a:r>
              <a:rPr lang="en-US" dirty="0"/>
              <a:t>: 10.26874/jakw.v4i2.312.</a:t>
            </a:r>
            <a:endParaRPr lang="en-ID" dirty="0"/>
          </a:p>
          <a:p>
            <a:pPr marL="633413" indent="-582613" algn="just">
              <a:buNone/>
            </a:pPr>
            <a:r>
              <a:rPr lang="en-US" dirty="0"/>
              <a:t>[2]	L. </a:t>
            </a:r>
            <a:r>
              <a:rPr lang="en-US" dirty="0" err="1"/>
              <a:t>Hudi</a:t>
            </a:r>
            <a:r>
              <a:rPr lang="en-US" dirty="0"/>
              <a:t>, I. A. </a:t>
            </a:r>
            <a:r>
              <a:rPr lang="en-US" dirty="0" err="1"/>
              <a:t>Saidi</a:t>
            </a:r>
            <a:r>
              <a:rPr lang="en-US" dirty="0"/>
              <a:t>, R. B. </a:t>
            </a:r>
            <a:r>
              <a:rPr lang="en-US" dirty="0" err="1"/>
              <a:t>Jakaria</a:t>
            </a:r>
            <a:r>
              <a:rPr lang="en-US" dirty="0"/>
              <a:t>, P. A. </a:t>
            </a:r>
            <a:r>
              <a:rPr lang="en-US" dirty="0" err="1"/>
              <a:t>Kusumawardani</a:t>
            </a:r>
            <a:r>
              <a:rPr lang="en-US" dirty="0"/>
              <a:t>, and A. R. </a:t>
            </a:r>
            <a:r>
              <a:rPr lang="en-US" dirty="0" err="1"/>
              <a:t>As’at</a:t>
            </a:r>
            <a:r>
              <a:rPr lang="en-US" dirty="0"/>
              <a:t> Rizal, “</a:t>
            </a:r>
            <a:r>
              <a:rPr lang="en-US" dirty="0" err="1"/>
              <a:t>Pengembangan</a:t>
            </a:r>
            <a:r>
              <a:rPr lang="en-US" dirty="0"/>
              <a:t> </a:t>
            </a:r>
            <a:r>
              <a:rPr lang="en-US" dirty="0" err="1"/>
              <a:t>Pelaku</a:t>
            </a:r>
            <a:r>
              <a:rPr lang="en-US" dirty="0"/>
              <a:t> </a:t>
            </a:r>
            <a:r>
              <a:rPr lang="en-US" dirty="0" err="1"/>
              <a:t>Umkm</a:t>
            </a:r>
            <a:r>
              <a:rPr lang="en-US" dirty="0"/>
              <a:t> </a:t>
            </a:r>
            <a:r>
              <a:rPr lang="en-US" dirty="0" err="1"/>
              <a:t>Mujair</a:t>
            </a:r>
            <a:r>
              <a:rPr lang="en-US" dirty="0"/>
              <a:t> Asap Dusun </a:t>
            </a:r>
            <a:r>
              <a:rPr lang="en-US" dirty="0" err="1"/>
              <a:t>Pelataran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 </a:t>
            </a:r>
            <a:r>
              <a:rPr lang="en-US" dirty="0" err="1"/>
              <a:t>Penatarsewu</a:t>
            </a:r>
            <a:r>
              <a:rPr lang="en-US" dirty="0"/>
              <a:t> </a:t>
            </a:r>
            <a:r>
              <a:rPr lang="en-US" dirty="0" err="1"/>
              <a:t>Kec</a:t>
            </a:r>
            <a:r>
              <a:rPr lang="en-US" dirty="0"/>
              <a:t>. </a:t>
            </a:r>
            <a:r>
              <a:rPr lang="en-US" dirty="0" err="1"/>
              <a:t>Tanggulangin</a:t>
            </a:r>
            <a:r>
              <a:rPr lang="en-US" dirty="0"/>
              <a:t> </a:t>
            </a:r>
            <a:r>
              <a:rPr lang="en-US" dirty="0" err="1"/>
              <a:t>Kab</a:t>
            </a:r>
            <a:r>
              <a:rPr lang="en-US" dirty="0"/>
              <a:t>. </a:t>
            </a:r>
            <a:r>
              <a:rPr lang="en-US" dirty="0" err="1"/>
              <a:t>Sidoarjo</a:t>
            </a:r>
            <a:r>
              <a:rPr lang="en-US" dirty="0"/>
              <a:t> </a:t>
            </a:r>
            <a:r>
              <a:rPr lang="en-US" dirty="0" err="1"/>
              <a:t>Jawa</a:t>
            </a:r>
            <a:r>
              <a:rPr lang="en-US" dirty="0"/>
              <a:t> Timur,” </a:t>
            </a:r>
            <a:r>
              <a:rPr lang="en-US" i="1" dirty="0" err="1"/>
              <a:t>jpmim</a:t>
            </a:r>
            <a:r>
              <a:rPr lang="en-US" dirty="0"/>
              <a:t>, vol. 2, no. 02, pp. 55–59, Sep. 2021, </a:t>
            </a:r>
            <a:r>
              <a:rPr lang="en-US" dirty="0" err="1"/>
              <a:t>doi</a:t>
            </a:r>
            <a:r>
              <a:rPr lang="en-US" dirty="0"/>
              <a:t>: 10.33221/jpmim.v2i02.672.</a:t>
            </a:r>
            <a:endParaRPr lang="en-ID" dirty="0"/>
          </a:p>
          <a:p>
            <a:pPr marL="633413" indent="-582613" algn="just">
              <a:buNone/>
            </a:pPr>
            <a:r>
              <a:rPr lang="en-US" dirty="0"/>
              <a:t>[3]	A. </a:t>
            </a:r>
            <a:r>
              <a:rPr lang="en-US" dirty="0" err="1"/>
              <a:t>Wicaksono</a:t>
            </a:r>
            <a:r>
              <a:rPr lang="en-US" dirty="0"/>
              <a:t> and F. </a:t>
            </a:r>
            <a:r>
              <a:rPr lang="en-US" dirty="0" err="1"/>
              <a:t>Yuamita</a:t>
            </a:r>
            <a:r>
              <a:rPr lang="en-US" dirty="0"/>
              <a:t>, “</a:t>
            </a:r>
            <a:r>
              <a:rPr lang="en-US" dirty="0" err="1"/>
              <a:t>Pengendalian</a:t>
            </a:r>
            <a:r>
              <a:rPr lang="en-US" dirty="0"/>
              <a:t>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Produksi</a:t>
            </a:r>
            <a:r>
              <a:rPr lang="en-US" dirty="0"/>
              <a:t> </a:t>
            </a:r>
            <a:r>
              <a:rPr lang="en-US" dirty="0" err="1"/>
              <a:t>Sarden</a:t>
            </a:r>
            <a:r>
              <a:rPr lang="en-US" dirty="0"/>
              <a:t> </a:t>
            </a:r>
            <a:r>
              <a:rPr lang="en-US" dirty="0" err="1"/>
              <a:t>Mengunakan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Failure Mode And Effect Analysis (FMEA) Dan Fault Tree Analysis (FTA)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Meminimalkan</a:t>
            </a:r>
            <a:r>
              <a:rPr lang="en-US" dirty="0"/>
              <a:t> </a:t>
            </a:r>
            <a:r>
              <a:rPr lang="en-US" dirty="0" err="1"/>
              <a:t>Cacat</a:t>
            </a:r>
            <a:r>
              <a:rPr lang="en-US" dirty="0"/>
              <a:t> </a:t>
            </a:r>
            <a:r>
              <a:rPr lang="en-US" dirty="0" err="1"/>
              <a:t>Kaleng</a:t>
            </a:r>
            <a:r>
              <a:rPr lang="en-US" dirty="0"/>
              <a:t> Di PT XYZ,” </a:t>
            </a:r>
            <a:r>
              <a:rPr lang="en-US" i="1" dirty="0"/>
              <a:t>TMIT</a:t>
            </a:r>
            <a:r>
              <a:rPr lang="en-US" dirty="0"/>
              <a:t>, vol. 1, no. 3, pp. 145–154, Sep. 2022, </a:t>
            </a:r>
            <a:r>
              <a:rPr lang="en-US" dirty="0" err="1"/>
              <a:t>doi</a:t>
            </a:r>
            <a:r>
              <a:rPr lang="en-US" dirty="0"/>
              <a:t>: 10.55826/tmit.v1iIII.44.</a:t>
            </a:r>
            <a:endParaRPr lang="en-ID" dirty="0"/>
          </a:p>
          <a:p>
            <a:pPr marL="633413" indent="-582613" algn="just">
              <a:buNone/>
            </a:pPr>
            <a:r>
              <a:rPr lang="en-US" dirty="0"/>
              <a:t>[4]	R. </a:t>
            </a:r>
            <a:r>
              <a:rPr lang="en-US" dirty="0" err="1"/>
              <a:t>Oktaviani</a:t>
            </a:r>
            <a:r>
              <a:rPr lang="en-US" dirty="0"/>
              <a:t>, H. </a:t>
            </a:r>
            <a:r>
              <a:rPr lang="en-US" dirty="0" err="1"/>
              <a:t>Rachman</a:t>
            </a:r>
            <a:r>
              <a:rPr lang="en-US" dirty="0"/>
              <a:t>, M. R. Zulfikar, and M. </a:t>
            </a:r>
            <a:r>
              <a:rPr lang="en-US" dirty="0" err="1"/>
              <a:t>Fauzi</a:t>
            </a:r>
            <a:r>
              <a:rPr lang="en-US" dirty="0"/>
              <a:t>, “PENGENDALIAN KUALITAS PRODUK SACHET MINUMAN SERBUK MENGGUNAKAN METODE SIX SIGMA DMAIC,” no. 10.</a:t>
            </a:r>
            <a:endParaRPr lang="en-ID" dirty="0"/>
          </a:p>
          <a:p>
            <a:pPr marL="633413" indent="-582613" algn="just">
              <a:buNone/>
            </a:pPr>
            <a:r>
              <a:rPr lang="en-US" dirty="0"/>
              <a:t>[5]	E. B. </a:t>
            </a:r>
            <a:r>
              <a:rPr lang="en-US" dirty="0" err="1"/>
              <a:t>Sulistiarini</a:t>
            </a:r>
            <a:r>
              <a:rPr lang="en-US" dirty="0"/>
              <a:t> and N. </a:t>
            </a:r>
            <a:r>
              <a:rPr lang="en-US" dirty="0" err="1"/>
              <a:t>Finahari</a:t>
            </a:r>
            <a:r>
              <a:rPr lang="en-US" dirty="0"/>
              <a:t>, “</a:t>
            </a:r>
            <a:r>
              <a:rPr lang="en-US" dirty="0" err="1"/>
              <a:t>Kegagalan</a:t>
            </a:r>
            <a:r>
              <a:rPr lang="en-US" dirty="0"/>
              <a:t> </a:t>
            </a:r>
            <a:r>
              <a:rPr lang="en-US" dirty="0" err="1"/>
              <a:t>Produksi</a:t>
            </a:r>
            <a:r>
              <a:rPr lang="en-US" dirty="0"/>
              <a:t>: Review </a:t>
            </a:r>
            <a:r>
              <a:rPr lang="en-US" dirty="0" err="1"/>
              <a:t>Pengendalian</a:t>
            </a:r>
            <a:r>
              <a:rPr lang="en-US" dirty="0"/>
              <a:t>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Produk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Satu </a:t>
            </a:r>
            <a:r>
              <a:rPr lang="en-US" dirty="0" err="1"/>
              <a:t>Potensi</a:t>
            </a:r>
            <a:r>
              <a:rPr lang="en-US" dirty="0"/>
              <a:t> </a:t>
            </a:r>
            <a:r>
              <a:rPr lang="en-US" dirty="0" err="1"/>
              <a:t>Aktivitas</a:t>
            </a:r>
            <a:r>
              <a:rPr lang="en-US" dirty="0"/>
              <a:t> </a:t>
            </a:r>
            <a:r>
              <a:rPr lang="en-US" dirty="0" err="1"/>
              <a:t>Riset</a:t>
            </a:r>
            <a:r>
              <a:rPr lang="en-US" dirty="0"/>
              <a:t> dan </a:t>
            </a:r>
            <a:r>
              <a:rPr lang="en-US" dirty="0" err="1"/>
              <a:t>Pengabdian</a:t>
            </a:r>
            <a:r>
              <a:rPr lang="en-US" dirty="0"/>
              <a:t> Masyarakat,” vol. 7, no. 1, 2023.</a:t>
            </a:r>
            <a:endParaRPr lang="en-ID" dirty="0"/>
          </a:p>
          <a:p>
            <a:pPr marL="633413" indent="-582613" algn="just">
              <a:buNone/>
            </a:pPr>
            <a:r>
              <a:rPr lang="en-US" dirty="0"/>
              <a:t>[6]	I. </a:t>
            </a:r>
            <a:r>
              <a:rPr lang="en-US" dirty="0" err="1"/>
              <a:t>Marodiyah</a:t>
            </a:r>
            <a:r>
              <a:rPr lang="en-US" dirty="0"/>
              <a:t> and I. </a:t>
            </a:r>
            <a:r>
              <a:rPr lang="en-US" dirty="0" err="1"/>
              <a:t>Sudarso</a:t>
            </a:r>
            <a:r>
              <a:rPr lang="en-US" dirty="0"/>
              <a:t>, “ANALISA RISIKO GUNA PENINGKATAN KUALITAS PROSES PEMBANGUNAN GEDUNG BERTINGKAT,” 2020.</a:t>
            </a:r>
            <a:endParaRPr lang="en-ID" dirty="0"/>
          </a:p>
          <a:p>
            <a:pPr marL="633413" indent="-582613" algn="just">
              <a:buNone/>
            </a:pPr>
            <a:r>
              <a:rPr lang="en-US" dirty="0"/>
              <a:t>[7]	M. </a:t>
            </a:r>
            <a:r>
              <a:rPr lang="en-US" dirty="0" err="1"/>
              <a:t>Bachtiar</a:t>
            </a:r>
            <a:r>
              <a:rPr lang="en-US" dirty="0"/>
              <a:t>; Said Salim </a:t>
            </a:r>
            <a:r>
              <a:rPr lang="en-US" dirty="0" err="1"/>
              <a:t>Dahdah</a:t>
            </a:r>
            <a:r>
              <a:rPr lang="en-US" dirty="0"/>
              <a:t>; Elly </a:t>
            </a:r>
            <a:r>
              <a:rPr lang="en-US" dirty="0" err="1"/>
              <a:t>Ismiyah</a:t>
            </a:r>
            <a:r>
              <a:rPr lang="en-US" dirty="0"/>
              <a:t>, “</a:t>
            </a:r>
            <a:r>
              <a:rPr lang="en-US" dirty="0" err="1"/>
              <a:t>Analisis</a:t>
            </a:r>
            <a:r>
              <a:rPr lang="en-US" dirty="0"/>
              <a:t> </a:t>
            </a:r>
            <a:r>
              <a:rPr lang="en-US" dirty="0" err="1"/>
              <a:t>Pengendalian</a:t>
            </a:r>
            <a:r>
              <a:rPr lang="en-US" dirty="0"/>
              <a:t>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Produk</a:t>
            </a:r>
            <a:r>
              <a:rPr lang="en-US" dirty="0"/>
              <a:t> Pap Hanger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Six Sigma dan FMEA di PT. </a:t>
            </a:r>
            <a:r>
              <a:rPr lang="en-US" dirty="0" err="1"/>
              <a:t>Ravana</a:t>
            </a:r>
            <a:r>
              <a:rPr lang="en-US" dirty="0"/>
              <a:t> Jaya </a:t>
            </a:r>
            <a:r>
              <a:rPr lang="en-US" dirty="0" err="1"/>
              <a:t>Manyar</a:t>
            </a:r>
            <a:r>
              <a:rPr lang="en-US" dirty="0"/>
              <a:t> Gresik,” vol. 1, no. 4, pp. 609–618, 2020.</a:t>
            </a:r>
            <a:endParaRPr lang="en-ID" dirty="0"/>
          </a:p>
          <a:p>
            <a:pPr marL="50800" indent="0" algn="ctr">
              <a:buNone/>
            </a:pP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87937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9E898-F775-4FBD-B80B-A7CAE1B4F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Referensi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0EC22-9E9E-4765-9FBF-62EE6107DE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722313" indent="-671513" algn="just">
              <a:buNone/>
            </a:pPr>
            <a:r>
              <a:rPr lang="en-US" dirty="0"/>
              <a:t>[8]	Amit Yadav; V.K. </a:t>
            </a:r>
            <a:r>
              <a:rPr lang="en-US" dirty="0" err="1"/>
              <a:t>Sukhwani</a:t>
            </a:r>
            <a:r>
              <a:rPr lang="en-US" dirty="0"/>
              <a:t>, “Quality Improvement by Using Six Sigma DMAIC in an Industry,” </a:t>
            </a:r>
            <a:r>
              <a:rPr lang="en-US" i="1" dirty="0"/>
              <a:t>International Journal of Current Engineering and Technology</a:t>
            </a:r>
            <a:r>
              <a:rPr lang="en-US" dirty="0"/>
              <a:t>, vol. 6, no. 1, pp. 41–46, 2016.</a:t>
            </a:r>
            <a:endParaRPr lang="en-ID" dirty="0"/>
          </a:p>
          <a:p>
            <a:pPr marL="722313" indent="-671513" algn="just">
              <a:buNone/>
            </a:pPr>
            <a:r>
              <a:rPr lang="en-US" dirty="0"/>
              <a:t>[9]	Hana </a:t>
            </a:r>
            <a:r>
              <a:rPr lang="en-US" dirty="0" err="1"/>
              <a:t>Catur</a:t>
            </a:r>
            <a:r>
              <a:rPr lang="en-US" dirty="0"/>
              <a:t> </a:t>
            </a:r>
            <a:r>
              <a:rPr lang="en-US" dirty="0" err="1"/>
              <a:t>Wahyuni</a:t>
            </a:r>
            <a:r>
              <a:rPr lang="en-US" dirty="0"/>
              <a:t>; </a:t>
            </a:r>
            <a:r>
              <a:rPr lang="en-US" dirty="0" err="1"/>
              <a:t>Wiwik</a:t>
            </a:r>
            <a:r>
              <a:rPr lang="en-US" dirty="0"/>
              <a:t> </a:t>
            </a:r>
            <a:r>
              <a:rPr lang="en-US" dirty="0" err="1"/>
              <a:t>Sulistiyowati;Muhammad</a:t>
            </a:r>
            <a:r>
              <a:rPr lang="en-US" dirty="0"/>
              <a:t> </a:t>
            </a:r>
            <a:r>
              <a:rPr lang="en-US" dirty="0" err="1"/>
              <a:t>Khamim</a:t>
            </a:r>
            <a:r>
              <a:rPr lang="en-US" dirty="0"/>
              <a:t>, </a:t>
            </a:r>
            <a:r>
              <a:rPr lang="en-US" i="1" dirty="0" err="1"/>
              <a:t>Pengendalian</a:t>
            </a:r>
            <a:r>
              <a:rPr lang="en-US" i="1" dirty="0"/>
              <a:t> </a:t>
            </a:r>
            <a:r>
              <a:rPr lang="en-US" i="1" dirty="0" err="1"/>
              <a:t>Kualitas</a:t>
            </a:r>
            <a:r>
              <a:rPr lang="en-US" dirty="0"/>
              <a:t>. Yogyakarta: </a:t>
            </a:r>
            <a:r>
              <a:rPr lang="en-US" dirty="0" err="1"/>
              <a:t>Graha</a:t>
            </a:r>
            <a:r>
              <a:rPr lang="en-US" dirty="0"/>
              <a:t> </a:t>
            </a:r>
            <a:r>
              <a:rPr lang="en-US" dirty="0" err="1"/>
              <a:t>Ilmu</a:t>
            </a:r>
            <a:r>
              <a:rPr lang="en-US" dirty="0"/>
              <a:t>, 2015.</a:t>
            </a:r>
            <a:endParaRPr lang="en-ID" dirty="0"/>
          </a:p>
          <a:p>
            <a:pPr marL="722313" indent="-671513" algn="just">
              <a:buNone/>
            </a:pPr>
            <a:r>
              <a:rPr lang="en-US" dirty="0"/>
              <a:t>[10]	H. </a:t>
            </a:r>
            <a:r>
              <a:rPr lang="en-US" dirty="0" err="1"/>
              <a:t>Sirine</a:t>
            </a:r>
            <a:r>
              <a:rPr lang="en-US" dirty="0"/>
              <a:t> and E. P. </a:t>
            </a:r>
            <a:r>
              <a:rPr lang="en-US" dirty="0" err="1"/>
              <a:t>Kurniawati</a:t>
            </a:r>
            <a:r>
              <a:rPr lang="en-US" dirty="0"/>
              <a:t>, “PENGENDALIAN KUALITAS MENGGUNAKAN METODE SIX SIGMA,” vol. 02, no. 03, 2017.</a:t>
            </a:r>
            <a:endParaRPr lang="en-ID" dirty="0"/>
          </a:p>
          <a:p>
            <a:pPr marL="722313" indent="-671513" algn="just">
              <a:buNone/>
            </a:pPr>
            <a:r>
              <a:rPr lang="en-US" dirty="0"/>
              <a:t>[11]	M. </a:t>
            </a:r>
            <a:r>
              <a:rPr lang="en-US" dirty="0" err="1"/>
              <a:t>Smętkowska</a:t>
            </a:r>
            <a:r>
              <a:rPr lang="en-US" dirty="0"/>
              <a:t> and B. </a:t>
            </a:r>
            <a:r>
              <a:rPr lang="en-US" dirty="0" err="1"/>
              <a:t>Mrugalska</a:t>
            </a:r>
            <a:r>
              <a:rPr lang="en-US" dirty="0"/>
              <a:t>, “Using Six Sigma DMAIC to Improve the Quality of the Production Process: A Case Study,” </a:t>
            </a:r>
            <a:r>
              <a:rPr lang="en-US" i="1" dirty="0"/>
              <a:t>Procedia - Social and Behavioral Sciences</a:t>
            </a:r>
            <a:r>
              <a:rPr lang="en-US" dirty="0"/>
              <a:t>, vol. 238, pp. 590–596, 2018, </a:t>
            </a:r>
            <a:r>
              <a:rPr lang="en-US" dirty="0" err="1"/>
              <a:t>doi</a:t>
            </a:r>
            <a:r>
              <a:rPr lang="en-US" dirty="0"/>
              <a:t>: 10.1016/j.sbspro.2018.04.039.</a:t>
            </a:r>
            <a:endParaRPr lang="en-ID" dirty="0"/>
          </a:p>
          <a:p>
            <a:pPr marL="722313" indent="-671513" algn="just">
              <a:buNone/>
            </a:pPr>
            <a:r>
              <a:rPr lang="en-US" dirty="0"/>
              <a:t>[12]	Adi </a:t>
            </a:r>
            <a:r>
              <a:rPr lang="en-US" dirty="0" err="1"/>
              <a:t>Juwito</a:t>
            </a:r>
            <a:r>
              <a:rPr lang="en-US" dirty="0"/>
              <a:t> ; Ari </a:t>
            </a:r>
            <a:r>
              <a:rPr lang="en-US" dirty="0" err="1"/>
              <a:t>Zaqi</a:t>
            </a:r>
            <a:r>
              <a:rPr lang="en-US" dirty="0"/>
              <a:t> Al- </a:t>
            </a:r>
            <a:r>
              <a:rPr lang="en-US" dirty="0" err="1"/>
              <a:t>Faritsy</a:t>
            </a:r>
            <a:r>
              <a:rPr lang="en-US" dirty="0"/>
              <a:t>, “</a:t>
            </a:r>
            <a:r>
              <a:rPr lang="en-US" dirty="0" err="1"/>
              <a:t>Analisis</a:t>
            </a:r>
            <a:r>
              <a:rPr lang="en-US" dirty="0"/>
              <a:t> </a:t>
            </a:r>
            <a:r>
              <a:rPr lang="en-US" dirty="0" err="1"/>
              <a:t>Pengendalian</a:t>
            </a:r>
            <a:r>
              <a:rPr lang="en-US" dirty="0"/>
              <a:t>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Mengurangi</a:t>
            </a:r>
            <a:r>
              <a:rPr lang="en-US" dirty="0"/>
              <a:t> </a:t>
            </a:r>
            <a:r>
              <a:rPr lang="en-US" dirty="0" err="1"/>
              <a:t>Cacat</a:t>
            </a:r>
            <a:r>
              <a:rPr lang="en-US" dirty="0"/>
              <a:t> </a:t>
            </a:r>
            <a:r>
              <a:rPr lang="en-US" dirty="0" err="1"/>
              <a:t>Produk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Six Sigma di UMKM </a:t>
            </a:r>
            <a:r>
              <a:rPr lang="en-US" dirty="0" err="1"/>
              <a:t>Makmur</a:t>
            </a:r>
            <a:r>
              <a:rPr lang="en-US" dirty="0"/>
              <a:t> Sentosa,” </a:t>
            </a:r>
            <a:r>
              <a:rPr lang="en-US" i="1" dirty="0" err="1"/>
              <a:t>Jurnal</a:t>
            </a:r>
            <a:r>
              <a:rPr lang="en-US" i="1" dirty="0"/>
              <a:t> </a:t>
            </a:r>
            <a:r>
              <a:rPr lang="en-US" i="1" dirty="0" err="1"/>
              <a:t>Cakrawala</a:t>
            </a:r>
            <a:r>
              <a:rPr lang="en-US" i="1" dirty="0"/>
              <a:t> </a:t>
            </a:r>
            <a:r>
              <a:rPr lang="en-US" i="1" dirty="0" err="1"/>
              <a:t>Ilmiah</a:t>
            </a:r>
            <a:r>
              <a:rPr lang="en-US" dirty="0"/>
              <a:t>, vol. 1, no. 12, pp. 3295–3315, 2022.</a:t>
            </a:r>
            <a:endParaRPr lang="en-ID" dirty="0"/>
          </a:p>
          <a:p>
            <a:pPr marL="722313" indent="-671513" algn="just">
              <a:buNone/>
            </a:pPr>
            <a:r>
              <a:rPr lang="en-US" dirty="0"/>
              <a:t>[13]	</a:t>
            </a:r>
            <a:r>
              <a:rPr lang="en-US" dirty="0" err="1"/>
              <a:t>Sofiyanurriyanti</a:t>
            </a:r>
            <a:r>
              <a:rPr lang="en-US" dirty="0"/>
              <a:t>; </a:t>
            </a:r>
            <a:r>
              <a:rPr lang="en-US" dirty="0" err="1"/>
              <a:t>Mahasin</a:t>
            </a:r>
            <a:r>
              <a:rPr lang="en-US" dirty="0"/>
              <a:t> Maulana Ahmad, “</a:t>
            </a:r>
            <a:r>
              <a:rPr lang="en-US" dirty="0" err="1"/>
              <a:t>Penerapan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Six Sigma (DMAIC) Pada UMKM </a:t>
            </a:r>
            <a:r>
              <a:rPr lang="en-US" dirty="0" err="1"/>
              <a:t>Kerudung</a:t>
            </a:r>
            <a:r>
              <a:rPr lang="en-US" dirty="0"/>
              <a:t> di </a:t>
            </a:r>
            <a:r>
              <a:rPr lang="en-US" dirty="0" err="1"/>
              <a:t>Desa</a:t>
            </a:r>
            <a:r>
              <a:rPr lang="en-US" dirty="0"/>
              <a:t> </a:t>
            </a:r>
            <a:r>
              <a:rPr lang="en-US" dirty="0" err="1"/>
              <a:t>Sukowati</a:t>
            </a:r>
            <a:r>
              <a:rPr lang="en-US" dirty="0"/>
              <a:t> </a:t>
            </a:r>
            <a:r>
              <a:rPr lang="en-US" dirty="0" err="1"/>
              <a:t>Bungah</a:t>
            </a:r>
            <a:r>
              <a:rPr lang="en-US" dirty="0"/>
              <a:t> Gresik,” </a:t>
            </a:r>
            <a:r>
              <a:rPr lang="en-US" i="1" dirty="0" err="1"/>
              <a:t>Jurnal</a:t>
            </a:r>
            <a:r>
              <a:rPr lang="en-US" i="1" dirty="0"/>
              <a:t> </a:t>
            </a:r>
            <a:r>
              <a:rPr lang="en-US" i="1" dirty="0" err="1"/>
              <a:t>Optimalisasi</a:t>
            </a:r>
            <a:r>
              <a:rPr lang="en-US" dirty="0"/>
              <a:t>, vol. 5, no. 2, pp. 121–127, 2019.</a:t>
            </a:r>
            <a:endParaRPr lang="en-ID" dirty="0"/>
          </a:p>
          <a:p>
            <a:pPr marL="722313" indent="-671513" algn="just">
              <a:buNone/>
            </a:pPr>
            <a:r>
              <a:rPr lang="en-US" dirty="0"/>
              <a:t>[14]	</a:t>
            </a:r>
            <a:r>
              <a:rPr lang="en-US" dirty="0" err="1"/>
              <a:t>Somadi</a:t>
            </a:r>
            <a:r>
              <a:rPr lang="en-US" dirty="0"/>
              <a:t>, “</a:t>
            </a:r>
            <a:r>
              <a:rPr lang="en-US" dirty="0" err="1"/>
              <a:t>Evaluasi</a:t>
            </a:r>
            <a:r>
              <a:rPr lang="en-US" dirty="0"/>
              <a:t> </a:t>
            </a:r>
            <a:r>
              <a:rPr lang="en-US" dirty="0" err="1"/>
              <a:t>Keterlambatan</a:t>
            </a:r>
            <a:r>
              <a:rPr lang="en-US" dirty="0"/>
              <a:t> </a:t>
            </a:r>
            <a:r>
              <a:rPr lang="en-US" dirty="0" err="1"/>
              <a:t>Pengiriman</a:t>
            </a:r>
            <a:r>
              <a:rPr lang="en-US" dirty="0"/>
              <a:t> </a:t>
            </a:r>
            <a:r>
              <a:rPr lang="en-US" dirty="0" err="1"/>
              <a:t>Barang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Six Sigma,” </a:t>
            </a:r>
            <a:r>
              <a:rPr lang="en-US" i="1" dirty="0" err="1"/>
              <a:t>Jurnal</a:t>
            </a:r>
            <a:r>
              <a:rPr lang="en-US" i="1" dirty="0"/>
              <a:t> </a:t>
            </a:r>
            <a:r>
              <a:rPr lang="en-US" i="1" dirty="0" err="1"/>
              <a:t>Logistik</a:t>
            </a:r>
            <a:r>
              <a:rPr lang="en-US" i="1" dirty="0"/>
              <a:t> Indonesia</a:t>
            </a:r>
            <a:r>
              <a:rPr lang="en-US" dirty="0"/>
              <a:t>, vol. 4, no. 2, pp. 81–93.</a:t>
            </a:r>
            <a:endParaRPr lang="en-ID" dirty="0"/>
          </a:p>
          <a:p>
            <a:pPr marL="50800" indent="0" algn="ctr">
              <a:buNone/>
            </a:pP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61755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9E898-F775-4FBD-B80B-A7CAE1B4F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Referensi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0EC22-9E9E-4765-9FBF-62EE6107DE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722313" indent="-671513" algn="just">
              <a:buNone/>
            </a:pPr>
            <a:r>
              <a:rPr lang="en-US" dirty="0"/>
              <a:t>[15]	</a:t>
            </a:r>
            <a:r>
              <a:rPr lang="en-US" dirty="0" err="1"/>
              <a:t>Suhadak</a:t>
            </a:r>
            <a:r>
              <a:rPr lang="en-US" dirty="0"/>
              <a:t> and T. </a:t>
            </a:r>
            <a:r>
              <a:rPr lang="en-US" dirty="0" err="1"/>
              <a:t>Sukmono</a:t>
            </a:r>
            <a:r>
              <a:rPr lang="en-US" dirty="0"/>
              <a:t>, “Improving Product Quality With Production Quality Control,” </a:t>
            </a:r>
            <a:r>
              <a:rPr lang="en-US" i="1" dirty="0" err="1"/>
              <a:t>prozima</a:t>
            </a:r>
            <a:r>
              <a:rPr lang="en-US" dirty="0"/>
              <a:t>, vol. 4, no. 2, pp. 41–50, Mar. 2021, </a:t>
            </a:r>
            <a:r>
              <a:rPr lang="en-US" dirty="0" err="1"/>
              <a:t>doi</a:t>
            </a:r>
            <a:r>
              <a:rPr lang="en-US" dirty="0"/>
              <a:t>: 10.21070/prozima.v4i2.1306.</a:t>
            </a:r>
            <a:endParaRPr lang="en-ID" dirty="0"/>
          </a:p>
          <a:p>
            <a:pPr marL="722313" indent="-671513" algn="just">
              <a:buNone/>
            </a:pPr>
            <a:r>
              <a:rPr lang="en-US" dirty="0"/>
              <a:t>[16]	A. A. </a:t>
            </a:r>
            <a:r>
              <a:rPr lang="en-US" dirty="0" err="1"/>
              <a:t>Hidayat</a:t>
            </a:r>
            <a:r>
              <a:rPr lang="en-US" dirty="0"/>
              <a:t>, “</a:t>
            </a:r>
            <a:r>
              <a:rPr lang="en-US" dirty="0" err="1"/>
              <a:t>Analisis</a:t>
            </a:r>
            <a:r>
              <a:rPr lang="en-US" dirty="0"/>
              <a:t> Program </a:t>
            </a:r>
            <a:r>
              <a:rPr lang="en-US" dirty="0" err="1"/>
              <a:t>Keselamatan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Usaha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Produktivitas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Pendekatan</a:t>
            </a:r>
            <a:r>
              <a:rPr lang="en-US" dirty="0"/>
              <a:t> HIRARC dan FTA (</a:t>
            </a:r>
            <a:r>
              <a:rPr lang="en-US" dirty="0" err="1"/>
              <a:t>Studi</a:t>
            </a:r>
            <a:r>
              <a:rPr lang="en-US" dirty="0"/>
              <a:t> </a:t>
            </a:r>
            <a:r>
              <a:rPr lang="en-US" dirty="0" err="1"/>
              <a:t>Kasus</a:t>
            </a:r>
            <a:r>
              <a:rPr lang="en-US" dirty="0"/>
              <a:t>: PT Mitra </a:t>
            </a:r>
            <a:r>
              <a:rPr lang="en-US" dirty="0" err="1"/>
              <a:t>Karsa</a:t>
            </a:r>
            <a:r>
              <a:rPr lang="en-US" dirty="0"/>
              <a:t> Utama),” vol. 1, 2020.</a:t>
            </a:r>
            <a:endParaRPr lang="en-ID" dirty="0"/>
          </a:p>
          <a:p>
            <a:pPr marL="722313" indent="-671513" algn="just">
              <a:buNone/>
            </a:pPr>
            <a:r>
              <a:rPr lang="en-US" dirty="0"/>
              <a:t>[17]	R. Y. Hanif, H. S. </a:t>
            </a:r>
            <a:r>
              <a:rPr lang="en-US" dirty="0" err="1"/>
              <a:t>Rukmi</a:t>
            </a:r>
            <a:r>
              <a:rPr lang="en-US" dirty="0"/>
              <a:t>, and S. </a:t>
            </a:r>
            <a:r>
              <a:rPr lang="en-US" dirty="0" err="1"/>
              <a:t>Susanty</a:t>
            </a:r>
            <a:r>
              <a:rPr lang="en-US" dirty="0"/>
              <a:t>, “PERBAIKAN KUALITAS PRODUK KERATON LUXURY DI PT. X DENGAN MENGGUNAKAN METODE FAILURE MODE and EFFECT ANALYSIS (FMEA) dan FAULT TREE ANALYSIS (FTA)”.</a:t>
            </a:r>
            <a:endParaRPr lang="en-ID" dirty="0"/>
          </a:p>
          <a:p>
            <a:pPr marL="722313" indent="-671513" algn="just">
              <a:buNone/>
            </a:pPr>
            <a:r>
              <a:rPr lang="en-US" dirty="0"/>
              <a:t>[18]	E. A. Agustin and H. C. </a:t>
            </a:r>
            <a:r>
              <a:rPr lang="en-US" dirty="0" err="1"/>
              <a:t>Wahyuni</a:t>
            </a:r>
            <a:r>
              <a:rPr lang="en-US" dirty="0"/>
              <a:t>, “Quality Control Analysis of UD. </a:t>
            </a:r>
            <a:r>
              <a:rPr lang="en-US" dirty="0" err="1"/>
              <a:t>Tiga</a:t>
            </a:r>
            <a:r>
              <a:rPr lang="en-US" dirty="0"/>
              <a:t> Putra Crackers Product Using the Six Sigma Method and Failure Mode and Effect </a:t>
            </a:r>
            <a:r>
              <a:rPr lang="en-US" dirty="0" err="1"/>
              <a:t>Analysisi</a:t>
            </a:r>
            <a:r>
              <a:rPr lang="en-US" dirty="0"/>
              <a:t> (FMEA)”.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550373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0280285-F61D-4DD8-AE92-AAB9EF9821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14918" y="2794708"/>
            <a:ext cx="7762164" cy="1268585"/>
          </a:xfrm>
        </p:spPr>
        <p:txBody>
          <a:bodyPr>
            <a:normAutofit/>
          </a:bodyPr>
          <a:lstStyle/>
          <a:p>
            <a:r>
              <a:rPr lang="en-US" sz="8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Terima</a:t>
            </a:r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Kasih</a:t>
            </a:r>
            <a:endParaRPr lang="id-ID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2783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04f7abbb21_0_309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 dirty="0"/>
              <a:t>LATAR BELAKANG</a:t>
            </a:r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BFD0CB-2C88-4DC2-9FD9-0E4678C81A7D}"/>
              </a:ext>
            </a:extLst>
          </p:cNvPr>
          <p:cNvSpPr/>
          <p:nvPr/>
        </p:nvSpPr>
        <p:spPr>
          <a:xfrm>
            <a:off x="113072" y="1118078"/>
            <a:ext cx="119216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2313" algn="just"/>
            <a:r>
              <a:rPr lang="en-ID" sz="2400" dirty="0" err="1">
                <a:solidFill>
                  <a:schemeClr val="tx1"/>
                </a:solidFill>
              </a:rPr>
              <a:t>Desa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Penatarsewu</a:t>
            </a:r>
            <a:r>
              <a:rPr lang="en-ID" sz="2400" dirty="0">
                <a:solidFill>
                  <a:schemeClr val="tx1"/>
                </a:solidFill>
              </a:rPr>
              <a:t>, </a:t>
            </a:r>
            <a:r>
              <a:rPr lang="en-ID" sz="2400" dirty="0" err="1">
                <a:solidFill>
                  <a:schemeClr val="tx1"/>
                </a:solidFill>
              </a:rPr>
              <a:t>Kecamatan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Tanggulangin</a:t>
            </a:r>
            <a:r>
              <a:rPr lang="en-ID" sz="2400" dirty="0">
                <a:solidFill>
                  <a:schemeClr val="tx1"/>
                </a:solidFill>
              </a:rPr>
              <a:t>, </a:t>
            </a:r>
            <a:r>
              <a:rPr lang="en-ID" sz="2400" dirty="0" err="1">
                <a:solidFill>
                  <a:schemeClr val="tx1"/>
                </a:solidFill>
              </a:rPr>
              <a:t>Kabupaten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Sidoarjo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sebagian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besar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warganya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memiliki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usaha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pengasapan</a:t>
            </a:r>
            <a:r>
              <a:rPr lang="en-ID" sz="2400" dirty="0">
                <a:solidFill>
                  <a:schemeClr val="tx1"/>
                </a:solidFill>
              </a:rPr>
              <a:t>. </a:t>
            </a:r>
            <a:r>
              <a:rPr lang="en-ID" sz="2400" dirty="0" err="1">
                <a:solidFill>
                  <a:schemeClr val="tx1"/>
                </a:solidFill>
              </a:rPr>
              <a:t>Setiap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pelaku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usaha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pengasapan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bisa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menggunakan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kisaran</a:t>
            </a:r>
            <a:r>
              <a:rPr lang="en-ID" sz="2400" dirty="0">
                <a:solidFill>
                  <a:schemeClr val="tx1"/>
                </a:solidFill>
              </a:rPr>
              <a:t> 75 kg </a:t>
            </a:r>
            <a:r>
              <a:rPr lang="en-ID" sz="2400" dirty="0" err="1">
                <a:solidFill>
                  <a:schemeClr val="tx1"/>
                </a:solidFill>
              </a:rPr>
              <a:t>hingga</a:t>
            </a:r>
            <a:r>
              <a:rPr lang="en-ID" sz="2400" dirty="0">
                <a:solidFill>
                  <a:schemeClr val="tx1"/>
                </a:solidFill>
              </a:rPr>
              <a:t> 100 kg </a:t>
            </a:r>
            <a:r>
              <a:rPr lang="en-ID" sz="2400" dirty="0" err="1">
                <a:solidFill>
                  <a:schemeClr val="tx1"/>
                </a:solidFill>
              </a:rPr>
              <a:t>ikan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mujair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setiap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harinya</a:t>
            </a:r>
            <a:r>
              <a:rPr lang="en-ID" sz="2400" dirty="0">
                <a:solidFill>
                  <a:schemeClr val="tx1"/>
                </a:solidFill>
              </a:rPr>
              <a:t>, yang </a:t>
            </a:r>
            <a:r>
              <a:rPr lang="en-ID" sz="2400" dirty="0" err="1">
                <a:solidFill>
                  <a:schemeClr val="tx1"/>
                </a:solidFill>
              </a:rPr>
              <a:t>kemudian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terbagi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menjadi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produk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mentahan</a:t>
            </a:r>
            <a:r>
              <a:rPr lang="en-ID" sz="2400" dirty="0">
                <a:solidFill>
                  <a:schemeClr val="tx1"/>
                </a:solidFill>
              </a:rPr>
              <a:t> dan </a:t>
            </a:r>
            <a:r>
              <a:rPr lang="en-ID" sz="2400" dirty="0" err="1">
                <a:solidFill>
                  <a:schemeClr val="tx1"/>
                </a:solidFill>
              </a:rPr>
              <a:t>produk</a:t>
            </a:r>
            <a:r>
              <a:rPr lang="en-ID" sz="2400" dirty="0">
                <a:solidFill>
                  <a:schemeClr val="tx1"/>
                </a:solidFill>
              </a:rPr>
              <a:t> yang </a:t>
            </a:r>
            <a:r>
              <a:rPr lang="en-ID" sz="2400" dirty="0" err="1">
                <a:solidFill>
                  <a:schemeClr val="tx1"/>
                </a:solidFill>
              </a:rPr>
              <a:t>diolah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dengan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cara</a:t>
            </a:r>
            <a:r>
              <a:rPr lang="en-ID" sz="2400" dirty="0">
                <a:solidFill>
                  <a:schemeClr val="tx1"/>
                </a:solidFill>
              </a:rPr>
              <a:t> di asap. </a:t>
            </a:r>
            <a:r>
              <a:rPr lang="en-ID" sz="2400" dirty="0" err="1">
                <a:solidFill>
                  <a:schemeClr val="tx1"/>
                </a:solidFill>
              </a:rPr>
              <a:t>Prosespengasapan</a:t>
            </a:r>
            <a:r>
              <a:rPr lang="en-ID" sz="2400" dirty="0">
                <a:solidFill>
                  <a:schemeClr val="tx1"/>
                </a:solidFill>
              </a:rPr>
              <a:t> yang </a:t>
            </a:r>
            <a:r>
              <a:rPr lang="en-ID" sz="2400" dirty="0" err="1">
                <a:solidFill>
                  <a:schemeClr val="tx1"/>
                </a:solidFill>
              </a:rPr>
              <a:t>dilakukanoleh</a:t>
            </a:r>
            <a:r>
              <a:rPr lang="en-ID" sz="2400" dirty="0">
                <a:solidFill>
                  <a:schemeClr val="tx1"/>
                </a:solidFill>
              </a:rPr>
              <a:t> para </a:t>
            </a:r>
            <a:r>
              <a:rPr lang="en-ID" sz="2400" dirty="0" err="1">
                <a:solidFill>
                  <a:schemeClr val="tx1"/>
                </a:solidFill>
              </a:rPr>
              <a:t>pelakuusaha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saat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ini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masih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menggunakan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cara</a:t>
            </a:r>
            <a:r>
              <a:rPr lang="en-ID" sz="2400" dirty="0">
                <a:solidFill>
                  <a:schemeClr val="tx1"/>
                </a:solidFill>
              </a:rPr>
              <a:t> – </a:t>
            </a:r>
            <a:r>
              <a:rPr lang="en-ID" sz="2400" dirty="0" err="1">
                <a:solidFill>
                  <a:schemeClr val="tx1"/>
                </a:solidFill>
              </a:rPr>
              <a:t>cara</a:t>
            </a:r>
            <a:r>
              <a:rPr lang="en-ID" sz="2400" dirty="0">
                <a:solidFill>
                  <a:schemeClr val="tx1"/>
                </a:solidFill>
              </a:rPr>
              <a:t> manual, </a:t>
            </a:r>
            <a:r>
              <a:rPr lang="en-ID" sz="2400" dirty="0" err="1">
                <a:solidFill>
                  <a:schemeClr val="tx1"/>
                </a:solidFill>
              </a:rPr>
              <a:t>dimulai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dari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pembersihan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ikan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hingga</a:t>
            </a:r>
            <a:r>
              <a:rPr lang="en-ID" sz="2400" dirty="0">
                <a:solidFill>
                  <a:schemeClr val="tx1"/>
                </a:solidFill>
              </a:rPr>
              <a:t> proses </a:t>
            </a:r>
            <a:r>
              <a:rPr lang="en-ID" sz="2400" dirty="0" err="1">
                <a:solidFill>
                  <a:schemeClr val="tx1"/>
                </a:solidFill>
              </a:rPr>
              <a:t>pengasapan</a:t>
            </a:r>
            <a:r>
              <a:rPr lang="en-ID" sz="2400" dirty="0">
                <a:solidFill>
                  <a:schemeClr val="tx1"/>
                </a:solidFill>
              </a:rPr>
              <a:t> yang </a:t>
            </a:r>
            <a:r>
              <a:rPr lang="en-ID" sz="2400" dirty="0" err="1">
                <a:solidFill>
                  <a:schemeClr val="tx1"/>
                </a:solidFill>
              </a:rPr>
              <a:t>menggunakan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arang</a:t>
            </a:r>
            <a:r>
              <a:rPr lang="en-ID" sz="2400" dirty="0">
                <a:solidFill>
                  <a:schemeClr val="tx1"/>
                </a:solidFill>
              </a:rPr>
              <a:t> dan </a:t>
            </a:r>
            <a:r>
              <a:rPr lang="en-ID" sz="2400" dirty="0" err="1">
                <a:solidFill>
                  <a:schemeClr val="tx1"/>
                </a:solidFill>
              </a:rPr>
              <a:t>batok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kelapa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serta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serabut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kelapa</a:t>
            </a:r>
            <a:r>
              <a:rPr lang="en-ID" sz="2400" dirty="0">
                <a:solidFill>
                  <a:schemeClr val="tx1"/>
                </a:solidFill>
              </a:rPr>
              <a:t>. </a:t>
            </a:r>
            <a:r>
              <a:rPr lang="en-ID" sz="2400" dirty="0" err="1">
                <a:solidFill>
                  <a:schemeClr val="tx1"/>
                </a:solidFill>
              </a:rPr>
              <a:t>Dalam</a:t>
            </a:r>
            <a:r>
              <a:rPr lang="en-ID" sz="2400" dirty="0">
                <a:solidFill>
                  <a:schemeClr val="tx1"/>
                </a:solidFill>
              </a:rPr>
              <a:t> proses yang </a:t>
            </a:r>
            <a:r>
              <a:rPr lang="en-ID" sz="2400" dirty="0" err="1">
                <a:solidFill>
                  <a:schemeClr val="tx1"/>
                </a:solidFill>
              </a:rPr>
              <a:t>masih</a:t>
            </a:r>
            <a:r>
              <a:rPr lang="en-ID" sz="2400" dirty="0">
                <a:solidFill>
                  <a:schemeClr val="tx1"/>
                </a:solidFill>
              </a:rPr>
              <a:t> manual </a:t>
            </a:r>
            <a:r>
              <a:rPr lang="en-ID" sz="2400" dirty="0" err="1">
                <a:solidFill>
                  <a:schemeClr val="tx1"/>
                </a:solidFill>
              </a:rPr>
              <a:t>ini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dinilai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dapat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menyebabkan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beberapa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kondisi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kerusakan</a:t>
            </a:r>
            <a:r>
              <a:rPr lang="en-ID" sz="2400" dirty="0">
                <a:solidFill>
                  <a:schemeClr val="tx1"/>
                </a:solidFill>
              </a:rPr>
              <a:t> pada </a:t>
            </a:r>
            <a:r>
              <a:rPr lang="en-ID" sz="2400" dirty="0" err="1">
                <a:solidFill>
                  <a:schemeClr val="tx1"/>
                </a:solidFill>
              </a:rPr>
              <a:t>produk</a:t>
            </a:r>
            <a:r>
              <a:rPr lang="en-ID" sz="2400" dirty="0">
                <a:solidFill>
                  <a:schemeClr val="tx1"/>
                </a:solidFill>
              </a:rPr>
              <a:t> yang </a:t>
            </a:r>
            <a:r>
              <a:rPr lang="en-ID" sz="2400" dirty="0" err="1">
                <a:solidFill>
                  <a:schemeClr val="tx1"/>
                </a:solidFill>
              </a:rPr>
              <a:t>bisa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saja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merugikan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pelaku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usaha</a:t>
            </a:r>
            <a:r>
              <a:rPr lang="en-ID" sz="2400" dirty="0">
                <a:solidFill>
                  <a:schemeClr val="tx1"/>
                </a:solidFill>
              </a:rPr>
              <a:t> dan </a:t>
            </a:r>
            <a:r>
              <a:rPr lang="en-ID" sz="2400" dirty="0" err="1">
                <a:solidFill>
                  <a:schemeClr val="tx1"/>
                </a:solidFill>
              </a:rPr>
              <a:t>mengakibatkan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kualitas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produk</a:t>
            </a:r>
            <a:r>
              <a:rPr lang="en-ID" sz="2400" dirty="0">
                <a:solidFill>
                  <a:schemeClr val="tx1"/>
                </a:solidFill>
              </a:rPr>
              <a:t> yang </a:t>
            </a:r>
            <a:r>
              <a:rPr lang="en-ID" sz="2400" dirty="0" err="1">
                <a:solidFill>
                  <a:schemeClr val="tx1"/>
                </a:solidFill>
              </a:rPr>
              <a:t>akan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dijual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menurun</a:t>
            </a:r>
            <a:r>
              <a:rPr lang="en-ID" sz="2400" dirty="0">
                <a:solidFill>
                  <a:schemeClr val="tx1"/>
                </a:solidFill>
              </a:rPr>
              <a:t>. </a:t>
            </a:r>
            <a:r>
              <a:rPr lang="en-ID" sz="2400" dirty="0" err="1">
                <a:solidFill>
                  <a:schemeClr val="tx1"/>
                </a:solidFill>
              </a:rPr>
              <a:t>Dalam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satu</a:t>
            </a:r>
            <a:r>
              <a:rPr lang="en-ID" sz="2400" dirty="0">
                <a:solidFill>
                  <a:schemeClr val="tx1"/>
                </a:solidFill>
              </a:rPr>
              <a:t> kali proses </a:t>
            </a:r>
            <a:r>
              <a:rPr lang="en-ID" sz="2400" dirty="0" err="1">
                <a:solidFill>
                  <a:schemeClr val="tx1"/>
                </a:solidFill>
              </a:rPr>
              <a:t>produksi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sebanyak</a:t>
            </a:r>
            <a:r>
              <a:rPr lang="en-ID" sz="2400" dirty="0">
                <a:solidFill>
                  <a:schemeClr val="tx1"/>
                </a:solidFill>
              </a:rPr>
              <a:t> 8,2% </a:t>
            </a:r>
            <a:r>
              <a:rPr lang="en-ID" sz="2400" dirty="0" err="1">
                <a:solidFill>
                  <a:schemeClr val="tx1"/>
                </a:solidFill>
              </a:rPr>
              <a:t>dari</a:t>
            </a:r>
            <a:r>
              <a:rPr lang="en-ID" sz="2400" dirty="0">
                <a:solidFill>
                  <a:schemeClr val="tx1"/>
                </a:solidFill>
              </a:rPr>
              <a:t> total </a:t>
            </a:r>
            <a:r>
              <a:rPr lang="en-ID" sz="2400" dirty="0" err="1">
                <a:solidFill>
                  <a:schemeClr val="tx1"/>
                </a:solidFill>
              </a:rPr>
              <a:t>produk</a:t>
            </a:r>
            <a:r>
              <a:rPr lang="en-ID" sz="2400" dirty="0">
                <a:solidFill>
                  <a:schemeClr val="tx1"/>
                </a:solidFill>
              </a:rPr>
              <a:t> yang </a:t>
            </a:r>
            <a:r>
              <a:rPr lang="en-ID" sz="2400" dirty="0" err="1">
                <a:solidFill>
                  <a:schemeClr val="tx1"/>
                </a:solidFill>
              </a:rPr>
              <a:t>dihasilkan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mengalamikecacatan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sehingga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tidak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dapat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didistribusikan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kepada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pedagang</a:t>
            </a:r>
            <a:r>
              <a:rPr lang="en-ID" sz="2400" dirty="0">
                <a:solidFill>
                  <a:schemeClr val="tx1"/>
                </a:solidFill>
              </a:rPr>
              <a:t>. Hal </a:t>
            </a:r>
            <a:r>
              <a:rPr lang="en-ID" sz="2400" dirty="0" err="1">
                <a:solidFill>
                  <a:schemeClr val="tx1"/>
                </a:solidFill>
              </a:rPr>
              <a:t>ini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dikarenakan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kualitas</a:t>
            </a:r>
            <a:r>
              <a:rPr lang="en-ID" sz="2400" dirty="0">
                <a:solidFill>
                  <a:schemeClr val="tx1"/>
                </a:solidFill>
              </a:rPr>
              <a:t> yang </a:t>
            </a:r>
            <a:r>
              <a:rPr lang="en-ID" sz="2400" dirty="0" err="1">
                <a:solidFill>
                  <a:schemeClr val="tx1"/>
                </a:solidFill>
              </a:rPr>
              <a:t>ada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berada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dibawah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standar</a:t>
            </a:r>
            <a:r>
              <a:rPr lang="en-ID" sz="2400" dirty="0">
                <a:solidFill>
                  <a:schemeClr val="tx1"/>
                </a:solidFill>
              </a:rPr>
              <a:t> yang </a:t>
            </a:r>
            <a:r>
              <a:rPr lang="en-ID" sz="2400" dirty="0" err="1">
                <a:solidFill>
                  <a:schemeClr val="tx1"/>
                </a:solidFill>
              </a:rPr>
              <a:t>telah</a:t>
            </a:r>
            <a:r>
              <a:rPr lang="en-ID" sz="2400" dirty="0">
                <a:solidFill>
                  <a:schemeClr val="tx1"/>
                </a:solidFill>
              </a:rPr>
              <a:t> </a:t>
            </a:r>
            <a:r>
              <a:rPr lang="en-ID" sz="2400" dirty="0" err="1">
                <a:solidFill>
                  <a:schemeClr val="tx1"/>
                </a:solidFill>
              </a:rPr>
              <a:t>ditentukan</a:t>
            </a:r>
            <a:r>
              <a:rPr lang="en-ID" sz="2400" dirty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04f7abbb21_0_297"/>
          <p:cNvSpPr txBox="1">
            <a:spLocks noGrp="1"/>
          </p:cNvSpPr>
          <p:nvPr>
            <p:ph type="title"/>
          </p:nvPr>
        </p:nvSpPr>
        <p:spPr>
          <a:xfrm>
            <a:off x="166758" y="67616"/>
            <a:ext cx="11830800" cy="1042200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 dirty="0" err="1"/>
              <a:t>Pertanyaan</a:t>
            </a:r>
            <a:r>
              <a:rPr lang="en-US" dirty="0"/>
              <a:t> </a:t>
            </a:r>
            <a:r>
              <a:rPr lang="en-US" dirty="0" err="1"/>
              <a:t>Penelitian</a:t>
            </a:r>
            <a:r>
              <a:rPr lang="en-US" dirty="0"/>
              <a:t> (</a:t>
            </a:r>
            <a:r>
              <a:rPr lang="en-US" dirty="0" err="1"/>
              <a:t>Rumusan</a:t>
            </a:r>
            <a:r>
              <a:rPr lang="en-US" dirty="0"/>
              <a:t> </a:t>
            </a:r>
            <a:r>
              <a:rPr lang="en-US" dirty="0" err="1"/>
              <a:t>Masalah</a:t>
            </a:r>
            <a:r>
              <a:rPr lang="en-US" dirty="0"/>
              <a:t>)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A27292-E553-1A69-C961-3C86DACAE989}"/>
              </a:ext>
            </a:extLst>
          </p:cNvPr>
          <p:cNvSpPr txBox="1"/>
          <p:nvPr/>
        </p:nvSpPr>
        <p:spPr>
          <a:xfrm>
            <a:off x="316852" y="1134908"/>
            <a:ext cx="11658838" cy="1953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fi-FI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Bagaimana pengendalian kualitas mujair pada UMKM Mujair Asap?</a:t>
            </a:r>
            <a:endParaRPr lang="id-ID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fi-FI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Bagaimana menentukan mitigasi untuk pengendalian kualitas mujair pada UMKM Mujair Asap? 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04f7abbb21_0_297"/>
          <p:cNvSpPr txBox="1">
            <a:spLocks noGrp="1"/>
          </p:cNvSpPr>
          <p:nvPr>
            <p:ph type="title"/>
          </p:nvPr>
        </p:nvSpPr>
        <p:spPr>
          <a:xfrm>
            <a:off x="166758" y="67616"/>
            <a:ext cx="11830800" cy="1042200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 dirty="0" err="1"/>
              <a:t>Tujuan</a:t>
            </a:r>
            <a:r>
              <a:rPr lang="en-US" dirty="0"/>
              <a:t> </a:t>
            </a:r>
            <a:r>
              <a:rPr lang="en-US" dirty="0" err="1"/>
              <a:t>Penelitian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A27292-E553-1A69-C961-3C86DACAE989}"/>
              </a:ext>
            </a:extLst>
          </p:cNvPr>
          <p:cNvSpPr txBox="1"/>
          <p:nvPr/>
        </p:nvSpPr>
        <p:spPr>
          <a:xfrm>
            <a:off x="1630662" y="1787504"/>
            <a:ext cx="9653048" cy="3246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i-FI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Tujuan dari pelaksanaan penelitian ini adalah: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Mengetahui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resiko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tertinggi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proses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produksi</a:t>
            </a:r>
            <a:r>
              <a:rPr lang="id-ID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untuk mengurangi jumlah kecacatan produk UMKM Mujair Asap</a:t>
            </a:r>
            <a:r>
              <a:rPr lang="fi-FI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d-ID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fi-FI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Menentukan mitigasi resiko untuk pengendalian kualitas produk pada UMKM Mujair Asap.</a:t>
            </a:r>
            <a:endParaRPr lang="en-ID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64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04f7abbb21_0_303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 dirty="0" err="1"/>
              <a:t>Metode</a:t>
            </a:r>
            <a:endParaRPr dirty="0"/>
          </a:p>
        </p:txBody>
      </p:sp>
      <p:sp>
        <p:nvSpPr>
          <p:cNvPr id="59" name="Google Shape;59;g104f7abbb21_0_303"/>
          <p:cNvSpPr txBox="1">
            <a:spLocks noGrp="1"/>
          </p:cNvSpPr>
          <p:nvPr>
            <p:ph type="body" idx="1"/>
          </p:nvPr>
        </p:nvSpPr>
        <p:spPr>
          <a:xfrm>
            <a:off x="1186508" y="1633166"/>
            <a:ext cx="9822425" cy="4544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numCol="1" anchor="t" anchorCtr="0">
            <a:noAutofit/>
          </a:bodyPr>
          <a:lstStyle/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id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Metode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Six Sigma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digunakan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mengetahui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sigma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setiap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masalah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kemudian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pencarian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akar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penyebab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permasalahan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hingga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solusi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perbaikan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id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Bachtiar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202</a:t>
            </a:r>
            <a:r>
              <a:rPr lang="id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ID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id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Salah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satu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pendekatan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pada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metode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Six Sigma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DMAIC (Define, Measure,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Analyze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Improve dan Control). Yang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merupakan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metode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pemecahan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masalah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berhubungan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prioritas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kegagalan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en-ID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Smetkowska</a:t>
            </a:r>
            <a:r>
              <a:rPr lang="en-ID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2018)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9E898-F775-4FBD-B80B-A7CAE1B4F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Hasil dan </a:t>
            </a:r>
            <a:r>
              <a:rPr lang="en-US" dirty="0" err="1"/>
              <a:t>Pembahasan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0EC22-9E9E-4765-9FBF-62EE6107DE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 algn="ctr">
              <a:buNone/>
            </a:pPr>
            <a:r>
              <a:rPr lang="en-US" dirty="0"/>
              <a:t>Diagram SIPOC (Supplier-Input-</a:t>
            </a:r>
            <a:r>
              <a:rPr lang="en-US" dirty="0" err="1"/>
              <a:t>Proccess</a:t>
            </a:r>
            <a:r>
              <a:rPr lang="en-US" dirty="0"/>
              <a:t>-Output-Customer)</a:t>
            </a:r>
          </a:p>
          <a:p>
            <a:pPr marL="50800" indent="0" algn="ctr">
              <a:buNone/>
            </a:pPr>
            <a:r>
              <a:rPr lang="en-US" dirty="0"/>
              <a:t>Pada UMKM </a:t>
            </a:r>
            <a:r>
              <a:rPr lang="en-US" dirty="0" err="1"/>
              <a:t>Mujair</a:t>
            </a:r>
            <a:r>
              <a:rPr lang="en-US" dirty="0"/>
              <a:t> Asap</a:t>
            </a:r>
          </a:p>
          <a:p>
            <a:pPr marL="50800" indent="0" algn="ctr">
              <a:buNone/>
            </a:pPr>
            <a:endParaRPr lang="en-ID" dirty="0"/>
          </a:p>
        </p:txBody>
      </p:sp>
      <p:pic>
        <p:nvPicPr>
          <p:cNvPr id="4" name="image2.png">
            <a:extLst>
              <a:ext uri="{FF2B5EF4-FFF2-40B4-BE49-F238E27FC236}">
                <a16:creationId xmlns:a16="http://schemas.microsoft.com/office/drawing/2014/main" id="{D1152D4E-F033-4445-96F4-CB146EADCF8B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48028" y="2470383"/>
            <a:ext cx="5971909" cy="368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601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9E898-F775-4FBD-B80B-A7CAE1B4F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Hasil dan </a:t>
            </a:r>
            <a:r>
              <a:rPr lang="en-US" dirty="0" err="1"/>
              <a:t>Pembahasan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0EC22-9E9E-4765-9FBF-62EE6107DE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 algn="ctr">
              <a:buNone/>
            </a:pPr>
            <a:r>
              <a:rPr lang="en-US" dirty="0" err="1"/>
              <a:t>Menentukan</a:t>
            </a:r>
            <a:r>
              <a:rPr lang="en-US" dirty="0"/>
              <a:t> Nilai CTQ pada UMKM </a:t>
            </a:r>
            <a:r>
              <a:rPr lang="en-US" dirty="0" err="1"/>
              <a:t>Ikan</a:t>
            </a:r>
            <a:r>
              <a:rPr lang="en-US" dirty="0"/>
              <a:t> </a:t>
            </a:r>
            <a:r>
              <a:rPr lang="en-US" dirty="0" err="1"/>
              <a:t>Mujair</a:t>
            </a:r>
            <a:r>
              <a:rPr lang="en-US" dirty="0"/>
              <a:t> Asap</a:t>
            </a:r>
          </a:p>
          <a:p>
            <a:pPr marL="50800" indent="0" algn="ctr">
              <a:buNone/>
            </a:pPr>
            <a:endParaRPr lang="en-ID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101F49-E105-452C-8E77-86EFBB641B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24" t="34729" r="52039" b="34027"/>
          <a:stretch/>
        </p:blipFill>
        <p:spPr>
          <a:xfrm>
            <a:off x="1900990" y="2141622"/>
            <a:ext cx="8470231" cy="352266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9066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9E898-F775-4FBD-B80B-A7CAE1B4F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Hasil dan </a:t>
            </a:r>
            <a:r>
              <a:rPr lang="en-US" dirty="0" err="1"/>
              <a:t>Pembahasan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0EC22-9E9E-4765-9FBF-62EE6107DE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 algn="ctr">
              <a:buNone/>
            </a:pPr>
            <a:r>
              <a:rPr lang="en-US" dirty="0"/>
              <a:t>Data </a:t>
            </a:r>
            <a:r>
              <a:rPr lang="en-US" dirty="0" err="1"/>
              <a:t>Produksi</a:t>
            </a:r>
            <a:r>
              <a:rPr lang="en-US" dirty="0"/>
              <a:t> dan Reject UMKM </a:t>
            </a:r>
            <a:r>
              <a:rPr lang="en-US" dirty="0" err="1"/>
              <a:t>Ikan</a:t>
            </a:r>
            <a:r>
              <a:rPr lang="en-US" dirty="0"/>
              <a:t> </a:t>
            </a:r>
            <a:r>
              <a:rPr lang="en-US" dirty="0" err="1"/>
              <a:t>Mujair</a:t>
            </a:r>
            <a:r>
              <a:rPr lang="en-US" dirty="0"/>
              <a:t> Asap</a:t>
            </a:r>
          </a:p>
          <a:p>
            <a:pPr marL="50800" indent="0" algn="ctr">
              <a:buNone/>
            </a:pPr>
            <a:endParaRPr lang="en-ID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310464-63D9-4E76-97F6-80010B0629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21" t="26305" r="51842" b="18230"/>
          <a:stretch/>
        </p:blipFill>
        <p:spPr>
          <a:xfrm>
            <a:off x="3224463" y="1949116"/>
            <a:ext cx="5605802" cy="413886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38685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9E898-F775-4FBD-B80B-A7CAE1B4F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Hasil dan </a:t>
            </a:r>
            <a:r>
              <a:rPr lang="en-US" dirty="0" err="1"/>
              <a:t>Pembahasan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0EC22-9E9E-4765-9FBF-62EE6107DE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0800" indent="0" algn="ctr">
              <a:buNone/>
            </a:pPr>
            <a:r>
              <a:rPr lang="en-US" dirty="0"/>
              <a:t>Hasil </a:t>
            </a:r>
            <a:r>
              <a:rPr lang="en-US" dirty="0" err="1"/>
              <a:t>Perhitungan</a:t>
            </a:r>
            <a:r>
              <a:rPr lang="en-US" dirty="0"/>
              <a:t> Peta </a:t>
            </a:r>
            <a:r>
              <a:rPr lang="en-US" dirty="0" err="1"/>
              <a:t>Kendali</a:t>
            </a:r>
            <a:r>
              <a:rPr lang="en-US" dirty="0"/>
              <a:t> P</a:t>
            </a:r>
          </a:p>
          <a:p>
            <a:pPr marL="50800" indent="0" algn="ctr">
              <a:buNone/>
            </a:pPr>
            <a:endParaRPr lang="en-ID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5C1E26-1A89-4C9D-A966-7399B7E9A4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237" t="41400" r="23816" b="14018"/>
          <a:stretch/>
        </p:blipFill>
        <p:spPr>
          <a:xfrm>
            <a:off x="2395705" y="2021306"/>
            <a:ext cx="7518317" cy="3850106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81911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3008</TotalTime>
  <Words>1238</Words>
  <Application>Microsoft Office PowerPoint</Application>
  <PresentationFormat>Widescreen</PresentationFormat>
  <Paragraphs>65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Sans serif</vt:lpstr>
      <vt:lpstr>Arial</vt:lpstr>
      <vt:lpstr>Calibri</vt:lpstr>
      <vt:lpstr>Times New Roman</vt:lpstr>
      <vt:lpstr>Century Gothic</vt:lpstr>
      <vt:lpstr>Exo</vt:lpstr>
      <vt:lpstr>Office Theme</vt:lpstr>
      <vt:lpstr>ANALISIS PENGENDALIAN KUALITAS PRODUKSI PADA UMKM MUJAIR ASAP MENGGUNAKAN METODE SIX SIGMA DAN PENDEKATAN DMAIC</vt:lpstr>
      <vt:lpstr>LATAR BELAKANG</vt:lpstr>
      <vt:lpstr>Pertanyaan Penelitian (Rumusan Masalah)</vt:lpstr>
      <vt:lpstr>Tujuan Penelitian</vt:lpstr>
      <vt:lpstr>Metode</vt:lpstr>
      <vt:lpstr>Hasil dan Pembahasan</vt:lpstr>
      <vt:lpstr>Hasil dan Pembahasan</vt:lpstr>
      <vt:lpstr>Hasil dan Pembahasan</vt:lpstr>
      <vt:lpstr>Hasil dan Pembahasan</vt:lpstr>
      <vt:lpstr>Hasil dan Pembahasan</vt:lpstr>
      <vt:lpstr>Hasil dan Pembahasan</vt:lpstr>
      <vt:lpstr>Hasil dan Pembahasan</vt:lpstr>
      <vt:lpstr>Hasil dan Pembahasan</vt:lpstr>
      <vt:lpstr>Hasil dan Pembahasan</vt:lpstr>
      <vt:lpstr>Referensi</vt:lpstr>
      <vt:lpstr>Referensi</vt:lpstr>
      <vt:lpstr>Referensi</vt:lpstr>
      <vt:lpstr>Terima Kasih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Pengendalian Kualitas Produk Tas Wanita Menggunakan Seven Tools Dan Kaizen</dc:title>
  <dc:creator>Umsida</dc:creator>
  <cp:lastModifiedBy>ASUS</cp:lastModifiedBy>
  <cp:revision>85</cp:revision>
  <dcterms:created xsi:type="dcterms:W3CDTF">2020-02-15T07:43:00Z</dcterms:created>
  <dcterms:modified xsi:type="dcterms:W3CDTF">2024-06-02T08:50:01Z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1033-11.2.0.9031</vt:lpwstr>
  </property>
</Properties>
</file>