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64" r:id="rId3"/>
    <p:sldId id="265" r:id="rId4"/>
    <p:sldId id="268" r:id="rId5"/>
    <p:sldId id="266" r:id="rId6"/>
    <p:sldId id="267" r:id="rId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346B"/>
    <a:srgbClr val="1B4685"/>
    <a:srgbClr val="1C476E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189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427F3-134A-4FFB-858F-CE24B0CB3519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1B7ED-EBE3-41CC-B0F5-B226B3FBC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22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9E53E9-0DC6-48A1-AD43-315F7B10A02A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E804C-E1BB-4E1F-96D4-238CD7536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845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2" y="-9938"/>
            <a:ext cx="9157251" cy="686793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2" y="-9938"/>
            <a:ext cx="2174465" cy="15372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251"/>
            <a:ext cx="7772400" cy="1972711"/>
          </a:xfrm>
        </p:spPr>
        <p:txBody>
          <a:bodyPr anchor="b">
            <a:normAutofit/>
          </a:bodyPr>
          <a:lstStyle>
            <a:lvl1pPr algn="ctr">
              <a:defRPr sz="6000">
                <a:solidFill>
                  <a:schemeClr val="bg1"/>
                </a:solidFill>
                <a:latin typeface="Alexon RR" panose="020003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50364"/>
            <a:ext cx="6858000" cy="150743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5642" y="5653018"/>
            <a:ext cx="2057400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653018"/>
            <a:ext cx="30861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10958" y="5653018"/>
            <a:ext cx="2057400" cy="365125"/>
          </a:xfrm>
        </p:spPr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8899" y="401018"/>
            <a:ext cx="1814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Universitas</a:t>
            </a:r>
            <a:r>
              <a:rPr lang="en-US" sz="1600" dirty="0">
                <a:solidFill>
                  <a:schemeClr val="accent4"/>
                </a:solidFill>
                <a:latin typeface="Alexon RR" panose="02000300000000000000" pitchFamily="50" charset="0"/>
              </a:rPr>
              <a:t> </a:t>
            </a:r>
            <a:r>
              <a:rPr lang="en-US" sz="16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Muhammadiyah</a:t>
            </a:r>
            <a:r>
              <a:rPr lang="en-US" sz="1600" dirty="0">
                <a:solidFill>
                  <a:schemeClr val="accent4"/>
                </a:solidFill>
                <a:latin typeface="Alexon RR" panose="02000300000000000000" pitchFamily="50" charset="0"/>
              </a:rPr>
              <a:t> </a:t>
            </a:r>
            <a:r>
              <a:rPr lang="en-US" sz="16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Sidoarjo</a:t>
            </a:r>
            <a:endParaRPr lang="en-US" sz="1600" dirty="0">
              <a:solidFill>
                <a:schemeClr val="accent4"/>
              </a:solidFill>
              <a:latin typeface="Alexon RR" panose="02000300000000000000" pitchFamily="50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539658" y="6122504"/>
            <a:ext cx="1458568" cy="735496"/>
          </a:xfrm>
          <a:prstGeom prst="rect">
            <a:avLst/>
          </a:prstGeom>
          <a:solidFill>
            <a:srgbClr val="1B4685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97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147D-8531-4EF9-A41A-7503F0AF64C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4879075"/>
            <a:ext cx="3810000" cy="1978925"/>
          </a:xfrm>
          <a:prstGeom prst="rect">
            <a:avLst/>
          </a:prstGeom>
          <a:noFill/>
        </p:spPr>
      </p:pic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108505" y="1232452"/>
            <a:ext cx="8889721" cy="5221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08505" y="113336"/>
            <a:ext cx="8853691" cy="99984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7723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100000">
              <a:schemeClr val="tx2">
                <a:lumMod val="75000"/>
              </a:schemeClr>
            </a:gs>
            <a:gs pos="11000">
              <a:srgbClr val="0087E6"/>
            </a:gs>
            <a:gs pos="60000">
              <a:srgbClr val="005CBF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/>
                    </a14:imgEffect>
                    <a14:imgEffect>
                      <a14:brightnessContrast bright="59000" contrast="6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897" y="4776523"/>
            <a:ext cx="4083983" cy="2121233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87147D-8531-4EF9-A41A-7503F0AF64C4}" type="datetimeFigureOut">
              <a:rPr lang="en-US" smtClean="0"/>
              <a:pPr/>
              <a:t>5/26/2024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093843" y="113335"/>
            <a:ext cx="6868352" cy="8912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145775" y="1126435"/>
            <a:ext cx="8852452" cy="5327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2pPr>
            <a:lvl3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3pPr>
            <a:lvl4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4pPr>
            <a:lvl5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1" y="128927"/>
            <a:ext cx="1616765" cy="767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732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100000">
              <a:schemeClr val="tx2">
                <a:lumMod val="75000"/>
              </a:schemeClr>
            </a:gs>
            <a:gs pos="11000">
              <a:srgbClr val="0087E6"/>
            </a:gs>
            <a:gs pos="60000">
              <a:srgbClr val="005CBF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87147D-8531-4EF9-A41A-7503F0AF64C4}" type="datetimeFigureOut">
              <a:rPr lang="en-US" smtClean="0"/>
              <a:pPr/>
              <a:t>5/26/2024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093843" y="113335"/>
            <a:ext cx="6868352" cy="8912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1" y="128927"/>
            <a:ext cx="1616765" cy="767065"/>
          </a:xfrm>
          <a:prstGeom prst="rect">
            <a:avLst/>
          </a:prstGeom>
        </p:spPr>
      </p:pic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159026" y="1139687"/>
            <a:ext cx="8803169" cy="5399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2pPr>
            <a:lvl3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3pPr>
            <a:lvl4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4pPr>
            <a:lvl5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1776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100000">
              <a:schemeClr val="tx2">
                <a:lumMod val="75000"/>
              </a:schemeClr>
            </a:gs>
            <a:gs pos="11000">
              <a:srgbClr val="0087E6"/>
            </a:gs>
            <a:gs pos="60000">
              <a:srgbClr val="005CBF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/>
                    </a14:imgEffect>
                    <a14:imgEffect>
                      <a14:brightnessContrast bright="59000" contrast="6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897" y="4776523"/>
            <a:ext cx="4083983" cy="2121233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287147D-8531-4EF9-A41A-7503F0AF64C4}" type="datetimeFigureOut">
              <a:rPr lang="en-US" smtClean="0"/>
              <a:pPr/>
              <a:t>5/26/2024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59026" y="113335"/>
            <a:ext cx="8803169" cy="8912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159026" y="1139687"/>
            <a:ext cx="8803169" cy="5399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2pPr>
            <a:lvl3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3pPr>
            <a:lvl4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4pPr>
            <a:lvl5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5289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5/26/2024</a:t>
            </a:fld>
            <a:endParaRPr lang="en-US" dirty="0"/>
          </a:p>
        </p:txBody>
      </p:sp>
      <p:sp>
        <p:nvSpPr>
          <p:cNvPr id="13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6007" y="1285462"/>
            <a:ext cx="4338843" cy="48915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85462"/>
            <a:ext cx="4369076" cy="48915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25068" y="113335"/>
            <a:ext cx="8873158" cy="1035601"/>
          </a:xfrm>
          <a:solidFill>
            <a:srgbClr val="1B4685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46952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5/26/2024</a:t>
            </a:fld>
            <a:endParaRPr lang="en-US" dirty="0"/>
          </a:p>
        </p:txBody>
      </p:sp>
      <p:sp>
        <p:nvSpPr>
          <p:cNvPr id="14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068" y="1269207"/>
            <a:ext cx="4373114" cy="823912"/>
          </a:xfrm>
          <a:solidFill>
            <a:srgbClr val="FFC000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068" y="2213390"/>
            <a:ext cx="4373114" cy="39762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9207"/>
            <a:ext cx="4369076" cy="823912"/>
          </a:xfrm>
          <a:solidFill>
            <a:srgbClr val="FFC000"/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213390"/>
            <a:ext cx="4369076" cy="39762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25068" y="113335"/>
            <a:ext cx="8873158" cy="1035601"/>
          </a:xfrm>
          <a:solidFill>
            <a:srgbClr val="1B4685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38674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5/26/2024</a:t>
            </a:fld>
            <a:endParaRPr lang="en-US" dirty="0"/>
          </a:p>
        </p:txBody>
      </p:sp>
      <p:sp>
        <p:nvSpPr>
          <p:cNvPr id="13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solidFill>
            <a:srgbClr val="1B4685"/>
          </a:solidFill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solidFill>
            <a:srgbClr val="FFC000"/>
          </a:solidFill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7989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5/26/2024</a:t>
            </a:fld>
            <a:endParaRPr lang="en-US" dirty="0"/>
          </a:p>
        </p:txBody>
      </p:sp>
      <p:sp>
        <p:nvSpPr>
          <p:cNvPr id="11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solidFill>
            <a:srgbClr val="1B4685"/>
          </a:solidFill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solidFill>
            <a:srgbClr val="FFC000"/>
          </a:solidFill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04469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5/26/2024</a:t>
            </a:fld>
            <a:endParaRPr lang="en-US" dirty="0"/>
          </a:p>
        </p:txBody>
      </p:sp>
      <p:sp>
        <p:nvSpPr>
          <p:cNvPr id="13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068" y="1298713"/>
            <a:ext cx="8873158" cy="4878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25068" y="113335"/>
            <a:ext cx="8873158" cy="1035601"/>
          </a:xfrm>
          <a:solidFill>
            <a:srgbClr val="1B4685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05780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5/26/2024</a:t>
            </a:fld>
            <a:endParaRPr lang="en-US" dirty="0"/>
          </a:p>
        </p:txBody>
      </p:sp>
      <p:sp>
        <p:nvSpPr>
          <p:cNvPr id="12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20753" y="365124"/>
            <a:ext cx="1971675" cy="5571849"/>
          </a:xfrm>
          <a:solidFill>
            <a:srgbClr val="1B4685"/>
          </a:solidFill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068" y="365125"/>
            <a:ext cx="6739558" cy="557184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693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68" y="113335"/>
            <a:ext cx="8873158" cy="1042123"/>
          </a:xfrm>
          <a:solidFill>
            <a:srgbClr val="1B4685"/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5/26/2024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18597" y="5963341"/>
            <a:ext cx="30861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125068" y="1238732"/>
            <a:ext cx="8873158" cy="5089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34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908602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5/26/2024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19457" y="6356351"/>
            <a:ext cx="378515" cy="365125"/>
          </a:xfrm>
        </p:spPr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2" y="-9938"/>
            <a:ext cx="2174465" cy="1537250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1895890" y="350030"/>
            <a:ext cx="181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Universitas</a:t>
            </a:r>
            <a:r>
              <a:rPr lang="en-US" sz="1800" dirty="0">
                <a:solidFill>
                  <a:schemeClr val="accent4"/>
                </a:solidFill>
                <a:latin typeface="Alexon RR" panose="02000300000000000000" pitchFamily="50" charset="0"/>
              </a:rPr>
              <a:t> </a:t>
            </a:r>
            <a:r>
              <a:rPr lang="en-US" sz="18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Muhammadiyah</a:t>
            </a:r>
            <a:r>
              <a:rPr lang="en-US" sz="1800" dirty="0">
                <a:solidFill>
                  <a:schemeClr val="accent4"/>
                </a:solidFill>
                <a:latin typeface="Alexon RR" panose="02000300000000000000" pitchFamily="50" charset="0"/>
              </a:rPr>
              <a:t> </a:t>
            </a:r>
            <a:r>
              <a:rPr lang="en-US" sz="1800" dirty="0" err="1">
                <a:solidFill>
                  <a:schemeClr val="accent4"/>
                </a:solidFill>
                <a:latin typeface="Alexon RR" panose="02000300000000000000" pitchFamily="50" charset="0"/>
              </a:rPr>
              <a:t>Sidoarjo</a:t>
            </a:r>
            <a:endParaRPr lang="en-US" sz="1800" dirty="0">
              <a:solidFill>
                <a:schemeClr val="accent4"/>
              </a:solidFill>
              <a:latin typeface="Alexon RR" panose="020003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016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2" y="-9938"/>
            <a:ext cx="9157251" cy="68679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68" y="17876"/>
            <a:ext cx="8873158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147D-8531-4EF9-A41A-7503F0AF64C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125068" y="1417982"/>
            <a:ext cx="8873158" cy="4910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2pPr>
            <a:lvl3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3pPr>
            <a:lvl4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4pPr>
            <a:lvl5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843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" y="0"/>
            <a:ext cx="9144000" cy="68580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147D-8531-4EF9-A41A-7503F0AF64C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429250" y="6432205"/>
            <a:ext cx="2057400" cy="365125"/>
          </a:xfrm>
        </p:spPr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85530" y="113336"/>
            <a:ext cx="8776665" cy="999848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172279" y="1232452"/>
            <a:ext cx="8789917" cy="5221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1pPr>
            <a:lvl2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2pPr>
            <a:lvl3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3pPr>
            <a:lvl4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4pPr>
            <a:lvl5pPr>
              <a:defRPr>
                <a:solidFill>
                  <a:schemeClr val="bg1"/>
                </a:solidFill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0428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5/26/2024</a:t>
            </a:fld>
            <a:endParaRPr lang="en-US" dirty="0"/>
          </a:p>
        </p:txBody>
      </p:sp>
      <p:sp>
        <p:nvSpPr>
          <p:cNvPr id="11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85530" y="113336"/>
            <a:ext cx="8776665" cy="99984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172279" y="1232452"/>
            <a:ext cx="8789917" cy="5221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278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5" y="113335"/>
            <a:ext cx="8889721" cy="6667291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7742633" y="6341718"/>
            <a:ext cx="884531" cy="365125"/>
          </a:xfrm>
        </p:spPr>
        <p:txBody>
          <a:bodyPr/>
          <a:lstStyle/>
          <a:p>
            <a:fld id="{7287147D-8531-4EF9-A41A-7503F0AF64C4}" type="datetimeFigureOut">
              <a:rPr lang="en-US" smtClean="0"/>
              <a:t>5/26/2024</a:t>
            </a:fld>
            <a:endParaRPr lang="en-US" dirty="0"/>
          </a:p>
        </p:txBody>
      </p:sp>
      <p:sp>
        <p:nvSpPr>
          <p:cNvPr id="10" name="Slide Number Placeholder 8"/>
          <p:cNvSpPr txBox="1">
            <a:spLocks/>
          </p:cNvSpPr>
          <p:nvPr userDrawn="1"/>
        </p:nvSpPr>
        <p:spPr>
          <a:xfrm>
            <a:off x="8570429" y="6332227"/>
            <a:ext cx="391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0FA636C-79B5-490E-A768-D9BE77AF6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85530" y="113336"/>
            <a:ext cx="8776665" cy="99984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idx="1"/>
          </p:nvPr>
        </p:nvSpPr>
        <p:spPr>
          <a:xfrm>
            <a:off x="172279" y="1232452"/>
            <a:ext cx="8789917" cy="5221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7649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4879075"/>
            <a:ext cx="3810000" cy="1978925"/>
          </a:xfrm>
          <a:prstGeom prst="rect">
            <a:avLst/>
          </a:prstGeom>
          <a:noFill/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147D-8531-4EF9-A41A-7503F0AF64C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868556" y="113335"/>
            <a:ext cx="7093639" cy="89120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251791" y="1126435"/>
            <a:ext cx="8746435" cy="5327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" y="76200"/>
            <a:ext cx="1701737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540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147D-8531-4EF9-A41A-7503F0AF64C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" y="76200"/>
            <a:ext cx="1701737" cy="762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868556" y="113335"/>
            <a:ext cx="7093639" cy="89120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251791" y="1126435"/>
            <a:ext cx="8746435" cy="5327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Alexon RR" panose="02000300000000000000" pitchFamily="50" charset="0"/>
              </a:defRPr>
            </a:lvl1pPr>
            <a:lvl2pPr>
              <a:defRPr>
                <a:latin typeface="Alexon RR" panose="02000300000000000000" pitchFamily="50" charset="0"/>
              </a:defRPr>
            </a:lvl2pPr>
            <a:lvl3pPr>
              <a:defRPr>
                <a:latin typeface="Alexon RR" panose="02000300000000000000" pitchFamily="50" charset="0"/>
              </a:defRPr>
            </a:lvl3pPr>
            <a:lvl4pPr>
              <a:defRPr>
                <a:latin typeface="Alexon RR" panose="02000300000000000000" pitchFamily="50" charset="0"/>
              </a:defRPr>
            </a:lvl4pPr>
            <a:lvl5pPr>
              <a:defRPr>
                <a:latin typeface="Alexon RR" panose="02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9669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7147D-8531-4EF9-A41A-7503F0AF64C4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A636C-79B5-490E-A768-D9BE77AF6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9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9" r:id="rId3"/>
    <p:sldLayoutId id="2147483680" r:id="rId4"/>
    <p:sldLayoutId id="2147483681" r:id="rId5"/>
    <p:sldLayoutId id="2147483666" r:id="rId6"/>
    <p:sldLayoutId id="2147483667" r:id="rId7"/>
    <p:sldLayoutId id="2147483672" r:id="rId8"/>
    <p:sldLayoutId id="2147483673" r:id="rId9"/>
    <p:sldLayoutId id="2147483674" r:id="rId10"/>
    <p:sldLayoutId id="2147483683" r:id="rId11"/>
    <p:sldLayoutId id="2147483685" r:id="rId12"/>
    <p:sldLayoutId id="2147483686" r:id="rId13"/>
    <p:sldLayoutId id="2147483682" r:id="rId14"/>
    <p:sldLayoutId id="2147483678" r:id="rId15"/>
    <p:sldLayoutId id="2147483668" r:id="rId16"/>
    <p:sldLayoutId id="2147483669" r:id="rId17"/>
    <p:sldLayoutId id="2147483670" r:id="rId18"/>
    <p:sldLayoutId id="2147483671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lexon RR" panose="020003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lexon RR" panose="020003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lexon RR" panose="020003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lexon RR" panose="020003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lexon RR" panose="020003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lexon RR" panose="020003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5952" y="2519429"/>
            <a:ext cx="7772400" cy="1819142"/>
          </a:xfrm>
        </p:spPr>
        <p:txBody>
          <a:bodyPr>
            <a:normAutofit fontScale="90000"/>
          </a:bodyPr>
          <a:lstStyle/>
          <a:p>
            <a:r>
              <a:rPr lang="en-US" sz="31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Analisis</a:t>
            </a:r>
            <a:r>
              <a:rPr lang="en-US" sz="31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31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Penerapan</a:t>
            </a:r>
            <a:r>
              <a:rPr lang="en-US" sz="31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n-US" sz="31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31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Pendidikan Islam Pada Masa </a:t>
            </a:r>
            <a:r>
              <a:rPr lang="en-US" sz="31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Pandemi</a:t>
            </a:r>
            <a:r>
              <a:rPr lang="en-US" sz="31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Covid-19 di MTs Al-</a:t>
            </a:r>
            <a:r>
              <a:rPr lang="en-US" sz="3100" b="1" dirty="0" err="1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Furqon</a:t>
            </a:r>
            <a:r>
              <a:rPr lang="en-US" sz="3100" b="1" dirty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 Koli Nusa Tenggara Timur</a:t>
            </a:r>
            <a:b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43E2FA-2BDB-4DB7-A997-E02CC9F28C75}"/>
              </a:ext>
            </a:extLst>
          </p:cNvPr>
          <p:cNvSpPr txBox="1"/>
          <p:nvPr/>
        </p:nvSpPr>
        <p:spPr>
          <a:xfrm>
            <a:off x="3206840" y="5274365"/>
            <a:ext cx="56853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Nama: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Husen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Baduri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NIM   : 182071000079</a:t>
            </a:r>
          </a:p>
          <a:p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Dosen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Pembimbing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: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Dzulfikar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Akbar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Romadlon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s.fil.M.Uda</a:t>
            </a:r>
            <a:endParaRPr lang="en-ID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81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C912287-098D-D1D4-4EED-DF05D7A25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421" y="42863"/>
            <a:ext cx="8873158" cy="1042123"/>
          </a:xfrm>
        </p:spPr>
        <p:txBody>
          <a:bodyPr/>
          <a:lstStyle/>
          <a:p>
            <a:r>
              <a:rPr lang="en-US" dirty="0" err="1"/>
              <a:t>Pendahuluan</a:t>
            </a:r>
            <a:endParaRPr lang="en-ID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721817-5B1B-3DE8-3A9D-F5020F6AD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228600" algn="just">
              <a:buNone/>
            </a:pPr>
            <a:r>
              <a:rPr lang="en-US" sz="20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		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Menerapkan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memanfaatkan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proses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memperoleh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pengetahuan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melalui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internet (online)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memastikan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social distancing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dilakukan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secara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efektif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mencegah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penyebaran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pandemi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Covid-19 yang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cepat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Diharapkan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lembaga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pendidikan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memanfaatkan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kemajuan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teknologi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cepat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tolok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ukur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mengevaluasi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efisiensi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online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selama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social distancing</a:t>
            </a:r>
            <a:r>
              <a:rPr lang="en-US" sz="28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.</a:t>
            </a:r>
            <a:endParaRPr lang="en-US" dirty="0">
              <a:latin typeface="Abadi" panose="020B0604020104020204" pitchFamily="34" charset="0"/>
              <a:ea typeface="Times New Roman" panose="02020603050405020304" pitchFamily="18" charset="0"/>
            </a:endParaRPr>
          </a:p>
          <a:p>
            <a:pPr indent="-228600" algn="just">
              <a:buNone/>
            </a:pPr>
            <a:r>
              <a:rPr lang="en-US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</a:rPr>
              <a:t>		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Dari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permasalahan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ada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guru Pendidikan Agama Islam (PAI) di MTs Al-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Furqon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dituntut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berinovasi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mengembangkan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cara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metode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menyampaikan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materi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khususnya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PAI.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Pendidik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juga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berkewajiban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memahami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media digital dan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menjamin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sumber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daya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disampaikan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tepat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Terutama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keadaan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saat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sepenuhnya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dibatasi</a:t>
            </a:r>
            <a:r>
              <a:rPr lang="en-US" sz="2400" dirty="0"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.</a:t>
            </a:r>
            <a:endParaRPr lang="id-ID" sz="2400" dirty="0">
              <a:effectLst/>
              <a:latin typeface="Abadi" panose="020F0502020204030204" pitchFamily="34" charset="0"/>
              <a:ea typeface="Times New Roman" panose="02020603050405020304" pitchFamily="18" charset="0"/>
            </a:endParaRPr>
          </a:p>
          <a:p>
            <a:pPr indent="-228600" algn="just">
              <a:buNone/>
            </a:pPr>
            <a:endParaRPr lang="en-US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019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F401DA8-E6D6-20A7-41BA-79871EDBD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Metode</a:t>
            </a:r>
            <a:endParaRPr lang="en-ID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C03750A-3680-5A32-1737-9C02F5FC8903}"/>
              </a:ext>
            </a:extLst>
          </p:cNvPr>
          <p:cNvGrpSpPr/>
          <p:nvPr/>
        </p:nvGrpSpPr>
        <p:grpSpPr>
          <a:xfrm>
            <a:off x="263002" y="1000072"/>
            <a:ext cx="8597290" cy="4857856"/>
            <a:chOff x="-1070334" y="1021059"/>
            <a:chExt cx="11252584" cy="4992255"/>
          </a:xfrm>
        </p:grpSpPr>
        <p:grpSp>
          <p:nvGrpSpPr>
            <p:cNvPr id="6" name="Group 28">
              <a:extLst>
                <a:ext uri="{FF2B5EF4-FFF2-40B4-BE49-F238E27FC236}">
                  <a16:creationId xmlns:a16="http://schemas.microsoft.com/office/drawing/2014/main" id="{CD54A383-F939-AED7-78BD-F468EF14BD16}"/>
                </a:ext>
              </a:extLst>
            </p:cNvPr>
            <p:cNvGrpSpPr/>
            <p:nvPr/>
          </p:nvGrpSpPr>
          <p:grpSpPr>
            <a:xfrm>
              <a:off x="-942871" y="1021059"/>
              <a:ext cx="2804887" cy="3411585"/>
              <a:chOff x="0" y="-85725"/>
              <a:chExt cx="1469295" cy="898525"/>
            </a:xfrm>
          </p:grpSpPr>
          <p:sp>
            <p:nvSpPr>
              <p:cNvPr id="7" name="Freeform 29">
                <a:extLst>
                  <a:ext uri="{FF2B5EF4-FFF2-40B4-BE49-F238E27FC236}">
                    <a16:creationId xmlns:a16="http://schemas.microsoft.com/office/drawing/2014/main" id="{5041B8E1-077E-0839-103A-5C6CC9E15A5B}"/>
                  </a:ext>
                </a:extLst>
              </p:cNvPr>
              <p:cNvSpPr/>
              <p:nvPr/>
            </p:nvSpPr>
            <p:spPr>
              <a:xfrm>
                <a:off x="0" y="5836"/>
                <a:ext cx="1469295" cy="238072"/>
              </a:xfrm>
              <a:custGeom>
                <a:avLst/>
                <a:gdLst/>
                <a:ahLst/>
                <a:cxnLst/>
                <a:rect l="l" t="t" r="r" b="b"/>
                <a:pathLst>
                  <a:path w="1083437" h="238072">
                    <a:moveTo>
                      <a:pt x="95982" y="0"/>
                    </a:moveTo>
                    <a:lnTo>
                      <a:pt x="987455" y="0"/>
                    </a:lnTo>
                    <a:cubicBezTo>
                      <a:pt x="1012911" y="0"/>
                      <a:pt x="1037324" y="10112"/>
                      <a:pt x="1055324" y="28112"/>
                    </a:cubicBezTo>
                    <a:cubicBezTo>
                      <a:pt x="1073325" y="46113"/>
                      <a:pt x="1083437" y="70526"/>
                      <a:pt x="1083437" y="95982"/>
                    </a:cubicBezTo>
                    <a:lnTo>
                      <a:pt x="1083437" y="142090"/>
                    </a:lnTo>
                    <a:cubicBezTo>
                      <a:pt x="1083437" y="195099"/>
                      <a:pt x="1040464" y="238072"/>
                      <a:pt x="987455" y="238072"/>
                    </a:cubicBezTo>
                    <a:lnTo>
                      <a:pt x="95982" y="238072"/>
                    </a:lnTo>
                    <a:cubicBezTo>
                      <a:pt x="70526" y="238072"/>
                      <a:pt x="46113" y="227959"/>
                      <a:pt x="28112" y="209959"/>
                    </a:cubicBezTo>
                    <a:cubicBezTo>
                      <a:pt x="10112" y="191959"/>
                      <a:pt x="0" y="167546"/>
                      <a:pt x="0" y="142090"/>
                    </a:cubicBezTo>
                    <a:lnTo>
                      <a:pt x="0" y="95982"/>
                    </a:lnTo>
                    <a:cubicBezTo>
                      <a:pt x="0" y="70526"/>
                      <a:pt x="10112" y="46113"/>
                      <a:pt x="28112" y="28112"/>
                    </a:cubicBezTo>
                    <a:cubicBezTo>
                      <a:pt x="46113" y="10112"/>
                      <a:pt x="70526" y="0"/>
                      <a:pt x="95982" y="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txBody>
              <a:bodyPr/>
              <a:lstStyle/>
              <a:p>
                <a:pPr algn="ctr"/>
                <a:r>
                  <a:rPr lang="en-US" sz="2400" b="1" dirty="0" err="1">
                    <a:solidFill>
                      <a:schemeClr val="bg1"/>
                    </a:solidFill>
                    <a:latin typeface="Aharoni" panose="02010803020104030203" pitchFamily="2" charset="-79"/>
                    <a:cs typeface="Aharoni" panose="02010803020104030203" pitchFamily="2" charset="-79"/>
                  </a:rPr>
                  <a:t>Jenis</a:t>
                </a:r>
                <a:r>
                  <a:rPr lang="en-US" sz="2400" b="1" dirty="0">
                    <a:solidFill>
                      <a:schemeClr val="bg1"/>
                    </a:solidFill>
                    <a:latin typeface="Aharoni" panose="02010803020104030203" pitchFamily="2" charset="-79"/>
                    <a:cs typeface="Aharoni" panose="02010803020104030203" pitchFamily="2" charset="-79"/>
                  </a:rPr>
                  <a:t> </a:t>
                </a:r>
              </a:p>
              <a:p>
                <a:pPr algn="ctr"/>
                <a:r>
                  <a:rPr lang="en-US" sz="2400" b="1" dirty="0" err="1">
                    <a:solidFill>
                      <a:schemeClr val="bg1"/>
                    </a:solidFill>
                    <a:latin typeface="Aharoni" panose="02010803020104030203" pitchFamily="2" charset="-79"/>
                    <a:cs typeface="Aharoni" panose="02010803020104030203" pitchFamily="2" charset="-79"/>
                  </a:rPr>
                  <a:t>Penelitian</a:t>
                </a:r>
                <a:endParaRPr lang="en-US" sz="2400" b="1" dirty="0">
                  <a:solidFill>
                    <a:schemeClr val="bg1"/>
                  </a:solidFill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8" name="TextBox 30">
                <a:extLst>
                  <a:ext uri="{FF2B5EF4-FFF2-40B4-BE49-F238E27FC236}">
                    <a16:creationId xmlns:a16="http://schemas.microsoft.com/office/drawing/2014/main" id="{6E3185F5-E79B-959B-1CCA-20EA85932043}"/>
                  </a:ext>
                </a:extLst>
              </p:cNvPr>
              <p:cNvSpPr txBox="1"/>
              <p:nvPr/>
            </p:nvSpPr>
            <p:spPr>
              <a:xfrm>
                <a:off x="0" y="-85725"/>
                <a:ext cx="812800" cy="8985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4900"/>
                  </a:lnSpc>
                </a:pPr>
                <a:endParaRPr lang="en-US" dirty="0">
                  <a:solidFill>
                    <a:srgbClr val="040505"/>
                  </a:solidFill>
                  <a:latin typeface="Alice Bold"/>
                </a:endParaRPr>
              </a:p>
            </p:txBody>
          </p:sp>
        </p:grpSp>
        <p:grpSp>
          <p:nvGrpSpPr>
            <p:cNvPr id="9" name="Group 28">
              <a:extLst>
                <a:ext uri="{FF2B5EF4-FFF2-40B4-BE49-F238E27FC236}">
                  <a16:creationId xmlns:a16="http://schemas.microsoft.com/office/drawing/2014/main" id="{964117E7-7674-9157-8D33-B7FBFB9F89EC}"/>
                </a:ext>
              </a:extLst>
            </p:cNvPr>
            <p:cNvGrpSpPr/>
            <p:nvPr/>
          </p:nvGrpSpPr>
          <p:grpSpPr>
            <a:xfrm>
              <a:off x="-417895" y="1303309"/>
              <a:ext cx="6454113" cy="3411585"/>
              <a:chOff x="0" y="-85725"/>
              <a:chExt cx="3380884" cy="898525"/>
            </a:xfrm>
          </p:grpSpPr>
          <p:sp>
            <p:nvSpPr>
              <p:cNvPr id="10" name="Freeform 29">
                <a:extLst>
                  <a:ext uri="{FF2B5EF4-FFF2-40B4-BE49-F238E27FC236}">
                    <a16:creationId xmlns:a16="http://schemas.microsoft.com/office/drawing/2014/main" id="{D0168DBF-30AA-9096-321C-59160261EBEB}"/>
                  </a:ext>
                </a:extLst>
              </p:cNvPr>
              <p:cNvSpPr/>
              <p:nvPr/>
            </p:nvSpPr>
            <p:spPr>
              <a:xfrm>
                <a:off x="1653207" y="-68501"/>
                <a:ext cx="1727677" cy="238072"/>
              </a:xfrm>
              <a:custGeom>
                <a:avLst/>
                <a:gdLst/>
                <a:ahLst/>
                <a:cxnLst/>
                <a:rect l="l" t="t" r="r" b="b"/>
                <a:pathLst>
                  <a:path w="1083437" h="238072">
                    <a:moveTo>
                      <a:pt x="95982" y="0"/>
                    </a:moveTo>
                    <a:lnTo>
                      <a:pt x="987455" y="0"/>
                    </a:lnTo>
                    <a:cubicBezTo>
                      <a:pt x="1012911" y="0"/>
                      <a:pt x="1037324" y="10112"/>
                      <a:pt x="1055324" y="28112"/>
                    </a:cubicBezTo>
                    <a:cubicBezTo>
                      <a:pt x="1073325" y="46113"/>
                      <a:pt x="1083437" y="70526"/>
                      <a:pt x="1083437" y="95982"/>
                    </a:cubicBezTo>
                    <a:lnTo>
                      <a:pt x="1083437" y="142090"/>
                    </a:lnTo>
                    <a:cubicBezTo>
                      <a:pt x="1083437" y="195099"/>
                      <a:pt x="1040464" y="238072"/>
                      <a:pt x="987455" y="238072"/>
                    </a:cubicBezTo>
                    <a:lnTo>
                      <a:pt x="95982" y="238072"/>
                    </a:lnTo>
                    <a:cubicBezTo>
                      <a:pt x="70526" y="238072"/>
                      <a:pt x="46113" y="227959"/>
                      <a:pt x="28112" y="209959"/>
                    </a:cubicBezTo>
                    <a:cubicBezTo>
                      <a:pt x="10112" y="191959"/>
                      <a:pt x="0" y="167546"/>
                      <a:pt x="0" y="142090"/>
                    </a:cubicBezTo>
                    <a:lnTo>
                      <a:pt x="0" y="95982"/>
                    </a:lnTo>
                    <a:cubicBezTo>
                      <a:pt x="0" y="70526"/>
                      <a:pt x="10112" y="46113"/>
                      <a:pt x="28112" y="28112"/>
                    </a:cubicBezTo>
                    <a:cubicBezTo>
                      <a:pt x="46113" y="10112"/>
                      <a:pt x="70526" y="0"/>
                      <a:pt x="95982" y="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txBody>
              <a:bodyPr/>
              <a:lstStyle/>
              <a:p>
                <a:pPr algn="ctr"/>
                <a:r>
                  <a:rPr lang="en-US" sz="2000" b="1" dirty="0">
                    <a:solidFill>
                      <a:schemeClr val="bg1"/>
                    </a:solidFill>
                    <a:latin typeface="Aharoni" panose="02010803020104030203" pitchFamily="2" charset="-79"/>
                    <a:cs typeface="Aharoni" panose="02010803020104030203" pitchFamily="2" charset="-79"/>
                  </a:rPr>
                  <a:t>Teknik</a:t>
                </a:r>
              </a:p>
              <a:p>
                <a:pPr algn="ctr"/>
                <a:r>
                  <a:rPr lang="en-US" sz="2000" b="1" dirty="0" err="1">
                    <a:solidFill>
                      <a:schemeClr val="bg1"/>
                    </a:solidFill>
                    <a:latin typeface="Aharoni" panose="02010803020104030203" pitchFamily="2" charset="-79"/>
                    <a:cs typeface="Aharoni" panose="02010803020104030203" pitchFamily="2" charset="-79"/>
                  </a:rPr>
                  <a:t>Pengumpulan</a:t>
                </a:r>
                <a:r>
                  <a:rPr lang="en-US" sz="2000" b="1" dirty="0">
                    <a:solidFill>
                      <a:schemeClr val="bg1"/>
                    </a:solidFill>
                    <a:latin typeface="Aharoni" panose="02010803020104030203" pitchFamily="2" charset="-79"/>
                    <a:cs typeface="Aharoni" panose="02010803020104030203" pitchFamily="2" charset="-79"/>
                  </a:rPr>
                  <a:t> Data</a:t>
                </a:r>
                <a:endParaRPr lang="en-US" sz="2400" b="1" dirty="0">
                  <a:solidFill>
                    <a:schemeClr val="bg1"/>
                  </a:solidFill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1" name="TextBox 30">
                <a:extLst>
                  <a:ext uri="{FF2B5EF4-FFF2-40B4-BE49-F238E27FC236}">
                    <a16:creationId xmlns:a16="http://schemas.microsoft.com/office/drawing/2014/main" id="{29AE272B-5B6A-6669-2AAD-AE710187B1DD}"/>
                  </a:ext>
                </a:extLst>
              </p:cNvPr>
              <p:cNvSpPr txBox="1"/>
              <p:nvPr/>
            </p:nvSpPr>
            <p:spPr>
              <a:xfrm>
                <a:off x="0" y="-85725"/>
                <a:ext cx="812800" cy="8985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4900"/>
                  </a:lnSpc>
                </a:pPr>
                <a:endParaRPr lang="en-US" dirty="0">
                  <a:solidFill>
                    <a:srgbClr val="040505"/>
                  </a:solidFill>
                  <a:latin typeface="Alice Bold"/>
                </a:endParaRPr>
              </a:p>
            </p:txBody>
          </p:sp>
        </p:grpSp>
        <p:sp>
          <p:nvSpPr>
            <p:cNvPr id="12" name="Freeform 29">
              <a:extLst>
                <a:ext uri="{FF2B5EF4-FFF2-40B4-BE49-F238E27FC236}">
                  <a16:creationId xmlns:a16="http://schemas.microsoft.com/office/drawing/2014/main" id="{B5FB181A-19B8-5BFC-9FCF-B1CE5A2C2C49}"/>
                </a:ext>
              </a:extLst>
            </p:cNvPr>
            <p:cNvSpPr/>
            <p:nvPr/>
          </p:nvSpPr>
          <p:spPr>
            <a:xfrm>
              <a:off x="7249900" y="1348867"/>
              <a:ext cx="2804887" cy="903929"/>
            </a:xfrm>
            <a:custGeom>
              <a:avLst/>
              <a:gdLst/>
              <a:ahLst/>
              <a:cxnLst/>
              <a:rect l="l" t="t" r="r" b="b"/>
              <a:pathLst>
                <a:path w="1083437" h="238072">
                  <a:moveTo>
                    <a:pt x="95982" y="0"/>
                  </a:moveTo>
                  <a:lnTo>
                    <a:pt x="987455" y="0"/>
                  </a:lnTo>
                  <a:cubicBezTo>
                    <a:pt x="1012911" y="0"/>
                    <a:pt x="1037324" y="10112"/>
                    <a:pt x="1055324" y="28112"/>
                  </a:cubicBezTo>
                  <a:cubicBezTo>
                    <a:pt x="1073325" y="46113"/>
                    <a:pt x="1083437" y="70526"/>
                    <a:pt x="1083437" y="95982"/>
                  </a:cubicBezTo>
                  <a:lnTo>
                    <a:pt x="1083437" y="142090"/>
                  </a:lnTo>
                  <a:cubicBezTo>
                    <a:pt x="1083437" y="195099"/>
                    <a:pt x="1040464" y="238072"/>
                    <a:pt x="987455" y="238072"/>
                  </a:cubicBezTo>
                  <a:lnTo>
                    <a:pt x="95982" y="238072"/>
                  </a:lnTo>
                  <a:cubicBezTo>
                    <a:pt x="70526" y="238072"/>
                    <a:pt x="46113" y="227959"/>
                    <a:pt x="28112" y="209959"/>
                  </a:cubicBezTo>
                  <a:cubicBezTo>
                    <a:pt x="10112" y="191959"/>
                    <a:pt x="0" y="167546"/>
                    <a:pt x="0" y="142090"/>
                  </a:cubicBezTo>
                  <a:lnTo>
                    <a:pt x="0" y="95982"/>
                  </a:lnTo>
                  <a:cubicBezTo>
                    <a:pt x="0" y="70526"/>
                    <a:pt x="10112" y="46113"/>
                    <a:pt x="28112" y="28112"/>
                  </a:cubicBezTo>
                  <a:cubicBezTo>
                    <a:pt x="46113" y="10112"/>
                    <a:pt x="70526" y="0"/>
                    <a:pt x="95982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pPr algn="ctr"/>
              <a:r>
                <a:rPr lang="en-US" sz="2400" b="1" dirty="0" err="1">
                  <a:solidFill>
                    <a:schemeClr val="bg1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Objek</a:t>
              </a:r>
              <a:r>
                <a:rPr lang="en-US" sz="2400" b="1" dirty="0">
                  <a:solidFill>
                    <a:schemeClr val="bg1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Dalam</a:t>
              </a:r>
              <a:r>
                <a:rPr lang="en-US" sz="2400" b="1" dirty="0">
                  <a:solidFill>
                    <a:schemeClr val="bg1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Penelitian</a:t>
              </a:r>
              <a:endParaRPr lang="en-US" sz="24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3" name="Google Shape;1397;p42">
              <a:extLst>
                <a:ext uri="{FF2B5EF4-FFF2-40B4-BE49-F238E27FC236}">
                  <a16:creationId xmlns:a16="http://schemas.microsoft.com/office/drawing/2014/main" id="{45AB8215-E1DE-8467-AB7A-0BA253A552E2}"/>
                </a:ext>
              </a:extLst>
            </p:cNvPr>
            <p:cNvSpPr txBox="1">
              <a:spLocks/>
            </p:cNvSpPr>
            <p:nvPr/>
          </p:nvSpPr>
          <p:spPr>
            <a:xfrm>
              <a:off x="-1070334" y="2381627"/>
              <a:ext cx="3139409" cy="971013"/>
            </a:xfrm>
            <a:prstGeom prst="rect">
              <a:avLst/>
            </a:prstGeom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ctr"/>
              <a:endParaRPr lang="en-US" sz="2400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AAB35FA-4061-724F-DC1C-0150324EA37A}"/>
                </a:ext>
              </a:extLst>
            </p:cNvPr>
            <p:cNvSpPr/>
            <p:nvPr/>
          </p:nvSpPr>
          <p:spPr>
            <a:xfrm>
              <a:off x="-879656" y="2451454"/>
              <a:ext cx="2804887" cy="777563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D" dirty="0"/>
            </a:p>
          </p:txBody>
        </p:sp>
        <p:sp>
          <p:nvSpPr>
            <p:cNvPr id="15" name="Google Shape;1397;p42">
              <a:extLst>
                <a:ext uri="{FF2B5EF4-FFF2-40B4-BE49-F238E27FC236}">
                  <a16:creationId xmlns:a16="http://schemas.microsoft.com/office/drawing/2014/main" id="{57542023-EA7A-8D43-B576-12A7BD462889}"/>
                </a:ext>
              </a:extLst>
            </p:cNvPr>
            <p:cNvSpPr txBox="1">
              <a:spLocks/>
            </p:cNvSpPr>
            <p:nvPr/>
          </p:nvSpPr>
          <p:spPr>
            <a:xfrm>
              <a:off x="-879656" y="2434777"/>
              <a:ext cx="2804887" cy="917864"/>
            </a:xfrm>
            <a:prstGeom prst="rect">
              <a:avLst/>
            </a:prstGeom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ctr"/>
              <a:r>
                <a:rPr lang="en-US" sz="2000" b="1" dirty="0" err="1">
                  <a:latin typeface="Aharoni" panose="02010803020104030203" pitchFamily="2" charset="-79"/>
                  <a:cs typeface="Aharoni" panose="02010803020104030203" pitchFamily="2" charset="-79"/>
                </a:rPr>
                <a:t>Investigasi</a:t>
              </a:r>
              <a:r>
                <a:rPr lang="en-US" sz="2000" b="1" dirty="0">
                  <a:latin typeface="Aharoni" panose="02010803020104030203" pitchFamily="2" charset="-79"/>
                  <a:cs typeface="Aharoni" panose="02010803020104030203" pitchFamily="2" charset="-79"/>
                </a:rPr>
                <a:t> </a:t>
              </a:r>
              <a:r>
                <a:rPr lang="en-US" sz="2000" b="1" dirty="0" err="1">
                  <a:latin typeface="Aharoni" panose="02010803020104030203" pitchFamily="2" charset="-79"/>
                  <a:cs typeface="Aharoni" panose="02010803020104030203" pitchFamily="2" charset="-79"/>
                </a:rPr>
                <a:t>Kualitatif</a:t>
              </a:r>
              <a:endParaRPr lang="en-US" sz="2000" b="1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58F8483-65F9-82E7-A980-98AEEE36FD39}"/>
                </a:ext>
              </a:extLst>
            </p:cNvPr>
            <p:cNvSpPr/>
            <p:nvPr/>
          </p:nvSpPr>
          <p:spPr>
            <a:xfrm>
              <a:off x="2984705" y="2434778"/>
              <a:ext cx="2804887" cy="903930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514350" indent="-514350" algn="just">
                <a:buAutoNum type="arabicPeriod"/>
              </a:pPr>
              <a:r>
                <a:rPr lang="en-US" b="1" dirty="0" err="1">
                  <a:latin typeface="Aharoni" panose="02010803020104030203" pitchFamily="2" charset="-79"/>
                  <a:cs typeface="Aharoni" panose="02010803020104030203" pitchFamily="2" charset="-79"/>
                </a:rPr>
                <a:t>Observasi</a:t>
              </a:r>
              <a:endParaRPr lang="en-US" b="1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  <a:p>
              <a:pPr marL="514350" indent="-514350" algn="just">
                <a:buAutoNum type="arabicPeriod"/>
              </a:pPr>
              <a:r>
                <a:rPr lang="en-US" b="1" dirty="0" err="1">
                  <a:latin typeface="Aharoni" panose="02010803020104030203" pitchFamily="2" charset="-79"/>
                  <a:cs typeface="Aharoni" panose="02010803020104030203" pitchFamily="2" charset="-79"/>
                </a:rPr>
                <a:t>Wawancara</a:t>
              </a:r>
              <a:endParaRPr lang="en-US" b="1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  <a:p>
              <a:pPr marL="514350" indent="-514350" algn="just">
                <a:buAutoNum type="arabicPeriod"/>
              </a:pPr>
              <a:r>
                <a:rPr lang="en-US" b="1" dirty="0" err="1">
                  <a:latin typeface="Aharoni" panose="02010803020104030203" pitchFamily="2" charset="-79"/>
                  <a:cs typeface="Aharoni" panose="02010803020104030203" pitchFamily="2" charset="-79"/>
                </a:rPr>
                <a:t>Dokumentasi</a:t>
              </a:r>
              <a:endParaRPr lang="en-US" b="1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EADD722-EFBD-02AA-1BC8-A23A6F327013}"/>
                </a:ext>
              </a:extLst>
            </p:cNvPr>
            <p:cNvSpPr/>
            <p:nvPr/>
          </p:nvSpPr>
          <p:spPr>
            <a:xfrm>
              <a:off x="6607365" y="2395907"/>
              <a:ext cx="3574885" cy="90392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Aharoni" panose="02010803020104030203" pitchFamily="2" charset="-79"/>
                  <a:cs typeface="Aharoni" panose="02010803020104030203" pitchFamily="2" charset="-79"/>
                </a:rPr>
                <a:t>MTs Al-</a:t>
              </a:r>
              <a:r>
                <a:rPr lang="en-US" b="1" dirty="0" err="1">
                  <a:latin typeface="Aharoni" panose="02010803020104030203" pitchFamily="2" charset="-79"/>
                  <a:cs typeface="Aharoni" panose="02010803020104030203" pitchFamily="2" charset="-79"/>
                </a:rPr>
                <a:t>Furqon</a:t>
              </a:r>
              <a:r>
                <a:rPr lang="en-US" b="1" dirty="0">
                  <a:latin typeface="Aharoni" panose="02010803020104030203" pitchFamily="2" charset="-79"/>
                  <a:cs typeface="Aharoni" panose="02010803020104030203" pitchFamily="2" charset="-79"/>
                </a:rPr>
                <a:t> Koli Nusa </a:t>
              </a:r>
              <a:r>
                <a:rPr lang="en-US" b="1" dirty="0" err="1">
                  <a:latin typeface="Aharoni" panose="02010803020104030203" pitchFamily="2" charset="-79"/>
                  <a:cs typeface="Aharoni" panose="02010803020104030203" pitchFamily="2" charset="-79"/>
                </a:rPr>
                <a:t>Tengara</a:t>
              </a:r>
              <a:r>
                <a:rPr lang="en-US" b="1" dirty="0">
                  <a:latin typeface="Aharoni" panose="02010803020104030203" pitchFamily="2" charset="-79"/>
                  <a:cs typeface="Aharoni" panose="02010803020104030203" pitchFamily="2" charset="-79"/>
                </a:rPr>
                <a:t> Timur</a:t>
              </a:r>
              <a:endParaRPr lang="en-ID" b="1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8" name="Freeform 29">
              <a:extLst>
                <a:ext uri="{FF2B5EF4-FFF2-40B4-BE49-F238E27FC236}">
                  <a16:creationId xmlns:a16="http://schemas.microsoft.com/office/drawing/2014/main" id="{F9D6EA78-A6CD-DC42-7FE0-579F3974A0E1}"/>
                </a:ext>
              </a:extLst>
            </p:cNvPr>
            <p:cNvSpPr/>
            <p:nvPr/>
          </p:nvSpPr>
          <p:spPr>
            <a:xfrm>
              <a:off x="608766" y="3515011"/>
              <a:ext cx="2804887" cy="903929"/>
            </a:xfrm>
            <a:custGeom>
              <a:avLst/>
              <a:gdLst/>
              <a:ahLst/>
              <a:cxnLst/>
              <a:rect l="l" t="t" r="r" b="b"/>
              <a:pathLst>
                <a:path w="1083437" h="238072">
                  <a:moveTo>
                    <a:pt x="95982" y="0"/>
                  </a:moveTo>
                  <a:lnTo>
                    <a:pt x="987455" y="0"/>
                  </a:lnTo>
                  <a:cubicBezTo>
                    <a:pt x="1012911" y="0"/>
                    <a:pt x="1037324" y="10112"/>
                    <a:pt x="1055324" y="28112"/>
                  </a:cubicBezTo>
                  <a:cubicBezTo>
                    <a:pt x="1073325" y="46113"/>
                    <a:pt x="1083437" y="70526"/>
                    <a:pt x="1083437" y="95982"/>
                  </a:cubicBezTo>
                  <a:lnTo>
                    <a:pt x="1083437" y="142090"/>
                  </a:lnTo>
                  <a:cubicBezTo>
                    <a:pt x="1083437" y="195099"/>
                    <a:pt x="1040464" y="238072"/>
                    <a:pt x="987455" y="238072"/>
                  </a:cubicBezTo>
                  <a:lnTo>
                    <a:pt x="95982" y="238072"/>
                  </a:lnTo>
                  <a:cubicBezTo>
                    <a:pt x="70526" y="238072"/>
                    <a:pt x="46113" y="227959"/>
                    <a:pt x="28112" y="209959"/>
                  </a:cubicBezTo>
                  <a:cubicBezTo>
                    <a:pt x="10112" y="191959"/>
                    <a:pt x="0" y="167546"/>
                    <a:pt x="0" y="142090"/>
                  </a:cubicBezTo>
                  <a:lnTo>
                    <a:pt x="0" y="95982"/>
                  </a:lnTo>
                  <a:cubicBezTo>
                    <a:pt x="0" y="70526"/>
                    <a:pt x="10112" y="46113"/>
                    <a:pt x="28112" y="28112"/>
                  </a:cubicBezTo>
                  <a:cubicBezTo>
                    <a:pt x="46113" y="10112"/>
                    <a:pt x="70526" y="0"/>
                    <a:pt x="95982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pPr algn="ctr"/>
              <a:r>
                <a:rPr lang="en-US" sz="2400" b="1" dirty="0" err="1">
                  <a:solidFill>
                    <a:schemeClr val="bg1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Subjek</a:t>
              </a:r>
              <a:r>
                <a:rPr lang="en-US" sz="2400" b="1" dirty="0">
                  <a:solidFill>
                    <a:schemeClr val="bg1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penelitian</a:t>
              </a:r>
              <a:endParaRPr lang="en-US" sz="24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013C42D-9975-5917-5E2B-F42D7CAECD98}"/>
                </a:ext>
              </a:extLst>
            </p:cNvPr>
            <p:cNvSpPr/>
            <p:nvPr/>
          </p:nvSpPr>
          <p:spPr>
            <a:xfrm>
              <a:off x="608765" y="4514231"/>
              <a:ext cx="3134771" cy="1049053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latin typeface="Aharoni" panose="02010803020104030203" pitchFamily="2" charset="-79"/>
                  <a:cs typeface="Aharoni" panose="02010803020104030203" pitchFamily="2" charset="-79"/>
                </a:rPr>
                <a:t>Guru Pendidikan Agama Islam dan </a:t>
              </a:r>
              <a:r>
                <a:rPr lang="en-US" sz="2000" b="1" dirty="0" err="1">
                  <a:latin typeface="Aharoni" panose="02010803020104030203" pitchFamily="2" charset="-79"/>
                  <a:cs typeface="Aharoni" panose="02010803020104030203" pitchFamily="2" charset="-79"/>
                </a:rPr>
                <a:t>Siswa</a:t>
              </a:r>
              <a:endParaRPr lang="en-US" sz="2000" b="1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0" name="Freeform 29">
              <a:extLst>
                <a:ext uri="{FF2B5EF4-FFF2-40B4-BE49-F238E27FC236}">
                  <a16:creationId xmlns:a16="http://schemas.microsoft.com/office/drawing/2014/main" id="{D0B58E41-BCA6-0F48-2B2E-8A42B3254BD4}"/>
                </a:ext>
              </a:extLst>
            </p:cNvPr>
            <p:cNvSpPr/>
            <p:nvPr/>
          </p:nvSpPr>
          <p:spPr>
            <a:xfrm>
              <a:off x="5183375" y="3429000"/>
              <a:ext cx="2804887" cy="903929"/>
            </a:xfrm>
            <a:custGeom>
              <a:avLst/>
              <a:gdLst/>
              <a:ahLst/>
              <a:cxnLst/>
              <a:rect l="l" t="t" r="r" b="b"/>
              <a:pathLst>
                <a:path w="1083437" h="238072">
                  <a:moveTo>
                    <a:pt x="95982" y="0"/>
                  </a:moveTo>
                  <a:lnTo>
                    <a:pt x="987455" y="0"/>
                  </a:lnTo>
                  <a:cubicBezTo>
                    <a:pt x="1012911" y="0"/>
                    <a:pt x="1037324" y="10112"/>
                    <a:pt x="1055324" y="28112"/>
                  </a:cubicBezTo>
                  <a:cubicBezTo>
                    <a:pt x="1073325" y="46113"/>
                    <a:pt x="1083437" y="70526"/>
                    <a:pt x="1083437" y="95982"/>
                  </a:cubicBezTo>
                  <a:lnTo>
                    <a:pt x="1083437" y="142090"/>
                  </a:lnTo>
                  <a:cubicBezTo>
                    <a:pt x="1083437" y="195099"/>
                    <a:pt x="1040464" y="238072"/>
                    <a:pt x="987455" y="238072"/>
                  </a:cubicBezTo>
                  <a:lnTo>
                    <a:pt x="95982" y="238072"/>
                  </a:lnTo>
                  <a:cubicBezTo>
                    <a:pt x="70526" y="238072"/>
                    <a:pt x="46113" y="227959"/>
                    <a:pt x="28112" y="209959"/>
                  </a:cubicBezTo>
                  <a:cubicBezTo>
                    <a:pt x="10112" y="191959"/>
                    <a:pt x="0" y="167546"/>
                    <a:pt x="0" y="142090"/>
                  </a:cubicBezTo>
                  <a:lnTo>
                    <a:pt x="0" y="95982"/>
                  </a:lnTo>
                  <a:cubicBezTo>
                    <a:pt x="0" y="70526"/>
                    <a:pt x="10112" y="46113"/>
                    <a:pt x="28112" y="28112"/>
                  </a:cubicBezTo>
                  <a:cubicBezTo>
                    <a:pt x="46113" y="10112"/>
                    <a:pt x="70526" y="0"/>
                    <a:pt x="95982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Teknik </a:t>
              </a:r>
            </a:p>
            <a:p>
              <a:pPr algn="ctr"/>
              <a:r>
                <a:rPr lang="en-US" sz="2400" b="1" dirty="0" err="1">
                  <a:solidFill>
                    <a:schemeClr val="bg1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Analisis</a:t>
              </a:r>
              <a:r>
                <a:rPr lang="en-US" sz="2400" b="1" dirty="0">
                  <a:solidFill>
                    <a:schemeClr val="bg1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 Data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80912B7-1192-A4FA-D181-B27213B4E48B}"/>
                </a:ext>
              </a:extLst>
            </p:cNvPr>
            <p:cNvSpPr/>
            <p:nvPr/>
          </p:nvSpPr>
          <p:spPr>
            <a:xfrm>
              <a:off x="5183374" y="4461917"/>
              <a:ext cx="2804887" cy="1551397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514350" indent="-514350">
                <a:buAutoNum type="arabicPeriod"/>
              </a:pPr>
              <a:r>
                <a:rPr lang="en-US" b="1" dirty="0" err="1">
                  <a:latin typeface="Aharoni" panose="02010803020104030203" pitchFamily="2" charset="-79"/>
                  <a:cs typeface="Aharoni" panose="02010803020104030203" pitchFamily="2" charset="-79"/>
                </a:rPr>
                <a:t>Observasi</a:t>
              </a:r>
              <a:r>
                <a:rPr lang="en-US" b="1" dirty="0">
                  <a:latin typeface="Aharoni" panose="02010803020104030203" pitchFamily="2" charset="-79"/>
                  <a:cs typeface="Aharoni" panose="02010803020104030203" pitchFamily="2" charset="-79"/>
                </a:rPr>
                <a:t> data</a:t>
              </a:r>
            </a:p>
            <a:p>
              <a:pPr marL="514350" indent="-514350">
                <a:buAutoNum type="arabicPeriod"/>
              </a:pPr>
              <a:r>
                <a:rPr lang="en-US" b="1" dirty="0" err="1">
                  <a:latin typeface="Aharoni" panose="02010803020104030203" pitchFamily="2" charset="-79"/>
                  <a:cs typeface="Aharoni" panose="02010803020104030203" pitchFamily="2" charset="-79"/>
                </a:rPr>
                <a:t>Analisis</a:t>
              </a:r>
              <a:r>
                <a:rPr lang="en-US" b="1" dirty="0">
                  <a:latin typeface="Aharoni" panose="02010803020104030203" pitchFamily="2" charset="-79"/>
                  <a:cs typeface="Aharoni" panose="02010803020104030203" pitchFamily="2" charset="-79"/>
                </a:rPr>
                <a:t> Data</a:t>
              </a:r>
            </a:p>
            <a:p>
              <a:pPr marL="514350" indent="-514350">
                <a:buAutoNum type="arabicPeriod"/>
              </a:pPr>
              <a:r>
                <a:rPr lang="en-US" b="1" dirty="0" err="1">
                  <a:latin typeface="Aharoni" panose="02010803020104030203" pitchFamily="2" charset="-79"/>
                  <a:cs typeface="Aharoni" panose="02010803020104030203" pitchFamily="2" charset="-79"/>
                </a:rPr>
                <a:t>Menarik</a:t>
              </a:r>
              <a:r>
                <a:rPr lang="en-US" b="1" dirty="0">
                  <a:latin typeface="Aharoni" panose="02010803020104030203" pitchFamily="2" charset="-79"/>
                  <a:cs typeface="Aharoni" panose="02010803020104030203" pitchFamily="2" charset="-79"/>
                </a:rPr>
                <a:t> Kesimpulan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2798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77AD94D-2EC9-606D-A54A-65D422E73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Hasil dan </a:t>
            </a:r>
            <a:r>
              <a:rPr lang="en-US" dirty="0" err="1"/>
              <a:t>Pembahasan</a:t>
            </a:r>
            <a:endParaRPr lang="en-ID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1BD9EFA-0564-B376-CA08-6B8BA1D8FB7D}"/>
              </a:ext>
            </a:extLst>
          </p:cNvPr>
          <p:cNvSpPr/>
          <p:nvPr/>
        </p:nvSpPr>
        <p:spPr>
          <a:xfrm>
            <a:off x="125126" y="1333714"/>
            <a:ext cx="4369870" cy="455694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6B1F14B-27E3-3F9E-8BA9-447BCC9A4294}"/>
              </a:ext>
            </a:extLst>
          </p:cNvPr>
          <p:cNvSpPr/>
          <p:nvPr/>
        </p:nvSpPr>
        <p:spPr>
          <a:xfrm>
            <a:off x="4626737" y="1333714"/>
            <a:ext cx="4370400" cy="455694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A5EC04B-7F56-3910-4C57-F293C74B519F}"/>
              </a:ext>
            </a:extLst>
          </p:cNvPr>
          <p:cNvSpPr txBox="1"/>
          <p:nvPr/>
        </p:nvSpPr>
        <p:spPr>
          <a:xfrm>
            <a:off x="385014" y="1332249"/>
            <a:ext cx="394924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Perencanaan</a:t>
            </a:r>
            <a:r>
              <a:rPr lang="en-US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Dan </a:t>
            </a:r>
            <a:r>
              <a:rPr lang="en-US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Penerapan</a:t>
            </a:r>
            <a:r>
              <a:rPr lang="en-US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Pendidikan Agama Islam Pada Masa </a:t>
            </a:r>
            <a:r>
              <a:rPr lang="en-US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Pandemi</a:t>
            </a:r>
            <a:r>
              <a:rPr lang="en-US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Covid-19 Di MTs Al-</a:t>
            </a:r>
            <a:r>
              <a:rPr lang="en-US" sz="1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Furqon</a:t>
            </a:r>
            <a:r>
              <a:rPr lang="en-US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Koli Nusa Tenggara Timur</a:t>
            </a:r>
            <a:endParaRPr lang="id-ID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ID" sz="20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A51D45E-87E2-9414-8137-10C49C45238B}"/>
              </a:ext>
            </a:extLst>
          </p:cNvPr>
          <p:cNvSpPr txBox="1"/>
          <p:nvPr/>
        </p:nvSpPr>
        <p:spPr>
          <a:xfrm>
            <a:off x="125127" y="2163246"/>
            <a:ext cx="4369869" cy="319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550" dirty="0">
                <a:effectLst/>
                <a:latin typeface="Alice Bold"/>
                <a:ea typeface="Times New Roman" panose="02020603050405020304" pitchFamily="18" charset="0"/>
              </a:rPr>
              <a:t>	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Akibatnya,pendekatan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pembelajaran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tatap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muka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telah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diganti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dengan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model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pembelajaran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online yang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memadukan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pengajaran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online dan offline.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Konsep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kurikulum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darurat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merupakan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kurikulum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yang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dimanfaatkan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oleh MTs Al-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Furqon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Koli Nusa Tenggara Timur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untuk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mengatasi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pandemi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Covid-19.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Kurikulum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darurat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dirancang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dan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dilaksanakan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secara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eksklusif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selama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situasi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Covid-19.</a:t>
            </a:r>
          </a:p>
          <a:p>
            <a:pPr algn="just"/>
            <a:r>
              <a:rPr lang="en-US" sz="1400" dirty="0">
                <a:latin typeface="Alice Bold"/>
              </a:rPr>
              <a:t>	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dalam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proses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pembelajaran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dari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mata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pelajaran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PAI di masa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pandemi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Covid-19 guru PAI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menggunakan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berbagai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cara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agar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materi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dapat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tersampaikan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dan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dipahami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oleh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peserta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didik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. Guru PAI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menggunakan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aplikasi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chatting WhatsApp dan Google Classroom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ID" sz="1400" dirty="0">
              <a:latin typeface="Alice Bold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C51CB2-CAE3-E379-B99C-2F7FF8C18543}"/>
              </a:ext>
            </a:extLst>
          </p:cNvPr>
          <p:cNvSpPr txBox="1"/>
          <p:nvPr/>
        </p:nvSpPr>
        <p:spPr>
          <a:xfrm>
            <a:off x="4626737" y="2163246"/>
            <a:ext cx="4370400" cy="3777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550" dirty="0"/>
              <a:t>	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Dalam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penerapan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pembelajaran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PAI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secara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daring,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tak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lepas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dari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berbagai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kendala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yang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dihadapi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oleh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semua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pihak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yakni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guru,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siswa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, dan orang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tua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Pihak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sekolah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menerima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keluhan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orang </a:t>
            </a:r>
            <a:r>
              <a:rPr lang="en-US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tua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peserta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didik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terkait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penerapan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daring </a:t>
            </a:r>
            <a:r>
              <a:rPr lang="en-US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ini</a:t>
            </a:r>
            <a:r>
              <a:rPr lang="en-US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Orang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tua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peserta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didik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merasa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khawatir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karena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keterbatasan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waktu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mereka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untuk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menemani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putra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putri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mereka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dalam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melakukan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pembelajaran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daring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karena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kesibukan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orang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tua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dalam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bekerja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Handphone dan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kuota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internet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merupakan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salah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satu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hal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penting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yang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harus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dimiliki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peserta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didik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untuk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mengikuti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pembelajaran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PAI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secara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daring,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namun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yang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tidak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kalah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penting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yakni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sinyal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Dari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pihak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pengajar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yakni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guru PAI juga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mengalami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kendala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dalam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penerapan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pembelajaran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PAI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secara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 daring </a:t>
            </a:r>
            <a:r>
              <a:rPr lang="en-US" sz="1400" dirty="0" err="1">
                <a:effectLst/>
                <a:latin typeface="Alice Bold"/>
                <a:ea typeface="Times New Roman" panose="02020603050405020304" pitchFamily="18" charset="0"/>
              </a:rPr>
              <a:t>ini</a:t>
            </a:r>
            <a:r>
              <a:rPr lang="en-US" sz="1400" dirty="0">
                <a:effectLst/>
                <a:latin typeface="Alice Bold"/>
                <a:ea typeface="Times New Roman" panose="02020603050405020304" pitchFamily="18" charset="0"/>
              </a:rPr>
              <a:t>. </a:t>
            </a:r>
            <a:endParaRPr lang="en-ID" sz="1400" dirty="0">
              <a:latin typeface="Alice Bold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27FFF01-3C49-488C-0363-AB4616FD6B9B}"/>
              </a:ext>
            </a:extLst>
          </p:cNvPr>
          <p:cNvSpPr txBox="1"/>
          <p:nvPr/>
        </p:nvSpPr>
        <p:spPr>
          <a:xfrm>
            <a:off x="4919730" y="1332249"/>
            <a:ext cx="3839256" cy="821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 err="1">
                <a:effectLst/>
                <a:latin typeface="Alice Bold"/>
                <a:ea typeface="Times New Roman" panose="02020603050405020304" pitchFamily="18" charset="0"/>
              </a:rPr>
              <a:t>Kendala</a:t>
            </a:r>
            <a:r>
              <a:rPr lang="en-US" sz="1400" b="1" dirty="0">
                <a:effectLst/>
                <a:latin typeface="Alice Bold"/>
                <a:ea typeface="Times New Roman" panose="02020603050405020304" pitchFamily="18" charset="0"/>
              </a:rPr>
              <a:t> Yang </a:t>
            </a:r>
            <a:r>
              <a:rPr lang="en-US" sz="1400" b="1" dirty="0" err="1">
                <a:effectLst/>
                <a:latin typeface="Alice Bold"/>
                <a:ea typeface="Times New Roman" panose="02020603050405020304" pitchFamily="18" charset="0"/>
              </a:rPr>
              <a:t>Dihadapi</a:t>
            </a:r>
            <a:r>
              <a:rPr lang="en-US" sz="1400" b="1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Alice Bold"/>
                <a:ea typeface="Times New Roman" panose="02020603050405020304" pitchFamily="18" charset="0"/>
              </a:rPr>
              <a:t>Dalam</a:t>
            </a:r>
            <a:r>
              <a:rPr lang="en-US" sz="1400" b="1" dirty="0">
                <a:effectLst/>
                <a:latin typeface="Alice Bold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Alice Bold"/>
                <a:ea typeface="Times New Roman" panose="02020603050405020304" pitchFamily="18" charset="0"/>
              </a:rPr>
              <a:t>Pembelajaran</a:t>
            </a:r>
            <a:r>
              <a:rPr lang="en-US" sz="1400" b="1" dirty="0">
                <a:effectLst/>
                <a:latin typeface="Alice Bold"/>
                <a:ea typeface="Times New Roman" panose="02020603050405020304" pitchFamily="18" charset="0"/>
              </a:rPr>
              <a:t> Pendidikan Agama Islam (PAI) </a:t>
            </a:r>
            <a:r>
              <a:rPr lang="en-US" sz="1400" b="1" dirty="0" err="1">
                <a:effectLst/>
                <a:latin typeface="Alice Bold"/>
                <a:ea typeface="Times New Roman" panose="02020603050405020304" pitchFamily="18" charset="0"/>
              </a:rPr>
              <a:t>Secara</a:t>
            </a:r>
            <a:r>
              <a:rPr lang="en-US" sz="1400" b="1" dirty="0">
                <a:effectLst/>
                <a:latin typeface="Alice Bold"/>
                <a:ea typeface="Times New Roman" panose="02020603050405020304" pitchFamily="18" charset="0"/>
              </a:rPr>
              <a:t> Daring Di MTs  Al-</a:t>
            </a:r>
            <a:r>
              <a:rPr lang="en-US" sz="1400" b="1" dirty="0" err="1">
                <a:effectLst/>
                <a:latin typeface="Alice Bold"/>
                <a:ea typeface="Times New Roman" panose="02020603050405020304" pitchFamily="18" charset="0"/>
              </a:rPr>
              <a:t>Furqon</a:t>
            </a:r>
            <a:r>
              <a:rPr lang="en-US" sz="1400" b="1" dirty="0">
                <a:effectLst/>
                <a:latin typeface="Alice Bold"/>
                <a:ea typeface="Times New Roman" panose="02020603050405020304" pitchFamily="18" charset="0"/>
              </a:rPr>
              <a:t> Koli Nusa </a:t>
            </a:r>
            <a:r>
              <a:rPr lang="en-US" sz="1400" b="1" dirty="0" err="1">
                <a:effectLst/>
                <a:latin typeface="Alice Bold"/>
                <a:ea typeface="Times New Roman" panose="02020603050405020304" pitchFamily="18" charset="0"/>
              </a:rPr>
              <a:t>Tengara</a:t>
            </a:r>
            <a:r>
              <a:rPr lang="en-US" sz="1400" b="1" dirty="0">
                <a:effectLst/>
                <a:latin typeface="Alice Bold"/>
                <a:ea typeface="Times New Roman" panose="02020603050405020304" pitchFamily="18" charset="0"/>
              </a:rPr>
              <a:t> Timur</a:t>
            </a:r>
            <a:endParaRPr lang="id-ID" sz="1400" dirty="0">
              <a:effectLst/>
              <a:latin typeface="Alice Bold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531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39DF16F-3F8B-D587-A2A9-40B2EBCCB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Kesimpulan</a:t>
            </a:r>
            <a:endParaRPr lang="en-ID" dirty="0"/>
          </a:p>
        </p:txBody>
      </p:sp>
      <p:sp>
        <p:nvSpPr>
          <p:cNvPr id="4" name="Balon Percakapan: Persegi dengan Sudut Lengkung 3">
            <a:extLst>
              <a:ext uri="{FF2B5EF4-FFF2-40B4-BE49-F238E27FC236}">
                <a16:creationId xmlns:a16="http://schemas.microsoft.com/office/drawing/2014/main" id="{9F20894E-C84C-F463-9F30-4826ACF6C6FD}"/>
              </a:ext>
            </a:extLst>
          </p:cNvPr>
          <p:cNvSpPr/>
          <p:nvPr/>
        </p:nvSpPr>
        <p:spPr>
          <a:xfrm>
            <a:off x="577517" y="1318661"/>
            <a:ext cx="7719460" cy="4234973"/>
          </a:xfrm>
          <a:prstGeom prst="wedgeRoundRectCallout">
            <a:avLst>
              <a:gd name="adj1" fmla="val -1498"/>
              <a:gd name="adj2" fmla="val 648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0" algn="just">
              <a:buNone/>
            </a:pP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Temuan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dari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hasil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penelitian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dapat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disimpulkan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bahwa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penerapan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PAI pada masa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pandemi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Covid-19 di MTs Al-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Furqon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Koli Nusa Tenggara Timur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menerapkan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secara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daring.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Perencanaan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secara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daring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dilakukan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secara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mendadak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dikarenakan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virus Covid-19.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Konsep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kurikulum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darurat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diterapkan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di MTs Al-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Furqon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Koli Nusa Tenggara Timur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dengan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menyesuaikan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kondisi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pandemi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Covid-19.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Dampak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diterapkan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kurikulum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darurat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ini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terhadap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PAI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adalah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perubahan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rancangan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PAI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berupa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perubahan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jumlah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kompetensi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dasar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waktu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metode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dan media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pembelajaran</a:t>
            </a:r>
            <a:endParaRPr lang="en-US" sz="1600" dirty="0">
              <a:solidFill>
                <a:schemeClr val="tx1"/>
              </a:solidFill>
              <a:effectLst/>
              <a:latin typeface="Abadi" panose="020F0502020204030204" pitchFamily="34" charset="0"/>
              <a:ea typeface="Times New Roman" panose="02020603050405020304" pitchFamily="18" charset="0"/>
            </a:endParaRPr>
          </a:p>
          <a:p>
            <a:pPr marL="228600" algn="just"/>
            <a:r>
              <a:rPr lang="en-US" sz="1600" dirty="0">
                <a:solidFill>
                  <a:schemeClr val="tx1"/>
                </a:solidFill>
                <a:latin typeface="Abadi" panose="020F0502020204030204" pitchFamily="34" charset="0"/>
                <a:ea typeface="Times New Roman" panose="02020603050405020304" pitchFamily="18" charset="0"/>
              </a:rPr>
              <a:t>	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Dilihat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dari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perencanaan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penerapan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, dan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kendala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dalam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proses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PAI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secara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daring di MTs Al-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Furqon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Koli Nusa Tenggara Timur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ini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belum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dilakukan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secara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efektif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. Oleh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karena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itu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perlu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adanya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kerjasama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dari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semua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pihak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agar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pembelajaran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dapat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berjalan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dengan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efektif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meskipun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mengalami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perubahan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dan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keterbatasan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karena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pandemi</a:t>
            </a:r>
            <a:r>
              <a:rPr lang="en-US" sz="1600" dirty="0">
                <a:solidFill>
                  <a:schemeClr val="tx1"/>
                </a:solidFill>
                <a:effectLst/>
                <a:latin typeface="Abadi" panose="020F0502020204030204" pitchFamily="34" charset="0"/>
                <a:ea typeface="Times New Roman" panose="02020603050405020304" pitchFamily="18" charset="0"/>
              </a:rPr>
              <a:t> Covid-19</a:t>
            </a:r>
            <a:r>
              <a:rPr lang="en-US" sz="1400" dirty="0">
                <a:solidFill>
                  <a:schemeClr val="tx1"/>
                </a:solidFill>
                <a:latin typeface="Abadi" panose="020F0502020204030204" pitchFamily="34" charset="0"/>
                <a:ea typeface="Times New Roman" panose="02020603050405020304" pitchFamily="18" charset="0"/>
              </a:rPr>
              <a:t>.</a:t>
            </a:r>
            <a:endParaRPr lang="id-ID" sz="1400" dirty="0">
              <a:effectLst/>
              <a:latin typeface="Abadi" panose="020F0502020204030204" pitchFamily="34" charset="0"/>
              <a:ea typeface="Times New Roman" panose="02020603050405020304" pitchFamily="18" charset="0"/>
            </a:endParaRPr>
          </a:p>
          <a:p>
            <a:pPr marL="228600" indent="0" algn="just">
              <a:buNone/>
            </a:pPr>
            <a:endParaRPr lang="en-US" sz="1400" dirty="0">
              <a:effectLst/>
              <a:latin typeface="Abadi" panose="020F0502020204030204" pitchFamily="34" charset="0"/>
              <a:ea typeface="Times New Roman" panose="02020603050405020304" pitchFamily="18" charset="0"/>
            </a:endParaRPr>
          </a:p>
          <a:p>
            <a:pPr marL="228600" indent="0" algn="just">
              <a:buNone/>
            </a:pP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985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D65CACE-855E-5744-F5C2-6EF04FE9C4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6482" y="2718449"/>
            <a:ext cx="7611035" cy="1421102"/>
          </a:xfrm>
        </p:spPr>
        <p:txBody>
          <a:bodyPr/>
          <a:lstStyle/>
          <a:p>
            <a:r>
              <a:rPr lang="en-US" dirty="0" err="1"/>
              <a:t>Sekian</a:t>
            </a:r>
            <a:r>
              <a:rPr lang="en-US" dirty="0"/>
              <a:t> dan </a:t>
            </a:r>
            <a:r>
              <a:rPr lang="en-US" dirty="0" err="1"/>
              <a:t>Terimakasih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53919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17303</TotalTime>
  <Words>568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Abadi</vt:lpstr>
      <vt:lpstr>Aharoni</vt:lpstr>
      <vt:lpstr>Alexon RR</vt:lpstr>
      <vt:lpstr>Alice Bold</vt:lpstr>
      <vt:lpstr>Arial</vt:lpstr>
      <vt:lpstr>Arial Black</vt:lpstr>
      <vt:lpstr>Calibri</vt:lpstr>
      <vt:lpstr>Times New Roman</vt:lpstr>
      <vt:lpstr>Office Theme</vt:lpstr>
      <vt:lpstr>Analisis Penerapan Pembelajaran Pendidikan Islam Pada Masa Pandemi Covid-19 di MTs Al-Furqon Koli Nusa Tenggara Timur </vt:lpstr>
      <vt:lpstr>Pendahuluan</vt:lpstr>
      <vt:lpstr>Metode</vt:lpstr>
      <vt:lpstr>Hasil dan Pembahasan</vt:lpstr>
      <vt:lpstr>Kesimpulan</vt:lpstr>
      <vt:lpstr>Sekian dan Terimakasih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Umsida</dc:creator>
  <cp:lastModifiedBy>Brow Aghung</cp:lastModifiedBy>
  <cp:revision>69</cp:revision>
  <dcterms:created xsi:type="dcterms:W3CDTF">2020-02-15T07:43:23Z</dcterms:created>
  <dcterms:modified xsi:type="dcterms:W3CDTF">2024-05-26T19:21:11Z</dcterms:modified>
</cp:coreProperties>
</file>