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65" r:id="rId18"/>
    <p:sldId id="266" r:id="rId19"/>
    <p:sldId id="267" r:id="rId2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255" y="5957680"/>
            <a:ext cx="11832336" cy="82411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98608" y="4248910"/>
            <a:ext cx="1993392" cy="253898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7639" y="3761231"/>
            <a:ext cx="5718175" cy="1965960"/>
          </a:xfrm>
          <a:custGeom>
            <a:avLst/>
            <a:gdLst/>
            <a:ahLst/>
            <a:cxnLst/>
            <a:rect l="l" t="t" r="r" b="b"/>
            <a:pathLst>
              <a:path w="5718175" h="1965960">
                <a:moveTo>
                  <a:pt x="5718048" y="0"/>
                </a:moveTo>
                <a:lnTo>
                  <a:pt x="327672" y="0"/>
                </a:lnTo>
                <a:lnTo>
                  <a:pt x="279250" y="3552"/>
                </a:lnTo>
                <a:lnTo>
                  <a:pt x="233034" y="13871"/>
                </a:lnTo>
                <a:lnTo>
                  <a:pt x="189531" y="30451"/>
                </a:lnTo>
                <a:lnTo>
                  <a:pt x="149248" y="52784"/>
                </a:lnTo>
                <a:lnTo>
                  <a:pt x="112692" y="80364"/>
                </a:lnTo>
                <a:lnTo>
                  <a:pt x="80370" y="112685"/>
                </a:lnTo>
                <a:lnTo>
                  <a:pt x="52788" y="149239"/>
                </a:lnTo>
                <a:lnTo>
                  <a:pt x="30453" y="189521"/>
                </a:lnTo>
                <a:lnTo>
                  <a:pt x="13872" y="233022"/>
                </a:lnTo>
                <a:lnTo>
                  <a:pt x="3552" y="279237"/>
                </a:lnTo>
                <a:lnTo>
                  <a:pt x="0" y="327660"/>
                </a:lnTo>
                <a:lnTo>
                  <a:pt x="0" y="1965960"/>
                </a:lnTo>
                <a:lnTo>
                  <a:pt x="5390388" y="1965960"/>
                </a:lnTo>
                <a:lnTo>
                  <a:pt x="5438810" y="1962407"/>
                </a:lnTo>
                <a:lnTo>
                  <a:pt x="5485025" y="1952088"/>
                </a:lnTo>
                <a:lnTo>
                  <a:pt x="5528526" y="1935508"/>
                </a:lnTo>
                <a:lnTo>
                  <a:pt x="5568808" y="1913175"/>
                </a:lnTo>
                <a:lnTo>
                  <a:pt x="5605362" y="1885595"/>
                </a:lnTo>
                <a:lnTo>
                  <a:pt x="5637683" y="1853274"/>
                </a:lnTo>
                <a:lnTo>
                  <a:pt x="5665263" y="1816720"/>
                </a:lnTo>
                <a:lnTo>
                  <a:pt x="5687596" y="1776438"/>
                </a:lnTo>
                <a:lnTo>
                  <a:pt x="5704176" y="1732937"/>
                </a:lnTo>
                <a:lnTo>
                  <a:pt x="5714495" y="1686722"/>
                </a:lnTo>
                <a:lnTo>
                  <a:pt x="5718048" y="1638300"/>
                </a:lnTo>
                <a:lnTo>
                  <a:pt x="5718048" y="0"/>
                </a:lnTo>
                <a:close/>
              </a:path>
            </a:pathLst>
          </a:custGeom>
          <a:solidFill>
            <a:srgbClr val="1B4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7639" y="3761231"/>
            <a:ext cx="5718175" cy="1965960"/>
          </a:xfrm>
          <a:custGeom>
            <a:avLst/>
            <a:gdLst/>
            <a:ahLst/>
            <a:cxnLst/>
            <a:rect l="l" t="t" r="r" b="b"/>
            <a:pathLst>
              <a:path w="5718175" h="1965960">
                <a:moveTo>
                  <a:pt x="327672" y="0"/>
                </a:moveTo>
                <a:lnTo>
                  <a:pt x="5718048" y="0"/>
                </a:lnTo>
                <a:lnTo>
                  <a:pt x="5718048" y="1638300"/>
                </a:lnTo>
                <a:lnTo>
                  <a:pt x="5714495" y="1686722"/>
                </a:lnTo>
                <a:lnTo>
                  <a:pt x="5704176" y="1732937"/>
                </a:lnTo>
                <a:lnTo>
                  <a:pt x="5687596" y="1776438"/>
                </a:lnTo>
                <a:lnTo>
                  <a:pt x="5665263" y="1816720"/>
                </a:lnTo>
                <a:lnTo>
                  <a:pt x="5637683" y="1853274"/>
                </a:lnTo>
                <a:lnTo>
                  <a:pt x="5605362" y="1885595"/>
                </a:lnTo>
                <a:lnTo>
                  <a:pt x="5568808" y="1913175"/>
                </a:lnTo>
                <a:lnTo>
                  <a:pt x="5528526" y="1935508"/>
                </a:lnTo>
                <a:lnTo>
                  <a:pt x="5485025" y="1952088"/>
                </a:lnTo>
                <a:lnTo>
                  <a:pt x="5438810" y="1962407"/>
                </a:lnTo>
                <a:lnTo>
                  <a:pt x="5390388" y="1965960"/>
                </a:lnTo>
                <a:lnTo>
                  <a:pt x="0" y="1965960"/>
                </a:lnTo>
                <a:lnTo>
                  <a:pt x="0" y="327660"/>
                </a:lnTo>
                <a:lnTo>
                  <a:pt x="3552" y="279237"/>
                </a:lnTo>
                <a:lnTo>
                  <a:pt x="13872" y="233022"/>
                </a:lnTo>
                <a:lnTo>
                  <a:pt x="30453" y="189521"/>
                </a:lnTo>
                <a:lnTo>
                  <a:pt x="52788" y="149239"/>
                </a:lnTo>
                <a:lnTo>
                  <a:pt x="80370" y="112685"/>
                </a:lnTo>
                <a:lnTo>
                  <a:pt x="112692" y="80364"/>
                </a:lnTo>
                <a:lnTo>
                  <a:pt x="149248" y="52784"/>
                </a:lnTo>
                <a:lnTo>
                  <a:pt x="189531" y="30451"/>
                </a:lnTo>
                <a:lnTo>
                  <a:pt x="233034" y="13871"/>
                </a:lnTo>
                <a:lnTo>
                  <a:pt x="279250" y="3552"/>
                </a:lnTo>
                <a:lnTo>
                  <a:pt x="327672" y="0"/>
                </a:lnTo>
                <a:close/>
              </a:path>
            </a:pathLst>
          </a:custGeom>
          <a:ln w="24384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>
            <a:alphaModFix/>
          </a:blip>
          <a:srcRect t="23661"/>
          <a:stretch/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>
            <a:alphaModFix/>
          </a:blip>
          <a:srcRect l="47997" t="2654" r="7599"/>
          <a:stretch/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455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3255" y="5957680"/>
            <a:ext cx="11832336" cy="82411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198608" y="4248910"/>
            <a:ext cx="1993392" cy="25389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639" y="67056"/>
            <a:ext cx="11856720" cy="1088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0362" y="1256157"/>
            <a:ext cx="11432540" cy="4544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69268" y="6442659"/>
            <a:ext cx="24130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aveloka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511294"/>
              <a:ext cx="3145536" cy="33467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11296" y="6455662"/>
              <a:ext cx="5169408" cy="323088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515225" y="477469"/>
            <a:ext cx="1677035" cy="7620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10"/>
              </a:spcBef>
            </a:pPr>
            <a:r>
              <a:rPr sz="1600" spc="-10" dirty="0">
                <a:solidFill>
                  <a:srgbClr val="FFC000"/>
                </a:solidFill>
                <a:latin typeface="Arial MT"/>
                <a:cs typeface="Arial MT"/>
              </a:rPr>
              <a:t>UNIVERSITAS</a:t>
            </a:r>
            <a:endParaRPr sz="16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</a:pPr>
            <a:r>
              <a:rPr sz="1600" spc="-30" dirty="0">
                <a:solidFill>
                  <a:srgbClr val="FFC000"/>
                </a:solidFill>
                <a:latin typeface="Arial MT"/>
                <a:cs typeface="Arial MT"/>
              </a:rPr>
              <a:t>MUHAMMADIYAH</a:t>
            </a:r>
            <a:endParaRPr sz="16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25"/>
              </a:spcBef>
            </a:pPr>
            <a:r>
              <a:rPr sz="1600" spc="-10" dirty="0">
                <a:solidFill>
                  <a:srgbClr val="FFC000"/>
                </a:solidFill>
                <a:latin typeface="Arial MT"/>
                <a:cs typeface="Arial MT"/>
              </a:rPr>
              <a:t>SIDOARJO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360407" y="225551"/>
            <a:ext cx="2402205" cy="1073785"/>
            <a:chOff x="9360407" y="225551"/>
            <a:chExt cx="2402205" cy="1073785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73767" y="225551"/>
              <a:ext cx="2188464" cy="10058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374123" y="467867"/>
              <a:ext cx="0" cy="831215"/>
            </a:xfrm>
            <a:custGeom>
              <a:avLst/>
              <a:gdLst/>
              <a:ahLst/>
              <a:cxnLst/>
              <a:rect l="l" t="t" r="r" b="b"/>
              <a:pathLst>
                <a:path h="831215">
                  <a:moveTo>
                    <a:pt x="0" y="0"/>
                  </a:moveTo>
                  <a:lnTo>
                    <a:pt x="0" y="830961"/>
                  </a:lnTo>
                </a:path>
              </a:pathLst>
            </a:custGeom>
            <a:ln w="27432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029106" y="1435049"/>
            <a:ext cx="10134600" cy="477901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algn="ctr">
              <a:lnSpc>
                <a:spcPts val="4320"/>
              </a:lnSpc>
              <a:spcBef>
                <a:spcPts val="655"/>
              </a:spcBef>
            </a:pPr>
            <a:r>
              <a:rPr sz="4000" b="1" spc="-20" dirty="0">
                <a:solidFill>
                  <a:srgbClr val="FFFFFF"/>
                </a:solidFill>
                <a:latin typeface="Arial"/>
                <a:cs typeface="Arial"/>
              </a:rPr>
              <a:t>Peran</a:t>
            </a:r>
            <a:r>
              <a:rPr sz="4000" b="1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Arial"/>
                <a:cs typeface="Arial"/>
              </a:rPr>
              <a:t>Pengalaman</a:t>
            </a:r>
            <a:r>
              <a:rPr sz="4000" b="1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75" dirty="0">
                <a:solidFill>
                  <a:srgbClr val="FFFFFF"/>
                </a:solidFill>
                <a:latin typeface="Arial"/>
                <a:cs typeface="Arial"/>
              </a:rPr>
              <a:t>Pelanggan,</a:t>
            </a:r>
            <a:r>
              <a:rPr sz="40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35" dirty="0">
                <a:solidFill>
                  <a:srgbClr val="FFFFFF"/>
                </a:solidFill>
                <a:latin typeface="Arial"/>
                <a:cs typeface="Arial"/>
              </a:rPr>
              <a:t>Citra</a:t>
            </a:r>
            <a:r>
              <a:rPr sz="4000" b="1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Arial"/>
                <a:cs typeface="Arial"/>
              </a:rPr>
              <a:t>Merek </a:t>
            </a:r>
            <a:r>
              <a:rPr sz="4000" b="1" spc="-20" dirty="0">
                <a:solidFill>
                  <a:srgbClr val="FFFFFF"/>
                </a:solidFill>
                <a:latin typeface="Arial"/>
                <a:cs typeface="Arial"/>
              </a:rPr>
              <a:t>dan</a:t>
            </a:r>
            <a:r>
              <a:rPr sz="40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FFFFFF"/>
                </a:solidFill>
                <a:latin typeface="Arial"/>
                <a:cs typeface="Arial"/>
              </a:rPr>
              <a:t>Trust</a:t>
            </a:r>
            <a:r>
              <a:rPr sz="400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FFFFFF"/>
                </a:solidFill>
                <a:latin typeface="Arial"/>
                <a:cs typeface="Arial"/>
              </a:rPr>
              <a:t>terhadap</a:t>
            </a:r>
            <a:r>
              <a:rPr sz="4000" b="1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50" dirty="0">
                <a:solidFill>
                  <a:srgbClr val="FFFFFF"/>
                </a:solidFill>
                <a:latin typeface="Arial"/>
                <a:cs typeface="Arial"/>
              </a:rPr>
              <a:t>Minat</a:t>
            </a:r>
            <a:r>
              <a:rPr sz="4000" b="1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65" dirty="0">
                <a:solidFill>
                  <a:srgbClr val="FFFFFF"/>
                </a:solidFill>
                <a:latin typeface="Arial"/>
                <a:cs typeface="Arial"/>
              </a:rPr>
              <a:t>Beli</a:t>
            </a:r>
            <a:r>
              <a:rPr sz="40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Arial"/>
                <a:cs typeface="Arial"/>
              </a:rPr>
              <a:t>Ulang </a:t>
            </a:r>
            <a:r>
              <a:rPr sz="4000" b="1" spc="-95" dirty="0">
                <a:solidFill>
                  <a:srgbClr val="FFFFFF"/>
                </a:solidFill>
                <a:latin typeface="Arial"/>
                <a:cs typeface="Arial"/>
              </a:rPr>
              <a:t>Konsumen</a:t>
            </a:r>
            <a:r>
              <a:rPr sz="4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FFFFFF"/>
                </a:solidFill>
                <a:latin typeface="Arial"/>
                <a:cs typeface="Arial"/>
              </a:rPr>
              <a:t>Indomaret</a:t>
            </a:r>
            <a:r>
              <a:rPr sz="40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45" dirty="0">
                <a:solidFill>
                  <a:srgbClr val="FFFFFF"/>
                </a:solidFill>
                <a:latin typeface="Arial"/>
                <a:cs typeface="Arial"/>
              </a:rPr>
              <a:t>Cabang</a:t>
            </a:r>
            <a:r>
              <a:rPr sz="4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Arial"/>
                <a:cs typeface="Arial"/>
              </a:rPr>
              <a:t>Porong</a:t>
            </a:r>
            <a:endParaRPr sz="4000" dirty="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  <a:spcBef>
                <a:spcPts val="3075"/>
              </a:spcBef>
            </a:pPr>
            <a:r>
              <a:rPr sz="2400" spc="-10" dirty="0">
                <a:solidFill>
                  <a:srgbClr val="F1F1F1"/>
                </a:solidFill>
                <a:latin typeface="Arial MT"/>
                <a:cs typeface="Arial MT"/>
              </a:rPr>
              <a:t>Oleh:</a:t>
            </a:r>
            <a:endParaRPr sz="24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z="2400" spc="55" dirty="0">
                <a:solidFill>
                  <a:srgbClr val="FFFFFF"/>
                </a:solidFill>
                <a:latin typeface="Arial MT"/>
                <a:cs typeface="Arial MT"/>
              </a:rPr>
              <a:t>Achmad</a:t>
            </a:r>
            <a:r>
              <a:rPr sz="24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Arial MT"/>
                <a:cs typeface="Arial MT"/>
              </a:rPr>
              <a:t>Andy</a:t>
            </a:r>
            <a:r>
              <a:rPr sz="2400" spc="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Permana</a:t>
            </a:r>
            <a:r>
              <a:rPr sz="2400" spc="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Arial MT"/>
                <a:cs typeface="Arial MT"/>
              </a:rPr>
              <a:t>Putra</a:t>
            </a:r>
            <a:r>
              <a:rPr sz="2400" spc="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Arial MT"/>
                <a:cs typeface="Arial MT"/>
              </a:rPr>
              <a:t>(202010200062)</a:t>
            </a:r>
            <a:endParaRPr sz="2400" dirty="0">
              <a:latin typeface="Arial MT"/>
              <a:cs typeface="Arial MT"/>
            </a:endParaRPr>
          </a:p>
          <a:p>
            <a:pPr marL="3271520" marR="3262629" indent="-3175" algn="ctr">
              <a:lnSpc>
                <a:spcPts val="3600"/>
              </a:lnSpc>
              <a:spcBef>
                <a:spcPts val="215"/>
              </a:spcBef>
            </a:pP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Sumartik,</a:t>
            </a:r>
            <a:r>
              <a:rPr sz="2400" spc="1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204" dirty="0">
                <a:solidFill>
                  <a:srgbClr val="FFFFFF"/>
                </a:solidFill>
                <a:latin typeface="Arial MT"/>
                <a:cs typeface="Arial MT"/>
              </a:rPr>
              <a:t>SE.</a:t>
            </a:r>
            <a:r>
              <a:rPr sz="2400" spc="17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 MT"/>
                <a:cs typeface="Arial MT"/>
              </a:rPr>
              <a:t>MM </a:t>
            </a:r>
            <a:r>
              <a:rPr sz="2400" spc="70" dirty="0">
                <a:solidFill>
                  <a:srgbClr val="FFFFFF"/>
                </a:solidFill>
                <a:latin typeface="Arial MT"/>
                <a:cs typeface="Arial MT"/>
              </a:rPr>
              <a:t>Program</a:t>
            </a:r>
            <a:r>
              <a:rPr sz="2400" spc="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FFFFFF"/>
                </a:solidFill>
                <a:latin typeface="Arial MT"/>
                <a:cs typeface="Arial MT"/>
              </a:rPr>
              <a:t>Studi</a:t>
            </a:r>
            <a:r>
              <a:rPr sz="24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 MT"/>
                <a:cs typeface="Arial MT"/>
              </a:rPr>
              <a:t>Manjamen</a:t>
            </a:r>
            <a:endParaRPr sz="2400" dirty="0">
              <a:latin typeface="Arial MT"/>
              <a:cs typeface="Arial MT"/>
            </a:endParaRPr>
          </a:p>
          <a:p>
            <a:pPr marL="2494280" marR="2487930" algn="ctr">
              <a:lnSpc>
                <a:spcPts val="3579"/>
              </a:lnSpc>
            </a:pPr>
            <a:r>
              <a:rPr sz="2400" dirty="0">
                <a:solidFill>
                  <a:srgbClr val="F1F1F1"/>
                </a:solidFill>
                <a:latin typeface="Arial MT"/>
                <a:cs typeface="Arial MT"/>
              </a:rPr>
              <a:t>Universitas</a:t>
            </a:r>
            <a:r>
              <a:rPr sz="2400" spc="155" dirty="0">
                <a:solidFill>
                  <a:srgbClr val="F1F1F1"/>
                </a:solidFill>
                <a:latin typeface="Arial MT"/>
                <a:cs typeface="Arial MT"/>
              </a:rPr>
              <a:t> </a:t>
            </a:r>
            <a:r>
              <a:rPr sz="2400" spc="65" dirty="0">
                <a:solidFill>
                  <a:srgbClr val="F1F1F1"/>
                </a:solidFill>
                <a:latin typeface="Arial MT"/>
                <a:cs typeface="Arial MT"/>
              </a:rPr>
              <a:t>Muhammadiyah</a:t>
            </a:r>
            <a:r>
              <a:rPr sz="2400" spc="100" dirty="0">
                <a:solidFill>
                  <a:srgbClr val="F1F1F1"/>
                </a:solidFill>
                <a:latin typeface="Arial MT"/>
                <a:cs typeface="Arial MT"/>
              </a:rPr>
              <a:t> </a:t>
            </a:r>
            <a:r>
              <a:rPr sz="2400" spc="-10" dirty="0" err="1">
                <a:solidFill>
                  <a:srgbClr val="F1F1F1"/>
                </a:solidFill>
                <a:latin typeface="Arial MT"/>
                <a:cs typeface="Arial MT"/>
              </a:rPr>
              <a:t>Sidoarjo</a:t>
            </a:r>
            <a:r>
              <a:rPr sz="2400" spc="-10" dirty="0">
                <a:solidFill>
                  <a:srgbClr val="F1F1F1"/>
                </a:solidFill>
                <a:latin typeface="Arial MT"/>
                <a:cs typeface="Arial MT"/>
              </a:rPr>
              <a:t> </a:t>
            </a:r>
            <a:r>
              <a:rPr lang="en-US" sz="2400" spc="-10" dirty="0">
                <a:solidFill>
                  <a:srgbClr val="F1F1F1"/>
                </a:solidFill>
                <a:latin typeface="Arial MT"/>
                <a:cs typeface="Arial MT"/>
              </a:rPr>
              <a:t>Mei</a:t>
            </a:r>
            <a:r>
              <a:rPr sz="2400" spc="-10" dirty="0">
                <a:solidFill>
                  <a:srgbClr val="F1F1F1"/>
                </a:solidFill>
                <a:latin typeface="Arial MT"/>
                <a:cs typeface="Arial MT"/>
              </a:rPr>
              <a:t>,</a:t>
            </a:r>
            <a:r>
              <a:rPr sz="2400" spc="-150" dirty="0">
                <a:solidFill>
                  <a:srgbClr val="F1F1F1"/>
                </a:solidFill>
                <a:latin typeface="Arial MT"/>
                <a:cs typeface="Arial MT"/>
              </a:rPr>
              <a:t> </a:t>
            </a:r>
            <a:r>
              <a:rPr sz="2400" spc="100" dirty="0">
                <a:solidFill>
                  <a:srgbClr val="F1F1F1"/>
                </a:solidFill>
                <a:latin typeface="Arial MT"/>
                <a:cs typeface="Arial MT"/>
              </a:rPr>
              <a:t>2024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52F-F0F7-9E26-FB46-9DDD4FBA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 </a:t>
            </a:r>
            <a:r>
              <a:rPr lang="en-US" dirty="0" err="1"/>
              <a:t>Penelitian</a:t>
            </a:r>
            <a:r>
              <a:rPr lang="en-US" dirty="0"/>
              <a:t> (</a:t>
            </a:r>
            <a:r>
              <a:rPr lang="en-US" dirty="0" err="1"/>
              <a:t>Regresi</a:t>
            </a:r>
            <a:r>
              <a:rPr lang="en-US" dirty="0"/>
              <a:t> Linear </a:t>
            </a:r>
            <a:r>
              <a:rPr lang="en-US" dirty="0" err="1"/>
              <a:t>Berganda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9BBB1F-764A-7FD8-F538-EFC4985B9E48}"/>
              </a:ext>
            </a:extLst>
          </p:cNvPr>
          <p:cNvSpPr txBox="1"/>
          <p:nvPr/>
        </p:nvSpPr>
        <p:spPr>
          <a:xfrm>
            <a:off x="1164466" y="4267200"/>
            <a:ext cx="9220199" cy="1999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457200" algn="just">
              <a:lnSpc>
                <a:spcPct val="115000"/>
              </a:lnSpc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Berdasarkan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analisis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diatas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diketahui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pada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variabel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Pengalaman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Pelanggan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Penetapan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Harga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memiliki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nilai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Sig. &lt; 0.05.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Berdasarkan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tersebut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dibuat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persamaan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regresinya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sebagai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berikut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457200" indent="457200" algn="just">
              <a:lnSpc>
                <a:spcPct val="115000"/>
              </a:lnSpc>
            </a:pPr>
            <a:r>
              <a:rPr lang="en-ID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= a+b1x1+b2x2 + b3x3 e</a:t>
            </a:r>
          </a:p>
          <a:p>
            <a:pPr marL="457200" indent="457200" algn="just">
              <a:lnSpc>
                <a:spcPct val="115000"/>
              </a:lnSpc>
            </a:pPr>
            <a:r>
              <a:rPr lang="en-ID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Y= 4.402 + 0.166 X1+ 0.090 X2+ 0.440 X3 +e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C6A932F-A6A5-5386-3360-BAA279631E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242253"/>
              </p:ext>
            </p:extLst>
          </p:nvPr>
        </p:nvGraphicFramePr>
        <p:xfrm>
          <a:off x="609600" y="1142580"/>
          <a:ext cx="9753600" cy="2972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117576" imgH="2669496" progId="Word.Document.12">
                  <p:embed/>
                </p:oleObj>
              </mc:Choice>
              <mc:Fallback>
                <p:oleObj name="Document" r:id="rId2" imgW="6117576" imgH="266949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1142580"/>
                        <a:ext cx="9753600" cy="2972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9511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52F-F0F7-9E26-FB46-9DDD4FBA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t</a:t>
            </a:r>
            <a:endParaRPr lang="en-ID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BA968B-4BBD-A489-A589-859697053A05}"/>
              </a:ext>
            </a:extLst>
          </p:cNvPr>
          <p:cNvSpPr txBox="1"/>
          <p:nvPr/>
        </p:nvSpPr>
        <p:spPr>
          <a:xfrm>
            <a:off x="130268" y="3200400"/>
            <a:ext cx="1183087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4.19 </a:t>
            </a:r>
            <a:r>
              <a:rPr lang="en-ID" dirty="0" err="1"/>
              <a:t>hasil</a:t>
            </a:r>
            <a:r>
              <a:rPr lang="en-ID" dirty="0"/>
              <a:t> uji </a:t>
            </a:r>
            <a:r>
              <a:rPr lang="en-ID" dirty="0" err="1"/>
              <a:t>parsial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kesimpulan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</a:t>
            </a:r>
          </a:p>
          <a:p>
            <a:r>
              <a:rPr lang="en-ID" dirty="0"/>
              <a:t>1)	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(X1)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(Y) </a:t>
            </a:r>
            <a:r>
              <a:rPr lang="en-ID" dirty="0" err="1"/>
              <a:t>menunjukan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p value (sig. 0,000) &lt; </a:t>
            </a:r>
            <a:r>
              <a:rPr lang="el-GR" dirty="0"/>
              <a:t>α (0.05), </a:t>
            </a:r>
            <a:r>
              <a:rPr lang="en-ID" dirty="0" err="1"/>
              <a:t>nilai</a:t>
            </a:r>
            <a:r>
              <a:rPr lang="en-ID" dirty="0"/>
              <a:t> t </a:t>
            </a:r>
            <a:r>
              <a:rPr lang="en-ID" dirty="0" err="1"/>
              <a:t>hitung</a:t>
            </a:r>
            <a:r>
              <a:rPr lang="en-ID" dirty="0"/>
              <a:t> (7.168) &gt; t </a:t>
            </a:r>
            <a:r>
              <a:rPr lang="en-ID" dirty="0" err="1"/>
              <a:t>tabel</a:t>
            </a:r>
            <a:r>
              <a:rPr lang="en-ID" dirty="0"/>
              <a:t> (1.97944).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disimpulkan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hipotesis</a:t>
            </a:r>
            <a:r>
              <a:rPr lang="en-ID" dirty="0"/>
              <a:t> 1 </a:t>
            </a:r>
            <a:r>
              <a:rPr lang="en-ID" dirty="0" err="1"/>
              <a:t>diterima</a:t>
            </a:r>
            <a:r>
              <a:rPr lang="en-ID" dirty="0"/>
              <a:t>,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.</a:t>
            </a:r>
          </a:p>
          <a:p>
            <a:r>
              <a:rPr lang="en-ID" dirty="0"/>
              <a:t>2)	</a:t>
            </a:r>
            <a:r>
              <a:rPr lang="en-ID" dirty="0" err="1"/>
              <a:t>Pengaruh</a:t>
            </a:r>
            <a:r>
              <a:rPr lang="en-ID" dirty="0"/>
              <a:t> Citra Merk (X2)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(Y) </a:t>
            </a:r>
            <a:r>
              <a:rPr lang="en-ID" dirty="0" err="1"/>
              <a:t>menunjukan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p value (sig.0.005) &lt; </a:t>
            </a:r>
            <a:r>
              <a:rPr lang="el-GR" dirty="0"/>
              <a:t>α (0.05), </a:t>
            </a:r>
            <a:r>
              <a:rPr lang="en-ID" dirty="0" err="1"/>
              <a:t>nilai</a:t>
            </a:r>
            <a:r>
              <a:rPr lang="en-ID" dirty="0"/>
              <a:t> t </a:t>
            </a:r>
            <a:r>
              <a:rPr lang="en-ID" dirty="0" err="1"/>
              <a:t>hitung</a:t>
            </a:r>
            <a:r>
              <a:rPr lang="en-ID" dirty="0"/>
              <a:t> (2.860) &gt; t </a:t>
            </a:r>
            <a:r>
              <a:rPr lang="en-ID" dirty="0" err="1"/>
              <a:t>tabel</a:t>
            </a:r>
            <a:r>
              <a:rPr lang="en-ID" dirty="0"/>
              <a:t> (1.97944).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disimpulkan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hipotesis</a:t>
            </a:r>
            <a:r>
              <a:rPr lang="en-ID" dirty="0"/>
              <a:t> 2 </a:t>
            </a:r>
            <a:r>
              <a:rPr lang="en-ID" dirty="0" err="1"/>
              <a:t>diterima</a:t>
            </a:r>
            <a:r>
              <a:rPr lang="en-ID" dirty="0"/>
              <a:t>,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yang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Citra Merk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(Y).</a:t>
            </a:r>
          </a:p>
          <a:p>
            <a:r>
              <a:rPr lang="en-ID" dirty="0"/>
              <a:t>3)	</a:t>
            </a:r>
            <a:r>
              <a:rPr lang="en-ID" dirty="0" err="1"/>
              <a:t>Pengaruh</a:t>
            </a:r>
            <a:r>
              <a:rPr lang="en-ID" dirty="0"/>
              <a:t> Trust (X3)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(Y) </a:t>
            </a:r>
            <a:r>
              <a:rPr lang="en-ID" dirty="0" err="1"/>
              <a:t>menunjukan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p value (sig.0.000) &lt; </a:t>
            </a:r>
            <a:r>
              <a:rPr lang="el-GR" dirty="0"/>
              <a:t>α (0.05), </a:t>
            </a:r>
            <a:r>
              <a:rPr lang="en-ID" dirty="0" err="1"/>
              <a:t>nilai</a:t>
            </a:r>
            <a:r>
              <a:rPr lang="en-ID" dirty="0"/>
              <a:t> t </a:t>
            </a:r>
            <a:r>
              <a:rPr lang="en-ID" dirty="0" err="1"/>
              <a:t>hitung</a:t>
            </a:r>
            <a:r>
              <a:rPr lang="en-ID" dirty="0"/>
              <a:t> (5.100) &gt; t </a:t>
            </a:r>
            <a:r>
              <a:rPr lang="en-ID" dirty="0" err="1"/>
              <a:t>tabel</a:t>
            </a:r>
            <a:r>
              <a:rPr lang="en-ID" dirty="0"/>
              <a:t> (1.97944).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disimpulkan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hipotesis</a:t>
            </a:r>
            <a:r>
              <a:rPr lang="en-ID" dirty="0"/>
              <a:t> 3 </a:t>
            </a:r>
            <a:r>
              <a:rPr lang="en-ID" dirty="0" err="1"/>
              <a:t>diterima</a:t>
            </a:r>
            <a:r>
              <a:rPr lang="en-ID" dirty="0"/>
              <a:t>,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yang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Trust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(Y).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18A10AA-7301-EAEE-1805-EDEBBE60BB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4778"/>
          <a:stretch/>
        </p:blipFill>
        <p:spPr>
          <a:xfrm>
            <a:off x="1447800" y="1155460"/>
            <a:ext cx="8610600" cy="204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02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52F-F0F7-9E26-FB46-9DDD4FBA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f</a:t>
            </a:r>
            <a:endParaRPr lang="en-ID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806223-A7EA-7428-3A9F-C23116A84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371600"/>
            <a:ext cx="7848600" cy="18849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6BB1F50-E989-501F-8EE4-B869C8613934}"/>
              </a:ext>
            </a:extLst>
          </p:cNvPr>
          <p:cNvSpPr txBox="1"/>
          <p:nvPr/>
        </p:nvSpPr>
        <p:spPr>
          <a:xfrm>
            <a:off x="1371600" y="3258667"/>
            <a:ext cx="9372600" cy="134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457200" algn="just">
              <a:lnSpc>
                <a:spcPct val="115000"/>
              </a:lnSpc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Berdasarkan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uji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signifikan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simultan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(Uji F)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menunjukan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hasil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nilai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Sig. 0.000 &lt; 0.05 dan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nilai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hitung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(31.718) &gt; f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tabel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(3.07),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menunjukan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ID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Hipotesis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diterima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yang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berarti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terdapat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pengaruh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positif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bersama-sama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antara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Pengalaman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Pelanggan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Citra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Merek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Trust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terhadap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Minat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Beli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ID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308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52F-F0F7-9E26-FB46-9DDD4FBA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Pembahasan</a:t>
            </a:r>
            <a:endParaRPr lang="en-ID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1CB5A6-BF3C-5566-3E39-5F935408AA5F}"/>
              </a:ext>
            </a:extLst>
          </p:cNvPr>
          <p:cNvSpPr txBox="1"/>
          <p:nvPr/>
        </p:nvSpPr>
        <p:spPr>
          <a:xfrm>
            <a:off x="304800" y="1600200"/>
            <a:ext cx="11201400" cy="2933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Pelanggan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(X1)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</a:t>
            </a:r>
          </a:p>
          <a:p>
            <a:pPr lvl="0" algn="just">
              <a:lnSpc>
                <a:spcPct val="115000"/>
              </a:lnSpc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Pelanggan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(X1)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 value (sig. 0,000) &lt; α (0.05),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(7.168) &gt; 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(1.97944).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disimpulkan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hipotesis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diterima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Pelanggan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kuisioner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diperoleh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indikator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“Saya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merasa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berbelanja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cabang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kemudahan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tertinggi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dibuktikan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tanggapan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Sebagian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responden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Sangat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Setuju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pendukung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273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52F-F0F7-9E26-FB46-9DDD4FBA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Pembahasan</a:t>
            </a: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2B690-F708-593B-0757-80834299D93F}"/>
              </a:ext>
            </a:extLst>
          </p:cNvPr>
          <p:cNvSpPr txBox="1"/>
          <p:nvPr/>
        </p:nvSpPr>
        <p:spPr>
          <a:xfrm>
            <a:off x="342900" y="1752600"/>
            <a:ext cx="11506200" cy="2792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Citra Merk (X2)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</a:t>
            </a:r>
          </a:p>
          <a:p>
            <a:pPr lvl="0" algn="just">
              <a:lnSpc>
                <a:spcPct val="115000"/>
              </a:lnSpc>
            </a:pPr>
            <a:endParaRPr lang="en-ID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Citra Merk (X2)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 value (sig.0.005) &lt; α (0.05),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(2.860) &gt; 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(1.97944).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disimpulkan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hipotesis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diterima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signifikan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Citra Merk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kuisioner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diperoleh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indikator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citra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tertinggi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dibuktikan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tanggapan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Sebagian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responden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Sangat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Setuju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pendukung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71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F052F-F0F7-9E26-FB46-9DDD4FBA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Pembahasan</a:t>
            </a: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24C1E9-6BCB-388C-1859-C2C417EB9EE4}"/>
              </a:ext>
            </a:extLst>
          </p:cNvPr>
          <p:cNvSpPr txBox="1"/>
          <p:nvPr/>
        </p:nvSpPr>
        <p:spPr>
          <a:xfrm>
            <a:off x="166757" y="1676400"/>
            <a:ext cx="11830877" cy="3110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Trust (X3)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</a:t>
            </a:r>
          </a:p>
          <a:p>
            <a:pPr lvl="0" algn="just">
              <a:lnSpc>
                <a:spcPct val="115000"/>
              </a:lnSpc>
            </a:pPr>
            <a:endParaRPr lang="en-ID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Trust (X3)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menunjukan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 value (sig.0.000) &lt; α (0.05),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hitung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(5.100) &gt; 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(1.97944).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disimpulkan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hipotesis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diterima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signifikan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Trust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(Y).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penyebaran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kuisioner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diperoleh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indikator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cabang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kemampuan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melayani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menyediakan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pelanggan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tertinggi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dibuktikan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tanggapan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Sebagian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responden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Sangat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Setuju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pendukung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89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DD217-F57D-6799-8461-EEB328552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12958B-B379-BAC6-51C0-D13B52F1E190}"/>
              </a:ext>
            </a:extLst>
          </p:cNvPr>
          <p:cNvSpPr txBox="1"/>
          <p:nvPr/>
        </p:nvSpPr>
        <p:spPr>
          <a:xfrm>
            <a:off x="457200" y="1676400"/>
            <a:ext cx="11125200" cy="3252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Hasil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memaparkan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Citra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Tanggapan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pendukung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(trust)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toko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melayani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salah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bersama-sama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33,3%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Indomaret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Cabang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lain di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juga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berpengaruh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sebesar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66,7%.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10"/>
              </a:spcBef>
            </a:pPr>
            <a:r>
              <a:rPr spc="-10" dirty="0"/>
              <a:t>Referensi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4604" algn="r">
              <a:lnSpc>
                <a:spcPct val="100000"/>
              </a:lnSpc>
              <a:spcBef>
                <a:spcPts val="100"/>
              </a:spcBef>
            </a:pPr>
            <a:r>
              <a:rPr dirty="0"/>
              <a:t>[1]</a:t>
            </a:r>
            <a:r>
              <a:rPr spc="-75" dirty="0"/>
              <a:t> </a:t>
            </a:r>
            <a:r>
              <a:rPr dirty="0"/>
              <a:t>I.</a:t>
            </a:r>
            <a:r>
              <a:rPr spc="-60" dirty="0"/>
              <a:t> </a:t>
            </a:r>
            <a:r>
              <a:rPr dirty="0"/>
              <a:t>W.</a:t>
            </a:r>
            <a:r>
              <a:rPr spc="-30" dirty="0"/>
              <a:t> </a:t>
            </a:r>
            <a:r>
              <a:rPr dirty="0"/>
              <a:t>E.</a:t>
            </a:r>
            <a:r>
              <a:rPr spc="-50" dirty="0"/>
              <a:t> </a:t>
            </a:r>
            <a:r>
              <a:rPr dirty="0"/>
              <a:t>Suardyana</a:t>
            </a:r>
            <a:r>
              <a:rPr spc="1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M.</a:t>
            </a:r>
            <a:r>
              <a:rPr spc="-30" dirty="0"/>
              <a:t> </a:t>
            </a:r>
            <a:r>
              <a:rPr spc="-10" dirty="0"/>
              <a:t>Tiarawati,</a:t>
            </a:r>
            <a:r>
              <a:rPr spc="10" dirty="0"/>
              <a:t> </a:t>
            </a:r>
            <a:r>
              <a:rPr dirty="0"/>
              <a:t>“Pengaruh Brand</a:t>
            </a:r>
            <a:r>
              <a:rPr spc="-25" dirty="0"/>
              <a:t> </a:t>
            </a:r>
            <a:r>
              <a:rPr dirty="0"/>
              <a:t>Image,</a:t>
            </a:r>
            <a:r>
              <a:rPr spc="10" dirty="0"/>
              <a:t> </a:t>
            </a:r>
            <a:r>
              <a:rPr dirty="0"/>
              <a:t>Lokasi,</a:t>
            </a:r>
            <a:r>
              <a:rPr spc="-10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dirty="0"/>
              <a:t>Store</a:t>
            </a:r>
            <a:r>
              <a:rPr spc="-75" dirty="0"/>
              <a:t> </a:t>
            </a:r>
            <a:r>
              <a:rPr dirty="0"/>
              <a:t>Atmosphere</a:t>
            </a:r>
            <a:r>
              <a:rPr spc="15" dirty="0"/>
              <a:t> </a:t>
            </a:r>
            <a:r>
              <a:rPr dirty="0"/>
              <a:t>terhadap</a:t>
            </a:r>
            <a:r>
              <a:rPr spc="-40" dirty="0"/>
              <a:t> </a:t>
            </a:r>
            <a:r>
              <a:rPr dirty="0"/>
              <a:t>Niat</a:t>
            </a:r>
            <a:r>
              <a:rPr spc="5" dirty="0"/>
              <a:t> </a:t>
            </a:r>
            <a:r>
              <a:rPr dirty="0"/>
              <a:t>Beli Ulang</a:t>
            </a:r>
            <a:r>
              <a:rPr spc="20" dirty="0"/>
              <a:t> </a:t>
            </a:r>
            <a:r>
              <a:rPr dirty="0"/>
              <a:t>pada</a:t>
            </a:r>
            <a:r>
              <a:rPr spc="-20" dirty="0"/>
              <a:t> </a:t>
            </a:r>
            <a:r>
              <a:rPr dirty="0"/>
              <a:t>Pelanggan</a:t>
            </a:r>
            <a:r>
              <a:rPr spc="20" dirty="0"/>
              <a:t> </a:t>
            </a:r>
            <a:r>
              <a:rPr dirty="0"/>
              <a:t>Indomaret</a:t>
            </a:r>
            <a:r>
              <a:rPr spc="5" dirty="0"/>
              <a:t> </a:t>
            </a:r>
            <a:r>
              <a:rPr dirty="0"/>
              <a:t>di</a:t>
            </a:r>
            <a:r>
              <a:rPr spc="-60" dirty="0"/>
              <a:t> </a:t>
            </a:r>
            <a:r>
              <a:rPr dirty="0"/>
              <a:t>Wilayah</a:t>
            </a:r>
            <a:r>
              <a:rPr spc="20" dirty="0"/>
              <a:t> </a:t>
            </a:r>
            <a:r>
              <a:rPr dirty="0"/>
              <a:t>Surabaya,”</a:t>
            </a:r>
            <a:r>
              <a:rPr spc="15" dirty="0"/>
              <a:t> </a:t>
            </a:r>
            <a:r>
              <a:rPr spc="-10" dirty="0"/>
              <a:t>Nomicpedia</a:t>
            </a:r>
          </a:p>
          <a:p>
            <a:pPr marR="40005" algn="r">
              <a:lnSpc>
                <a:spcPct val="100000"/>
              </a:lnSpc>
            </a:pPr>
            <a:r>
              <a:rPr dirty="0"/>
              <a:t>J.</a:t>
            </a:r>
            <a:r>
              <a:rPr spc="-20" dirty="0"/>
              <a:t> </a:t>
            </a:r>
            <a:r>
              <a:rPr dirty="0"/>
              <a:t>…,</a:t>
            </a:r>
            <a:r>
              <a:rPr spc="-20" dirty="0"/>
              <a:t> </a:t>
            </a:r>
            <a:r>
              <a:rPr dirty="0"/>
              <a:t>vol.</a:t>
            </a:r>
            <a:r>
              <a:rPr spc="25" dirty="0"/>
              <a:t> </a:t>
            </a:r>
            <a:r>
              <a:rPr dirty="0"/>
              <a:t>2,</a:t>
            </a:r>
            <a:r>
              <a:rPr spc="-15" dirty="0"/>
              <a:t> </a:t>
            </a:r>
            <a:r>
              <a:rPr dirty="0"/>
              <a:t>pp.</a:t>
            </a:r>
            <a:r>
              <a:rPr spc="-20" dirty="0"/>
              <a:t> </a:t>
            </a:r>
            <a:r>
              <a:rPr dirty="0"/>
              <a:t>130–141,</a:t>
            </a:r>
            <a:r>
              <a:rPr spc="-20" dirty="0"/>
              <a:t> </a:t>
            </a:r>
            <a:r>
              <a:rPr dirty="0"/>
              <a:t>2022,</a:t>
            </a:r>
            <a:r>
              <a:rPr spc="-20" dirty="0"/>
              <a:t> </a:t>
            </a:r>
            <a:r>
              <a:rPr spc="-10" dirty="0"/>
              <a:t>[Online].</a:t>
            </a:r>
            <a:r>
              <a:rPr spc="95" dirty="0"/>
              <a:t> </a:t>
            </a:r>
            <a:r>
              <a:rPr spc="-10" dirty="0"/>
              <a:t>Available:</a:t>
            </a:r>
            <a:r>
              <a:rPr spc="105" dirty="0"/>
              <a:t> </a:t>
            </a:r>
            <a:r>
              <a:rPr spc="-10" dirty="0"/>
              <a:t>https://journal.inspirasi.or.id/nomicpedia/article/view/170%0Ahttps://journal.inspirasi.or.id/nomicpedia/article/download/170/73</a:t>
            </a:r>
          </a:p>
          <a:p>
            <a:pPr marL="215265" marR="5080" indent="-215265" algn="r">
              <a:lnSpc>
                <a:spcPct val="100000"/>
              </a:lnSpc>
              <a:spcBef>
                <a:spcPts val="285"/>
              </a:spcBef>
              <a:buAutoNum type="arabicPlain" startAt="2"/>
              <a:tabLst>
                <a:tab pos="215265" algn="l"/>
              </a:tabLst>
            </a:pPr>
            <a:r>
              <a:rPr dirty="0"/>
              <a:t>R.</a:t>
            </a:r>
            <a:r>
              <a:rPr spc="-75" dirty="0"/>
              <a:t> </a:t>
            </a:r>
            <a:r>
              <a:rPr dirty="0"/>
              <a:t>Umami,</a:t>
            </a:r>
            <a:r>
              <a:rPr spc="40" dirty="0"/>
              <a:t> </a:t>
            </a:r>
            <a:r>
              <a:rPr dirty="0"/>
              <a:t>A.</a:t>
            </a:r>
            <a:r>
              <a:rPr spc="-35" dirty="0"/>
              <a:t> </a:t>
            </a:r>
            <a:r>
              <a:rPr dirty="0"/>
              <a:t>Rizal,</a:t>
            </a:r>
            <a:r>
              <a:rPr spc="4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S.</a:t>
            </a:r>
            <a:r>
              <a:rPr spc="-75" dirty="0"/>
              <a:t> </a:t>
            </a:r>
            <a:r>
              <a:rPr dirty="0"/>
              <a:t>Sumartik,</a:t>
            </a:r>
            <a:r>
              <a:rPr spc="5" dirty="0"/>
              <a:t> </a:t>
            </a:r>
            <a:r>
              <a:rPr dirty="0"/>
              <a:t>“Pengaruh</a:t>
            </a:r>
            <a:r>
              <a:rPr spc="-10" dirty="0"/>
              <a:t> </a:t>
            </a:r>
            <a:r>
              <a:rPr dirty="0"/>
              <a:t>Kualitas</a:t>
            </a:r>
            <a:r>
              <a:rPr spc="30" dirty="0"/>
              <a:t> </a:t>
            </a:r>
            <a:r>
              <a:rPr dirty="0"/>
              <a:t>Produk,</a:t>
            </a:r>
            <a:r>
              <a:rPr spc="-75" dirty="0"/>
              <a:t> </a:t>
            </a:r>
            <a:r>
              <a:rPr dirty="0"/>
              <a:t>Harga</a:t>
            </a:r>
            <a:r>
              <a:rPr spc="-45" dirty="0"/>
              <a:t> </a:t>
            </a:r>
            <a:r>
              <a:rPr dirty="0"/>
              <a:t>Dan</a:t>
            </a:r>
            <a:r>
              <a:rPr spc="-45" dirty="0"/>
              <a:t> </a:t>
            </a:r>
            <a:r>
              <a:rPr spc="-10" dirty="0"/>
              <a:t>Kualitas</a:t>
            </a:r>
            <a:r>
              <a:rPr spc="45" dirty="0"/>
              <a:t> </a:t>
            </a:r>
            <a:r>
              <a:rPr spc="-10" dirty="0"/>
              <a:t>Pelayanan</a:t>
            </a:r>
            <a:r>
              <a:rPr spc="15" dirty="0"/>
              <a:t> </a:t>
            </a:r>
            <a:r>
              <a:rPr dirty="0"/>
              <a:t>Terhadap</a:t>
            </a:r>
            <a:r>
              <a:rPr spc="-25" dirty="0"/>
              <a:t> </a:t>
            </a:r>
            <a:r>
              <a:rPr dirty="0"/>
              <a:t>Kepuasan</a:t>
            </a:r>
            <a:r>
              <a:rPr spc="-10" dirty="0"/>
              <a:t> </a:t>
            </a:r>
            <a:r>
              <a:rPr dirty="0"/>
              <a:t>Konsumen</a:t>
            </a:r>
            <a:r>
              <a:rPr spc="15" dirty="0"/>
              <a:t> </a:t>
            </a:r>
            <a:r>
              <a:rPr dirty="0"/>
              <a:t>Kedai Warsu</a:t>
            </a:r>
            <a:r>
              <a:rPr spc="-25" dirty="0"/>
              <a:t> </a:t>
            </a:r>
            <a:r>
              <a:rPr dirty="0"/>
              <a:t>Coffe</a:t>
            </a:r>
            <a:r>
              <a:rPr spc="10" dirty="0"/>
              <a:t> </a:t>
            </a:r>
            <a:r>
              <a:rPr dirty="0"/>
              <a:t>Cafe,”</a:t>
            </a:r>
            <a:r>
              <a:rPr spc="-10" dirty="0"/>
              <a:t> Equilib.</a:t>
            </a:r>
            <a:r>
              <a:rPr spc="45" dirty="0"/>
              <a:t> </a:t>
            </a:r>
            <a:r>
              <a:rPr dirty="0"/>
              <a:t>J.</a:t>
            </a:r>
            <a:r>
              <a:rPr spc="-55" dirty="0"/>
              <a:t> </a:t>
            </a:r>
            <a:r>
              <a:rPr dirty="0"/>
              <a:t>Ekon.,</a:t>
            </a:r>
            <a:r>
              <a:rPr spc="-75" dirty="0"/>
              <a:t> </a:t>
            </a:r>
            <a:r>
              <a:rPr dirty="0"/>
              <a:t>vol.</a:t>
            </a:r>
            <a:r>
              <a:rPr spc="-15" dirty="0"/>
              <a:t> </a:t>
            </a:r>
            <a:r>
              <a:rPr spc="-25" dirty="0"/>
              <a:t>15,</a:t>
            </a:r>
          </a:p>
          <a:p>
            <a:pPr marL="241300">
              <a:lnSpc>
                <a:spcPct val="100000"/>
              </a:lnSpc>
            </a:pPr>
            <a:r>
              <a:rPr dirty="0"/>
              <a:t>no.</a:t>
            </a:r>
            <a:r>
              <a:rPr spc="-10" dirty="0"/>
              <a:t> </a:t>
            </a:r>
            <a:r>
              <a:rPr dirty="0"/>
              <a:t>2,</a:t>
            </a:r>
            <a:r>
              <a:rPr spc="-10" dirty="0"/>
              <a:t> </a:t>
            </a:r>
            <a:r>
              <a:rPr dirty="0"/>
              <a:t>p.</a:t>
            </a:r>
            <a:r>
              <a:rPr spc="-10" dirty="0"/>
              <a:t> </a:t>
            </a:r>
            <a:r>
              <a:rPr dirty="0"/>
              <a:t>250,</a:t>
            </a:r>
            <a:r>
              <a:rPr spc="-10" dirty="0"/>
              <a:t> </a:t>
            </a:r>
            <a:r>
              <a:rPr dirty="0"/>
              <a:t>Oct.</a:t>
            </a:r>
            <a:r>
              <a:rPr spc="-35" dirty="0"/>
              <a:t> </a:t>
            </a:r>
            <a:r>
              <a:rPr dirty="0"/>
              <a:t>2019,</a:t>
            </a:r>
            <a:r>
              <a:rPr spc="-10" dirty="0"/>
              <a:t> doi:10.30742/equilibrium.v15i2.630.</a:t>
            </a:r>
          </a:p>
          <a:p>
            <a:pPr marL="227965" indent="-215265">
              <a:lnSpc>
                <a:spcPct val="100000"/>
              </a:lnSpc>
              <a:spcBef>
                <a:spcPts val="315"/>
              </a:spcBef>
              <a:buAutoNum type="arabicPlain" startAt="3"/>
              <a:tabLst>
                <a:tab pos="227965" algn="l"/>
              </a:tabLst>
            </a:pPr>
            <a:r>
              <a:rPr dirty="0"/>
              <a:t>A.</a:t>
            </a:r>
            <a:r>
              <a:rPr spc="-25" dirty="0"/>
              <a:t> </a:t>
            </a:r>
            <a:r>
              <a:rPr dirty="0"/>
              <a:t>P.</a:t>
            </a:r>
            <a:r>
              <a:rPr spc="-65" dirty="0"/>
              <a:t> </a:t>
            </a:r>
            <a:r>
              <a:rPr dirty="0"/>
              <a:t>Nur,</a:t>
            </a:r>
            <a:r>
              <a:rPr spc="-40" dirty="0"/>
              <a:t> </a:t>
            </a:r>
            <a:r>
              <a:rPr dirty="0"/>
              <a:t>Strategi</a:t>
            </a:r>
            <a:r>
              <a:rPr spc="-70" dirty="0"/>
              <a:t> </a:t>
            </a:r>
            <a:r>
              <a:rPr dirty="0"/>
              <a:t>Memasuki</a:t>
            </a:r>
            <a:r>
              <a:rPr spc="35" dirty="0"/>
              <a:t> </a:t>
            </a:r>
            <a:r>
              <a:rPr dirty="0"/>
              <a:t>Pasar</a:t>
            </a:r>
            <a:r>
              <a:rPr spc="-25" dirty="0"/>
              <a:t> </a:t>
            </a:r>
            <a:r>
              <a:rPr dirty="0"/>
              <a:t>Internasional</a:t>
            </a:r>
            <a:r>
              <a:rPr spc="15" dirty="0"/>
              <a:t> </a:t>
            </a:r>
            <a:r>
              <a:rPr dirty="0"/>
              <a:t>(Study</a:t>
            </a:r>
            <a:r>
              <a:rPr spc="-75" dirty="0"/>
              <a:t> </a:t>
            </a:r>
            <a:r>
              <a:rPr dirty="0"/>
              <a:t>Kasus</a:t>
            </a:r>
            <a:r>
              <a:rPr spc="-20" dirty="0"/>
              <a:t> </a:t>
            </a:r>
            <a:r>
              <a:rPr dirty="0"/>
              <a:t>PT</a:t>
            </a:r>
            <a:r>
              <a:rPr spc="-40" dirty="0"/>
              <a:t> </a:t>
            </a:r>
            <a:r>
              <a:rPr dirty="0"/>
              <a:t>Indofood</a:t>
            </a:r>
            <a:r>
              <a:rPr spc="-55" dirty="0"/>
              <a:t> </a:t>
            </a:r>
            <a:r>
              <a:rPr dirty="0"/>
              <a:t>Sukses</a:t>
            </a:r>
            <a:r>
              <a:rPr spc="-35" dirty="0"/>
              <a:t> </a:t>
            </a:r>
            <a:r>
              <a:rPr dirty="0"/>
              <a:t>Makmur</a:t>
            </a:r>
            <a:r>
              <a:rPr spc="15" dirty="0"/>
              <a:t> </a:t>
            </a:r>
            <a:r>
              <a:rPr dirty="0"/>
              <a:t>Tbk).</a:t>
            </a:r>
            <a:r>
              <a:rPr spc="-40" dirty="0"/>
              <a:t> </a:t>
            </a:r>
            <a:r>
              <a:rPr dirty="0"/>
              <a:t>Makassar:</a:t>
            </a:r>
            <a:r>
              <a:rPr spc="-10" dirty="0"/>
              <a:t> </a:t>
            </a:r>
            <a:r>
              <a:rPr dirty="0"/>
              <a:t>UIN</a:t>
            </a:r>
            <a:r>
              <a:rPr spc="-50" dirty="0"/>
              <a:t> </a:t>
            </a:r>
            <a:r>
              <a:rPr dirty="0"/>
              <a:t>Alauddin</a:t>
            </a:r>
            <a:r>
              <a:rPr spc="30" dirty="0"/>
              <a:t> </a:t>
            </a:r>
            <a:r>
              <a:rPr dirty="0"/>
              <a:t>Makassar,</a:t>
            </a:r>
            <a:r>
              <a:rPr spc="5" dirty="0"/>
              <a:t> </a:t>
            </a:r>
            <a:r>
              <a:rPr spc="-10" dirty="0"/>
              <a:t>2021.</a:t>
            </a:r>
          </a:p>
          <a:p>
            <a:pPr marL="227965" indent="-215265">
              <a:lnSpc>
                <a:spcPct val="100000"/>
              </a:lnSpc>
              <a:spcBef>
                <a:spcPts val="290"/>
              </a:spcBef>
              <a:buAutoNum type="arabicPlain" startAt="3"/>
              <a:tabLst>
                <a:tab pos="227965" algn="l"/>
              </a:tabLst>
            </a:pPr>
            <a:r>
              <a:rPr dirty="0"/>
              <a:t>Z.</a:t>
            </a:r>
            <a:r>
              <a:rPr spc="-55" dirty="0"/>
              <a:t> </a:t>
            </a:r>
            <a:r>
              <a:rPr dirty="0"/>
              <a:t>Firda,</a:t>
            </a:r>
            <a:r>
              <a:rPr spc="5" dirty="0"/>
              <a:t> </a:t>
            </a:r>
            <a:r>
              <a:rPr dirty="0"/>
              <a:t>P.</a:t>
            </a:r>
            <a:r>
              <a:rPr spc="-45" dirty="0"/>
              <a:t> </a:t>
            </a:r>
            <a:r>
              <a:rPr dirty="0"/>
              <a:t>M.</a:t>
            </a:r>
            <a:r>
              <a:rPr spc="-45" dirty="0"/>
              <a:t> </a:t>
            </a:r>
            <a:r>
              <a:rPr dirty="0"/>
              <a:t>P.</a:t>
            </a:r>
            <a:r>
              <a:rPr spc="-40" dirty="0"/>
              <a:t> </a:t>
            </a:r>
            <a:r>
              <a:rPr spc="-10" dirty="0"/>
              <a:t>Tamaja,</a:t>
            </a:r>
            <a:r>
              <a:rPr spc="60" dirty="0"/>
              <a:t> </a:t>
            </a:r>
            <a:r>
              <a:rPr dirty="0"/>
              <a:t>N.</a:t>
            </a:r>
            <a:r>
              <a:rPr spc="-45" dirty="0"/>
              <a:t> </a:t>
            </a:r>
            <a:r>
              <a:rPr dirty="0"/>
              <a:t>I.</a:t>
            </a:r>
            <a:r>
              <a:rPr spc="-65" dirty="0"/>
              <a:t> </a:t>
            </a:r>
            <a:r>
              <a:rPr dirty="0"/>
              <a:t>Agustin,</a:t>
            </a:r>
            <a:r>
              <a:rPr spc="40" dirty="0"/>
              <a:t> </a:t>
            </a:r>
            <a:r>
              <a:rPr dirty="0"/>
              <a:t>Y.</a:t>
            </a:r>
            <a:r>
              <a:rPr spc="-40" dirty="0"/>
              <a:t> </a:t>
            </a:r>
            <a:r>
              <a:rPr dirty="0"/>
              <a:t>Saputro,</a:t>
            </a:r>
            <a:r>
              <a:rPr spc="-75" dirty="0"/>
              <a:t> </a:t>
            </a:r>
            <a:r>
              <a:rPr dirty="0"/>
              <a:t>and</a:t>
            </a:r>
            <a:r>
              <a:rPr spc="-15" dirty="0"/>
              <a:t> </a:t>
            </a:r>
            <a:r>
              <a:rPr dirty="0"/>
              <a:t>S.</a:t>
            </a:r>
            <a:r>
              <a:rPr spc="-45" dirty="0"/>
              <a:t> </a:t>
            </a:r>
            <a:r>
              <a:rPr dirty="0"/>
              <a:t>Sumartik,</a:t>
            </a:r>
            <a:r>
              <a:rPr spc="20" dirty="0"/>
              <a:t> </a:t>
            </a:r>
            <a:r>
              <a:rPr spc="-10" dirty="0"/>
              <a:t>“Implementasi</a:t>
            </a:r>
            <a:r>
              <a:rPr spc="35" dirty="0"/>
              <a:t> </a:t>
            </a:r>
            <a:r>
              <a:rPr dirty="0"/>
              <a:t>Inovasi</a:t>
            </a:r>
            <a:r>
              <a:rPr spc="-10" dirty="0"/>
              <a:t> </a:t>
            </a:r>
            <a:r>
              <a:rPr dirty="0"/>
              <a:t>Branding</a:t>
            </a:r>
            <a:r>
              <a:rPr spc="55" dirty="0"/>
              <a:t> </a:t>
            </a:r>
            <a:r>
              <a:rPr dirty="0"/>
              <a:t>Batik</a:t>
            </a:r>
            <a:r>
              <a:rPr spc="-15" dirty="0"/>
              <a:t> </a:t>
            </a:r>
            <a:r>
              <a:rPr dirty="0"/>
              <a:t>Celup</a:t>
            </a:r>
            <a:r>
              <a:rPr spc="35" dirty="0"/>
              <a:t> </a:t>
            </a:r>
            <a:r>
              <a:rPr dirty="0"/>
              <a:t>Dan</a:t>
            </a:r>
            <a:r>
              <a:rPr spc="-55" dirty="0"/>
              <a:t> </a:t>
            </a:r>
            <a:r>
              <a:rPr dirty="0"/>
              <a:t>Jamu</a:t>
            </a:r>
            <a:r>
              <a:rPr spc="30" dirty="0"/>
              <a:t> </a:t>
            </a:r>
            <a:r>
              <a:rPr dirty="0"/>
              <a:t>Sebagai</a:t>
            </a:r>
            <a:r>
              <a:rPr spc="-5" dirty="0"/>
              <a:t> </a:t>
            </a:r>
            <a:r>
              <a:rPr dirty="0"/>
              <a:t>Produk</a:t>
            </a:r>
            <a:r>
              <a:rPr spc="-75" dirty="0"/>
              <a:t> </a:t>
            </a:r>
            <a:r>
              <a:rPr dirty="0"/>
              <a:t>Unggulan</a:t>
            </a:r>
            <a:r>
              <a:rPr spc="30" dirty="0"/>
              <a:t> </a:t>
            </a:r>
            <a:r>
              <a:rPr dirty="0"/>
              <a:t>Umkm</a:t>
            </a:r>
            <a:r>
              <a:rPr spc="-5" dirty="0"/>
              <a:t> </a:t>
            </a:r>
            <a:r>
              <a:rPr dirty="0"/>
              <a:t>Desa</a:t>
            </a:r>
            <a:r>
              <a:rPr spc="-15" dirty="0"/>
              <a:t> </a:t>
            </a:r>
            <a:r>
              <a:rPr dirty="0"/>
              <a:t>Kenongo,”</a:t>
            </a:r>
            <a:r>
              <a:rPr spc="-35" dirty="0"/>
              <a:t> </a:t>
            </a:r>
            <a:r>
              <a:rPr spc="-25" dirty="0"/>
              <a:t>J.</a:t>
            </a:r>
          </a:p>
          <a:p>
            <a:pPr marL="241300">
              <a:lnSpc>
                <a:spcPct val="100000"/>
              </a:lnSpc>
            </a:pPr>
            <a:r>
              <a:rPr spc="-10" dirty="0"/>
              <a:t>Pengabdi.</a:t>
            </a:r>
            <a:r>
              <a:rPr spc="45" dirty="0"/>
              <a:t> </a:t>
            </a:r>
            <a:r>
              <a:rPr dirty="0"/>
              <a:t>Kpd.</a:t>
            </a:r>
            <a:r>
              <a:rPr spc="-20" dirty="0"/>
              <a:t> </a:t>
            </a:r>
            <a:r>
              <a:rPr dirty="0"/>
              <a:t>Masy.</a:t>
            </a:r>
            <a:r>
              <a:rPr spc="30" dirty="0"/>
              <a:t> </a:t>
            </a:r>
            <a:r>
              <a:rPr dirty="0"/>
              <a:t>Nusant.,</a:t>
            </a:r>
            <a:r>
              <a:rPr spc="-20" dirty="0"/>
              <a:t> </a:t>
            </a:r>
            <a:r>
              <a:rPr dirty="0"/>
              <a:t>vol.</a:t>
            </a:r>
            <a:r>
              <a:rPr spc="5" dirty="0"/>
              <a:t> </a:t>
            </a:r>
            <a:r>
              <a:rPr dirty="0"/>
              <a:t>3,</a:t>
            </a:r>
            <a:r>
              <a:rPr spc="-40" dirty="0"/>
              <a:t> </a:t>
            </a:r>
            <a:r>
              <a:rPr dirty="0"/>
              <a:t>no.</a:t>
            </a:r>
            <a:r>
              <a:rPr spc="-35" dirty="0"/>
              <a:t> </a:t>
            </a:r>
            <a:r>
              <a:rPr dirty="0"/>
              <a:t>1,</a:t>
            </a:r>
            <a:r>
              <a:rPr spc="-35" dirty="0"/>
              <a:t> </a:t>
            </a:r>
            <a:r>
              <a:rPr dirty="0"/>
              <a:t>2022,</a:t>
            </a:r>
            <a:r>
              <a:rPr spc="-40" dirty="0"/>
              <a:t> </a:t>
            </a:r>
            <a:r>
              <a:rPr dirty="0"/>
              <a:t>doi:</a:t>
            </a:r>
            <a:r>
              <a:rPr spc="-20" dirty="0"/>
              <a:t> </a:t>
            </a:r>
            <a:r>
              <a:rPr spc="-10" dirty="0"/>
              <a:t>https://doi.org/10.55338/jpkmn.v3i1.326.</a:t>
            </a:r>
          </a:p>
          <a:p>
            <a:pPr marL="227965" marR="489584" indent="-215265">
              <a:lnSpc>
                <a:spcPct val="100000"/>
              </a:lnSpc>
              <a:spcBef>
                <a:spcPts val="315"/>
              </a:spcBef>
              <a:buAutoNum type="arabicPlain" startAt="5"/>
              <a:tabLst>
                <a:tab pos="241300" algn="l"/>
              </a:tabLst>
            </a:pPr>
            <a:r>
              <a:rPr dirty="0"/>
              <a:t>I.</a:t>
            </a:r>
            <a:r>
              <a:rPr spc="-55" dirty="0"/>
              <a:t> </a:t>
            </a:r>
            <a:r>
              <a:rPr dirty="0"/>
              <a:t>G.</a:t>
            </a:r>
            <a:r>
              <a:rPr spc="-75" dirty="0"/>
              <a:t> </a:t>
            </a:r>
            <a:r>
              <a:rPr dirty="0"/>
              <a:t>Suryawan and</a:t>
            </a:r>
            <a:r>
              <a:rPr spc="-20" dirty="0"/>
              <a:t> </a:t>
            </a:r>
            <a:r>
              <a:rPr dirty="0"/>
              <a:t>I.</a:t>
            </a:r>
            <a:r>
              <a:rPr spc="-50" dirty="0"/>
              <a:t> </a:t>
            </a:r>
            <a:r>
              <a:rPr dirty="0"/>
              <a:t>M.</a:t>
            </a:r>
            <a:r>
              <a:rPr spc="-50" dirty="0"/>
              <a:t> </a:t>
            </a:r>
            <a:r>
              <a:rPr dirty="0"/>
              <a:t>A.</a:t>
            </a:r>
            <a:r>
              <a:rPr spc="-30" dirty="0"/>
              <a:t> </a:t>
            </a:r>
            <a:r>
              <a:rPr dirty="0"/>
              <a:t>Suwandana,</a:t>
            </a:r>
            <a:r>
              <a:rPr spc="-5" dirty="0"/>
              <a:t> </a:t>
            </a:r>
            <a:r>
              <a:rPr dirty="0"/>
              <a:t>“Peran</a:t>
            </a:r>
            <a:r>
              <a:rPr spc="-20" dirty="0"/>
              <a:t> </a:t>
            </a:r>
            <a:r>
              <a:rPr dirty="0"/>
              <a:t>Kepuasan Pelanggan</a:t>
            </a:r>
            <a:r>
              <a:rPr spc="45" dirty="0"/>
              <a:t> </a:t>
            </a:r>
            <a:r>
              <a:rPr spc="-10" dirty="0"/>
              <a:t>Memediasi</a:t>
            </a:r>
            <a:r>
              <a:rPr spc="25" dirty="0"/>
              <a:t> </a:t>
            </a:r>
            <a:r>
              <a:rPr dirty="0"/>
              <a:t>Pengaruh</a:t>
            </a:r>
            <a:r>
              <a:rPr spc="-20" dirty="0"/>
              <a:t> </a:t>
            </a:r>
            <a:r>
              <a:rPr spc="-10" dirty="0"/>
              <a:t>Kualitas</a:t>
            </a:r>
            <a:r>
              <a:rPr spc="35" dirty="0"/>
              <a:t> </a:t>
            </a:r>
            <a:r>
              <a:rPr dirty="0"/>
              <a:t>Produk</a:t>
            </a:r>
            <a:r>
              <a:rPr spc="-75" dirty="0"/>
              <a:t> </a:t>
            </a:r>
            <a:r>
              <a:rPr dirty="0"/>
              <a:t>Terhadap</a:t>
            </a:r>
            <a:r>
              <a:rPr spc="-25" dirty="0"/>
              <a:t> </a:t>
            </a:r>
            <a:r>
              <a:rPr dirty="0"/>
              <a:t>Minat</a:t>
            </a:r>
            <a:r>
              <a:rPr spc="25" dirty="0"/>
              <a:t> </a:t>
            </a:r>
            <a:r>
              <a:rPr dirty="0"/>
              <a:t>Beli</a:t>
            </a:r>
            <a:r>
              <a:rPr spc="25" dirty="0"/>
              <a:t> </a:t>
            </a:r>
            <a:r>
              <a:rPr dirty="0"/>
              <a:t>Ulang</a:t>
            </a:r>
            <a:r>
              <a:rPr spc="20" dirty="0"/>
              <a:t> </a:t>
            </a:r>
            <a:r>
              <a:rPr dirty="0"/>
              <a:t>Pada</a:t>
            </a:r>
            <a:r>
              <a:rPr spc="-40" dirty="0"/>
              <a:t> </a:t>
            </a:r>
            <a:r>
              <a:rPr dirty="0"/>
              <a:t>Jegeg</a:t>
            </a:r>
            <a:r>
              <a:rPr spc="-35" dirty="0"/>
              <a:t> </a:t>
            </a:r>
            <a:r>
              <a:rPr dirty="0"/>
              <a:t>Bali</a:t>
            </a:r>
            <a:r>
              <a:rPr spc="25" dirty="0"/>
              <a:t> </a:t>
            </a:r>
            <a:r>
              <a:rPr dirty="0"/>
              <a:t>Jayanti</a:t>
            </a:r>
            <a:r>
              <a:rPr spc="5" dirty="0"/>
              <a:t> </a:t>
            </a:r>
            <a:r>
              <a:rPr dirty="0"/>
              <a:t>Di</a:t>
            </a:r>
            <a:r>
              <a:rPr spc="-40" dirty="0"/>
              <a:t> </a:t>
            </a:r>
            <a:r>
              <a:rPr spc="-10" dirty="0"/>
              <a:t>Kabupaten 	</a:t>
            </a:r>
            <a:r>
              <a:rPr dirty="0"/>
              <a:t>Badung,”</a:t>
            </a:r>
            <a:r>
              <a:rPr spc="-15" dirty="0"/>
              <a:t> </a:t>
            </a:r>
            <a:r>
              <a:rPr dirty="0"/>
              <a:t>AKSES</a:t>
            </a:r>
            <a:r>
              <a:rPr spc="-35" dirty="0"/>
              <a:t> </a:t>
            </a:r>
            <a:r>
              <a:rPr dirty="0"/>
              <a:t>J.</a:t>
            </a:r>
            <a:r>
              <a:rPr spc="-20" dirty="0"/>
              <a:t> </a:t>
            </a:r>
            <a:r>
              <a:rPr spc="-10" dirty="0"/>
              <a:t>Penelit.</a:t>
            </a:r>
            <a:r>
              <a:rPr spc="35" dirty="0"/>
              <a:t> </a:t>
            </a:r>
            <a:r>
              <a:rPr dirty="0"/>
              <a:t>dan</a:t>
            </a:r>
            <a:r>
              <a:rPr spc="-30" dirty="0"/>
              <a:t> </a:t>
            </a:r>
            <a:r>
              <a:rPr dirty="0"/>
              <a:t>Pengabdi.</a:t>
            </a:r>
            <a:r>
              <a:rPr spc="60" dirty="0"/>
              <a:t> </a:t>
            </a:r>
            <a:r>
              <a:rPr dirty="0"/>
              <a:t>Kpd.</a:t>
            </a:r>
            <a:r>
              <a:rPr spc="-25" dirty="0"/>
              <a:t> </a:t>
            </a:r>
            <a:r>
              <a:rPr dirty="0"/>
              <a:t>Masy.</a:t>
            </a:r>
            <a:r>
              <a:rPr spc="15" dirty="0"/>
              <a:t> </a:t>
            </a:r>
            <a:r>
              <a:rPr dirty="0"/>
              <a:t>Univ.</a:t>
            </a:r>
            <a:r>
              <a:rPr spc="40" dirty="0"/>
              <a:t> </a:t>
            </a:r>
            <a:r>
              <a:rPr dirty="0"/>
              <a:t>Ngurah</a:t>
            </a:r>
            <a:r>
              <a:rPr spc="-55" dirty="0"/>
              <a:t> </a:t>
            </a:r>
            <a:r>
              <a:rPr dirty="0"/>
              <a:t>Rai,</a:t>
            </a:r>
            <a:r>
              <a:rPr spc="15" dirty="0"/>
              <a:t> </a:t>
            </a:r>
            <a:r>
              <a:rPr dirty="0"/>
              <a:t>vol. 12,</a:t>
            </a:r>
            <a:r>
              <a:rPr spc="-45" dirty="0"/>
              <a:t> </a:t>
            </a:r>
            <a:r>
              <a:rPr dirty="0"/>
              <a:t>no.</a:t>
            </a:r>
            <a:r>
              <a:rPr spc="-45" dirty="0"/>
              <a:t> </a:t>
            </a:r>
            <a:r>
              <a:rPr dirty="0"/>
              <a:t>1,</a:t>
            </a:r>
            <a:r>
              <a:rPr spc="-45" dirty="0"/>
              <a:t> </a:t>
            </a:r>
            <a:r>
              <a:rPr dirty="0"/>
              <a:t>2020,</a:t>
            </a:r>
            <a:r>
              <a:rPr spc="-45" dirty="0"/>
              <a:t> </a:t>
            </a:r>
            <a:r>
              <a:rPr dirty="0"/>
              <a:t>doi:</a:t>
            </a:r>
            <a:r>
              <a:rPr spc="-10" dirty="0"/>
              <a:t> https://doi.org/10.47329/jurnalakses.v12i1.686.</a:t>
            </a:r>
          </a:p>
          <a:p>
            <a:pPr marL="227965" indent="-215265">
              <a:lnSpc>
                <a:spcPct val="100000"/>
              </a:lnSpc>
              <a:spcBef>
                <a:spcPts val="285"/>
              </a:spcBef>
              <a:buAutoNum type="arabicPlain" startAt="5"/>
              <a:tabLst>
                <a:tab pos="227965" algn="l"/>
              </a:tabLst>
            </a:pPr>
            <a:r>
              <a:rPr dirty="0"/>
              <a:t>P.</a:t>
            </a:r>
            <a:r>
              <a:rPr spc="-70" dirty="0"/>
              <a:t> </a:t>
            </a:r>
            <a:r>
              <a:rPr dirty="0"/>
              <a:t>Kotler</a:t>
            </a:r>
            <a:r>
              <a:rPr spc="-2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K.</a:t>
            </a:r>
            <a:r>
              <a:rPr spc="-40" dirty="0"/>
              <a:t> </a:t>
            </a:r>
            <a:r>
              <a:rPr dirty="0"/>
              <a:t>L.</a:t>
            </a:r>
            <a:r>
              <a:rPr spc="-35" dirty="0"/>
              <a:t> </a:t>
            </a:r>
            <a:r>
              <a:rPr spc="-10" dirty="0"/>
              <a:t>Keller,</a:t>
            </a:r>
            <a:r>
              <a:rPr spc="50" dirty="0"/>
              <a:t> </a:t>
            </a:r>
            <a:r>
              <a:rPr dirty="0"/>
              <a:t>Marketing</a:t>
            </a:r>
            <a:r>
              <a:rPr spc="15" dirty="0"/>
              <a:t> </a:t>
            </a:r>
            <a:r>
              <a:rPr spc="-10" dirty="0"/>
              <a:t>Management,</a:t>
            </a:r>
            <a:r>
              <a:rPr spc="25" dirty="0"/>
              <a:t> </a:t>
            </a:r>
            <a:r>
              <a:rPr dirty="0"/>
              <a:t>16th</a:t>
            </a:r>
            <a:r>
              <a:rPr spc="-60" dirty="0"/>
              <a:t> </a:t>
            </a:r>
            <a:r>
              <a:rPr dirty="0"/>
              <a:t>ed.</a:t>
            </a:r>
            <a:r>
              <a:rPr spc="-55" dirty="0"/>
              <a:t> </a:t>
            </a:r>
            <a:r>
              <a:rPr dirty="0"/>
              <a:t>New</a:t>
            </a:r>
            <a:r>
              <a:rPr spc="-45" dirty="0"/>
              <a:t> </a:t>
            </a:r>
            <a:r>
              <a:rPr dirty="0"/>
              <a:t>Jersey:</a:t>
            </a:r>
            <a:r>
              <a:rPr spc="20" dirty="0"/>
              <a:t> </a:t>
            </a:r>
            <a:r>
              <a:rPr dirty="0"/>
              <a:t>Pearson</a:t>
            </a:r>
            <a:r>
              <a:rPr spc="-60" dirty="0"/>
              <a:t> </a:t>
            </a:r>
            <a:r>
              <a:rPr dirty="0"/>
              <a:t>Pretice</a:t>
            </a:r>
            <a:r>
              <a:rPr spc="-30" dirty="0"/>
              <a:t> </a:t>
            </a:r>
            <a:r>
              <a:rPr dirty="0"/>
              <a:t>Hall,</a:t>
            </a:r>
            <a:r>
              <a:rPr spc="25" dirty="0"/>
              <a:t> </a:t>
            </a:r>
            <a:r>
              <a:rPr spc="-10" dirty="0"/>
              <a:t>2022.</a:t>
            </a:r>
          </a:p>
          <a:p>
            <a:pPr marL="227965" marR="534670" indent="-215265">
              <a:lnSpc>
                <a:spcPct val="100000"/>
              </a:lnSpc>
              <a:spcBef>
                <a:spcPts val="315"/>
              </a:spcBef>
              <a:buAutoNum type="arabicPlain" startAt="5"/>
              <a:tabLst>
                <a:tab pos="241300" algn="l"/>
              </a:tabLst>
            </a:pPr>
            <a:r>
              <a:rPr dirty="0"/>
              <a:t>A.</a:t>
            </a:r>
            <a:r>
              <a:rPr spc="-25" dirty="0"/>
              <a:t> </a:t>
            </a:r>
            <a:r>
              <a:rPr dirty="0"/>
              <a:t>Hudani,</a:t>
            </a:r>
            <a:r>
              <a:rPr spc="10" dirty="0"/>
              <a:t> </a:t>
            </a:r>
            <a:r>
              <a:rPr dirty="0"/>
              <a:t>“Pengaruh</a:t>
            </a:r>
            <a:r>
              <a:rPr spc="10" dirty="0"/>
              <a:t> </a:t>
            </a:r>
            <a:r>
              <a:rPr dirty="0"/>
              <a:t>faktor</a:t>
            </a:r>
            <a:r>
              <a:rPr spc="-50" dirty="0"/>
              <a:t> </a:t>
            </a:r>
            <a:r>
              <a:rPr dirty="0"/>
              <a:t>budaya,</a:t>
            </a:r>
            <a:r>
              <a:rPr spc="40" dirty="0"/>
              <a:t> </a:t>
            </a:r>
            <a:r>
              <a:rPr dirty="0"/>
              <a:t>faktor</a:t>
            </a:r>
            <a:r>
              <a:rPr spc="-30" dirty="0"/>
              <a:t> </a:t>
            </a:r>
            <a:r>
              <a:rPr dirty="0"/>
              <a:t>social,</a:t>
            </a:r>
            <a:r>
              <a:rPr spc="35" dirty="0"/>
              <a:t> </a:t>
            </a:r>
            <a:r>
              <a:rPr dirty="0"/>
              <a:t>dan</a:t>
            </a:r>
            <a:r>
              <a:rPr spc="-35" dirty="0"/>
              <a:t> </a:t>
            </a:r>
            <a:r>
              <a:rPr dirty="0"/>
              <a:t>faktor</a:t>
            </a:r>
            <a:r>
              <a:rPr spc="-45" dirty="0"/>
              <a:t> </a:t>
            </a:r>
            <a:r>
              <a:rPr dirty="0"/>
              <a:t>pribadi</a:t>
            </a:r>
            <a:r>
              <a:rPr spc="35" dirty="0"/>
              <a:t> </a:t>
            </a:r>
            <a:r>
              <a:rPr dirty="0"/>
              <a:t>terhadap</a:t>
            </a:r>
            <a:r>
              <a:rPr spc="-35" dirty="0"/>
              <a:t> </a:t>
            </a:r>
            <a:r>
              <a:rPr dirty="0"/>
              <a:t>keputusan</a:t>
            </a:r>
            <a:r>
              <a:rPr spc="-35" dirty="0"/>
              <a:t> </a:t>
            </a:r>
            <a:r>
              <a:rPr spc="-10" dirty="0"/>
              <a:t>pembelian,”</a:t>
            </a:r>
            <a:r>
              <a:rPr spc="45" dirty="0"/>
              <a:t> </a:t>
            </a:r>
            <a:r>
              <a:rPr dirty="0"/>
              <a:t>Entrep.</a:t>
            </a:r>
            <a:r>
              <a:rPr spc="-45" dirty="0"/>
              <a:t> </a:t>
            </a:r>
            <a:r>
              <a:rPr dirty="0"/>
              <a:t>Bisnis</a:t>
            </a:r>
            <a:r>
              <a:rPr spc="60" dirty="0"/>
              <a:t> </a:t>
            </a:r>
            <a:r>
              <a:rPr dirty="0"/>
              <a:t>Manaj.</a:t>
            </a:r>
            <a:r>
              <a:rPr spc="35" dirty="0"/>
              <a:t> </a:t>
            </a:r>
            <a:r>
              <a:rPr dirty="0"/>
              <a:t>Akunt.,</a:t>
            </a:r>
            <a:r>
              <a:rPr spc="-45" dirty="0"/>
              <a:t> </a:t>
            </a:r>
            <a:r>
              <a:rPr dirty="0"/>
              <a:t>vol.</a:t>
            </a:r>
            <a:r>
              <a:rPr spc="5" dirty="0"/>
              <a:t> </a:t>
            </a:r>
            <a:r>
              <a:rPr dirty="0"/>
              <a:t>1,</a:t>
            </a:r>
            <a:r>
              <a:rPr spc="-45" dirty="0"/>
              <a:t> </a:t>
            </a:r>
            <a:r>
              <a:rPr dirty="0"/>
              <a:t>no.</a:t>
            </a:r>
            <a:r>
              <a:rPr spc="-40" dirty="0"/>
              <a:t> </a:t>
            </a:r>
            <a:r>
              <a:rPr dirty="0"/>
              <a:t>2,</a:t>
            </a:r>
            <a:r>
              <a:rPr spc="-40" dirty="0"/>
              <a:t> </a:t>
            </a:r>
            <a:r>
              <a:rPr dirty="0"/>
              <a:t>pp.</a:t>
            </a:r>
            <a:r>
              <a:rPr spc="-45" dirty="0"/>
              <a:t> </a:t>
            </a:r>
            <a:r>
              <a:rPr dirty="0"/>
              <a:t>99–107,</a:t>
            </a:r>
            <a:r>
              <a:rPr spc="-45" dirty="0"/>
              <a:t> </a:t>
            </a:r>
            <a:r>
              <a:rPr dirty="0"/>
              <a:t>Dec.</a:t>
            </a:r>
            <a:r>
              <a:rPr spc="-25" dirty="0"/>
              <a:t> </a:t>
            </a:r>
            <a:r>
              <a:rPr dirty="0"/>
              <a:t>2020,</a:t>
            </a:r>
            <a:r>
              <a:rPr spc="-45" dirty="0"/>
              <a:t> </a:t>
            </a:r>
            <a:r>
              <a:rPr spc="-20" dirty="0"/>
              <a:t>doi: 	</a:t>
            </a:r>
            <a:r>
              <a:rPr spc="-10" dirty="0"/>
              <a:t>10.37631/e-bisma.v1i2.195.</a:t>
            </a:r>
          </a:p>
          <a:p>
            <a:pPr marL="227965" indent="-215265">
              <a:lnSpc>
                <a:spcPct val="100000"/>
              </a:lnSpc>
              <a:spcBef>
                <a:spcPts val="290"/>
              </a:spcBef>
              <a:buAutoNum type="arabicPlain" startAt="5"/>
              <a:tabLst>
                <a:tab pos="227965" algn="l"/>
              </a:tabLst>
            </a:pPr>
            <a:r>
              <a:rPr dirty="0"/>
              <a:t>M.</a:t>
            </a:r>
            <a:r>
              <a:rPr spc="-65" dirty="0"/>
              <a:t> </a:t>
            </a:r>
            <a:r>
              <a:rPr dirty="0"/>
              <a:t>A.</a:t>
            </a:r>
            <a:r>
              <a:rPr spc="-40" dirty="0"/>
              <a:t> </a:t>
            </a:r>
            <a:r>
              <a:rPr spc="-10" dirty="0"/>
              <a:t>Firmansyah,</a:t>
            </a:r>
            <a:r>
              <a:rPr spc="35" dirty="0"/>
              <a:t> </a:t>
            </a:r>
            <a:r>
              <a:rPr dirty="0"/>
              <a:t>Perilaku</a:t>
            </a:r>
            <a:r>
              <a:rPr spc="10" dirty="0"/>
              <a:t> </a:t>
            </a:r>
            <a:r>
              <a:rPr dirty="0"/>
              <a:t>Konsumen</a:t>
            </a:r>
            <a:r>
              <a:rPr spc="10" dirty="0"/>
              <a:t> </a:t>
            </a:r>
            <a:r>
              <a:rPr dirty="0"/>
              <a:t>(Sikap</a:t>
            </a:r>
            <a:r>
              <a:rPr spc="-15" dirty="0"/>
              <a:t> </a:t>
            </a:r>
            <a:r>
              <a:rPr dirty="0"/>
              <a:t>dan</a:t>
            </a:r>
            <a:r>
              <a:rPr spc="-65" dirty="0"/>
              <a:t> </a:t>
            </a:r>
            <a:r>
              <a:rPr dirty="0"/>
              <a:t>Pemasaran).</a:t>
            </a:r>
            <a:r>
              <a:rPr spc="15" dirty="0"/>
              <a:t> </a:t>
            </a:r>
            <a:r>
              <a:rPr dirty="0"/>
              <a:t>Yogyakarta:</a:t>
            </a:r>
            <a:r>
              <a:rPr spc="-25" dirty="0"/>
              <a:t> </a:t>
            </a:r>
            <a:r>
              <a:rPr spc="-10" dirty="0"/>
              <a:t>Deepublish</a:t>
            </a:r>
            <a:r>
              <a:rPr spc="5" dirty="0"/>
              <a:t> </a:t>
            </a:r>
            <a:r>
              <a:rPr spc="-10" dirty="0"/>
              <a:t>Publisher,</a:t>
            </a:r>
            <a:r>
              <a:rPr spc="20" dirty="0"/>
              <a:t> </a:t>
            </a:r>
            <a:r>
              <a:rPr spc="-10" dirty="0"/>
              <a:t>2018.</a:t>
            </a:r>
          </a:p>
          <a:p>
            <a:pPr marL="227965" indent="-215265">
              <a:lnSpc>
                <a:spcPct val="100000"/>
              </a:lnSpc>
              <a:spcBef>
                <a:spcPts val="315"/>
              </a:spcBef>
              <a:buAutoNum type="arabicPlain" startAt="5"/>
              <a:tabLst>
                <a:tab pos="227965" algn="l"/>
              </a:tabLst>
            </a:pPr>
            <a:r>
              <a:rPr dirty="0"/>
              <a:t>A.</a:t>
            </a:r>
            <a:r>
              <a:rPr spc="-45" dirty="0"/>
              <a:t> </a:t>
            </a:r>
            <a:r>
              <a:rPr spc="-10" dirty="0"/>
              <a:t>Amini,</a:t>
            </a:r>
            <a:r>
              <a:rPr spc="35" dirty="0"/>
              <a:t> </a:t>
            </a:r>
            <a:r>
              <a:rPr dirty="0"/>
              <a:t>Pengaruh</a:t>
            </a:r>
            <a:r>
              <a:rPr spc="-50" dirty="0"/>
              <a:t> </a:t>
            </a:r>
            <a:r>
              <a:rPr dirty="0"/>
              <a:t>Customer</a:t>
            </a:r>
            <a:r>
              <a:rPr spc="-30" dirty="0"/>
              <a:t> </a:t>
            </a:r>
            <a:r>
              <a:rPr dirty="0"/>
              <a:t>Rating,</a:t>
            </a:r>
            <a:r>
              <a:rPr spc="-5" dirty="0"/>
              <a:t> </a:t>
            </a:r>
            <a:r>
              <a:rPr dirty="0"/>
              <a:t>E-Service</a:t>
            </a:r>
            <a:r>
              <a:rPr spc="-20" dirty="0"/>
              <a:t> </a:t>
            </a:r>
            <a:r>
              <a:rPr dirty="0"/>
              <a:t>Quality</a:t>
            </a:r>
            <a:r>
              <a:rPr spc="-10" dirty="0"/>
              <a:t> </a:t>
            </a:r>
            <a:r>
              <a:rPr dirty="0"/>
              <a:t>Dan</a:t>
            </a:r>
            <a:r>
              <a:rPr spc="-55" dirty="0"/>
              <a:t> </a:t>
            </a:r>
            <a:r>
              <a:rPr dirty="0"/>
              <a:t>Credibility</a:t>
            </a:r>
            <a:r>
              <a:rPr spc="-10" dirty="0"/>
              <a:t> </a:t>
            </a:r>
            <a:r>
              <a:rPr dirty="0"/>
              <a:t>Terhadap</a:t>
            </a:r>
            <a:r>
              <a:rPr spc="-35" dirty="0"/>
              <a:t> </a:t>
            </a:r>
            <a:r>
              <a:rPr dirty="0"/>
              <a:t>Minat</a:t>
            </a:r>
            <a:r>
              <a:rPr spc="5" dirty="0"/>
              <a:t> </a:t>
            </a:r>
            <a:r>
              <a:rPr dirty="0"/>
              <a:t>Beli</a:t>
            </a:r>
            <a:r>
              <a:rPr spc="10" dirty="0"/>
              <a:t> </a:t>
            </a:r>
            <a:r>
              <a:rPr dirty="0"/>
              <a:t>Ulang</a:t>
            </a:r>
            <a:r>
              <a:rPr spc="5" dirty="0"/>
              <a:t> </a:t>
            </a:r>
            <a:r>
              <a:rPr dirty="0"/>
              <a:t>Pada</a:t>
            </a:r>
            <a:r>
              <a:rPr spc="-55" dirty="0"/>
              <a:t> </a:t>
            </a:r>
            <a:r>
              <a:rPr dirty="0"/>
              <a:t>Caculs</a:t>
            </a:r>
            <a:r>
              <a:rPr spc="-5" dirty="0"/>
              <a:t> </a:t>
            </a:r>
            <a:r>
              <a:rPr dirty="0"/>
              <a:t>Shop</a:t>
            </a:r>
            <a:r>
              <a:rPr spc="-70" dirty="0"/>
              <a:t> </a:t>
            </a:r>
            <a:r>
              <a:rPr dirty="0"/>
              <a:t>Di</a:t>
            </a:r>
            <a:r>
              <a:rPr spc="-70" dirty="0"/>
              <a:t> </a:t>
            </a:r>
            <a:r>
              <a:rPr dirty="0"/>
              <a:t>Lazada.</a:t>
            </a:r>
            <a:r>
              <a:rPr spc="15" dirty="0"/>
              <a:t> </a:t>
            </a:r>
            <a:r>
              <a:rPr dirty="0"/>
              <a:t>Bekasi:</a:t>
            </a:r>
            <a:r>
              <a:rPr spc="25" dirty="0"/>
              <a:t> </a:t>
            </a:r>
            <a:r>
              <a:rPr spc="-10" dirty="0"/>
              <a:t>Universitas</a:t>
            </a:r>
            <a:r>
              <a:rPr spc="20" dirty="0"/>
              <a:t> </a:t>
            </a:r>
            <a:r>
              <a:rPr dirty="0"/>
              <a:t>Pelita Bangsa,</a:t>
            </a:r>
            <a:r>
              <a:rPr spc="-5" dirty="0"/>
              <a:t> </a:t>
            </a:r>
            <a:r>
              <a:rPr spc="-10" dirty="0"/>
              <a:t>2019.</a:t>
            </a:r>
          </a:p>
          <a:p>
            <a:pPr marL="304165" indent="-291465">
              <a:lnSpc>
                <a:spcPct val="100000"/>
              </a:lnSpc>
              <a:spcBef>
                <a:spcPts val="285"/>
              </a:spcBef>
              <a:buAutoNum type="arabicPlain" startAt="5"/>
              <a:tabLst>
                <a:tab pos="304165" algn="l"/>
              </a:tabLst>
            </a:pPr>
            <a:r>
              <a:rPr dirty="0"/>
              <a:t>A.</a:t>
            </a:r>
            <a:r>
              <a:rPr spc="-70" dirty="0"/>
              <a:t> </a:t>
            </a:r>
            <a:r>
              <a:rPr spc="-10" dirty="0"/>
              <a:t>Ferdinand,</a:t>
            </a:r>
            <a:r>
              <a:rPr spc="50" dirty="0"/>
              <a:t> </a:t>
            </a:r>
            <a:r>
              <a:rPr dirty="0"/>
              <a:t>Metode</a:t>
            </a:r>
            <a:r>
              <a:rPr spc="-65" dirty="0"/>
              <a:t> </a:t>
            </a:r>
            <a:r>
              <a:rPr spc="-10" dirty="0"/>
              <a:t>Penelitian</a:t>
            </a:r>
            <a:r>
              <a:rPr spc="20" dirty="0"/>
              <a:t> </a:t>
            </a:r>
            <a:r>
              <a:rPr spc="-20" dirty="0"/>
              <a:t>Manajemen</a:t>
            </a:r>
            <a:r>
              <a:rPr spc="-60" dirty="0"/>
              <a:t> </a:t>
            </a:r>
            <a:r>
              <a:rPr dirty="0"/>
              <a:t>:</a:t>
            </a:r>
            <a:r>
              <a:rPr spc="65" dirty="0"/>
              <a:t> </a:t>
            </a:r>
            <a:r>
              <a:rPr dirty="0"/>
              <a:t>Pedoman</a:t>
            </a:r>
            <a:r>
              <a:rPr spc="-40" dirty="0"/>
              <a:t> </a:t>
            </a:r>
            <a:r>
              <a:rPr dirty="0"/>
              <a:t>penelitian</a:t>
            </a:r>
            <a:r>
              <a:rPr spc="25" dirty="0"/>
              <a:t> </a:t>
            </a:r>
            <a:r>
              <a:rPr dirty="0"/>
              <a:t>Untuk</a:t>
            </a:r>
            <a:r>
              <a:rPr spc="-35" dirty="0"/>
              <a:t> </a:t>
            </a:r>
            <a:r>
              <a:rPr dirty="0"/>
              <a:t>Skripsi,</a:t>
            </a:r>
            <a:r>
              <a:rPr spc="30" dirty="0"/>
              <a:t> </a:t>
            </a:r>
            <a:r>
              <a:rPr dirty="0"/>
              <a:t>Tesis,</a:t>
            </a:r>
            <a:r>
              <a:rPr spc="-5" dirty="0"/>
              <a:t> </a:t>
            </a:r>
            <a:r>
              <a:rPr dirty="0"/>
              <a:t>Disertasi</a:t>
            </a:r>
            <a:r>
              <a:rPr spc="5" dirty="0"/>
              <a:t> </a:t>
            </a:r>
            <a:r>
              <a:rPr dirty="0"/>
              <a:t>Ilmiah</a:t>
            </a:r>
            <a:r>
              <a:rPr spc="45" dirty="0"/>
              <a:t> </a:t>
            </a:r>
            <a:r>
              <a:rPr dirty="0"/>
              <a:t>Manajemen.</a:t>
            </a:r>
            <a:r>
              <a:rPr spc="50" dirty="0"/>
              <a:t> </a:t>
            </a:r>
            <a:r>
              <a:rPr dirty="0"/>
              <a:t>Semarang:</a:t>
            </a:r>
            <a:r>
              <a:rPr spc="30" dirty="0"/>
              <a:t> </a:t>
            </a:r>
            <a:r>
              <a:rPr spc="-10" dirty="0"/>
              <a:t>Universitas</a:t>
            </a:r>
            <a:r>
              <a:rPr spc="30" dirty="0"/>
              <a:t> </a:t>
            </a:r>
            <a:r>
              <a:rPr dirty="0"/>
              <a:t>Diponegoro,</a:t>
            </a:r>
            <a:r>
              <a:rPr spc="-45" dirty="0"/>
              <a:t> </a:t>
            </a:r>
            <a:r>
              <a:rPr spc="-10" dirty="0"/>
              <a:t>2016.</a:t>
            </a:r>
          </a:p>
          <a:p>
            <a:pPr marL="303530" indent="-290830">
              <a:lnSpc>
                <a:spcPct val="100000"/>
              </a:lnSpc>
              <a:spcBef>
                <a:spcPts val="315"/>
              </a:spcBef>
              <a:buAutoNum type="arabicPlain" startAt="5"/>
              <a:tabLst>
                <a:tab pos="303530" algn="l"/>
              </a:tabLst>
            </a:pPr>
            <a:r>
              <a:rPr dirty="0"/>
              <a:t>D.</a:t>
            </a:r>
            <a:r>
              <a:rPr spc="-55" dirty="0"/>
              <a:t> </a:t>
            </a:r>
            <a:r>
              <a:rPr dirty="0"/>
              <a:t>C.</a:t>
            </a:r>
            <a:r>
              <a:rPr spc="-55" dirty="0"/>
              <a:t> </a:t>
            </a:r>
            <a:r>
              <a:rPr dirty="0"/>
              <a:t>Yosephine</a:t>
            </a:r>
            <a:r>
              <a:rPr spc="35" dirty="0"/>
              <a:t> </a:t>
            </a:r>
            <a:r>
              <a:rPr spc="-10" dirty="0"/>
              <a:t>Simanjuntak</a:t>
            </a:r>
            <a:r>
              <a:rPr spc="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P.</a:t>
            </a:r>
            <a:r>
              <a:rPr spc="-70" dirty="0"/>
              <a:t> </a:t>
            </a:r>
            <a:r>
              <a:rPr dirty="0"/>
              <a:t>Y.</a:t>
            </a:r>
            <a:r>
              <a:rPr spc="-55" dirty="0"/>
              <a:t> </a:t>
            </a:r>
            <a:r>
              <a:rPr dirty="0"/>
              <a:t>Purba,</a:t>
            </a:r>
            <a:r>
              <a:rPr spc="-35" dirty="0"/>
              <a:t> </a:t>
            </a:r>
            <a:r>
              <a:rPr dirty="0"/>
              <a:t>“Peran</a:t>
            </a:r>
            <a:r>
              <a:rPr spc="-25" dirty="0"/>
              <a:t> </a:t>
            </a:r>
            <a:r>
              <a:rPr dirty="0"/>
              <a:t>Mediasi</a:t>
            </a:r>
            <a:r>
              <a:rPr spc="25" dirty="0"/>
              <a:t> </a:t>
            </a:r>
            <a:r>
              <a:rPr dirty="0"/>
              <a:t>Customer</a:t>
            </a:r>
            <a:r>
              <a:rPr spc="-35" dirty="0"/>
              <a:t> </a:t>
            </a:r>
            <a:r>
              <a:rPr spc="-10" dirty="0"/>
              <a:t>Satisfaction</a:t>
            </a:r>
            <a:r>
              <a:rPr spc="35" dirty="0"/>
              <a:t> </a:t>
            </a:r>
            <a:r>
              <a:rPr dirty="0"/>
              <a:t>dalam Customer</a:t>
            </a:r>
            <a:r>
              <a:rPr spc="-35" dirty="0"/>
              <a:t> </a:t>
            </a:r>
            <a:r>
              <a:rPr spc="-10" dirty="0"/>
              <a:t>Experience</a:t>
            </a:r>
            <a:r>
              <a:rPr spc="50" dirty="0"/>
              <a:t> </a:t>
            </a:r>
            <a:r>
              <a:rPr dirty="0"/>
              <a:t>Dan</a:t>
            </a:r>
            <a:r>
              <a:rPr spc="-45" dirty="0"/>
              <a:t> </a:t>
            </a:r>
            <a:r>
              <a:rPr spc="-10" dirty="0"/>
              <a:t>Loyalitas</a:t>
            </a:r>
            <a:r>
              <a:rPr spc="30" dirty="0"/>
              <a:t> </a:t>
            </a:r>
            <a:r>
              <a:rPr dirty="0"/>
              <a:t>Pelanggan,”</a:t>
            </a:r>
            <a:r>
              <a:rPr spc="35" dirty="0"/>
              <a:t> </a:t>
            </a:r>
            <a:r>
              <a:rPr dirty="0"/>
              <a:t>J.</a:t>
            </a:r>
            <a:r>
              <a:rPr spc="-40" dirty="0"/>
              <a:t> </a:t>
            </a:r>
            <a:r>
              <a:rPr dirty="0"/>
              <a:t>Bisnis</a:t>
            </a:r>
            <a:r>
              <a:rPr spc="30" dirty="0"/>
              <a:t> </a:t>
            </a:r>
            <a:r>
              <a:rPr dirty="0"/>
              <a:t>dan</a:t>
            </a:r>
            <a:r>
              <a:rPr spc="-45" dirty="0"/>
              <a:t> </a:t>
            </a:r>
            <a:r>
              <a:rPr dirty="0"/>
              <a:t>Manaj.,</a:t>
            </a:r>
            <a:r>
              <a:rPr spc="25" dirty="0"/>
              <a:t> </a:t>
            </a:r>
            <a:r>
              <a:rPr dirty="0"/>
              <a:t>vol.</a:t>
            </a:r>
            <a:r>
              <a:rPr spc="-15" dirty="0"/>
              <a:t> </a:t>
            </a:r>
            <a:r>
              <a:rPr dirty="0"/>
              <a:t>7,</a:t>
            </a:r>
            <a:r>
              <a:rPr spc="-50" dirty="0"/>
              <a:t> </a:t>
            </a:r>
            <a:r>
              <a:rPr dirty="0"/>
              <a:t>no.</a:t>
            </a:r>
            <a:r>
              <a:rPr spc="-55" dirty="0"/>
              <a:t> </a:t>
            </a:r>
            <a:r>
              <a:rPr spc="-25" dirty="0"/>
              <a:t>2,</a:t>
            </a:r>
          </a:p>
          <a:p>
            <a:pPr marL="241300">
              <a:lnSpc>
                <a:spcPct val="100000"/>
              </a:lnSpc>
            </a:pPr>
            <a:r>
              <a:rPr dirty="0"/>
              <a:t>Nov.</a:t>
            </a:r>
            <a:r>
              <a:rPr spc="-25" dirty="0"/>
              <a:t> </a:t>
            </a:r>
            <a:r>
              <a:rPr dirty="0"/>
              <a:t>2020,</a:t>
            </a:r>
            <a:r>
              <a:rPr spc="-20" dirty="0"/>
              <a:t> </a:t>
            </a:r>
            <a:r>
              <a:rPr dirty="0"/>
              <a:t>doi:</a:t>
            </a:r>
            <a:r>
              <a:rPr spc="20" dirty="0"/>
              <a:t> </a:t>
            </a:r>
            <a:r>
              <a:rPr spc="-10" dirty="0"/>
              <a:t>10.26905/jbm.v7i2.4795.</a:t>
            </a:r>
          </a:p>
          <a:p>
            <a:pPr marL="241300" marR="657225" indent="-228600">
              <a:lnSpc>
                <a:spcPct val="100000"/>
              </a:lnSpc>
              <a:spcBef>
                <a:spcPts val="290"/>
              </a:spcBef>
              <a:buAutoNum type="arabicPlain" startAt="12"/>
              <a:tabLst>
                <a:tab pos="241300" algn="l"/>
                <a:tab pos="304165" algn="l"/>
              </a:tabLst>
            </a:pPr>
            <a:r>
              <a:rPr dirty="0"/>
              <a:t>	A.</a:t>
            </a:r>
            <a:r>
              <a:rPr spc="-35" dirty="0"/>
              <a:t> </a:t>
            </a:r>
            <a:r>
              <a:rPr dirty="0"/>
              <a:t>N.</a:t>
            </a:r>
            <a:r>
              <a:rPr spc="-50" dirty="0"/>
              <a:t> </a:t>
            </a:r>
            <a:r>
              <a:rPr spc="-10" dirty="0"/>
              <a:t>Annisa,</a:t>
            </a:r>
            <a:r>
              <a:rPr spc="50" dirty="0"/>
              <a:t> </a:t>
            </a:r>
            <a:r>
              <a:rPr dirty="0"/>
              <a:t>L.</a:t>
            </a:r>
            <a:r>
              <a:rPr spc="-30" dirty="0"/>
              <a:t> </a:t>
            </a:r>
            <a:r>
              <a:rPr dirty="0"/>
              <a:t>Suwandari,</a:t>
            </a:r>
            <a:r>
              <a:rPr spc="1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P.</a:t>
            </a:r>
            <a:r>
              <a:rPr spc="-50" dirty="0"/>
              <a:t> </a:t>
            </a:r>
            <a:r>
              <a:rPr dirty="0"/>
              <a:t>H.</a:t>
            </a:r>
            <a:r>
              <a:rPr spc="-50" dirty="0"/>
              <a:t> </a:t>
            </a:r>
            <a:r>
              <a:rPr dirty="0"/>
              <a:t>Adi,</a:t>
            </a:r>
            <a:r>
              <a:rPr spc="5" dirty="0"/>
              <a:t> </a:t>
            </a:r>
            <a:r>
              <a:rPr spc="-10" dirty="0"/>
              <a:t>“Analisis</a:t>
            </a:r>
            <a:r>
              <a:rPr spc="50" dirty="0"/>
              <a:t> </a:t>
            </a:r>
            <a:r>
              <a:rPr dirty="0"/>
              <a:t>Pengaruh</a:t>
            </a:r>
            <a:r>
              <a:rPr spc="-35" dirty="0"/>
              <a:t> </a:t>
            </a:r>
            <a:r>
              <a:rPr dirty="0"/>
              <a:t>Customer</a:t>
            </a:r>
            <a:r>
              <a:rPr spc="-35" dirty="0"/>
              <a:t> </a:t>
            </a:r>
            <a:r>
              <a:rPr spc="-10" dirty="0"/>
              <a:t>Experience,</a:t>
            </a:r>
            <a:r>
              <a:rPr spc="50" dirty="0"/>
              <a:t> </a:t>
            </a:r>
            <a:r>
              <a:rPr dirty="0"/>
              <a:t>User</a:t>
            </a:r>
            <a:r>
              <a:rPr spc="-35" dirty="0"/>
              <a:t> </a:t>
            </a:r>
            <a:r>
              <a:rPr spc="-10" dirty="0"/>
              <a:t>Experience,</a:t>
            </a:r>
            <a:r>
              <a:rPr spc="55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dirty="0"/>
              <a:t>Hambatan</a:t>
            </a:r>
            <a:r>
              <a:rPr spc="20" dirty="0"/>
              <a:t> </a:t>
            </a:r>
            <a:r>
              <a:rPr dirty="0"/>
              <a:t>Berpindah</a:t>
            </a:r>
            <a:r>
              <a:rPr spc="20" dirty="0"/>
              <a:t> </a:t>
            </a:r>
            <a:r>
              <a:rPr dirty="0"/>
              <a:t>Terhadap</a:t>
            </a:r>
            <a:r>
              <a:rPr spc="-20" dirty="0"/>
              <a:t> </a:t>
            </a:r>
            <a:r>
              <a:rPr dirty="0"/>
              <a:t>Minat</a:t>
            </a:r>
            <a:r>
              <a:rPr spc="45" dirty="0"/>
              <a:t> </a:t>
            </a:r>
            <a:r>
              <a:rPr dirty="0"/>
              <a:t>Beli Ulang</a:t>
            </a:r>
            <a:r>
              <a:rPr spc="25" dirty="0"/>
              <a:t> </a:t>
            </a:r>
            <a:r>
              <a:rPr dirty="0"/>
              <a:t>(Studi</a:t>
            </a:r>
            <a:r>
              <a:rPr spc="-75" dirty="0"/>
              <a:t> </a:t>
            </a:r>
            <a:r>
              <a:rPr spc="-20" dirty="0"/>
              <a:t>Pada </a:t>
            </a:r>
            <a:r>
              <a:rPr dirty="0"/>
              <a:t>Konsumen</a:t>
            </a:r>
            <a:r>
              <a:rPr spc="50" dirty="0"/>
              <a:t> </a:t>
            </a:r>
            <a:r>
              <a:rPr dirty="0"/>
              <a:t>Go-Jek</a:t>
            </a:r>
            <a:r>
              <a:rPr spc="-35" dirty="0"/>
              <a:t> </a:t>
            </a:r>
            <a:r>
              <a:rPr dirty="0"/>
              <a:t>Di</a:t>
            </a:r>
            <a:r>
              <a:rPr spc="-35" dirty="0"/>
              <a:t> </a:t>
            </a:r>
            <a:r>
              <a:rPr dirty="0"/>
              <a:t>Kota</a:t>
            </a:r>
            <a:r>
              <a:rPr spc="-35" dirty="0"/>
              <a:t> </a:t>
            </a:r>
            <a:r>
              <a:rPr dirty="0"/>
              <a:t>Purwokerto),”</a:t>
            </a:r>
            <a:r>
              <a:rPr spc="-75" dirty="0"/>
              <a:t> </a:t>
            </a:r>
            <a:r>
              <a:rPr dirty="0"/>
              <a:t>Sustain.</a:t>
            </a:r>
            <a:r>
              <a:rPr spc="20" dirty="0"/>
              <a:t> </a:t>
            </a:r>
            <a:r>
              <a:rPr dirty="0"/>
              <a:t>Compet. </a:t>
            </a:r>
            <a:r>
              <a:rPr spc="-10" dirty="0"/>
              <a:t>Advantage-</a:t>
            </a:r>
            <a:r>
              <a:rPr dirty="0"/>
              <a:t>9,</a:t>
            </a:r>
            <a:r>
              <a:rPr spc="45" dirty="0"/>
              <a:t> </a:t>
            </a:r>
            <a:r>
              <a:rPr dirty="0"/>
              <a:t>vol.</a:t>
            </a:r>
            <a:r>
              <a:rPr spc="20" dirty="0"/>
              <a:t> </a:t>
            </a:r>
            <a:r>
              <a:rPr dirty="0"/>
              <a:t>9,</a:t>
            </a:r>
            <a:r>
              <a:rPr spc="-20" dirty="0"/>
              <a:t> </a:t>
            </a:r>
            <a:r>
              <a:rPr dirty="0"/>
              <a:t>no.</a:t>
            </a:r>
            <a:r>
              <a:rPr spc="-25" dirty="0"/>
              <a:t> </a:t>
            </a:r>
            <a:r>
              <a:rPr dirty="0"/>
              <a:t>1,</a:t>
            </a:r>
            <a:r>
              <a:rPr spc="-25" dirty="0"/>
              <a:t> </a:t>
            </a:r>
            <a:r>
              <a:rPr dirty="0"/>
              <a:t>pp.</a:t>
            </a:r>
            <a:r>
              <a:rPr spc="-25" dirty="0"/>
              <a:t> </a:t>
            </a:r>
            <a:r>
              <a:rPr dirty="0"/>
              <a:t>361–372,</a:t>
            </a:r>
            <a:r>
              <a:rPr spc="-20" dirty="0"/>
              <a:t> </a:t>
            </a:r>
            <a:r>
              <a:rPr spc="-10" dirty="0"/>
              <a:t>2019.</a:t>
            </a:r>
          </a:p>
          <a:p>
            <a:pPr marL="304165" indent="-291465">
              <a:lnSpc>
                <a:spcPct val="100000"/>
              </a:lnSpc>
              <a:spcBef>
                <a:spcPts val="315"/>
              </a:spcBef>
              <a:buAutoNum type="arabicPlain" startAt="12"/>
              <a:tabLst>
                <a:tab pos="304165" algn="l"/>
              </a:tabLst>
            </a:pPr>
            <a:r>
              <a:rPr dirty="0"/>
              <a:t>C.</a:t>
            </a:r>
            <a:r>
              <a:rPr spc="-55" dirty="0"/>
              <a:t> </a:t>
            </a:r>
            <a:r>
              <a:rPr dirty="0"/>
              <a:t>N.</a:t>
            </a:r>
            <a:r>
              <a:rPr spc="-50" dirty="0"/>
              <a:t> </a:t>
            </a:r>
            <a:r>
              <a:rPr dirty="0"/>
              <a:t>Purba</a:t>
            </a:r>
            <a:r>
              <a:rPr spc="-4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A.</a:t>
            </a:r>
            <a:r>
              <a:rPr spc="-30" dirty="0"/>
              <a:t> </a:t>
            </a:r>
            <a:r>
              <a:rPr spc="-10" dirty="0"/>
              <a:t>Mustikasari,</a:t>
            </a:r>
            <a:r>
              <a:rPr spc="50" dirty="0"/>
              <a:t> </a:t>
            </a:r>
            <a:r>
              <a:rPr dirty="0"/>
              <a:t>“Pengaruh</a:t>
            </a:r>
            <a:r>
              <a:rPr spc="-5" dirty="0"/>
              <a:t> </a:t>
            </a:r>
            <a:r>
              <a:rPr dirty="0"/>
              <a:t>Customer</a:t>
            </a:r>
            <a:r>
              <a:rPr spc="-35" dirty="0"/>
              <a:t> </a:t>
            </a:r>
            <a:r>
              <a:rPr spc="-10" dirty="0"/>
              <a:t>Experience</a:t>
            </a:r>
            <a:r>
              <a:rPr spc="35" dirty="0"/>
              <a:t> </a:t>
            </a:r>
            <a:r>
              <a:rPr dirty="0"/>
              <a:t>Terhadap</a:t>
            </a:r>
            <a:r>
              <a:rPr spc="-20" dirty="0"/>
              <a:t> </a:t>
            </a:r>
            <a:r>
              <a:rPr dirty="0"/>
              <a:t>Minat</a:t>
            </a:r>
            <a:r>
              <a:rPr spc="40" dirty="0"/>
              <a:t> </a:t>
            </a:r>
            <a:r>
              <a:rPr dirty="0"/>
              <a:t>Beli Ulang</a:t>
            </a:r>
            <a:r>
              <a:rPr spc="20" dirty="0"/>
              <a:t> </a:t>
            </a:r>
            <a:r>
              <a:rPr dirty="0"/>
              <a:t>Pada</a:t>
            </a:r>
            <a:r>
              <a:rPr spc="-45" dirty="0"/>
              <a:t> </a:t>
            </a:r>
            <a:r>
              <a:rPr dirty="0"/>
              <a:t>Aplikasi</a:t>
            </a:r>
            <a:r>
              <a:rPr spc="70" dirty="0"/>
              <a:t> </a:t>
            </a:r>
            <a:r>
              <a:rPr dirty="0"/>
              <a:t>KAI</a:t>
            </a:r>
            <a:r>
              <a:rPr spc="-15" dirty="0"/>
              <a:t> </a:t>
            </a:r>
            <a:r>
              <a:rPr dirty="0"/>
              <a:t>Access,”</a:t>
            </a:r>
            <a:r>
              <a:rPr spc="-5" dirty="0"/>
              <a:t> </a:t>
            </a:r>
            <a:r>
              <a:rPr spc="-10" dirty="0"/>
              <a:t>e-</a:t>
            </a:r>
            <a:r>
              <a:rPr dirty="0"/>
              <a:t>Proceeding Appl.</a:t>
            </a:r>
            <a:r>
              <a:rPr spc="5" dirty="0"/>
              <a:t> </a:t>
            </a:r>
            <a:r>
              <a:rPr dirty="0"/>
              <a:t>Sci.,</a:t>
            </a:r>
            <a:r>
              <a:rPr spc="-10" dirty="0"/>
              <a:t> </a:t>
            </a:r>
            <a:r>
              <a:rPr dirty="0"/>
              <a:t>vol.</a:t>
            </a:r>
            <a:r>
              <a:rPr spc="-10" dirty="0"/>
              <a:t> </a:t>
            </a:r>
            <a:r>
              <a:rPr dirty="0"/>
              <a:t>6,</a:t>
            </a:r>
            <a:r>
              <a:rPr spc="-55" dirty="0"/>
              <a:t> </a:t>
            </a:r>
            <a:r>
              <a:rPr dirty="0"/>
              <a:t>no.</a:t>
            </a:r>
            <a:r>
              <a:rPr spc="-50" dirty="0"/>
              <a:t> </a:t>
            </a:r>
            <a:r>
              <a:rPr dirty="0"/>
              <a:t>2,</a:t>
            </a:r>
            <a:r>
              <a:rPr spc="-55" dirty="0"/>
              <a:t> </a:t>
            </a:r>
            <a:r>
              <a:rPr spc="-10" dirty="0"/>
              <a:t>2020.</a:t>
            </a:r>
          </a:p>
          <a:p>
            <a:pPr marL="241300" marR="31750" indent="-228600">
              <a:lnSpc>
                <a:spcPct val="100000"/>
              </a:lnSpc>
              <a:spcBef>
                <a:spcPts val="285"/>
              </a:spcBef>
              <a:buAutoNum type="arabicPlain" startAt="12"/>
              <a:tabLst>
                <a:tab pos="241300" algn="l"/>
                <a:tab pos="304165" algn="l"/>
              </a:tabLst>
            </a:pPr>
            <a:r>
              <a:rPr dirty="0"/>
              <a:t>	A.</a:t>
            </a:r>
            <a:r>
              <a:rPr spc="-55" dirty="0"/>
              <a:t> </a:t>
            </a:r>
            <a:r>
              <a:rPr dirty="0"/>
              <a:t>Cahyani,</a:t>
            </a:r>
            <a:r>
              <a:rPr spc="45" dirty="0"/>
              <a:t> </a:t>
            </a:r>
            <a:r>
              <a:rPr dirty="0"/>
              <a:t>I.</a:t>
            </a:r>
            <a:r>
              <a:rPr spc="-55" dirty="0"/>
              <a:t> </a:t>
            </a:r>
            <a:r>
              <a:rPr dirty="0"/>
              <a:t>Made,</a:t>
            </a:r>
            <a:r>
              <a:rPr spc="-35" dirty="0"/>
              <a:t> </a:t>
            </a:r>
            <a:r>
              <a:rPr dirty="0"/>
              <a:t>A.</a:t>
            </a:r>
            <a:r>
              <a:rPr spc="-35" dirty="0"/>
              <a:t> </a:t>
            </a:r>
            <a:r>
              <a:rPr dirty="0"/>
              <a:t>Gunadi,</a:t>
            </a:r>
            <a:r>
              <a:rPr spc="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dirty="0"/>
              <a:t>Y.</a:t>
            </a:r>
            <a:r>
              <a:rPr spc="-55" dirty="0"/>
              <a:t> </a:t>
            </a:r>
            <a:r>
              <a:rPr dirty="0"/>
              <a:t>P.</a:t>
            </a:r>
            <a:r>
              <a:rPr spc="-75" dirty="0"/>
              <a:t> </a:t>
            </a:r>
            <a:r>
              <a:rPr dirty="0"/>
              <a:t>Mbulu,</a:t>
            </a:r>
            <a:r>
              <a:rPr spc="20" dirty="0"/>
              <a:t> </a:t>
            </a:r>
            <a:r>
              <a:rPr dirty="0"/>
              <a:t>“Pengaruh</a:t>
            </a:r>
            <a:r>
              <a:rPr spc="-5" dirty="0"/>
              <a:t> </a:t>
            </a:r>
            <a:r>
              <a:rPr dirty="0"/>
              <a:t>Customer</a:t>
            </a:r>
            <a:r>
              <a:rPr spc="-35" dirty="0"/>
              <a:t> </a:t>
            </a:r>
            <a:r>
              <a:rPr spc="-10" dirty="0"/>
              <a:t>Experience</a:t>
            </a:r>
            <a:r>
              <a:rPr spc="50" dirty="0"/>
              <a:t> </a:t>
            </a:r>
            <a:r>
              <a:rPr dirty="0"/>
              <a:t>Terhadap</a:t>
            </a:r>
            <a:r>
              <a:rPr spc="-25" dirty="0"/>
              <a:t> </a:t>
            </a:r>
            <a:r>
              <a:rPr dirty="0"/>
              <a:t>Repurchase</a:t>
            </a:r>
            <a:r>
              <a:rPr spc="35" dirty="0"/>
              <a:t> </a:t>
            </a:r>
            <a:r>
              <a:rPr dirty="0"/>
              <a:t>Intention</a:t>
            </a:r>
            <a:r>
              <a:rPr spc="-25" dirty="0"/>
              <a:t> </a:t>
            </a:r>
            <a:r>
              <a:rPr dirty="0"/>
              <a:t>Pada</a:t>
            </a:r>
            <a:r>
              <a:rPr spc="-45" dirty="0"/>
              <a:t> </a:t>
            </a:r>
            <a:r>
              <a:rPr dirty="0"/>
              <a:t>Pt.</a:t>
            </a:r>
            <a:r>
              <a:rPr spc="-75" dirty="0"/>
              <a:t> </a:t>
            </a:r>
            <a:r>
              <a:rPr dirty="0"/>
              <a:t>Traveloka</a:t>
            </a:r>
            <a:r>
              <a:rPr spc="-10" dirty="0"/>
              <a:t> </a:t>
            </a:r>
            <a:r>
              <a:rPr dirty="0"/>
              <a:t>Indonesia,”</a:t>
            </a:r>
            <a:r>
              <a:rPr spc="30" dirty="0"/>
              <a:t> </a:t>
            </a:r>
            <a:r>
              <a:rPr dirty="0"/>
              <a:t>J.</a:t>
            </a:r>
            <a:r>
              <a:rPr spc="-55" dirty="0"/>
              <a:t> </a:t>
            </a:r>
            <a:r>
              <a:rPr dirty="0"/>
              <a:t>Sains</a:t>
            </a:r>
            <a:r>
              <a:rPr spc="10" dirty="0"/>
              <a:t> </a:t>
            </a:r>
            <a:r>
              <a:rPr dirty="0"/>
              <a:t>Terap.</a:t>
            </a:r>
            <a:r>
              <a:rPr spc="-55" dirty="0"/>
              <a:t> </a:t>
            </a:r>
            <a:r>
              <a:rPr dirty="0"/>
              <a:t>Pariwisata,</a:t>
            </a:r>
            <a:r>
              <a:rPr spc="25" dirty="0"/>
              <a:t> </a:t>
            </a:r>
            <a:r>
              <a:rPr dirty="0"/>
              <a:t>vol.</a:t>
            </a:r>
            <a:r>
              <a:rPr spc="-15" dirty="0"/>
              <a:t> </a:t>
            </a:r>
            <a:r>
              <a:rPr spc="-25" dirty="0"/>
              <a:t>4, </a:t>
            </a:r>
            <a:r>
              <a:rPr dirty="0"/>
              <a:t>no.</a:t>
            </a:r>
            <a:r>
              <a:rPr spc="-25" dirty="0"/>
              <a:t> </a:t>
            </a:r>
            <a:r>
              <a:rPr dirty="0"/>
              <a:t>1,</a:t>
            </a:r>
            <a:r>
              <a:rPr spc="-20" dirty="0"/>
              <a:t> </a:t>
            </a:r>
            <a:r>
              <a:rPr dirty="0"/>
              <a:t>pp.</a:t>
            </a:r>
            <a:r>
              <a:rPr spc="-25" dirty="0"/>
              <a:t> </a:t>
            </a:r>
            <a:r>
              <a:rPr dirty="0"/>
              <a:t>25–36,</a:t>
            </a:r>
            <a:r>
              <a:rPr spc="-20" dirty="0"/>
              <a:t> </a:t>
            </a:r>
            <a:r>
              <a:rPr dirty="0"/>
              <a:t>2019,</a:t>
            </a:r>
            <a:r>
              <a:rPr spc="-20" dirty="0"/>
              <a:t> </a:t>
            </a:r>
            <a:r>
              <a:rPr spc="-10" dirty="0"/>
              <a:t>[Online].</a:t>
            </a:r>
            <a:r>
              <a:rPr spc="100" dirty="0"/>
              <a:t> </a:t>
            </a:r>
            <a:r>
              <a:rPr spc="-10" dirty="0"/>
              <a:t>Available:</a:t>
            </a:r>
            <a:r>
              <a:rPr spc="105" dirty="0"/>
              <a:t> </a:t>
            </a:r>
            <a:r>
              <a:rPr spc="-10" dirty="0">
                <a:hlinkClick r:id="rId2"/>
              </a:rPr>
              <a:t>www.traveloka.com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910"/>
              </a:spcBef>
            </a:pPr>
            <a:r>
              <a:rPr spc="-10" dirty="0"/>
              <a:t>Referensi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630" indent="-291465">
              <a:lnSpc>
                <a:spcPct val="100000"/>
              </a:lnSpc>
              <a:spcBef>
                <a:spcPts val="100"/>
              </a:spcBef>
              <a:buAutoNum type="arabicPlain" startAt="15"/>
              <a:tabLst>
                <a:tab pos="342265" algn="l"/>
              </a:tabLst>
            </a:pPr>
            <a:r>
              <a:rPr dirty="0"/>
              <a:t>N.</a:t>
            </a:r>
            <a:r>
              <a:rPr spc="-45" dirty="0"/>
              <a:t> </a:t>
            </a:r>
            <a:r>
              <a:rPr dirty="0"/>
              <a:t>M.</a:t>
            </a:r>
            <a:r>
              <a:rPr spc="-40" dirty="0"/>
              <a:t> </a:t>
            </a:r>
            <a:r>
              <a:rPr dirty="0"/>
              <a:t>D.</a:t>
            </a:r>
            <a:r>
              <a:rPr spc="-45" dirty="0"/>
              <a:t> </a:t>
            </a:r>
            <a:r>
              <a:rPr dirty="0"/>
              <a:t>R.</a:t>
            </a:r>
            <a:r>
              <a:rPr spc="-40" dirty="0"/>
              <a:t> </a:t>
            </a:r>
            <a:r>
              <a:rPr spc="-10" dirty="0"/>
              <a:t>Yulianti,</a:t>
            </a:r>
            <a:r>
              <a:rPr spc="60" dirty="0"/>
              <a:t> </a:t>
            </a:r>
            <a:r>
              <a:rPr dirty="0"/>
              <a:t>N.</a:t>
            </a:r>
            <a:r>
              <a:rPr spc="-40" dirty="0"/>
              <a:t> </a:t>
            </a:r>
            <a:r>
              <a:rPr dirty="0"/>
              <a:t>W.</a:t>
            </a:r>
            <a:r>
              <a:rPr spc="-25" dirty="0"/>
              <a:t> </a:t>
            </a:r>
            <a:r>
              <a:rPr dirty="0"/>
              <a:t>S.</a:t>
            </a:r>
            <a:r>
              <a:rPr spc="-40" dirty="0"/>
              <a:t> </a:t>
            </a:r>
            <a:r>
              <a:rPr dirty="0"/>
              <a:t>Suprapti,</a:t>
            </a:r>
            <a:r>
              <a:rPr spc="-25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N.</a:t>
            </a:r>
            <a:r>
              <a:rPr spc="-65" dirty="0"/>
              <a:t> </a:t>
            </a:r>
            <a:r>
              <a:rPr dirty="0"/>
              <a:t>N.</a:t>
            </a:r>
            <a:r>
              <a:rPr spc="-45" dirty="0"/>
              <a:t> </a:t>
            </a:r>
            <a:r>
              <a:rPr dirty="0"/>
              <a:t>K.</a:t>
            </a:r>
            <a:r>
              <a:rPr spc="-25" dirty="0"/>
              <a:t> </a:t>
            </a:r>
            <a:r>
              <a:rPr dirty="0"/>
              <a:t>Yasa,</a:t>
            </a:r>
            <a:r>
              <a:rPr spc="-20" dirty="0"/>
              <a:t> </a:t>
            </a:r>
            <a:r>
              <a:rPr dirty="0"/>
              <a:t>“Pengaruh</a:t>
            </a:r>
            <a:r>
              <a:rPr spc="10" dirty="0"/>
              <a:t> </a:t>
            </a:r>
            <a:r>
              <a:rPr dirty="0"/>
              <a:t>Citra</a:t>
            </a:r>
            <a:r>
              <a:rPr spc="-20" dirty="0"/>
              <a:t> </a:t>
            </a:r>
            <a:r>
              <a:rPr dirty="0"/>
              <a:t>Toko</a:t>
            </a:r>
            <a:r>
              <a:rPr spc="-50" dirty="0"/>
              <a:t> </a:t>
            </a:r>
            <a:r>
              <a:rPr dirty="0"/>
              <a:t>Terhadap</a:t>
            </a:r>
            <a:r>
              <a:rPr spc="-10" dirty="0"/>
              <a:t> </a:t>
            </a:r>
            <a:r>
              <a:rPr dirty="0"/>
              <a:t>Kepuasan</a:t>
            </a:r>
            <a:r>
              <a:rPr spc="60" dirty="0"/>
              <a:t> </a:t>
            </a:r>
            <a:r>
              <a:rPr spc="-10" dirty="0"/>
              <a:t>Pelanggan</a:t>
            </a:r>
            <a:r>
              <a:rPr spc="35" dirty="0"/>
              <a:t> </a:t>
            </a:r>
            <a:r>
              <a:rPr dirty="0"/>
              <a:t>Dan</a:t>
            </a:r>
            <a:r>
              <a:rPr spc="-35" dirty="0"/>
              <a:t> </a:t>
            </a:r>
            <a:r>
              <a:rPr dirty="0"/>
              <a:t>Niat</a:t>
            </a:r>
            <a:r>
              <a:rPr spc="10" dirty="0"/>
              <a:t> </a:t>
            </a:r>
            <a:r>
              <a:rPr dirty="0"/>
              <a:t>Beli</a:t>
            </a:r>
            <a:r>
              <a:rPr spc="15" dirty="0"/>
              <a:t> </a:t>
            </a:r>
            <a:r>
              <a:rPr dirty="0"/>
              <a:t>Ulang</a:t>
            </a:r>
            <a:r>
              <a:rPr spc="30" dirty="0"/>
              <a:t> </a:t>
            </a:r>
            <a:r>
              <a:rPr dirty="0"/>
              <a:t>Pada</a:t>
            </a:r>
            <a:r>
              <a:rPr spc="-35" dirty="0"/>
              <a:t> </a:t>
            </a:r>
            <a:r>
              <a:rPr dirty="0"/>
              <a:t>Circle</a:t>
            </a:r>
            <a:r>
              <a:rPr spc="45" dirty="0"/>
              <a:t> </a:t>
            </a:r>
            <a:r>
              <a:rPr dirty="0"/>
              <a:t>K</a:t>
            </a:r>
            <a:r>
              <a:rPr spc="-30" dirty="0"/>
              <a:t> </a:t>
            </a:r>
            <a:r>
              <a:rPr dirty="0"/>
              <a:t>Di</a:t>
            </a:r>
            <a:r>
              <a:rPr spc="-50" dirty="0"/>
              <a:t> </a:t>
            </a:r>
            <a:r>
              <a:rPr dirty="0"/>
              <a:t>Kota</a:t>
            </a:r>
            <a:r>
              <a:rPr spc="-60" dirty="0"/>
              <a:t> </a:t>
            </a:r>
            <a:r>
              <a:rPr dirty="0"/>
              <a:t>Denpasar,”</a:t>
            </a:r>
            <a:r>
              <a:rPr spc="10" dirty="0"/>
              <a:t> </a:t>
            </a:r>
            <a:r>
              <a:rPr spc="-25" dirty="0"/>
              <a:t>J.</a:t>
            </a:r>
          </a:p>
          <a:p>
            <a:pPr marL="27876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Manajemen,</a:t>
            </a:r>
            <a:r>
              <a:rPr spc="80" dirty="0"/>
              <a:t> </a:t>
            </a:r>
            <a:r>
              <a:rPr dirty="0"/>
              <a:t>Strateg.</a:t>
            </a:r>
            <a:r>
              <a:rPr spc="-70" dirty="0"/>
              <a:t> </a:t>
            </a:r>
            <a:r>
              <a:rPr dirty="0"/>
              <a:t>Bisnis</a:t>
            </a:r>
            <a:r>
              <a:rPr spc="90" dirty="0"/>
              <a:t> </a:t>
            </a:r>
            <a:r>
              <a:rPr dirty="0"/>
              <a:t>dan </a:t>
            </a:r>
            <a:r>
              <a:rPr spc="-10" dirty="0"/>
              <a:t>Kewirausahaan,</a:t>
            </a:r>
            <a:r>
              <a:rPr spc="85" dirty="0"/>
              <a:t> </a:t>
            </a:r>
            <a:r>
              <a:rPr dirty="0"/>
              <a:t>vol.</a:t>
            </a:r>
            <a:r>
              <a:rPr spc="15" dirty="0"/>
              <a:t> </a:t>
            </a:r>
            <a:r>
              <a:rPr dirty="0"/>
              <a:t>8,</a:t>
            </a:r>
            <a:r>
              <a:rPr spc="-25" dirty="0"/>
              <a:t> </a:t>
            </a:r>
            <a:r>
              <a:rPr dirty="0"/>
              <a:t>no.</a:t>
            </a:r>
            <a:r>
              <a:rPr spc="-30" dirty="0"/>
              <a:t> </a:t>
            </a:r>
            <a:r>
              <a:rPr dirty="0"/>
              <a:t>1,</a:t>
            </a:r>
            <a:r>
              <a:rPr spc="-25" dirty="0"/>
              <a:t> </a:t>
            </a:r>
            <a:r>
              <a:rPr dirty="0"/>
              <a:t>pp.</a:t>
            </a:r>
            <a:r>
              <a:rPr spc="-30" dirty="0"/>
              <a:t> </a:t>
            </a:r>
            <a:r>
              <a:rPr dirty="0"/>
              <a:t>36–44,</a:t>
            </a:r>
            <a:r>
              <a:rPr spc="-30" dirty="0"/>
              <a:t> </a:t>
            </a:r>
            <a:r>
              <a:rPr spc="-10" dirty="0"/>
              <a:t>2014.</a:t>
            </a:r>
          </a:p>
          <a:p>
            <a:pPr marL="341630" indent="-291465">
              <a:lnSpc>
                <a:spcPct val="100000"/>
              </a:lnSpc>
              <a:spcBef>
                <a:spcPts val="285"/>
              </a:spcBef>
              <a:buAutoNum type="arabicPlain" startAt="16"/>
              <a:tabLst>
                <a:tab pos="342265" algn="l"/>
              </a:tabLst>
            </a:pPr>
            <a:r>
              <a:rPr dirty="0"/>
              <a:t>H.</a:t>
            </a:r>
            <a:r>
              <a:rPr spc="-45" dirty="0"/>
              <a:t> </a:t>
            </a:r>
            <a:r>
              <a:rPr dirty="0"/>
              <a:t>Hendryadi</a:t>
            </a:r>
            <a:r>
              <a:rPr spc="40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D.</a:t>
            </a:r>
            <a:r>
              <a:rPr spc="-40" dirty="0"/>
              <a:t> </a:t>
            </a:r>
            <a:r>
              <a:rPr spc="-10" dirty="0"/>
              <a:t>Purnamasari,</a:t>
            </a:r>
            <a:r>
              <a:rPr spc="65" dirty="0"/>
              <a:t> </a:t>
            </a:r>
            <a:r>
              <a:rPr dirty="0"/>
              <a:t>“Model</a:t>
            </a:r>
            <a:r>
              <a:rPr spc="-10" dirty="0"/>
              <a:t> </a:t>
            </a:r>
            <a:r>
              <a:rPr dirty="0"/>
              <a:t>Hubungan</a:t>
            </a:r>
            <a:r>
              <a:rPr spc="15" dirty="0"/>
              <a:t> </a:t>
            </a:r>
            <a:r>
              <a:rPr dirty="0"/>
              <a:t>Citra</a:t>
            </a:r>
            <a:r>
              <a:rPr spc="-10" dirty="0"/>
              <a:t> </a:t>
            </a:r>
            <a:r>
              <a:rPr dirty="0"/>
              <a:t>Merek,</a:t>
            </a:r>
            <a:r>
              <a:rPr spc="-45" dirty="0"/>
              <a:t> </a:t>
            </a:r>
            <a:r>
              <a:rPr dirty="0"/>
              <a:t>Perpsepsi</a:t>
            </a:r>
            <a:r>
              <a:rPr spc="-25" dirty="0"/>
              <a:t> </a:t>
            </a:r>
            <a:r>
              <a:rPr dirty="0"/>
              <a:t>Kualitas,</a:t>
            </a:r>
            <a:r>
              <a:rPr spc="65" dirty="0"/>
              <a:t> </a:t>
            </a:r>
            <a:r>
              <a:rPr dirty="0"/>
              <a:t>Harga</a:t>
            </a:r>
            <a:r>
              <a:rPr spc="-35" dirty="0"/>
              <a:t> </a:t>
            </a:r>
            <a:r>
              <a:rPr dirty="0"/>
              <a:t>dan</a:t>
            </a:r>
            <a:r>
              <a:rPr spc="-50" dirty="0"/>
              <a:t> </a:t>
            </a:r>
            <a:r>
              <a:rPr dirty="0"/>
              <a:t>Intensi</a:t>
            </a:r>
            <a:r>
              <a:rPr spc="40" dirty="0"/>
              <a:t> </a:t>
            </a:r>
            <a:r>
              <a:rPr dirty="0"/>
              <a:t>Pembelian</a:t>
            </a:r>
            <a:r>
              <a:rPr spc="55" dirty="0"/>
              <a:t> </a:t>
            </a:r>
            <a:r>
              <a:rPr spc="-10" dirty="0"/>
              <a:t>Konsumen,”</a:t>
            </a:r>
            <a:r>
              <a:rPr spc="50" dirty="0"/>
              <a:t> </a:t>
            </a:r>
            <a:r>
              <a:rPr dirty="0"/>
              <a:t>J.</a:t>
            </a:r>
            <a:r>
              <a:rPr spc="-40" dirty="0"/>
              <a:t> </a:t>
            </a:r>
            <a:r>
              <a:rPr dirty="0"/>
              <a:t>STEI</a:t>
            </a:r>
            <a:r>
              <a:rPr spc="-60" dirty="0"/>
              <a:t> </a:t>
            </a:r>
            <a:r>
              <a:rPr dirty="0"/>
              <a:t>Ekon.,</a:t>
            </a:r>
            <a:r>
              <a:rPr spc="-45" dirty="0"/>
              <a:t> </a:t>
            </a:r>
            <a:r>
              <a:rPr dirty="0"/>
              <a:t>vol.</a:t>
            </a:r>
            <a:r>
              <a:rPr spc="5" dirty="0"/>
              <a:t> </a:t>
            </a:r>
            <a:r>
              <a:rPr dirty="0"/>
              <a:t>27,</a:t>
            </a:r>
            <a:r>
              <a:rPr spc="-40" dirty="0"/>
              <a:t> </a:t>
            </a:r>
            <a:r>
              <a:rPr dirty="0"/>
              <a:t>no.</a:t>
            </a:r>
            <a:r>
              <a:rPr spc="-40" dirty="0"/>
              <a:t> </a:t>
            </a:r>
            <a:r>
              <a:rPr dirty="0"/>
              <a:t>01,</a:t>
            </a:r>
            <a:r>
              <a:rPr spc="-45" dirty="0"/>
              <a:t> </a:t>
            </a:r>
            <a:r>
              <a:rPr dirty="0"/>
              <a:t>pp.</a:t>
            </a:r>
            <a:r>
              <a:rPr spc="-40" dirty="0"/>
              <a:t> </a:t>
            </a:r>
            <a:r>
              <a:rPr dirty="0"/>
              <a:t>10–25,</a:t>
            </a:r>
            <a:r>
              <a:rPr spc="-40" dirty="0"/>
              <a:t> </a:t>
            </a:r>
            <a:r>
              <a:rPr spc="-20" dirty="0"/>
              <a:t>Jun.</a:t>
            </a:r>
          </a:p>
          <a:p>
            <a:pPr marL="278765">
              <a:lnSpc>
                <a:spcPct val="100000"/>
              </a:lnSpc>
            </a:pPr>
            <a:r>
              <a:rPr dirty="0"/>
              <a:t>2018,</a:t>
            </a:r>
            <a:r>
              <a:rPr spc="-30" dirty="0"/>
              <a:t> </a:t>
            </a:r>
            <a:r>
              <a:rPr dirty="0"/>
              <a:t>doi:</a:t>
            </a:r>
            <a:r>
              <a:rPr spc="10" dirty="0"/>
              <a:t> </a:t>
            </a:r>
            <a:r>
              <a:rPr spc="-10" dirty="0"/>
              <a:t>10.36406/jemi.v27i01.156.</a:t>
            </a:r>
          </a:p>
          <a:p>
            <a:pPr marL="341630" indent="-291465">
              <a:lnSpc>
                <a:spcPct val="100000"/>
              </a:lnSpc>
              <a:spcBef>
                <a:spcPts val="315"/>
              </a:spcBef>
              <a:buAutoNum type="arabicPlain" startAt="17"/>
              <a:tabLst>
                <a:tab pos="342265" algn="l"/>
              </a:tabLst>
            </a:pPr>
            <a:r>
              <a:rPr dirty="0"/>
              <a:t>F.</a:t>
            </a:r>
            <a:r>
              <a:rPr spc="-75" dirty="0"/>
              <a:t> </a:t>
            </a:r>
            <a:r>
              <a:rPr dirty="0"/>
              <a:t>Tjiptono,</a:t>
            </a:r>
            <a:r>
              <a:rPr spc="-20" dirty="0"/>
              <a:t> </a:t>
            </a:r>
            <a:r>
              <a:rPr dirty="0"/>
              <a:t>Pemasaran</a:t>
            </a:r>
            <a:r>
              <a:rPr spc="20" dirty="0"/>
              <a:t> </a:t>
            </a:r>
            <a:r>
              <a:rPr spc="-25" dirty="0"/>
              <a:t>jasa</a:t>
            </a:r>
            <a:r>
              <a:rPr spc="-50" dirty="0"/>
              <a:t> </a:t>
            </a:r>
            <a:r>
              <a:rPr dirty="0"/>
              <a:t>:</a:t>
            </a:r>
            <a:r>
              <a:rPr spc="25" dirty="0"/>
              <a:t> </a:t>
            </a:r>
            <a:r>
              <a:rPr spc="-10" dirty="0"/>
              <a:t>prinsip,</a:t>
            </a:r>
            <a:r>
              <a:rPr spc="55" dirty="0"/>
              <a:t> </a:t>
            </a:r>
            <a:r>
              <a:rPr dirty="0"/>
              <a:t>penerapan,</a:t>
            </a:r>
            <a:r>
              <a:rPr spc="10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spc="-10" dirty="0"/>
              <a:t>penelitian.</a:t>
            </a:r>
            <a:r>
              <a:rPr spc="55" dirty="0"/>
              <a:t> </a:t>
            </a:r>
            <a:r>
              <a:rPr dirty="0"/>
              <a:t>Yogyakarta:</a:t>
            </a:r>
            <a:r>
              <a:rPr spc="-15" dirty="0"/>
              <a:t> </a:t>
            </a:r>
            <a:r>
              <a:rPr dirty="0"/>
              <a:t>Andi</a:t>
            </a:r>
            <a:r>
              <a:rPr spc="-15" dirty="0"/>
              <a:t> </a:t>
            </a:r>
            <a:r>
              <a:rPr spc="-10" dirty="0"/>
              <a:t>Publisher,</a:t>
            </a:r>
            <a:r>
              <a:rPr spc="30" dirty="0"/>
              <a:t> </a:t>
            </a:r>
            <a:r>
              <a:rPr spc="-10" dirty="0"/>
              <a:t>2019.</a:t>
            </a:r>
          </a:p>
          <a:p>
            <a:pPr marL="341630" indent="-291465">
              <a:lnSpc>
                <a:spcPct val="100000"/>
              </a:lnSpc>
              <a:spcBef>
                <a:spcPts val="290"/>
              </a:spcBef>
              <a:buAutoNum type="arabicPlain" startAt="17"/>
              <a:tabLst>
                <a:tab pos="342265" algn="l"/>
              </a:tabLst>
            </a:pPr>
            <a:r>
              <a:rPr dirty="0"/>
              <a:t>S.</a:t>
            </a:r>
            <a:r>
              <a:rPr spc="-65" dirty="0"/>
              <a:t> </a:t>
            </a:r>
            <a:r>
              <a:rPr dirty="0"/>
              <a:t>M.</a:t>
            </a:r>
            <a:r>
              <a:rPr spc="-15" dirty="0"/>
              <a:t> </a:t>
            </a:r>
            <a:r>
              <a:rPr dirty="0"/>
              <a:t>Permana</a:t>
            </a:r>
            <a:r>
              <a:rPr spc="30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dirty="0"/>
              <a:t>H.</a:t>
            </a:r>
            <a:r>
              <a:rPr spc="-40" dirty="0"/>
              <a:t> </a:t>
            </a:r>
            <a:r>
              <a:rPr dirty="0"/>
              <a:t>J.</a:t>
            </a:r>
            <a:r>
              <a:rPr spc="-40" dirty="0"/>
              <a:t> </a:t>
            </a:r>
            <a:r>
              <a:rPr dirty="0"/>
              <a:t>Oktavian,</a:t>
            </a:r>
            <a:r>
              <a:rPr spc="45" dirty="0"/>
              <a:t> </a:t>
            </a:r>
            <a:r>
              <a:rPr dirty="0"/>
              <a:t>“Country</a:t>
            </a:r>
            <a:r>
              <a:rPr spc="-25" dirty="0"/>
              <a:t> </a:t>
            </a:r>
            <a:r>
              <a:rPr dirty="0"/>
              <a:t>of</a:t>
            </a:r>
            <a:r>
              <a:rPr spc="-60" dirty="0"/>
              <a:t> </a:t>
            </a:r>
            <a:r>
              <a:rPr dirty="0"/>
              <a:t>origin,</a:t>
            </a:r>
            <a:r>
              <a:rPr spc="45" dirty="0"/>
              <a:t> </a:t>
            </a:r>
            <a:r>
              <a:rPr dirty="0"/>
              <a:t>brand</a:t>
            </a:r>
            <a:r>
              <a:rPr spc="-10" dirty="0"/>
              <a:t> </a:t>
            </a:r>
            <a:r>
              <a:rPr dirty="0"/>
              <a:t>image,”</a:t>
            </a:r>
            <a:r>
              <a:rPr spc="55" dirty="0"/>
              <a:t> </a:t>
            </a:r>
            <a:r>
              <a:rPr dirty="0"/>
              <a:t>J.</a:t>
            </a:r>
            <a:r>
              <a:rPr spc="-15" dirty="0"/>
              <a:t> </a:t>
            </a:r>
            <a:r>
              <a:rPr dirty="0"/>
              <a:t>Manaj.,</a:t>
            </a:r>
            <a:r>
              <a:rPr spc="25" dirty="0"/>
              <a:t> </a:t>
            </a:r>
            <a:r>
              <a:rPr dirty="0"/>
              <a:t>vol.</a:t>
            </a:r>
            <a:r>
              <a:rPr spc="5" dirty="0"/>
              <a:t> </a:t>
            </a:r>
            <a:r>
              <a:rPr dirty="0"/>
              <a:t>28,</a:t>
            </a:r>
            <a:r>
              <a:rPr spc="-40" dirty="0"/>
              <a:t> </a:t>
            </a:r>
            <a:r>
              <a:rPr dirty="0"/>
              <a:t>no.</a:t>
            </a:r>
            <a:r>
              <a:rPr spc="-40" dirty="0"/>
              <a:t> </a:t>
            </a:r>
            <a:r>
              <a:rPr dirty="0"/>
              <a:t>03,</a:t>
            </a:r>
            <a:r>
              <a:rPr spc="-40" dirty="0"/>
              <a:t> </a:t>
            </a:r>
            <a:r>
              <a:rPr dirty="0"/>
              <a:t>pp.</a:t>
            </a:r>
            <a:r>
              <a:rPr spc="-40" dirty="0"/>
              <a:t> </a:t>
            </a:r>
            <a:r>
              <a:rPr dirty="0"/>
              <a:t>365–380,</a:t>
            </a:r>
            <a:r>
              <a:rPr spc="-30" dirty="0"/>
              <a:t> </a:t>
            </a:r>
            <a:r>
              <a:rPr spc="-10" dirty="0"/>
              <a:t>2014.</a:t>
            </a:r>
          </a:p>
          <a:p>
            <a:pPr marL="341630" indent="-291465">
              <a:lnSpc>
                <a:spcPct val="100000"/>
              </a:lnSpc>
              <a:spcBef>
                <a:spcPts val="310"/>
              </a:spcBef>
              <a:buAutoNum type="arabicPlain" startAt="17"/>
              <a:tabLst>
                <a:tab pos="342265" algn="l"/>
              </a:tabLst>
            </a:pPr>
            <a:r>
              <a:rPr dirty="0"/>
              <a:t>K.</a:t>
            </a:r>
            <a:r>
              <a:rPr spc="-25" dirty="0"/>
              <a:t> </a:t>
            </a:r>
            <a:r>
              <a:rPr dirty="0"/>
              <a:t>G.</a:t>
            </a:r>
            <a:r>
              <a:rPr spc="-35" dirty="0"/>
              <a:t> </a:t>
            </a:r>
            <a:r>
              <a:rPr spc="-10" dirty="0"/>
              <a:t>Darmawan,</a:t>
            </a:r>
            <a:r>
              <a:rPr spc="45" dirty="0"/>
              <a:t> </a:t>
            </a:r>
            <a:r>
              <a:rPr dirty="0"/>
              <a:t>N.</a:t>
            </a:r>
            <a:r>
              <a:rPr spc="-65" dirty="0"/>
              <a:t> </a:t>
            </a:r>
            <a:r>
              <a:rPr dirty="0"/>
              <a:t>N.</a:t>
            </a:r>
            <a:r>
              <a:rPr spc="-35" dirty="0"/>
              <a:t> </a:t>
            </a:r>
            <a:r>
              <a:rPr spc="-10" dirty="0"/>
              <a:t>Yulianthini,</a:t>
            </a:r>
            <a:r>
              <a:rPr spc="65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dirty="0"/>
              <a:t>A.</a:t>
            </a:r>
            <a:r>
              <a:rPr spc="-25" dirty="0"/>
              <a:t> </a:t>
            </a:r>
            <a:r>
              <a:rPr dirty="0"/>
              <a:t>.</a:t>
            </a:r>
            <a:r>
              <a:rPr spc="-35" dirty="0"/>
              <a:t> </a:t>
            </a:r>
            <a:r>
              <a:rPr dirty="0"/>
              <a:t>N.</a:t>
            </a:r>
            <a:r>
              <a:rPr spc="-40" dirty="0"/>
              <a:t> </a:t>
            </a:r>
            <a:r>
              <a:rPr dirty="0"/>
              <a:t>Y.</a:t>
            </a:r>
            <a:r>
              <a:rPr spc="-40" dirty="0"/>
              <a:t> </a:t>
            </a:r>
            <a:r>
              <a:rPr dirty="0"/>
              <a:t>M.</a:t>
            </a:r>
            <a:r>
              <a:rPr spc="-40" dirty="0"/>
              <a:t> </a:t>
            </a:r>
            <a:r>
              <a:rPr spc="-10" dirty="0"/>
              <a:t>Mahardikha,</a:t>
            </a:r>
            <a:r>
              <a:rPr spc="70" dirty="0"/>
              <a:t> </a:t>
            </a:r>
            <a:r>
              <a:rPr dirty="0"/>
              <a:t>“Pengaruh</a:t>
            </a:r>
            <a:r>
              <a:rPr spc="15" dirty="0"/>
              <a:t> </a:t>
            </a:r>
            <a:r>
              <a:rPr spc="-10" dirty="0"/>
              <a:t>Kualitas</a:t>
            </a:r>
            <a:r>
              <a:rPr spc="45" dirty="0"/>
              <a:t> </a:t>
            </a:r>
            <a:r>
              <a:rPr spc="-10" dirty="0"/>
              <a:t>Pelayanan,</a:t>
            </a:r>
            <a:r>
              <a:rPr spc="65" dirty="0"/>
              <a:t> </a:t>
            </a:r>
            <a:r>
              <a:rPr dirty="0"/>
              <a:t>Harga</a:t>
            </a:r>
            <a:r>
              <a:rPr spc="20" dirty="0"/>
              <a:t> </a:t>
            </a:r>
            <a:r>
              <a:rPr dirty="0"/>
              <a:t>Dan</a:t>
            </a:r>
            <a:r>
              <a:rPr spc="-30" dirty="0"/>
              <a:t> </a:t>
            </a:r>
            <a:r>
              <a:rPr dirty="0"/>
              <a:t>Citra</a:t>
            </a:r>
            <a:r>
              <a:rPr spc="-15" dirty="0"/>
              <a:t> </a:t>
            </a:r>
            <a:r>
              <a:rPr dirty="0"/>
              <a:t>Toko</a:t>
            </a:r>
            <a:r>
              <a:rPr spc="-70" dirty="0"/>
              <a:t> </a:t>
            </a:r>
            <a:r>
              <a:rPr dirty="0"/>
              <a:t>Terhadap</a:t>
            </a:r>
            <a:r>
              <a:rPr spc="-5" dirty="0"/>
              <a:t> </a:t>
            </a:r>
            <a:r>
              <a:rPr dirty="0"/>
              <a:t>Kepuasan</a:t>
            </a:r>
            <a:r>
              <a:rPr spc="15" dirty="0"/>
              <a:t> </a:t>
            </a:r>
            <a:r>
              <a:rPr spc="-10" dirty="0"/>
              <a:t>Konsumen,”</a:t>
            </a:r>
            <a:r>
              <a:rPr spc="50" dirty="0"/>
              <a:t> </a:t>
            </a:r>
            <a:r>
              <a:rPr dirty="0"/>
              <a:t>Prospek</a:t>
            </a:r>
            <a:r>
              <a:rPr spc="-45" dirty="0"/>
              <a:t> </a:t>
            </a:r>
            <a:r>
              <a:rPr dirty="0"/>
              <a:t>J.</a:t>
            </a:r>
            <a:r>
              <a:rPr spc="-40" dirty="0"/>
              <a:t> </a:t>
            </a:r>
            <a:r>
              <a:rPr dirty="0"/>
              <a:t>Manaj.</a:t>
            </a:r>
            <a:r>
              <a:rPr spc="45" dirty="0"/>
              <a:t> </a:t>
            </a:r>
            <a:r>
              <a:rPr spc="-25" dirty="0"/>
              <a:t>dan</a:t>
            </a:r>
          </a:p>
          <a:p>
            <a:pPr marL="27876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Bisnis,</a:t>
            </a:r>
            <a:r>
              <a:rPr spc="80" dirty="0"/>
              <a:t> </a:t>
            </a:r>
            <a:r>
              <a:rPr dirty="0"/>
              <a:t>vol.</a:t>
            </a:r>
            <a:r>
              <a:rPr spc="15" dirty="0"/>
              <a:t> </a:t>
            </a:r>
            <a:r>
              <a:rPr dirty="0"/>
              <a:t>2,</a:t>
            </a:r>
            <a:r>
              <a:rPr spc="-30" dirty="0"/>
              <a:t> </a:t>
            </a:r>
            <a:r>
              <a:rPr dirty="0"/>
              <a:t>no.</a:t>
            </a:r>
            <a:r>
              <a:rPr spc="-30" dirty="0"/>
              <a:t> </a:t>
            </a:r>
            <a:r>
              <a:rPr dirty="0"/>
              <a:t>1,</a:t>
            </a:r>
            <a:r>
              <a:rPr spc="-30" dirty="0"/>
              <a:t> </a:t>
            </a:r>
            <a:r>
              <a:rPr dirty="0"/>
              <a:t>p.</a:t>
            </a:r>
            <a:r>
              <a:rPr spc="-30" dirty="0"/>
              <a:t> </a:t>
            </a:r>
            <a:r>
              <a:rPr dirty="0"/>
              <a:t>74,</a:t>
            </a:r>
            <a:r>
              <a:rPr spc="-30" dirty="0"/>
              <a:t> </a:t>
            </a:r>
            <a:r>
              <a:rPr dirty="0"/>
              <a:t>Jul.</a:t>
            </a:r>
            <a:r>
              <a:rPr spc="15" dirty="0"/>
              <a:t> </a:t>
            </a:r>
            <a:r>
              <a:rPr dirty="0"/>
              <a:t>2020,</a:t>
            </a:r>
            <a:r>
              <a:rPr spc="-5" dirty="0"/>
              <a:t> </a:t>
            </a:r>
            <a:r>
              <a:rPr dirty="0"/>
              <a:t>doi:</a:t>
            </a:r>
            <a:r>
              <a:rPr spc="5" dirty="0"/>
              <a:t> </a:t>
            </a:r>
            <a:r>
              <a:rPr spc="-10" dirty="0"/>
              <a:t>10.23887/pjmb.v2i1.26202.</a:t>
            </a:r>
          </a:p>
          <a:p>
            <a:pPr marL="278765" marR="582930" indent="-228600">
              <a:lnSpc>
                <a:spcPct val="100000"/>
              </a:lnSpc>
              <a:spcBef>
                <a:spcPts val="285"/>
              </a:spcBef>
              <a:buAutoNum type="arabicPlain" startAt="20"/>
              <a:tabLst>
                <a:tab pos="279400" algn="l"/>
                <a:tab pos="342265" algn="l"/>
              </a:tabLst>
            </a:pPr>
            <a:r>
              <a:rPr dirty="0"/>
              <a:t>	D.</a:t>
            </a:r>
            <a:r>
              <a:rPr spc="-75" dirty="0"/>
              <a:t> </a:t>
            </a:r>
            <a:r>
              <a:rPr dirty="0"/>
              <a:t>Wong,</a:t>
            </a:r>
            <a:r>
              <a:rPr spc="-35" dirty="0"/>
              <a:t> </a:t>
            </a:r>
            <a:r>
              <a:rPr dirty="0"/>
              <a:t>“Pengaruh</a:t>
            </a:r>
            <a:r>
              <a:rPr spc="-5" dirty="0"/>
              <a:t> </a:t>
            </a:r>
            <a:r>
              <a:rPr spc="-10" dirty="0"/>
              <a:t>Ability,</a:t>
            </a:r>
            <a:r>
              <a:rPr spc="45" dirty="0"/>
              <a:t> </a:t>
            </a:r>
            <a:r>
              <a:rPr dirty="0"/>
              <a:t>Benevolence</a:t>
            </a:r>
            <a:r>
              <a:rPr spc="30" dirty="0"/>
              <a:t> </a:t>
            </a:r>
            <a:r>
              <a:rPr dirty="0"/>
              <a:t>Dan</a:t>
            </a:r>
            <a:r>
              <a:rPr spc="-40" dirty="0"/>
              <a:t> </a:t>
            </a:r>
            <a:r>
              <a:rPr dirty="0"/>
              <a:t>Integrity</a:t>
            </a:r>
            <a:r>
              <a:rPr spc="-45" dirty="0"/>
              <a:t> </a:t>
            </a:r>
            <a:r>
              <a:rPr dirty="0"/>
              <a:t>Terhadap</a:t>
            </a:r>
            <a:r>
              <a:rPr spc="-5" dirty="0"/>
              <a:t> </a:t>
            </a:r>
            <a:r>
              <a:rPr dirty="0"/>
              <a:t>Trust,</a:t>
            </a:r>
            <a:r>
              <a:rPr spc="-75" dirty="0"/>
              <a:t> </a:t>
            </a:r>
            <a:r>
              <a:rPr dirty="0"/>
              <a:t>Serta</a:t>
            </a:r>
            <a:r>
              <a:rPr spc="-65" dirty="0"/>
              <a:t> </a:t>
            </a:r>
            <a:r>
              <a:rPr spc="-10" dirty="0"/>
              <a:t>Implikasinya</a:t>
            </a:r>
            <a:r>
              <a:rPr spc="30" dirty="0"/>
              <a:t> </a:t>
            </a:r>
            <a:r>
              <a:rPr dirty="0"/>
              <a:t>Terhadap</a:t>
            </a:r>
            <a:r>
              <a:rPr spc="25" dirty="0"/>
              <a:t> </a:t>
            </a:r>
            <a:r>
              <a:rPr dirty="0"/>
              <a:t>Partisipasi</a:t>
            </a:r>
            <a:r>
              <a:rPr spc="20" dirty="0"/>
              <a:t> </a:t>
            </a:r>
            <a:r>
              <a:rPr dirty="0"/>
              <a:t>Pelanggan</a:t>
            </a:r>
            <a:r>
              <a:rPr spc="15" dirty="0"/>
              <a:t> </a:t>
            </a:r>
            <a:r>
              <a:rPr dirty="0"/>
              <a:t>E-</a:t>
            </a:r>
            <a:r>
              <a:rPr spc="-10" dirty="0"/>
              <a:t>Commerce:</a:t>
            </a:r>
            <a:r>
              <a:rPr spc="20" dirty="0"/>
              <a:t> </a:t>
            </a:r>
            <a:r>
              <a:rPr dirty="0"/>
              <a:t>Studi</a:t>
            </a:r>
            <a:r>
              <a:rPr spc="-65" dirty="0"/>
              <a:t> </a:t>
            </a:r>
            <a:r>
              <a:rPr dirty="0"/>
              <a:t>Kasus</a:t>
            </a:r>
            <a:r>
              <a:rPr spc="-35" dirty="0"/>
              <a:t> </a:t>
            </a:r>
            <a:r>
              <a:rPr dirty="0"/>
              <a:t>Pada</a:t>
            </a:r>
            <a:r>
              <a:rPr spc="-45" dirty="0"/>
              <a:t> </a:t>
            </a:r>
            <a:r>
              <a:rPr dirty="0"/>
              <a:t>Pelanggan</a:t>
            </a:r>
            <a:r>
              <a:rPr spc="15" dirty="0"/>
              <a:t> </a:t>
            </a:r>
            <a:r>
              <a:rPr spc="-25" dirty="0"/>
              <a:t>E- </a:t>
            </a:r>
            <a:r>
              <a:rPr dirty="0"/>
              <a:t>Commerce</a:t>
            </a:r>
            <a:r>
              <a:rPr spc="50" dirty="0"/>
              <a:t> </a:t>
            </a:r>
            <a:r>
              <a:rPr dirty="0"/>
              <a:t>Di</a:t>
            </a:r>
            <a:r>
              <a:rPr spc="-45" dirty="0"/>
              <a:t> </a:t>
            </a:r>
            <a:r>
              <a:rPr dirty="0"/>
              <a:t>UBM,”</a:t>
            </a:r>
            <a:r>
              <a:rPr spc="-30" dirty="0"/>
              <a:t> </a:t>
            </a:r>
            <a:r>
              <a:rPr dirty="0"/>
              <a:t>J.</a:t>
            </a:r>
            <a:r>
              <a:rPr spc="-15" dirty="0"/>
              <a:t> </a:t>
            </a:r>
            <a:r>
              <a:rPr dirty="0"/>
              <a:t>Ris.</a:t>
            </a:r>
            <a:r>
              <a:rPr spc="5" dirty="0"/>
              <a:t> </a:t>
            </a:r>
            <a:r>
              <a:rPr dirty="0"/>
              <a:t>Manaj.</a:t>
            </a:r>
            <a:r>
              <a:rPr spc="65" dirty="0"/>
              <a:t> </a:t>
            </a:r>
            <a:r>
              <a:rPr dirty="0"/>
              <a:t>dan</a:t>
            </a:r>
            <a:r>
              <a:rPr spc="-25" dirty="0"/>
              <a:t> </a:t>
            </a:r>
            <a:r>
              <a:rPr dirty="0"/>
              <a:t>Bisnis</a:t>
            </a:r>
            <a:r>
              <a:rPr spc="70" dirty="0"/>
              <a:t> </a:t>
            </a:r>
            <a:r>
              <a:rPr dirty="0"/>
              <a:t>Fak.</a:t>
            </a:r>
            <a:r>
              <a:rPr spc="-15" dirty="0"/>
              <a:t> </a:t>
            </a:r>
            <a:r>
              <a:rPr dirty="0"/>
              <a:t>Ekon.</a:t>
            </a:r>
            <a:r>
              <a:rPr spc="-60" dirty="0"/>
              <a:t> </a:t>
            </a:r>
            <a:r>
              <a:rPr dirty="0"/>
              <a:t>UNIAT,</a:t>
            </a:r>
            <a:r>
              <a:rPr spc="-15" dirty="0"/>
              <a:t> </a:t>
            </a:r>
            <a:r>
              <a:rPr dirty="0"/>
              <a:t>vol.</a:t>
            </a:r>
            <a:r>
              <a:rPr spc="5" dirty="0"/>
              <a:t> </a:t>
            </a:r>
            <a:r>
              <a:rPr dirty="0"/>
              <a:t>2,</a:t>
            </a:r>
            <a:r>
              <a:rPr spc="-40" dirty="0"/>
              <a:t> </a:t>
            </a:r>
            <a:r>
              <a:rPr dirty="0"/>
              <a:t>no.</a:t>
            </a:r>
            <a:r>
              <a:rPr spc="-35" dirty="0"/>
              <a:t> </a:t>
            </a:r>
            <a:r>
              <a:rPr dirty="0"/>
              <a:t>2,</a:t>
            </a:r>
            <a:r>
              <a:rPr spc="-40" dirty="0"/>
              <a:t> </a:t>
            </a:r>
            <a:r>
              <a:rPr dirty="0"/>
              <a:t>pp.</a:t>
            </a:r>
            <a:r>
              <a:rPr spc="-35" dirty="0"/>
              <a:t> </a:t>
            </a:r>
            <a:r>
              <a:rPr dirty="0"/>
              <a:t>155–168,</a:t>
            </a:r>
            <a:r>
              <a:rPr spc="-40" dirty="0"/>
              <a:t> </a:t>
            </a:r>
            <a:r>
              <a:rPr dirty="0"/>
              <a:t>Jun.</a:t>
            </a:r>
            <a:r>
              <a:rPr spc="-15" dirty="0"/>
              <a:t> </a:t>
            </a:r>
            <a:r>
              <a:rPr dirty="0"/>
              <a:t>2017,</a:t>
            </a:r>
            <a:r>
              <a:rPr spc="-40" dirty="0"/>
              <a:t> </a:t>
            </a:r>
            <a:r>
              <a:rPr dirty="0"/>
              <a:t>doi:</a:t>
            </a:r>
            <a:r>
              <a:rPr spc="-5" dirty="0"/>
              <a:t> </a:t>
            </a:r>
            <a:r>
              <a:rPr spc="-10" dirty="0"/>
              <a:t>10.36226/jrmb.v2i2.46.</a:t>
            </a:r>
          </a:p>
          <a:p>
            <a:pPr marL="341630" indent="-291465">
              <a:lnSpc>
                <a:spcPct val="100000"/>
              </a:lnSpc>
              <a:spcBef>
                <a:spcPts val="315"/>
              </a:spcBef>
              <a:buAutoNum type="arabicPlain" startAt="20"/>
              <a:tabLst>
                <a:tab pos="342265" algn="l"/>
              </a:tabLst>
            </a:pPr>
            <a:r>
              <a:rPr dirty="0"/>
              <a:t>W.</a:t>
            </a:r>
            <a:r>
              <a:rPr spc="-45" dirty="0"/>
              <a:t> </a:t>
            </a:r>
            <a:r>
              <a:rPr spc="-10" dirty="0"/>
              <a:t>Sulistiyowati,</a:t>
            </a:r>
            <a:r>
              <a:rPr spc="40" dirty="0"/>
              <a:t> </a:t>
            </a:r>
            <a:r>
              <a:rPr dirty="0"/>
              <a:t>Buku</a:t>
            </a:r>
            <a:r>
              <a:rPr spc="-50" dirty="0"/>
              <a:t> </a:t>
            </a:r>
            <a:r>
              <a:rPr dirty="0"/>
              <a:t>Ajar</a:t>
            </a:r>
            <a:r>
              <a:rPr spc="-5" dirty="0"/>
              <a:t> </a:t>
            </a:r>
            <a:r>
              <a:rPr dirty="0"/>
              <a:t>Kualitas</a:t>
            </a:r>
            <a:r>
              <a:rPr spc="20" dirty="0"/>
              <a:t> </a:t>
            </a:r>
            <a:r>
              <a:rPr dirty="0"/>
              <a:t>Layanan:</a:t>
            </a:r>
            <a:r>
              <a:rPr spc="25" dirty="0"/>
              <a:t> </a:t>
            </a:r>
            <a:r>
              <a:rPr dirty="0"/>
              <a:t>Teori</a:t>
            </a:r>
            <a:r>
              <a:rPr spc="-65" dirty="0"/>
              <a:t> </a:t>
            </a:r>
            <a:r>
              <a:rPr dirty="0"/>
              <a:t>Dan</a:t>
            </a:r>
            <a:r>
              <a:rPr spc="-50" dirty="0"/>
              <a:t> </a:t>
            </a:r>
            <a:r>
              <a:rPr spc="-10" dirty="0"/>
              <a:t>Aplikasinya.</a:t>
            </a:r>
            <a:r>
              <a:rPr spc="35" dirty="0"/>
              <a:t> </a:t>
            </a:r>
            <a:r>
              <a:rPr dirty="0"/>
              <a:t>Sidoarjo:</a:t>
            </a:r>
            <a:r>
              <a:rPr spc="-30" dirty="0"/>
              <a:t> </a:t>
            </a:r>
            <a:r>
              <a:rPr dirty="0"/>
              <a:t>Umsida</a:t>
            </a:r>
            <a:r>
              <a:rPr spc="25" dirty="0"/>
              <a:t> </a:t>
            </a:r>
            <a:r>
              <a:rPr dirty="0"/>
              <a:t>Press,</a:t>
            </a:r>
            <a:r>
              <a:rPr spc="-40" dirty="0"/>
              <a:t> </a:t>
            </a:r>
            <a:r>
              <a:rPr spc="-10" dirty="0"/>
              <a:t>2018.</a:t>
            </a:r>
          </a:p>
          <a:p>
            <a:pPr marL="341630" indent="-291465">
              <a:lnSpc>
                <a:spcPct val="100000"/>
              </a:lnSpc>
              <a:spcBef>
                <a:spcPts val="290"/>
              </a:spcBef>
              <a:buAutoNum type="arabicPlain" startAt="20"/>
              <a:tabLst>
                <a:tab pos="342265" algn="l"/>
              </a:tabLst>
            </a:pPr>
            <a:r>
              <a:rPr dirty="0"/>
              <a:t>R.</a:t>
            </a:r>
            <a:r>
              <a:rPr spc="-55" dirty="0"/>
              <a:t> </a:t>
            </a:r>
            <a:r>
              <a:rPr dirty="0"/>
              <a:t>S.</a:t>
            </a:r>
            <a:r>
              <a:rPr spc="-45" dirty="0"/>
              <a:t> </a:t>
            </a:r>
            <a:r>
              <a:rPr dirty="0"/>
              <a:t>Ayaumi</a:t>
            </a:r>
            <a:r>
              <a:rPr spc="4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N.</a:t>
            </a:r>
            <a:r>
              <a:rPr spc="-50" dirty="0"/>
              <a:t> </a:t>
            </a:r>
            <a:r>
              <a:rPr dirty="0"/>
              <a:t>S.</a:t>
            </a:r>
            <a:r>
              <a:rPr spc="-70" dirty="0"/>
              <a:t> </a:t>
            </a:r>
            <a:r>
              <a:rPr spc="-10" dirty="0"/>
              <a:t>Komariah,</a:t>
            </a:r>
            <a:r>
              <a:rPr spc="55" dirty="0"/>
              <a:t> </a:t>
            </a:r>
            <a:r>
              <a:rPr dirty="0"/>
              <a:t>“Pengaruh</a:t>
            </a:r>
            <a:r>
              <a:rPr spc="5" dirty="0"/>
              <a:t> </a:t>
            </a:r>
            <a:r>
              <a:rPr dirty="0"/>
              <a:t>Customer</a:t>
            </a:r>
            <a:r>
              <a:rPr spc="-35" dirty="0"/>
              <a:t> </a:t>
            </a:r>
            <a:r>
              <a:rPr spc="-10" dirty="0"/>
              <a:t>Experience</a:t>
            </a:r>
            <a:r>
              <a:rPr spc="45" dirty="0"/>
              <a:t> </a:t>
            </a:r>
            <a:r>
              <a:rPr dirty="0"/>
              <a:t>Dan</a:t>
            </a:r>
            <a:r>
              <a:rPr spc="-35" dirty="0"/>
              <a:t> </a:t>
            </a:r>
            <a:r>
              <a:rPr dirty="0"/>
              <a:t>Trust</a:t>
            </a:r>
            <a:r>
              <a:rPr spc="-40" dirty="0"/>
              <a:t> </a:t>
            </a:r>
            <a:r>
              <a:rPr dirty="0"/>
              <a:t>Terhadap</a:t>
            </a:r>
            <a:r>
              <a:rPr spc="-15" dirty="0"/>
              <a:t> </a:t>
            </a:r>
            <a:r>
              <a:rPr dirty="0"/>
              <a:t>Minat</a:t>
            </a:r>
            <a:r>
              <a:rPr spc="25" dirty="0"/>
              <a:t> </a:t>
            </a:r>
            <a:r>
              <a:rPr dirty="0"/>
              <a:t>Beli</a:t>
            </a:r>
            <a:r>
              <a:rPr spc="5" dirty="0"/>
              <a:t> </a:t>
            </a:r>
            <a:r>
              <a:rPr dirty="0"/>
              <a:t>Ulang</a:t>
            </a:r>
            <a:r>
              <a:rPr spc="70" dirty="0"/>
              <a:t> </a:t>
            </a:r>
            <a:r>
              <a:rPr dirty="0"/>
              <a:t>Layanan</a:t>
            </a:r>
            <a:r>
              <a:rPr spc="45" dirty="0"/>
              <a:t> </a:t>
            </a:r>
            <a:r>
              <a:rPr dirty="0"/>
              <a:t>Pesan</a:t>
            </a:r>
            <a:r>
              <a:rPr spc="-35" dirty="0"/>
              <a:t> </a:t>
            </a:r>
            <a:r>
              <a:rPr dirty="0"/>
              <a:t>Antar</a:t>
            </a:r>
            <a:r>
              <a:rPr spc="-30" dirty="0"/>
              <a:t> </a:t>
            </a:r>
            <a:r>
              <a:rPr dirty="0"/>
              <a:t>Gofood</a:t>
            </a:r>
            <a:r>
              <a:rPr spc="-75" dirty="0"/>
              <a:t> </a:t>
            </a:r>
            <a:r>
              <a:rPr dirty="0"/>
              <a:t>Saat</a:t>
            </a:r>
            <a:r>
              <a:rPr spc="-35" dirty="0"/>
              <a:t> </a:t>
            </a:r>
            <a:r>
              <a:rPr dirty="0"/>
              <a:t>Pandemi</a:t>
            </a:r>
            <a:r>
              <a:rPr spc="5" dirty="0"/>
              <a:t> </a:t>
            </a:r>
            <a:r>
              <a:rPr spc="-10" dirty="0"/>
              <a:t>Covid-</a:t>
            </a:r>
            <a:r>
              <a:rPr dirty="0"/>
              <a:t>19</a:t>
            </a:r>
            <a:r>
              <a:rPr spc="5" dirty="0"/>
              <a:t> </a:t>
            </a:r>
            <a:r>
              <a:rPr dirty="0"/>
              <a:t>Pada</a:t>
            </a:r>
            <a:r>
              <a:rPr spc="-40" dirty="0"/>
              <a:t> </a:t>
            </a:r>
            <a:r>
              <a:rPr dirty="0"/>
              <a:t>Generasi</a:t>
            </a:r>
            <a:r>
              <a:rPr spc="-15" dirty="0"/>
              <a:t> </a:t>
            </a:r>
            <a:r>
              <a:rPr spc="-25" dirty="0"/>
              <a:t>Z,”</a:t>
            </a:r>
          </a:p>
          <a:p>
            <a:pPr marL="278765">
              <a:lnSpc>
                <a:spcPct val="100000"/>
              </a:lnSpc>
            </a:pPr>
            <a:r>
              <a:rPr dirty="0"/>
              <a:t>J.</a:t>
            </a:r>
            <a:r>
              <a:rPr spc="-40" dirty="0"/>
              <a:t> </a:t>
            </a:r>
            <a:r>
              <a:rPr dirty="0"/>
              <a:t>Ilm.</a:t>
            </a:r>
            <a:r>
              <a:rPr spc="50" dirty="0"/>
              <a:t> </a:t>
            </a:r>
            <a:r>
              <a:rPr dirty="0"/>
              <a:t>Manaj.</a:t>
            </a:r>
            <a:r>
              <a:rPr spc="50" dirty="0"/>
              <a:t> </a:t>
            </a:r>
            <a:r>
              <a:rPr dirty="0"/>
              <a:t>Ubhara,</a:t>
            </a:r>
            <a:r>
              <a:rPr spc="25" dirty="0"/>
              <a:t> </a:t>
            </a:r>
            <a:r>
              <a:rPr dirty="0"/>
              <a:t>vol.</a:t>
            </a:r>
            <a:r>
              <a:rPr spc="10" dirty="0"/>
              <a:t> </a:t>
            </a:r>
            <a:r>
              <a:rPr dirty="0"/>
              <a:t>3,</a:t>
            </a:r>
            <a:r>
              <a:rPr spc="-35" dirty="0"/>
              <a:t> </a:t>
            </a:r>
            <a:r>
              <a:rPr dirty="0"/>
              <a:t>no.</a:t>
            </a:r>
            <a:r>
              <a:rPr spc="-15" dirty="0"/>
              <a:t> </a:t>
            </a:r>
            <a:r>
              <a:rPr dirty="0"/>
              <a:t>2,</a:t>
            </a:r>
            <a:r>
              <a:rPr spc="-35" dirty="0"/>
              <a:t> </a:t>
            </a:r>
            <a:r>
              <a:rPr dirty="0"/>
              <a:t>p.</a:t>
            </a:r>
            <a:r>
              <a:rPr spc="-35" dirty="0"/>
              <a:t> </a:t>
            </a:r>
            <a:r>
              <a:rPr dirty="0"/>
              <a:t>181,</a:t>
            </a:r>
            <a:r>
              <a:rPr spc="-35" dirty="0"/>
              <a:t> </a:t>
            </a:r>
            <a:r>
              <a:rPr dirty="0"/>
              <a:t>Oct.</a:t>
            </a:r>
            <a:r>
              <a:rPr spc="-60" dirty="0"/>
              <a:t> </a:t>
            </a:r>
            <a:r>
              <a:rPr dirty="0"/>
              <a:t>2021,</a:t>
            </a:r>
            <a:r>
              <a:rPr spc="-35" dirty="0"/>
              <a:t> </a:t>
            </a:r>
            <a:r>
              <a:rPr dirty="0"/>
              <a:t>doi: </a:t>
            </a:r>
            <a:r>
              <a:rPr spc="-10" dirty="0"/>
              <a:t>10.31599/jmu.v3i2.940.</a:t>
            </a:r>
          </a:p>
          <a:p>
            <a:pPr marL="278765" marR="5080" indent="-228600">
              <a:lnSpc>
                <a:spcPct val="100000"/>
              </a:lnSpc>
              <a:spcBef>
                <a:spcPts val="315"/>
              </a:spcBef>
              <a:buAutoNum type="arabicPlain" startAt="23"/>
              <a:tabLst>
                <a:tab pos="279400" algn="l"/>
                <a:tab pos="342265" algn="l"/>
              </a:tabLst>
            </a:pPr>
            <a:r>
              <a:rPr dirty="0"/>
              <a:t>	M.</a:t>
            </a:r>
            <a:r>
              <a:rPr spc="-65" dirty="0"/>
              <a:t> </a:t>
            </a:r>
            <a:r>
              <a:rPr spc="-10" dirty="0"/>
              <a:t>Kakisina</a:t>
            </a:r>
            <a:r>
              <a:rPr spc="45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Y.</a:t>
            </a:r>
            <a:r>
              <a:rPr spc="-65" dirty="0"/>
              <a:t> </a:t>
            </a:r>
            <a:r>
              <a:rPr dirty="0"/>
              <a:t>Lego,</a:t>
            </a:r>
            <a:r>
              <a:rPr spc="-60" dirty="0"/>
              <a:t> </a:t>
            </a:r>
            <a:r>
              <a:rPr dirty="0"/>
              <a:t>“Pengaruh</a:t>
            </a:r>
            <a:r>
              <a:rPr spc="-15" dirty="0"/>
              <a:t> </a:t>
            </a:r>
            <a:r>
              <a:rPr dirty="0"/>
              <a:t>Citra</a:t>
            </a:r>
            <a:r>
              <a:rPr spc="-30" dirty="0"/>
              <a:t> </a:t>
            </a:r>
            <a:r>
              <a:rPr dirty="0"/>
              <a:t>Merek,</a:t>
            </a:r>
            <a:r>
              <a:rPr spc="-65" dirty="0"/>
              <a:t> </a:t>
            </a:r>
            <a:r>
              <a:rPr dirty="0"/>
              <a:t>Kualitas</a:t>
            </a:r>
            <a:r>
              <a:rPr spc="20" dirty="0"/>
              <a:t> </a:t>
            </a:r>
            <a:r>
              <a:rPr dirty="0"/>
              <a:t>Makanan,</a:t>
            </a:r>
            <a:r>
              <a:rPr spc="15" dirty="0"/>
              <a:t> </a:t>
            </a:r>
            <a:r>
              <a:rPr dirty="0"/>
              <a:t>Dan</a:t>
            </a:r>
            <a:r>
              <a:rPr spc="-70" dirty="0"/>
              <a:t> </a:t>
            </a:r>
            <a:r>
              <a:rPr dirty="0"/>
              <a:t>Kualitas</a:t>
            </a:r>
            <a:r>
              <a:rPr spc="15" dirty="0"/>
              <a:t> </a:t>
            </a:r>
            <a:r>
              <a:rPr dirty="0"/>
              <a:t>Layanan</a:t>
            </a:r>
            <a:r>
              <a:rPr spc="10" dirty="0"/>
              <a:t> </a:t>
            </a:r>
            <a:r>
              <a:rPr dirty="0"/>
              <a:t>Terhadap</a:t>
            </a:r>
            <a:r>
              <a:rPr spc="-15" dirty="0"/>
              <a:t> </a:t>
            </a:r>
            <a:r>
              <a:rPr dirty="0"/>
              <a:t>Niat</a:t>
            </a:r>
            <a:r>
              <a:rPr spc="25" dirty="0"/>
              <a:t> </a:t>
            </a:r>
            <a:r>
              <a:rPr spc="-10" dirty="0"/>
              <a:t>Pembelian</a:t>
            </a:r>
            <a:r>
              <a:rPr spc="10" dirty="0"/>
              <a:t> </a:t>
            </a:r>
            <a:r>
              <a:rPr dirty="0"/>
              <a:t>Kembali</a:t>
            </a:r>
            <a:r>
              <a:rPr spc="10" dirty="0"/>
              <a:t> </a:t>
            </a:r>
            <a:r>
              <a:rPr dirty="0"/>
              <a:t>Pada</a:t>
            </a:r>
            <a:r>
              <a:rPr spc="-55" dirty="0"/>
              <a:t> </a:t>
            </a:r>
            <a:r>
              <a:rPr dirty="0"/>
              <a:t>Pelanggan</a:t>
            </a:r>
            <a:r>
              <a:rPr spc="25" dirty="0"/>
              <a:t> </a:t>
            </a:r>
            <a:r>
              <a:rPr dirty="0"/>
              <a:t>Kfc</a:t>
            </a:r>
            <a:r>
              <a:rPr spc="-15" dirty="0"/>
              <a:t> </a:t>
            </a:r>
            <a:r>
              <a:rPr dirty="0"/>
              <a:t>Cabang</a:t>
            </a:r>
            <a:r>
              <a:rPr spc="5" dirty="0"/>
              <a:t> </a:t>
            </a:r>
            <a:r>
              <a:rPr dirty="0"/>
              <a:t>Kakialy</a:t>
            </a:r>
            <a:r>
              <a:rPr spc="5" dirty="0"/>
              <a:t> </a:t>
            </a:r>
            <a:r>
              <a:rPr dirty="0"/>
              <a:t>Di</a:t>
            </a:r>
            <a:r>
              <a:rPr spc="-50" dirty="0"/>
              <a:t> </a:t>
            </a:r>
            <a:r>
              <a:rPr dirty="0"/>
              <a:t>Ambon,”</a:t>
            </a:r>
            <a:r>
              <a:rPr spc="5" dirty="0"/>
              <a:t> </a:t>
            </a:r>
            <a:r>
              <a:rPr spc="-25" dirty="0"/>
              <a:t>J. </a:t>
            </a:r>
            <a:r>
              <a:rPr dirty="0"/>
              <a:t>Manajerial</a:t>
            </a:r>
            <a:r>
              <a:rPr spc="55" dirty="0"/>
              <a:t> </a:t>
            </a:r>
            <a:r>
              <a:rPr dirty="0"/>
              <a:t>Dan</a:t>
            </a:r>
            <a:r>
              <a:rPr spc="-15" dirty="0"/>
              <a:t> </a:t>
            </a:r>
            <a:r>
              <a:rPr spc="-10" dirty="0"/>
              <a:t>Kewirausahaan,</a:t>
            </a:r>
            <a:r>
              <a:rPr spc="100" dirty="0"/>
              <a:t> </a:t>
            </a:r>
            <a:r>
              <a:rPr dirty="0"/>
              <a:t>vol.</a:t>
            </a:r>
            <a:r>
              <a:rPr spc="20" dirty="0"/>
              <a:t> </a:t>
            </a:r>
            <a:r>
              <a:rPr dirty="0"/>
              <a:t>3,</a:t>
            </a:r>
            <a:r>
              <a:rPr spc="-30" dirty="0"/>
              <a:t> </a:t>
            </a:r>
            <a:r>
              <a:rPr dirty="0"/>
              <a:t>no.</a:t>
            </a:r>
            <a:r>
              <a:rPr spc="-25" dirty="0"/>
              <a:t> </a:t>
            </a:r>
            <a:r>
              <a:rPr dirty="0"/>
              <a:t>4,</a:t>
            </a:r>
            <a:r>
              <a:rPr spc="-30" dirty="0"/>
              <a:t> </a:t>
            </a:r>
            <a:r>
              <a:rPr dirty="0"/>
              <a:t>p.</a:t>
            </a:r>
            <a:r>
              <a:rPr spc="-25" dirty="0"/>
              <a:t> </a:t>
            </a:r>
            <a:r>
              <a:rPr dirty="0"/>
              <a:t>1118,</a:t>
            </a:r>
            <a:r>
              <a:rPr spc="-30" dirty="0"/>
              <a:t> </a:t>
            </a:r>
            <a:r>
              <a:rPr dirty="0"/>
              <a:t>Oct.</a:t>
            </a:r>
            <a:r>
              <a:rPr spc="-50" dirty="0"/>
              <a:t> </a:t>
            </a:r>
            <a:r>
              <a:rPr dirty="0"/>
              <a:t>2021,</a:t>
            </a:r>
            <a:r>
              <a:rPr spc="-25" dirty="0"/>
              <a:t> </a:t>
            </a:r>
            <a:r>
              <a:rPr dirty="0"/>
              <a:t>doi:</a:t>
            </a:r>
            <a:r>
              <a:rPr spc="10" dirty="0"/>
              <a:t> </a:t>
            </a:r>
            <a:r>
              <a:rPr spc="-10" dirty="0"/>
              <a:t>10.24912/jmk.v3i4.13507.</a:t>
            </a:r>
          </a:p>
          <a:p>
            <a:pPr marL="341630" indent="-291465">
              <a:lnSpc>
                <a:spcPct val="100000"/>
              </a:lnSpc>
              <a:spcBef>
                <a:spcPts val="285"/>
              </a:spcBef>
              <a:buAutoNum type="arabicPlain" startAt="23"/>
              <a:tabLst>
                <a:tab pos="342265" algn="l"/>
              </a:tabLst>
            </a:pPr>
            <a:r>
              <a:rPr dirty="0"/>
              <a:t>H.</a:t>
            </a:r>
            <a:r>
              <a:rPr spc="-45" dirty="0"/>
              <a:t> </a:t>
            </a:r>
            <a:r>
              <a:rPr dirty="0"/>
              <a:t>Antara,</a:t>
            </a:r>
            <a:r>
              <a:rPr spc="-25" dirty="0"/>
              <a:t> </a:t>
            </a:r>
            <a:r>
              <a:rPr dirty="0"/>
              <a:t>S.</a:t>
            </a:r>
            <a:r>
              <a:rPr spc="-45" dirty="0"/>
              <a:t> </a:t>
            </a:r>
            <a:r>
              <a:rPr dirty="0"/>
              <a:t>Siswanto,</a:t>
            </a:r>
            <a:r>
              <a:rPr spc="-25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E.</a:t>
            </a:r>
            <a:r>
              <a:rPr spc="-45" dirty="0"/>
              <a:t> </a:t>
            </a:r>
            <a:r>
              <a:rPr dirty="0"/>
              <a:t>P.</a:t>
            </a:r>
            <a:r>
              <a:rPr spc="-70" dirty="0"/>
              <a:t> </a:t>
            </a:r>
            <a:r>
              <a:rPr dirty="0"/>
              <a:t>M.</a:t>
            </a:r>
            <a:r>
              <a:rPr spc="-20" dirty="0"/>
              <a:t> </a:t>
            </a:r>
            <a:r>
              <a:rPr spc="-10" dirty="0"/>
              <a:t>Damarsiwi,</a:t>
            </a:r>
            <a:r>
              <a:rPr spc="60" dirty="0"/>
              <a:t> </a:t>
            </a:r>
            <a:r>
              <a:rPr dirty="0"/>
              <a:t>“The Effect</a:t>
            </a:r>
            <a:r>
              <a:rPr spc="5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Customer</a:t>
            </a:r>
            <a:r>
              <a:rPr spc="-25" dirty="0"/>
              <a:t> </a:t>
            </a:r>
            <a:r>
              <a:rPr spc="-10" dirty="0"/>
              <a:t>Experience</a:t>
            </a:r>
            <a:r>
              <a:rPr spc="65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Brand</a:t>
            </a:r>
            <a:r>
              <a:rPr spc="-15" dirty="0"/>
              <a:t> </a:t>
            </a:r>
            <a:r>
              <a:rPr dirty="0"/>
              <a:t>Trust</a:t>
            </a:r>
            <a:r>
              <a:rPr spc="-55" dirty="0"/>
              <a:t> </a:t>
            </a:r>
            <a:r>
              <a:rPr dirty="0"/>
              <a:t>On</a:t>
            </a:r>
            <a:r>
              <a:rPr spc="20" dirty="0"/>
              <a:t> </a:t>
            </a:r>
            <a:r>
              <a:rPr dirty="0"/>
              <a:t>Customer</a:t>
            </a:r>
            <a:r>
              <a:rPr spc="-25" dirty="0"/>
              <a:t> </a:t>
            </a:r>
            <a:r>
              <a:rPr dirty="0"/>
              <a:t>Loyalty</a:t>
            </a:r>
            <a:r>
              <a:rPr spc="25" dirty="0"/>
              <a:t> </a:t>
            </a:r>
            <a:r>
              <a:rPr dirty="0"/>
              <a:t>On</a:t>
            </a:r>
            <a:r>
              <a:rPr spc="-55" dirty="0"/>
              <a:t> </a:t>
            </a:r>
            <a:r>
              <a:rPr spc="-10" dirty="0"/>
              <a:t>Allbaik</a:t>
            </a:r>
            <a:r>
              <a:rPr spc="50" dirty="0"/>
              <a:t> </a:t>
            </a:r>
            <a:r>
              <a:rPr dirty="0"/>
              <a:t>Chicken,”</a:t>
            </a:r>
            <a:r>
              <a:rPr spc="45" dirty="0"/>
              <a:t> </a:t>
            </a:r>
            <a:r>
              <a:rPr dirty="0"/>
              <a:t>BIMA</a:t>
            </a:r>
            <a:r>
              <a:rPr spc="-35" dirty="0"/>
              <a:t> </a:t>
            </a:r>
            <a:r>
              <a:rPr dirty="0"/>
              <a:t>J.</a:t>
            </a:r>
            <a:r>
              <a:rPr spc="-45" dirty="0"/>
              <a:t> </a:t>
            </a:r>
            <a:r>
              <a:rPr spc="-10" dirty="0"/>
              <a:t>(Business,</a:t>
            </a:r>
            <a:r>
              <a:rPr spc="40" dirty="0"/>
              <a:t> </a:t>
            </a:r>
            <a:r>
              <a:rPr spc="-10" dirty="0"/>
              <a:t>Manag.</a:t>
            </a:r>
          </a:p>
          <a:p>
            <a:pPr marL="278765">
              <a:lnSpc>
                <a:spcPct val="100000"/>
              </a:lnSpc>
            </a:pPr>
            <a:r>
              <a:rPr dirty="0"/>
              <a:t>Account.</a:t>
            </a:r>
            <a:r>
              <a:rPr spc="-5" dirty="0"/>
              <a:t> </a:t>
            </a:r>
            <a:r>
              <a:rPr dirty="0"/>
              <a:t>Journal),</a:t>
            </a:r>
            <a:r>
              <a:rPr spc="25" dirty="0"/>
              <a:t> </a:t>
            </a:r>
            <a:r>
              <a:rPr dirty="0"/>
              <a:t>vol.</a:t>
            </a:r>
            <a:r>
              <a:rPr spc="20" dirty="0"/>
              <a:t> </a:t>
            </a:r>
            <a:r>
              <a:rPr dirty="0"/>
              <a:t>1,</a:t>
            </a:r>
            <a:r>
              <a:rPr spc="-20" dirty="0"/>
              <a:t> </a:t>
            </a:r>
            <a:r>
              <a:rPr dirty="0"/>
              <a:t>no.</a:t>
            </a:r>
            <a:r>
              <a:rPr spc="-20" dirty="0"/>
              <a:t> </a:t>
            </a:r>
            <a:r>
              <a:rPr dirty="0"/>
              <a:t>2,</a:t>
            </a:r>
            <a:r>
              <a:rPr spc="-20" dirty="0"/>
              <a:t> </a:t>
            </a:r>
            <a:r>
              <a:rPr dirty="0"/>
              <a:t>pp.</a:t>
            </a:r>
            <a:r>
              <a:rPr spc="-20" dirty="0"/>
              <a:t> </a:t>
            </a:r>
            <a:r>
              <a:rPr dirty="0"/>
              <a:t>115–</a:t>
            </a:r>
            <a:r>
              <a:rPr spc="-30" dirty="0"/>
              <a:t> </a:t>
            </a:r>
            <a:r>
              <a:rPr dirty="0"/>
              <a:t>15</a:t>
            </a:r>
            <a:r>
              <a:rPr spc="-5" dirty="0"/>
              <a:t> </a:t>
            </a:r>
            <a:r>
              <a:rPr dirty="0"/>
              <a:t>125,</a:t>
            </a:r>
            <a:r>
              <a:rPr spc="-25" dirty="0"/>
              <a:t> </a:t>
            </a:r>
            <a:r>
              <a:rPr dirty="0"/>
              <a:t>Dec.</a:t>
            </a:r>
            <a:r>
              <a:rPr spc="-5" dirty="0"/>
              <a:t> </a:t>
            </a:r>
            <a:r>
              <a:rPr dirty="0"/>
              <a:t>2020,</a:t>
            </a:r>
            <a:r>
              <a:rPr spc="-20" dirty="0"/>
              <a:t> </a:t>
            </a:r>
            <a:r>
              <a:rPr dirty="0"/>
              <a:t>doi:</a:t>
            </a:r>
            <a:r>
              <a:rPr spc="-5" dirty="0"/>
              <a:t> </a:t>
            </a:r>
            <a:r>
              <a:rPr spc="-10" dirty="0"/>
              <a:t>10.37638/bima.1.2.115-</a:t>
            </a:r>
            <a:r>
              <a:rPr spc="-20" dirty="0"/>
              <a:t>125.</a:t>
            </a:r>
          </a:p>
          <a:p>
            <a:pPr marL="278765" marR="1387475" indent="-228600">
              <a:lnSpc>
                <a:spcPct val="100000"/>
              </a:lnSpc>
              <a:spcBef>
                <a:spcPts val="315"/>
              </a:spcBef>
              <a:buAutoNum type="arabicPlain" startAt="25"/>
              <a:tabLst>
                <a:tab pos="279400" algn="l"/>
                <a:tab pos="342265" algn="l"/>
              </a:tabLst>
            </a:pPr>
            <a:r>
              <a:rPr dirty="0"/>
              <a:t>	T.</a:t>
            </a:r>
            <a:r>
              <a:rPr spc="-55" dirty="0"/>
              <a:t> </a:t>
            </a:r>
            <a:r>
              <a:rPr dirty="0"/>
              <a:t>T.</a:t>
            </a:r>
            <a:r>
              <a:rPr spc="-70" dirty="0"/>
              <a:t> </a:t>
            </a:r>
            <a:r>
              <a:rPr dirty="0"/>
              <a:t>Poernomo,</a:t>
            </a:r>
            <a:r>
              <a:rPr spc="-55" dirty="0"/>
              <a:t> </a:t>
            </a:r>
            <a:r>
              <a:rPr spc="-10" dirty="0"/>
              <a:t>“Stimuli</a:t>
            </a:r>
            <a:r>
              <a:rPr spc="45" dirty="0"/>
              <a:t> </a:t>
            </a:r>
            <a:r>
              <a:rPr dirty="0"/>
              <a:t>pengaruh</a:t>
            </a:r>
            <a:r>
              <a:rPr spc="-25" dirty="0"/>
              <a:t> </a:t>
            </a:r>
            <a:r>
              <a:rPr dirty="0"/>
              <a:t>brand</a:t>
            </a:r>
            <a:r>
              <a:rPr spc="-20" dirty="0"/>
              <a:t> </a:t>
            </a:r>
            <a:r>
              <a:rPr dirty="0"/>
              <a:t>ambassador</a:t>
            </a:r>
            <a:r>
              <a:rPr spc="30" dirty="0"/>
              <a:t> </a:t>
            </a:r>
            <a:r>
              <a:rPr dirty="0"/>
              <a:t>terhadap</a:t>
            </a:r>
            <a:r>
              <a:rPr spc="-25" dirty="0"/>
              <a:t> </a:t>
            </a:r>
            <a:r>
              <a:rPr dirty="0"/>
              <a:t>purchase</a:t>
            </a:r>
            <a:r>
              <a:rPr spc="-20" dirty="0"/>
              <a:t> </a:t>
            </a:r>
            <a:r>
              <a:rPr dirty="0"/>
              <a:t>intention</a:t>
            </a:r>
            <a:r>
              <a:rPr spc="40" dirty="0"/>
              <a:t> </a:t>
            </a:r>
            <a:r>
              <a:rPr spc="-10" dirty="0"/>
              <a:t>melalui</a:t>
            </a:r>
            <a:r>
              <a:rPr spc="40" dirty="0"/>
              <a:t> </a:t>
            </a:r>
            <a:r>
              <a:rPr dirty="0"/>
              <a:t>mediasi</a:t>
            </a:r>
            <a:r>
              <a:rPr spc="45" dirty="0"/>
              <a:t> </a:t>
            </a:r>
            <a:r>
              <a:rPr dirty="0"/>
              <a:t>consumer</a:t>
            </a:r>
            <a:r>
              <a:rPr spc="55" dirty="0"/>
              <a:t> </a:t>
            </a:r>
            <a:r>
              <a:rPr spc="-10" dirty="0"/>
              <a:t>satisfaction,”</a:t>
            </a:r>
            <a:r>
              <a:rPr spc="40" dirty="0"/>
              <a:t> </a:t>
            </a:r>
            <a:r>
              <a:rPr dirty="0"/>
              <a:t>J.</a:t>
            </a:r>
            <a:r>
              <a:rPr spc="-55" dirty="0"/>
              <a:t> </a:t>
            </a:r>
            <a:r>
              <a:rPr dirty="0"/>
              <a:t>Manaj.,</a:t>
            </a:r>
            <a:r>
              <a:rPr spc="30" dirty="0"/>
              <a:t> </a:t>
            </a:r>
            <a:r>
              <a:rPr dirty="0"/>
              <a:t>vol.</a:t>
            </a:r>
            <a:r>
              <a:rPr spc="-10" dirty="0"/>
              <a:t> </a:t>
            </a:r>
            <a:r>
              <a:rPr dirty="0"/>
              <a:t>13,</a:t>
            </a:r>
            <a:r>
              <a:rPr spc="-50" dirty="0"/>
              <a:t> </a:t>
            </a:r>
            <a:r>
              <a:rPr dirty="0"/>
              <a:t>no.</a:t>
            </a:r>
            <a:r>
              <a:rPr spc="-50" dirty="0"/>
              <a:t> </a:t>
            </a:r>
            <a:r>
              <a:rPr dirty="0"/>
              <a:t>3,</a:t>
            </a:r>
            <a:r>
              <a:rPr spc="-55" dirty="0"/>
              <a:t> </a:t>
            </a:r>
            <a:r>
              <a:rPr dirty="0"/>
              <a:t>2021,</a:t>
            </a:r>
            <a:r>
              <a:rPr spc="-50" dirty="0"/>
              <a:t> </a:t>
            </a:r>
            <a:r>
              <a:rPr spc="-20" dirty="0"/>
              <a:t>doi: </a:t>
            </a:r>
            <a:r>
              <a:rPr spc="-10" dirty="0"/>
              <a:t>https://doi.org/10.30872/jmmn.v13i3.10067.</a:t>
            </a:r>
          </a:p>
          <a:p>
            <a:pPr marL="341630" indent="-291465">
              <a:lnSpc>
                <a:spcPct val="100000"/>
              </a:lnSpc>
              <a:spcBef>
                <a:spcPts val="290"/>
              </a:spcBef>
              <a:buAutoNum type="arabicPlain" startAt="25"/>
              <a:tabLst>
                <a:tab pos="342265" algn="l"/>
              </a:tabLst>
            </a:pPr>
            <a:r>
              <a:rPr dirty="0"/>
              <a:t>Sugiyono,</a:t>
            </a:r>
            <a:r>
              <a:rPr spc="-5" dirty="0"/>
              <a:t> </a:t>
            </a:r>
            <a:r>
              <a:rPr dirty="0"/>
              <a:t>“Metode</a:t>
            </a:r>
            <a:r>
              <a:rPr spc="-50" dirty="0"/>
              <a:t> </a:t>
            </a:r>
            <a:r>
              <a:rPr spc="-10" dirty="0"/>
              <a:t>Penelitian</a:t>
            </a:r>
            <a:r>
              <a:rPr spc="10" dirty="0"/>
              <a:t> </a:t>
            </a:r>
            <a:r>
              <a:rPr spc="-10" dirty="0"/>
              <a:t>Kuantitatif,</a:t>
            </a:r>
            <a:r>
              <a:rPr spc="40" dirty="0"/>
              <a:t> </a:t>
            </a:r>
            <a:r>
              <a:rPr spc="-10" dirty="0"/>
              <a:t>Kualitatif,</a:t>
            </a:r>
            <a:r>
              <a:rPr spc="40" dirty="0"/>
              <a:t> </a:t>
            </a:r>
            <a:r>
              <a:rPr dirty="0"/>
              <a:t>dan</a:t>
            </a:r>
            <a:r>
              <a:rPr spc="-50" dirty="0"/>
              <a:t> </a:t>
            </a:r>
            <a:r>
              <a:rPr dirty="0"/>
              <a:t>R&amp;D,”</a:t>
            </a:r>
            <a:r>
              <a:rPr spc="-35" dirty="0"/>
              <a:t> </a:t>
            </a:r>
            <a:r>
              <a:rPr dirty="0"/>
              <a:t>Bandung</a:t>
            </a:r>
            <a:r>
              <a:rPr spc="-5" dirty="0"/>
              <a:t> </a:t>
            </a:r>
            <a:r>
              <a:rPr dirty="0"/>
              <a:t>CV.</a:t>
            </a:r>
            <a:r>
              <a:rPr spc="-45" dirty="0"/>
              <a:t> </a:t>
            </a:r>
            <a:r>
              <a:rPr dirty="0"/>
              <a:t>Alf.,</a:t>
            </a:r>
            <a:r>
              <a:rPr spc="20" dirty="0"/>
              <a:t> </a:t>
            </a:r>
            <a:r>
              <a:rPr spc="-10" dirty="0"/>
              <a:t>2019.</a:t>
            </a:r>
          </a:p>
          <a:p>
            <a:pPr marL="341630" indent="-291465">
              <a:lnSpc>
                <a:spcPct val="100000"/>
              </a:lnSpc>
              <a:spcBef>
                <a:spcPts val="315"/>
              </a:spcBef>
              <a:buAutoNum type="arabicPlain" startAt="25"/>
              <a:tabLst>
                <a:tab pos="342265" algn="l"/>
              </a:tabLst>
            </a:pPr>
            <a:r>
              <a:rPr dirty="0"/>
              <a:t>N.</a:t>
            </a:r>
            <a:r>
              <a:rPr spc="-50" dirty="0"/>
              <a:t> </a:t>
            </a:r>
            <a:r>
              <a:rPr dirty="0"/>
              <a:t>Martono,</a:t>
            </a:r>
            <a:r>
              <a:rPr spc="-75" dirty="0"/>
              <a:t> </a:t>
            </a:r>
            <a:r>
              <a:rPr dirty="0"/>
              <a:t>Metode</a:t>
            </a:r>
            <a:r>
              <a:rPr spc="-55" dirty="0"/>
              <a:t> </a:t>
            </a:r>
            <a:r>
              <a:rPr spc="-10" dirty="0"/>
              <a:t>Penelitian</a:t>
            </a:r>
            <a:r>
              <a:rPr spc="35" dirty="0"/>
              <a:t> </a:t>
            </a:r>
            <a:r>
              <a:rPr dirty="0"/>
              <a:t>Kuantitatif</a:t>
            </a:r>
            <a:r>
              <a:rPr spc="45" dirty="0"/>
              <a:t> </a:t>
            </a:r>
            <a:r>
              <a:rPr spc="-10" dirty="0"/>
              <a:t>Analisis</a:t>
            </a:r>
            <a:r>
              <a:rPr spc="45" dirty="0"/>
              <a:t> </a:t>
            </a:r>
            <a:r>
              <a:rPr dirty="0"/>
              <a:t>Isi</a:t>
            </a:r>
            <a:r>
              <a:rPr spc="-30" dirty="0"/>
              <a:t> </a:t>
            </a:r>
            <a:r>
              <a:rPr dirty="0"/>
              <a:t>dan</a:t>
            </a:r>
            <a:r>
              <a:rPr spc="-25" dirty="0"/>
              <a:t> </a:t>
            </a:r>
            <a:r>
              <a:rPr spc="-10" dirty="0"/>
              <a:t>Analisis</a:t>
            </a:r>
            <a:r>
              <a:rPr spc="45" dirty="0"/>
              <a:t> </a:t>
            </a:r>
            <a:r>
              <a:rPr dirty="0"/>
              <a:t>Data</a:t>
            </a:r>
            <a:r>
              <a:rPr spc="-55" dirty="0"/>
              <a:t> </a:t>
            </a:r>
            <a:r>
              <a:rPr dirty="0"/>
              <a:t>Sekunder.</a:t>
            </a:r>
            <a:r>
              <a:rPr spc="-15" dirty="0"/>
              <a:t> </a:t>
            </a:r>
            <a:r>
              <a:rPr dirty="0"/>
              <a:t>Jakarta:</a:t>
            </a:r>
            <a:r>
              <a:rPr spc="-30" dirty="0"/>
              <a:t> </a:t>
            </a:r>
            <a:r>
              <a:rPr dirty="0"/>
              <a:t>Rajawali</a:t>
            </a:r>
            <a:r>
              <a:rPr spc="40" dirty="0"/>
              <a:t> </a:t>
            </a:r>
            <a:r>
              <a:rPr dirty="0"/>
              <a:t>Pers,</a:t>
            </a:r>
            <a:r>
              <a:rPr spc="15" dirty="0"/>
              <a:t> </a:t>
            </a:r>
            <a:r>
              <a:rPr spc="-10" dirty="0"/>
              <a:t>2014.</a:t>
            </a:r>
          </a:p>
          <a:p>
            <a:pPr marL="341630" indent="-291465">
              <a:lnSpc>
                <a:spcPct val="100000"/>
              </a:lnSpc>
              <a:spcBef>
                <a:spcPts val="285"/>
              </a:spcBef>
              <a:buAutoNum type="arabicPlain" startAt="25"/>
              <a:tabLst>
                <a:tab pos="342265" algn="l"/>
              </a:tabLst>
            </a:pPr>
            <a:r>
              <a:rPr dirty="0"/>
              <a:t>Sugiyono,</a:t>
            </a:r>
            <a:r>
              <a:rPr spc="5" dirty="0"/>
              <a:t> </a:t>
            </a:r>
            <a:r>
              <a:rPr dirty="0"/>
              <a:t>Metode</a:t>
            </a:r>
            <a:r>
              <a:rPr spc="-75" dirty="0"/>
              <a:t> </a:t>
            </a:r>
            <a:r>
              <a:rPr spc="-10" dirty="0"/>
              <a:t>Penelitian</a:t>
            </a:r>
            <a:r>
              <a:rPr spc="50" dirty="0"/>
              <a:t> </a:t>
            </a:r>
            <a:r>
              <a:rPr spc="-10" dirty="0"/>
              <a:t>Kuantitatif,</a:t>
            </a:r>
            <a:r>
              <a:rPr spc="55" dirty="0"/>
              <a:t> </a:t>
            </a:r>
            <a:r>
              <a:rPr spc="-10" dirty="0"/>
              <a:t>Kualitatif,</a:t>
            </a:r>
            <a:r>
              <a:rPr spc="55" dirty="0"/>
              <a:t> </a:t>
            </a:r>
            <a:r>
              <a:rPr dirty="0"/>
              <a:t>dan</a:t>
            </a:r>
            <a:r>
              <a:rPr spc="-30" dirty="0"/>
              <a:t> </a:t>
            </a:r>
            <a:r>
              <a:rPr dirty="0"/>
              <a:t>R&amp;D.</a:t>
            </a:r>
            <a:r>
              <a:rPr spc="-30" dirty="0"/>
              <a:t> </a:t>
            </a:r>
            <a:r>
              <a:rPr dirty="0"/>
              <a:t>Bandung:</a:t>
            </a:r>
            <a:r>
              <a:rPr spc="30" dirty="0"/>
              <a:t> </a:t>
            </a:r>
            <a:r>
              <a:rPr spc="-10" dirty="0"/>
              <a:t>Alfabeta,</a:t>
            </a:r>
            <a:r>
              <a:rPr spc="55" dirty="0"/>
              <a:t> </a:t>
            </a:r>
            <a:r>
              <a:rPr spc="-10" dirty="0"/>
              <a:t>2017.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9214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5655" y="2514600"/>
            <a:ext cx="3980688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spc="-10" dirty="0"/>
              <a:t>Pendahuluan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10692" y="1742008"/>
            <a:ext cx="11626215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Pada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zaman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globalisasi</a:t>
            </a:r>
            <a:r>
              <a:rPr sz="2400" spc="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saat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ini,</a:t>
            </a:r>
            <a:r>
              <a:rPr sz="2400" spc="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sektor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bisnis  terus</a:t>
            </a:r>
            <a:r>
              <a:rPr sz="2400" spc="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mengalami</a:t>
            </a:r>
            <a:r>
              <a:rPr sz="2400" spc="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pertumbuhan</a:t>
            </a:r>
            <a:r>
              <a:rPr sz="2400" spc="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yang  </a:t>
            </a:r>
            <a:r>
              <a:rPr sz="2400" spc="-10" dirty="0">
                <a:latin typeface="Times New Roman"/>
                <a:cs typeface="Times New Roman"/>
              </a:rPr>
              <a:t>pesat. </a:t>
            </a:r>
            <a:r>
              <a:rPr sz="2400" dirty="0">
                <a:latin typeface="Times New Roman"/>
                <a:cs typeface="Times New Roman"/>
              </a:rPr>
              <a:t>Fenomena</a:t>
            </a:r>
            <a:r>
              <a:rPr sz="2400" spc="11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ini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mengakibatkan</a:t>
            </a:r>
            <a:r>
              <a:rPr sz="2400" spc="1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perusahaan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tidak</a:t>
            </a:r>
            <a:r>
              <a:rPr sz="2400" spc="1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dapat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menghindar</a:t>
            </a:r>
            <a:r>
              <a:rPr sz="2400" spc="114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dari</a:t>
            </a:r>
            <a:r>
              <a:rPr sz="2400" spc="1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persaingan</a:t>
            </a:r>
            <a:r>
              <a:rPr sz="2400" spc="145" dirty="0">
                <a:latin typeface="Times New Roman"/>
                <a:cs typeface="Times New Roman"/>
              </a:rPr>
              <a:t>  </a:t>
            </a:r>
            <a:r>
              <a:rPr sz="2400" spc="-20" dirty="0">
                <a:latin typeface="Times New Roman"/>
                <a:cs typeface="Times New Roman"/>
              </a:rPr>
              <a:t>yang </a:t>
            </a:r>
            <a:r>
              <a:rPr sz="2400" dirty="0">
                <a:latin typeface="Times New Roman"/>
                <a:cs typeface="Times New Roman"/>
              </a:rPr>
              <a:t>semakin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ketat,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mengharuskan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mereka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untuk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menyajikan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sistem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pemasaran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efektif,</a:t>
            </a:r>
            <a:r>
              <a:rPr sz="2400" spc="21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baik </a:t>
            </a:r>
            <a:r>
              <a:rPr sz="2400" dirty="0">
                <a:latin typeface="Times New Roman"/>
                <a:cs typeface="Times New Roman"/>
              </a:rPr>
              <a:t>bagi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perusahaan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industri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maupun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sektor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jasa.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Keberhasilan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suatu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perusahaan</a:t>
            </a:r>
            <a:r>
              <a:rPr sz="2400" spc="3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ritel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dalam </a:t>
            </a:r>
            <a:r>
              <a:rPr sz="2400" dirty="0">
                <a:latin typeface="Times New Roman"/>
                <a:cs typeface="Times New Roman"/>
              </a:rPr>
              <a:t>mempertahankan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meningkatkan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pangsa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pasar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menjadi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faktor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kritis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dapat </a:t>
            </a:r>
            <a:r>
              <a:rPr sz="2400" spc="-10" dirty="0">
                <a:latin typeface="Times New Roman"/>
                <a:cs typeface="Times New Roman"/>
              </a:rPr>
              <a:t>menentukan </a:t>
            </a:r>
            <a:r>
              <a:rPr sz="2400" dirty="0">
                <a:latin typeface="Times New Roman"/>
                <a:cs typeface="Times New Roman"/>
              </a:rPr>
              <a:t>kelangsungan</a:t>
            </a:r>
            <a:r>
              <a:rPr sz="2400" spc="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operasionalnya.</a:t>
            </a:r>
            <a:r>
              <a:rPr sz="2400" spc="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Faktor</a:t>
            </a:r>
            <a:r>
              <a:rPr sz="2400" spc="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pemasaran</a:t>
            </a:r>
            <a:r>
              <a:rPr sz="2400" spc="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berpengaruh</a:t>
            </a:r>
            <a:r>
              <a:rPr sz="2400" spc="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dalam</a:t>
            </a:r>
            <a:r>
              <a:rPr sz="2400" spc="3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hal</a:t>
            </a:r>
            <a:r>
              <a:rPr sz="2400" spc="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pencapaian</a:t>
            </a:r>
            <a:r>
              <a:rPr sz="2400" spc="40" dirty="0">
                <a:latin typeface="Times New Roman"/>
                <a:cs typeface="Times New Roman"/>
              </a:rPr>
              <a:t>  </a:t>
            </a:r>
            <a:r>
              <a:rPr sz="2400" spc="-20" dirty="0">
                <a:latin typeface="Times New Roman"/>
                <a:cs typeface="Times New Roman"/>
              </a:rPr>
              <a:t>yang </a:t>
            </a:r>
            <a:r>
              <a:rPr sz="2400" dirty="0">
                <a:latin typeface="Times New Roman"/>
                <a:cs typeface="Times New Roman"/>
              </a:rPr>
              <a:t>dialami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oleh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Indomaret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tersebut.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Yakni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dengan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pemasaran</a:t>
            </a:r>
            <a:r>
              <a:rPr sz="2400" spc="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baik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dapat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meningkatan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minat </a:t>
            </a:r>
            <a:r>
              <a:rPr sz="2400" dirty="0">
                <a:latin typeface="Times New Roman"/>
                <a:cs typeface="Times New Roman"/>
              </a:rPr>
              <a:t>beli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ulang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dari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konsumen.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Oleh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sebab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itu,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salah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satu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aspek</a:t>
            </a:r>
            <a:r>
              <a:rPr sz="2400" spc="2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menjadi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fokus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utama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dalam </a:t>
            </a:r>
            <a:r>
              <a:rPr sz="2400" dirty="0">
                <a:latin typeface="Times New Roman"/>
                <a:cs typeface="Times New Roman"/>
              </a:rPr>
              <a:t>mencapai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tujuan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ini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adalah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menjaga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hubungan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yang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baik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dengan </a:t>
            </a:r>
            <a:r>
              <a:rPr sz="2400" spc="-10" dirty="0">
                <a:latin typeface="Times New Roman"/>
                <a:cs typeface="Times New Roman"/>
              </a:rPr>
              <a:t>konsumen.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/>
              <a:t>Pendahuluan</a:t>
            </a:r>
            <a:r>
              <a:rPr spc="430" dirty="0"/>
              <a:t> </a:t>
            </a:r>
            <a:r>
              <a:rPr spc="50" dirty="0"/>
              <a:t>(Lanjutan)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297281" y="1156207"/>
            <a:ext cx="11630025" cy="4802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3335" algn="just">
              <a:lnSpc>
                <a:spcPct val="100000"/>
              </a:lnSpc>
              <a:spcBef>
                <a:spcPts val="90"/>
              </a:spcBef>
            </a:pPr>
            <a:r>
              <a:rPr sz="2000" dirty="0">
                <a:latin typeface="Times New Roman"/>
                <a:cs typeface="Times New Roman"/>
              </a:rPr>
              <a:t>Berdasarkan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wawancara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awal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dilakukan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oleh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peneliti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dengan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beberapa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konsumen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</a:t>
            </a:r>
            <a:r>
              <a:rPr sz="2000" spc="3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cabang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Indomaret </a:t>
            </a:r>
            <a:r>
              <a:rPr sz="2000" dirty="0">
                <a:latin typeface="Times New Roman"/>
                <a:cs typeface="Times New Roman"/>
              </a:rPr>
              <a:t>Porong,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terungkap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bahwa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munculnya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minat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konsumen</a:t>
            </a:r>
            <a:r>
              <a:rPr sz="2000" spc="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untuk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melakukan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pembelian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ulang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Indomaret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cabang </a:t>
            </a:r>
            <a:r>
              <a:rPr sz="2000" dirty="0">
                <a:latin typeface="Times New Roman"/>
                <a:cs typeface="Times New Roman"/>
              </a:rPr>
              <a:t>tersebut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dipetakan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menjadi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tiga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poin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besar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penting.</a:t>
            </a:r>
            <a:endParaRPr sz="2000">
              <a:latin typeface="Times New Roman"/>
              <a:cs typeface="Times New Roman"/>
            </a:endParaRPr>
          </a:p>
          <a:p>
            <a:pPr marL="414655" indent="-401955" algn="just">
              <a:lnSpc>
                <a:spcPct val="100000"/>
              </a:lnSpc>
              <a:spcBef>
                <a:spcPts val="1010"/>
              </a:spcBef>
              <a:buFont typeface="Arial MT"/>
              <a:buChar char="•"/>
              <a:tabLst>
                <a:tab pos="414655" algn="l"/>
              </a:tabLst>
            </a:pP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pertama,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pengalaman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positif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dirasakan oleh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pelanggan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saat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pertama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kali berkunjung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Indomaret</a:t>
            </a:r>
            <a:endParaRPr sz="2000">
              <a:latin typeface="Times New Roman"/>
              <a:cs typeface="Times New Roman"/>
            </a:endParaRPr>
          </a:p>
          <a:p>
            <a:pPr marL="41783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Porong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menjadi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faktor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utama.</a:t>
            </a:r>
            <a:endParaRPr sz="2000">
              <a:latin typeface="Times New Roman"/>
              <a:cs typeface="Times New Roman"/>
            </a:endParaRPr>
          </a:p>
          <a:p>
            <a:pPr marL="414655" indent="-401955" algn="just">
              <a:lnSpc>
                <a:spcPct val="100000"/>
              </a:lnSpc>
              <a:spcBef>
                <a:spcPts val="985"/>
              </a:spcBef>
              <a:buFont typeface="Arial MT"/>
              <a:buChar char="•"/>
              <a:tabLst>
                <a:tab pos="414655" algn="l"/>
              </a:tabLst>
            </a:pPr>
            <a:r>
              <a:rPr sz="2000" dirty="0">
                <a:latin typeface="Times New Roman"/>
                <a:cs typeface="Times New Roman"/>
              </a:rPr>
              <a:t>Faktor</a:t>
            </a:r>
            <a:r>
              <a:rPr sz="2000" spc="10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kedua</a:t>
            </a:r>
            <a:r>
              <a:rPr sz="2000" spc="10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adalah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citra</a:t>
            </a:r>
            <a:r>
              <a:rPr sz="2000" spc="8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Indomaret.</a:t>
            </a:r>
            <a:r>
              <a:rPr sz="2000" spc="10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Pandangan</a:t>
            </a:r>
            <a:r>
              <a:rPr sz="2000" spc="9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positif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konsumen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terhadap</a:t>
            </a:r>
            <a:r>
              <a:rPr sz="2000" spc="10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80" dirty="0">
                <a:latin typeface="Times New Roman"/>
                <a:cs typeface="Times New Roman"/>
              </a:rPr>
              <a:t>  </a:t>
            </a:r>
            <a:r>
              <a:rPr sz="2000" spc="-10" dirty="0">
                <a:latin typeface="Times New Roman"/>
                <a:cs typeface="Times New Roman"/>
              </a:rPr>
              <a:t>Indomaret</a:t>
            </a:r>
            <a:endParaRPr sz="2000">
              <a:latin typeface="Times New Roman"/>
              <a:cs typeface="Times New Roman"/>
            </a:endParaRPr>
          </a:p>
          <a:p>
            <a:pPr marL="41783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menghasilkan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kepercayaan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kuat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dalam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diri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pelanggan.</a:t>
            </a:r>
            <a:endParaRPr sz="2000">
              <a:latin typeface="Times New Roman"/>
              <a:cs typeface="Times New Roman"/>
            </a:endParaRPr>
          </a:p>
          <a:p>
            <a:pPr marL="414020" marR="5080" indent="-401955" algn="just">
              <a:lnSpc>
                <a:spcPct val="100000"/>
              </a:lnSpc>
              <a:spcBef>
                <a:spcPts val="1010"/>
              </a:spcBef>
              <a:buFont typeface="Arial MT"/>
              <a:buChar char="•"/>
              <a:tabLst>
                <a:tab pos="417830" algn="l"/>
              </a:tabLst>
            </a:pPr>
            <a:r>
              <a:rPr sz="2000" dirty="0">
                <a:latin typeface="Times New Roman"/>
                <a:cs typeface="Times New Roman"/>
              </a:rPr>
              <a:t>Faktor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ketiga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adalah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kepercayaan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(trust).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Brand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atau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branding</a:t>
            </a:r>
            <a:r>
              <a:rPr sz="2000" spc="3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merupakan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strategi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yang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dilakukan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dalam 	</a:t>
            </a:r>
            <a:r>
              <a:rPr sz="2000" dirty="0">
                <a:latin typeface="Times New Roman"/>
                <a:cs typeface="Times New Roman"/>
              </a:rPr>
              <a:t>kompetisi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bisnis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untuk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menciptakan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desain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produk,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produk,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kesan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tertentu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dengan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tujuan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menarik 	</a:t>
            </a:r>
            <a:r>
              <a:rPr sz="2000" dirty="0">
                <a:latin typeface="Times New Roman"/>
                <a:cs typeface="Times New Roman"/>
              </a:rPr>
              <a:t>perhatian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konsumen.</a:t>
            </a:r>
            <a:endParaRPr sz="2000">
              <a:latin typeface="Times New Roman"/>
              <a:cs typeface="Times New Roman"/>
            </a:endParaRPr>
          </a:p>
          <a:p>
            <a:pPr marL="12700" marR="8255" algn="just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latin typeface="Times New Roman"/>
                <a:cs typeface="Times New Roman"/>
              </a:rPr>
              <a:t>Berdasarkan</a:t>
            </a:r>
            <a:r>
              <a:rPr sz="2000" spc="1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uraian</a:t>
            </a:r>
            <a:r>
              <a:rPr sz="2000" spc="1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di</a:t>
            </a:r>
            <a:r>
              <a:rPr sz="2000" spc="1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atas,</a:t>
            </a:r>
            <a:r>
              <a:rPr sz="2000" spc="1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dimengerti</a:t>
            </a:r>
            <a:r>
              <a:rPr sz="2000" spc="1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Pengalaman</a:t>
            </a:r>
            <a:r>
              <a:rPr sz="2000" spc="1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Pelanggan,</a:t>
            </a:r>
            <a:r>
              <a:rPr sz="2000" spc="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Citra</a:t>
            </a:r>
            <a:r>
              <a:rPr sz="2000" spc="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1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Trust</a:t>
            </a:r>
            <a:r>
              <a:rPr sz="2000" spc="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penting</a:t>
            </a:r>
            <a:r>
              <a:rPr sz="2000" spc="10" dirty="0">
                <a:latin typeface="Times New Roman"/>
                <a:cs typeface="Times New Roman"/>
              </a:rPr>
              <a:t>  </a:t>
            </a:r>
            <a:r>
              <a:rPr sz="2000" spc="-20" dirty="0">
                <a:latin typeface="Times New Roman"/>
                <a:cs typeface="Times New Roman"/>
              </a:rPr>
              <a:t>bagi </a:t>
            </a:r>
            <a:r>
              <a:rPr sz="2000" dirty="0">
                <a:latin typeface="Times New Roman"/>
                <a:cs typeface="Times New Roman"/>
              </a:rPr>
              <a:t>konsumen</a:t>
            </a:r>
            <a:r>
              <a:rPr sz="2000" spc="3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sehingga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konsumen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bersedia</a:t>
            </a:r>
            <a:r>
              <a:rPr sz="2000" spc="3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melakukan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pembelian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ulang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produk.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Oleh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sebab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itu,</a:t>
            </a:r>
            <a:r>
              <a:rPr sz="2000" spc="3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peneliti</a:t>
            </a:r>
            <a:r>
              <a:rPr sz="2000" spc="3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tertarik </a:t>
            </a:r>
            <a:r>
              <a:rPr sz="2000" dirty="0">
                <a:latin typeface="Times New Roman"/>
                <a:cs typeface="Times New Roman"/>
              </a:rPr>
              <a:t>untuk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melakukan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penelitian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mengenai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Peran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Pengalaman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Pelanggan,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Citra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Trust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terhadap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Minat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Beli </a:t>
            </a:r>
            <a:r>
              <a:rPr sz="2000" dirty="0">
                <a:latin typeface="Times New Roman"/>
                <a:cs typeface="Times New Roman"/>
              </a:rPr>
              <a:t>Ulang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Konsumen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Indomaret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Cabang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Porong.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/>
              <a:t>Pendahuluan</a:t>
            </a:r>
            <a:r>
              <a:rPr spc="450" dirty="0"/>
              <a:t> </a:t>
            </a:r>
            <a:r>
              <a:rPr spc="50" dirty="0"/>
              <a:t>(Lanjutan)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2879" y="1414272"/>
            <a:ext cx="5715000" cy="1990725"/>
            <a:chOff x="182879" y="1414272"/>
            <a:chExt cx="5715000" cy="1990725"/>
          </a:xfrm>
        </p:grpSpPr>
        <p:sp>
          <p:nvSpPr>
            <p:cNvPr id="4" name="object 4"/>
            <p:cNvSpPr/>
            <p:nvPr/>
          </p:nvSpPr>
          <p:spPr>
            <a:xfrm>
              <a:off x="195071" y="1426464"/>
              <a:ext cx="5690870" cy="1965960"/>
            </a:xfrm>
            <a:custGeom>
              <a:avLst/>
              <a:gdLst/>
              <a:ahLst/>
              <a:cxnLst/>
              <a:rect l="l" t="t" r="r" b="b"/>
              <a:pathLst>
                <a:path w="5690870" h="1965960">
                  <a:moveTo>
                    <a:pt x="5690616" y="0"/>
                  </a:moveTo>
                  <a:lnTo>
                    <a:pt x="327659" y="0"/>
                  </a:lnTo>
                  <a:lnTo>
                    <a:pt x="279240" y="3552"/>
                  </a:lnTo>
                  <a:lnTo>
                    <a:pt x="233027" y="13871"/>
                  </a:lnTo>
                  <a:lnTo>
                    <a:pt x="189526" y="30451"/>
                  </a:lnTo>
                  <a:lnTo>
                    <a:pt x="149245" y="52784"/>
                  </a:lnTo>
                  <a:lnTo>
                    <a:pt x="112690" y="80364"/>
                  </a:lnTo>
                  <a:lnTo>
                    <a:pt x="80369" y="112685"/>
                  </a:lnTo>
                  <a:lnTo>
                    <a:pt x="52787" y="149239"/>
                  </a:lnTo>
                  <a:lnTo>
                    <a:pt x="30453" y="189521"/>
                  </a:lnTo>
                  <a:lnTo>
                    <a:pt x="13872" y="233022"/>
                  </a:lnTo>
                  <a:lnTo>
                    <a:pt x="3552" y="279237"/>
                  </a:lnTo>
                  <a:lnTo>
                    <a:pt x="0" y="327660"/>
                  </a:lnTo>
                  <a:lnTo>
                    <a:pt x="0" y="1965960"/>
                  </a:lnTo>
                  <a:lnTo>
                    <a:pt x="5362956" y="1965960"/>
                  </a:lnTo>
                  <a:lnTo>
                    <a:pt x="5411378" y="1962407"/>
                  </a:lnTo>
                  <a:lnTo>
                    <a:pt x="5457593" y="1952088"/>
                  </a:lnTo>
                  <a:lnTo>
                    <a:pt x="5501094" y="1935508"/>
                  </a:lnTo>
                  <a:lnTo>
                    <a:pt x="5541376" y="1913175"/>
                  </a:lnTo>
                  <a:lnTo>
                    <a:pt x="5577930" y="1885595"/>
                  </a:lnTo>
                  <a:lnTo>
                    <a:pt x="5610251" y="1853274"/>
                  </a:lnTo>
                  <a:lnTo>
                    <a:pt x="5637831" y="1816720"/>
                  </a:lnTo>
                  <a:lnTo>
                    <a:pt x="5660164" y="1776438"/>
                  </a:lnTo>
                  <a:lnTo>
                    <a:pt x="5676744" y="1732937"/>
                  </a:lnTo>
                  <a:lnTo>
                    <a:pt x="5687063" y="1686722"/>
                  </a:lnTo>
                  <a:lnTo>
                    <a:pt x="5690616" y="1638300"/>
                  </a:lnTo>
                  <a:lnTo>
                    <a:pt x="5690616" y="0"/>
                  </a:lnTo>
                  <a:close/>
                </a:path>
              </a:pathLst>
            </a:custGeom>
            <a:solidFill>
              <a:srgbClr val="1B4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5071" y="1426464"/>
              <a:ext cx="5690870" cy="1965960"/>
            </a:xfrm>
            <a:custGeom>
              <a:avLst/>
              <a:gdLst/>
              <a:ahLst/>
              <a:cxnLst/>
              <a:rect l="l" t="t" r="r" b="b"/>
              <a:pathLst>
                <a:path w="5690870" h="1965960">
                  <a:moveTo>
                    <a:pt x="327659" y="0"/>
                  </a:moveTo>
                  <a:lnTo>
                    <a:pt x="5690616" y="0"/>
                  </a:lnTo>
                  <a:lnTo>
                    <a:pt x="5690616" y="1638300"/>
                  </a:lnTo>
                  <a:lnTo>
                    <a:pt x="5687063" y="1686722"/>
                  </a:lnTo>
                  <a:lnTo>
                    <a:pt x="5676744" y="1732937"/>
                  </a:lnTo>
                  <a:lnTo>
                    <a:pt x="5660164" y="1776438"/>
                  </a:lnTo>
                  <a:lnTo>
                    <a:pt x="5637831" y="1816720"/>
                  </a:lnTo>
                  <a:lnTo>
                    <a:pt x="5610251" y="1853274"/>
                  </a:lnTo>
                  <a:lnTo>
                    <a:pt x="5577930" y="1885595"/>
                  </a:lnTo>
                  <a:lnTo>
                    <a:pt x="5541376" y="1913175"/>
                  </a:lnTo>
                  <a:lnTo>
                    <a:pt x="5501094" y="1935508"/>
                  </a:lnTo>
                  <a:lnTo>
                    <a:pt x="5457593" y="1952088"/>
                  </a:lnTo>
                  <a:lnTo>
                    <a:pt x="5411378" y="1962407"/>
                  </a:lnTo>
                  <a:lnTo>
                    <a:pt x="5362956" y="1965960"/>
                  </a:lnTo>
                  <a:lnTo>
                    <a:pt x="0" y="1965960"/>
                  </a:lnTo>
                  <a:lnTo>
                    <a:pt x="0" y="327660"/>
                  </a:lnTo>
                  <a:lnTo>
                    <a:pt x="3552" y="279237"/>
                  </a:lnTo>
                  <a:lnTo>
                    <a:pt x="13872" y="233022"/>
                  </a:lnTo>
                  <a:lnTo>
                    <a:pt x="30453" y="189521"/>
                  </a:lnTo>
                  <a:lnTo>
                    <a:pt x="52787" y="149239"/>
                  </a:lnTo>
                  <a:lnTo>
                    <a:pt x="80369" y="112685"/>
                  </a:lnTo>
                  <a:lnTo>
                    <a:pt x="112690" y="80364"/>
                  </a:lnTo>
                  <a:lnTo>
                    <a:pt x="149245" y="52784"/>
                  </a:lnTo>
                  <a:lnTo>
                    <a:pt x="189526" y="30451"/>
                  </a:lnTo>
                  <a:lnTo>
                    <a:pt x="233027" y="13871"/>
                  </a:lnTo>
                  <a:lnTo>
                    <a:pt x="279240" y="3552"/>
                  </a:lnTo>
                  <a:lnTo>
                    <a:pt x="327659" y="0"/>
                  </a:lnTo>
                  <a:close/>
                </a:path>
              </a:pathLst>
            </a:custGeom>
            <a:ln w="24384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69214" y="1779269"/>
            <a:ext cx="5344795" cy="1246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Pengalaman</a:t>
            </a:r>
            <a:r>
              <a:rPr sz="1600" b="1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Pelanggan</a:t>
            </a:r>
            <a:r>
              <a:rPr sz="1600" b="1" spc="4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dapat</a:t>
            </a:r>
            <a:r>
              <a:rPr sz="1600" spc="40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dijelaskan</a:t>
            </a:r>
            <a:r>
              <a:rPr sz="1600" spc="4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sebagai</a:t>
            </a:r>
            <a:r>
              <a:rPr sz="1600" spc="4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kesan</a:t>
            </a:r>
            <a:r>
              <a:rPr sz="1600" spc="4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atau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pemahaman</a:t>
            </a:r>
            <a:r>
              <a:rPr sz="1600" spc="8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6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timbul</a:t>
            </a:r>
            <a:r>
              <a:rPr sz="1600" spc="7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pada</a:t>
            </a:r>
            <a:r>
              <a:rPr sz="1600" spc="6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pelanggan</a:t>
            </a:r>
            <a:r>
              <a:rPr sz="1600" spc="7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sebagai</a:t>
            </a:r>
            <a:r>
              <a:rPr sz="1600" spc="6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hasil</a:t>
            </a:r>
            <a:r>
              <a:rPr sz="1600" spc="7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dari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interaksi</a:t>
            </a:r>
            <a:r>
              <a:rPr sz="1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mereka</a:t>
            </a:r>
            <a:r>
              <a:rPr sz="1600" spc="13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1600" spc="14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berbagai</a:t>
            </a:r>
            <a:r>
              <a:rPr sz="1600" spc="1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aspek</a:t>
            </a:r>
            <a:r>
              <a:rPr sz="1600" spc="12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penyedia</a:t>
            </a:r>
            <a:r>
              <a:rPr sz="1600" spc="14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layanan.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“Sensasi</a:t>
            </a:r>
            <a:r>
              <a:rPr sz="16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atau</a:t>
            </a:r>
            <a:r>
              <a:rPr sz="1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pengetahuan</a:t>
            </a:r>
            <a:r>
              <a:rPr sz="16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didapat</a:t>
            </a:r>
            <a:r>
              <a:rPr sz="16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tersebut</a:t>
            </a:r>
            <a:r>
              <a:rPr sz="16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akan</a:t>
            </a:r>
            <a:r>
              <a:rPr sz="1600" spc="3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Times New Roman"/>
                <a:cs typeface="Times New Roman"/>
              </a:rPr>
              <a:t>otomatis</a:t>
            </a:r>
            <a:r>
              <a:rPr lang="en-US"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Times New Roman"/>
                <a:cs typeface="Times New Roman"/>
              </a:rPr>
              <a:t>tersimpan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dalam</a:t>
            </a:r>
            <a:r>
              <a:rPr sz="1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memori</a:t>
            </a: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pelanggan”.</a:t>
            </a:r>
            <a:endParaRPr sz="1600" dirty="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199632" y="1414272"/>
            <a:ext cx="5809615" cy="1990725"/>
            <a:chOff x="6199632" y="1414272"/>
            <a:chExt cx="5809615" cy="1990725"/>
          </a:xfrm>
        </p:grpSpPr>
        <p:sp>
          <p:nvSpPr>
            <p:cNvPr id="8" name="object 8"/>
            <p:cNvSpPr/>
            <p:nvPr/>
          </p:nvSpPr>
          <p:spPr>
            <a:xfrm>
              <a:off x="6211824" y="1426464"/>
              <a:ext cx="5785485" cy="1965960"/>
            </a:xfrm>
            <a:custGeom>
              <a:avLst/>
              <a:gdLst/>
              <a:ahLst/>
              <a:cxnLst/>
              <a:rect l="l" t="t" r="r" b="b"/>
              <a:pathLst>
                <a:path w="5785484" h="1965960">
                  <a:moveTo>
                    <a:pt x="5785104" y="0"/>
                  </a:moveTo>
                  <a:lnTo>
                    <a:pt x="327659" y="0"/>
                  </a:lnTo>
                  <a:lnTo>
                    <a:pt x="279237" y="3552"/>
                  </a:lnTo>
                  <a:lnTo>
                    <a:pt x="233022" y="13871"/>
                  </a:lnTo>
                  <a:lnTo>
                    <a:pt x="189521" y="30451"/>
                  </a:lnTo>
                  <a:lnTo>
                    <a:pt x="149239" y="52784"/>
                  </a:lnTo>
                  <a:lnTo>
                    <a:pt x="112685" y="80364"/>
                  </a:lnTo>
                  <a:lnTo>
                    <a:pt x="80364" y="112685"/>
                  </a:lnTo>
                  <a:lnTo>
                    <a:pt x="52784" y="149239"/>
                  </a:lnTo>
                  <a:lnTo>
                    <a:pt x="30451" y="189521"/>
                  </a:lnTo>
                  <a:lnTo>
                    <a:pt x="13871" y="233022"/>
                  </a:lnTo>
                  <a:lnTo>
                    <a:pt x="3552" y="279237"/>
                  </a:lnTo>
                  <a:lnTo>
                    <a:pt x="0" y="327660"/>
                  </a:lnTo>
                  <a:lnTo>
                    <a:pt x="0" y="1965960"/>
                  </a:lnTo>
                  <a:lnTo>
                    <a:pt x="5457444" y="1965960"/>
                  </a:lnTo>
                  <a:lnTo>
                    <a:pt x="5505866" y="1962407"/>
                  </a:lnTo>
                  <a:lnTo>
                    <a:pt x="5552081" y="1952088"/>
                  </a:lnTo>
                  <a:lnTo>
                    <a:pt x="5595582" y="1935508"/>
                  </a:lnTo>
                  <a:lnTo>
                    <a:pt x="5635864" y="1913175"/>
                  </a:lnTo>
                  <a:lnTo>
                    <a:pt x="5672418" y="1885595"/>
                  </a:lnTo>
                  <a:lnTo>
                    <a:pt x="5704739" y="1853274"/>
                  </a:lnTo>
                  <a:lnTo>
                    <a:pt x="5732319" y="1816720"/>
                  </a:lnTo>
                  <a:lnTo>
                    <a:pt x="5754652" y="1776438"/>
                  </a:lnTo>
                  <a:lnTo>
                    <a:pt x="5771232" y="1732937"/>
                  </a:lnTo>
                  <a:lnTo>
                    <a:pt x="5781551" y="1686722"/>
                  </a:lnTo>
                  <a:lnTo>
                    <a:pt x="5785104" y="1638300"/>
                  </a:lnTo>
                  <a:lnTo>
                    <a:pt x="5785104" y="0"/>
                  </a:lnTo>
                  <a:close/>
                </a:path>
              </a:pathLst>
            </a:custGeom>
            <a:solidFill>
              <a:srgbClr val="1B4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211824" y="1426464"/>
              <a:ext cx="5785485" cy="1965960"/>
            </a:xfrm>
            <a:custGeom>
              <a:avLst/>
              <a:gdLst/>
              <a:ahLst/>
              <a:cxnLst/>
              <a:rect l="l" t="t" r="r" b="b"/>
              <a:pathLst>
                <a:path w="5785484" h="1965960">
                  <a:moveTo>
                    <a:pt x="327659" y="0"/>
                  </a:moveTo>
                  <a:lnTo>
                    <a:pt x="5785104" y="0"/>
                  </a:lnTo>
                  <a:lnTo>
                    <a:pt x="5785104" y="1638300"/>
                  </a:lnTo>
                  <a:lnTo>
                    <a:pt x="5781551" y="1686722"/>
                  </a:lnTo>
                  <a:lnTo>
                    <a:pt x="5771232" y="1732937"/>
                  </a:lnTo>
                  <a:lnTo>
                    <a:pt x="5754652" y="1776438"/>
                  </a:lnTo>
                  <a:lnTo>
                    <a:pt x="5732319" y="1816720"/>
                  </a:lnTo>
                  <a:lnTo>
                    <a:pt x="5704739" y="1853274"/>
                  </a:lnTo>
                  <a:lnTo>
                    <a:pt x="5672418" y="1885595"/>
                  </a:lnTo>
                  <a:lnTo>
                    <a:pt x="5635864" y="1913175"/>
                  </a:lnTo>
                  <a:lnTo>
                    <a:pt x="5595582" y="1935508"/>
                  </a:lnTo>
                  <a:lnTo>
                    <a:pt x="5552081" y="1952088"/>
                  </a:lnTo>
                  <a:lnTo>
                    <a:pt x="5505866" y="1962407"/>
                  </a:lnTo>
                  <a:lnTo>
                    <a:pt x="5457444" y="1965960"/>
                  </a:lnTo>
                  <a:lnTo>
                    <a:pt x="0" y="1965960"/>
                  </a:lnTo>
                  <a:lnTo>
                    <a:pt x="0" y="327660"/>
                  </a:lnTo>
                  <a:lnTo>
                    <a:pt x="3552" y="279237"/>
                  </a:lnTo>
                  <a:lnTo>
                    <a:pt x="13871" y="233022"/>
                  </a:lnTo>
                  <a:lnTo>
                    <a:pt x="30451" y="189521"/>
                  </a:lnTo>
                  <a:lnTo>
                    <a:pt x="52784" y="149239"/>
                  </a:lnTo>
                  <a:lnTo>
                    <a:pt x="80364" y="112685"/>
                  </a:lnTo>
                  <a:lnTo>
                    <a:pt x="112685" y="80364"/>
                  </a:lnTo>
                  <a:lnTo>
                    <a:pt x="149239" y="52784"/>
                  </a:lnTo>
                  <a:lnTo>
                    <a:pt x="189521" y="30451"/>
                  </a:lnTo>
                  <a:lnTo>
                    <a:pt x="233022" y="13871"/>
                  </a:lnTo>
                  <a:lnTo>
                    <a:pt x="279237" y="3552"/>
                  </a:lnTo>
                  <a:lnTo>
                    <a:pt x="327659" y="0"/>
                  </a:lnTo>
                  <a:close/>
                </a:path>
              </a:pathLst>
            </a:custGeom>
            <a:ln w="24384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386576" y="1473784"/>
            <a:ext cx="5443220" cy="185737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15"/>
              </a:spcBef>
            </a:pP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Pengetahuan</a:t>
            </a:r>
            <a:r>
              <a:rPr sz="1500" spc="7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1500" spc="9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keyakinan</a:t>
            </a:r>
            <a:r>
              <a:rPr sz="1500" spc="9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1500" spc="9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mengenai</a:t>
            </a:r>
            <a:r>
              <a:rPr sz="1500" spc="7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berbagai</a:t>
            </a:r>
            <a:r>
              <a:rPr sz="1500" spc="9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merek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produk</a:t>
            </a:r>
            <a:r>
              <a:rPr sz="1500" spc="4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1500" spc="7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atribut</a:t>
            </a:r>
            <a:r>
              <a:rPr sz="1500" spc="7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non-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produknya</a:t>
            </a:r>
            <a:r>
              <a:rPr sz="1500" spc="6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dapat</a:t>
            </a:r>
            <a:r>
              <a:rPr sz="1500" spc="4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diintegrasikan</a:t>
            </a:r>
            <a:r>
              <a:rPr sz="1500" spc="7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</a:t>
            </a:r>
            <a:r>
              <a:rPr sz="1500" spc="48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dalam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kerangka</a:t>
            </a:r>
            <a:r>
              <a:rPr sz="15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konsep </a:t>
            </a:r>
            <a:r>
              <a:rPr sz="1500" b="1" dirty="0">
                <a:solidFill>
                  <a:srgbClr val="FFFFFF"/>
                </a:solidFill>
                <a:latin typeface="Times New Roman"/>
                <a:cs typeface="Times New Roman"/>
              </a:rPr>
              <a:t>citra</a:t>
            </a:r>
            <a:r>
              <a:rPr sz="15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15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FFFFFF"/>
                </a:solidFill>
                <a:latin typeface="Times New Roman"/>
                <a:cs typeface="Times New Roman"/>
              </a:rPr>
              <a:t>Citra</a:t>
            </a:r>
            <a:r>
              <a:rPr sz="15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15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dapat dijelaskan</a:t>
            </a:r>
            <a:r>
              <a:rPr sz="15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memiliki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potensi</a:t>
            </a:r>
            <a:r>
              <a:rPr sz="1500" spc="3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pengaruh</a:t>
            </a:r>
            <a:r>
              <a:rPr sz="1500" spc="3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1500" spc="3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keuntungan</a:t>
            </a:r>
            <a:r>
              <a:rPr sz="1500" spc="3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jangka</a:t>
            </a:r>
            <a:r>
              <a:rPr sz="1500" spc="3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panjang</a:t>
            </a:r>
            <a:r>
              <a:rPr sz="1500" spc="3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perusahaan,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aliran</a:t>
            </a:r>
            <a:r>
              <a:rPr sz="15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kas</a:t>
            </a:r>
            <a:r>
              <a:rPr sz="15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masa</a:t>
            </a:r>
            <a:r>
              <a:rPr sz="15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depan,</a:t>
            </a:r>
            <a:r>
              <a:rPr sz="15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ketersediaan</a:t>
            </a:r>
            <a:r>
              <a:rPr sz="15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15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untuk</a:t>
            </a:r>
            <a:r>
              <a:rPr sz="15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membayar</a:t>
            </a:r>
            <a:r>
              <a:rPr sz="15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harga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lebih</a:t>
            </a:r>
            <a:r>
              <a:rPr sz="15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tinggi,</a:t>
            </a:r>
            <a:r>
              <a:rPr sz="15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proses</a:t>
            </a:r>
            <a:r>
              <a:rPr sz="15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pengambilan</a:t>
            </a:r>
            <a:r>
              <a:rPr sz="15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keputusan</a:t>
            </a:r>
            <a:r>
              <a:rPr sz="15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dalam</a:t>
            </a:r>
            <a:r>
              <a:rPr sz="15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merger</a:t>
            </a:r>
            <a:r>
              <a:rPr sz="15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15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akuisisi,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nilai</a:t>
            </a:r>
            <a:r>
              <a:rPr sz="1500" spc="2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saham,</a:t>
            </a:r>
            <a:r>
              <a:rPr sz="1500" spc="2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keunggulan</a:t>
            </a:r>
            <a:r>
              <a:rPr sz="1500" spc="2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kompetitif</a:t>
            </a:r>
            <a:r>
              <a:rPr sz="1500" spc="2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5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dapat</a:t>
            </a:r>
            <a:r>
              <a:rPr sz="15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dipertahankan,</a:t>
            </a:r>
            <a:r>
              <a:rPr sz="1500" spc="2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serta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kesuksesan</a:t>
            </a:r>
            <a:r>
              <a:rPr sz="15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dalam</a:t>
            </a:r>
            <a:r>
              <a:rPr sz="15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FFFFFF"/>
                </a:solidFill>
                <a:latin typeface="Times New Roman"/>
                <a:cs typeface="Times New Roman"/>
              </a:rPr>
              <a:t>strategi</a:t>
            </a:r>
            <a:r>
              <a:rPr sz="15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Times New Roman"/>
                <a:cs typeface="Times New Roman"/>
              </a:rPr>
              <a:t>pemasaran.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1477" y="4113733"/>
            <a:ext cx="5374640" cy="12471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Trust</a:t>
            </a:r>
            <a:r>
              <a:rPr sz="1600" b="1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atau</a:t>
            </a:r>
            <a:r>
              <a:rPr sz="1600" b="1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kepercayaan</a:t>
            </a:r>
            <a:r>
              <a:rPr sz="1600" b="1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memainkan</a:t>
            </a:r>
            <a:r>
              <a:rPr sz="1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peran</a:t>
            </a:r>
            <a:r>
              <a:rPr sz="16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sangat</a:t>
            </a:r>
            <a:r>
              <a:rPr sz="16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penting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dalam</a:t>
            </a:r>
            <a:r>
              <a:rPr sz="1600" spc="2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memengaruhi</a:t>
            </a:r>
            <a:r>
              <a:rPr sz="1600" spc="3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1600" spc="2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1600" spc="3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ulang</a:t>
            </a:r>
            <a:r>
              <a:rPr sz="1600" spc="2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konsumen.</a:t>
            </a:r>
            <a:r>
              <a:rPr sz="1600" spc="2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Kepercayaan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dibangun</a:t>
            </a:r>
            <a:r>
              <a:rPr sz="16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16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1600" spc="1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menghasilkan</a:t>
            </a:r>
            <a:r>
              <a:rPr sz="16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hubungan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saling</a:t>
            </a:r>
            <a:r>
              <a:rPr sz="1600" spc="2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menguntungkan,</a:t>
            </a:r>
            <a:r>
              <a:rPr sz="1600" spc="2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di</a:t>
            </a:r>
            <a:r>
              <a:rPr sz="1600" spc="2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mana</a:t>
            </a:r>
            <a:r>
              <a:rPr sz="1600" spc="2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1600" spc="2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merasa</a:t>
            </a:r>
            <a:r>
              <a:rPr sz="1600" spc="3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yakin</a:t>
            </a:r>
            <a:r>
              <a:rPr sz="1600" spc="2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akan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konsistensi</a:t>
            </a:r>
            <a:r>
              <a:rPr sz="1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produk</a:t>
            </a:r>
            <a:r>
              <a:rPr sz="1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ditawarkan</a:t>
            </a:r>
            <a:r>
              <a:rPr sz="1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1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layanan</a:t>
            </a:r>
            <a:r>
              <a:rPr sz="1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 diberikan.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199632" y="3736847"/>
            <a:ext cx="5809615" cy="1987550"/>
            <a:chOff x="6199632" y="3736847"/>
            <a:chExt cx="5809615" cy="1987550"/>
          </a:xfrm>
        </p:grpSpPr>
        <p:sp>
          <p:nvSpPr>
            <p:cNvPr id="13" name="object 13"/>
            <p:cNvSpPr/>
            <p:nvPr/>
          </p:nvSpPr>
          <p:spPr>
            <a:xfrm>
              <a:off x="6211824" y="3749039"/>
              <a:ext cx="5785485" cy="1963420"/>
            </a:xfrm>
            <a:custGeom>
              <a:avLst/>
              <a:gdLst/>
              <a:ahLst/>
              <a:cxnLst/>
              <a:rect l="l" t="t" r="r" b="b"/>
              <a:pathLst>
                <a:path w="5785484" h="1963420">
                  <a:moveTo>
                    <a:pt x="5785104" y="0"/>
                  </a:moveTo>
                  <a:lnTo>
                    <a:pt x="327151" y="0"/>
                  </a:lnTo>
                  <a:lnTo>
                    <a:pt x="278798" y="3546"/>
                  </a:lnTo>
                  <a:lnTo>
                    <a:pt x="232651" y="13848"/>
                  </a:lnTo>
                  <a:lnTo>
                    <a:pt x="189215" y="30399"/>
                  </a:lnTo>
                  <a:lnTo>
                    <a:pt x="148996" y="52696"/>
                  </a:lnTo>
                  <a:lnTo>
                    <a:pt x="112500" y="80231"/>
                  </a:lnTo>
                  <a:lnTo>
                    <a:pt x="80231" y="112500"/>
                  </a:lnTo>
                  <a:lnTo>
                    <a:pt x="52696" y="148996"/>
                  </a:lnTo>
                  <a:lnTo>
                    <a:pt x="30399" y="189215"/>
                  </a:lnTo>
                  <a:lnTo>
                    <a:pt x="13848" y="232651"/>
                  </a:lnTo>
                  <a:lnTo>
                    <a:pt x="3546" y="278798"/>
                  </a:lnTo>
                  <a:lnTo>
                    <a:pt x="0" y="327152"/>
                  </a:lnTo>
                  <a:lnTo>
                    <a:pt x="0" y="1962912"/>
                  </a:lnTo>
                  <a:lnTo>
                    <a:pt x="5457952" y="1962912"/>
                  </a:lnTo>
                  <a:lnTo>
                    <a:pt x="5506305" y="1959365"/>
                  </a:lnTo>
                  <a:lnTo>
                    <a:pt x="5552452" y="1949063"/>
                  </a:lnTo>
                  <a:lnTo>
                    <a:pt x="5595888" y="1932512"/>
                  </a:lnTo>
                  <a:lnTo>
                    <a:pt x="5636107" y="1910215"/>
                  </a:lnTo>
                  <a:lnTo>
                    <a:pt x="5672603" y="1882680"/>
                  </a:lnTo>
                  <a:lnTo>
                    <a:pt x="5704872" y="1850411"/>
                  </a:lnTo>
                  <a:lnTo>
                    <a:pt x="5732407" y="1813915"/>
                  </a:lnTo>
                  <a:lnTo>
                    <a:pt x="5754704" y="1773696"/>
                  </a:lnTo>
                  <a:lnTo>
                    <a:pt x="5771255" y="1730260"/>
                  </a:lnTo>
                  <a:lnTo>
                    <a:pt x="5781557" y="1684113"/>
                  </a:lnTo>
                  <a:lnTo>
                    <a:pt x="5785104" y="1635760"/>
                  </a:lnTo>
                  <a:lnTo>
                    <a:pt x="5785104" y="0"/>
                  </a:lnTo>
                  <a:close/>
                </a:path>
              </a:pathLst>
            </a:custGeom>
            <a:solidFill>
              <a:srgbClr val="1B4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11824" y="3749039"/>
              <a:ext cx="5785485" cy="1963420"/>
            </a:xfrm>
            <a:custGeom>
              <a:avLst/>
              <a:gdLst/>
              <a:ahLst/>
              <a:cxnLst/>
              <a:rect l="l" t="t" r="r" b="b"/>
              <a:pathLst>
                <a:path w="5785484" h="1963420">
                  <a:moveTo>
                    <a:pt x="327151" y="0"/>
                  </a:moveTo>
                  <a:lnTo>
                    <a:pt x="5785104" y="0"/>
                  </a:lnTo>
                  <a:lnTo>
                    <a:pt x="5785104" y="1635760"/>
                  </a:lnTo>
                  <a:lnTo>
                    <a:pt x="5781557" y="1684113"/>
                  </a:lnTo>
                  <a:lnTo>
                    <a:pt x="5771255" y="1730260"/>
                  </a:lnTo>
                  <a:lnTo>
                    <a:pt x="5754704" y="1773696"/>
                  </a:lnTo>
                  <a:lnTo>
                    <a:pt x="5732407" y="1813915"/>
                  </a:lnTo>
                  <a:lnTo>
                    <a:pt x="5704872" y="1850411"/>
                  </a:lnTo>
                  <a:lnTo>
                    <a:pt x="5672603" y="1882680"/>
                  </a:lnTo>
                  <a:lnTo>
                    <a:pt x="5636107" y="1910215"/>
                  </a:lnTo>
                  <a:lnTo>
                    <a:pt x="5595888" y="1932512"/>
                  </a:lnTo>
                  <a:lnTo>
                    <a:pt x="5552452" y="1949063"/>
                  </a:lnTo>
                  <a:lnTo>
                    <a:pt x="5506305" y="1959365"/>
                  </a:lnTo>
                  <a:lnTo>
                    <a:pt x="5457952" y="1962912"/>
                  </a:lnTo>
                  <a:lnTo>
                    <a:pt x="0" y="1962912"/>
                  </a:lnTo>
                  <a:lnTo>
                    <a:pt x="0" y="327152"/>
                  </a:lnTo>
                  <a:lnTo>
                    <a:pt x="3546" y="278798"/>
                  </a:lnTo>
                  <a:lnTo>
                    <a:pt x="13848" y="232651"/>
                  </a:lnTo>
                  <a:lnTo>
                    <a:pt x="30399" y="189215"/>
                  </a:lnTo>
                  <a:lnTo>
                    <a:pt x="52696" y="148996"/>
                  </a:lnTo>
                  <a:lnTo>
                    <a:pt x="80231" y="112500"/>
                  </a:lnTo>
                  <a:lnTo>
                    <a:pt x="112500" y="80231"/>
                  </a:lnTo>
                  <a:lnTo>
                    <a:pt x="148996" y="52696"/>
                  </a:lnTo>
                  <a:lnTo>
                    <a:pt x="189215" y="30399"/>
                  </a:lnTo>
                  <a:lnTo>
                    <a:pt x="232651" y="13848"/>
                  </a:lnTo>
                  <a:lnTo>
                    <a:pt x="278798" y="3546"/>
                  </a:lnTo>
                  <a:lnTo>
                    <a:pt x="327151" y="0"/>
                  </a:lnTo>
                  <a:close/>
                </a:path>
              </a:pathLst>
            </a:custGeom>
            <a:ln w="24384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6386576" y="4223130"/>
            <a:ext cx="544131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1600" b="1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1600" b="1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ulang</a:t>
            </a:r>
            <a:r>
              <a:rPr sz="1600" b="1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1600" b="1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merujuk</a:t>
            </a:r>
            <a:r>
              <a:rPr sz="16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pada</a:t>
            </a:r>
            <a:r>
              <a:rPr sz="1600" spc="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kecenderungan</a:t>
            </a:r>
            <a:r>
              <a:rPr sz="16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atau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niat</a:t>
            </a:r>
            <a:r>
              <a:rPr sz="16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1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untuk</a:t>
            </a:r>
            <a:r>
              <a:rPr sz="16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membeli</a:t>
            </a:r>
            <a:r>
              <a:rPr sz="1600" spc="1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kembali</a:t>
            </a:r>
            <a:r>
              <a:rPr sz="1600" spc="1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produk</a:t>
            </a:r>
            <a:r>
              <a:rPr sz="16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atau</a:t>
            </a:r>
            <a:r>
              <a:rPr sz="16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layanan</a:t>
            </a:r>
            <a:r>
              <a:rPr sz="16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Times New Roman"/>
                <a:cs typeface="Times New Roman"/>
              </a:rPr>
              <a:t>dari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suatu</a:t>
            </a:r>
            <a:r>
              <a:rPr sz="1600" spc="4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1600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atau</a:t>
            </a:r>
            <a:r>
              <a:rPr sz="1600" spc="4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perusahaan</a:t>
            </a:r>
            <a:r>
              <a:rPr sz="1600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setelah</a:t>
            </a:r>
            <a:r>
              <a:rPr sz="1600" spc="43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mereka</a:t>
            </a:r>
            <a:r>
              <a:rPr sz="1600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telah</a:t>
            </a:r>
            <a:r>
              <a:rPr sz="1600" spc="4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melakukan </a:t>
            </a:r>
            <a:r>
              <a:rPr sz="1600" dirty="0">
                <a:solidFill>
                  <a:srgbClr val="FFFFFF"/>
                </a:solidFill>
                <a:latin typeface="Times New Roman"/>
                <a:cs typeface="Times New Roman"/>
              </a:rPr>
              <a:t>pembelian</a:t>
            </a:r>
            <a:r>
              <a:rPr sz="1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sebelumnya.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3255" y="1569719"/>
            <a:ext cx="12049125" cy="5218430"/>
            <a:chOff x="143255" y="1569719"/>
            <a:chExt cx="12049125" cy="5218430"/>
          </a:xfrm>
        </p:grpSpPr>
        <p:sp>
          <p:nvSpPr>
            <p:cNvPr id="3" name="object 3"/>
            <p:cNvSpPr/>
            <p:nvPr/>
          </p:nvSpPr>
          <p:spPr>
            <a:xfrm>
              <a:off x="167639" y="1581911"/>
              <a:ext cx="11829415" cy="3694429"/>
            </a:xfrm>
            <a:custGeom>
              <a:avLst/>
              <a:gdLst/>
              <a:ahLst/>
              <a:cxnLst/>
              <a:rect l="l" t="t" r="r" b="b"/>
              <a:pathLst>
                <a:path w="11829415" h="3694429">
                  <a:moveTo>
                    <a:pt x="11213591" y="0"/>
                  </a:moveTo>
                  <a:lnTo>
                    <a:pt x="615708" y="0"/>
                  </a:lnTo>
                  <a:lnTo>
                    <a:pt x="567591" y="1852"/>
                  </a:lnTo>
                  <a:lnTo>
                    <a:pt x="520487" y="7319"/>
                  </a:lnTo>
                  <a:lnTo>
                    <a:pt x="474533" y="16264"/>
                  </a:lnTo>
                  <a:lnTo>
                    <a:pt x="429865" y="28548"/>
                  </a:lnTo>
                  <a:lnTo>
                    <a:pt x="386621" y="44036"/>
                  </a:lnTo>
                  <a:lnTo>
                    <a:pt x="344937" y="62590"/>
                  </a:lnTo>
                  <a:lnTo>
                    <a:pt x="304950" y="84074"/>
                  </a:lnTo>
                  <a:lnTo>
                    <a:pt x="266797" y="108349"/>
                  </a:lnTo>
                  <a:lnTo>
                    <a:pt x="230616" y="135280"/>
                  </a:lnTo>
                  <a:lnTo>
                    <a:pt x="196542" y="164729"/>
                  </a:lnTo>
                  <a:lnTo>
                    <a:pt x="164713" y="196560"/>
                  </a:lnTo>
                  <a:lnTo>
                    <a:pt x="135265" y="230634"/>
                  </a:lnTo>
                  <a:lnTo>
                    <a:pt x="108336" y="266817"/>
                  </a:lnTo>
                  <a:lnTo>
                    <a:pt x="84063" y="304969"/>
                  </a:lnTo>
                  <a:lnTo>
                    <a:pt x="62582" y="344954"/>
                  </a:lnTo>
                  <a:lnTo>
                    <a:pt x="44030" y="386636"/>
                  </a:lnTo>
                  <a:lnTo>
                    <a:pt x="28544" y="429878"/>
                  </a:lnTo>
                  <a:lnTo>
                    <a:pt x="16261" y="474541"/>
                  </a:lnTo>
                  <a:lnTo>
                    <a:pt x="7318" y="520490"/>
                  </a:lnTo>
                  <a:lnTo>
                    <a:pt x="1852" y="567587"/>
                  </a:lnTo>
                  <a:lnTo>
                    <a:pt x="0" y="615696"/>
                  </a:lnTo>
                  <a:lnTo>
                    <a:pt x="0" y="3078480"/>
                  </a:lnTo>
                  <a:lnTo>
                    <a:pt x="1852" y="3126588"/>
                  </a:lnTo>
                  <a:lnTo>
                    <a:pt x="7318" y="3173685"/>
                  </a:lnTo>
                  <a:lnTo>
                    <a:pt x="16261" y="3219634"/>
                  </a:lnTo>
                  <a:lnTo>
                    <a:pt x="28544" y="3264297"/>
                  </a:lnTo>
                  <a:lnTo>
                    <a:pt x="44030" y="3307539"/>
                  </a:lnTo>
                  <a:lnTo>
                    <a:pt x="62582" y="3349221"/>
                  </a:lnTo>
                  <a:lnTo>
                    <a:pt x="84063" y="3389206"/>
                  </a:lnTo>
                  <a:lnTo>
                    <a:pt x="108336" y="3427358"/>
                  </a:lnTo>
                  <a:lnTo>
                    <a:pt x="135265" y="3463541"/>
                  </a:lnTo>
                  <a:lnTo>
                    <a:pt x="164713" y="3497615"/>
                  </a:lnTo>
                  <a:lnTo>
                    <a:pt x="196542" y="3529446"/>
                  </a:lnTo>
                  <a:lnTo>
                    <a:pt x="230616" y="3558895"/>
                  </a:lnTo>
                  <a:lnTo>
                    <a:pt x="266797" y="3585826"/>
                  </a:lnTo>
                  <a:lnTo>
                    <a:pt x="304950" y="3610102"/>
                  </a:lnTo>
                  <a:lnTo>
                    <a:pt x="344937" y="3631585"/>
                  </a:lnTo>
                  <a:lnTo>
                    <a:pt x="386621" y="3650139"/>
                  </a:lnTo>
                  <a:lnTo>
                    <a:pt x="429865" y="3665627"/>
                  </a:lnTo>
                  <a:lnTo>
                    <a:pt x="474533" y="3677911"/>
                  </a:lnTo>
                  <a:lnTo>
                    <a:pt x="520487" y="3686856"/>
                  </a:lnTo>
                  <a:lnTo>
                    <a:pt x="567591" y="3692323"/>
                  </a:lnTo>
                  <a:lnTo>
                    <a:pt x="615708" y="3694176"/>
                  </a:lnTo>
                  <a:lnTo>
                    <a:pt x="11213591" y="3694176"/>
                  </a:lnTo>
                  <a:lnTo>
                    <a:pt x="11261700" y="3692323"/>
                  </a:lnTo>
                  <a:lnTo>
                    <a:pt x="11308797" y="3686856"/>
                  </a:lnTo>
                  <a:lnTo>
                    <a:pt x="11354746" y="3677911"/>
                  </a:lnTo>
                  <a:lnTo>
                    <a:pt x="11399409" y="3665627"/>
                  </a:lnTo>
                  <a:lnTo>
                    <a:pt x="11442651" y="3650139"/>
                  </a:lnTo>
                  <a:lnTo>
                    <a:pt x="11484333" y="3631585"/>
                  </a:lnTo>
                  <a:lnTo>
                    <a:pt x="11524318" y="3610102"/>
                  </a:lnTo>
                  <a:lnTo>
                    <a:pt x="11562470" y="3585826"/>
                  </a:lnTo>
                  <a:lnTo>
                    <a:pt x="11598653" y="3558895"/>
                  </a:lnTo>
                  <a:lnTo>
                    <a:pt x="11632727" y="3529446"/>
                  </a:lnTo>
                  <a:lnTo>
                    <a:pt x="11664558" y="3497615"/>
                  </a:lnTo>
                  <a:lnTo>
                    <a:pt x="11694007" y="3463541"/>
                  </a:lnTo>
                  <a:lnTo>
                    <a:pt x="11720938" y="3427358"/>
                  </a:lnTo>
                  <a:lnTo>
                    <a:pt x="11745214" y="3389206"/>
                  </a:lnTo>
                  <a:lnTo>
                    <a:pt x="11766697" y="3349221"/>
                  </a:lnTo>
                  <a:lnTo>
                    <a:pt x="11785251" y="3307539"/>
                  </a:lnTo>
                  <a:lnTo>
                    <a:pt x="11800739" y="3264297"/>
                  </a:lnTo>
                  <a:lnTo>
                    <a:pt x="11813023" y="3219634"/>
                  </a:lnTo>
                  <a:lnTo>
                    <a:pt x="11821968" y="3173685"/>
                  </a:lnTo>
                  <a:lnTo>
                    <a:pt x="11827435" y="3126588"/>
                  </a:lnTo>
                  <a:lnTo>
                    <a:pt x="11829288" y="3078480"/>
                  </a:lnTo>
                  <a:lnTo>
                    <a:pt x="11829288" y="615696"/>
                  </a:lnTo>
                  <a:lnTo>
                    <a:pt x="11827435" y="567587"/>
                  </a:lnTo>
                  <a:lnTo>
                    <a:pt x="11821968" y="520490"/>
                  </a:lnTo>
                  <a:lnTo>
                    <a:pt x="11813023" y="474541"/>
                  </a:lnTo>
                  <a:lnTo>
                    <a:pt x="11800739" y="429878"/>
                  </a:lnTo>
                  <a:lnTo>
                    <a:pt x="11785251" y="386636"/>
                  </a:lnTo>
                  <a:lnTo>
                    <a:pt x="11766697" y="344954"/>
                  </a:lnTo>
                  <a:lnTo>
                    <a:pt x="11745214" y="304969"/>
                  </a:lnTo>
                  <a:lnTo>
                    <a:pt x="11720938" y="266817"/>
                  </a:lnTo>
                  <a:lnTo>
                    <a:pt x="11694007" y="230634"/>
                  </a:lnTo>
                  <a:lnTo>
                    <a:pt x="11664558" y="196560"/>
                  </a:lnTo>
                  <a:lnTo>
                    <a:pt x="11632727" y="164729"/>
                  </a:lnTo>
                  <a:lnTo>
                    <a:pt x="11598653" y="135280"/>
                  </a:lnTo>
                  <a:lnTo>
                    <a:pt x="11562470" y="108349"/>
                  </a:lnTo>
                  <a:lnTo>
                    <a:pt x="11524318" y="84074"/>
                  </a:lnTo>
                  <a:lnTo>
                    <a:pt x="11484333" y="62590"/>
                  </a:lnTo>
                  <a:lnTo>
                    <a:pt x="11442651" y="44036"/>
                  </a:lnTo>
                  <a:lnTo>
                    <a:pt x="11399409" y="28548"/>
                  </a:lnTo>
                  <a:lnTo>
                    <a:pt x="11354746" y="16264"/>
                  </a:lnTo>
                  <a:lnTo>
                    <a:pt x="11308797" y="7319"/>
                  </a:lnTo>
                  <a:lnTo>
                    <a:pt x="11261700" y="1852"/>
                  </a:lnTo>
                  <a:lnTo>
                    <a:pt x="11213591" y="0"/>
                  </a:lnTo>
                  <a:close/>
                </a:path>
              </a:pathLst>
            </a:custGeom>
            <a:solidFill>
              <a:srgbClr val="1B4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7639" y="1581911"/>
              <a:ext cx="11829415" cy="3694429"/>
            </a:xfrm>
            <a:custGeom>
              <a:avLst/>
              <a:gdLst/>
              <a:ahLst/>
              <a:cxnLst/>
              <a:rect l="l" t="t" r="r" b="b"/>
              <a:pathLst>
                <a:path w="11829415" h="3694429">
                  <a:moveTo>
                    <a:pt x="0" y="615696"/>
                  </a:moveTo>
                  <a:lnTo>
                    <a:pt x="1852" y="567587"/>
                  </a:lnTo>
                  <a:lnTo>
                    <a:pt x="7318" y="520490"/>
                  </a:lnTo>
                  <a:lnTo>
                    <a:pt x="16261" y="474541"/>
                  </a:lnTo>
                  <a:lnTo>
                    <a:pt x="28544" y="429878"/>
                  </a:lnTo>
                  <a:lnTo>
                    <a:pt x="44030" y="386636"/>
                  </a:lnTo>
                  <a:lnTo>
                    <a:pt x="62582" y="344954"/>
                  </a:lnTo>
                  <a:lnTo>
                    <a:pt x="84063" y="304969"/>
                  </a:lnTo>
                  <a:lnTo>
                    <a:pt x="108336" y="266817"/>
                  </a:lnTo>
                  <a:lnTo>
                    <a:pt x="135265" y="230634"/>
                  </a:lnTo>
                  <a:lnTo>
                    <a:pt x="164713" y="196560"/>
                  </a:lnTo>
                  <a:lnTo>
                    <a:pt x="196542" y="164729"/>
                  </a:lnTo>
                  <a:lnTo>
                    <a:pt x="230616" y="135280"/>
                  </a:lnTo>
                  <a:lnTo>
                    <a:pt x="266797" y="108349"/>
                  </a:lnTo>
                  <a:lnTo>
                    <a:pt x="304950" y="84074"/>
                  </a:lnTo>
                  <a:lnTo>
                    <a:pt x="344937" y="62590"/>
                  </a:lnTo>
                  <a:lnTo>
                    <a:pt x="386621" y="44036"/>
                  </a:lnTo>
                  <a:lnTo>
                    <a:pt x="429865" y="28548"/>
                  </a:lnTo>
                  <a:lnTo>
                    <a:pt x="474533" y="16264"/>
                  </a:lnTo>
                  <a:lnTo>
                    <a:pt x="520487" y="7319"/>
                  </a:lnTo>
                  <a:lnTo>
                    <a:pt x="567591" y="1852"/>
                  </a:lnTo>
                  <a:lnTo>
                    <a:pt x="615708" y="0"/>
                  </a:lnTo>
                  <a:lnTo>
                    <a:pt x="11213591" y="0"/>
                  </a:lnTo>
                  <a:lnTo>
                    <a:pt x="11261700" y="1852"/>
                  </a:lnTo>
                  <a:lnTo>
                    <a:pt x="11308797" y="7319"/>
                  </a:lnTo>
                  <a:lnTo>
                    <a:pt x="11354746" y="16264"/>
                  </a:lnTo>
                  <a:lnTo>
                    <a:pt x="11399409" y="28548"/>
                  </a:lnTo>
                  <a:lnTo>
                    <a:pt x="11442651" y="44036"/>
                  </a:lnTo>
                  <a:lnTo>
                    <a:pt x="11484333" y="62590"/>
                  </a:lnTo>
                  <a:lnTo>
                    <a:pt x="11524318" y="84074"/>
                  </a:lnTo>
                  <a:lnTo>
                    <a:pt x="11562470" y="108349"/>
                  </a:lnTo>
                  <a:lnTo>
                    <a:pt x="11598653" y="135280"/>
                  </a:lnTo>
                  <a:lnTo>
                    <a:pt x="11632727" y="164729"/>
                  </a:lnTo>
                  <a:lnTo>
                    <a:pt x="11664558" y="196560"/>
                  </a:lnTo>
                  <a:lnTo>
                    <a:pt x="11694007" y="230634"/>
                  </a:lnTo>
                  <a:lnTo>
                    <a:pt x="11720938" y="266817"/>
                  </a:lnTo>
                  <a:lnTo>
                    <a:pt x="11745214" y="304969"/>
                  </a:lnTo>
                  <a:lnTo>
                    <a:pt x="11766697" y="344954"/>
                  </a:lnTo>
                  <a:lnTo>
                    <a:pt x="11785251" y="386636"/>
                  </a:lnTo>
                  <a:lnTo>
                    <a:pt x="11800739" y="429878"/>
                  </a:lnTo>
                  <a:lnTo>
                    <a:pt x="11813023" y="474541"/>
                  </a:lnTo>
                  <a:lnTo>
                    <a:pt x="11821968" y="520490"/>
                  </a:lnTo>
                  <a:lnTo>
                    <a:pt x="11827435" y="567587"/>
                  </a:lnTo>
                  <a:lnTo>
                    <a:pt x="11829288" y="615696"/>
                  </a:lnTo>
                  <a:lnTo>
                    <a:pt x="11829288" y="3078480"/>
                  </a:lnTo>
                  <a:lnTo>
                    <a:pt x="11827435" y="3126588"/>
                  </a:lnTo>
                  <a:lnTo>
                    <a:pt x="11821968" y="3173685"/>
                  </a:lnTo>
                  <a:lnTo>
                    <a:pt x="11813023" y="3219634"/>
                  </a:lnTo>
                  <a:lnTo>
                    <a:pt x="11800739" y="3264297"/>
                  </a:lnTo>
                  <a:lnTo>
                    <a:pt x="11785251" y="3307539"/>
                  </a:lnTo>
                  <a:lnTo>
                    <a:pt x="11766697" y="3349221"/>
                  </a:lnTo>
                  <a:lnTo>
                    <a:pt x="11745214" y="3389206"/>
                  </a:lnTo>
                  <a:lnTo>
                    <a:pt x="11720938" y="3427358"/>
                  </a:lnTo>
                  <a:lnTo>
                    <a:pt x="11694007" y="3463541"/>
                  </a:lnTo>
                  <a:lnTo>
                    <a:pt x="11664558" y="3497615"/>
                  </a:lnTo>
                  <a:lnTo>
                    <a:pt x="11632727" y="3529446"/>
                  </a:lnTo>
                  <a:lnTo>
                    <a:pt x="11598653" y="3558895"/>
                  </a:lnTo>
                  <a:lnTo>
                    <a:pt x="11562470" y="3585826"/>
                  </a:lnTo>
                  <a:lnTo>
                    <a:pt x="11524318" y="3610102"/>
                  </a:lnTo>
                  <a:lnTo>
                    <a:pt x="11484333" y="3631585"/>
                  </a:lnTo>
                  <a:lnTo>
                    <a:pt x="11442651" y="3650139"/>
                  </a:lnTo>
                  <a:lnTo>
                    <a:pt x="11399409" y="3665627"/>
                  </a:lnTo>
                  <a:lnTo>
                    <a:pt x="11354746" y="3677911"/>
                  </a:lnTo>
                  <a:lnTo>
                    <a:pt x="11308797" y="3686856"/>
                  </a:lnTo>
                  <a:lnTo>
                    <a:pt x="11261700" y="3692323"/>
                  </a:lnTo>
                  <a:lnTo>
                    <a:pt x="11213591" y="3694176"/>
                  </a:lnTo>
                  <a:lnTo>
                    <a:pt x="615708" y="3694176"/>
                  </a:lnTo>
                  <a:lnTo>
                    <a:pt x="567591" y="3692323"/>
                  </a:lnTo>
                  <a:lnTo>
                    <a:pt x="520487" y="3686856"/>
                  </a:lnTo>
                  <a:lnTo>
                    <a:pt x="474533" y="3677911"/>
                  </a:lnTo>
                  <a:lnTo>
                    <a:pt x="429865" y="3665627"/>
                  </a:lnTo>
                  <a:lnTo>
                    <a:pt x="386621" y="3650139"/>
                  </a:lnTo>
                  <a:lnTo>
                    <a:pt x="344937" y="3631585"/>
                  </a:lnTo>
                  <a:lnTo>
                    <a:pt x="304950" y="3610102"/>
                  </a:lnTo>
                  <a:lnTo>
                    <a:pt x="266797" y="3585826"/>
                  </a:lnTo>
                  <a:lnTo>
                    <a:pt x="230616" y="3558895"/>
                  </a:lnTo>
                  <a:lnTo>
                    <a:pt x="196542" y="3529446"/>
                  </a:lnTo>
                  <a:lnTo>
                    <a:pt x="164713" y="3497615"/>
                  </a:lnTo>
                  <a:lnTo>
                    <a:pt x="135265" y="3463541"/>
                  </a:lnTo>
                  <a:lnTo>
                    <a:pt x="108336" y="3427358"/>
                  </a:lnTo>
                  <a:lnTo>
                    <a:pt x="84063" y="3389206"/>
                  </a:lnTo>
                  <a:lnTo>
                    <a:pt x="62582" y="3349221"/>
                  </a:lnTo>
                  <a:lnTo>
                    <a:pt x="44030" y="3307539"/>
                  </a:lnTo>
                  <a:lnTo>
                    <a:pt x="28544" y="3264297"/>
                  </a:lnTo>
                  <a:lnTo>
                    <a:pt x="16261" y="3219634"/>
                  </a:lnTo>
                  <a:lnTo>
                    <a:pt x="7318" y="3173685"/>
                  </a:lnTo>
                  <a:lnTo>
                    <a:pt x="1852" y="3126588"/>
                  </a:lnTo>
                  <a:lnTo>
                    <a:pt x="0" y="3078480"/>
                  </a:lnTo>
                  <a:lnTo>
                    <a:pt x="0" y="615696"/>
                  </a:lnTo>
                  <a:close/>
                </a:path>
              </a:pathLst>
            </a:custGeom>
            <a:ln w="24384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7639" y="6705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/>
              <a:t>Rumusan</a:t>
            </a:r>
            <a:r>
              <a:rPr spc="195" dirty="0"/>
              <a:t> </a:t>
            </a:r>
            <a:r>
              <a:rPr spc="-10" dirty="0"/>
              <a:t>Masalah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6" name="object 6"/>
          <p:cNvSpPr txBox="1"/>
          <p:nvPr/>
        </p:nvSpPr>
        <p:spPr>
          <a:xfrm>
            <a:off x="426212" y="2219706"/>
            <a:ext cx="11315065" cy="24028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69900" marR="8255" indent="-457200">
              <a:lnSpc>
                <a:spcPct val="100000"/>
              </a:lnSpc>
              <a:spcBef>
                <a:spcPts val="90"/>
              </a:spcBef>
              <a:buAutoNum type="arabicParenR"/>
              <a:tabLst>
                <a:tab pos="469900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Apakah</a:t>
            </a:r>
            <a:r>
              <a:rPr sz="2600" spc="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Kepuasan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Pelanggan</a:t>
            </a:r>
            <a:r>
              <a:rPr sz="26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berpengaruh</a:t>
            </a:r>
            <a:r>
              <a:rPr sz="26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26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signifikan</a:t>
            </a:r>
            <a:r>
              <a:rPr sz="26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Beli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Ulang?</a:t>
            </a:r>
            <a:endParaRPr sz="26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Apakah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Citra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berpengaruh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signifikan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Ulang?</a:t>
            </a:r>
            <a:endParaRPr sz="26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46926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Apakah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Trust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berpengaruh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signifikan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Ulang?</a:t>
            </a:r>
            <a:endParaRPr sz="260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buAutoNum type="arabicParenR"/>
              <a:tabLst>
                <a:tab pos="469900" algn="l"/>
                <a:tab pos="1692275" algn="l"/>
                <a:tab pos="3192145" algn="l"/>
                <a:tab pos="4847590" algn="l"/>
                <a:tab pos="5707380" algn="l"/>
                <a:tab pos="6768465" algn="l"/>
                <a:tab pos="7442200" algn="l"/>
                <a:tab pos="8335009" algn="l"/>
                <a:tab pos="9359900" algn="l"/>
              </a:tabLst>
            </a:pP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Apakah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Kepuasan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Pelanggan,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Citra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Trust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Bersama-sama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berpengaruh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signifikan</a:t>
            </a:r>
            <a:r>
              <a:rPr sz="26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3255" y="1569719"/>
            <a:ext cx="12049125" cy="5218430"/>
            <a:chOff x="143255" y="1569719"/>
            <a:chExt cx="12049125" cy="5218430"/>
          </a:xfrm>
        </p:grpSpPr>
        <p:sp>
          <p:nvSpPr>
            <p:cNvPr id="3" name="object 3"/>
            <p:cNvSpPr/>
            <p:nvPr/>
          </p:nvSpPr>
          <p:spPr>
            <a:xfrm>
              <a:off x="167639" y="1581911"/>
              <a:ext cx="11829415" cy="3694429"/>
            </a:xfrm>
            <a:custGeom>
              <a:avLst/>
              <a:gdLst/>
              <a:ahLst/>
              <a:cxnLst/>
              <a:rect l="l" t="t" r="r" b="b"/>
              <a:pathLst>
                <a:path w="11829415" h="3694429">
                  <a:moveTo>
                    <a:pt x="11213591" y="0"/>
                  </a:moveTo>
                  <a:lnTo>
                    <a:pt x="615708" y="0"/>
                  </a:lnTo>
                  <a:lnTo>
                    <a:pt x="567591" y="1852"/>
                  </a:lnTo>
                  <a:lnTo>
                    <a:pt x="520487" y="7319"/>
                  </a:lnTo>
                  <a:lnTo>
                    <a:pt x="474533" y="16264"/>
                  </a:lnTo>
                  <a:lnTo>
                    <a:pt x="429865" y="28548"/>
                  </a:lnTo>
                  <a:lnTo>
                    <a:pt x="386621" y="44036"/>
                  </a:lnTo>
                  <a:lnTo>
                    <a:pt x="344937" y="62590"/>
                  </a:lnTo>
                  <a:lnTo>
                    <a:pt x="304950" y="84074"/>
                  </a:lnTo>
                  <a:lnTo>
                    <a:pt x="266797" y="108349"/>
                  </a:lnTo>
                  <a:lnTo>
                    <a:pt x="230616" y="135280"/>
                  </a:lnTo>
                  <a:lnTo>
                    <a:pt x="196542" y="164729"/>
                  </a:lnTo>
                  <a:lnTo>
                    <a:pt x="164713" y="196560"/>
                  </a:lnTo>
                  <a:lnTo>
                    <a:pt x="135265" y="230634"/>
                  </a:lnTo>
                  <a:lnTo>
                    <a:pt x="108336" y="266817"/>
                  </a:lnTo>
                  <a:lnTo>
                    <a:pt x="84063" y="304969"/>
                  </a:lnTo>
                  <a:lnTo>
                    <a:pt x="62582" y="344954"/>
                  </a:lnTo>
                  <a:lnTo>
                    <a:pt x="44030" y="386636"/>
                  </a:lnTo>
                  <a:lnTo>
                    <a:pt x="28544" y="429878"/>
                  </a:lnTo>
                  <a:lnTo>
                    <a:pt x="16261" y="474541"/>
                  </a:lnTo>
                  <a:lnTo>
                    <a:pt x="7318" y="520490"/>
                  </a:lnTo>
                  <a:lnTo>
                    <a:pt x="1852" y="567587"/>
                  </a:lnTo>
                  <a:lnTo>
                    <a:pt x="0" y="615696"/>
                  </a:lnTo>
                  <a:lnTo>
                    <a:pt x="0" y="3078480"/>
                  </a:lnTo>
                  <a:lnTo>
                    <a:pt x="1852" y="3126588"/>
                  </a:lnTo>
                  <a:lnTo>
                    <a:pt x="7318" y="3173685"/>
                  </a:lnTo>
                  <a:lnTo>
                    <a:pt x="16261" y="3219634"/>
                  </a:lnTo>
                  <a:lnTo>
                    <a:pt x="28544" y="3264297"/>
                  </a:lnTo>
                  <a:lnTo>
                    <a:pt x="44030" y="3307539"/>
                  </a:lnTo>
                  <a:lnTo>
                    <a:pt x="62582" y="3349221"/>
                  </a:lnTo>
                  <a:lnTo>
                    <a:pt x="84063" y="3389206"/>
                  </a:lnTo>
                  <a:lnTo>
                    <a:pt x="108336" y="3427358"/>
                  </a:lnTo>
                  <a:lnTo>
                    <a:pt x="135265" y="3463541"/>
                  </a:lnTo>
                  <a:lnTo>
                    <a:pt x="164713" y="3497615"/>
                  </a:lnTo>
                  <a:lnTo>
                    <a:pt x="196542" y="3529446"/>
                  </a:lnTo>
                  <a:lnTo>
                    <a:pt x="230616" y="3558895"/>
                  </a:lnTo>
                  <a:lnTo>
                    <a:pt x="266797" y="3585826"/>
                  </a:lnTo>
                  <a:lnTo>
                    <a:pt x="304950" y="3610102"/>
                  </a:lnTo>
                  <a:lnTo>
                    <a:pt x="344937" y="3631585"/>
                  </a:lnTo>
                  <a:lnTo>
                    <a:pt x="386621" y="3650139"/>
                  </a:lnTo>
                  <a:lnTo>
                    <a:pt x="429865" y="3665627"/>
                  </a:lnTo>
                  <a:lnTo>
                    <a:pt x="474533" y="3677911"/>
                  </a:lnTo>
                  <a:lnTo>
                    <a:pt x="520487" y="3686856"/>
                  </a:lnTo>
                  <a:lnTo>
                    <a:pt x="567591" y="3692323"/>
                  </a:lnTo>
                  <a:lnTo>
                    <a:pt x="615708" y="3694176"/>
                  </a:lnTo>
                  <a:lnTo>
                    <a:pt x="11213591" y="3694176"/>
                  </a:lnTo>
                  <a:lnTo>
                    <a:pt x="11261700" y="3692323"/>
                  </a:lnTo>
                  <a:lnTo>
                    <a:pt x="11308797" y="3686856"/>
                  </a:lnTo>
                  <a:lnTo>
                    <a:pt x="11354746" y="3677911"/>
                  </a:lnTo>
                  <a:lnTo>
                    <a:pt x="11399409" y="3665627"/>
                  </a:lnTo>
                  <a:lnTo>
                    <a:pt x="11442651" y="3650139"/>
                  </a:lnTo>
                  <a:lnTo>
                    <a:pt x="11484333" y="3631585"/>
                  </a:lnTo>
                  <a:lnTo>
                    <a:pt x="11524318" y="3610102"/>
                  </a:lnTo>
                  <a:lnTo>
                    <a:pt x="11562470" y="3585826"/>
                  </a:lnTo>
                  <a:lnTo>
                    <a:pt x="11598653" y="3558895"/>
                  </a:lnTo>
                  <a:lnTo>
                    <a:pt x="11632727" y="3529446"/>
                  </a:lnTo>
                  <a:lnTo>
                    <a:pt x="11664558" y="3497615"/>
                  </a:lnTo>
                  <a:lnTo>
                    <a:pt x="11694007" y="3463541"/>
                  </a:lnTo>
                  <a:lnTo>
                    <a:pt x="11720938" y="3427358"/>
                  </a:lnTo>
                  <a:lnTo>
                    <a:pt x="11745214" y="3389206"/>
                  </a:lnTo>
                  <a:lnTo>
                    <a:pt x="11766697" y="3349221"/>
                  </a:lnTo>
                  <a:lnTo>
                    <a:pt x="11785251" y="3307539"/>
                  </a:lnTo>
                  <a:lnTo>
                    <a:pt x="11800739" y="3264297"/>
                  </a:lnTo>
                  <a:lnTo>
                    <a:pt x="11813023" y="3219634"/>
                  </a:lnTo>
                  <a:lnTo>
                    <a:pt x="11821968" y="3173685"/>
                  </a:lnTo>
                  <a:lnTo>
                    <a:pt x="11827435" y="3126588"/>
                  </a:lnTo>
                  <a:lnTo>
                    <a:pt x="11829288" y="3078480"/>
                  </a:lnTo>
                  <a:lnTo>
                    <a:pt x="11829288" y="615696"/>
                  </a:lnTo>
                  <a:lnTo>
                    <a:pt x="11827435" y="567587"/>
                  </a:lnTo>
                  <a:lnTo>
                    <a:pt x="11821968" y="520490"/>
                  </a:lnTo>
                  <a:lnTo>
                    <a:pt x="11813023" y="474541"/>
                  </a:lnTo>
                  <a:lnTo>
                    <a:pt x="11800739" y="429878"/>
                  </a:lnTo>
                  <a:lnTo>
                    <a:pt x="11785251" y="386636"/>
                  </a:lnTo>
                  <a:lnTo>
                    <a:pt x="11766697" y="344954"/>
                  </a:lnTo>
                  <a:lnTo>
                    <a:pt x="11745214" y="304969"/>
                  </a:lnTo>
                  <a:lnTo>
                    <a:pt x="11720938" y="266817"/>
                  </a:lnTo>
                  <a:lnTo>
                    <a:pt x="11694007" y="230634"/>
                  </a:lnTo>
                  <a:lnTo>
                    <a:pt x="11664558" y="196560"/>
                  </a:lnTo>
                  <a:lnTo>
                    <a:pt x="11632727" y="164729"/>
                  </a:lnTo>
                  <a:lnTo>
                    <a:pt x="11598653" y="135280"/>
                  </a:lnTo>
                  <a:lnTo>
                    <a:pt x="11562470" y="108349"/>
                  </a:lnTo>
                  <a:lnTo>
                    <a:pt x="11524318" y="84074"/>
                  </a:lnTo>
                  <a:lnTo>
                    <a:pt x="11484333" y="62590"/>
                  </a:lnTo>
                  <a:lnTo>
                    <a:pt x="11442651" y="44036"/>
                  </a:lnTo>
                  <a:lnTo>
                    <a:pt x="11399409" y="28548"/>
                  </a:lnTo>
                  <a:lnTo>
                    <a:pt x="11354746" y="16264"/>
                  </a:lnTo>
                  <a:lnTo>
                    <a:pt x="11308797" y="7319"/>
                  </a:lnTo>
                  <a:lnTo>
                    <a:pt x="11261700" y="1852"/>
                  </a:lnTo>
                  <a:lnTo>
                    <a:pt x="11213591" y="0"/>
                  </a:lnTo>
                  <a:close/>
                </a:path>
              </a:pathLst>
            </a:custGeom>
            <a:solidFill>
              <a:srgbClr val="1B4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7639" y="1581911"/>
              <a:ext cx="11829415" cy="3694429"/>
            </a:xfrm>
            <a:custGeom>
              <a:avLst/>
              <a:gdLst/>
              <a:ahLst/>
              <a:cxnLst/>
              <a:rect l="l" t="t" r="r" b="b"/>
              <a:pathLst>
                <a:path w="11829415" h="3694429">
                  <a:moveTo>
                    <a:pt x="0" y="615696"/>
                  </a:moveTo>
                  <a:lnTo>
                    <a:pt x="1852" y="567587"/>
                  </a:lnTo>
                  <a:lnTo>
                    <a:pt x="7318" y="520490"/>
                  </a:lnTo>
                  <a:lnTo>
                    <a:pt x="16261" y="474541"/>
                  </a:lnTo>
                  <a:lnTo>
                    <a:pt x="28544" y="429878"/>
                  </a:lnTo>
                  <a:lnTo>
                    <a:pt x="44030" y="386636"/>
                  </a:lnTo>
                  <a:lnTo>
                    <a:pt x="62582" y="344954"/>
                  </a:lnTo>
                  <a:lnTo>
                    <a:pt x="84063" y="304969"/>
                  </a:lnTo>
                  <a:lnTo>
                    <a:pt x="108336" y="266817"/>
                  </a:lnTo>
                  <a:lnTo>
                    <a:pt x="135265" y="230634"/>
                  </a:lnTo>
                  <a:lnTo>
                    <a:pt x="164713" y="196560"/>
                  </a:lnTo>
                  <a:lnTo>
                    <a:pt x="196542" y="164729"/>
                  </a:lnTo>
                  <a:lnTo>
                    <a:pt x="230616" y="135280"/>
                  </a:lnTo>
                  <a:lnTo>
                    <a:pt x="266797" y="108349"/>
                  </a:lnTo>
                  <a:lnTo>
                    <a:pt x="304950" y="84074"/>
                  </a:lnTo>
                  <a:lnTo>
                    <a:pt x="344937" y="62590"/>
                  </a:lnTo>
                  <a:lnTo>
                    <a:pt x="386621" y="44036"/>
                  </a:lnTo>
                  <a:lnTo>
                    <a:pt x="429865" y="28548"/>
                  </a:lnTo>
                  <a:lnTo>
                    <a:pt x="474533" y="16264"/>
                  </a:lnTo>
                  <a:lnTo>
                    <a:pt x="520487" y="7319"/>
                  </a:lnTo>
                  <a:lnTo>
                    <a:pt x="567591" y="1852"/>
                  </a:lnTo>
                  <a:lnTo>
                    <a:pt x="615708" y="0"/>
                  </a:lnTo>
                  <a:lnTo>
                    <a:pt x="11213591" y="0"/>
                  </a:lnTo>
                  <a:lnTo>
                    <a:pt x="11261700" y="1852"/>
                  </a:lnTo>
                  <a:lnTo>
                    <a:pt x="11308797" y="7319"/>
                  </a:lnTo>
                  <a:lnTo>
                    <a:pt x="11354746" y="16264"/>
                  </a:lnTo>
                  <a:lnTo>
                    <a:pt x="11399409" y="28548"/>
                  </a:lnTo>
                  <a:lnTo>
                    <a:pt x="11442651" y="44036"/>
                  </a:lnTo>
                  <a:lnTo>
                    <a:pt x="11484333" y="62590"/>
                  </a:lnTo>
                  <a:lnTo>
                    <a:pt x="11524318" y="84074"/>
                  </a:lnTo>
                  <a:lnTo>
                    <a:pt x="11562470" y="108349"/>
                  </a:lnTo>
                  <a:lnTo>
                    <a:pt x="11598653" y="135280"/>
                  </a:lnTo>
                  <a:lnTo>
                    <a:pt x="11632727" y="164729"/>
                  </a:lnTo>
                  <a:lnTo>
                    <a:pt x="11664558" y="196560"/>
                  </a:lnTo>
                  <a:lnTo>
                    <a:pt x="11694007" y="230634"/>
                  </a:lnTo>
                  <a:lnTo>
                    <a:pt x="11720938" y="266817"/>
                  </a:lnTo>
                  <a:lnTo>
                    <a:pt x="11745214" y="304969"/>
                  </a:lnTo>
                  <a:lnTo>
                    <a:pt x="11766697" y="344954"/>
                  </a:lnTo>
                  <a:lnTo>
                    <a:pt x="11785251" y="386636"/>
                  </a:lnTo>
                  <a:lnTo>
                    <a:pt x="11800739" y="429878"/>
                  </a:lnTo>
                  <a:lnTo>
                    <a:pt x="11813023" y="474541"/>
                  </a:lnTo>
                  <a:lnTo>
                    <a:pt x="11821968" y="520490"/>
                  </a:lnTo>
                  <a:lnTo>
                    <a:pt x="11827435" y="567587"/>
                  </a:lnTo>
                  <a:lnTo>
                    <a:pt x="11829288" y="615696"/>
                  </a:lnTo>
                  <a:lnTo>
                    <a:pt x="11829288" y="3078480"/>
                  </a:lnTo>
                  <a:lnTo>
                    <a:pt x="11827435" y="3126588"/>
                  </a:lnTo>
                  <a:lnTo>
                    <a:pt x="11821968" y="3173685"/>
                  </a:lnTo>
                  <a:lnTo>
                    <a:pt x="11813023" y="3219634"/>
                  </a:lnTo>
                  <a:lnTo>
                    <a:pt x="11800739" y="3264297"/>
                  </a:lnTo>
                  <a:lnTo>
                    <a:pt x="11785251" y="3307539"/>
                  </a:lnTo>
                  <a:lnTo>
                    <a:pt x="11766697" y="3349221"/>
                  </a:lnTo>
                  <a:lnTo>
                    <a:pt x="11745214" y="3389206"/>
                  </a:lnTo>
                  <a:lnTo>
                    <a:pt x="11720938" y="3427358"/>
                  </a:lnTo>
                  <a:lnTo>
                    <a:pt x="11694007" y="3463541"/>
                  </a:lnTo>
                  <a:lnTo>
                    <a:pt x="11664558" y="3497615"/>
                  </a:lnTo>
                  <a:lnTo>
                    <a:pt x="11632727" y="3529446"/>
                  </a:lnTo>
                  <a:lnTo>
                    <a:pt x="11598653" y="3558895"/>
                  </a:lnTo>
                  <a:lnTo>
                    <a:pt x="11562470" y="3585826"/>
                  </a:lnTo>
                  <a:lnTo>
                    <a:pt x="11524318" y="3610102"/>
                  </a:lnTo>
                  <a:lnTo>
                    <a:pt x="11484333" y="3631585"/>
                  </a:lnTo>
                  <a:lnTo>
                    <a:pt x="11442651" y="3650139"/>
                  </a:lnTo>
                  <a:lnTo>
                    <a:pt x="11399409" y="3665627"/>
                  </a:lnTo>
                  <a:lnTo>
                    <a:pt x="11354746" y="3677911"/>
                  </a:lnTo>
                  <a:lnTo>
                    <a:pt x="11308797" y="3686856"/>
                  </a:lnTo>
                  <a:lnTo>
                    <a:pt x="11261700" y="3692323"/>
                  </a:lnTo>
                  <a:lnTo>
                    <a:pt x="11213591" y="3694176"/>
                  </a:lnTo>
                  <a:lnTo>
                    <a:pt x="615708" y="3694176"/>
                  </a:lnTo>
                  <a:lnTo>
                    <a:pt x="567591" y="3692323"/>
                  </a:lnTo>
                  <a:lnTo>
                    <a:pt x="520487" y="3686856"/>
                  </a:lnTo>
                  <a:lnTo>
                    <a:pt x="474533" y="3677911"/>
                  </a:lnTo>
                  <a:lnTo>
                    <a:pt x="429865" y="3665627"/>
                  </a:lnTo>
                  <a:lnTo>
                    <a:pt x="386621" y="3650139"/>
                  </a:lnTo>
                  <a:lnTo>
                    <a:pt x="344937" y="3631585"/>
                  </a:lnTo>
                  <a:lnTo>
                    <a:pt x="304950" y="3610102"/>
                  </a:lnTo>
                  <a:lnTo>
                    <a:pt x="266797" y="3585826"/>
                  </a:lnTo>
                  <a:lnTo>
                    <a:pt x="230616" y="3558895"/>
                  </a:lnTo>
                  <a:lnTo>
                    <a:pt x="196542" y="3529446"/>
                  </a:lnTo>
                  <a:lnTo>
                    <a:pt x="164713" y="3497615"/>
                  </a:lnTo>
                  <a:lnTo>
                    <a:pt x="135265" y="3463541"/>
                  </a:lnTo>
                  <a:lnTo>
                    <a:pt x="108336" y="3427358"/>
                  </a:lnTo>
                  <a:lnTo>
                    <a:pt x="84063" y="3389206"/>
                  </a:lnTo>
                  <a:lnTo>
                    <a:pt x="62582" y="3349221"/>
                  </a:lnTo>
                  <a:lnTo>
                    <a:pt x="44030" y="3307539"/>
                  </a:lnTo>
                  <a:lnTo>
                    <a:pt x="28544" y="3264297"/>
                  </a:lnTo>
                  <a:lnTo>
                    <a:pt x="16261" y="3219634"/>
                  </a:lnTo>
                  <a:lnTo>
                    <a:pt x="7318" y="3173685"/>
                  </a:lnTo>
                  <a:lnTo>
                    <a:pt x="1852" y="3126588"/>
                  </a:lnTo>
                  <a:lnTo>
                    <a:pt x="0" y="3078480"/>
                  </a:lnTo>
                  <a:lnTo>
                    <a:pt x="0" y="615696"/>
                  </a:lnTo>
                  <a:close/>
                </a:path>
              </a:pathLst>
            </a:custGeom>
            <a:ln w="24384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7639" y="6705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/>
              <a:t>Tujuan</a:t>
            </a:r>
            <a:r>
              <a:rPr spc="50" dirty="0"/>
              <a:t> </a:t>
            </a:r>
            <a:r>
              <a:rPr spc="-10" dirty="0"/>
              <a:t>Penelitian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6" name="object 6"/>
          <p:cNvSpPr txBox="1"/>
          <p:nvPr/>
        </p:nvSpPr>
        <p:spPr>
          <a:xfrm>
            <a:off x="426212" y="2417521"/>
            <a:ext cx="11311255" cy="2006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95"/>
              </a:spcBef>
              <a:buAutoNum type="arabicParenR"/>
              <a:tabLst>
                <a:tab pos="46926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Untuk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mengetahui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pengaruh</a:t>
            </a:r>
            <a:r>
              <a:rPr sz="26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Kepuasan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Pelanggan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</a:t>
            </a:r>
            <a:endParaRPr sz="26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Untuk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mengetahui</a:t>
            </a:r>
            <a:r>
              <a:rPr sz="26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pengaruh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Citra</a:t>
            </a:r>
            <a:r>
              <a:rPr sz="26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Ulang.</a:t>
            </a:r>
            <a:endParaRPr sz="26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buAutoNum type="arabicParenR"/>
              <a:tabLst>
                <a:tab pos="46926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Untuk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mengetahui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pengaruh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Trust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Ulang.</a:t>
            </a:r>
            <a:endParaRPr sz="260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buAutoNum type="arabicParenR"/>
              <a:tabLst>
                <a:tab pos="469900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Untuk</a:t>
            </a:r>
            <a:r>
              <a:rPr sz="26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mengetahui</a:t>
            </a:r>
            <a:r>
              <a:rPr sz="26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pengaruh</a:t>
            </a:r>
            <a:r>
              <a:rPr sz="26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Kepuasan</a:t>
            </a:r>
            <a:r>
              <a:rPr sz="26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Pelanggan,</a:t>
            </a:r>
            <a:r>
              <a:rPr sz="2600" spc="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Citra</a:t>
            </a:r>
            <a:r>
              <a:rPr sz="26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Merek</a:t>
            </a:r>
            <a:r>
              <a:rPr sz="2600" spc="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6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Trust</a:t>
            </a:r>
            <a:r>
              <a:rPr sz="26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secara 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Bersama-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sama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berpengaruh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secara</a:t>
            </a:r>
            <a:r>
              <a:rPr sz="26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signifikan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terhadap</a:t>
            </a:r>
            <a:r>
              <a:rPr sz="26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Minat</a:t>
            </a:r>
            <a:r>
              <a:rPr sz="26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Beli</a:t>
            </a:r>
            <a:r>
              <a:rPr sz="26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Ulang.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3255" y="1274063"/>
            <a:ext cx="12049125" cy="5514340"/>
            <a:chOff x="143255" y="1274063"/>
            <a:chExt cx="12049125" cy="5514340"/>
          </a:xfrm>
        </p:grpSpPr>
        <p:sp>
          <p:nvSpPr>
            <p:cNvPr id="3" name="object 3"/>
            <p:cNvSpPr/>
            <p:nvPr/>
          </p:nvSpPr>
          <p:spPr>
            <a:xfrm>
              <a:off x="167639" y="1286255"/>
              <a:ext cx="11829415" cy="4578350"/>
            </a:xfrm>
            <a:custGeom>
              <a:avLst/>
              <a:gdLst/>
              <a:ahLst/>
              <a:cxnLst/>
              <a:rect l="l" t="t" r="r" b="b"/>
              <a:pathLst>
                <a:path w="11829415" h="4578350">
                  <a:moveTo>
                    <a:pt x="11066271" y="0"/>
                  </a:moveTo>
                  <a:lnTo>
                    <a:pt x="763028" y="0"/>
                  </a:lnTo>
                  <a:lnTo>
                    <a:pt x="714773" y="1501"/>
                  </a:lnTo>
                  <a:lnTo>
                    <a:pt x="667315" y="5945"/>
                  </a:lnTo>
                  <a:lnTo>
                    <a:pt x="620744" y="13242"/>
                  </a:lnTo>
                  <a:lnTo>
                    <a:pt x="575150" y="23304"/>
                  </a:lnTo>
                  <a:lnTo>
                    <a:pt x="530621" y="36040"/>
                  </a:lnTo>
                  <a:lnTo>
                    <a:pt x="487248" y="51361"/>
                  </a:lnTo>
                  <a:lnTo>
                    <a:pt x="445119" y="69178"/>
                  </a:lnTo>
                  <a:lnTo>
                    <a:pt x="404324" y="89402"/>
                  </a:lnTo>
                  <a:lnTo>
                    <a:pt x="364952" y="111943"/>
                  </a:lnTo>
                  <a:lnTo>
                    <a:pt x="327092" y="136711"/>
                  </a:lnTo>
                  <a:lnTo>
                    <a:pt x="290835" y="163617"/>
                  </a:lnTo>
                  <a:lnTo>
                    <a:pt x="256270" y="192573"/>
                  </a:lnTo>
                  <a:lnTo>
                    <a:pt x="223485" y="223488"/>
                  </a:lnTo>
                  <a:lnTo>
                    <a:pt x="192570" y="256273"/>
                  </a:lnTo>
                  <a:lnTo>
                    <a:pt x="163615" y="290838"/>
                  </a:lnTo>
                  <a:lnTo>
                    <a:pt x="136708" y="327095"/>
                  </a:lnTo>
                  <a:lnTo>
                    <a:pt x="111940" y="364954"/>
                  </a:lnTo>
                  <a:lnTo>
                    <a:pt x="89400" y="404325"/>
                  </a:lnTo>
                  <a:lnTo>
                    <a:pt x="69177" y="445119"/>
                  </a:lnTo>
                  <a:lnTo>
                    <a:pt x="51360" y="487247"/>
                  </a:lnTo>
                  <a:lnTo>
                    <a:pt x="36039" y="530619"/>
                  </a:lnTo>
                  <a:lnTo>
                    <a:pt x="23303" y="575146"/>
                  </a:lnTo>
                  <a:lnTo>
                    <a:pt x="13242" y="620739"/>
                  </a:lnTo>
                  <a:lnTo>
                    <a:pt x="5945" y="667308"/>
                  </a:lnTo>
                  <a:lnTo>
                    <a:pt x="1501" y="714763"/>
                  </a:lnTo>
                  <a:lnTo>
                    <a:pt x="0" y="763016"/>
                  </a:lnTo>
                  <a:lnTo>
                    <a:pt x="0" y="3815080"/>
                  </a:lnTo>
                  <a:lnTo>
                    <a:pt x="1501" y="3863332"/>
                  </a:lnTo>
                  <a:lnTo>
                    <a:pt x="5945" y="3910787"/>
                  </a:lnTo>
                  <a:lnTo>
                    <a:pt x="13242" y="3957356"/>
                  </a:lnTo>
                  <a:lnTo>
                    <a:pt x="23303" y="4002949"/>
                  </a:lnTo>
                  <a:lnTo>
                    <a:pt x="36039" y="4047476"/>
                  </a:lnTo>
                  <a:lnTo>
                    <a:pt x="51360" y="4090848"/>
                  </a:lnTo>
                  <a:lnTo>
                    <a:pt x="69177" y="4132976"/>
                  </a:lnTo>
                  <a:lnTo>
                    <a:pt x="89400" y="4173770"/>
                  </a:lnTo>
                  <a:lnTo>
                    <a:pt x="111940" y="4213141"/>
                  </a:lnTo>
                  <a:lnTo>
                    <a:pt x="136708" y="4251000"/>
                  </a:lnTo>
                  <a:lnTo>
                    <a:pt x="163615" y="4287257"/>
                  </a:lnTo>
                  <a:lnTo>
                    <a:pt x="192570" y="4321822"/>
                  </a:lnTo>
                  <a:lnTo>
                    <a:pt x="223485" y="4354607"/>
                  </a:lnTo>
                  <a:lnTo>
                    <a:pt x="256270" y="4385522"/>
                  </a:lnTo>
                  <a:lnTo>
                    <a:pt x="290835" y="4414478"/>
                  </a:lnTo>
                  <a:lnTo>
                    <a:pt x="327092" y="4441384"/>
                  </a:lnTo>
                  <a:lnTo>
                    <a:pt x="364952" y="4466152"/>
                  </a:lnTo>
                  <a:lnTo>
                    <a:pt x="404324" y="4488693"/>
                  </a:lnTo>
                  <a:lnTo>
                    <a:pt x="445119" y="4508917"/>
                  </a:lnTo>
                  <a:lnTo>
                    <a:pt x="487248" y="4526734"/>
                  </a:lnTo>
                  <a:lnTo>
                    <a:pt x="530621" y="4542055"/>
                  </a:lnTo>
                  <a:lnTo>
                    <a:pt x="575150" y="4554791"/>
                  </a:lnTo>
                  <a:lnTo>
                    <a:pt x="620744" y="4564853"/>
                  </a:lnTo>
                  <a:lnTo>
                    <a:pt x="667315" y="4572150"/>
                  </a:lnTo>
                  <a:lnTo>
                    <a:pt x="714773" y="4576594"/>
                  </a:lnTo>
                  <a:lnTo>
                    <a:pt x="763028" y="4578096"/>
                  </a:lnTo>
                  <a:lnTo>
                    <a:pt x="11066271" y="4578096"/>
                  </a:lnTo>
                  <a:lnTo>
                    <a:pt x="11114524" y="4576594"/>
                  </a:lnTo>
                  <a:lnTo>
                    <a:pt x="11161979" y="4572150"/>
                  </a:lnTo>
                  <a:lnTo>
                    <a:pt x="11208548" y="4564853"/>
                  </a:lnTo>
                  <a:lnTo>
                    <a:pt x="11254141" y="4554791"/>
                  </a:lnTo>
                  <a:lnTo>
                    <a:pt x="11298668" y="4542055"/>
                  </a:lnTo>
                  <a:lnTo>
                    <a:pt x="11342040" y="4526734"/>
                  </a:lnTo>
                  <a:lnTo>
                    <a:pt x="11384168" y="4508917"/>
                  </a:lnTo>
                  <a:lnTo>
                    <a:pt x="11424962" y="4488693"/>
                  </a:lnTo>
                  <a:lnTo>
                    <a:pt x="11464333" y="4466152"/>
                  </a:lnTo>
                  <a:lnTo>
                    <a:pt x="11502192" y="4441384"/>
                  </a:lnTo>
                  <a:lnTo>
                    <a:pt x="11538449" y="4414478"/>
                  </a:lnTo>
                  <a:lnTo>
                    <a:pt x="11573014" y="4385522"/>
                  </a:lnTo>
                  <a:lnTo>
                    <a:pt x="11605799" y="4354607"/>
                  </a:lnTo>
                  <a:lnTo>
                    <a:pt x="11636714" y="4321822"/>
                  </a:lnTo>
                  <a:lnTo>
                    <a:pt x="11665670" y="4287257"/>
                  </a:lnTo>
                  <a:lnTo>
                    <a:pt x="11692576" y="4251000"/>
                  </a:lnTo>
                  <a:lnTo>
                    <a:pt x="11717344" y="4213141"/>
                  </a:lnTo>
                  <a:lnTo>
                    <a:pt x="11739885" y="4173770"/>
                  </a:lnTo>
                  <a:lnTo>
                    <a:pt x="11760109" y="4132976"/>
                  </a:lnTo>
                  <a:lnTo>
                    <a:pt x="11777926" y="4090848"/>
                  </a:lnTo>
                  <a:lnTo>
                    <a:pt x="11793247" y="4047476"/>
                  </a:lnTo>
                  <a:lnTo>
                    <a:pt x="11805983" y="4002949"/>
                  </a:lnTo>
                  <a:lnTo>
                    <a:pt x="11816045" y="3957356"/>
                  </a:lnTo>
                  <a:lnTo>
                    <a:pt x="11823342" y="3910787"/>
                  </a:lnTo>
                  <a:lnTo>
                    <a:pt x="11827786" y="3863332"/>
                  </a:lnTo>
                  <a:lnTo>
                    <a:pt x="11829288" y="3815080"/>
                  </a:lnTo>
                  <a:lnTo>
                    <a:pt x="11829288" y="763016"/>
                  </a:lnTo>
                  <a:lnTo>
                    <a:pt x="11827786" y="714763"/>
                  </a:lnTo>
                  <a:lnTo>
                    <a:pt x="11823342" y="667308"/>
                  </a:lnTo>
                  <a:lnTo>
                    <a:pt x="11816045" y="620739"/>
                  </a:lnTo>
                  <a:lnTo>
                    <a:pt x="11805983" y="575146"/>
                  </a:lnTo>
                  <a:lnTo>
                    <a:pt x="11793247" y="530619"/>
                  </a:lnTo>
                  <a:lnTo>
                    <a:pt x="11777926" y="487247"/>
                  </a:lnTo>
                  <a:lnTo>
                    <a:pt x="11760109" y="445119"/>
                  </a:lnTo>
                  <a:lnTo>
                    <a:pt x="11739885" y="404325"/>
                  </a:lnTo>
                  <a:lnTo>
                    <a:pt x="11717344" y="364954"/>
                  </a:lnTo>
                  <a:lnTo>
                    <a:pt x="11692576" y="327095"/>
                  </a:lnTo>
                  <a:lnTo>
                    <a:pt x="11665670" y="290838"/>
                  </a:lnTo>
                  <a:lnTo>
                    <a:pt x="11636714" y="256273"/>
                  </a:lnTo>
                  <a:lnTo>
                    <a:pt x="11605799" y="223488"/>
                  </a:lnTo>
                  <a:lnTo>
                    <a:pt x="11573014" y="192573"/>
                  </a:lnTo>
                  <a:lnTo>
                    <a:pt x="11538449" y="163617"/>
                  </a:lnTo>
                  <a:lnTo>
                    <a:pt x="11502192" y="136711"/>
                  </a:lnTo>
                  <a:lnTo>
                    <a:pt x="11464333" y="111943"/>
                  </a:lnTo>
                  <a:lnTo>
                    <a:pt x="11424962" y="89402"/>
                  </a:lnTo>
                  <a:lnTo>
                    <a:pt x="11384168" y="69178"/>
                  </a:lnTo>
                  <a:lnTo>
                    <a:pt x="11342040" y="51361"/>
                  </a:lnTo>
                  <a:lnTo>
                    <a:pt x="11298668" y="36040"/>
                  </a:lnTo>
                  <a:lnTo>
                    <a:pt x="11254141" y="23304"/>
                  </a:lnTo>
                  <a:lnTo>
                    <a:pt x="11208548" y="13242"/>
                  </a:lnTo>
                  <a:lnTo>
                    <a:pt x="11161979" y="5945"/>
                  </a:lnTo>
                  <a:lnTo>
                    <a:pt x="11114524" y="1501"/>
                  </a:lnTo>
                  <a:lnTo>
                    <a:pt x="11066271" y="0"/>
                  </a:lnTo>
                  <a:close/>
                </a:path>
              </a:pathLst>
            </a:custGeom>
            <a:solidFill>
              <a:srgbClr val="1B4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7639" y="1286255"/>
              <a:ext cx="11829415" cy="4578350"/>
            </a:xfrm>
            <a:custGeom>
              <a:avLst/>
              <a:gdLst/>
              <a:ahLst/>
              <a:cxnLst/>
              <a:rect l="l" t="t" r="r" b="b"/>
              <a:pathLst>
                <a:path w="11829415" h="4578350">
                  <a:moveTo>
                    <a:pt x="0" y="763016"/>
                  </a:moveTo>
                  <a:lnTo>
                    <a:pt x="1501" y="714763"/>
                  </a:lnTo>
                  <a:lnTo>
                    <a:pt x="5945" y="667308"/>
                  </a:lnTo>
                  <a:lnTo>
                    <a:pt x="13242" y="620739"/>
                  </a:lnTo>
                  <a:lnTo>
                    <a:pt x="23303" y="575146"/>
                  </a:lnTo>
                  <a:lnTo>
                    <a:pt x="36039" y="530619"/>
                  </a:lnTo>
                  <a:lnTo>
                    <a:pt x="51360" y="487247"/>
                  </a:lnTo>
                  <a:lnTo>
                    <a:pt x="69177" y="445119"/>
                  </a:lnTo>
                  <a:lnTo>
                    <a:pt x="89400" y="404325"/>
                  </a:lnTo>
                  <a:lnTo>
                    <a:pt x="111940" y="364954"/>
                  </a:lnTo>
                  <a:lnTo>
                    <a:pt x="136708" y="327095"/>
                  </a:lnTo>
                  <a:lnTo>
                    <a:pt x="163615" y="290838"/>
                  </a:lnTo>
                  <a:lnTo>
                    <a:pt x="192570" y="256273"/>
                  </a:lnTo>
                  <a:lnTo>
                    <a:pt x="223485" y="223488"/>
                  </a:lnTo>
                  <a:lnTo>
                    <a:pt x="256270" y="192573"/>
                  </a:lnTo>
                  <a:lnTo>
                    <a:pt x="290835" y="163617"/>
                  </a:lnTo>
                  <a:lnTo>
                    <a:pt x="327092" y="136711"/>
                  </a:lnTo>
                  <a:lnTo>
                    <a:pt x="364952" y="111943"/>
                  </a:lnTo>
                  <a:lnTo>
                    <a:pt x="404324" y="89402"/>
                  </a:lnTo>
                  <a:lnTo>
                    <a:pt x="445119" y="69178"/>
                  </a:lnTo>
                  <a:lnTo>
                    <a:pt x="487248" y="51361"/>
                  </a:lnTo>
                  <a:lnTo>
                    <a:pt x="530621" y="36040"/>
                  </a:lnTo>
                  <a:lnTo>
                    <a:pt x="575150" y="23304"/>
                  </a:lnTo>
                  <a:lnTo>
                    <a:pt x="620744" y="13242"/>
                  </a:lnTo>
                  <a:lnTo>
                    <a:pt x="667315" y="5945"/>
                  </a:lnTo>
                  <a:lnTo>
                    <a:pt x="714773" y="1501"/>
                  </a:lnTo>
                  <a:lnTo>
                    <a:pt x="763028" y="0"/>
                  </a:lnTo>
                  <a:lnTo>
                    <a:pt x="11066271" y="0"/>
                  </a:lnTo>
                  <a:lnTo>
                    <a:pt x="11114524" y="1501"/>
                  </a:lnTo>
                  <a:lnTo>
                    <a:pt x="11161979" y="5945"/>
                  </a:lnTo>
                  <a:lnTo>
                    <a:pt x="11208548" y="13242"/>
                  </a:lnTo>
                  <a:lnTo>
                    <a:pt x="11254141" y="23304"/>
                  </a:lnTo>
                  <a:lnTo>
                    <a:pt x="11298668" y="36040"/>
                  </a:lnTo>
                  <a:lnTo>
                    <a:pt x="11342040" y="51361"/>
                  </a:lnTo>
                  <a:lnTo>
                    <a:pt x="11384168" y="69178"/>
                  </a:lnTo>
                  <a:lnTo>
                    <a:pt x="11424962" y="89402"/>
                  </a:lnTo>
                  <a:lnTo>
                    <a:pt x="11464333" y="111943"/>
                  </a:lnTo>
                  <a:lnTo>
                    <a:pt x="11502192" y="136711"/>
                  </a:lnTo>
                  <a:lnTo>
                    <a:pt x="11538449" y="163617"/>
                  </a:lnTo>
                  <a:lnTo>
                    <a:pt x="11573014" y="192573"/>
                  </a:lnTo>
                  <a:lnTo>
                    <a:pt x="11605799" y="223488"/>
                  </a:lnTo>
                  <a:lnTo>
                    <a:pt x="11636714" y="256273"/>
                  </a:lnTo>
                  <a:lnTo>
                    <a:pt x="11665670" y="290838"/>
                  </a:lnTo>
                  <a:lnTo>
                    <a:pt x="11692576" y="327095"/>
                  </a:lnTo>
                  <a:lnTo>
                    <a:pt x="11717344" y="364954"/>
                  </a:lnTo>
                  <a:lnTo>
                    <a:pt x="11739885" y="404325"/>
                  </a:lnTo>
                  <a:lnTo>
                    <a:pt x="11760109" y="445119"/>
                  </a:lnTo>
                  <a:lnTo>
                    <a:pt x="11777926" y="487247"/>
                  </a:lnTo>
                  <a:lnTo>
                    <a:pt x="11793247" y="530619"/>
                  </a:lnTo>
                  <a:lnTo>
                    <a:pt x="11805983" y="575146"/>
                  </a:lnTo>
                  <a:lnTo>
                    <a:pt x="11816045" y="620739"/>
                  </a:lnTo>
                  <a:lnTo>
                    <a:pt x="11823342" y="667308"/>
                  </a:lnTo>
                  <a:lnTo>
                    <a:pt x="11827786" y="714763"/>
                  </a:lnTo>
                  <a:lnTo>
                    <a:pt x="11829288" y="763016"/>
                  </a:lnTo>
                  <a:lnTo>
                    <a:pt x="11829288" y="3815080"/>
                  </a:lnTo>
                  <a:lnTo>
                    <a:pt x="11827786" y="3863332"/>
                  </a:lnTo>
                  <a:lnTo>
                    <a:pt x="11823342" y="3910787"/>
                  </a:lnTo>
                  <a:lnTo>
                    <a:pt x="11816045" y="3957356"/>
                  </a:lnTo>
                  <a:lnTo>
                    <a:pt x="11805983" y="4002949"/>
                  </a:lnTo>
                  <a:lnTo>
                    <a:pt x="11793247" y="4047476"/>
                  </a:lnTo>
                  <a:lnTo>
                    <a:pt x="11777926" y="4090848"/>
                  </a:lnTo>
                  <a:lnTo>
                    <a:pt x="11760109" y="4132976"/>
                  </a:lnTo>
                  <a:lnTo>
                    <a:pt x="11739885" y="4173770"/>
                  </a:lnTo>
                  <a:lnTo>
                    <a:pt x="11717344" y="4213141"/>
                  </a:lnTo>
                  <a:lnTo>
                    <a:pt x="11692576" y="4251000"/>
                  </a:lnTo>
                  <a:lnTo>
                    <a:pt x="11665670" y="4287257"/>
                  </a:lnTo>
                  <a:lnTo>
                    <a:pt x="11636714" y="4321822"/>
                  </a:lnTo>
                  <a:lnTo>
                    <a:pt x="11605799" y="4354607"/>
                  </a:lnTo>
                  <a:lnTo>
                    <a:pt x="11573014" y="4385522"/>
                  </a:lnTo>
                  <a:lnTo>
                    <a:pt x="11538449" y="4414478"/>
                  </a:lnTo>
                  <a:lnTo>
                    <a:pt x="11502192" y="4441384"/>
                  </a:lnTo>
                  <a:lnTo>
                    <a:pt x="11464333" y="4466152"/>
                  </a:lnTo>
                  <a:lnTo>
                    <a:pt x="11424962" y="4488693"/>
                  </a:lnTo>
                  <a:lnTo>
                    <a:pt x="11384168" y="4508917"/>
                  </a:lnTo>
                  <a:lnTo>
                    <a:pt x="11342040" y="4526734"/>
                  </a:lnTo>
                  <a:lnTo>
                    <a:pt x="11298668" y="4542055"/>
                  </a:lnTo>
                  <a:lnTo>
                    <a:pt x="11254141" y="4554791"/>
                  </a:lnTo>
                  <a:lnTo>
                    <a:pt x="11208548" y="4564853"/>
                  </a:lnTo>
                  <a:lnTo>
                    <a:pt x="11161979" y="4572150"/>
                  </a:lnTo>
                  <a:lnTo>
                    <a:pt x="11114524" y="4576594"/>
                  </a:lnTo>
                  <a:lnTo>
                    <a:pt x="11066271" y="4578096"/>
                  </a:lnTo>
                  <a:lnTo>
                    <a:pt x="763028" y="4578096"/>
                  </a:lnTo>
                  <a:lnTo>
                    <a:pt x="714773" y="4576594"/>
                  </a:lnTo>
                  <a:lnTo>
                    <a:pt x="667315" y="4572150"/>
                  </a:lnTo>
                  <a:lnTo>
                    <a:pt x="620744" y="4564853"/>
                  </a:lnTo>
                  <a:lnTo>
                    <a:pt x="575150" y="4554791"/>
                  </a:lnTo>
                  <a:lnTo>
                    <a:pt x="530621" y="4542055"/>
                  </a:lnTo>
                  <a:lnTo>
                    <a:pt x="487248" y="4526734"/>
                  </a:lnTo>
                  <a:lnTo>
                    <a:pt x="445119" y="4508917"/>
                  </a:lnTo>
                  <a:lnTo>
                    <a:pt x="404324" y="4488693"/>
                  </a:lnTo>
                  <a:lnTo>
                    <a:pt x="364952" y="4466152"/>
                  </a:lnTo>
                  <a:lnTo>
                    <a:pt x="327092" y="4441384"/>
                  </a:lnTo>
                  <a:lnTo>
                    <a:pt x="290835" y="4414478"/>
                  </a:lnTo>
                  <a:lnTo>
                    <a:pt x="256270" y="4385522"/>
                  </a:lnTo>
                  <a:lnTo>
                    <a:pt x="223485" y="4354607"/>
                  </a:lnTo>
                  <a:lnTo>
                    <a:pt x="192570" y="4321822"/>
                  </a:lnTo>
                  <a:lnTo>
                    <a:pt x="163615" y="4287257"/>
                  </a:lnTo>
                  <a:lnTo>
                    <a:pt x="136708" y="4251000"/>
                  </a:lnTo>
                  <a:lnTo>
                    <a:pt x="111940" y="4213141"/>
                  </a:lnTo>
                  <a:lnTo>
                    <a:pt x="89400" y="4173770"/>
                  </a:lnTo>
                  <a:lnTo>
                    <a:pt x="69177" y="4132976"/>
                  </a:lnTo>
                  <a:lnTo>
                    <a:pt x="51360" y="4090848"/>
                  </a:lnTo>
                  <a:lnTo>
                    <a:pt x="36039" y="4047476"/>
                  </a:lnTo>
                  <a:lnTo>
                    <a:pt x="23303" y="4002949"/>
                  </a:lnTo>
                  <a:lnTo>
                    <a:pt x="13242" y="3957356"/>
                  </a:lnTo>
                  <a:lnTo>
                    <a:pt x="5945" y="3910787"/>
                  </a:lnTo>
                  <a:lnTo>
                    <a:pt x="1501" y="3863332"/>
                  </a:lnTo>
                  <a:lnTo>
                    <a:pt x="0" y="3815080"/>
                  </a:lnTo>
                  <a:lnTo>
                    <a:pt x="0" y="763016"/>
                  </a:lnTo>
                  <a:close/>
                </a:path>
              </a:pathLst>
            </a:custGeom>
            <a:ln w="24384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spc="-10" dirty="0"/>
              <a:t>Metode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6" name="object 6"/>
          <p:cNvSpPr txBox="1"/>
          <p:nvPr/>
        </p:nvSpPr>
        <p:spPr>
          <a:xfrm>
            <a:off x="469188" y="1191800"/>
            <a:ext cx="11230610" cy="459930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295"/>
              </a:spcBef>
              <a:buFont typeface="Wingdings"/>
              <a:buChar char=""/>
              <a:tabLst>
                <a:tab pos="469265" algn="l"/>
              </a:tabLst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Penelitian</a:t>
            </a:r>
            <a:r>
              <a:rPr sz="2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ini</a:t>
            </a:r>
            <a:r>
              <a:rPr sz="2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menggunakan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metode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deskriptif</a:t>
            </a:r>
            <a:r>
              <a:rPr sz="2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kuantitatif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pendekatan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purposive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sampling.</a:t>
            </a:r>
            <a:endParaRPr sz="20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469265" algn="l"/>
              </a:tabLst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Populasi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konsumen</a:t>
            </a:r>
            <a:r>
              <a:rPr sz="20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adalah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20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pernah</a:t>
            </a:r>
            <a:r>
              <a:rPr sz="20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berkunjung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membeli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produk</a:t>
            </a:r>
            <a:r>
              <a:rPr sz="20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ke</a:t>
            </a:r>
            <a:r>
              <a:rPr sz="20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Indomaret</a:t>
            </a:r>
            <a:r>
              <a:rPr sz="2000" spc="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cabang</a:t>
            </a:r>
            <a:r>
              <a:rPr sz="20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Porong</a:t>
            </a:r>
            <a:endParaRPr sz="20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lebih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dari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kali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ukuran sampelnya</a:t>
            </a:r>
            <a:r>
              <a:rPr sz="2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adalah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190</a:t>
            </a:r>
            <a:r>
              <a:rPr sz="2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responden.</a:t>
            </a:r>
            <a:endParaRPr sz="20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469265" algn="l"/>
              </a:tabLst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Teknik</a:t>
            </a:r>
            <a:r>
              <a:rPr sz="20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pengambilan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sampel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menggunakan</a:t>
            </a:r>
            <a:r>
              <a:rPr sz="2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Teknik</a:t>
            </a: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quota</a:t>
            </a:r>
            <a:r>
              <a:rPr sz="2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sampling.</a:t>
            </a:r>
            <a:endParaRPr sz="20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469265" algn="l"/>
              </a:tabLst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Metode</a:t>
            </a:r>
            <a:r>
              <a:rPr sz="2000" spc="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pengumpulan</a:t>
            </a:r>
            <a:r>
              <a:rPr sz="2000" spc="3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2000" spc="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menggunakan</a:t>
            </a:r>
            <a:r>
              <a:rPr sz="20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2000" spc="3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primer,</a:t>
            </a:r>
            <a:r>
              <a:rPr sz="2000" spc="3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berupa</a:t>
            </a:r>
            <a:r>
              <a:rPr sz="2000" spc="3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observasi</a:t>
            </a:r>
            <a:r>
              <a:rPr sz="20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&amp;</a:t>
            </a:r>
            <a:r>
              <a:rPr sz="2000" spc="3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kuisioner,</a:t>
            </a:r>
            <a:r>
              <a:rPr sz="2000" spc="3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sedangkan</a:t>
            </a:r>
            <a:r>
              <a:rPr sz="2000" spc="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sekunder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dari</a:t>
            </a:r>
            <a:r>
              <a:rPr sz="2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jurnal-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jurnal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pendukung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relevan.</a:t>
            </a:r>
            <a:endParaRPr sz="2000">
              <a:latin typeface="Times New Roman"/>
              <a:cs typeface="Times New Roman"/>
            </a:endParaRPr>
          </a:p>
          <a:p>
            <a:pPr marL="469900" marR="9525" indent="-457200" algn="just">
              <a:lnSpc>
                <a:spcPct val="100000"/>
              </a:lnSpc>
              <a:spcBef>
                <a:spcPts val="1200"/>
              </a:spcBef>
              <a:buFont typeface="Wingdings"/>
              <a:buChar char=""/>
              <a:tabLst>
                <a:tab pos="469900" algn="l"/>
              </a:tabLst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Pengumpulan</a:t>
            </a:r>
            <a:r>
              <a:rPr sz="20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2000" spc="25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2000" spc="2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menggunakan</a:t>
            </a:r>
            <a:r>
              <a:rPr sz="2000" spc="2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skala</a:t>
            </a:r>
            <a:r>
              <a:rPr sz="2000" spc="2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Likert</a:t>
            </a:r>
            <a:r>
              <a:rPr sz="2000" spc="2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dilakukan</a:t>
            </a:r>
            <a:r>
              <a:rPr sz="2000" spc="2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2000" spc="2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mengaplikasikan</a:t>
            </a:r>
            <a:r>
              <a:rPr sz="2000" spc="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lima</a:t>
            </a:r>
            <a:r>
              <a:rPr sz="2000" spc="2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tingkat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skala</a:t>
            </a:r>
            <a:r>
              <a:rPr sz="2000" spc="2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yang</a:t>
            </a:r>
            <a:r>
              <a:rPr sz="2000" spc="1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terdiri</a:t>
            </a:r>
            <a:r>
              <a:rPr sz="2000" spc="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dari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2000" spc="20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(Sangat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Tidak</a:t>
            </a:r>
            <a:r>
              <a:rPr sz="20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Setuju),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(Tidak</a:t>
            </a:r>
            <a:r>
              <a:rPr sz="20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Setuju),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(Netral),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(Setuju),</a:t>
            </a:r>
            <a:r>
              <a:rPr sz="20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0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(Sangat Setuju).</a:t>
            </a:r>
            <a:endParaRPr sz="2000">
              <a:latin typeface="Times New Roman"/>
              <a:cs typeface="Times New Roman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1205"/>
              </a:spcBef>
              <a:buFont typeface="Wingdings"/>
              <a:buChar char=""/>
              <a:tabLst>
                <a:tab pos="469900" algn="l"/>
              </a:tabLst>
            </a:pP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Analisis</a:t>
            </a:r>
            <a:r>
              <a:rPr sz="2000" spc="2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20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dilakukan</a:t>
            </a:r>
            <a:r>
              <a:rPr sz="2000" spc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2000" spc="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menggunakan</a:t>
            </a:r>
            <a:r>
              <a:rPr sz="2000" spc="2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SPSS</a:t>
            </a:r>
            <a:r>
              <a:rPr sz="2000" spc="2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26,</a:t>
            </a:r>
            <a:r>
              <a:rPr sz="2000" spc="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termasuk</a:t>
            </a:r>
            <a:r>
              <a:rPr sz="2000" spc="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uji</a:t>
            </a:r>
            <a:r>
              <a:rPr sz="2000" spc="2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validitas,</a:t>
            </a:r>
            <a:r>
              <a:rPr sz="2000" spc="22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reliabilitas,</a:t>
            </a:r>
            <a:r>
              <a:rPr sz="2000" spc="2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normalitas,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regresi</a:t>
            </a:r>
            <a:r>
              <a:rPr sz="2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linear</a:t>
            </a:r>
            <a:r>
              <a:rPr sz="2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berganda</a:t>
            </a:r>
            <a:r>
              <a:rPr sz="2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dengan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pendekatan</a:t>
            </a:r>
            <a:r>
              <a:rPr sz="2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klasik,</a:t>
            </a:r>
            <a:r>
              <a:rPr sz="2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serta</a:t>
            </a:r>
            <a:r>
              <a:rPr sz="2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uji</a:t>
            </a:r>
            <a:r>
              <a:rPr sz="2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koefisien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determinasi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(R2),</a:t>
            </a:r>
            <a:r>
              <a:rPr sz="2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uji</a:t>
            </a:r>
            <a:r>
              <a:rPr sz="20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F,</a:t>
            </a:r>
            <a:r>
              <a:rPr sz="20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dan</a:t>
            </a:r>
            <a:r>
              <a:rPr sz="20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uji 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dirty="0"/>
              <a:t>Kerangka</a:t>
            </a:r>
            <a:r>
              <a:rPr spc="-10" dirty="0"/>
              <a:t> </a:t>
            </a:r>
            <a:r>
              <a:rPr spc="45" dirty="0"/>
              <a:t>Konseptual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76161" y="1417142"/>
            <a:ext cx="5426710" cy="1067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Times New Roman"/>
                <a:cs typeface="Times New Roman"/>
              </a:rPr>
              <a:t>Dengan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kerangka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konseptual,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peneliti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dapat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berhipotesis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bahwa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0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469265" algn="l"/>
                <a:tab pos="1122045" algn="l"/>
                <a:tab pos="2298700" algn="l"/>
                <a:tab pos="3512185" algn="l"/>
                <a:tab pos="4792980" algn="l"/>
              </a:tabLst>
            </a:pPr>
            <a:r>
              <a:rPr sz="2000" spc="-25" dirty="0">
                <a:latin typeface="Times New Roman"/>
                <a:cs typeface="Times New Roman"/>
              </a:rPr>
              <a:t>1)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5" dirty="0">
                <a:latin typeface="Times New Roman"/>
                <a:cs typeface="Times New Roman"/>
              </a:rPr>
              <a:t>H1: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Terdapat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pengaruh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signifikan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antara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33361" y="2460498"/>
            <a:ext cx="497395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423670" algn="l"/>
                <a:tab pos="2652395" algn="l"/>
                <a:tab pos="3311525" algn="l"/>
                <a:tab pos="4356735" algn="l"/>
              </a:tabLst>
            </a:pPr>
            <a:r>
              <a:rPr sz="2000" spc="-10" dirty="0">
                <a:latin typeface="Times New Roman"/>
                <a:cs typeface="Times New Roman"/>
              </a:rPr>
              <a:t>Pengalaman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Pelanggan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Times New Roman"/>
                <a:cs typeface="Times New Roman"/>
              </a:rPr>
              <a:t>(X1)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terhadap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Minat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76161" y="2638460"/>
            <a:ext cx="5431155" cy="192913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1090"/>
              </a:spcBef>
            </a:pPr>
            <a:r>
              <a:rPr sz="2000" dirty="0">
                <a:latin typeface="Times New Roman"/>
                <a:cs typeface="Times New Roman"/>
              </a:rPr>
              <a:t>Beli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Ulang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(Y)</a:t>
            </a:r>
            <a:endParaRPr sz="20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985"/>
              </a:spcBef>
              <a:buAutoNum type="arabicParenR" startAt="2"/>
              <a:tabLst>
                <a:tab pos="469265" algn="l"/>
              </a:tabLst>
            </a:pPr>
            <a:r>
              <a:rPr sz="2000" dirty="0">
                <a:latin typeface="Times New Roman"/>
                <a:cs typeface="Times New Roman"/>
              </a:rPr>
              <a:t>H2:</a:t>
            </a:r>
            <a:r>
              <a:rPr sz="2000" spc="3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Terdapat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pengaruh</a:t>
            </a:r>
            <a:r>
              <a:rPr sz="2000" spc="3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signifikan</a:t>
            </a:r>
            <a:r>
              <a:rPr sz="2000" spc="3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antara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Citra</a:t>
            </a:r>
            <a:endParaRPr sz="20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(X2)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terhadap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Minat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Beli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Ulang </a:t>
            </a:r>
            <a:r>
              <a:rPr sz="2000" spc="-25" dirty="0">
                <a:latin typeface="Times New Roman"/>
                <a:cs typeface="Times New Roman"/>
              </a:rPr>
              <a:t>(Y)</a:t>
            </a:r>
            <a:endParaRPr sz="2000">
              <a:latin typeface="Times New Roman"/>
              <a:cs typeface="Times New Roman"/>
            </a:endParaRPr>
          </a:p>
          <a:p>
            <a:pPr marL="469265" marR="5080" indent="-457200">
              <a:lnSpc>
                <a:spcPct val="100000"/>
              </a:lnSpc>
              <a:spcBef>
                <a:spcPts val="1010"/>
              </a:spcBef>
              <a:buAutoNum type="arabicParenR" startAt="3"/>
              <a:tabLst>
                <a:tab pos="469265" algn="l"/>
              </a:tabLst>
            </a:pPr>
            <a:r>
              <a:rPr sz="2000" dirty="0">
                <a:latin typeface="Times New Roman"/>
                <a:cs typeface="Times New Roman"/>
              </a:rPr>
              <a:t>H3: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Terdapat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pengaruh</a:t>
            </a:r>
            <a:r>
              <a:rPr sz="2000" spc="3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signifikan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antara</a:t>
            </a:r>
            <a:r>
              <a:rPr sz="2000" spc="3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Trust </a:t>
            </a:r>
            <a:r>
              <a:rPr sz="2000" dirty="0">
                <a:latin typeface="Times New Roman"/>
                <a:cs typeface="Times New Roman"/>
              </a:rPr>
              <a:t>(X3)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terhadap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Minat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Beli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Ulang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(Y)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76161" y="4670882"/>
            <a:ext cx="5429885" cy="939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 algn="just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Times New Roman"/>
                <a:cs typeface="Times New Roman"/>
              </a:rPr>
              <a:t>4)</a:t>
            </a:r>
            <a:r>
              <a:rPr sz="2000" spc="44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H3:</a:t>
            </a:r>
            <a:r>
              <a:rPr sz="2000" spc="19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Terdapat</a:t>
            </a:r>
            <a:r>
              <a:rPr sz="2000" spc="19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pengaruh</a:t>
            </a:r>
            <a:r>
              <a:rPr sz="2000" spc="204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signifikan</a:t>
            </a:r>
            <a:r>
              <a:rPr sz="2000" spc="190" dirty="0">
                <a:latin typeface="Times New Roman"/>
                <a:cs typeface="Times New Roman"/>
              </a:rPr>
              <a:t>   </a:t>
            </a:r>
            <a:r>
              <a:rPr sz="2000" spc="-10" dirty="0">
                <a:latin typeface="Times New Roman"/>
                <a:cs typeface="Times New Roman"/>
              </a:rPr>
              <a:t>antara </a:t>
            </a:r>
            <a:r>
              <a:rPr sz="2000" dirty="0">
                <a:latin typeface="Times New Roman"/>
                <a:cs typeface="Times New Roman"/>
              </a:rPr>
              <a:t>Pengalaman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Pelanggan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(X1),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Citra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Merek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(X2) </a:t>
            </a:r>
            <a:r>
              <a:rPr sz="2000" dirty="0">
                <a:latin typeface="Times New Roman"/>
                <a:cs typeface="Times New Roman"/>
              </a:rPr>
              <a:t>dan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Trust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(X3)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dengan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Minat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Beli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Ulang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(Y)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" y="1234439"/>
            <a:ext cx="6074664" cy="4744974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39" y="112776"/>
            <a:ext cx="11829415" cy="1042669"/>
          </a:xfrm>
          <a:prstGeom prst="rect">
            <a:avLst/>
          </a:prstGeom>
          <a:solidFill>
            <a:srgbClr val="1B4685"/>
          </a:solidFill>
        </p:spPr>
        <p:txBody>
          <a:bodyPr vert="horz" wrap="square" lIns="0" tIns="1155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10"/>
              </a:spcBef>
            </a:pPr>
            <a:r>
              <a:rPr spc="85" dirty="0"/>
              <a:t>Indikator</a:t>
            </a:r>
            <a:r>
              <a:rPr spc="10" dirty="0"/>
              <a:t> </a:t>
            </a:r>
            <a:r>
              <a:rPr spc="35" dirty="0"/>
              <a:t>Penelitian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0413" y="1423504"/>
          <a:ext cx="11831318" cy="3987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1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0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7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4195">
                <a:tc>
                  <a:txBody>
                    <a:bodyPr/>
                    <a:lstStyle/>
                    <a:p>
                      <a:pPr marL="1193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Pengalaman</a:t>
                      </a:r>
                      <a:r>
                        <a:rPr sz="2000" b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Pelanggan</a:t>
                      </a:r>
                      <a:r>
                        <a:rPr sz="2000" b="1" spc="-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(X1)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B4685"/>
                    </a:solidFill>
                  </a:tcPr>
                </a:tc>
                <a:tc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Citra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Merek</a:t>
                      </a:r>
                      <a:r>
                        <a:rPr sz="2000" b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(X2)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B4685"/>
                    </a:solidFill>
                  </a:tcPr>
                </a:tc>
                <a:tc>
                  <a:txBody>
                    <a:bodyPr/>
                    <a:lstStyle/>
                    <a:p>
                      <a:pPr marL="7512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Trust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(X3)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B4685"/>
                    </a:solidFill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Minat</a:t>
                      </a:r>
                      <a:r>
                        <a:rPr sz="20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Beli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Ulang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(Y)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1B46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604">
                <a:tc>
                  <a:txBody>
                    <a:bodyPr/>
                    <a:lstStyle/>
                    <a:p>
                      <a:pPr marL="435609" indent="-344805">
                        <a:lnSpc>
                          <a:spcPct val="100000"/>
                        </a:lnSpc>
                        <a:spcBef>
                          <a:spcPts val="285"/>
                        </a:spcBef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Perceived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ease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use: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5609" indent="-344805">
                        <a:lnSpc>
                          <a:spcPct val="100000"/>
                        </a:lnSpc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Customer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Review: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5609" indent="-344805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Customization: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5609" indent="-344805">
                        <a:lnSpc>
                          <a:spcPct val="100000"/>
                        </a:lnSpc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Security: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5609" indent="-344805">
                        <a:lnSpc>
                          <a:spcPct val="100000"/>
                        </a:lnSpc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Fulfillment</a:t>
                      </a:r>
                      <a:r>
                        <a:rPr sz="2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Reliability: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5609" indent="-344805">
                        <a:lnSpc>
                          <a:spcPct val="100000"/>
                        </a:lnSpc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Customer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Service: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5609" indent="-344805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/>
                        <a:tabLst>
                          <a:tab pos="435609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Store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Offering: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6245" indent="-344170">
                        <a:lnSpc>
                          <a:spcPct val="100000"/>
                        </a:lnSpc>
                        <a:spcBef>
                          <a:spcPts val="285"/>
                        </a:spcBef>
                        <a:buAutoNum type="arabicPeriod"/>
                        <a:tabLst>
                          <a:tab pos="43624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Merek</a:t>
                      </a: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memiliki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kualitas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 indent="-344170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 startAt="2"/>
                        <a:tabLst>
                          <a:tab pos="43624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Merek</a:t>
                      </a: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bisa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dipercaya: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 indent="-344170">
                        <a:lnSpc>
                          <a:spcPct val="100000"/>
                        </a:lnSpc>
                        <a:buAutoNum type="arabicPeriod" startAt="3"/>
                        <a:tabLst>
                          <a:tab pos="43624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Merek</a:t>
                      </a: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sudah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cukup</a:t>
                      </a:r>
                      <a:r>
                        <a:rPr sz="20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dikenal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 indent="-344170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 startAt="4"/>
                        <a:tabLst>
                          <a:tab pos="43624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Merek</a:t>
                      </a: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mudah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diingat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245" marR="295275" indent="-344805">
                        <a:lnSpc>
                          <a:spcPct val="100000"/>
                        </a:lnSpc>
                        <a:buAutoNum type="arabicPeriod" startAt="5"/>
                        <a:tabLst>
                          <a:tab pos="43624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Merek</a:t>
                      </a:r>
                      <a:r>
                        <a:rPr sz="20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memiliki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posisi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di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benak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pelanggan tinggi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6880" indent="-344170">
                        <a:lnSpc>
                          <a:spcPct val="100000"/>
                        </a:lnSpc>
                        <a:spcBef>
                          <a:spcPts val="285"/>
                        </a:spcBef>
                        <a:buAutoNum type="arabicPeriod"/>
                        <a:tabLst>
                          <a:tab pos="436880" algn="l"/>
                        </a:tabLst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Kemampuan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88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(ability)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344170" marR="791845" indent="-344170" algn="r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 startAt="2"/>
                        <a:tabLst>
                          <a:tab pos="34417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Kebaikan</a:t>
                      </a:r>
                      <a:r>
                        <a:rPr sz="20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hati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R="771525" algn="r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(benevolence)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6880" indent="-344170">
                        <a:lnSpc>
                          <a:spcPct val="100000"/>
                        </a:lnSpc>
                        <a:buAutoNum type="arabicPeriod" startAt="3"/>
                        <a:tabLst>
                          <a:tab pos="43688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Integritas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(integrity)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0" indent="-344805">
                        <a:lnSpc>
                          <a:spcPct val="100000"/>
                        </a:lnSpc>
                        <a:spcBef>
                          <a:spcPts val="285"/>
                        </a:spcBef>
                        <a:buAutoNum type="arabicPeriod"/>
                        <a:tabLst>
                          <a:tab pos="43815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Minat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transaksional: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8150" indent="-344805">
                        <a:lnSpc>
                          <a:spcPct val="100000"/>
                        </a:lnSpc>
                        <a:buAutoNum type="arabicPeriod"/>
                        <a:tabLst>
                          <a:tab pos="43815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Minat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referensial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8150" indent="-344805">
                        <a:lnSpc>
                          <a:spcPct val="100000"/>
                        </a:lnSpc>
                        <a:spcBef>
                          <a:spcPts val="5"/>
                        </a:spcBef>
                        <a:buAutoNum type="arabicPeriod"/>
                        <a:tabLst>
                          <a:tab pos="43815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Minat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preferensial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8150" indent="-344805">
                        <a:lnSpc>
                          <a:spcPct val="100000"/>
                        </a:lnSpc>
                        <a:buAutoNum type="arabicPeriod"/>
                        <a:tabLst>
                          <a:tab pos="438150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Minat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eksploratif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3176</Words>
  <Application>Microsoft Office PowerPoint</Application>
  <PresentationFormat>Widescreen</PresentationFormat>
  <Paragraphs>157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 MT</vt:lpstr>
      <vt:lpstr>Calibri</vt:lpstr>
      <vt:lpstr>Century Gothic</vt:lpstr>
      <vt:lpstr>Exo</vt:lpstr>
      <vt:lpstr>Times New Roman</vt:lpstr>
      <vt:lpstr>Wingdings</vt:lpstr>
      <vt:lpstr>Office Theme</vt:lpstr>
      <vt:lpstr>Document</vt:lpstr>
      <vt:lpstr>PowerPoint Presentation</vt:lpstr>
      <vt:lpstr>Pendahuluan</vt:lpstr>
      <vt:lpstr>Pendahuluan (Lanjutan)</vt:lpstr>
      <vt:lpstr>Pendahuluan (Lanjutan)</vt:lpstr>
      <vt:lpstr>Rumusan Masalah</vt:lpstr>
      <vt:lpstr>Tujuan Penelitian</vt:lpstr>
      <vt:lpstr>Metode</vt:lpstr>
      <vt:lpstr>Kerangka Konseptual</vt:lpstr>
      <vt:lpstr>Indikator Penelitian</vt:lpstr>
      <vt:lpstr>Hasil Penelitian (Regresi Linear Berganda)</vt:lpstr>
      <vt:lpstr>Uji t</vt:lpstr>
      <vt:lpstr>Uji f</vt:lpstr>
      <vt:lpstr>Pembahasan</vt:lpstr>
      <vt:lpstr>Pembahasan</vt:lpstr>
      <vt:lpstr>Pembahasan</vt:lpstr>
      <vt:lpstr>Kesimpulan</vt:lpstr>
      <vt:lpstr>Referensi</vt:lpstr>
      <vt:lpstr>Referensi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Ismawan Muklis</dc:creator>
  <cp:lastModifiedBy>User</cp:lastModifiedBy>
  <cp:revision>2</cp:revision>
  <dcterms:created xsi:type="dcterms:W3CDTF">2024-05-04T13:37:03Z</dcterms:created>
  <dcterms:modified xsi:type="dcterms:W3CDTF">2024-05-04T14:42:29Z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2024-05-04T00:00:00Z</vt:filetime>
  </property>
  <property fmtid="{D5CDD505-2E9C-101B-9397-08002B2CF9AE}" pid="5" name="Producer">
    <vt:lpwstr>www.ilovepdf.com</vt:lpwstr>
  </property>
</Properties>
</file>