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12192000" cy="6858000"/>
  <p:notesSz cx="9144000" cy="6858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mbria" panose="02040503050406030204" pitchFamily="18" charset="0"/>
      <p:regular r:id="rId18"/>
      <p:bold r:id="rId19"/>
      <p:italic r:id="rId20"/>
      <p:boldItalic r:id="rId21"/>
    </p:embeddedFont>
    <p:embeddedFont>
      <p:font typeface="Century Gothic" panose="020B0502020202020204" pitchFamily="34" charset="0"/>
      <p:regular r:id="rId22"/>
      <p:bold r:id="rId23"/>
      <p:italic r:id="rId24"/>
      <p:boldItalic r:id="rId25"/>
    </p:embeddedFont>
    <p:embeddedFont>
      <p:font typeface="Exo" panose="020B060402020202020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gY2+DM/rwO2HkSTRKEfJ3qJmWL/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customschemas.google.com/relationships/presentationmetadata" Target="meta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79484" y="0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" name="Google Shape;3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04f7abbb21_0_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g104f7abbb21_0_297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g104f7abbb21_0_297:notes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04f7abbb21_0_303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g104f7abbb21_0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04f7abbb21_0_3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g104f7abbb21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04f7abbb21_0_70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g104f7abbb21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04f7abbb2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g104f7abbb21_0_0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" name="Google Shape;75;g104f7abbb21_0_0:notes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04f7abbb21_0_315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g104f7abbb21_0_3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04f7abbb21_0_61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104f7abbb2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04f7abbb21_0_95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g104f7abbb21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rgbClr val="0A2246"/>
            </a:gs>
            <a:gs pos="100000">
              <a:srgbClr val="1D4886"/>
            </a:gs>
          </a:gsLst>
          <a:lin ang="5400000" scaled="0"/>
        </a:gra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5"/>
          <p:cNvPicPr preferRelativeResize="0"/>
          <p:nvPr/>
        </p:nvPicPr>
        <p:blipFill rotWithShape="1">
          <a:blip r:embed="rId2">
            <a:alphaModFix amt="60000"/>
          </a:blip>
          <a:srcRect l="46601" t="2654" r="7599"/>
          <a:stretch/>
        </p:blipFill>
        <p:spPr>
          <a:xfrm>
            <a:off x="-1" y="3509963"/>
            <a:ext cx="3146679" cy="3358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5"/>
          <p:cNvPicPr preferRelativeResize="0"/>
          <p:nvPr/>
        </p:nvPicPr>
        <p:blipFill rotWithShape="1">
          <a:blip r:embed="rId3">
            <a:alphaModFix/>
          </a:blip>
          <a:srcRect l="21878" t="94162" r="21683" b="1155"/>
          <a:stretch/>
        </p:blipFill>
        <p:spPr>
          <a:xfrm>
            <a:off x="3510723" y="6456981"/>
            <a:ext cx="5170554" cy="32150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5"/>
          <p:cNvSpPr txBox="1">
            <a:spLocks noGrp="1"/>
          </p:cNvSpPr>
          <p:nvPr>
            <p:ph type="ctrTitle"/>
          </p:nvPr>
        </p:nvSpPr>
        <p:spPr>
          <a:xfrm>
            <a:off x="914400" y="1537252"/>
            <a:ext cx="10363200" cy="197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Exo"/>
              <a:buNone/>
              <a:defRPr sz="60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subTitle" idx="1"/>
          </p:nvPr>
        </p:nvSpPr>
        <p:spPr>
          <a:xfrm>
            <a:off x="1524000" y="3750365"/>
            <a:ext cx="9144000" cy="1507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dt" idx="10"/>
          </p:nvPr>
        </p:nvSpPr>
        <p:spPr>
          <a:xfrm>
            <a:off x="767523" y="565301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5"/>
          <p:cNvSpPr txBox="1">
            <a:spLocks noGrp="1"/>
          </p:cNvSpPr>
          <p:nvPr>
            <p:ph type="ftr" idx="11"/>
          </p:nvPr>
        </p:nvSpPr>
        <p:spPr>
          <a:xfrm>
            <a:off x="4038600" y="5653019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5"/>
          <p:cNvSpPr txBox="1">
            <a:spLocks noGrp="1"/>
          </p:cNvSpPr>
          <p:nvPr>
            <p:ph type="sldNum" idx="12"/>
          </p:nvPr>
        </p:nvSpPr>
        <p:spPr>
          <a:xfrm>
            <a:off x="8681277" y="565301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" name="Google Shape;23;p25"/>
          <p:cNvSpPr txBox="1"/>
          <p:nvPr/>
        </p:nvSpPr>
        <p:spPr>
          <a:xfrm>
            <a:off x="6852481" y="465853"/>
            <a:ext cx="241962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FFC000"/>
                </a:solidFill>
                <a:latin typeface="Exo"/>
                <a:ea typeface="Exo"/>
                <a:cs typeface="Exo"/>
                <a:sym typeface="Exo"/>
              </a:rPr>
              <a:t>UNIVERSITAS MUHAMMADIYAH SIDOARJO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24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75247" y="226794"/>
            <a:ext cx="2187844" cy="10052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" name="Google Shape;25;p25"/>
          <p:cNvCxnSpPr/>
          <p:nvPr/>
        </p:nvCxnSpPr>
        <p:spPr>
          <a:xfrm>
            <a:off x="9372600" y="465853"/>
            <a:ext cx="0" cy="830997"/>
          </a:xfrm>
          <a:prstGeom prst="straightConnector1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26"/>
          <p:cNvPicPr preferRelativeResize="0"/>
          <p:nvPr/>
        </p:nvPicPr>
        <p:blipFill rotWithShape="1">
          <a:blip r:embed="rId2">
            <a:alphaModFix/>
          </a:blip>
          <a:srcRect t="23661"/>
          <a:stretch/>
        </p:blipFill>
        <p:spPr>
          <a:xfrm>
            <a:off x="144674" y="314231"/>
            <a:ext cx="11830877" cy="646639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  <a:defRPr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dt" idx="10"/>
          </p:nvPr>
        </p:nvSpPr>
        <p:spPr>
          <a:xfrm>
            <a:off x="10323511" y="6341719"/>
            <a:ext cx="11793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ftr" idx="11"/>
          </p:nvPr>
        </p:nvSpPr>
        <p:spPr>
          <a:xfrm>
            <a:off x="4024796" y="596334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/>
          <p:nvPr/>
        </p:nvSpPr>
        <p:spPr>
          <a:xfrm>
            <a:off x="11427239" y="6332228"/>
            <a:ext cx="5223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" name="Google Shape;33;p26"/>
          <p:cNvPicPr preferRelativeResize="0"/>
          <p:nvPr/>
        </p:nvPicPr>
        <p:blipFill rotWithShape="1">
          <a:blip r:embed="rId3">
            <a:alphaModFix/>
          </a:blip>
          <a:srcRect l="47997" t="2654" r="7599"/>
          <a:stretch/>
        </p:blipFill>
        <p:spPr>
          <a:xfrm flipH="1">
            <a:off x="10198953" y="4248292"/>
            <a:ext cx="1993047" cy="2538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bg>
      <p:bgPr>
        <a:solidFill>
          <a:srgbClr val="0A2246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06779" y="2515037"/>
            <a:ext cx="3978442" cy="1827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Exo"/>
              <a:buNone/>
              <a:defRPr sz="44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A2246"/>
            </a:gs>
            <a:gs pos="31000">
              <a:srgbClr val="0A2246"/>
            </a:gs>
            <a:gs pos="100000">
              <a:srgbClr val="1B4685"/>
            </a:gs>
          </a:gsLst>
          <a:lin ang="5400000" scaled="0"/>
        </a:gra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"/>
          <p:cNvSpPr txBox="1">
            <a:spLocks noGrp="1"/>
          </p:cNvSpPr>
          <p:nvPr>
            <p:ph type="ctrTitle"/>
          </p:nvPr>
        </p:nvSpPr>
        <p:spPr>
          <a:xfrm>
            <a:off x="727522" y="1593306"/>
            <a:ext cx="10736956" cy="2489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r>
              <a:rPr lang="en-US" sz="4800" dirty="0" err="1">
                <a:solidFill>
                  <a:schemeClr val="bg1"/>
                </a:solidFill>
                <a:effectLst/>
                <a:latin typeface="Exo" panose="020B0604020202020204" charset="0"/>
                <a:ea typeface="Times New Roman" panose="02020603050405020304" pitchFamily="18" charset="0"/>
              </a:rPr>
              <a:t>Implementasi</a:t>
            </a:r>
            <a:r>
              <a:rPr lang="en-US" sz="4800" dirty="0">
                <a:solidFill>
                  <a:schemeClr val="bg1"/>
                </a:solidFill>
                <a:effectLst/>
                <a:latin typeface="Exo" panose="020B0604020202020204" charset="0"/>
                <a:ea typeface="Times New Roman" panose="02020603050405020304" pitchFamily="18" charset="0"/>
              </a:rPr>
              <a:t> Dot Matrix Max7219 Untuk Display Harga </a:t>
            </a:r>
            <a:r>
              <a:rPr lang="en-US" sz="4800" dirty="0" err="1">
                <a:solidFill>
                  <a:schemeClr val="bg1"/>
                </a:solidFill>
                <a:effectLst/>
                <a:latin typeface="Exo" panose="020B0604020202020204" charset="0"/>
                <a:ea typeface="Times New Roman" panose="02020603050405020304" pitchFamily="18" charset="0"/>
              </a:rPr>
              <a:t>Produk</a:t>
            </a:r>
            <a:br>
              <a:rPr lang="en-ID" sz="4800" dirty="0">
                <a:solidFill>
                  <a:schemeClr val="bg1"/>
                </a:solidFill>
                <a:effectLst/>
                <a:latin typeface="Exo" panose="020B0604020202020204" charset="0"/>
                <a:ea typeface="Times New Roman" panose="02020603050405020304" pitchFamily="18" charset="0"/>
              </a:rPr>
            </a:br>
            <a:endParaRPr sz="4800" dirty="0">
              <a:solidFill>
                <a:schemeClr val="bg1"/>
              </a:solidFill>
              <a:latin typeface="Exo" panose="020B0604020202020204" charset="0"/>
              <a:sym typeface="Exo"/>
            </a:endParaRPr>
          </a:p>
        </p:txBody>
      </p:sp>
      <p:sp>
        <p:nvSpPr>
          <p:cNvPr id="41" name="Google Shape;41;p1"/>
          <p:cNvSpPr txBox="1">
            <a:spLocks noGrp="1"/>
          </p:cNvSpPr>
          <p:nvPr>
            <p:ph type="subTitle" idx="1"/>
          </p:nvPr>
        </p:nvSpPr>
        <p:spPr>
          <a:xfrm>
            <a:off x="1714500" y="3693695"/>
            <a:ext cx="8763000" cy="1085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en-US" dirty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Oleh:</a:t>
            </a:r>
            <a:endParaRPr lang="en-ID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/>
              <a:t>Galib Asbie </a:t>
            </a:r>
            <a:r>
              <a:rPr lang="en-US" dirty="0" err="1"/>
              <a:t>Saputro</a:t>
            </a:r>
            <a:r>
              <a:rPr lang="en-ID" dirty="0"/>
              <a:t> </a:t>
            </a: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 err="1"/>
              <a:t>Izza</a:t>
            </a:r>
            <a:r>
              <a:rPr lang="en-US" dirty="0"/>
              <a:t> </a:t>
            </a:r>
            <a:r>
              <a:rPr lang="en-US" dirty="0" err="1"/>
              <a:t>Anshory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/>
              <a:t>Teknik </a:t>
            </a:r>
            <a:r>
              <a:rPr lang="en-US" dirty="0" err="1"/>
              <a:t>Elektro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en-US" dirty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Universitas Muhammadiyah </a:t>
            </a:r>
            <a:r>
              <a:rPr lang="en-US" dirty="0" err="1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Sidoarjo</a:t>
            </a:r>
            <a:r>
              <a:rPr lang="en-US" dirty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 </a:t>
            </a:r>
            <a:endParaRPr dirty="0">
              <a:solidFill>
                <a:srgbClr val="F2F2F2"/>
              </a:solidFill>
              <a:latin typeface="Exo"/>
              <a:ea typeface="Exo"/>
              <a:cs typeface="Exo"/>
              <a:sym typeface="Exo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en-US" dirty="0">
                <a:solidFill>
                  <a:srgbClr val="F2F2F2"/>
                </a:solidFill>
              </a:rPr>
              <a:t>April 2024</a:t>
            </a:r>
            <a:endParaRPr dirty="0">
              <a:solidFill>
                <a:srgbClr val="F2F2F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Pendahuluan</a:t>
            </a:r>
            <a:endParaRPr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indent="-228600">
              <a:buNone/>
            </a:pP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menentukan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tempat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berbelanja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lokasi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harga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menjadi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faktor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kunci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Keputusan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pembelian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seringkali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memerlukan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pertimbangan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benar-benar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mendukung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dapat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menguntungkan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pembeli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seperti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faktor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kebutuhan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harga dan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ketertarikan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Adanya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penurunan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harga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barang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biasa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disebut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harga promo juga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menunjang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ketertarikan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konsumen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untuk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membeli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Faktor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perubahan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harga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tidak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hanya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dipengaruhi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oleh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persaingan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pasar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saja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tetapi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juga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mempunyai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banyak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faktor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salah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satunya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adalah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faktor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dipengaruhi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oleh naik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turunnya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perubahan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harga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bahan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baku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harga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beli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barang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Hal ini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menuntut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swalayan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harus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melakukan </a:t>
            </a: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update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harga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barang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rak-rak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barang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karena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perubahan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harga yang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terus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terjadi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indent="-228600">
              <a:buNone/>
            </a:pP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Saat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ini, promo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swalayan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masih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menggunakan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label harga yang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dicetak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ditempel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setiap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rak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Ini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menyebabkan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masalah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seperti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perbedaan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harga promo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antara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rak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kasir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karena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kelalaian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petugas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memperbarui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label di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rak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produk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merugikan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pelanggan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untuk harga yang digunakan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saat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ini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hanya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sebatas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update di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bagian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kasir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d-ID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Seiring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dengan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perkembangan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teknologi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saat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ini yang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mencakup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seluruh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bidang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kehidupan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manusia.maka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hal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ini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dapat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dimanfaatkan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dengan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membuat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sebuah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berbasis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controller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untuk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menampilkan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label harga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secara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otomatis</a:t>
            </a:r>
            <a:r>
              <a:rPr lang="id-ID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Sehingga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apabila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database harga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barang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promo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berubah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maka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harga di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rak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barang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juga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ikut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mengalami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perubahan</a:t>
            </a:r>
            <a:r>
              <a:rPr lang="en-US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ID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-228600">
              <a:buNone/>
            </a:pPr>
            <a:endParaRPr lang="en-ID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4f7abbb21_0_297"/>
          <p:cNvSpPr txBox="1">
            <a:spLocks noGrp="1"/>
          </p:cNvSpPr>
          <p:nvPr>
            <p:ph type="title"/>
          </p:nvPr>
        </p:nvSpPr>
        <p:spPr>
          <a:xfrm>
            <a:off x="166758" y="67616"/>
            <a:ext cx="11830800" cy="1042200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Pertanyaan Penelitian (Rumusan Masalah)</a:t>
            </a: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465690-6E07-4A21-A009-175793FF1A97}"/>
              </a:ext>
            </a:extLst>
          </p:cNvPr>
          <p:cNvSpPr txBox="1"/>
          <p:nvPr/>
        </p:nvSpPr>
        <p:spPr>
          <a:xfrm>
            <a:off x="1219785" y="2718164"/>
            <a:ext cx="9752429" cy="1421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70510" algn="just">
              <a:lnSpc>
                <a:spcPct val="150000"/>
              </a:lnSpc>
              <a:spcBef>
                <a:spcPts val="5"/>
              </a:spcBef>
            </a:pPr>
            <a:r>
              <a:rPr lang="en-US" sz="2000" b="1" dirty="0" err="1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000" b="1" dirty="0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mempertimbangkan</a:t>
            </a:r>
            <a:r>
              <a:rPr lang="en-US" sz="2000" b="1" dirty="0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kesenjangan</a:t>
            </a:r>
            <a:r>
              <a:rPr lang="en-US" sz="2000" b="1" dirty="0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harga </a:t>
            </a:r>
            <a:r>
              <a:rPr lang="en-US" sz="2000" b="1" dirty="0" err="1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antara</a:t>
            </a:r>
            <a:r>
              <a:rPr lang="en-US" sz="2000" b="1" dirty="0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rak</a:t>
            </a:r>
            <a:r>
              <a:rPr lang="en-US" sz="2000" b="1" dirty="0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barang</a:t>
            </a:r>
            <a:r>
              <a:rPr lang="en-US" sz="2000" b="1" dirty="0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000" b="1" dirty="0" err="1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kasir</a:t>
            </a:r>
            <a:r>
              <a:rPr lang="en-US" sz="2000" b="1" dirty="0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sz="2000" b="1" spc="5" dirty="0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latar</a:t>
            </a:r>
            <a:r>
              <a:rPr lang="en-US" sz="2000" b="1" dirty="0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belakang</a:t>
            </a:r>
            <a:r>
              <a:rPr lang="en-US" sz="2000" b="1" dirty="0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permasalahan</a:t>
            </a:r>
            <a:r>
              <a:rPr lang="en-US" sz="2000" b="1" dirty="0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pertanyaan</a:t>
            </a:r>
            <a:r>
              <a:rPr lang="en-US" sz="2000" b="1" dirty="0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utamanya</a:t>
            </a:r>
            <a:r>
              <a:rPr lang="en-US" sz="2000" b="1" dirty="0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000" b="1" dirty="0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bagaimana</a:t>
            </a:r>
            <a:r>
              <a:rPr lang="en-US" sz="2000" b="1" dirty="0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merancang</a:t>
            </a:r>
            <a:r>
              <a:rPr lang="en-US" sz="2000" b="1" spc="5" dirty="0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US" sz="2000" b="1" spc="-5" dirty="0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tampilan</a:t>
            </a:r>
            <a:r>
              <a:rPr lang="en-US" sz="2000" b="1" dirty="0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harga</a:t>
            </a:r>
            <a:r>
              <a:rPr lang="en-US" sz="2000" b="1" spc="-5" dirty="0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menggunakan</a:t>
            </a:r>
            <a:r>
              <a:rPr lang="en-US" sz="2000" b="1" dirty="0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Wemos</a:t>
            </a:r>
            <a:r>
              <a:rPr lang="en-US" sz="2000" b="1" dirty="0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D1 Mini.</a:t>
            </a:r>
            <a:endParaRPr lang="en-ID" sz="2000" b="1" dirty="0">
              <a:solidFill>
                <a:srgbClr val="365F9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4f7abbb21_0_303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Metode</a:t>
            </a:r>
            <a:endParaRPr/>
          </a:p>
        </p:txBody>
      </p:sp>
      <p:sp>
        <p:nvSpPr>
          <p:cNvPr id="59" name="Google Shape;59;g104f7abbb21_0_303"/>
          <p:cNvSpPr txBox="1">
            <a:spLocks noGrp="1"/>
          </p:cNvSpPr>
          <p:nvPr>
            <p:ph type="body" idx="1"/>
          </p:nvPr>
        </p:nvSpPr>
        <p:spPr>
          <a:xfrm>
            <a:off x="-1" y="1155459"/>
            <a:ext cx="9481625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22860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penelitian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ini, kami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mengikuti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langkah-langkah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untuk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merancang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menguji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dan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memperbarui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implementasi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Dot Matrix Max7219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untuk display harga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produk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penelitian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ini,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metode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diterapkan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adalah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metode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eksperimen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 mana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peneliti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melakukan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eksperimen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pengembangan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dari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penelitian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terdahulu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Kelebihan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pengembangannya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adalah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penerapan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teknologi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baru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fokus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pada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fungsionalitas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namun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kekurangannya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adalah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kompleksitas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pengembangan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memerlukan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waktu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serta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sumber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daya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cukup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Eksperimen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tersebut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melibatkan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pembuatan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alat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pengujian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langsung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terhadap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alat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telah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dirancang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oleh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peneliti</a:t>
            </a:r>
            <a:endParaRPr lang="en-US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0" indent="-22860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Langkah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pertama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adalah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melakukan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studi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literatur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untuk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memahami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cara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mengimplementasikan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Dot Matrix Max7219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untuk display harga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produk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menggunakan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wemos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D1 mini dan Dot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Natrix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Max7219.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Selanjutnya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kami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merancang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dengan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memilih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komponen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sesuai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seperti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Wemos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D1 mini, 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Dot Matrix Max7219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Modul DC to DC, dan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Batrai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18650. Setelah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itu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kami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membuat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alat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untuk uji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coba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fungsionalitasnya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dan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memastikan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bahwa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dapat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menampilkan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harga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sesuai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diinputkan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pengguna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Kami juga melakukan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perbaikan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pembaruan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pada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jika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diperlukan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setelah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menganalisis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hasil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pengujian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termasuk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pengujian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catu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daya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jarak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pengiriman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data, dan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akurasi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data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ditampilkan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Terakhir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kami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menguji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kinerja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berbagai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situasi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mungkin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terjadi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lapangan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seperti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jumlah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karakter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banyak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kecepatan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scroll text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Dengan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mengikuti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langkah-langkah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ini, kami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berharap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dapat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menghasilkan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efektif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efisien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menjaga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akurasi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data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dari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kasir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menuju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rak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barang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menggunakan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Dot</a:t>
            </a:r>
            <a:r>
              <a:rPr lang="en-US" sz="1800" i="1" spc="29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Matrix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Max7219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wemos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D1 mini, 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1C9384-3BFB-48A7-8CDA-9F7C973533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1" r="55281"/>
          <a:stretch/>
        </p:blipFill>
        <p:spPr bwMode="auto">
          <a:xfrm>
            <a:off x="9667722" y="1313020"/>
            <a:ext cx="2329913" cy="42319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04f7abbb21_0_3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Hasil</a:t>
            </a:r>
            <a:endParaRPr/>
          </a:p>
        </p:txBody>
      </p:sp>
      <p:sp>
        <p:nvSpPr>
          <p:cNvPr id="65" name="Google Shape;65;g104f7abbb21_0_3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Perancangan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implementasi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Dot Matrix Max7219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untuk display harga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produk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telah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berhasil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dirancang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diimplementasikan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sesuai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dengan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spesifikasi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telah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ditetapkan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Berdasarkan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hasil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implementasi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kinerja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analisis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data,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dapat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disimpulkan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bahwa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implementasi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Dot Matrix Max7219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untuk display harga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produk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telah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berhasil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memberikan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solusi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efektif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meningkatkan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pengalaman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pelanggan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efisiensi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operasional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bisnis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ritel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mampu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menampilkan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informasi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harga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dengan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akurat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responsif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serta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memiliki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jangkauan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koneksi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WiFi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memadai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untuk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lingkungan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swalayan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Penggunaan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Dot Matrix Max7219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juga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terbukti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efektif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mengurangi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kesalahan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manusia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pembaruan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harga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produk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sehingga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membantu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meningkatkan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kepuasan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pelanggan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efisiensi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proses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manajemen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harga di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swalayan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Perancangan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alat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ditunjukkan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pada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gambar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4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telah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memberikan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dukungan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diperlukan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mengimplementasikan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dengan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baik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perancangan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implementasi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Dot Matrix Max7219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untuk display harga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produk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telah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berhasil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dirancang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diimplementasikan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FB423E-4D71-49B8-8344-B40A19CECB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547" y="4007325"/>
            <a:ext cx="4229833" cy="202209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04f7abbb21_0_70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Pembahasan</a:t>
            </a:r>
            <a:endParaRPr/>
          </a:p>
        </p:txBody>
      </p:sp>
      <p:sp>
        <p:nvSpPr>
          <p:cNvPr id="71" name="Google Shape;71;g104f7abbb21_0_70"/>
          <p:cNvSpPr txBox="1">
            <a:spLocks noGrp="1"/>
          </p:cNvSpPr>
          <p:nvPr>
            <p:ph type="body" idx="1"/>
          </p:nvPr>
        </p:nvSpPr>
        <p:spPr>
          <a:xfrm>
            <a:off x="-253218" y="1168392"/>
            <a:ext cx="12250853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Pengujian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keseluruhan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merupakan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tahap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krusial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mengevaluasi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kinerja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implementasi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Dot Matrix Max7219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untuk display harga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produk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Proses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pengujian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dimulai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dari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tahap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awal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input, di mana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pengguna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memasukkan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informasi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harga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produk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melalui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perangkat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input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tersedia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Setelah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itu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memproses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data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diterima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mengirimkan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instruksi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pengaturan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harga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Dot Matrix Max7219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Tahap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output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melibatkan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tampilan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harga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produk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ditampilkan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oleh 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Dot Matrix Max7219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sesuai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dengan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data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telah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diproses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Tujuan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dari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pengujian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ini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adalah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untuk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memastikan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bahwa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dapatPengujian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keseluruhan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merupakan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tahap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krusial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mengevaluasi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kinerja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implementasi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Dot Matrix Max7219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untuk display harga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produk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Proses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pengujian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dimulai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dari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tahap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awal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input, di mana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pengguna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memasukkan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informasi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harga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produk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melalui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perangkat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input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tersedia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Setelah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itu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memproses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data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diterima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mengirimkan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instruksi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pengaturan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harga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Dot Matrix Max7219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Tahap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output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melibatkan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tampilan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harga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produk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ditampilkan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oleh 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Dot Matrix Max7219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sesuai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dengan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data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telah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diproses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Tujuan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dari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pengujian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ini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adalah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untuk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memastikan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bahwa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dapat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beroperasi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dengan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lancar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konsisten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menjalankan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tugasnya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Selain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itu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pengujian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ini juga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bertujuan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untuk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mengidentifikasi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potensi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kesalahan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kegagalan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mungkin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terjadi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selama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proses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pengoperasian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Dengan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melakukan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pengujian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keseluruhan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ini,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pengembang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dapat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mengevaluasi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efektivitas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keandalan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secara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menyeluruh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Hasil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pengujian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memberikan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wawasan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berharga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tentang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kinerja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kondisi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operasional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sebenarnya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membantu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menentukan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langkah-langkah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perbaikan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peningkatan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diperlukan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untuk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meningkatkan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kualitas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kehandalan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secara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keseluruhan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Dengan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demikian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pengujian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keseluruhan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merupakan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langkah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penting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siklus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pengembangan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perangkat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lunak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memastikan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bahwa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dapat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memenuhi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kebutuhan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harapan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pengguna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dengan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baik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pengujian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keseluruhan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beroperasi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dengan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lancar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konsisten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menjalankan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tugasnya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Selain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itu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pengujian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ini juga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bertujuan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untuk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mengidentifikasi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potensi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kesalahan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kegagalan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mungkin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terjadi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selama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proses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pengoperasian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Dengan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melakukan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pengujian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keseluruhan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ini,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pengembang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dapat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mengevaluasi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efektivitas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keandalan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secara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menyeluruh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Hasil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pengujian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memberikan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wawasan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berharga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tentang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kinerja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kondisi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operasional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sebenarnya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membantu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menentukan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langkah-langkah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perbaikan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peningkatan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diperlukan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untuk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meningkatkan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kualitas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kehandalan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secara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keseluruhan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Dengan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demikian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pengujian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keseluruhan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merupakan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langkah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penting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siklus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pengembangan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perangkat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lunak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memastikan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bahwa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dapat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memenuhi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kebutuhan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harapan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pengguna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dengan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baik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pengujian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keseluruhan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04f7abbb21_0_0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00" cy="1042200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Temuan Penting Penelitian</a:t>
            </a:r>
            <a:endParaRPr/>
          </a:p>
        </p:txBody>
      </p:sp>
      <p:sp>
        <p:nvSpPr>
          <p:cNvPr id="78" name="Google Shape;78;g104f7abbb21_0_0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00" cy="50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AutoNum type="arabicPeriod"/>
            </a:pPr>
            <a:r>
              <a:rPr lang="en-US" dirty="0" err="1"/>
              <a:t>Mempermudah</a:t>
            </a:r>
            <a:r>
              <a:rPr lang="en-US" dirty="0"/>
              <a:t> </a:t>
            </a:r>
            <a:r>
              <a:rPr lang="en-US" dirty="0" err="1"/>
              <a:t>pegawai</a:t>
            </a:r>
            <a:r>
              <a:rPr lang="en-US" dirty="0"/>
              <a:t> retail untuk </a:t>
            </a:r>
            <a:r>
              <a:rPr lang="en-US" dirty="0" err="1"/>
              <a:t>mendisplay</a:t>
            </a:r>
            <a:r>
              <a:rPr lang="en-US" dirty="0"/>
              <a:t> harga</a:t>
            </a:r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AutoNum type="arabicPeriod"/>
            </a:pPr>
            <a:r>
              <a:rPr lang="en-US" dirty="0" err="1"/>
              <a:t>Mempercepat</a:t>
            </a:r>
            <a:r>
              <a:rPr lang="en-US" dirty="0"/>
              <a:t> proses </a:t>
            </a:r>
            <a:r>
              <a:rPr lang="en-US" dirty="0" err="1"/>
              <a:t>pengaplikasian</a:t>
            </a:r>
            <a:r>
              <a:rPr lang="en-US" dirty="0"/>
              <a:t> harga pada </a:t>
            </a:r>
            <a:r>
              <a:rPr lang="en-US" dirty="0" err="1"/>
              <a:t>rak</a:t>
            </a:r>
            <a:r>
              <a:rPr lang="en-US" dirty="0"/>
              <a:t> </a:t>
            </a:r>
            <a:r>
              <a:rPr lang="en-US" dirty="0" err="1"/>
              <a:t>barang</a:t>
            </a:r>
            <a:endParaRPr lang="en-US" dirty="0"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AutoNum type="arabicPeriod"/>
            </a:pP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kertas</a:t>
            </a:r>
            <a:endParaRPr lang="en-US" dirty="0"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AutoNum type="arabicPeriod"/>
            </a:pPr>
            <a:r>
              <a:rPr lang="en-US" dirty="0"/>
              <a:t>Data yang </a:t>
            </a:r>
            <a:r>
              <a:rPr lang="en-US" dirty="0" err="1"/>
              <a:t>ditampilkan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akurat</a:t>
            </a:r>
            <a:endParaRPr lang="en-US" dirty="0"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AutoNum type="arabicPeriod"/>
            </a:pPr>
            <a:r>
              <a:rPr lang="en-US" dirty="0" err="1"/>
              <a:t>Tampilan</a:t>
            </a:r>
            <a:r>
              <a:rPr lang="en-US" dirty="0"/>
              <a:t> display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menarik</a:t>
            </a:r>
            <a:endParaRPr lang="en-US" dirty="0"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AutoNum type="arabicPeriod"/>
            </a:pPr>
            <a:r>
              <a:rPr lang="en-US" dirty="0" err="1"/>
              <a:t>Memperkuat</a:t>
            </a:r>
            <a:r>
              <a:rPr lang="en-US" dirty="0"/>
              <a:t> strategi marketing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04f7abbb21_0_315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Manfaat Penelitian</a:t>
            </a:r>
            <a:endParaRPr/>
          </a:p>
        </p:txBody>
      </p:sp>
      <p:sp>
        <p:nvSpPr>
          <p:cNvPr id="84" name="Google Shape;84;g104f7abbb21_0_315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  </a:t>
            </a:r>
            <a:r>
              <a:rPr lang="en-US" dirty="0" err="1"/>
              <a:t>Penelitian</a:t>
            </a:r>
            <a:r>
              <a:rPr lang="en-US" dirty="0"/>
              <a:t> ini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inovasi</a:t>
            </a:r>
            <a:r>
              <a:rPr lang="en-US" dirty="0"/>
              <a:t> untuk </a:t>
            </a:r>
            <a:r>
              <a:rPr lang="en-US" dirty="0" err="1"/>
              <a:t>bisnis</a:t>
            </a:r>
            <a:r>
              <a:rPr lang="en-US" dirty="0"/>
              <a:t> </a:t>
            </a:r>
            <a:r>
              <a:rPr lang="en-US" dirty="0" err="1"/>
              <a:t>ritel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ini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efisien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mendisplay</a:t>
            </a:r>
            <a:r>
              <a:rPr lang="en-US" dirty="0"/>
              <a:t> harga </a:t>
            </a:r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 dan </a:t>
            </a:r>
            <a:r>
              <a:rPr lang="en-US" dirty="0" err="1"/>
              <a:t>tepat</a:t>
            </a:r>
            <a:r>
              <a:rPr lang="en-US" dirty="0"/>
              <a:t>, </a:t>
            </a:r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ini </a:t>
            </a:r>
            <a:r>
              <a:rPr lang="en-US" dirty="0" err="1"/>
              <a:t>mendorong</a:t>
            </a:r>
            <a:r>
              <a:rPr lang="en-US" dirty="0"/>
              <a:t> </a:t>
            </a:r>
            <a:r>
              <a:rPr lang="en-US" dirty="0" err="1"/>
              <a:t>inovasi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dunia </a:t>
            </a:r>
            <a:r>
              <a:rPr lang="en-US" dirty="0" err="1"/>
              <a:t>pemasaran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menjaga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kertas</a:t>
            </a:r>
            <a:r>
              <a:rPr lang="en-US" dirty="0"/>
              <a:t> yang </a:t>
            </a:r>
            <a:r>
              <a:rPr lang="en-US" dirty="0" err="1"/>
              <a:t>berlebih</a:t>
            </a:r>
            <a:r>
              <a:rPr lang="en-US" dirty="0"/>
              <a:t>.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04f7abbb21_0_61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Referensi</a:t>
            </a:r>
            <a:endParaRPr/>
          </a:p>
        </p:txBody>
      </p:sp>
      <p:sp>
        <p:nvSpPr>
          <p:cNvPr id="90" name="Google Shape;90;g104f7abbb21_0_61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4641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28600" indent="-228600" algn="just"/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[1]	A. A. Lestari, “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Pengaruh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Keragaman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Produk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Harga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Terhadap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Keputusan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Pembelian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Konsumen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Indomaret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Kecamatan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Sumbersari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Jember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,”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Die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Satzung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des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Völkerbundes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pp. 102–105, 2021.</a:t>
            </a:r>
            <a:endParaRPr lang="en-ID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 algn="just"/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[2]	A.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Dwiansyah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 al.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“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Pengaruh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Strategi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Penetrasi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Pasar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Internasional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Pada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Perusahaanritel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Pt.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Sumber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Alfaria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Trijaya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TBK (ALFAMART) Di Indonesia :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Studi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Kasus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Pada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Industri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Perdagangan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Modern,” vol. 1, no. 4, pp. 78–92, 2023.</a:t>
            </a:r>
            <a:endParaRPr lang="en-ID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 algn="just"/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[3]	M.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Rosiana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“Strategi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Meningkatkan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Keputusan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Pembelian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Generasi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Milenial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Pada Pasar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TradisionaL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,” pp. 117–126, 2020.</a:t>
            </a:r>
            <a:endParaRPr lang="en-ID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 algn="just"/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[4]	T.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Taun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and B. N.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Sa’adah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“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Perlindungan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Konsumen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Terkait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Harga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Berbeda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Rak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Barang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Dengan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Struk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Kasir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,”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J.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Ilm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Wahana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Pendidik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vol. 8, no. 24, pp. 631–635, 2022.</a:t>
            </a:r>
            <a:endParaRPr lang="en-ID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 algn="just"/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[5]	M. I.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Andriansyah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J.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Jamaaluddin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Ahfas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I.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Anshory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D.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Hadidjaja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“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Rancang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Bangun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Jebakan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Tikus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Berbasis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Internet of Things dan Camera ESP32,”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JASEE J. Appl. Sci.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Electr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Eng.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vol. 4, no. 2, pp. 43–53, 2023,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10.31328/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jasee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ID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 algn="just"/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[6]	S.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Syahrorini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and D.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Hadidjaja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“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Aplikasi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Alat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Ukur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Partikulat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Suhu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Berbasis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Iot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,”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Dinamik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vol. 25, no. 1, pp. 1–9, 2020,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10.35315/dinamik.v25i1.7512.</a:t>
            </a:r>
            <a:endParaRPr lang="en-ID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 algn="just"/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[7]	S.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Syahrorini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A. Rifai, D. H. R.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Saputra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A.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Ahfas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“Design Smart Chicken Cage Based on Internet of Things,”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IOP Conf. Ser. Earth Environ. Sci.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vol. 519, no. 1, 2020,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10.1088/1755-1315/519/1/012014.</a:t>
            </a:r>
            <a:endParaRPr lang="en-ID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 algn="just"/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[8]	Y. H.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Kanoi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S.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Abdussamad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S. W. Dali, “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Perancangan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Jam Digital Waktu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Sholat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Menggunakan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Arduino Uno,”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Jambura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J.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Electr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Electron. Eng.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vol. 1, no. 2, pp. 32–39, 2019,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10.37905/jjeee.v1i2.2880.</a:t>
            </a:r>
            <a:endParaRPr lang="en-ID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7BF0D-385B-4A3F-83D3-74D3A43B9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Refrensi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FDD3A-B32D-40D4-AACF-187EFE5FAF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758" y="1238732"/>
            <a:ext cx="11830877" cy="4697834"/>
          </a:xfrm>
        </p:spPr>
        <p:txBody>
          <a:bodyPr>
            <a:normAutofit fontScale="92500" lnSpcReduction="10000"/>
          </a:bodyPr>
          <a:lstStyle/>
          <a:p>
            <a:pPr marL="228600" indent="-228600" algn="just"/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Suarna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Z. Zainuddin, and H. -, “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Rancang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Bangun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Pengontrolan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Alat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Elektronik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Berbasis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Internet of Things,”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Jambura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J.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Electr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Electron. Eng.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vol. 5, no. 2, pp. 136–142, 2023,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10.37905/jjeee.v5i2.19181.</a:t>
            </a:r>
            <a:endParaRPr lang="en-ID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 algn="just"/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[10]	A. W. A.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Antu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S.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Abdussamad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I. Z.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Nasibu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“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Rancang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Bangun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Running Text pada Dot Matrix 16X160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Berbasis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Arduino Uno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Dengan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Update Data System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Menggunakan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Perangkat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Android Via Bluetooth,”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Jambura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J.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Electr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Electron. Eng.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vol. 2, no. 1, pp. 8–13, 2020,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10.37905/jjeee.v2i1.4321.</a:t>
            </a:r>
            <a:endParaRPr lang="en-ID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 algn="just"/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[11]	W. Ridwan, F. S. D.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Parebba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I. Z.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Nasibu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I.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Wiranto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“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Pengamanan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Rumah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Pengendali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Penerangan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Menggunakan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ESP8266 dan Blynk,”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Jambura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J.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Electr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Electron. Eng.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vol. 5, no. 1, pp. 79–86, 2023,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10.37905/jjeee.v5i1.16945.</a:t>
            </a:r>
            <a:endParaRPr lang="en-ID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 algn="just"/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[12]	R. S.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Poliyama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F. E. P.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Surusa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R. K. Abdullah, “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Rancang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Bangun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Alat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Monitor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Lampu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Jalan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Umum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Tenaga Surya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Berbasis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Teknologi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Lo - Ra,”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Jambura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J.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Electr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Electron. Eng.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vol. 3, no. 2, pp. 34–40, 2021,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10.37905/jjeee.v3i2.10202.</a:t>
            </a:r>
            <a:endParaRPr lang="en-ID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 algn="just"/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[13]	W.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Bagye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I.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Purwata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M.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Ashari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S.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Saikin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“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Perancangan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Alat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Penangkap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Gambar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Pelaku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Kejahatan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Berbasis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Node MCU ESP32 CAM,”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Jambura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J.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Electr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Electron. Eng.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vol. 5, no. 1, pp. 36–40, 2023,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10.37905/jjeee.v5i1.16871.</a:t>
            </a:r>
            <a:endParaRPr lang="en-ID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 algn="just"/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[14]	S.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Ayyubi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I.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Anshory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I.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Sulistyowati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and D.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Hadidja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“The System Monitoring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Laboratorium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Electrical Engineering With Internet of Things Based To Be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Smaart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Campus.” pp. 1–7, 2021,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https://doi.org/10.21070/pels.v1i2.955.</a:t>
            </a:r>
            <a:endParaRPr lang="en-ID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-228600" algn="just"/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[15]	D. Jung, H. Ju, S. Cho, T. Lee, C. Hong, and J. Lee, “Multilayer stretchable electronics with designs enabling a compact lateral form,”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npj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Flex. Electron.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vol. 8, no. 1, 2024,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10.1038/s41528-024-00299-y.</a:t>
            </a:r>
            <a:endParaRPr lang="en-ID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77207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2002</Words>
  <Application>Microsoft Office PowerPoint</Application>
  <PresentationFormat>Widescreen</PresentationFormat>
  <Paragraphs>47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Times New Roman</vt:lpstr>
      <vt:lpstr>Exo</vt:lpstr>
      <vt:lpstr>Calibri</vt:lpstr>
      <vt:lpstr>Century Gothic</vt:lpstr>
      <vt:lpstr>Cambria</vt:lpstr>
      <vt:lpstr>Office Theme</vt:lpstr>
      <vt:lpstr>Implementasi Dot Matrix Max7219 Untuk Display Harga Produk </vt:lpstr>
      <vt:lpstr>Pendahuluan</vt:lpstr>
      <vt:lpstr>Pertanyaan Penelitian (Rumusan Masalah)</vt:lpstr>
      <vt:lpstr>Metode</vt:lpstr>
      <vt:lpstr>Hasil</vt:lpstr>
      <vt:lpstr>Pembahasan</vt:lpstr>
      <vt:lpstr>Temuan Penting Penelitian</vt:lpstr>
      <vt:lpstr>Manfaat Penelitian</vt:lpstr>
      <vt:lpstr>Referensi</vt:lpstr>
      <vt:lpstr>Refrensi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Implementasi Dot Matrix Max7219 Untuk Display Harga Produk </dc:title>
  <dc:creator>Umsida</dc:creator>
  <cp:lastModifiedBy>asbie galib</cp:lastModifiedBy>
  <cp:revision>1</cp:revision>
  <dcterms:created xsi:type="dcterms:W3CDTF">2020-02-15T07:43:00Z</dcterms:created>
  <dcterms:modified xsi:type="dcterms:W3CDTF">2024-04-23T10:10:38Z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1033-11.2.0.9031</vt:lpwstr>
  </property>
</Properties>
</file>